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08" r:id="rId2"/>
    <p:sldId id="314" r:id="rId3"/>
    <p:sldId id="440" r:id="rId4"/>
    <p:sldId id="301" r:id="rId5"/>
    <p:sldId id="321" r:id="rId6"/>
    <p:sldId id="329" r:id="rId7"/>
    <p:sldId id="325" r:id="rId8"/>
    <p:sldId id="260" r:id="rId9"/>
    <p:sldId id="262" r:id="rId10"/>
    <p:sldId id="334" r:id="rId11"/>
    <p:sldId id="263" r:id="rId12"/>
    <p:sldId id="264" r:id="rId13"/>
    <p:sldId id="335" r:id="rId14"/>
    <p:sldId id="265" r:id="rId15"/>
    <p:sldId id="266" r:id="rId16"/>
    <p:sldId id="324" r:id="rId17"/>
    <p:sldId id="327" r:id="rId18"/>
    <p:sldId id="333" r:id="rId19"/>
    <p:sldId id="316" r:id="rId20"/>
    <p:sldId id="302" r:id="rId21"/>
    <p:sldId id="307" r:id="rId22"/>
    <p:sldId id="318" r:id="rId23"/>
    <p:sldId id="303" r:id="rId24"/>
    <p:sldId id="272" r:id="rId25"/>
    <p:sldId id="432" r:id="rId26"/>
    <p:sldId id="310" r:id="rId27"/>
    <p:sldId id="441" r:id="rId28"/>
    <p:sldId id="402" r:id="rId29"/>
    <p:sldId id="340" r:id="rId30"/>
    <p:sldId id="341" r:id="rId31"/>
    <p:sldId id="343" r:id="rId32"/>
    <p:sldId id="344" r:id="rId33"/>
    <p:sldId id="347" r:id="rId34"/>
    <p:sldId id="404" r:id="rId35"/>
    <p:sldId id="350" r:id="rId36"/>
    <p:sldId id="353" r:id="rId37"/>
    <p:sldId id="410" r:id="rId38"/>
    <p:sldId id="406" r:id="rId39"/>
    <p:sldId id="442" r:id="rId40"/>
    <p:sldId id="412" r:id="rId41"/>
    <p:sldId id="415" r:id="rId42"/>
    <p:sldId id="447" r:id="rId43"/>
    <p:sldId id="416" r:id="rId44"/>
    <p:sldId id="443" r:id="rId45"/>
    <p:sldId id="417" r:id="rId46"/>
    <p:sldId id="431" r:id="rId47"/>
    <p:sldId id="419" r:id="rId48"/>
    <p:sldId id="421" r:id="rId49"/>
    <p:sldId id="445" r:id="rId50"/>
    <p:sldId id="446" r:id="rId51"/>
    <p:sldId id="448" r:id="rId52"/>
    <p:sldId id="449" r:id="rId53"/>
    <p:sldId id="438" r:id="rId54"/>
    <p:sldId id="450" r:id="rId55"/>
    <p:sldId id="451" r:id="rId56"/>
    <p:sldId id="452" r:id="rId57"/>
    <p:sldId id="422" r:id="rId58"/>
    <p:sldId id="423" r:id="rId59"/>
    <p:sldId id="424" r:id="rId60"/>
    <p:sldId id="439" r:id="rId61"/>
    <p:sldId id="426" r:id="rId62"/>
    <p:sldId id="436" r:id="rId6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E93D2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7A837-B098-4E32-8FBA-AE8897E069B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41098-2282-4335-9CD0-A19C7E3A1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98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9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0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0CF09-D75C-47A1-A282-0ADF4D3EA9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6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41098-2282-4335-9CD0-A19C7E3A1E3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24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40F7C6-0DA4-4CFD-B373-CC64C5A0708F}" type="slidenum">
              <a:rPr lang="ru-RU" altLang="ru-RU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altLang="ru-RU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1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41098-2282-4335-9CD0-A19C7E3A1E37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83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2299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09E7-E48B-44BB-B4DA-3F7DFE0AC3F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4C4-525B-41A5-B068-6F4442B3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8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09E7-E48B-44BB-B4DA-3F7DFE0AC3F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4C4-525B-41A5-B068-6F4442B3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9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09E7-E48B-44BB-B4DA-3F7DFE0AC3F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4C4-525B-41A5-B068-6F4442B3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7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5F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75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09E7-E48B-44BB-B4DA-3F7DFE0AC3F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4C4-525B-41A5-B068-6F4442B3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5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09E7-E48B-44BB-B4DA-3F7DFE0AC3F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4C4-525B-41A5-B068-6F4442B3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2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09E7-E48B-44BB-B4DA-3F7DFE0AC3F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4C4-525B-41A5-B068-6F4442B3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8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09E7-E48B-44BB-B4DA-3F7DFE0AC3F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4C4-525B-41A5-B068-6F4442B3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2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09E7-E48B-44BB-B4DA-3F7DFE0AC3F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4C4-525B-41A5-B068-6F4442B3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4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09E7-E48B-44BB-B4DA-3F7DFE0AC3F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4C4-525B-41A5-B068-6F4442B3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5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09E7-E48B-44BB-B4DA-3F7DFE0AC3F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4C4-525B-41A5-B068-6F4442B3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6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09E7-E48B-44BB-B4DA-3F7DFE0AC3F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74C4-525B-41A5-B068-6F4442B3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909E7-E48B-44BB-B4DA-3F7DFE0AC3F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E74C4-525B-41A5-B068-6F4442B3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8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png"/><Relationship Id="rId21" Type="http://schemas.openxmlformats.org/officeDocument/2006/relationships/image" Target="../media/image25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63" Type="http://schemas.openxmlformats.org/officeDocument/2006/relationships/image" Target="../media/image67.png"/><Relationship Id="rId68" Type="http://schemas.openxmlformats.org/officeDocument/2006/relationships/image" Target="../media/image72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66" Type="http://schemas.openxmlformats.org/officeDocument/2006/relationships/image" Target="../media/image70.png"/><Relationship Id="rId74" Type="http://schemas.openxmlformats.org/officeDocument/2006/relationships/image" Target="../media/image78.png"/><Relationship Id="rId5" Type="http://schemas.openxmlformats.org/officeDocument/2006/relationships/image" Target="../media/image9.png"/><Relationship Id="rId61" Type="http://schemas.openxmlformats.org/officeDocument/2006/relationships/image" Target="../media/image65.png"/><Relationship Id="rId19" Type="http://schemas.openxmlformats.org/officeDocument/2006/relationships/image" Target="../media/image2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64" Type="http://schemas.openxmlformats.org/officeDocument/2006/relationships/image" Target="../media/image68.png"/><Relationship Id="rId69" Type="http://schemas.openxmlformats.org/officeDocument/2006/relationships/image" Target="../media/image73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72" Type="http://schemas.openxmlformats.org/officeDocument/2006/relationships/image" Target="../media/image76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67" Type="http://schemas.openxmlformats.org/officeDocument/2006/relationships/image" Target="../media/image71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62" Type="http://schemas.openxmlformats.org/officeDocument/2006/relationships/image" Target="../media/image66.png"/><Relationship Id="rId70" Type="http://schemas.openxmlformats.org/officeDocument/2006/relationships/image" Target="../media/image74.png"/><Relationship Id="rId75" Type="http://schemas.openxmlformats.org/officeDocument/2006/relationships/image" Target="../media/image7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4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73" Type="http://schemas.openxmlformats.org/officeDocument/2006/relationships/image" Target="../media/image77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9" Type="http://schemas.openxmlformats.org/officeDocument/2006/relationships/image" Target="../media/image43.png"/><Relationship Id="rId34" Type="http://schemas.openxmlformats.org/officeDocument/2006/relationships/image" Target="../media/image38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" Type="http://schemas.openxmlformats.org/officeDocument/2006/relationships/image" Target="../media/image11.png"/><Relationship Id="rId71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0465" y="1518487"/>
            <a:ext cx="109342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ОРГАНИЗАЦИЯ ПРОВЕДЕНИЯ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ЕДИНОГО ГОСУДАРСТВЕННОГО ЭКЗАМЕНА</a:t>
            </a:r>
            <a:br>
              <a:rPr lang="ru-RU" sz="28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800" dirty="0" smtClean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использованием технологии печати</a:t>
            </a:r>
            <a:b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полного комплекта ЭМ в ППЭ</a:t>
            </a:r>
            <a:b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сканирования бланков ответов в аудиториях ППЭ</a:t>
            </a:r>
            <a:b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</a:t>
            </a:r>
            <a:r>
              <a:rPr lang="ru-RU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руководителей</a:t>
            </a: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пунктов проведения экзаменов</a:t>
            </a:r>
            <a:endParaRPr lang="ru-R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359" y="932723"/>
            <a:ext cx="11038255" cy="5321776"/>
            <a:chOff x="621790" y="932723"/>
            <a:chExt cx="10751822" cy="5321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790" y="1043934"/>
              <a:ext cx="10751822" cy="5210564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659833" y="932723"/>
              <a:ext cx="10668000" cy="5135879"/>
            </a:xfrm>
            <a:custGeom>
              <a:avLst/>
              <a:gdLst/>
              <a:ahLst/>
              <a:cxnLst/>
              <a:rect l="l" t="t" r="r" b="b"/>
              <a:pathLst>
                <a:path w="10668000" h="5135880">
                  <a:moveTo>
                    <a:pt x="9812020" y="0"/>
                  </a:moveTo>
                  <a:lnTo>
                    <a:pt x="855980" y="0"/>
                  </a:lnTo>
                  <a:lnTo>
                    <a:pt x="807407" y="1355"/>
                  </a:lnTo>
                  <a:lnTo>
                    <a:pt x="759546" y="5372"/>
                  </a:lnTo>
                  <a:lnTo>
                    <a:pt x="712468" y="11979"/>
                  </a:lnTo>
                  <a:lnTo>
                    <a:pt x="666244" y="21104"/>
                  </a:lnTo>
                  <a:lnTo>
                    <a:pt x="620949" y="32675"/>
                  </a:lnTo>
                  <a:lnTo>
                    <a:pt x="576653" y="46618"/>
                  </a:lnTo>
                  <a:lnTo>
                    <a:pt x="533429" y="62862"/>
                  </a:lnTo>
                  <a:lnTo>
                    <a:pt x="491349" y="81334"/>
                  </a:lnTo>
                  <a:lnTo>
                    <a:pt x="450486" y="101963"/>
                  </a:lnTo>
                  <a:lnTo>
                    <a:pt x="410912" y="124675"/>
                  </a:lnTo>
                  <a:lnTo>
                    <a:pt x="372699" y="149399"/>
                  </a:lnTo>
                  <a:lnTo>
                    <a:pt x="335919" y="176062"/>
                  </a:lnTo>
                  <a:lnTo>
                    <a:pt x="300645" y="204592"/>
                  </a:lnTo>
                  <a:lnTo>
                    <a:pt x="266949" y="234917"/>
                  </a:lnTo>
                  <a:lnTo>
                    <a:pt x="234903" y="266964"/>
                  </a:lnTo>
                  <a:lnTo>
                    <a:pt x="204579" y="300661"/>
                  </a:lnTo>
                  <a:lnTo>
                    <a:pt x="176050" y="335935"/>
                  </a:lnTo>
                  <a:lnTo>
                    <a:pt x="149389" y="372715"/>
                  </a:lnTo>
                  <a:lnTo>
                    <a:pt x="124666" y="410929"/>
                  </a:lnTo>
                  <a:lnTo>
                    <a:pt x="101955" y="450503"/>
                  </a:lnTo>
                  <a:lnTo>
                    <a:pt x="81328" y="491366"/>
                  </a:lnTo>
                  <a:lnTo>
                    <a:pt x="62857" y="533445"/>
                  </a:lnTo>
                  <a:lnTo>
                    <a:pt x="46614" y="576668"/>
                  </a:lnTo>
                  <a:lnTo>
                    <a:pt x="32672" y="620962"/>
                  </a:lnTo>
                  <a:lnTo>
                    <a:pt x="21102" y="666256"/>
                  </a:lnTo>
                  <a:lnTo>
                    <a:pt x="11978" y="712477"/>
                  </a:lnTo>
                  <a:lnTo>
                    <a:pt x="5372" y="759553"/>
                  </a:lnTo>
                  <a:lnTo>
                    <a:pt x="1355" y="807411"/>
                  </a:lnTo>
                  <a:lnTo>
                    <a:pt x="0" y="855979"/>
                  </a:lnTo>
                  <a:lnTo>
                    <a:pt x="0" y="4279900"/>
                  </a:lnTo>
                  <a:lnTo>
                    <a:pt x="1355" y="4328472"/>
                  </a:lnTo>
                  <a:lnTo>
                    <a:pt x="5372" y="4376333"/>
                  </a:lnTo>
                  <a:lnTo>
                    <a:pt x="11978" y="4423411"/>
                  </a:lnTo>
                  <a:lnTo>
                    <a:pt x="21102" y="4469635"/>
                  </a:lnTo>
                  <a:lnTo>
                    <a:pt x="32672" y="4514930"/>
                  </a:lnTo>
                  <a:lnTo>
                    <a:pt x="46614" y="4559226"/>
                  </a:lnTo>
                  <a:lnTo>
                    <a:pt x="62857" y="4602450"/>
                  </a:lnTo>
                  <a:lnTo>
                    <a:pt x="81328" y="4644530"/>
                  </a:lnTo>
                  <a:lnTo>
                    <a:pt x="101955" y="4685393"/>
                  </a:lnTo>
                  <a:lnTo>
                    <a:pt x="124666" y="4724967"/>
                  </a:lnTo>
                  <a:lnTo>
                    <a:pt x="149389" y="4763180"/>
                  </a:lnTo>
                  <a:lnTo>
                    <a:pt x="176050" y="4799960"/>
                  </a:lnTo>
                  <a:lnTo>
                    <a:pt x="204579" y="4835234"/>
                  </a:lnTo>
                  <a:lnTo>
                    <a:pt x="234903" y="4868930"/>
                  </a:lnTo>
                  <a:lnTo>
                    <a:pt x="266949" y="4900976"/>
                  </a:lnTo>
                  <a:lnTo>
                    <a:pt x="300645" y="4931300"/>
                  </a:lnTo>
                  <a:lnTo>
                    <a:pt x="335919" y="4959829"/>
                  </a:lnTo>
                  <a:lnTo>
                    <a:pt x="372699" y="4986490"/>
                  </a:lnTo>
                  <a:lnTo>
                    <a:pt x="410912" y="5011213"/>
                  </a:lnTo>
                  <a:lnTo>
                    <a:pt x="450486" y="5033924"/>
                  </a:lnTo>
                  <a:lnTo>
                    <a:pt x="491349" y="5054551"/>
                  </a:lnTo>
                  <a:lnTo>
                    <a:pt x="533429" y="5073022"/>
                  </a:lnTo>
                  <a:lnTo>
                    <a:pt x="576653" y="5089265"/>
                  </a:lnTo>
                  <a:lnTo>
                    <a:pt x="620949" y="5103207"/>
                  </a:lnTo>
                  <a:lnTo>
                    <a:pt x="666244" y="5114777"/>
                  </a:lnTo>
                  <a:lnTo>
                    <a:pt x="712468" y="5123901"/>
                  </a:lnTo>
                  <a:lnTo>
                    <a:pt x="759546" y="5130507"/>
                  </a:lnTo>
                  <a:lnTo>
                    <a:pt x="807407" y="5134524"/>
                  </a:lnTo>
                  <a:lnTo>
                    <a:pt x="855980" y="5135880"/>
                  </a:lnTo>
                  <a:lnTo>
                    <a:pt x="9812020" y="5135880"/>
                  </a:lnTo>
                  <a:lnTo>
                    <a:pt x="9860588" y="5134524"/>
                  </a:lnTo>
                  <a:lnTo>
                    <a:pt x="9908446" y="5130507"/>
                  </a:lnTo>
                  <a:lnTo>
                    <a:pt x="9955522" y="5123901"/>
                  </a:lnTo>
                  <a:lnTo>
                    <a:pt x="10001743" y="5114777"/>
                  </a:lnTo>
                  <a:lnTo>
                    <a:pt x="10047037" y="5103207"/>
                  </a:lnTo>
                  <a:lnTo>
                    <a:pt x="10091331" y="5089265"/>
                  </a:lnTo>
                  <a:lnTo>
                    <a:pt x="10134554" y="5073022"/>
                  </a:lnTo>
                  <a:lnTo>
                    <a:pt x="10176633" y="5054551"/>
                  </a:lnTo>
                  <a:lnTo>
                    <a:pt x="10217496" y="5033924"/>
                  </a:lnTo>
                  <a:lnTo>
                    <a:pt x="10257070" y="5011213"/>
                  </a:lnTo>
                  <a:lnTo>
                    <a:pt x="10295284" y="4986490"/>
                  </a:lnTo>
                  <a:lnTo>
                    <a:pt x="10332064" y="4959829"/>
                  </a:lnTo>
                  <a:lnTo>
                    <a:pt x="10367338" y="4931300"/>
                  </a:lnTo>
                  <a:lnTo>
                    <a:pt x="10401035" y="4900976"/>
                  </a:lnTo>
                  <a:lnTo>
                    <a:pt x="10433082" y="4868930"/>
                  </a:lnTo>
                  <a:lnTo>
                    <a:pt x="10463407" y="4835234"/>
                  </a:lnTo>
                  <a:lnTo>
                    <a:pt x="10491937" y="4799960"/>
                  </a:lnTo>
                  <a:lnTo>
                    <a:pt x="10518600" y="4763180"/>
                  </a:lnTo>
                  <a:lnTo>
                    <a:pt x="10543324" y="4724967"/>
                  </a:lnTo>
                  <a:lnTo>
                    <a:pt x="10566036" y="4685393"/>
                  </a:lnTo>
                  <a:lnTo>
                    <a:pt x="10586665" y="4644530"/>
                  </a:lnTo>
                  <a:lnTo>
                    <a:pt x="10605137" y="4602450"/>
                  </a:lnTo>
                  <a:lnTo>
                    <a:pt x="10621381" y="4559226"/>
                  </a:lnTo>
                  <a:lnTo>
                    <a:pt x="10635324" y="4514930"/>
                  </a:lnTo>
                  <a:lnTo>
                    <a:pt x="10646895" y="4469635"/>
                  </a:lnTo>
                  <a:lnTo>
                    <a:pt x="10656020" y="4423411"/>
                  </a:lnTo>
                  <a:lnTo>
                    <a:pt x="10662627" y="4376333"/>
                  </a:lnTo>
                  <a:lnTo>
                    <a:pt x="10666644" y="4328472"/>
                  </a:lnTo>
                  <a:lnTo>
                    <a:pt x="10668000" y="4279900"/>
                  </a:lnTo>
                  <a:lnTo>
                    <a:pt x="10668000" y="855979"/>
                  </a:lnTo>
                  <a:lnTo>
                    <a:pt x="10666644" y="807411"/>
                  </a:lnTo>
                  <a:lnTo>
                    <a:pt x="10662627" y="759553"/>
                  </a:lnTo>
                  <a:lnTo>
                    <a:pt x="10656020" y="712477"/>
                  </a:lnTo>
                  <a:lnTo>
                    <a:pt x="10646895" y="666256"/>
                  </a:lnTo>
                  <a:lnTo>
                    <a:pt x="10635324" y="620962"/>
                  </a:lnTo>
                  <a:lnTo>
                    <a:pt x="10621381" y="576668"/>
                  </a:lnTo>
                  <a:lnTo>
                    <a:pt x="10605137" y="533445"/>
                  </a:lnTo>
                  <a:lnTo>
                    <a:pt x="10586665" y="491366"/>
                  </a:lnTo>
                  <a:lnTo>
                    <a:pt x="10566036" y="450503"/>
                  </a:lnTo>
                  <a:lnTo>
                    <a:pt x="10543324" y="410929"/>
                  </a:lnTo>
                  <a:lnTo>
                    <a:pt x="10518600" y="372715"/>
                  </a:lnTo>
                  <a:lnTo>
                    <a:pt x="10491937" y="335935"/>
                  </a:lnTo>
                  <a:lnTo>
                    <a:pt x="10463407" y="300661"/>
                  </a:lnTo>
                  <a:lnTo>
                    <a:pt x="10433082" y="266964"/>
                  </a:lnTo>
                  <a:lnTo>
                    <a:pt x="10401035" y="234917"/>
                  </a:lnTo>
                  <a:lnTo>
                    <a:pt x="10367338" y="204592"/>
                  </a:lnTo>
                  <a:lnTo>
                    <a:pt x="10332064" y="176062"/>
                  </a:lnTo>
                  <a:lnTo>
                    <a:pt x="10295284" y="149399"/>
                  </a:lnTo>
                  <a:lnTo>
                    <a:pt x="10257070" y="124675"/>
                  </a:lnTo>
                  <a:lnTo>
                    <a:pt x="10217496" y="101963"/>
                  </a:lnTo>
                  <a:lnTo>
                    <a:pt x="10176633" y="81334"/>
                  </a:lnTo>
                  <a:lnTo>
                    <a:pt x="10134554" y="62862"/>
                  </a:lnTo>
                  <a:lnTo>
                    <a:pt x="10091331" y="46618"/>
                  </a:lnTo>
                  <a:lnTo>
                    <a:pt x="10047037" y="32675"/>
                  </a:lnTo>
                  <a:lnTo>
                    <a:pt x="10001743" y="21104"/>
                  </a:lnTo>
                  <a:lnTo>
                    <a:pt x="9955522" y="11979"/>
                  </a:lnTo>
                  <a:lnTo>
                    <a:pt x="9908446" y="5372"/>
                  </a:lnTo>
                  <a:lnTo>
                    <a:pt x="9860588" y="1355"/>
                  </a:lnTo>
                  <a:lnTo>
                    <a:pt x="981202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0311" y="3390899"/>
              <a:ext cx="234696" cy="609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" name="object 6"/>
            <p:cNvSpPr/>
            <p:nvPr/>
          </p:nvSpPr>
          <p:spPr>
            <a:xfrm>
              <a:off x="7830311" y="3390899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6" y="60960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0311" y="3700271"/>
              <a:ext cx="234696" cy="624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8" name="object 8"/>
            <p:cNvSpPr/>
            <p:nvPr/>
          </p:nvSpPr>
          <p:spPr>
            <a:xfrm>
              <a:off x="7830311" y="3700271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3"/>
                  </a:moveTo>
                  <a:lnTo>
                    <a:pt x="234696" y="62483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47659" y="3317747"/>
              <a:ext cx="172212" cy="5196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0" name="object 10"/>
            <p:cNvSpPr/>
            <p:nvPr/>
          </p:nvSpPr>
          <p:spPr>
            <a:xfrm>
              <a:off x="7947659" y="3317747"/>
              <a:ext cx="172720" cy="520065"/>
            </a:xfrm>
            <a:custGeom>
              <a:avLst/>
              <a:gdLst/>
              <a:ahLst/>
              <a:cxnLst/>
              <a:rect l="l" t="t" r="r" b="b"/>
              <a:pathLst>
                <a:path w="172720" h="520064">
                  <a:moveTo>
                    <a:pt x="143510" y="0"/>
                  </a:moveTo>
                  <a:lnTo>
                    <a:pt x="154691" y="2252"/>
                  </a:lnTo>
                  <a:lnTo>
                    <a:pt x="163814" y="8397"/>
                  </a:lnTo>
                  <a:lnTo>
                    <a:pt x="169959" y="17520"/>
                  </a:lnTo>
                  <a:lnTo>
                    <a:pt x="172212" y="28701"/>
                  </a:lnTo>
                  <a:lnTo>
                    <a:pt x="172212" y="490981"/>
                  </a:lnTo>
                  <a:lnTo>
                    <a:pt x="169959" y="502163"/>
                  </a:lnTo>
                  <a:lnTo>
                    <a:pt x="163814" y="511286"/>
                  </a:lnTo>
                  <a:lnTo>
                    <a:pt x="154691" y="517431"/>
                  </a:lnTo>
                  <a:lnTo>
                    <a:pt x="143510" y="519683"/>
                  </a:lnTo>
                  <a:lnTo>
                    <a:pt x="28701" y="519683"/>
                  </a:lnTo>
                  <a:lnTo>
                    <a:pt x="17520" y="517431"/>
                  </a:lnTo>
                  <a:lnTo>
                    <a:pt x="8397" y="511286"/>
                  </a:lnTo>
                  <a:lnTo>
                    <a:pt x="2252" y="502163"/>
                  </a:lnTo>
                  <a:lnTo>
                    <a:pt x="0" y="490981"/>
                  </a:lnTo>
                  <a:lnTo>
                    <a:pt x="0" y="28701"/>
                  </a:lnTo>
                  <a:lnTo>
                    <a:pt x="2252" y="17520"/>
                  </a:lnTo>
                  <a:lnTo>
                    <a:pt x="8397" y="8397"/>
                  </a:lnTo>
                  <a:lnTo>
                    <a:pt x="17520" y="2252"/>
                  </a:lnTo>
                  <a:lnTo>
                    <a:pt x="28701" y="0"/>
                  </a:lnTo>
                  <a:lnTo>
                    <a:pt x="143510" y="0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0516" y="3773424"/>
              <a:ext cx="48767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2" name="object 12"/>
            <p:cNvSpPr/>
            <p:nvPr/>
          </p:nvSpPr>
          <p:spPr>
            <a:xfrm>
              <a:off x="8700516" y="3773424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4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59"/>
                  </a:lnTo>
                  <a:lnTo>
                    <a:pt x="48767" y="167005"/>
                  </a:lnTo>
                  <a:lnTo>
                    <a:pt x="45084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5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3564" y="3197352"/>
              <a:ext cx="48767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4" name="object 14"/>
            <p:cNvSpPr/>
            <p:nvPr/>
          </p:nvSpPr>
          <p:spPr>
            <a:xfrm>
              <a:off x="8703564" y="3197352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4" y="0"/>
                  </a:lnTo>
                  <a:lnTo>
                    <a:pt x="48767" y="3683"/>
                  </a:lnTo>
                  <a:lnTo>
                    <a:pt x="48767" y="8127"/>
                  </a:lnTo>
                  <a:lnTo>
                    <a:pt x="48767" y="162560"/>
                  </a:lnTo>
                  <a:lnTo>
                    <a:pt x="48767" y="167005"/>
                  </a:lnTo>
                  <a:lnTo>
                    <a:pt x="45084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5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3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7011" y="3044952"/>
              <a:ext cx="627888" cy="1063752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6" name="object 16"/>
            <p:cNvSpPr/>
            <p:nvPr/>
          </p:nvSpPr>
          <p:spPr>
            <a:xfrm>
              <a:off x="8097011" y="3044952"/>
              <a:ext cx="628015" cy="1064260"/>
            </a:xfrm>
            <a:custGeom>
              <a:avLst/>
              <a:gdLst/>
              <a:ahLst/>
              <a:cxnLst/>
              <a:rect l="l" t="t" r="r" b="b"/>
              <a:pathLst>
                <a:path w="628015" h="1064260">
                  <a:moveTo>
                    <a:pt x="523240" y="0"/>
                  </a:moveTo>
                  <a:lnTo>
                    <a:pt x="563969" y="8225"/>
                  </a:lnTo>
                  <a:lnTo>
                    <a:pt x="597233" y="30654"/>
                  </a:lnTo>
                  <a:lnTo>
                    <a:pt x="619662" y="63918"/>
                  </a:lnTo>
                  <a:lnTo>
                    <a:pt x="627888" y="104648"/>
                  </a:lnTo>
                  <a:lnTo>
                    <a:pt x="627888" y="959104"/>
                  </a:lnTo>
                  <a:lnTo>
                    <a:pt x="619662" y="999833"/>
                  </a:lnTo>
                  <a:lnTo>
                    <a:pt x="597233" y="1033097"/>
                  </a:lnTo>
                  <a:lnTo>
                    <a:pt x="563969" y="1055526"/>
                  </a:lnTo>
                  <a:lnTo>
                    <a:pt x="523240" y="1063752"/>
                  </a:lnTo>
                  <a:lnTo>
                    <a:pt x="104648" y="1063752"/>
                  </a:lnTo>
                  <a:lnTo>
                    <a:pt x="63918" y="1055526"/>
                  </a:lnTo>
                  <a:lnTo>
                    <a:pt x="30654" y="1033097"/>
                  </a:lnTo>
                  <a:lnTo>
                    <a:pt x="8225" y="999833"/>
                  </a:lnTo>
                  <a:lnTo>
                    <a:pt x="0" y="959104"/>
                  </a:lnTo>
                  <a:lnTo>
                    <a:pt x="0" y="104648"/>
                  </a:lnTo>
                  <a:lnTo>
                    <a:pt x="8225" y="63918"/>
                  </a:lnTo>
                  <a:lnTo>
                    <a:pt x="30654" y="30654"/>
                  </a:lnTo>
                  <a:lnTo>
                    <a:pt x="63918" y="8225"/>
                  </a:lnTo>
                  <a:lnTo>
                    <a:pt x="104648" y="0"/>
                  </a:lnTo>
                  <a:lnTo>
                    <a:pt x="52324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2316" y="3314699"/>
              <a:ext cx="41148" cy="52578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8" name="object 18"/>
            <p:cNvSpPr/>
            <p:nvPr/>
          </p:nvSpPr>
          <p:spPr>
            <a:xfrm>
              <a:off x="7862316" y="3314699"/>
              <a:ext cx="41275" cy="525780"/>
            </a:xfrm>
            <a:custGeom>
              <a:avLst/>
              <a:gdLst/>
              <a:ahLst/>
              <a:cxnLst/>
              <a:rect l="l" t="t" r="r" b="b"/>
              <a:pathLst>
                <a:path w="41275" h="525779">
                  <a:moveTo>
                    <a:pt x="0" y="525780"/>
                  </a:moveTo>
                  <a:lnTo>
                    <a:pt x="41148" y="525780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525780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0311" y="4809743"/>
              <a:ext cx="234696" cy="609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20" name="object 20"/>
            <p:cNvSpPr/>
            <p:nvPr/>
          </p:nvSpPr>
          <p:spPr>
            <a:xfrm>
              <a:off x="7830311" y="4809743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59"/>
                  </a:moveTo>
                  <a:lnTo>
                    <a:pt x="234696" y="60959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0959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0311" y="5119116"/>
              <a:ext cx="234696" cy="624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22" name="object 22"/>
            <p:cNvSpPr/>
            <p:nvPr/>
          </p:nvSpPr>
          <p:spPr>
            <a:xfrm>
              <a:off x="7830311" y="5119116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3"/>
                  </a:moveTo>
                  <a:lnTo>
                    <a:pt x="234696" y="62483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47659" y="4736591"/>
              <a:ext cx="172212" cy="5196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24" name="object 24"/>
            <p:cNvSpPr/>
            <p:nvPr/>
          </p:nvSpPr>
          <p:spPr>
            <a:xfrm>
              <a:off x="7947659" y="4736591"/>
              <a:ext cx="172720" cy="520065"/>
            </a:xfrm>
            <a:custGeom>
              <a:avLst/>
              <a:gdLst/>
              <a:ahLst/>
              <a:cxnLst/>
              <a:rect l="l" t="t" r="r" b="b"/>
              <a:pathLst>
                <a:path w="172720" h="520064">
                  <a:moveTo>
                    <a:pt x="143510" y="0"/>
                  </a:moveTo>
                  <a:lnTo>
                    <a:pt x="154691" y="2252"/>
                  </a:lnTo>
                  <a:lnTo>
                    <a:pt x="163814" y="8397"/>
                  </a:lnTo>
                  <a:lnTo>
                    <a:pt x="169959" y="17520"/>
                  </a:lnTo>
                  <a:lnTo>
                    <a:pt x="172212" y="28701"/>
                  </a:lnTo>
                  <a:lnTo>
                    <a:pt x="172212" y="490981"/>
                  </a:lnTo>
                  <a:lnTo>
                    <a:pt x="169959" y="502163"/>
                  </a:lnTo>
                  <a:lnTo>
                    <a:pt x="163814" y="511286"/>
                  </a:lnTo>
                  <a:lnTo>
                    <a:pt x="154691" y="517431"/>
                  </a:lnTo>
                  <a:lnTo>
                    <a:pt x="143510" y="519683"/>
                  </a:lnTo>
                  <a:lnTo>
                    <a:pt x="28701" y="519683"/>
                  </a:lnTo>
                  <a:lnTo>
                    <a:pt x="17520" y="517431"/>
                  </a:lnTo>
                  <a:lnTo>
                    <a:pt x="8397" y="511286"/>
                  </a:lnTo>
                  <a:lnTo>
                    <a:pt x="2252" y="502163"/>
                  </a:lnTo>
                  <a:lnTo>
                    <a:pt x="0" y="490981"/>
                  </a:lnTo>
                  <a:lnTo>
                    <a:pt x="0" y="28701"/>
                  </a:lnTo>
                  <a:lnTo>
                    <a:pt x="2252" y="17520"/>
                  </a:lnTo>
                  <a:lnTo>
                    <a:pt x="8397" y="8397"/>
                  </a:lnTo>
                  <a:lnTo>
                    <a:pt x="17520" y="2252"/>
                  </a:lnTo>
                  <a:lnTo>
                    <a:pt x="28701" y="0"/>
                  </a:lnTo>
                  <a:lnTo>
                    <a:pt x="143510" y="0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0516" y="5192267"/>
              <a:ext cx="48767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26" name="object 26"/>
            <p:cNvSpPr/>
            <p:nvPr/>
          </p:nvSpPr>
          <p:spPr>
            <a:xfrm>
              <a:off x="8700516" y="5192267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4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59"/>
                  </a:lnTo>
                  <a:lnTo>
                    <a:pt x="48767" y="167004"/>
                  </a:lnTo>
                  <a:lnTo>
                    <a:pt x="45084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3564" y="4616196"/>
              <a:ext cx="48767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28" name="object 28"/>
            <p:cNvSpPr/>
            <p:nvPr/>
          </p:nvSpPr>
          <p:spPr>
            <a:xfrm>
              <a:off x="8703564" y="4616196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4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59"/>
                  </a:lnTo>
                  <a:lnTo>
                    <a:pt x="48767" y="167004"/>
                  </a:lnTo>
                  <a:lnTo>
                    <a:pt x="45084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7011" y="4463796"/>
              <a:ext cx="627888" cy="1063752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30" name="object 30"/>
            <p:cNvSpPr/>
            <p:nvPr/>
          </p:nvSpPr>
          <p:spPr>
            <a:xfrm>
              <a:off x="8097011" y="4463796"/>
              <a:ext cx="628015" cy="1064260"/>
            </a:xfrm>
            <a:custGeom>
              <a:avLst/>
              <a:gdLst/>
              <a:ahLst/>
              <a:cxnLst/>
              <a:rect l="l" t="t" r="r" b="b"/>
              <a:pathLst>
                <a:path w="628015" h="1064260">
                  <a:moveTo>
                    <a:pt x="523240" y="0"/>
                  </a:moveTo>
                  <a:lnTo>
                    <a:pt x="563969" y="8225"/>
                  </a:lnTo>
                  <a:lnTo>
                    <a:pt x="597233" y="30654"/>
                  </a:lnTo>
                  <a:lnTo>
                    <a:pt x="619662" y="63918"/>
                  </a:lnTo>
                  <a:lnTo>
                    <a:pt x="627888" y="104647"/>
                  </a:lnTo>
                  <a:lnTo>
                    <a:pt x="627888" y="959103"/>
                  </a:lnTo>
                  <a:lnTo>
                    <a:pt x="619662" y="999833"/>
                  </a:lnTo>
                  <a:lnTo>
                    <a:pt x="597233" y="1033097"/>
                  </a:lnTo>
                  <a:lnTo>
                    <a:pt x="563969" y="1055526"/>
                  </a:lnTo>
                  <a:lnTo>
                    <a:pt x="523240" y="1063751"/>
                  </a:lnTo>
                  <a:lnTo>
                    <a:pt x="104648" y="1063751"/>
                  </a:lnTo>
                  <a:lnTo>
                    <a:pt x="63918" y="1055526"/>
                  </a:lnTo>
                  <a:lnTo>
                    <a:pt x="30654" y="1033097"/>
                  </a:lnTo>
                  <a:lnTo>
                    <a:pt x="8225" y="999833"/>
                  </a:lnTo>
                  <a:lnTo>
                    <a:pt x="0" y="959103"/>
                  </a:lnTo>
                  <a:lnTo>
                    <a:pt x="0" y="104647"/>
                  </a:lnTo>
                  <a:lnTo>
                    <a:pt x="8225" y="63918"/>
                  </a:lnTo>
                  <a:lnTo>
                    <a:pt x="30654" y="30654"/>
                  </a:lnTo>
                  <a:lnTo>
                    <a:pt x="63918" y="8225"/>
                  </a:lnTo>
                  <a:lnTo>
                    <a:pt x="104648" y="0"/>
                  </a:lnTo>
                  <a:lnTo>
                    <a:pt x="523240" y="0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2316" y="4733543"/>
              <a:ext cx="41148" cy="52578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32" name="object 32"/>
            <p:cNvSpPr/>
            <p:nvPr/>
          </p:nvSpPr>
          <p:spPr>
            <a:xfrm>
              <a:off x="7862316" y="4733543"/>
              <a:ext cx="41275" cy="525780"/>
            </a:xfrm>
            <a:custGeom>
              <a:avLst/>
              <a:gdLst/>
              <a:ahLst/>
              <a:cxnLst/>
              <a:rect l="l" t="t" r="r" b="b"/>
              <a:pathLst>
                <a:path w="41275" h="525779">
                  <a:moveTo>
                    <a:pt x="0" y="525779"/>
                  </a:moveTo>
                  <a:lnTo>
                    <a:pt x="41148" y="525779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0311" y="1929383"/>
              <a:ext cx="234696" cy="62484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34" name="object 34"/>
            <p:cNvSpPr/>
            <p:nvPr/>
          </p:nvSpPr>
          <p:spPr>
            <a:xfrm>
              <a:off x="7830311" y="1929383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4"/>
                  </a:moveTo>
                  <a:lnTo>
                    <a:pt x="234696" y="62484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0311" y="2240280"/>
              <a:ext cx="234696" cy="609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36" name="object 36"/>
            <p:cNvSpPr/>
            <p:nvPr/>
          </p:nvSpPr>
          <p:spPr>
            <a:xfrm>
              <a:off x="7830311" y="2240280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6" y="60960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47659" y="1857755"/>
              <a:ext cx="172212" cy="5181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38" name="object 38"/>
            <p:cNvSpPr/>
            <p:nvPr/>
          </p:nvSpPr>
          <p:spPr>
            <a:xfrm>
              <a:off x="7947659" y="1857755"/>
              <a:ext cx="172720" cy="518159"/>
            </a:xfrm>
            <a:custGeom>
              <a:avLst/>
              <a:gdLst/>
              <a:ahLst/>
              <a:cxnLst/>
              <a:rect l="l" t="t" r="r" b="b"/>
              <a:pathLst>
                <a:path w="172720" h="518160">
                  <a:moveTo>
                    <a:pt x="143510" y="0"/>
                  </a:moveTo>
                  <a:lnTo>
                    <a:pt x="154691" y="2252"/>
                  </a:lnTo>
                  <a:lnTo>
                    <a:pt x="163814" y="8397"/>
                  </a:lnTo>
                  <a:lnTo>
                    <a:pt x="169959" y="17520"/>
                  </a:lnTo>
                  <a:lnTo>
                    <a:pt x="172212" y="28702"/>
                  </a:lnTo>
                  <a:lnTo>
                    <a:pt x="172212" y="489458"/>
                  </a:lnTo>
                  <a:lnTo>
                    <a:pt x="169959" y="500639"/>
                  </a:lnTo>
                  <a:lnTo>
                    <a:pt x="163814" y="509762"/>
                  </a:lnTo>
                  <a:lnTo>
                    <a:pt x="154691" y="515907"/>
                  </a:lnTo>
                  <a:lnTo>
                    <a:pt x="143510" y="518160"/>
                  </a:lnTo>
                  <a:lnTo>
                    <a:pt x="28701" y="518160"/>
                  </a:lnTo>
                  <a:lnTo>
                    <a:pt x="17520" y="515907"/>
                  </a:lnTo>
                  <a:lnTo>
                    <a:pt x="8397" y="509762"/>
                  </a:lnTo>
                  <a:lnTo>
                    <a:pt x="2252" y="500639"/>
                  </a:lnTo>
                  <a:lnTo>
                    <a:pt x="0" y="489458"/>
                  </a:lnTo>
                  <a:lnTo>
                    <a:pt x="0" y="28702"/>
                  </a:lnTo>
                  <a:lnTo>
                    <a:pt x="2252" y="17520"/>
                  </a:lnTo>
                  <a:lnTo>
                    <a:pt x="8397" y="8397"/>
                  </a:lnTo>
                  <a:lnTo>
                    <a:pt x="17520" y="2252"/>
                  </a:lnTo>
                  <a:lnTo>
                    <a:pt x="28701" y="0"/>
                  </a:lnTo>
                  <a:lnTo>
                    <a:pt x="14351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00516" y="2311908"/>
              <a:ext cx="48767" cy="172212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40" name="object 40"/>
            <p:cNvSpPr/>
            <p:nvPr/>
          </p:nvSpPr>
          <p:spPr>
            <a:xfrm>
              <a:off x="8700516" y="2311908"/>
              <a:ext cx="48895" cy="172720"/>
            </a:xfrm>
            <a:custGeom>
              <a:avLst/>
              <a:gdLst/>
              <a:ahLst/>
              <a:cxnLst/>
              <a:rect l="l" t="t" r="r" b="b"/>
              <a:pathLst>
                <a:path w="48895" h="172719">
                  <a:moveTo>
                    <a:pt x="40639" y="0"/>
                  </a:moveTo>
                  <a:lnTo>
                    <a:pt x="45084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4083"/>
                  </a:lnTo>
                  <a:lnTo>
                    <a:pt x="48767" y="168528"/>
                  </a:lnTo>
                  <a:lnTo>
                    <a:pt x="45084" y="172212"/>
                  </a:lnTo>
                  <a:lnTo>
                    <a:pt x="40639" y="172212"/>
                  </a:lnTo>
                  <a:lnTo>
                    <a:pt x="8127" y="172212"/>
                  </a:lnTo>
                  <a:lnTo>
                    <a:pt x="3682" y="172212"/>
                  </a:lnTo>
                  <a:lnTo>
                    <a:pt x="0" y="168528"/>
                  </a:lnTo>
                  <a:lnTo>
                    <a:pt x="0" y="164083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3564" y="1737359"/>
              <a:ext cx="48767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42" name="object 42"/>
            <p:cNvSpPr/>
            <p:nvPr/>
          </p:nvSpPr>
          <p:spPr>
            <a:xfrm>
              <a:off x="8703564" y="1737359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4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60"/>
                  </a:lnTo>
                  <a:lnTo>
                    <a:pt x="48767" y="167004"/>
                  </a:lnTo>
                  <a:lnTo>
                    <a:pt x="45084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4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7011" y="1584959"/>
              <a:ext cx="627888" cy="1063752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44" name="object 44"/>
            <p:cNvSpPr/>
            <p:nvPr/>
          </p:nvSpPr>
          <p:spPr>
            <a:xfrm>
              <a:off x="8097011" y="1584959"/>
              <a:ext cx="628015" cy="1064260"/>
            </a:xfrm>
            <a:custGeom>
              <a:avLst/>
              <a:gdLst/>
              <a:ahLst/>
              <a:cxnLst/>
              <a:rect l="l" t="t" r="r" b="b"/>
              <a:pathLst>
                <a:path w="628015" h="1064260">
                  <a:moveTo>
                    <a:pt x="523240" y="0"/>
                  </a:moveTo>
                  <a:lnTo>
                    <a:pt x="563969" y="8225"/>
                  </a:lnTo>
                  <a:lnTo>
                    <a:pt x="597233" y="30654"/>
                  </a:lnTo>
                  <a:lnTo>
                    <a:pt x="619662" y="63918"/>
                  </a:lnTo>
                  <a:lnTo>
                    <a:pt x="627888" y="104648"/>
                  </a:lnTo>
                  <a:lnTo>
                    <a:pt x="627888" y="959103"/>
                  </a:lnTo>
                  <a:lnTo>
                    <a:pt x="619662" y="999833"/>
                  </a:lnTo>
                  <a:lnTo>
                    <a:pt x="597233" y="1033097"/>
                  </a:lnTo>
                  <a:lnTo>
                    <a:pt x="563969" y="1055526"/>
                  </a:lnTo>
                  <a:lnTo>
                    <a:pt x="523240" y="1063752"/>
                  </a:lnTo>
                  <a:lnTo>
                    <a:pt x="104648" y="1063752"/>
                  </a:lnTo>
                  <a:lnTo>
                    <a:pt x="63918" y="1055526"/>
                  </a:lnTo>
                  <a:lnTo>
                    <a:pt x="30654" y="1033097"/>
                  </a:lnTo>
                  <a:lnTo>
                    <a:pt x="8225" y="999833"/>
                  </a:lnTo>
                  <a:lnTo>
                    <a:pt x="0" y="959103"/>
                  </a:lnTo>
                  <a:lnTo>
                    <a:pt x="0" y="104648"/>
                  </a:lnTo>
                  <a:lnTo>
                    <a:pt x="8225" y="63918"/>
                  </a:lnTo>
                  <a:lnTo>
                    <a:pt x="30654" y="30654"/>
                  </a:lnTo>
                  <a:lnTo>
                    <a:pt x="63918" y="8225"/>
                  </a:lnTo>
                  <a:lnTo>
                    <a:pt x="104648" y="0"/>
                  </a:lnTo>
                  <a:lnTo>
                    <a:pt x="52324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62316" y="1854707"/>
              <a:ext cx="41148" cy="52425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46" name="object 46"/>
            <p:cNvSpPr/>
            <p:nvPr/>
          </p:nvSpPr>
          <p:spPr>
            <a:xfrm>
              <a:off x="7862316" y="1854707"/>
              <a:ext cx="41275" cy="524510"/>
            </a:xfrm>
            <a:custGeom>
              <a:avLst/>
              <a:gdLst/>
              <a:ahLst/>
              <a:cxnLst/>
              <a:rect l="l" t="t" r="r" b="b"/>
              <a:pathLst>
                <a:path w="41275" h="524510">
                  <a:moveTo>
                    <a:pt x="0" y="524256"/>
                  </a:moveTo>
                  <a:lnTo>
                    <a:pt x="41148" y="524256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56603" y="3392424"/>
              <a:ext cx="234696" cy="609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48" name="object 48"/>
            <p:cNvSpPr/>
            <p:nvPr/>
          </p:nvSpPr>
          <p:spPr>
            <a:xfrm>
              <a:off x="6356603" y="3392424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6" y="60960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56603" y="3701796"/>
              <a:ext cx="234696" cy="624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50" name="object 50"/>
            <p:cNvSpPr/>
            <p:nvPr/>
          </p:nvSpPr>
          <p:spPr>
            <a:xfrm>
              <a:off x="6356603" y="3701796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3"/>
                  </a:moveTo>
                  <a:lnTo>
                    <a:pt x="234696" y="62483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73952" y="3319271"/>
              <a:ext cx="170688" cy="5196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52" name="object 52"/>
            <p:cNvSpPr/>
            <p:nvPr/>
          </p:nvSpPr>
          <p:spPr>
            <a:xfrm>
              <a:off x="6473952" y="3319271"/>
              <a:ext cx="170815" cy="520065"/>
            </a:xfrm>
            <a:custGeom>
              <a:avLst/>
              <a:gdLst/>
              <a:ahLst/>
              <a:cxnLst/>
              <a:rect l="l" t="t" r="r" b="b"/>
              <a:pathLst>
                <a:path w="170815" h="520064">
                  <a:moveTo>
                    <a:pt x="142240" y="0"/>
                  </a:moveTo>
                  <a:lnTo>
                    <a:pt x="153328" y="2230"/>
                  </a:lnTo>
                  <a:lnTo>
                    <a:pt x="162369" y="8318"/>
                  </a:lnTo>
                  <a:lnTo>
                    <a:pt x="168457" y="17359"/>
                  </a:lnTo>
                  <a:lnTo>
                    <a:pt x="170688" y="28448"/>
                  </a:lnTo>
                  <a:lnTo>
                    <a:pt x="170688" y="491235"/>
                  </a:lnTo>
                  <a:lnTo>
                    <a:pt x="168457" y="502324"/>
                  </a:lnTo>
                  <a:lnTo>
                    <a:pt x="162369" y="511365"/>
                  </a:lnTo>
                  <a:lnTo>
                    <a:pt x="153328" y="517453"/>
                  </a:lnTo>
                  <a:lnTo>
                    <a:pt x="142240" y="519683"/>
                  </a:lnTo>
                  <a:lnTo>
                    <a:pt x="28448" y="519683"/>
                  </a:lnTo>
                  <a:lnTo>
                    <a:pt x="17359" y="517453"/>
                  </a:lnTo>
                  <a:lnTo>
                    <a:pt x="8318" y="511365"/>
                  </a:lnTo>
                  <a:lnTo>
                    <a:pt x="2230" y="502324"/>
                  </a:lnTo>
                  <a:lnTo>
                    <a:pt x="0" y="491235"/>
                  </a:lnTo>
                  <a:lnTo>
                    <a:pt x="0" y="28448"/>
                  </a:lnTo>
                  <a:lnTo>
                    <a:pt x="2230" y="17359"/>
                  </a:lnTo>
                  <a:lnTo>
                    <a:pt x="8318" y="8318"/>
                  </a:lnTo>
                  <a:lnTo>
                    <a:pt x="17359" y="2230"/>
                  </a:lnTo>
                  <a:lnTo>
                    <a:pt x="28448" y="0"/>
                  </a:lnTo>
                  <a:lnTo>
                    <a:pt x="14224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25283" y="3774947"/>
              <a:ext cx="48768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54" name="object 54"/>
            <p:cNvSpPr/>
            <p:nvPr/>
          </p:nvSpPr>
          <p:spPr>
            <a:xfrm>
              <a:off x="7225283" y="3774947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40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59"/>
                  </a:lnTo>
                  <a:lnTo>
                    <a:pt x="48768" y="167004"/>
                  </a:lnTo>
                  <a:lnTo>
                    <a:pt x="45085" y="170687"/>
                  </a:lnTo>
                  <a:lnTo>
                    <a:pt x="40640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29856" y="3198875"/>
              <a:ext cx="48768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56" name="object 56"/>
            <p:cNvSpPr/>
            <p:nvPr/>
          </p:nvSpPr>
          <p:spPr>
            <a:xfrm>
              <a:off x="7229856" y="3198875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40" y="0"/>
                  </a:moveTo>
                  <a:lnTo>
                    <a:pt x="45085" y="0"/>
                  </a:lnTo>
                  <a:lnTo>
                    <a:pt x="48768" y="3683"/>
                  </a:lnTo>
                  <a:lnTo>
                    <a:pt x="48768" y="8127"/>
                  </a:lnTo>
                  <a:lnTo>
                    <a:pt x="48768" y="162560"/>
                  </a:lnTo>
                  <a:lnTo>
                    <a:pt x="48768" y="167004"/>
                  </a:lnTo>
                  <a:lnTo>
                    <a:pt x="45085" y="170687"/>
                  </a:lnTo>
                  <a:lnTo>
                    <a:pt x="40640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3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23303" y="3047999"/>
              <a:ext cx="626364" cy="106222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58" name="object 58"/>
            <p:cNvSpPr/>
            <p:nvPr/>
          </p:nvSpPr>
          <p:spPr>
            <a:xfrm>
              <a:off x="6623303" y="3047999"/>
              <a:ext cx="626745" cy="1062355"/>
            </a:xfrm>
            <a:custGeom>
              <a:avLst/>
              <a:gdLst/>
              <a:ahLst/>
              <a:cxnLst/>
              <a:rect l="l" t="t" r="r" b="b"/>
              <a:pathLst>
                <a:path w="626745" h="1062354">
                  <a:moveTo>
                    <a:pt x="521970" y="0"/>
                  </a:moveTo>
                  <a:lnTo>
                    <a:pt x="562606" y="8203"/>
                  </a:lnTo>
                  <a:lnTo>
                    <a:pt x="595788" y="30575"/>
                  </a:lnTo>
                  <a:lnTo>
                    <a:pt x="618160" y="63757"/>
                  </a:lnTo>
                  <a:lnTo>
                    <a:pt x="626364" y="104394"/>
                  </a:lnTo>
                  <a:lnTo>
                    <a:pt x="626364" y="957833"/>
                  </a:lnTo>
                  <a:lnTo>
                    <a:pt x="618160" y="998470"/>
                  </a:lnTo>
                  <a:lnTo>
                    <a:pt x="595788" y="1031652"/>
                  </a:lnTo>
                  <a:lnTo>
                    <a:pt x="562606" y="1054024"/>
                  </a:lnTo>
                  <a:lnTo>
                    <a:pt x="521970" y="1062227"/>
                  </a:lnTo>
                  <a:lnTo>
                    <a:pt x="104394" y="1062227"/>
                  </a:lnTo>
                  <a:lnTo>
                    <a:pt x="63757" y="1054024"/>
                  </a:lnTo>
                  <a:lnTo>
                    <a:pt x="30575" y="1031652"/>
                  </a:lnTo>
                  <a:lnTo>
                    <a:pt x="8203" y="998470"/>
                  </a:lnTo>
                  <a:lnTo>
                    <a:pt x="0" y="957833"/>
                  </a:lnTo>
                  <a:lnTo>
                    <a:pt x="0" y="104394"/>
                  </a:ln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4" y="0"/>
                  </a:lnTo>
                  <a:lnTo>
                    <a:pt x="52197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87084" y="3316224"/>
              <a:ext cx="42672" cy="52578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0" name="object 60"/>
            <p:cNvSpPr/>
            <p:nvPr/>
          </p:nvSpPr>
          <p:spPr>
            <a:xfrm>
              <a:off x="6387084" y="3316224"/>
              <a:ext cx="43180" cy="525780"/>
            </a:xfrm>
            <a:custGeom>
              <a:avLst/>
              <a:gdLst/>
              <a:ahLst/>
              <a:cxnLst/>
              <a:rect l="l" t="t" r="r" b="b"/>
              <a:pathLst>
                <a:path w="43179" h="525779">
                  <a:moveTo>
                    <a:pt x="0" y="525780"/>
                  </a:moveTo>
                  <a:lnTo>
                    <a:pt x="42672" y="525780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578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1" name="object 6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56603" y="4811267"/>
              <a:ext cx="234696" cy="609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2" name="object 62"/>
            <p:cNvSpPr/>
            <p:nvPr/>
          </p:nvSpPr>
          <p:spPr>
            <a:xfrm>
              <a:off x="6356603" y="4811267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6" y="60960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3" name="object 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56603" y="5120640"/>
              <a:ext cx="234696" cy="624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4" name="object 64"/>
            <p:cNvSpPr/>
            <p:nvPr/>
          </p:nvSpPr>
          <p:spPr>
            <a:xfrm>
              <a:off x="6356603" y="5120640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3"/>
                  </a:moveTo>
                  <a:lnTo>
                    <a:pt x="234696" y="62483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5" name="object 6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73952" y="4738116"/>
              <a:ext cx="170688" cy="5196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6" name="object 66"/>
            <p:cNvSpPr/>
            <p:nvPr/>
          </p:nvSpPr>
          <p:spPr>
            <a:xfrm>
              <a:off x="6473952" y="4738116"/>
              <a:ext cx="170815" cy="520065"/>
            </a:xfrm>
            <a:custGeom>
              <a:avLst/>
              <a:gdLst/>
              <a:ahLst/>
              <a:cxnLst/>
              <a:rect l="l" t="t" r="r" b="b"/>
              <a:pathLst>
                <a:path w="170815" h="520064">
                  <a:moveTo>
                    <a:pt x="142240" y="0"/>
                  </a:moveTo>
                  <a:lnTo>
                    <a:pt x="153328" y="2230"/>
                  </a:lnTo>
                  <a:lnTo>
                    <a:pt x="162369" y="8318"/>
                  </a:lnTo>
                  <a:lnTo>
                    <a:pt x="168457" y="17359"/>
                  </a:lnTo>
                  <a:lnTo>
                    <a:pt x="170688" y="28447"/>
                  </a:lnTo>
                  <a:lnTo>
                    <a:pt x="170688" y="491235"/>
                  </a:lnTo>
                  <a:lnTo>
                    <a:pt x="168457" y="502324"/>
                  </a:lnTo>
                  <a:lnTo>
                    <a:pt x="162369" y="511365"/>
                  </a:lnTo>
                  <a:lnTo>
                    <a:pt x="153328" y="517453"/>
                  </a:lnTo>
                  <a:lnTo>
                    <a:pt x="142240" y="519683"/>
                  </a:lnTo>
                  <a:lnTo>
                    <a:pt x="28448" y="519683"/>
                  </a:lnTo>
                  <a:lnTo>
                    <a:pt x="17359" y="517453"/>
                  </a:lnTo>
                  <a:lnTo>
                    <a:pt x="8318" y="511365"/>
                  </a:lnTo>
                  <a:lnTo>
                    <a:pt x="2230" y="502324"/>
                  </a:lnTo>
                  <a:lnTo>
                    <a:pt x="0" y="491235"/>
                  </a:lnTo>
                  <a:lnTo>
                    <a:pt x="0" y="28447"/>
                  </a:lnTo>
                  <a:lnTo>
                    <a:pt x="2230" y="17359"/>
                  </a:lnTo>
                  <a:lnTo>
                    <a:pt x="8318" y="8318"/>
                  </a:lnTo>
                  <a:lnTo>
                    <a:pt x="17359" y="2230"/>
                  </a:lnTo>
                  <a:lnTo>
                    <a:pt x="28448" y="0"/>
                  </a:lnTo>
                  <a:lnTo>
                    <a:pt x="14224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7" name="object 6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25283" y="5193791"/>
              <a:ext cx="48768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object 68"/>
            <p:cNvSpPr/>
            <p:nvPr/>
          </p:nvSpPr>
          <p:spPr>
            <a:xfrm>
              <a:off x="7225283" y="5193791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40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59"/>
                  </a:lnTo>
                  <a:lnTo>
                    <a:pt x="48768" y="167004"/>
                  </a:lnTo>
                  <a:lnTo>
                    <a:pt x="45085" y="170687"/>
                  </a:lnTo>
                  <a:lnTo>
                    <a:pt x="40640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29856" y="4617719"/>
              <a:ext cx="48768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70" name="object 70"/>
            <p:cNvSpPr/>
            <p:nvPr/>
          </p:nvSpPr>
          <p:spPr>
            <a:xfrm>
              <a:off x="7229856" y="4617719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40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59"/>
                  </a:lnTo>
                  <a:lnTo>
                    <a:pt x="48768" y="167004"/>
                  </a:lnTo>
                  <a:lnTo>
                    <a:pt x="45085" y="170687"/>
                  </a:lnTo>
                  <a:lnTo>
                    <a:pt x="40640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23303" y="4465319"/>
              <a:ext cx="626364" cy="1063752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72" name="object 72"/>
            <p:cNvSpPr/>
            <p:nvPr/>
          </p:nvSpPr>
          <p:spPr>
            <a:xfrm>
              <a:off x="6623303" y="4465319"/>
              <a:ext cx="626745" cy="1064260"/>
            </a:xfrm>
            <a:custGeom>
              <a:avLst/>
              <a:gdLst/>
              <a:ahLst/>
              <a:cxnLst/>
              <a:rect l="l" t="t" r="r" b="b"/>
              <a:pathLst>
                <a:path w="626745" h="1064260">
                  <a:moveTo>
                    <a:pt x="521970" y="0"/>
                  </a:moveTo>
                  <a:lnTo>
                    <a:pt x="562606" y="8203"/>
                  </a:lnTo>
                  <a:lnTo>
                    <a:pt x="595788" y="30575"/>
                  </a:lnTo>
                  <a:lnTo>
                    <a:pt x="618160" y="63757"/>
                  </a:lnTo>
                  <a:lnTo>
                    <a:pt x="626364" y="104393"/>
                  </a:lnTo>
                  <a:lnTo>
                    <a:pt x="626364" y="959357"/>
                  </a:lnTo>
                  <a:lnTo>
                    <a:pt x="618160" y="999994"/>
                  </a:lnTo>
                  <a:lnTo>
                    <a:pt x="595788" y="1033176"/>
                  </a:lnTo>
                  <a:lnTo>
                    <a:pt x="562606" y="1055548"/>
                  </a:lnTo>
                  <a:lnTo>
                    <a:pt x="521970" y="1063751"/>
                  </a:lnTo>
                  <a:lnTo>
                    <a:pt x="104394" y="1063751"/>
                  </a:lnTo>
                  <a:lnTo>
                    <a:pt x="63757" y="1055548"/>
                  </a:lnTo>
                  <a:lnTo>
                    <a:pt x="30575" y="1033176"/>
                  </a:lnTo>
                  <a:lnTo>
                    <a:pt x="8203" y="999994"/>
                  </a:lnTo>
                  <a:lnTo>
                    <a:pt x="0" y="959357"/>
                  </a:lnTo>
                  <a:lnTo>
                    <a:pt x="0" y="104393"/>
                  </a:ln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4" y="0"/>
                  </a:lnTo>
                  <a:lnTo>
                    <a:pt x="52197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3" name="object 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87084" y="4735067"/>
              <a:ext cx="42672" cy="525779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74" name="object 74"/>
            <p:cNvSpPr/>
            <p:nvPr/>
          </p:nvSpPr>
          <p:spPr>
            <a:xfrm>
              <a:off x="6387084" y="4735067"/>
              <a:ext cx="43180" cy="525780"/>
            </a:xfrm>
            <a:custGeom>
              <a:avLst/>
              <a:gdLst/>
              <a:ahLst/>
              <a:cxnLst/>
              <a:rect l="l" t="t" r="r" b="b"/>
              <a:pathLst>
                <a:path w="43179" h="525779">
                  <a:moveTo>
                    <a:pt x="0" y="525779"/>
                  </a:moveTo>
                  <a:lnTo>
                    <a:pt x="42672" y="525779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5" name="object 7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56603" y="1930908"/>
              <a:ext cx="234696" cy="62484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76" name="object 76"/>
            <p:cNvSpPr/>
            <p:nvPr/>
          </p:nvSpPr>
          <p:spPr>
            <a:xfrm>
              <a:off x="6356603" y="1930908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4"/>
                  </a:moveTo>
                  <a:lnTo>
                    <a:pt x="234696" y="62484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7" name="object 7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56603" y="2241803"/>
              <a:ext cx="234696" cy="609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78" name="object 78"/>
            <p:cNvSpPr/>
            <p:nvPr/>
          </p:nvSpPr>
          <p:spPr>
            <a:xfrm>
              <a:off x="6356603" y="2241803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6" y="60960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9" name="object 7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73952" y="1859280"/>
              <a:ext cx="170688" cy="5181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80" name="object 80"/>
            <p:cNvSpPr/>
            <p:nvPr/>
          </p:nvSpPr>
          <p:spPr>
            <a:xfrm>
              <a:off x="6473952" y="1859280"/>
              <a:ext cx="170815" cy="518159"/>
            </a:xfrm>
            <a:custGeom>
              <a:avLst/>
              <a:gdLst/>
              <a:ahLst/>
              <a:cxnLst/>
              <a:rect l="l" t="t" r="r" b="b"/>
              <a:pathLst>
                <a:path w="170815" h="518160">
                  <a:moveTo>
                    <a:pt x="142240" y="0"/>
                  </a:moveTo>
                  <a:lnTo>
                    <a:pt x="153328" y="2230"/>
                  </a:lnTo>
                  <a:lnTo>
                    <a:pt x="162369" y="8318"/>
                  </a:lnTo>
                  <a:lnTo>
                    <a:pt x="168457" y="17359"/>
                  </a:lnTo>
                  <a:lnTo>
                    <a:pt x="170688" y="28448"/>
                  </a:lnTo>
                  <a:lnTo>
                    <a:pt x="170688" y="489712"/>
                  </a:lnTo>
                  <a:lnTo>
                    <a:pt x="168457" y="500800"/>
                  </a:lnTo>
                  <a:lnTo>
                    <a:pt x="162369" y="509841"/>
                  </a:lnTo>
                  <a:lnTo>
                    <a:pt x="153328" y="515929"/>
                  </a:lnTo>
                  <a:lnTo>
                    <a:pt x="142240" y="518160"/>
                  </a:lnTo>
                  <a:lnTo>
                    <a:pt x="28448" y="518160"/>
                  </a:lnTo>
                  <a:lnTo>
                    <a:pt x="17359" y="515929"/>
                  </a:lnTo>
                  <a:lnTo>
                    <a:pt x="8318" y="509841"/>
                  </a:lnTo>
                  <a:lnTo>
                    <a:pt x="2230" y="500800"/>
                  </a:lnTo>
                  <a:lnTo>
                    <a:pt x="0" y="489712"/>
                  </a:lnTo>
                  <a:lnTo>
                    <a:pt x="0" y="28448"/>
                  </a:lnTo>
                  <a:lnTo>
                    <a:pt x="2230" y="17359"/>
                  </a:lnTo>
                  <a:lnTo>
                    <a:pt x="8318" y="8318"/>
                  </a:lnTo>
                  <a:lnTo>
                    <a:pt x="17359" y="2230"/>
                  </a:lnTo>
                  <a:lnTo>
                    <a:pt x="28448" y="0"/>
                  </a:lnTo>
                  <a:lnTo>
                    <a:pt x="14224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1" name="object 8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25283" y="2313431"/>
              <a:ext cx="48768" cy="172212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82" name="object 82"/>
            <p:cNvSpPr/>
            <p:nvPr/>
          </p:nvSpPr>
          <p:spPr>
            <a:xfrm>
              <a:off x="7225283" y="2313431"/>
              <a:ext cx="48895" cy="172720"/>
            </a:xfrm>
            <a:custGeom>
              <a:avLst/>
              <a:gdLst/>
              <a:ahLst/>
              <a:cxnLst/>
              <a:rect l="l" t="t" r="r" b="b"/>
              <a:pathLst>
                <a:path w="48895" h="172719">
                  <a:moveTo>
                    <a:pt x="40640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4083"/>
                  </a:lnTo>
                  <a:lnTo>
                    <a:pt x="48768" y="168528"/>
                  </a:lnTo>
                  <a:lnTo>
                    <a:pt x="45085" y="172212"/>
                  </a:lnTo>
                  <a:lnTo>
                    <a:pt x="40640" y="172212"/>
                  </a:lnTo>
                  <a:lnTo>
                    <a:pt x="8127" y="172212"/>
                  </a:lnTo>
                  <a:lnTo>
                    <a:pt x="3683" y="172212"/>
                  </a:lnTo>
                  <a:lnTo>
                    <a:pt x="0" y="168528"/>
                  </a:lnTo>
                  <a:lnTo>
                    <a:pt x="0" y="164083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3" name="object 8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29856" y="1738883"/>
              <a:ext cx="48768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84" name="object 84"/>
            <p:cNvSpPr/>
            <p:nvPr/>
          </p:nvSpPr>
          <p:spPr>
            <a:xfrm>
              <a:off x="7229856" y="1738883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40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60"/>
                  </a:lnTo>
                  <a:lnTo>
                    <a:pt x="48768" y="167004"/>
                  </a:lnTo>
                  <a:lnTo>
                    <a:pt x="45085" y="170687"/>
                  </a:lnTo>
                  <a:lnTo>
                    <a:pt x="40640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5" name="object 8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23303" y="1586483"/>
              <a:ext cx="626364" cy="1063752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86" name="object 86"/>
            <p:cNvSpPr/>
            <p:nvPr/>
          </p:nvSpPr>
          <p:spPr>
            <a:xfrm>
              <a:off x="6623303" y="1586483"/>
              <a:ext cx="626745" cy="1064260"/>
            </a:xfrm>
            <a:custGeom>
              <a:avLst/>
              <a:gdLst/>
              <a:ahLst/>
              <a:cxnLst/>
              <a:rect l="l" t="t" r="r" b="b"/>
              <a:pathLst>
                <a:path w="626745" h="1064260">
                  <a:moveTo>
                    <a:pt x="521970" y="0"/>
                  </a:moveTo>
                  <a:lnTo>
                    <a:pt x="562606" y="8203"/>
                  </a:lnTo>
                  <a:lnTo>
                    <a:pt x="595788" y="30575"/>
                  </a:lnTo>
                  <a:lnTo>
                    <a:pt x="618160" y="63757"/>
                  </a:lnTo>
                  <a:lnTo>
                    <a:pt x="626364" y="104393"/>
                  </a:lnTo>
                  <a:lnTo>
                    <a:pt x="626364" y="959357"/>
                  </a:lnTo>
                  <a:lnTo>
                    <a:pt x="618160" y="999994"/>
                  </a:lnTo>
                  <a:lnTo>
                    <a:pt x="595788" y="1033176"/>
                  </a:lnTo>
                  <a:lnTo>
                    <a:pt x="562606" y="1055548"/>
                  </a:lnTo>
                  <a:lnTo>
                    <a:pt x="521970" y="1063752"/>
                  </a:lnTo>
                  <a:lnTo>
                    <a:pt x="104394" y="1063752"/>
                  </a:lnTo>
                  <a:lnTo>
                    <a:pt x="63757" y="1055548"/>
                  </a:lnTo>
                  <a:lnTo>
                    <a:pt x="30575" y="1033176"/>
                  </a:lnTo>
                  <a:lnTo>
                    <a:pt x="8203" y="999994"/>
                  </a:lnTo>
                  <a:lnTo>
                    <a:pt x="0" y="959357"/>
                  </a:lnTo>
                  <a:lnTo>
                    <a:pt x="0" y="104393"/>
                  </a:ln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4" y="0"/>
                  </a:lnTo>
                  <a:lnTo>
                    <a:pt x="521970" y="0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7" name="object 8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87084" y="1856231"/>
              <a:ext cx="42672" cy="52425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88" name="object 88"/>
            <p:cNvSpPr/>
            <p:nvPr/>
          </p:nvSpPr>
          <p:spPr>
            <a:xfrm>
              <a:off x="6387084" y="1856231"/>
              <a:ext cx="43180" cy="524510"/>
            </a:xfrm>
            <a:custGeom>
              <a:avLst/>
              <a:gdLst/>
              <a:ahLst/>
              <a:cxnLst/>
              <a:rect l="l" t="t" r="r" b="b"/>
              <a:pathLst>
                <a:path w="43179" h="524510">
                  <a:moveTo>
                    <a:pt x="0" y="524256"/>
                  </a:moveTo>
                  <a:lnTo>
                    <a:pt x="42672" y="524256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89" name="object 8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42332" y="3392424"/>
              <a:ext cx="234696" cy="609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90" name="object 90"/>
            <p:cNvSpPr/>
            <p:nvPr/>
          </p:nvSpPr>
          <p:spPr>
            <a:xfrm>
              <a:off x="4942332" y="3392424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6" y="60960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1" name="object 9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42332" y="3701796"/>
              <a:ext cx="234696" cy="624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92" name="object 92"/>
            <p:cNvSpPr/>
            <p:nvPr/>
          </p:nvSpPr>
          <p:spPr>
            <a:xfrm>
              <a:off x="4942332" y="3701796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3"/>
                  </a:moveTo>
                  <a:lnTo>
                    <a:pt x="234696" y="62483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3" name="object 9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59679" y="3319271"/>
              <a:ext cx="170687" cy="5196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94" name="object 94"/>
            <p:cNvSpPr/>
            <p:nvPr/>
          </p:nvSpPr>
          <p:spPr>
            <a:xfrm>
              <a:off x="5059679" y="3319271"/>
              <a:ext cx="170815" cy="520065"/>
            </a:xfrm>
            <a:custGeom>
              <a:avLst/>
              <a:gdLst/>
              <a:ahLst/>
              <a:cxnLst/>
              <a:rect l="l" t="t" r="r" b="b"/>
              <a:pathLst>
                <a:path w="170814" h="520064">
                  <a:moveTo>
                    <a:pt x="142240" y="0"/>
                  </a:moveTo>
                  <a:lnTo>
                    <a:pt x="153328" y="2230"/>
                  </a:lnTo>
                  <a:lnTo>
                    <a:pt x="162369" y="8318"/>
                  </a:lnTo>
                  <a:lnTo>
                    <a:pt x="168457" y="17359"/>
                  </a:lnTo>
                  <a:lnTo>
                    <a:pt x="170687" y="28448"/>
                  </a:lnTo>
                  <a:lnTo>
                    <a:pt x="170687" y="491235"/>
                  </a:lnTo>
                  <a:lnTo>
                    <a:pt x="168457" y="502324"/>
                  </a:lnTo>
                  <a:lnTo>
                    <a:pt x="162369" y="511365"/>
                  </a:lnTo>
                  <a:lnTo>
                    <a:pt x="153328" y="517453"/>
                  </a:lnTo>
                  <a:lnTo>
                    <a:pt x="142240" y="519683"/>
                  </a:lnTo>
                  <a:lnTo>
                    <a:pt x="28448" y="519683"/>
                  </a:lnTo>
                  <a:lnTo>
                    <a:pt x="17359" y="517453"/>
                  </a:lnTo>
                  <a:lnTo>
                    <a:pt x="8318" y="511365"/>
                  </a:lnTo>
                  <a:lnTo>
                    <a:pt x="2230" y="502324"/>
                  </a:lnTo>
                  <a:lnTo>
                    <a:pt x="0" y="491235"/>
                  </a:lnTo>
                  <a:lnTo>
                    <a:pt x="0" y="28448"/>
                  </a:lnTo>
                  <a:lnTo>
                    <a:pt x="2230" y="17359"/>
                  </a:lnTo>
                  <a:lnTo>
                    <a:pt x="8318" y="8318"/>
                  </a:lnTo>
                  <a:lnTo>
                    <a:pt x="17359" y="2230"/>
                  </a:lnTo>
                  <a:lnTo>
                    <a:pt x="28448" y="0"/>
                  </a:lnTo>
                  <a:lnTo>
                    <a:pt x="14224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5" name="object 9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11011" y="3774947"/>
              <a:ext cx="48767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96" name="object 96"/>
            <p:cNvSpPr/>
            <p:nvPr/>
          </p:nvSpPr>
          <p:spPr>
            <a:xfrm>
              <a:off x="5811011" y="3774947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59"/>
                  </a:lnTo>
                  <a:lnTo>
                    <a:pt x="48767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7" name="object 9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15584" y="3198875"/>
              <a:ext cx="48767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98" name="object 98"/>
            <p:cNvSpPr/>
            <p:nvPr/>
          </p:nvSpPr>
          <p:spPr>
            <a:xfrm>
              <a:off x="5815584" y="3198875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7" y="3683"/>
                  </a:lnTo>
                  <a:lnTo>
                    <a:pt x="48767" y="8127"/>
                  </a:lnTo>
                  <a:lnTo>
                    <a:pt x="48767" y="162560"/>
                  </a:lnTo>
                  <a:lnTo>
                    <a:pt x="48767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4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3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9" name="object 9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09032" y="3047999"/>
              <a:ext cx="626363" cy="106222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00" name="object 100"/>
            <p:cNvSpPr/>
            <p:nvPr/>
          </p:nvSpPr>
          <p:spPr>
            <a:xfrm>
              <a:off x="5209032" y="3047999"/>
              <a:ext cx="626745" cy="1062355"/>
            </a:xfrm>
            <a:custGeom>
              <a:avLst/>
              <a:gdLst/>
              <a:ahLst/>
              <a:cxnLst/>
              <a:rect l="l" t="t" r="r" b="b"/>
              <a:pathLst>
                <a:path w="626745" h="1062354">
                  <a:moveTo>
                    <a:pt x="521969" y="0"/>
                  </a:moveTo>
                  <a:lnTo>
                    <a:pt x="562606" y="8203"/>
                  </a:lnTo>
                  <a:lnTo>
                    <a:pt x="595788" y="30575"/>
                  </a:lnTo>
                  <a:lnTo>
                    <a:pt x="618160" y="63757"/>
                  </a:lnTo>
                  <a:lnTo>
                    <a:pt x="626363" y="104394"/>
                  </a:lnTo>
                  <a:lnTo>
                    <a:pt x="626363" y="957833"/>
                  </a:lnTo>
                  <a:lnTo>
                    <a:pt x="618160" y="998470"/>
                  </a:lnTo>
                  <a:lnTo>
                    <a:pt x="595788" y="1031652"/>
                  </a:lnTo>
                  <a:lnTo>
                    <a:pt x="562606" y="1054024"/>
                  </a:lnTo>
                  <a:lnTo>
                    <a:pt x="521969" y="1062227"/>
                  </a:lnTo>
                  <a:lnTo>
                    <a:pt x="104393" y="1062227"/>
                  </a:lnTo>
                  <a:lnTo>
                    <a:pt x="63757" y="1054024"/>
                  </a:lnTo>
                  <a:lnTo>
                    <a:pt x="30575" y="1031652"/>
                  </a:lnTo>
                  <a:lnTo>
                    <a:pt x="8203" y="998470"/>
                  </a:lnTo>
                  <a:lnTo>
                    <a:pt x="0" y="957833"/>
                  </a:lnTo>
                  <a:lnTo>
                    <a:pt x="0" y="104394"/>
                  </a:ln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3" y="0"/>
                  </a:lnTo>
                  <a:lnTo>
                    <a:pt x="52196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1" name="object 10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72811" y="3316224"/>
              <a:ext cx="42672" cy="52578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02" name="object 102"/>
            <p:cNvSpPr/>
            <p:nvPr/>
          </p:nvSpPr>
          <p:spPr>
            <a:xfrm>
              <a:off x="4972811" y="3316224"/>
              <a:ext cx="43180" cy="525780"/>
            </a:xfrm>
            <a:custGeom>
              <a:avLst/>
              <a:gdLst/>
              <a:ahLst/>
              <a:cxnLst/>
              <a:rect l="l" t="t" r="r" b="b"/>
              <a:pathLst>
                <a:path w="43179" h="525779">
                  <a:moveTo>
                    <a:pt x="0" y="525780"/>
                  </a:moveTo>
                  <a:lnTo>
                    <a:pt x="42672" y="525780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578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3" name="object 10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42332" y="4811267"/>
              <a:ext cx="234696" cy="609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04" name="object 104"/>
            <p:cNvSpPr/>
            <p:nvPr/>
          </p:nvSpPr>
          <p:spPr>
            <a:xfrm>
              <a:off x="4942332" y="4811267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6" y="60960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5" name="object 10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42332" y="5120640"/>
              <a:ext cx="234696" cy="624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06" name="object 106"/>
            <p:cNvSpPr/>
            <p:nvPr/>
          </p:nvSpPr>
          <p:spPr>
            <a:xfrm>
              <a:off x="4942332" y="5120640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3"/>
                  </a:moveTo>
                  <a:lnTo>
                    <a:pt x="234696" y="62483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7" name="object 10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59679" y="4738116"/>
              <a:ext cx="170687" cy="5196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08" name="object 108"/>
            <p:cNvSpPr/>
            <p:nvPr/>
          </p:nvSpPr>
          <p:spPr>
            <a:xfrm>
              <a:off x="5059679" y="4738116"/>
              <a:ext cx="170815" cy="520065"/>
            </a:xfrm>
            <a:custGeom>
              <a:avLst/>
              <a:gdLst/>
              <a:ahLst/>
              <a:cxnLst/>
              <a:rect l="l" t="t" r="r" b="b"/>
              <a:pathLst>
                <a:path w="170814" h="520064">
                  <a:moveTo>
                    <a:pt x="142240" y="0"/>
                  </a:moveTo>
                  <a:lnTo>
                    <a:pt x="153328" y="2230"/>
                  </a:lnTo>
                  <a:lnTo>
                    <a:pt x="162369" y="8318"/>
                  </a:lnTo>
                  <a:lnTo>
                    <a:pt x="168457" y="17359"/>
                  </a:lnTo>
                  <a:lnTo>
                    <a:pt x="170687" y="28447"/>
                  </a:lnTo>
                  <a:lnTo>
                    <a:pt x="170687" y="491235"/>
                  </a:lnTo>
                  <a:lnTo>
                    <a:pt x="168457" y="502324"/>
                  </a:lnTo>
                  <a:lnTo>
                    <a:pt x="162369" y="511365"/>
                  </a:lnTo>
                  <a:lnTo>
                    <a:pt x="153328" y="517453"/>
                  </a:lnTo>
                  <a:lnTo>
                    <a:pt x="142240" y="519683"/>
                  </a:lnTo>
                  <a:lnTo>
                    <a:pt x="28448" y="519683"/>
                  </a:lnTo>
                  <a:lnTo>
                    <a:pt x="17359" y="517453"/>
                  </a:lnTo>
                  <a:lnTo>
                    <a:pt x="8318" y="511365"/>
                  </a:lnTo>
                  <a:lnTo>
                    <a:pt x="2230" y="502324"/>
                  </a:lnTo>
                  <a:lnTo>
                    <a:pt x="0" y="491235"/>
                  </a:lnTo>
                  <a:lnTo>
                    <a:pt x="0" y="28447"/>
                  </a:lnTo>
                  <a:lnTo>
                    <a:pt x="2230" y="17359"/>
                  </a:lnTo>
                  <a:lnTo>
                    <a:pt x="8318" y="8318"/>
                  </a:lnTo>
                  <a:lnTo>
                    <a:pt x="17359" y="2230"/>
                  </a:lnTo>
                  <a:lnTo>
                    <a:pt x="28448" y="0"/>
                  </a:lnTo>
                  <a:lnTo>
                    <a:pt x="14224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9" name="object 10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11011" y="5193791"/>
              <a:ext cx="48767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10" name="object 110"/>
            <p:cNvSpPr/>
            <p:nvPr/>
          </p:nvSpPr>
          <p:spPr>
            <a:xfrm>
              <a:off x="5811011" y="5193791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59"/>
                  </a:lnTo>
                  <a:lnTo>
                    <a:pt x="48767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11" name="object 11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15584" y="4617719"/>
              <a:ext cx="48767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12" name="object 112"/>
            <p:cNvSpPr/>
            <p:nvPr/>
          </p:nvSpPr>
          <p:spPr>
            <a:xfrm>
              <a:off x="5815584" y="4617719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59"/>
                  </a:lnTo>
                  <a:lnTo>
                    <a:pt x="48767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13" name="object 11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09032" y="4465319"/>
              <a:ext cx="626363" cy="1063752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14" name="object 114"/>
            <p:cNvSpPr/>
            <p:nvPr/>
          </p:nvSpPr>
          <p:spPr>
            <a:xfrm>
              <a:off x="5209032" y="4465319"/>
              <a:ext cx="626745" cy="1064260"/>
            </a:xfrm>
            <a:custGeom>
              <a:avLst/>
              <a:gdLst/>
              <a:ahLst/>
              <a:cxnLst/>
              <a:rect l="l" t="t" r="r" b="b"/>
              <a:pathLst>
                <a:path w="626745" h="1064260">
                  <a:moveTo>
                    <a:pt x="521969" y="0"/>
                  </a:moveTo>
                  <a:lnTo>
                    <a:pt x="562606" y="8203"/>
                  </a:lnTo>
                  <a:lnTo>
                    <a:pt x="595788" y="30575"/>
                  </a:lnTo>
                  <a:lnTo>
                    <a:pt x="618160" y="63757"/>
                  </a:lnTo>
                  <a:lnTo>
                    <a:pt x="626363" y="104393"/>
                  </a:lnTo>
                  <a:lnTo>
                    <a:pt x="626363" y="959357"/>
                  </a:lnTo>
                  <a:lnTo>
                    <a:pt x="618160" y="999994"/>
                  </a:lnTo>
                  <a:lnTo>
                    <a:pt x="595788" y="1033176"/>
                  </a:lnTo>
                  <a:lnTo>
                    <a:pt x="562606" y="1055548"/>
                  </a:lnTo>
                  <a:lnTo>
                    <a:pt x="521969" y="1063751"/>
                  </a:lnTo>
                  <a:lnTo>
                    <a:pt x="104393" y="1063751"/>
                  </a:lnTo>
                  <a:lnTo>
                    <a:pt x="63757" y="1055548"/>
                  </a:lnTo>
                  <a:lnTo>
                    <a:pt x="30575" y="1033176"/>
                  </a:lnTo>
                  <a:lnTo>
                    <a:pt x="8203" y="999994"/>
                  </a:lnTo>
                  <a:lnTo>
                    <a:pt x="0" y="959357"/>
                  </a:lnTo>
                  <a:lnTo>
                    <a:pt x="0" y="104393"/>
                  </a:ln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3" y="0"/>
                  </a:lnTo>
                  <a:lnTo>
                    <a:pt x="52196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15" name="object 11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72811" y="4735067"/>
              <a:ext cx="42672" cy="525779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16" name="object 116"/>
            <p:cNvSpPr/>
            <p:nvPr/>
          </p:nvSpPr>
          <p:spPr>
            <a:xfrm>
              <a:off x="4972811" y="4735067"/>
              <a:ext cx="43180" cy="525780"/>
            </a:xfrm>
            <a:custGeom>
              <a:avLst/>
              <a:gdLst/>
              <a:ahLst/>
              <a:cxnLst/>
              <a:rect l="l" t="t" r="r" b="b"/>
              <a:pathLst>
                <a:path w="43179" h="525779">
                  <a:moveTo>
                    <a:pt x="0" y="525779"/>
                  </a:moveTo>
                  <a:lnTo>
                    <a:pt x="42672" y="525779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17" name="object 11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42332" y="1930908"/>
              <a:ext cx="234696" cy="62484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18" name="object 118"/>
            <p:cNvSpPr/>
            <p:nvPr/>
          </p:nvSpPr>
          <p:spPr>
            <a:xfrm>
              <a:off x="4942332" y="1930908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4"/>
                  </a:moveTo>
                  <a:lnTo>
                    <a:pt x="234696" y="62484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19" name="object 11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42332" y="2241803"/>
              <a:ext cx="234696" cy="609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20" name="object 120"/>
            <p:cNvSpPr/>
            <p:nvPr/>
          </p:nvSpPr>
          <p:spPr>
            <a:xfrm>
              <a:off x="4942332" y="2241803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6" y="60960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21" name="object 12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59679" y="1859280"/>
              <a:ext cx="170687" cy="5181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22" name="object 122"/>
            <p:cNvSpPr/>
            <p:nvPr/>
          </p:nvSpPr>
          <p:spPr>
            <a:xfrm>
              <a:off x="5059679" y="1859280"/>
              <a:ext cx="170815" cy="518159"/>
            </a:xfrm>
            <a:custGeom>
              <a:avLst/>
              <a:gdLst/>
              <a:ahLst/>
              <a:cxnLst/>
              <a:rect l="l" t="t" r="r" b="b"/>
              <a:pathLst>
                <a:path w="170814" h="518160">
                  <a:moveTo>
                    <a:pt x="142240" y="0"/>
                  </a:moveTo>
                  <a:lnTo>
                    <a:pt x="153328" y="2230"/>
                  </a:lnTo>
                  <a:lnTo>
                    <a:pt x="162369" y="8318"/>
                  </a:lnTo>
                  <a:lnTo>
                    <a:pt x="168457" y="17359"/>
                  </a:lnTo>
                  <a:lnTo>
                    <a:pt x="170687" y="28448"/>
                  </a:lnTo>
                  <a:lnTo>
                    <a:pt x="170687" y="489712"/>
                  </a:lnTo>
                  <a:lnTo>
                    <a:pt x="168457" y="500800"/>
                  </a:lnTo>
                  <a:lnTo>
                    <a:pt x="162369" y="509841"/>
                  </a:lnTo>
                  <a:lnTo>
                    <a:pt x="153328" y="515929"/>
                  </a:lnTo>
                  <a:lnTo>
                    <a:pt x="142240" y="518160"/>
                  </a:lnTo>
                  <a:lnTo>
                    <a:pt x="28448" y="518160"/>
                  </a:lnTo>
                  <a:lnTo>
                    <a:pt x="17359" y="515929"/>
                  </a:lnTo>
                  <a:lnTo>
                    <a:pt x="8318" y="509841"/>
                  </a:lnTo>
                  <a:lnTo>
                    <a:pt x="2230" y="500800"/>
                  </a:lnTo>
                  <a:lnTo>
                    <a:pt x="0" y="489712"/>
                  </a:lnTo>
                  <a:lnTo>
                    <a:pt x="0" y="28448"/>
                  </a:lnTo>
                  <a:lnTo>
                    <a:pt x="2230" y="17359"/>
                  </a:lnTo>
                  <a:lnTo>
                    <a:pt x="8318" y="8318"/>
                  </a:lnTo>
                  <a:lnTo>
                    <a:pt x="17359" y="2230"/>
                  </a:lnTo>
                  <a:lnTo>
                    <a:pt x="28448" y="0"/>
                  </a:lnTo>
                  <a:lnTo>
                    <a:pt x="14224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23" name="object 12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811011" y="2313431"/>
              <a:ext cx="48767" cy="172212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24" name="object 124"/>
            <p:cNvSpPr/>
            <p:nvPr/>
          </p:nvSpPr>
          <p:spPr>
            <a:xfrm>
              <a:off x="5811011" y="2313431"/>
              <a:ext cx="48895" cy="172720"/>
            </a:xfrm>
            <a:custGeom>
              <a:avLst/>
              <a:gdLst/>
              <a:ahLst/>
              <a:cxnLst/>
              <a:rect l="l" t="t" r="r" b="b"/>
              <a:pathLst>
                <a:path w="48895" h="172719">
                  <a:moveTo>
                    <a:pt x="40639" y="0"/>
                  </a:moveTo>
                  <a:lnTo>
                    <a:pt x="45085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4083"/>
                  </a:lnTo>
                  <a:lnTo>
                    <a:pt x="48767" y="168528"/>
                  </a:lnTo>
                  <a:lnTo>
                    <a:pt x="45085" y="172212"/>
                  </a:lnTo>
                  <a:lnTo>
                    <a:pt x="40639" y="172212"/>
                  </a:lnTo>
                  <a:lnTo>
                    <a:pt x="8127" y="172212"/>
                  </a:lnTo>
                  <a:lnTo>
                    <a:pt x="3683" y="172212"/>
                  </a:lnTo>
                  <a:lnTo>
                    <a:pt x="0" y="168528"/>
                  </a:lnTo>
                  <a:lnTo>
                    <a:pt x="0" y="164083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25" name="object 12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815584" y="1738883"/>
              <a:ext cx="48767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26" name="object 126"/>
            <p:cNvSpPr/>
            <p:nvPr/>
          </p:nvSpPr>
          <p:spPr>
            <a:xfrm>
              <a:off x="5815584" y="1738883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60"/>
                  </a:lnTo>
                  <a:lnTo>
                    <a:pt x="48767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4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27" name="object 1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09032" y="1586483"/>
              <a:ext cx="626363" cy="1063752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28" name="object 128"/>
            <p:cNvSpPr/>
            <p:nvPr/>
          </p:nvSpPr>
          <p:spPr>
            <a:xfrm>
              <a:off x="5209032" y="1586483"/>
              <a:ext cx="626745" cy="1064260"/>
            </a:xfrm>
            <a:custGeom>
              <a:avLst/>
              <a:gdLst/>
              <a:ahLst/>
              <a:cxnLst/>
              <a:rect l="l" t="t" r="r" b="b"/>
              <a:pathLst>
                <a:path w="626745" h="1064260">
                  <a:moveTo>
                    <a:pt x="521969" y="0"/>
                  </a:moveTo>
                  <a:lnTo>
                    <a:pt x="562606" y="8203"/>
                  </a:lnTo>
                  <a:lnTo>
                    <a:pt x="595788" y="30575"/>
                  </a:lnTo>
                  <a:lnTo>
                    <a:pt x="618160" y="63757"/>
                  </a:lnTo>
                  <a:lnTo>
                    <a:pt x="626363" y="104393"/>
                  </a:lnTo>
                  <a:lnTo>
                    <a:pt x="626363" y="959357"/>
                  </a:lnTo>
                  <a:lnTo>
                    <a:pt x="618160" y="999994"/>
                  </a:lnTo>
                  <a:lnTo>
                    <a:pt x="595788" y="1033176"/>
                  </a:lnTo>
                  <a:lnTo>
                    <a:pt x="562606" y="1055548"/>
                  </a:lnTo>
                  <a:lnTo>
                    <a:pt x="521969" y="1063752"/>
                  </a:lnTo>
                  <a:lnTo>
                    <a:pt x="104393" y="1063752"/>
                  </a:lnTo>
                  <a:lnTo>
                    <a:pt x="63757" y="1055548"/>
                  </a:lnTo>
                  <a:lnTo>
                    <a:pt x="30575" y="1033176"/>
                  </a:lnTo>
                  <a:lnTo>
                    <a:pt x="8203" y="999994"/>
                  </a:lnTo>
                  <a:lnTo>
                    <a:pt x="0" y="959357"/>
                  </a:lnTo>
                  <a:lnTo>
                    <a:pt x="0" y="104393"/>
                  </a:ln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3" y="0"/>
                  </a:lnTo>
                  <a:lnTo>
                    <a:pt x="52196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29" name="object 12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972811" y="1856231"/>
              <a:ext cx="42672" cy="52425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30" name="object 130"/>
            <p:cNvSpPr/>
            <p:nvPr/>
          </p:nvSpPr>
          <p:spPr>
            <a:xfrm>
              <a:off x="4972811" y="1856231"/>
              <a:ext cx="43180" cy="524510"/>
            </a:xfrm>
            <a:custGeom>
              <a:avLst/>
              <a:gdLst/>
              <a:ahLst/>
              <a:cxnLst/>
              <a:rect l="l" t="t" r="r" b="b"/>
              <a:pathLst>
                <a:path w="43179" h="524510">
                  <a:moveTo>
                    <a:pt x="0" y="524256"/>
                  </a:moveTo>
                  <a:lnTo>
                    <a:pt x="42672" y="524256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31" name="object 13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70148" y="3392424"/>
              <a:ext cx="236220" cy="609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32" name="object 132"/>
            <p:cNvSpPr/>
            <p:nvPr/>
          </p:nvSpPr>
          <p:spPr>
            <a:xfrm>
              <a:off x="3470148" y="3392424"/>
              <a:ext cx="236220" cy="60960"/>
            </a:xfrm>
            <a:custGeom>
              <a:avLst/>
              <a:gdLst/>
              <a:ahLst/>
              <a:cxnLst/>
              <a:rect l="l" t="t" r="r" b="b"/>
              <a:pathLst>
                <a:path w="236220" h="60960">
                  <a:moveTo>
                    <a:pt x="0" y="60960"/>
                  </a:moveTo>
                  <a:lnTo>
                    <a:pt x="236220" y="60960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33" name="object 13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70148" y="3701796"/>
              <a:ext cx="236220" cy="624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34" name="object 134"/>
            <p:cNvSpPr/>
            <p:nvPr/>
          </p:nvSpPr>
          <p:spPr>
            <a:xfrm>
              <a:off x="3470148" y="3701796"/>
              <a:ext cx="236220" cy="62865"/>
            </a:xfrm>
            <a:custGeom>
              <a:avLst/>
              <a:gdLst/>
              <a:ahLst/>
              <a:cxnLst/>
              <a:rect l="l" t="t" r="r" b="b"/>
              <a:pathLst>
                <a:path w="236220" h="62864">
                  <a:moveTo>
                    <a:pt x="0" y="62483"/>
                  </a:moveTo>
                  <a:lnTo>
                    <a:pt x="236220" y="62483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35" name="object 1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89020" y="3319271"/>
              <a:ext cx="170687" cy="5196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36" name="object 136"/>
            <p:cNvSpPr/>
            <p:nvPr/>
          </p:nvSpPr>
          <p:spPr>
            <a:xfrm>
              <a:off x="3589020" y="3319271"/>
              <a:ext cx="170815" cy="520065"/>
            </a:xfrm>
            <a:custGeom>
              <a:avLst/>
              <a:gdLst/>
              <a:ahLst/>
              <a:cxnLst/>
              <a:rect l="l" t="t" r="r" b="b"/>
              <a:pathLst>
                <a:path w="170814" h="520064">
                  <a:moveTo>
                    <a:pt x="142239" y="0"/>
                  </a:moveTo>
                  <a:lnTo>
                    <a:pt x="153328" y="2230"/>
                  </a:lnTo>
                  <a:lnTo>
                    <a:pt x="162369" y="8318"/>
                  </a:lnTo>
                  <a:lnTo>
                    <a:pt x="168457" y="17359"/>
                  </a:lnTo>
                  <a:lnTo>
                    <a:pt x="170687" y="28448"/>
                  </a:lnTo>
                  <a:lnTo>
                    <a:pt x="170687" y="491235"/>
                  </a:lnTo>
                  <a:lnTo>
                    <a:pt x="168457" y="502324"/>
                  </a:lnTo>
                  <a:lnTo>
                    <a:pt x="162369" y="511365"/>
                  </a:lnTo>
                  <a:lnTo>
                    <a:pt x="153328" y="517453"/>
                  </a:lnTo>
                  <a:lnTo>
                    <a:pt x="142239" y="519683"/>
                  </a:lnTo>
                  <a:lnTo>
                    <a:pt x="28447" y="519683"/>
                  </a:lnTo>
                  <a:lnTo>
                    <a:pt x="17359" y="517453"/>
                  </a:lnTo>
                  <a:lnTo>
                    <a:pt x="8318" y="511365"/>
                  </a:lnTo>
                  <a:lnTo>
                    <a:pt x="2230" y="502324"/>
                  </a:lnTo>
                  <a:lnTo>
                    <a:pt x="0" y="491235"/>
                  </a:lnTo>
                  <a:lnTo>
                    <a:pt x="0" y="28448"/>
                  </a:lnTo>
                  <a:lnTo>
                    <a:pt x="2230" y="17359"/>
                  </a:lnTo>
                  <a:lnTo>
                    <a:pt x="8318" y="8318"/>
                  </a:lnTo>
                  <a:lnTo>
                    <a:pt x="17359" y="2230"/>
                  </a:lnTo>
                  <a:lnTo>
                    <a:pt x="28447" y="0"/>
                  </a:lnTo>
                  <a:lnTo>
                    <a:pt x="1422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37" name="object 1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40352" y="3774947"/>
              <a:ext cx="48768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38" name="object 138"/>
            <p:cNvSpPr/>
            <p:nvPr/>
          </p:nvSpPr>
          <p:spPr>
            <a:xfrm>
              <a:off x="4340352" y="3774947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59"/>
                  </a:lnTo>
                  <a:lnTo>
                    <a:pt x="48768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39" name="object 1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43400" y="3198875"/>
              <a:ext cx="48767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40" name="object 140"/>
            <p:cNvSpPr/>
            <p:nvPr/>
          </p:nvSpPr>
          <p:spPr>
            <a:xfrm>
              <a:off x="4343400" y="3198875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7" y="3683"/>
                  </a:lnTo>
                  <a:lnTo>
                    <a:pt x="48767" y="8127"/>
                  </a:lnTo>
                  <a:lnTo>
                    <a:pt x="48767" y="162560"/>
                  </a:lnTo>
                  <a:lnTo>
                    <a:pt x="48767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3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1" name="object 14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738372" y="3047999"/>
              <a:ext cx="626363" cy="106222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42" name="object 142"/>
            <p:cNvSpPr/>
            <p:nvPr/>
          </p:nvSpPr>
          <p:spPr>
            <a:xfrm>
              <a:off x="3738372" y="3047999"/>
              <a:ext cx="626745" cy="1062355"/>
            </a:xfrm>
            <a:custGeom>
              <a:avLst/>
              <a:gdLst/>
              <a:ahLst/>
              <a:cxnLst/>
              <a:rect l="l" t="t" r="r" b="b"/>
              <a:pathLst>
                <a:path w="626745" h="1062354">
                  <a:moveTo>
                    <a:pt x="521969" y="0"/>
                  </a:moveTo>
                  <a:lnTo>
                    <a:pt x="562606" y="8203"/>
                  </a:lnTo>
                  <a:lnTo>
                    <a:pt x="595788" y="30575"/>
                  </a:lnTo>
                  <a:lnTo>
                    <a:pt x="618160" y="63757"/>
                  </a:lnTo>
                  <a:lnTo>
                    <a:pt x="626363" y="104394"/>
                  </a:lnTo>
                  <a:lnTo>
                    <a:pt x="626363" y="957833"/>
                  </a:lnTo>
                  <a:lnTo>
                    <a:pt x="618160" y="998470"/>
                  </a:lnTo>
                  <a:lnTo>
                    <a:pt x="595788" y="1031652"/>
                  </a:lnTo>
                  <a:lnTo>
                    <a:pt x="562606" y="1054024"/>
                  </a:lnTo>
                  <a:lnTo>
                    <a:pt x="521969" y="1062227"/>
                  </a:lnTo>
                  <a:lnTo>
                    <a:pt x="104393" y="1062227"/>
                  </a:lnTo>
                  <a:lnTo>
                    <a:pt x="63757" y="1054024"/>
                  </a:lnTo>
                  <a:lnTo>
                    <a:pt x="30575" y="1031652"/>
                  </a:lnTo>
                  <a:lnTo>
                    <a:pt x="8203" y="998470"/>
                  </a:lnTo>
                  <a:lnTo>
                    <a:pt x="0" y="957833"/>
                  </a:lnTo>
                  <a:lnTo>
                    <a:pt x="0" y="104394"/>
                  </a:ln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3" y="0"/>
                  </a:lnTo>
                  <a:lnTo>
                    <a:pt x="52196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3" name="object 14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02151" y="3316224"/>
              <a:ext cx="42672" cy="52578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44" name="object 144"/>
            <p:cNvSpPr/>
            <p:nvPr/>
          </p:nvSpPr>
          <p:spPr>
            <a:xfrm>
              <a:off x="3502151" y="3316224"/>
              <a:ext cx="43180" cy="525780"/>
            </a:xfrm>
            <a:custGeom>
              <a:avLst/>
              <a:gdLst/>
              <a:ahLst/>
              <a:cxnLst/>
              <a:rect l="l" t="t" r="r" b="b"/>
              <a:pathLst>
                <a:path w="43179" h="525779">
                  <a:moveTo>
                    <a:pt x="0" y="525780"/>
                  </a:moveTo>
                  <a:lnTo>
                    <a:pt x="42672" y="525780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578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5" name="object 1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70148" y="4811267"/>
              <a:ext cx="236220" cy="609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46" name="object 146"/>
            <p:cNvSpPr/>
            <p:nvPr/>
          </p:nvSpPr>
          <p:spPr>
            <a:xfrm>
              <a:off x="3470148" y="4811267"/>
              <a:ext cx="236220" cy="60960"/>
            </a:xfrm>
            <a:custGeom>
              <a:avLst/>
              <a:gdLst/>
              <a:ahLst/>
              <a:cxnLst/>
              <a:rect l="l" t="t" r="r" b="b"/>
              <a:pathLst>
                <a:path w="236220" h="60960">
                  <a:moveTo>
                    <a:pt x="0" y="60960"/>
                  </a:moveTo>
                  <a:lnTo>
                    <a:pt x="236220" y="60960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7" name="object 1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70148" y="5120640"/>
              <a:ext cx="236220" cy="624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48" name="object 148"/>
            <p:cNvSpPr/>
            <p:nvPr/>
          </p:nvSpPr>
          <p:spPr>
            <a:xfrm>
              <a:off x="3470148" y="5120640"/>
              <a:ext cx="236220" cy="62865"/>
            </a:xfrm>
            <a:custGeom>
              <a:avLst/>
              <a:gdLst/>
              <a:ahLst/>
              <a:cxnLst/>
              <a:rect l="l" t="t" r="r" b="b"/>
              <a:pathLst>
                <a:path w="236220" h="62864">
                  <a:moveTo>
                    <a:pt x="0" y="62483"/>
                  </a:moveTo>
                  <a:lnTo>
                    <a:pt x="236220" y="62483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9" name="object 1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89020" y="4738116"/>
              <a:ext cx="170687" cy="5196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50" name="object 150"/>
            <p:cNvSpPr/>
            <p:nvPr/>
          </p:nvSpPr>
          <p:spPr>
            <a:xfrm>
              <a:off x="3589020" y="4738116"/>
              <a:ext cx="170815" cy="520065"/>
            </a:xfrm>
            <a:custGeom>
              <a:avLst/>
              <a:gdLst/>
              <a:ahLst/>
              <a:cxnLst/>
              <a:rect l="l" t="t" r="r" b="b"/>
              <a:pathLst>
                <a:path w="170814" h="520064">
                  <a:moveTo>
                    <a:pt x="142239" y="0"/>
                  </a:moveTo>
                  <a:lnTo>
                    <a:pt x="153328" y="2230"/>
                  </a:lnTo>
                  <a:lnTo>
                    <a:pt x="162369" y="8318"/>
                  </a:lnTo>
                  <a:lnTo>
                    <a:pt x="168457" y="17359"/>
                  </a:lnTo>
                  <a:lnTo>
                    <a:pt x="170687" y="28447"/>
                  </a:lnTo>
                  <a:lnTo>
                    <a:pt x="170687" y="491235"/>
                  </a:lnTo>
                  <a:lnTo>
                    <a:pt x="168457" y="502324"/>
                  </a:lnTo>
                  <a:lnTo>
                    <a:pt x="162369" y="511365"/>
                  </a:lnTo>
                  <a:lnTo>
                    <a:pt x="153328" y="517453"/>
                  </a:lnTo>
                  <a:lnTo>
                    <a:pt x="142239" y="519683"/>
                  </a:lnTo>
                  <a:lnTo>
                    <a:pt x="28447" y="519683"/>
                  </a:lnTo>
                  <a:lnTo>
                    <a:pt x="17359" y="517453"/>
                  </a:lnTo>
                  <a:lnTo>
                    <a:pt x="8318" y="511365"/>
                  </a:lnTo>
                  <a:lnTo>
                    <a:pt x="2230" y="502324"/>
                  </a:lnTo>
                  <a:lnTo>
                    <a:pt x="0" y="491235"/>
                  </a:lnTo>
                  <a:lnTo>
                    <a:pt x="0" y="28447"/>
                  </a:lnTo>
                  <a:lnTo>
                    <a:pt x="2230" y="17359"/>
                  </a:lnTo>
                  <a:lnTo>
                    <a:pt x="8318" y="8318"/>
                  </a:lnTo>
                  <a:lnTo>
                    <a:pt x="17359" y="2230"/>
                  </a:lnTo>
                  <a:lnTo>
                    <a:pt x="28447" y="0"/>
                  </a:lnTo>
                  <a:lnTo>
                    <a:pt x="1422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51" name="object 1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40352" y="5193791"/>
              <a:ext cx="48768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52" name="object 152"/>
            <p:cNvSpPr/>
            <p:nvPr/>
          </p:nvSpPr>
          <p:spPr>
            <a:xfrm>
              <a:off x="4340352" y="5193791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59"/>
                  </a:lnTo>
                  <a:lnTo>
                    <a:pt x="48768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53" name="object 1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343400" y="4617719"/>
              <a:ext cx="48767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54" name="object 154"/>
            <p:cNvSpPr/>
            <p:nvPr/>
          </p:nvSpPr>
          <p:spPr>
            <a:xfrm>
              <a:off x="4343400" y="4617719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59"/>
                  </a:lnTo>
                  <a:lnTo>
                    <a:pt x="48767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55" name="object 15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738372" y="4465319"/>
              <a:ext cx="626363" cy="1063752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56" name="object 156"/>
            <p:cNvSpPr/>
            <p:nvPr/>
          </p:nvSpPr>
          <p:spPr>
            <a:xfrm>
              <a:off x="3738372" y="4465319"/>
              <a:ext cx="626745" cy="1064260"/>
            </a:xfrm>
            <a:custGeom>
              <a:avLst/>
              <a:gdLst/>
              <a:ahLst/>
              <a:cxnLst/>
              <a:rect l="l" t="t" r="r" b="b"/>
              <a:pathLst>
                <a:path w="626745" h="1064260">
                  <a:moveTo>
                    <a:pt x="521969" y="0"/>
                  </a:moveTo>
                  <a:lnTo>
                    <a:pt x="562606" y="8203"/>
                  </a:lnTo>
                  <a:lnTo>
                    <a:pt x="595788" y="30575"/>
                  </a:lnTo>
                  <a:lnTo>
                    <a:pt x="618160" y="63757"/>
                  </a:lnTo>
                  <a:lnTo>
                    <a:pt x="626363" y="104393"/>
                  </a:lnTo>
                  <a:lnTo>
                    <a:pt x="626363" y="959357"/>
                  </a:lnTo>
                  <a:lnTo>
                    <a:pt x="618160" y="999994"/>
                  </a:lnTo>
                  <a:lnTo>
                    <a:pt x="595788" y="1033176"/>
                  </a:lnTo>
                  <a:lnTo>
                    <a:pt x="562606" y="1055548"/>
                  </a:lnTo>
                  <a:lnTo>
                    <a:pt x="521969" y="1063751"/>
                  </a:lnTo>
                  <a:lnTo>
                    <a:pt x="104393" y="1063751"/>
                  </a:lnTo>
                  <a:lnTo>
                    <a:pt x="63757" y="1055548"/>
                  </a:lnTo>
                  <a:lnTo>
                    <a:pt x="30575" y="1033176"/>
                  </a:lnTo>
                  <a:lnTo>
                    <a:pt x="8203" y="999994"/>
                  </a:lnTo>
                  <a:lnTo>
                    <a:pt x="0" y="959357"/>
                  </a:lnTo>
                  <a:lnTo>
                    <a:pt x="0" y="104393"/>
                  </a:ln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3" y="0"/>
                  </a:lnTo>
                  <a:lnTo>
                    <a:pt x="52196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57" name="object 15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02151" y="4735067"/>
              <a:ext cx="42672" cy="525779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58" name="object 158"/>
            <p:cNvSpPr/>
            <p:nvPr/>
          </p:nvSpPr>
          <p:spPr>
            <a:xfrm>
              <a:off x="3502151" y="4735067"/>
              <a:ext cx="43180" cy="525780"/>
            </a:xfrm>
            <a:custGeom>
              <a:avLst/>
              <a:gdLst/>
              <a:ahLst/>
              <a:cxnLst/>
              <a:rect l="l" t="t" r="r" b="b"/>
              <a:pathLst>
                <a:path w="43179" h="525779">
                  <a:moveTo>
                    <a:pt x="0" y="525779"/>
                  </a:moveTo>
                  <a:lnTo>
                    <a:pt x="42672" y="525779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59" name="object 15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470148" y="1930908"/>
              <a:ext cx="236220" cy="62484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60" name="object 160"/>
            <p:cNvSpPr/>
            <p:nvPr/>
          </p:nvSpPr>
          <p:spPr>
            <a:xfrm>
              <a:off x="3470148" y="1930908"/>
              <a:ext cx="236220" cy="62865"/>
            </a:xfrm>
            <a:custGeom>
              <a:avLst/>
              <a:gdLst/>
              <a:ahLst/>
              <a:cxnLst/>
              <a:rect l="l" t="t" r="r" b="b"/>
              <a:pathLst>
                <a:path w="236220" h="62864">
                  <a:moveTo>
                    <a:pt x="0" y="62484"/>
                  </a:moveTo>
                  <a:lnTo>
                    <a:pt x="236220" y="62484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61" name="object 1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70148" y="2241803"/>
              <a:ext cx="236220" cy="609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62" name="object 162"/>
            <p:cNvSpPr/>
            <p:nvPr/>
          </p:nvSpPr>
          <p:spPr>
            <a:xfrm>
              <a:off x="3470148" y="2241803"/>
              <a:ext cx="236220" cy="60960"/>
            </a:xfrm>
            <a:custGeom>
              <a:avLst/>
              <a:gdLst/>
              <a:ahLst/>
              <a:cxnLst/>
              <a:rect l="l" t="t" r="r" b="b"/>
              <a:pathLst>
                <a:path w="236220" h="60960">
                  <a:moveTo>
                    <a:pt x="0" y="60960"/>
                  </a:moveTo>
                  <a:lnTo>
                    <a:pt x="236220" y="60960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63" name="object 1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589020" y="1859280"/>
              <a:ext cx="170687" cy="5181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64" name="object 164"/>
            <p:cNvSpPr/>
            <p:nvPr/>
          </p:nvSpPr>
          <p:spPr>
            <a:xfrm>
              <a:off x="3589020" y="1859280"/>
              <a:ext cx="170815" cy="518159"/>
            </a:xfrm>
            <a:custGeom>
              <a:avLst/>
              <a:gdLst/>
              <a:ahLst/>
              <a:cxnLst/>
              <a:rect l="l" t="t" r="r" b="b"/>
              <a:pathLst>
                <a:path w="170814" h="518160">
                  <a:moveTo>
                    <a:pt x="142239" y="0"/>
                  </a:moveTo>
                  <a:lnTo>
                    <a:pt x="153328" y="2230"/>
                  </a:lnTo>
                  <a:lnTo>
                    <a:pt x="162369" y="8318"/>
                  </a:lnTo>
                  <a:lnTo>
                    <a:pt x="168457" y="17359"/>
                  </a:lnTo>
                  <a:lnTo>
                    <a:pt x="170687" y="28448"/>
                  </a:lnTo>
                  <a:lnTo>
                    <a:pt x="170687" y="489712"/>
                  </a:lnTo>
                  <a:lnTo>
                    <a:pt x="168457" y="500800"/>
                  </a:lnTo>
                  <a:lnTo>
                    <a:pt x="162369" y="509841"/>
                  </a:lnTo>
                  <a:lnTo>
                    <a:pt x="153328" y="515929"/>
                  </a:lnTo>
                  <a:lnTo>
                    <a:pt x="142239" y="518160"/>
                  </a:lnTo>
                  <a:lnTo>
                    <a:pt x="28447" y="518160"/>
                  </a:lnTo>
                  <a:lnTo>
                    <a:pt x="17359" y="515929"/>
                  </a:lnTo>
                  <a:lnTo>
                    <a:pt x="8318" y="509841"/>
                  </a:lnTo>
                  <a:lnTo>
                    <a:pt x="2230" y="500800"/>
                  </a:lnTo>
                  <a:lnTo>
                    <a:pt x="0" y="489712"/>
                  </a:lnTo>
                  <a:lnTo>
                    <a:pt x="0" y="28448"/>
                  </a:lnTo>
                  <a:lnTo>
                    <a:pt x="2230" y="17359"/>
                  </a:lnTo>
                  <a:lnTo>
                    <a:pt x="8318" y="8318"/>
                  </a:lnTo>
                  <a:lnTo>
                    <a:pt x="17359" y="2230"/>
                  </a:lnTo>
                  <a:lnTo>
                    <a:pt x="28447" y="0"/>
                  </a:lnTo>
                  <a:lnTo>
                    <a:pt x="1422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65" name="object 16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340352" y="2313431"/>
              <a:ext cx="48768" cy="172212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66" name="object 166"/>
            <p:cNvSpPr/>
            <p:nvPr/>
          </p:nvSpPr>
          <p:spPr>
            <a:xfrm>
              <a:off x="4340352" y="2313431"/>
              <a:ext cx="48895" cy="172720"/>
            </a:xfrm>
            <a:custGeom>
              <a:avLst/>
              <a:gdLst/>
              <a:ahLst/>
              <a:cxnLst/>
              <a:rect l="l" t="t" r="r" b="b"/>
              <a:pathLst>
                <a:path w="48895" h="172719">
                  <a:moveTo>
                    <a:pt x="40639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4083"/>
                  </a:lnTo>
                  <a:lnTo>
                    <a:pt x="48768" y="168528"/>
                  </a:lnTo>
                  <a:lnTo>
                    <a:pt x="45085" y="172212"/>
                  </a:lnTo>
                  <a:lnTo>
                    <a:pt x="40639" y="172212"/>
                  </a:lnTo>
                  <a:lnTo>
                    <a:pt x="8127" y="172212"/>
                  </a:lnTo>
                  <a:lnTo>
                    <a:pt x="3683" y="172212"/>
                  </a:lnTo>
                  <a:lnTo>
                    <a:pt x="0" y="168528"/>
                  </a:lnTo>
                  <a:lnTo>
                    <a:pt x="0" y="164083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67" name="object 16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343400" y="1738883"/>
              <a:ext cx="48767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68" name="object 168"/>
            <p:cNvSpPr/>
            <p:nvPr/>
          </p:nvSpPr>
          <p:spPr>
            <a:xfrm>
              <a:off x="4343400" y="1738883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5" h="170814">
                  <a:moveTo>
                    <a:pt x="40639" y="0"/>
                  </a:moveTo>
                  <a:lnTo>
                    <a:pt x="45085" y="0"/>
                  </a:lnTo>
                  <a:lnTo>
                    <a:pt x="48767" y="3682"/>
                  </a:lnTo>
                  <a:lnTo>
                    <a:pt x="48767" y="8127"/>
                  </a:lnTo>
                  <a:lnTo>
                    <a:pt x="48767" y="162560"/>
                  </a:lnTo>
                  <a:lnTo>
                    <a:pt x="48767" y="167004"/>
                  </a:lnTo>
                  <a:lnTo>
                    <a:pt x="45085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69" name="object 1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738372" y="1586483"/>
              <a:ext cx="626363" cy="1063752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70" name="object 170"/>
            <p:cNvSpPr/>
            <p:nvPr/>
          </p:nvSpPr>
          <p:spPr>
            <a:xfrm>
              <a:off x="3738372" y="1586483"/>
              <a:ext cx="626745" cy="1064260"/>
            </a:xfrm>
            <a:custGeom>
              <a:avLst/>
              <a:gdLst/>
              <a:ahLst/>
              <a:cxnLst/>
              <a:rect l="l" t="t" r="r" b="b"/>
              <a:pathLst>
                <a:path w="626745" h="1064260">
                  <a:moveTo>
                    <a:pt x="521969" y="0"/>
                  </a:moveTo>
                  <a:lnTo>
                    <a:pt x="562606" y="8203"/>
                  </a:lnTo>
                  <a:lnTo>
                    <a:pt x="595788" y="30575"/>
                  </a:lnTo>
                  <a:lnTo>
                    <a:pt x="618160" y="63757"/>
                  </a:lnTo>
                  <a:lnTo>
                    <a:pt x="626363" y="104393"/>
                  </a:lnTo>
                  <a:lnTo>
                    <a:pt x="626363" y="959357"/>
                  </a:lnTo>
                  <a:lnTo>
                    <a:pt x="618160" y="999994"/>
                  </a:lnTo>
                  <a:lnTo>
                    <a:pt x="595788" y="1033176"/>
                  </a:lnTo>
                  <a:lnTo>
                    <a:pt x="562606" y="1055548"/>
                  </a:lnTo>
                  <a:lnTo>
                    <a:pt x="521969" y="1063752"/>
                  </a:lnTo>
                  <a:lnTo>
                    <a:pt x="104393" y="1063752"/>
                  </a:lnTo>
                  <a:lnTo>
                    <a:pt x="63757" y="1055548"/>
                  </a:lnTo>
                  <a:lnTo>
                    <a:pt x="30575" y="1033176"/>
                  </a:lnTo>
                  <a:lnTo>
                    <a:pt x="8203" y="999994"/>
                  </a:lnTo>
                  <a:lnTo>
                    <a:pt x="0" y="959357"/>
                  </a:lnTo>
                  <a:lnTo>
                    <a:pt x="0" y="104393"/>
                  </a:lnTo>
                  <a:lnTo>
                    <a:pt x="8203" y="63757"/>
                  </a:lnTo>
                  <a:lnTo>
                    <a:pt x="30575" y="30575"/>
                  </a:lnTo>
                  <a:lnTo>
                    <a:pt x="63757" y="8203"/>
                  </a:lnTo>
                  <a:lnTo>
                    <a:pt x="104393" y="0"/>
                  </a:lnTo>
                  <a:lnTo>
                    <a:pt x="52196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71" name="object 17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502151" y="1856231"/>
              <a:ext cx="42672" cy="52425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72" name="object 172"/>
            <p:cNvSpPr/>
            <p:nvPr/>
          </p:nvSpPr>
          <p:spPr>
            <a:xfrm>
              <a:off x="3502151" y="1856231"/>
              <a:ext cx="43180" cy="524510"/>
            </a:xfrm>
            <a:custGeom>
              <a:avLst/>
              <a:gdLst/>
              <a:ahLst/>
              <a:cxnLst/>
              <a:rect l="l" t="t" r="r" b="b"/>
              <a:pathLst>
                <a:path w="43179" h="524510">
                  <a:moveTo>
                    <a:pt x="0" y="524256"/>
                  </a:moveTo>
                  <a:lnTo>
                    <a:pt x="42672" y="524256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73" name="object 1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28444" y="3390899"/>
              <a:ext cx="234695" cy="609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74" name="object 174"/>
            <p:cNvSpPr/>
            <p:nvPr/>
          </p:nvSpPr>
          <p:spPr>
            <a:xfrm>
              <a:off x="2028444" y="3390899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5" y="60960"/>
                  </a:lnTo>
                  <a:lnTo>
                    <a:pt x="234695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75" name="object 17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28444" y="3700271"/>
              <a:ext cx="234695" cy="624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76" name="object 176"/>
            <p:cNvSpPr/>
            <p:nvPr/>
          </p:nvSpPr>
          <p:spPr>
            <a:xfrm>
              <a:off x="2028444" y="3700271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3"/>
                  </a:moveTo>
                  <a:lnTo>
                    <a:pt x="234695" y="62483"/>
                  </a:lnTo>
                  <a:lnTo>
                    <a:pt x="234695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77" name="object 17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145791" y="3317747"/>
              <a:ext cx="172212" cy="5196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78" name="object 178"/>
            <p:cNvSpPr/>
            <p:nvPr/>
          </p:nvSpPr>
          <p:spPr>
            <a:xfrm>
              <a:off x="2145791" y="3317747"/>
              <a:ext cx="172720" cy="520065"/>
            </a:xfrm>
            <a:custGeom>
              <a:avLst/>
              <a:gdLst/>
              <a:ahLst/>
              <a:cxnLst/>
              <a:rect l="l" t="t" r="r" b="b"/>
              <a:pathLst>
                <a:path w="172719" h="520064">
                  <a:moveTo>
                    <a:pt x="143509" y="0"/>
                  </a:moveTo>
                  <a:lnTo>
                    <a:pt x="154691" y="2252"/>
                  </a:lnTo>
                  <a:lnTo>
                    <a:pt x="163814" y="8397"/>
                  </a:lnTo>
                  <a:lnTo>
                    <a:pt x="169959" y="17520"/>
                  </a:lnTo>
                  <a:lnTo>
                    <a:pt x="172212" y="28701"/>
                  </a:lnTo>
                  <a:lnTo>
                    <a:pt x="172212" y="490981"/>
                  </a:lnTo>
                  <a:lnTo>
                    <a:pt x="169959" y="502163"/>
                  </a:lnTo>
                  <a:lnTo>
                    <a:pt x="163814" y="511286"/>
                  </a:lnTo>
                  <a:lnTo>
                    <a:pt x="154691" y="517431"/>
                  </a:lnTo>
                  <a:lnTo>
                    <a:pt x="143509" y="519683"/>
                  </a:lnTo>
                  <a:lnTo>
                    <a:pt x="28701" y="519683"/>
                  </a:lnTo>
                  <a:lnTo>
                    <a:pt x="17520" y="517431"/>
                  </a:lnTo>
                  <a:lnTo>
                    <a:pt x="8397" y="511286"/>
                  </a:lnTo>
                  <a:lnTo>
                    <a:pt x="2252" y="502163"/>
                  </a:lnTo>
                  <a:lnTo>
                    <a:pt x="0" y="490981"/>
                  </a:lnTo>
                  <a:lnTo>
                    <a:pt x="0" y="28701"/>
                  </a:lnTo>
                  <a:lnTo>
                    <a:pt x="2252" y="17520"/>
                  </a:lnTo>
                  <a:lnTo>
                    <a:pt x="8397" y="8397"/>
                  </a:lnTo>
                  <a:lnTo>
                    <a:pt x="17520" y="2252"/>
                  </a:lnTo>
                  <a:lnTo>
                    <a:pt x="28701" y="0"/>
                  </a:lnTo>
                  <a:lnTo>
                    <a:pt x="14350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79" name="object 17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98648" y="3773424"/>
              <a:ext cx="48768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80" name="object 180"/>
            <p:cNvSpPr/>
            <p:nvPr/>
          </p:nvSpPr>
          <p:spPr>
            <a:xfrm>
              <a:off x="2898648" y="3773424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4" h="170814">
                  <a:moveTo>
                    <a:pt x="40639" y="0"/>
                  </a:moveTo>
                  <a:lnTo>
                    <a:pt x="45084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59"/>
                  </a:lnTo>
                  <a:lnTo>
                    <a:pt x="48768" y="167005"/>
                  </a:lnTo>
                  <a:lnTo>
                    <a:pt x="45084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5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1" name="object 18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901695" y="3197352"/>
              <a:ext cx="48768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82" name="object 182"/>
            <p:cNvSpPr/>
            <p:nvPr/>
          </p:nvSpPr>
          <p:spPr>
            <a:xfrm>
              <a:off x="2901695" y="3197352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4" h="170814">
                  <a:moveTo>
                    <a:pt x="40640" y="0"/>
                  </a:moveTo>
                  <a:lnTo>
                    <a:pt x="45085" y="0"/>
                  </a:lnTo>
                  <a:lnTo>
                    <a:pt x="48768" y="3683"/>
                  </a:lnTo>
                  <a:lnTo>
                    <a:pt x="48768" y="8127"/>
                  </a:lnTo>
                  <a:lnTo>
                    <a:pt x="48768" y="162560"/>
                  </a:lnTo>
                  <a:lnTo>
                    <a:pt x="48768" y="167005"/>
                  </a:lnTo>
                  <a:lnTo>
                    <a:pt x="45085" y="170687"/>
                  </a:lnTo>
                  <a:lnTo>
                    <a:pt x="40640" y="170687"/>
                  </a:lnTo>
                  <a:lnTo>
                    <a:pt x="8128" y="170687"/>
                  </a:lnTo>
                  <a:lnTo>
                    <a:pt x="3683" y="170687"/>
                  </a:lnTo>
                  <a:lnTo>
                    <a:pt x="0" y="167005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3"/>
                  </a:lnTo>
                  <a:lnTo>
                    <a:pt x="3683" y="0"/>
                  </a:lnTo>
                  <a:lnTo>
                    <a:pt x="8128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3" name="object 18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295144" y="3044952"/>
              <a:ext cx="627888" cy="1063752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84" name="object 184"/>
            <p:cNvSpPr/>
            <p:nvPr/>
          </p:nvSpPr>
          <p:spPr>
            <a:xfrm>
              <a:off x="2295144" y="3044952"/>
              <a:ext cx="628015" cy="1064260"/>
            </a:xfrm>
            <a:custGeom>
              <a:avLst/>
              <a:gdLst/>
              <a:ahLst/>
              <a:cxnLst/>
              <a:rect l="l" t="t" r="r" b="b"/>
              <a:pathLst>
                <a:path w="628014" h="1064260">
                  <a:moveTo>
                    <a:pt x="523239" y="0"/>
                  </a:moveTo>
                  <a:lnTo>
                    <a:pt x="563969" y="8225"/>
                  </a:lnTo>
                  <a:lnTo>
                    <a:pt x="597233" y="30654"/>
                  </a:lnTo>
                  <a:lnTo>
                    <a:pt x="619662" y="63918"/>
                  </a:lnTo>
                  <a:lnTo>
                    <a:pt x="627888" y="104648"/>
                  </a:lnTo>
                  <a:lnTo>
                    <a:pt x="627888" y="959104"/>
                  </a:lnTo>
                  <a:lnTo>
                    <a:pt x="619662" y="999833"/>
                  </a:lnTo>
                  <a:lnTo>
                    <a:pt x="597233" y="1033097"/>
                  </a:lnTo>
                  <a:lnTo>
                    <a:pt x="563969" y="1055526"/>
                  </a:lnTo>
                  <a:lnTo>
                    <a:pt x="523239" y="1063752"/>
                  </a:lnTo>
                  <a:lnTo>
                    <a:pt x="104648" y="1063752"/>
                  </a:lnTo>
                  <a:lnTo>
                    <a:pt x="63918" y="1055526"/>
                  </a:lnTo>
                  <a:lnTo>
                    <a:pt x="30654" y="1033097"/>
                  </a:lnTo>
                  <a:lnTo>
                    <a:pt x="8225" y="999833"/>
                  </a:lnTo>
                  <a:lnTo>
                    <a:pt x="0" y="959104"/>
                  </a:lnTo>
                  <a:lnTo>
                    <a:pt x="0" y="104648"/>
                  </a:lnTo>
                  <a:lnTo>
                    <a:pt x="8225" y="63918"/>
                  </a:lnTo>
                  <a:lnTo>
                    <a:pt x="30654" y="30654"/>
                  </a:lnTo>
                  <a:lnTo>
                    <a:pt x="63918" y="8225"/>
                  </a:lnTo>
                  <a:lnTo>
                    <a:pt x="104648" y="0"/>
                  </a:lnTo>
                  <a:lnTo>
                    <a:pt x="5232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5" name="object 18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060448" y="3314699"/>
              <a:ext cx="41148" cy="52578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86" name="object 186"/>
            <p:cNvSpPr/>
            <p:nvPr/>
          </p:nvSpPr>
          <p:spPr>
            <a:xfrm>
              <a:off x="2060448" y="3314699"/>
              <a:ext cx="41275" cy="525780"/>
            </a:xfrm>
            <a:custGeom>
              <a:avLst/>
              <a:gdLst/>
              <a:ahLst/>
              <a:cxnLst/>
              <a:rect l="l" t="t" r="r" b="b"/>
              <a:pathLst>
                <a:path w="41275" h="525779">
                  <a:moveTo>
                    <a:pt x="0" y="525780"/>
                  </a:moveTo>
                  <a:lnTo>
                    <a:pt x="41148" y="525780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525780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7" name="object 18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28444" y="4809743"/>
              <a:ext cx="234695" cy="609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88" name="object 188"/>
            <p:cNvSpPr/>
            <p:nvPr/>
          </p:nvSpPr>
          <p:spPr>
            <a:xfrm>
              <a:off x="2028444" y="4809743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59"/>
                  </a:moveTo>
                  <a:lnTo>
                    <a:pt x="234695" y="60959"/>
                  </a:lnTo>
                  <a:lnTo>
                    <a:pt x="234695" y="0"/>
                  </a:lnTo>
                  <a:lnTo>
                    <a:pt x="0" y="0"/>
                  </a:lnTo>
                  <a:lnTo>
                    <a:pt x="0" y="60959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9" name="object 18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28444" y="5119116"/>
              <a:ext cx="234695" cy="624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90" name="object 190"/>
            <p:cNvSpPr/>
            <p:nvPr/>
          </p:nvSpPr>
          <p:spPr>
            <a:xfrm>
              <a:off x="2028444" y="5119116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3"/>
                  </a:moveTo>
                  <a:lnTo>
                    <a:pt x="234695" y="62483"/>
                  </a:lnTo>
                  <a:lnTo>
                    <a:pt x="234695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1" name="object 19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145791" y="4736591"/>
              <a:ext cx="172212" cy="519683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92" name="object 192"/>
            <p:cNvSpPr/>
            <p:nvPr/>
          </p:nvSpPr>
          <p:spPr>
            <a:xfrm>
              <a:off x="2145791" y="4736591"/>
              <a:ext cx="172720" cy="520065"/>
            </a:xfrm>
            <a:custGeom>
              <a:avLst/>
              <a:gdLst/>
              <a:ahLst/>
              <a:cxnLst/>
              <a:rect l="l" t="t" r="r" b="b"/>
              <a:pathLst>
                <a:path w="172719" h="520064">
                  <a:moveTo>
                    <a:pt x="143509" y="0"/>
                  </a:moveTo>
                  <a:lnTo>
                    <a:pt x="154691" y="2252"/>
                  </a:lnTo>
                  <a:lnTo>
                    <a:pt x="163814" y="8397"/>
                  </a:lnTo>
                  <a:lnTo>
                    <a:pt x="169959" y="17520"/>
                  </a:lnTo>
                  <a:lnTo>
                    <a:pt x="172212" y="28701"/>
                  </a:lnTo>
                  <a:lnTo>
                    <a:pt x="172212" y="490981"/>
                  </a:lnTo>
                  <a:lnTo>
                    <a:pt x="169959" y="502163"/>
                  </a:lnTo>
                  <a:lnTo>
                    <a:pt x="163814" y="511286"/>
                  </a:lnTo>
                  <a:lnTo>
                    <a:pt x="154691" y="517431"/>
                  </a:lnTo>
                  <a:lnTo>
                    <a:pt x="143509" y="519683"/>
                  </a:lnTo>
                  <a:lnTo>
                    <a:pt x="28701" y="519683"/>
                  </a:lnTo>
                  <a:lnTo>
                    <a:pt x="17520" y="517431"/>
                  </a:lnTo>
                  <a:lnTo>
                    <a:pt x="8397" y="511286"/>
                  </a:lnTo>
                  <a:lnTo>
                    <a:pt x="2252" y="502163"/>
                  </a:lnTo>
                  <a:lnTo>
                    <a:pt x="0" y="490981"/>
                  </a:lnTo>
                  <a:lnTo>
                    <a:pt x="0" y="28701"/>
                  </a:lnTo>
                  <a:lnTo>
                    <a:pt x="2252" y="17520"/>
                  </a:lnTo>
                  <a:lnTo>
                    <a:pt x="8397" y="8397"/>
                  </a:lnTo>
                  <a:lnTo>
                    <a:pt x="17520" y="2252"/>
                  </a:lnTo>
                  <a:lnTo>
                    <a:pt x="28701" y="0"/>
                  </a:lnTo>
                  <a:lnTo>
                    <a:pt x="14350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3" name="object 19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98648" y="5192267"/>
              <a:ext cx="48768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94" name="object 194"/>
            <p:cNvSpPr/>
            <p:nvPr/>
          </p:nvSpPr>
          <p:spPr>
            <a:xfrm>
              <a:off x="2898648" y="5192267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4" h="170814">
                  <a:moveTo>
                    <a:pt x="40639" y="0"/>
                  </a:moveTo>
                  <a:lnTo>
                    <a:pt x="45084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59"/>
                  </a:lnTo>
                  <a:lnTo>
                    <a:pt x="48768" y="167004"/>
                  </a:lnTo>
                  <a:lnTo>
                    <a:pt x="45084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5" name="object 19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901695" y="4616196"/>
              <a:ext cx="48768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96" name="object 196"/>
            <p:cNvSpPr/>
            <p:nvPr/>
          </p:nvSpPr>
          <p:spPr>
            <a:xfrm>
              <a:off x="2901695" y="4616196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4" h="170814">
                  <a:moveTo>
                    <a:pt x="40640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59"/>
                  </a:lnTo>
                  <a:lnTo>
                    <a:pt x="48768" y="167004"/>
                  </a:lnTo>
                  <a:lnTo>
                    <a:pt x="45085" y="170687"/>
                  </a:lnTo>
                  <a:lnTo>
                    <a:pt x="40640" y="170687"/>
                  </a:lnTo>
                  <a:lnTo>
                    <a:pt x="8128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59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8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7" name="object 19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295144" y="4463796"/>
              <a:ext cx="627888" cy="1063752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198" name="object 198"/>
            <p:cNvSpPr/>
            <p:nvPr/>
          </p:nvSpPr>
          <p:spPr>
            <a:xfrm>
              <a:off x="2295144" y="4463796"/>
              <a:ext cx="628015" cy="1064260"/>
            </a:xfrm>
            <a:custGeom>
              <a:avLst/>
              <a:gdLst/>
              <a:ahLst/>
              <a:cxnLst/>
              <a:rect l="l" t="t" r="r" b="b"/>
              <a:pathLst>
                <a:path w="628014" h="1064260">
                  <a:moveTo>
                    <a:pt x="523239" y="0"/>
                  </a:moveTo>
                  <a:lnTo>
                    <a:pt x="563969" y="8225"/>
                  </a:lnTo>
                  <a:lnTo>
                    <a:pt x="597233" y="30654"/>
                  </a:lnTo>
                  <a:lnTo>
                    <a:pt x="619662" y="63918"/>
                  </a:lnTo>
                  <a:lnTo>
                    <a:pt x="627888" y="104647"/>
                  </a:lnTo>
                  <a:lnTo>
                    <a:pt x="627888" y="959103"/>
                  </a:lnTo>
                  <a:lnTo>
                    <a:pt x="619662" y="999833"/>
                  </a:lnTo>
                  <a:lnTo>
                    <a:pt x="597233" y="1033097"/>
                  </a:lnTo>
                  <a:lnTo>
                    <a:pt x="563969" y="1055526"/>
                  </a:lnTo>
                  <a:lnTo>
                    <a:pt x="523239" y="1063751"/>
                  </a:lnTo>
                  <a:lnTo>
                    <a:pt x="104648" y="1063751"/>
                  </a:lnTo>
                  <a:lnTo>
                    <a:pt x="63918" y="1055526"/>
                  </a:lnTo>
                  <a:lnTo>
                    <a:pt x="30654" y="1033097"/>
                  </a:lnTo>
                  <a:lnTo>
                    <a:pt x="8225" y="999833"/>
                  </a:lnTo>
                  <a:lnTo>
                    <a:pt x="0" y="959103"/>
                  </a:lnTo>
                  <a:lnTo>
                    <a:pt x="0" y="104647"/>
                  </a:lnTo>
                  <a:lnTo>
                    <a:pt x="8225" y="63918"/>
                  </a:lnTo>
                  <a:lnTo>
                    <a:pt x="30654" y="30654"/>
                  </a:lnTo>
                  <a:lnTo>
                    <a:pt x="63918" y="8225"/>
                  </a:lnTo>
                  <a:lnTo>
                    <a:pt x="104648" y="0"/>
                  </a:lnTo>
                  <a:lnTo>
                    <a:pt x="5232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99" name="object 19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060448" y="4733543"/>
              <a:ext cx="41148" cy="52578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200" name="object 200"/>
            <p:cNvSpPr/>
            <p:nvPr/>
          </p:nvSpPr>
          <p:spPr>
            <a:xfrm>
              <a:off x="2060448" y="4733543"/>
              <a:ext cx="41275" cy="525780"/>
            </a:xfrm>
            <a:custGeom>
              <a:avLst/>
              <a:gdLst/>
              <a:ahLst/>
              <a:cxnLst/>
              <a:rect l="l" t="t" r="r" b="b"/>
              <a:pathLst>
                <a:path w="41275" h="525779">
                  <a:moveTo>
                    <a:pt x="0" y="525779"/>
                  </a:moveTo>
                  <a:lnTo>
                    <a:pt x="41148" y="525779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01" name="object 20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28444" y="1929383"/>
              <a:ext cx="234695" cy="62484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202" name="object 202"/>
            <p:cNvSpPr/>
            <p:nvPr/>
          </p:nvSpPr>
          <p:spPr>
            <a:xfrm>
              <a:off x="2028444" y="1929383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4"/>
                  </a:moveTo>
                  <a:lnTo>
                    <a:pt x="234695" y="62484"/>
                  </a:lnTo>
                  <a:lnTo>
                    <a:pt x="234695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03" name="object 20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28444" y="2240280"/>
              <a:ext cx="234695" cy="609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204" name="object 204"/>
            <p:cNvSpPr/>
            <p:nvPr/>
          </p:nvSpPr>
          <p:spPr>
            <a:xfrm>
              <a:off x="2028444" y="2240280"/>
              <a:ext cx="234950" cy="60960"/>
            </a:xfrm>
            <a:custGeom>
              <a:avLst/>
              <a:gdLst/>
              <a:ahLst/>
              <a:cxnLst/>
              <a:rect l="l" t="t" r="r" b="b"/>
              <a:pathLst>
                <a:path w="234950" h="60960">
                  <a:moveTo>
                    <a:pt x="0" y="60960"/>
                  </a:moveTo>
                  <a:lnTo>
                    <a:pt x="234695" y="60960"/>
                  </a:lnTo>
                  <a:lnTo>
                    <a:pt x="234695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05" name="object 20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45791" y="1857755"/>
              <a:ext cx="172212" cy="51816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206" name="object 206"/>
            <p:cNvSpPr/>
            <p:nvPr/>
          </p:nvSpPr>
          <p:spPr>
            <a:xfrm>
              <a:off x="2145791" y="1857755"/>
              <a:ext cx="172720" cy="518159"/>
            </a:xfrm>
            <a:custGeom>
              <a:avLst/>
              <a:gdLst/>
              <a:ahLst/>
              <a:cxnLst/>
              <a:rect l="l" t="t" r="r" b="b"/>
              <a:pathLst>
                <a:path w="172719" h="518160">
                  <a:moveTo>
                    <a:pt x="143509" y="0"/>
                  </a:moveTo>
                  <a:lnTo>
                    <a:pt x="154691" y="2252"/>
                  </a:lnTo>
                  <a:lnTo>
                    <a:pt x="163814" y="8397"/>
                  </a:lnTo>
                  <a:lnTo>
                    <a:pt x="169959" y="17520"/>
                  </a:lnTo>
                  <a:lnTo>
                    <a:pt x="172212" y="28702"/>
                  </a:lnTo>
                  <a:lnTo>
                    <a:pt x="172212" y="489458"/>
                  </a:lnTo>
                  <a:lnTo>
                    <a:pt x="169959" y="500639"/>
                  </a:lnTo>
                  <a:lnTo>
                    <a:pt x="163814" y="509762"/>
                  </a:lnTo>
                  <a:lnTo>
                    <a:pt x="154691" y="515907"/>
                  </a:lnTo>
                  <a:lnTo>
                    <a:pt x="143509" y="518160"/>
                  </a:lnTo>
                  <a:lnTo>
                    <a:pt x="28701" y="518160"/>
                  </a:lnTo>
                  <a:lnTo>
                    <a:pt x="17520" y="515907"/>
                  </a:lnTo>
                  <a:lnTo>
                    <a:pt x="8397" y="509762"/>
                  </a:lnTo>
                  <a:lnTo>
                    <a:pt x="2252" y="500639"/>
                  </a:lnTo>
                  <a:lnTo>
                    <a:pt x="0" y="489458"/>
                  </a:lnTo>
                  <a:lnTo>
                    <a:pt x="0" y="28702"/>
                  </a:lnTo>
                  <a:lnTo>
                    <a:pt x="2252" y="17520"/>
                  </a:lnTo>
                  <a:lnTo>
                    <a:pt x="8397" y="8397"/>
                  </a:lnTo>
                  <a:lnTo>
                    <a:pt x="17520" y="2252"/>
                  </a:lnTo>
                  <a:lnTo>
                    <a:pt x="28701" y="0"/>
                  </a:lnTo>
                  <a:lnTo>
                    <a:pt x="14350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07" name="object 20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898648" y="2311908"/>
              <a:ext cx="48768" cy="172212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208" name="object 208"/>
            <p:cNvSpPr/>
            <p:nvPr/>
          </p:nvSpPr>
          <p:spPr>
            <a:xfrm>
              <a:off x="2898648" y="2311908"/>
              <a:ext cx="48895" cy="172720"/>
            </a:xfrm>
            <a:custGeom>
              <a:avLst/>
              <a:gdLst/>
              <a:ahLst/>
              <a:cxnLst/>
              <a:rect l="l" t="t" r="r" b="b"/>
              <a:pathLst>
                <a:path w="48894" h="172719">
                  <a:moveTo>
                    <a:pt x="40639" y="0"/>
                  </a:moveTo>
                  <a:lnTo>
                    <a:pt x="45084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4083"/>
                  </a:lnTo>
                  <a:lnTo>
                    <a:pt x="48768" y="168528"/>
                  </a:lnTo>
                  <a:lnTo>
                    <a:pt x="45084" y="172212"/>
                  </a:lnTo>
                  <a:lnTo>
                    <a:pt x="40639" y="172212"/>
                  </a:lnTo>
                  <a:lnTo>
                    <a:pt x="8127" y="172212"/>
                  </a:lnTo>
                  <a:lnTo>
                    <a:pt x="3682" y="172212"/>
                  </a:lnTo>
                  <a:lnTo>
                    <a:pt x="0" y="168528"/>
                  </a:lnTo>
                  <a:lnTo>
                    <a:pt x="0" y="164083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09" name="object 20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901695" y="1737359"/>
              <a:ext cx="48768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210" name="object 210"/>
            <p:cNvSpPr/>
            <p:nvPr/>
          </p:nvSpPr>
          <p:spPr>
            <a:xfrm>
              <a:off x="2901695" y="1737359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4" h="170814">
                  <a:moveTo>
                    <a:pt x="40640" y="0"/>
                  </a:move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2560"/>
                  </a:lnTo>
                  <a:lnTo>
                    <a:pt x="48768" y="167004"/>
                  </a:lnTo>
                  <a:lnTo>
                    <a:pt x="45085" y="170687"/>
                  </a:lnTo>
                  <a:lnTo>
                    <a:pt x="40640" y="170687"/>
                  </a:lnTo>
                  <a:lnTo>
                    <a:pt x="8128" y="170687"/>
                  </a:lnTo>
                  <a:lnTo>
                    <a:pt x="3683" y="170687"/>
                  </a:lnTo>
                  <a:lnTo>
                    <a:pt x="0" y="167004"/>
                  </a:lnTo>
                  <a:lnTo>
                    <a:pt x="0" y="162560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3" y="0"/>
                  </a:lnTo>
                  <a:lnTo>
                    <a:pt x="8128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11" name="object 21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295144" y="1584959"/>
              <a:ext cx="627888" cy="1063752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212" name="object 212"/>
            <p:cNvSpPr/>
            <p:nvPr/>
          </p:nvSpPr>
          <p:spPr>
            <a:xfrm>
              <a:off x="2295144" y="1584959"/>
              <a:ext cx="628015" cy="1064260"/>
            </a:xfrm>
            <a:custGeom>
              <a:avLst/>
              <a:gdLst/>
              <a:ahLst/>
              <a:cxnLst/>
              <a:rect l="l" t="t" r="r" b="b"/>
              <a:pathLst>
                <a:path w="628014" h="1064260">
                  <a:moveTo>
                    <a:pt x="523239" y="0"/>
                  </a:moveTo>
                  <a:lnTo>
                    <a:pt x="563969" y="8225"/>
                  </a:lnTo>
                  <a:lnTo>
                    <a:pt x="597233" y="30654"/>
                  </a:lnTo>
                  <a:lnTo>
                    <a:pt x="619662" y="63918"/>
                  </a:lnTo>
                  <a:lnTo>
                    <a:pt x="627888" y="104648"/>
                  </a:lnTo>
                  <a:lnTo>
                    <a:pt x="627888" y="959103"/>
                  </a:lnTo>
                  <a:lnTo>
                    <a:pt x="619662" y="999833"/>
                  </a:lnTo>
                  <a:lnTo>
                    <a:pt x="597233" y="1033097"/>
                  </a:lnTo>
                  <a:lnTo>
                    <a:pt x="563969" y="1055526"/>
                  </a:lnTo>
                  <a:lnTo>
                    <a:pt x="523239" y="1063752"/>
                  </a:lnTo>
                  <a:lnTo>
                    <a:pt x="104648" y="1063752"/>
                  </a:lnTo>
                  <a:lnTo>
                    <a:pt x="63918" y="1055526"/>
                  </a:lnTo>
                  <a:lnTo>
                    <a:pt x="30654" y="1033097"/>
                  </a:lnTo>
                  <a:lnTo>
                    <a:pt x="8225" y="999833"/>
                  </a:lnTo>
                  <a:lnTo>
                    <a:pt x="0" y="959103"/>
                  </a:lnTo>
                  <a:lnTo>
                    <a:pt x="0" y="104648"/>
                  </a:lnTo>
                  <a:lnTo>
                    <a:pt x="8225" y="63918"/>
                  </a:lnTo>
                  <a:lnTo>
                    <a:pt x="30654" y="30654"/>
                  </a:lnTo>
                  <a:lnTo>
                    <a:pt x="63918" y="8225"/>
                  </a:lnTo>
                  <a:lnTo>
                    <a:pt x="104648" y="0"/>
                  </a:lnTo>
                  <a:lnTo>
                    <a:pt x="5232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13" name="object 21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060448" y="1854707"/>
              <a:ext cx="41148" cy="52425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214" name="object 214"/>
            <p:cNvSpPr/>
            <p:nvPr/>
          </p:nvSpPr>
          <p:spPr>
            <a:xfrm>
              <a:off x="2060448" y="1854707"/>
              <a:ext cx="41275" cy="524510"/>
            </a:xfrm>
            <a:custGeom>
              <a:avLst/>
              <a:gdLst/>
              <a:ahLst/>
              <a:cxnLst/>
              <a:rect l="l" t="t" r="r" b="b"/>
              <a:pathLst>
                <a:path w="41275" h="524510">
                  <a:moveTo>
                    <a:pt x="0" y="524256"/>
                  </a:moveTo>
                  <a:lnTo>
                    <a:pt x="41148" y="524256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12191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15" name="object 21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447019" y="2081783"/>
              <a:ext cx="592835" cy="240334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pic>
          <p:nvPicPr>
            <p:cNvPr id="216" name="object 21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99260" y="3366515"/>
              <a:ext cx="48767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217" name="object 217"/>
            <p:cNvSpPr/>
            <p:nvPr/>
          </p:nvSpPr>
          <p:spPr>
            <a:xfrm>
              <a:off x="1699260" y="3366515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4" h="170814">
                  <a:moveTo>
                    <a:pt x="40639" y="0"/>
                  </a:moveTo>
                  <a:lnTo>
                    <a:pt x="45084" y="0"/>
                  </a:lnTo>
                  <a:lnTo>
                    <a:pt x="48767" y="3683"/>
                  </a:lnTo>
                  <a:lnTo>
                    <a:pt x="48767" y="8128"/>
                  </a:lnTo>
                  <a:lnTo>
                    <a:pt x="48767" y="162560"/>
                  </a:lnTo>
                  <a:lnTo>
                    <a:pt x="48767" y="167005"/>
                  </a:lnTo>
                  <a:lnTo>
                    <a:pt x="45084" y="170687"/>
                  </a:lnTo>
                  <a:lnTo>
                    <a:pt x="40639" y="170687"/>
                  </a:lnTo>
                  <a:lnTo>
                    <a:pt x="8127" y="170687"/>
                  </a:lnTo>
                  <a:lnTo>
                    <a:pt x="3682" y="170687"/>
                  </a:lnTo>
                  <a:lnTo>
                    <a:pt x="0" y="167005"/>
                  </a:lnTo>
                  <a:lnTo>
                    <a:pt x="0" y="162560"/>
                  </a:lnTo>
                  <a:lnTo>
                    <a:pt x="0" y="8128"/>
                  </a:lnTo>
                  <a:lnTo>
                    <a:pt x="0" y="3683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18" name="object 21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703832" y="3099815"/>
              <a:ext cx="48768" cy="1706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219" name="object 219"/>
            <p:cNvSpPr/>
            <p:nvPr/>
          </p:nvSpPr>
          <p:spPr>
            <a:xfrm>
              <a:off x="1703832" y="3099815"/>
              <a:ext cx="48895" cy="170815"/>
            </a:xfrm>
            <a:custGeom>
              <a:avLst/>
              <a:gdLst/>
              <a:ahLst/>
              <a:cxnLst/>
              <a:rect l="l" t="t" r="r" b="b"/>
              <a:pathLst>
                <a:path w="48894" h="170814">
                  <a:moveTo>
                    <a:pt x="40640" y="0"/>
                  </a:moveTo>
                  <a:lnTo>
                    <a:pt x="45085" y="0"/>
                  </a:lnTo>
                  <a:lnTo>
                    <a:pt x="48768" y="3683"/>
                  </a:lnTo>
                  <a:lnTo>
                    <a:pt x="48768" y="8128"/>
                  </a:lnTo>
                  <a:lnTo>
                    <a:pt x="48768" y="162560"/>
                  </a:lnTo>
                  <a:lnTo>
                    <a:pt x="48768" y="167005"/>
                  </a:lnTo>
                  <a:lnTo>
                    <a:pt x="45085" y="170687"/>
                  </a:lnTo>
                  <a:lnTo>
                    <a:pt x="40640" y="170687"/>
                  </a:lnTo>
                  <a:lnTo>
                    <a:pt x="8128" y="170687"/>
                  </a:lnTo>
                  <a:lnTo>
                    <a:pt x="3682" y="170687"/>
                  </a:lnTo>
                  <a:lnTo>
                    <a:pt x="0" y="167005"/>
                  </a:lnTo>
                  <a:lnTo>
                    <a:pt x="0" y="162560"/>
                  </a:lnTo>
                  <a:lnTo>
                    <a:pt x="0" y="8128"/>
                  </a:lnTo>
                  <a:lnTo>
                    <a:pt x="0" y="3683"/>
                  </a:lnTo>
                  <a:lnTo>
                    <a:pt x="3682" y="0"/>
                  </a:lnTo>
                  <a:lnTo>
                    <a:pt x="8128" y="0"/>
                  </a:lnTo>
                  <a:lnTo>
                    <a:pt x="4064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20" name="object 2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1788" y="3122675"/>
              <a:ext cx="234696" cy="62484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221" name="object 221"/>
            <p:cNvSpPr/>
            <p:nvPr/>
          </p:nvSpPr>
          <p:spPr>
            <a:xfrm>
              <a:off x="1351788" y="3122675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4"/>
                  </a:moveTo>
                  <a:lnTo>
                    <a:pt x="234696" y="62484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22" name="object 2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1788" y="3433571"/>
              <a:ext cx="234696" cy="62484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223" name="object 223"/>
            <p:cNvSpPr/>
            <p:nvPr/>
          </p:nvSpPr>
          <p:spPr>
            <a:xfrm>
              <a:off x="1351788" y="3433571"/>
              <a:ext cx="234950" cy="62865"/>
            </a:xfrm>
            <a:custGeom>
              <a:avLst/>
              <a:gdLst/>
              <a:ahLst/>
              <a:cxnLst/>
              <a:rect l="l" t="t" r="r" b="b"/>
              <a:pathLst>
                <a:path w="234950" h="62864">
                  <a:moveTo>
                    <a:pt x="0" y="62484"/>
                  </a:moveTo>
                  <a:lnTo>
                    <a:pt x="234696" y="62484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24" name="object 22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69136" y="3051047"/>
              <a:ext cx="259080" cy="519684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225" name="object 225"/>
            <p:cNvSpPr/>
            <p:nvPr/>
          </p:nvSpPr>
          <p:spPr>
            <a:xfrm>
              <a:off x="1469136" y="3051047"/>
              <a:ext cx="259079" cy="520065"/>
            </a:xfrm>
            <a:custGeom>
              <a:avLst/>
              <a:gdLst/>
              <a:ahLst/>
              <a:cxnLst/>
              <a:rect l="l" t="t" r="r" b="b"/>
              <a:pathLst>
                <a:path w="259080" h="520064">
                  <a:moveTo>
                    <a:pt x="215900" y="0"/>
                  </a:moveTo>
                  <a:lnTo>
                    <a:pt x="232719" y="3389"/>
                  </a:lnTo>
                  <a:lnTo>
                    <a:pt x="246443" y="12636"/>
                  </a:lnTo>
                  <a:lnTo>
                    <a:pt x="255690" y="26360"/>
                  </a:lnTo>
                  <a:lnTo>
                    <a:pt x="259080" y="43179"/>
                  </a:lnTo>
                  <a:lnTo>
                    <a:pt x="259080" y="476503"/>
                  </a:lnTo>
                  <a:lnTo>
                    <a:pt x="255690" y="493323"/>
                  </a:lnTo>
                  <a:lnTo>
                    <a:pt x="246443" y="507047"/>
                  </a:lnTo>
                  <a:lnTo>
                    <a:pt x="232719" y="516294"/>
                  </a:lnTo>
                  <a:lnTo>
                    <a:pt x="215900" y="519684"/>
                  </a:lnTo>
                  <a:lnTo>
                    <a:pt x="43179" y="519684"/>
                  </a:lnTo>
                  <a:lnTo>
                    <a:pt x="26360" y="516294"/>
                  </a:lnTo>
                  <a:lnTo>
                    <a:pt x="12636" y="507047"/>
                  </a:lnTo>
                  <a:lnTo>
                    <a:pt x="3389" y="493323"/>
                  </a:lnTo>
                  <a:lnTo>
                    <a:pt x="0" y="476503"/>
                  </a:lnTo>
                  <a:lnTo>
                    <a:pt x="0" y="43179"/>
                  </a:lnTo>
                  <a:lnTo>
                    <a:pt x="3389" y="26360"/>
                  </a:lnTo>
                  <a:lnTo>
                    <a:pt x="12636" y="12636"/>
                  </a:lnTo>
                  <a:lnTo>
                    <a:pt x="26360" y="3389"/>
                  </a:lnTo>
                  <a:lnTo>
                    <a:pt x="43179" y="0"/>
                  </a:lnTo>
                  <a:lnTo>
                    <a:pt x="215900" y="0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26" name="object 22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82268" y="3047999"/>
              <a:ext cx="42671" cy="525779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227" name="object 227"/>
            <p:cNvSpPr/>
            <p:nvPr/>
          </p:nvSpPr>
          <p:spPr>
            <a:xfrm>
              <a:off x="1382268" y="3047999"/>
              <a:ext cx="43180" cy="525780"/>
            </a:xfrm>
            <a:custGeom>
              <a:avLst/>
              <a:gdLst/>
              <a:ahLst/>
              <a:cxnLst/>
              <a:rect l="l" t="t" r="r" b="b"/>
              <a:pathLst>
                <a:path w="43180" h="525779">
                  <a:moveTo>
                    <a:pt x="0" y="525779"/>
                  </a:moveTo>
                  <a:lnTo>
                    <a:pt x="42671" y="525779"/>
                  </a:lnTo>
                  <a:lnTo>
                    <a:pt x="42671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192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28" name="object 228"/>
          <p:cNvSpPr txBox="1"/>
          <p:nvPr/>
        </p:nvSpPr>
        <p:spPr>
          <a:xfrm>
            <a:off x="143339" y="2180861"/>
            <a:ext cx="1536171" cy="750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1600" b="1" spc="-11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М</a:t>
            </a:r>
            <a:r>
              <a:rPr lang="ru-RU" sz="1600" b="1" spc="-11" dirty="0" err="1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есто</a:t>
            </a:r>
            <a:r>
              <a:rPr lang="ru-RU" sz="1600" b="1" spc="-11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 для общественного наблюдателя</a:t>
            </a:r>
            <a:endParaRPr sz="1600" b="1" dirty="0">
              <a:latin typeface="Cambria" pitchFamily="18" charset="0"/>
              <a:ea typeface="Cambria" pitchFamily="18" charset="0"/>
              <a:cs typeface="Arial Black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6772971" y="1973709"/>
            <a:ext cx="36137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2А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  <a:cs typeface="Arial Black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3826313" y="1973709"/>
            <a:ext cx="34043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4</a:t>
            </a:r>
            <a:r>
              <a:rPr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А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  <a:cs typeface="Arial Black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8269412" y="1973709"/>
            <a:ext cx="37853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1</a:t>
            </a:r>
            <a:r>
              <a:rPr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А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  <a:cs typeface="Arial Black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5313702" y="1973709"/>
            <a:ext cx="33437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3</a:t>
            </a:r>
            <a:r>
              <a:rPr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А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  <a:cs typeface="Arial Black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2314539" y="1973709"/>
            <a:ext cx="40681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5</a:t>
            </a:r>
            <a:r>
              <a:rPr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А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  <a:cs typeface="Arial Black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6789547" y="3428493"/>
            <a:ext cx="34479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2Б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  <a:cs typeface="Arial Black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3817785" y="3428493"/>
            <a:ext cx="34895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4</a:t>
            </a:r>
            <a:r>
              <a:rPr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Б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  <a:cs typeface="Arial Black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8297589" y="3428493"/>
            <a:ext cx="385157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1</a:t>
            </a:r>
            <a:r>
              <a:rPr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Б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  <a:cs typeface="Arial Black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5321024" y="3428493"/>
            <a:ext cx="32704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3</a:t>
            </a:r>
            <a:r>
              <a:rPr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Б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  <a:cs typeface="Arial Black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2371365" y="3428493"/>
            <a:ext cx="40261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5</a:t>
            </a:r>
            <a:r>
              <a:rPr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Б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  <a:cs typeface="Arial Black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6756716" y="4860798"/>
            <a:ext cx="3804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2В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  <a:cs typeface="Arial Black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3794927" y="4860798"/>
            <a:ext cx="37181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4</a:t>
            </a:r>
            <a:r>
              <a:rPr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В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  <a:cs typeface="Arial Black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8297589" y="4860798"/>
            <a:ext cx="3958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1</a:t>
            </a:r>
            <a:r>
              <a:rPr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В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  <a:cs typeface="Arial Black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5313702" y="4860798"/>
            <a:ext cx="40114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3</a:t>
            </a:r>
            <a:r>
              <a:rPr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В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  <a:cs typeface="Arial Black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2342286" y="4860798"/>
            <a:ext cx="37907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5</a:t>
            </a:r>
            <a:r>
              <a:rPr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lack"/>
              </a:rPr>
              <a:t>В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  <a:cs typeface="Arial Black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8880310" y="3429000"/>
            <a:ext cx="1632180" cy="750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1600" b="1" i="1" spc="-11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М</a:t>
            </a:r>
            <a:r>
              <a:rPr lang="ru-RU" sz="1600" b="1" i="1" spc="-11" dirty="0" err="1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есто</a:t>
            </a:r>
            <a:r>
              <a:rPr lang="ru-RU" sz="1600" b="1" i="1" spc="-11" dirty="0" smtClean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 </a:t>
            </a:r>
            <a:r>
              <a:rPr lang="ru-RU" sz="1600" b="1" i="1" spc="-11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для работы  организаторов</a:t>
            </a:r>
            <a:endParaRPr sz="1600" b="1" i="1" dirty="0">
              <a:latin typeface="Cambria" pitchFamily="18" charset="0"/>
              <a:ea typeface="Cambria" pitchFamily="18" charset="0"/>
              <a:cs typeface="Arial Black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9032745" y="1524002"/>
            <a:ext cx="1435735" cy="3179317"/>
            <a:chOff x="9032747" y="1524000"/>
            <a:chExt cx="1435735" cy="3179318"/>
          </a:xfrm>
        </p:grpSpPr>
        <p:pic>
          <p:nvPicPr>
            <p:cNvPr id="246" name="object 24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211056" y="1530096"/>
              <a:ext cx="160020" cy="51815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204959" y="1524000"/>
              <a:ext cx="172212" cy="64008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108692" y="1534667"/>
              <a:ext cx="160019" cy="51816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102595" y="1528572"/>
              <a:ext cx="172211" cy="64008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032747" y="1604772"/>
              <a:ext cx="1435607" cy="786383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9032747" y="1604772"/>
              <a:ext cx="1435735" cy="786765"/>
            </a:xfrm>
            <a:custGeom>
              <a:avLst/>
              <a:gdLst/>
              <a:ahLst/>
              <a:cxnLst/>
              <a:rect l="l" t="t" r="r" b="b"/>
              <a:pathLst>
                <a:path w="1435734" h="786764">
                  <a:moveTo>
                    <a:pt x="0" y="131063"/>
                  </a:moveTo>
                  <a:lnTo>
                    <a:pt x="10298" y="80045"/>
                  </a:lnTo>
                  <a:lnTo>
                    <a:pt x="38385" y="38385"/>
                  </a:lnTo>
                  <a:lnTo>
                    <a:pt x="80045" y="10298"/>
                  </a:lnTo>
                  <a:lnTo>
                    <a:pt x="131063" y="0"/>
                  </a:lnTo>
                  <a:lnTo>
                    <a:pt x="1304544" y="0"/>
                  </a:lnTo>
                  <a:lnTo>
                    <a:pt x="1355562" y="10298"/>
                  </a:lnTo>
                  <a:lnTo>
                    <a:pt x="1397222" y="38385"/>
                  </a:lnTo>
                  <a:lnTo>
                    <a:pt x="1425309" y="80045"/>
                  </a:lnTo>
                  <a:lnTo>
                    <a:pt x="1435607" y="131063"/>
                  </a:lnTo>
                  <a:lnTo>
                    <a:pt x="1435607" y="655319"/>
                  </a:lnTo>
                  <a:lnTo>
                    <a:pt x="1425309" y="706338"/>
                  </a:lnTo>
                  <a:lnTo>
                    <a:pt x="1397222" y="747998"/>
                  </a:lnTo>
                  <a:lnTo>
                    <a:pt x="1355562" y="776085"/>
                  </a:lnTo>
                  <a:lnTo>
                    <a:pt x="1304544" y="786383"/>
                  </a:lnTo>
                  <a:lnTo>
                    <a:pt x="131063" y="786383"/>
                  </a:lnTo>
                  <a:lnTo>
                    <a:pt x="80045" y="776085"/>
                  </a:lnTo>
                  <a:lnTo>
                    <a:pt x="38385" y="747998"/>
                  </a:lnTo>
                  <a:lnTo>
                    <a:pt x="10298" y="706338"/>
                  </a:lnTo>
                  <a:lnTo>
                    <a:pt x="0" y="655319"/>
                  </a:lnTo>
                  <a:lnTo>
                    <a:pt x="0" y="131063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9093707" y="2161032"/>
              <a:ext cx="838200" cy="62865"/>
            </a:xfrm>
            <a:custGeom>
              <a:avLst/>
              <a:gdLst/>
              <a:ahLst/>
              <a:cxnLst/>
              <a:rect l="l" t="t" r="r" b="b"/>
              <a:pathLst>
                <a:path w="838200" h="62864">
                  <a:moveTo>
                    <a:pt x="838200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838200" y="62484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9092183" y="2215895"/>
              <a:ext cx="840105" cy="27940"/>
            </a:xfrm>
            <a:custGeom>
              <a:avLst/>
              <a:gdLst/>
              <a:ahLst/>
              <a:cxnLst/>
              <a:rect l="l" t="t" r="r" b="b"/>
              <a:pathLst>
                <a:path w="840104" h="27939">
                  <a:moveTo>
                    <a:pt x="839724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71700" y="21404"/>
                  </a:lnTo>
                  <a:lnTo>
                    <a:pt x="122967" y="23431"/>
                  </a:lnTo>
                  <a:lnTo>
                    <a:pt x="185104" y="25101"/>
                  </a:lnTo>
                  <a:lnTo>
                    <a:pt x="256424" y="26360"/>
                  </a:lnTo>
                  <a:lnTo>
                    <a:pt x="335239" y="27155"/>
                  </a:lnTo>
                  <a:lnTo>
                    <a:pt x="419862" y="27431"/>
                  </a:lnTo>
                  <a:lnTo>
                    <a:pt x="504484" y="27155"/>
                  </a:lnTo>
                  <a:lnTo>
                    <a:pt x="583299" y="26360"/>
                  </a:lnTo>
                  <a:lnTo>
                    <a:pt x="654619" y="25101"/>
                  </a:lnTo>
                  <a:lnTo>
                    <a:pt x="716756" y="23431"/>
                  </a:lnTo>
                  <a:lnTo>
                    <a:pt x="768023" y="21404"/>
                  </a:lnTo>
                  <a:lnTo>
                    <a:pt x="806731" y="19073"/>
                  </a:lnTo>
                  <a:lnTo>
                    <a:pt x="839724" y="13715"/>
                  </a:lnTo>
                  <a:lnTo>
                    <a:pt x="839724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9886187" y="2174748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59" h="27939">
                  <a:moveTo>
                    <a:pt x="17779" y="0"/>
                  </a:moveTo>
                  <a:lnTo>
                    <a:pt x="5079" y="0"/>
                  </a:lnTo>
                  <a:lnTo>
                    <a:pt x="0" y="6096"/>
                  </a:lnTo>
                  <a:lnTo>
                    <a:pt x="0" y="13715"/>
                  </a:lnTo>
                  <a:lnTo>
                    <a:pt x="0" y="21336"/>
                  </a:lnTo>
                  <a:lnTo>
                    <a:pt x="5079" y="27431"/>
                  </a:lnTo>
                  <a:lnTo>
                    <a:pt x="17779" y="27431"/>
                  </a:lnTo>
                  <a:lnTo>
                    <a:pt x="22859" y="21336"/>
                  </a:lnTo>
                  <a:lnTo>
                    <a:pt x="22859" y="6096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DA505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9774935" y="2077211"/>
              <a:ext cx="22860" cy="26034"/>
            </a:xfrm>
            <a:custGeom>
              <a:avLst/>
              <a:gdLst/>
              <a:ahLst/>
              <a:cxnLst/>
              <a:rect l="l" t="t" r="r" b="b"/>
              <a:pathLst>
                <a:path w="22859" h="26035">
                  <a:moveTo>
                    <a:pt x="17780" y="0"/>
                  </a:moveTo>
                  <a:lnTo>
                    <a:pt x="5080" y="0"/>
                  </a:lnTo>
                  <a:lnTo>
                    <a:pt x="0" y="5841"/>
                  </a:lnTo>
                  <a:lnTo>
                    <a:pt x="0" y="12953"/>
                  </a:lnTo>
                  <a:lnTo>
                    <a:pt x="0" y="20065"/>
                  </a:lnTo>
                  <a:lnTo>
                    <a:pt x="5080" y="25908"/>
                  </a:lnTo>
                  <a:lnTo>
                    <a:pt x="17780" y="25908"/>
                  </a:lnTo>
                  <a:lnTo>
                    <a:pt x="22860" y="20065"/>
                  </a:lnTo>
                  <a:lnTo>
                    <a:pt x="22860" y="5841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0904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9151620" y="1744979"/>
              <a:ext cx="722630" cy="416559"/>
            </a:xfrm>
            <a:custGeom>
              <a:avLst/>
              <a:gdLst/>
              <a:ahLst/>
              <a:cxnLst/>
              <a:rect l="l" t="t" r="r" b="b"/>
              <a:pathLst>
                <a:path w="722629" h="416560">
                  <a:moveTo>
                    <a:pt x="653033" y="0"/>
                  </a:moveTo>
                  <a:lnTo>
                    <a:pt x="69341" y="0"/>
                  </a:lnTo>
                  <a:lnTo>
                    <a:pt x="42326" y="5441"/>
                  </a:lnTo>
                  <a:lnTo>
                    <a:pt x="20288" y="20288"/>
                  </a:lnTo>
                  <a:lnTo>
                    <a:pt x="5441" y="42326"/>
                  </a:lnTo>
                  <a:lnTo>
                    <a:pt x="0" y="69342"/>
                  </a:lnTo>
                  <a:lnTo>
                    <a:pt x="0" y="346710"/>
                  </a:lnTo>
                  <a:lnTo>
                    <a:pt x="5441" y="373725"/>
                  </a:lnTo>
                  <a:lnTo>
                    <a:pt x="20288" y="395763"/>
                  </a:lnTo>
                  <a:lnTo>
                    <a:pt x="42326" y="410610"/>
                  </a:lnTo>
                  <a:lnTo>
                    <a:pt x="69341" y="416052"/>
                  </a:lnTo>
                  <a:lnTo>
                    <a:pt x="653033" y="416052"/>
                  </a:lnTo>
                  <a:lnTo>
                    <a:pt x="680049" y="410610"/>
                  </a:lnTo>
                  <a:lnTo>
                    <a:pt x="702087" y="395763"/>
                  </a:lnTo>
                  <a:lnTo>
                    <a:pt x="716934" y="373725"/>
                  </a:lnTo>
                  <a:lnTo>
                    <a:pt x="722376" y="346710"/>
                  </a:lnTo>
                  <a:lnTo>
                    <a:pt x="722376" y="69342"/>
                  </a:lnTo>
                  <a:lnTo>
                    <a:pt x="716934" y="42326"/>
                  </a:lnTo>
                  <a:lnTo>
                    <a:pt x="702087" y="20288"/>
                  </a:lnTo>
                  <a:lnTo>
                    <a:pt x="680049" y="5441"/>
                  </a:lnTo>
                  <a:lnTo>
                    <a:pt x="653033" y="0"/>
                  </a:lnTo>
                  <a:close/>
                </a:path>
              </a:pathLst>
            </a:custGeom>
            <a:solidFill>
              <a:srgbClr val="41435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9188195" y="1778507"/>
              <a:ext cx="649605" cy="352425"/>
            </a:xfrm>
            <a:custGeom>
              <a:avLst/>
              <a:gdLst/>
              <a:ahLst/>
              <a:cxnLst/>
              <a:rect l="l" t="t" r="r" b="b"/>
              <a:pathLst>
                <a:path w="649604" h="352425">
                  <a:moveTo>
                    <a:pt x="649224" y="0"/>
                  </a:moveTo>
                  <a:lnTo>
                    <a:pt x="0" y="0"/>
                  </a:lnTo>
                  <a:lnTo>
                    <a:pt x="0" y="352044"/>
                  </a:lnTo>
                  <a:lnTo>
                    <a:pt x="649224" y="352044"/>
                  </a:lnTo>
                  <a:lnTo>
                    <a:pt x="649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9215628" y="1808988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57911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57911" y="25908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DB59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9272016" y="1808988"/>
              <a:ext cx="186055" cy="26034"/>
            </a:xfrm>
            <a:custGeom>
              <a:avLst/>
              <a:gdLst/>
              <a:ahLst/>
              <a:cxnLst/>
              <a:rect l="l" t="t" r="r" b="b"/>
              <a:pathLst>
                <a:path w="186054" h="26035">
                  <a:moveTo>
                    <a:pt x="185927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85927" y="25908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9215628" y="1863851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57911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57911" y="25908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DB59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9272016" y="1863851"/>
              <a:ext cx="186055" cy="26034"/>
            </a:xfrm>
            <a:custGeom>
              <a:avLst/>
              <a:gdLst/>
              <a:ahLst/>
              <a:cxnLst/>
              <a:rect l="l" t="t" r="r" b="b"/>
              <a:pathLst>
                <a:path w="186054" h="26035">
                  <a:moveTo>
                    <a:pt x="185927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85927" y="25908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9215628" y="1920239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57911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57911" y="25908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DB59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9272016" y="1920239"/>
              <a:ext cx="186055" cy="26034"/>
            </a:xfrm>
            <a:custGeom>
              <a:avLst/>
              <a:gdLst/>
              <a:ahLst/>
              <a:cxnLst/>
              <a:rect l="l" t="t" r="r" b="b"/>
              <a:pathLst>
                <a:path w="186054" h="26035">
                  <a:moveTo>
                    <a:pt x="185927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85927" y="25908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9215628" y="1975104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57911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57911" y="25908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DB59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9272016" y="1975104"/>
              <a:ext cx="186055" cy="26034"/>
            </a:xfrm>
            <a:custGeom>
              <a:avLst/>
              <a:gdLst/>
              <a:ahLst/>
              <a:cxnLst/>
              <a:rect l="l" t="t" r="r" b="b"/>
              <a:pathLst>
                <a:path w="186054" h="26035">
                  <a:moveTo>
                    <a:pt x="185927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85927" y="25908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9215628" y="2026920"/>
              <a:ext cx="58419" cy="26034"/>
            </a:xfrm>
            <a:custGeom>
              <a:avLst/>
              <a:gdLst/>
              <a:ahLst/>
              <a:cxnLst/>
              <a:rect l="l" t="t" r="r" b="b"/>
              <a:pathLst>
                <a:path w="58420" h="26035">
                  <a:moveTo>
                    <a:pt x="57911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57911" y="25908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DB59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9215628" y="1808987"/>
              <a:ext cx="589915" cy="312420"/>
            </a:xfrm>
            <a:custGeom>
              <a:avLst/>
              <a:gdLst/>
              <a:ahLst/>
              <a:cxnLst/>
              <a:rect l="l" t="t" r="r" b="b"/>
              <a:pathLst>
                <a:path w="589915" h="312419">
                  <a:moveTo>
                    <a:pt x="242316" y="260616"/>
                  </a:moveTo>
                  <a:lnTo>
                    <a:pt x="0" y="260616"/>
                  </a:lnTo>
                  <a:lnTo>
                    <a:pt x="0" y="312420"/>
                  </a:lnTo>
                  <a:lnTo>
                    <a:pt x="242316" y="312420"/>
                  </a:lnTo>
                  <a:lnTo>
                    <a:pt x="242316" y="260616"/>
                  </a:lnTo>
                  <a:close/>
                </a:path>
                <a:path w="589915" h="312419">
                  <a:moveTo>
                    <a:pt x="242316" y="217932"/>
                  </a:moveTo>
                  <a:lnTo>
                    <a:pt x="56388" y="217932"/>
                  </a:lnTo>
                  <a:lnTo>
                    <a:pt x="56388" y="243840"/>
                  </a:lnTo>
                  <a:lnTo>
                    <a:pt x="242316" y="243840"/>
                  </a:lnTo>
                  <a:lnTo>
                    <a:pt x="242316" y="217932"/>
                  </a:lnTo>
                  <a:close/>
                </a:path>
                <a:path w="589915" h="312419">
                  <a:moveTo>
                    <a:pt x="589788" y="0"/>
                  </a:moveTo>
                  <a:lnTo>
                    <a:pt x="272796" y="0"/>
                  </a:lnTo>
                  <a:lnTo>
                    <a:pt x="272796" y="166116"/>
                  </a:lnTo>
                  <a:lnTo>
                    <a:pt x="589788" y="166116"/>
                  </a:lnTo>
                  <a:lnTo>
                    <a:pt x="589788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9488423" y="1808988"/>
              <a:ext cx="317500" cy="26034"/>
            </a:xfrm>
            <a:custGeom>
              <a:avLst/>
              <a:gdLst/>
              <a:ahLst/>
              <a:cxnLst/>
              <a:rect l="l" t="t" r="r" b="b"/>
              <a:pathLst>
                <a:path w="317500" h="26035">
                  <a:moveTo>
                    <a:pt x="316992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316992" y="25908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9646920" y="1999488"/>
              <a:ext cx="158750" cy="121920"/>
            </a:xfrm>
            <a:custGeom>
              <a:avLst/>
              <a:gdLst/>
              <a:ahLst/>
              <a:cxnLst/>
              <a:rect l="l" t="t" r="r" b="b"/>
              <a:pathLst>
                <a:path w="158750" h="121919">
                  <a:moveTo>
                    <a:pt x="0" y="121920"/>
                  </a:moveTo>
                  <a:lnTo>
                    <a:pt x="158496" y="121920"/>
                  </a:lnTo>
                  <a:lnTo>
                    <a:pt x="158496" y="0"/>
                  </a:lnTo>
                  <a:lnTo>
                    <a:pt x="0" y="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9489947" y="1999488"/>
              <a:ext cx="157480" cy="121920"/>
            </a:xfrm>
            <a:custGeom>
              <a:avLst/>
              <a:gdLst/>
              <a:ahLst/>
              <a:cxnLst/>
              <a:rect l="l" t="t" r="r" b="b"/>
              <a:pathLst>
                <a:path w="157479" h="121919">
                  <a:moveTo>
                    <a:pt x="156972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156972" y="121920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B4DC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9851135" y="2174748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59" h="27939">
                  <a:moveTo>
                    <a:pt x="17780" y="0"/>
                  </a:moveTo>
                  <a:lnTo>
                    <a:pt x="5080" y="0"/>
                  </a:lnTo>
                  <a:lnTo>
                    <a:pt x="0" y="6096"/>
                  </a:lnTo>
                  <a:lnTo>
                    <a:pt x="0" y="13715"/>
                  </a:lnTo>
                  <a:lnTo>
                    <a:pt x="0" y="21336"/>
                  </a:lnTo>
                  <a:lnTo>
                    <a:pt x="5080" y="27431"/>
                  </a:lnTo>
                  <a:lnTo>
                    <a:pt x="17780" y="27431"/>
                  </a:lnTo>
                  <a:lnTo>
                    <a:pt x="22860" y="21336"/>
                  </a:lnTo>
                  <a:lnTo>
                    <a:pt x="22860" y="6096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FDEF8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0081260" y="2182367"/>
              <a:ext cx="239395" cy="32384"/>
            </a:xfrm>
            <a:custGeom>
              <a:avLst/>
              <a:gdLst/>
              <a:ahLst/>
              <a:cxnLst/>
              <a:rect l="l" t="t" r="r" b="b"/>
              <a:pathLst>
                <a:path w="239395" h="32385">
                  <a:moveTo>
                    <a:pt x="65532" y="2413"/>
                  </a:moveTo>
                  <a:lnTo>
                    <a:pt x="63119" y="0"/>
                  </a:lnTo>
                  <a:lnTo>
                    <a:pt x="2413" y="0"/>
                  </a:lnTo>
                  <a:lnTo>
                    <a:pt x="0" y="2413"/>
                  </a:lnTo>
                  <a:lnTo>
                    <a:pt x="0" y="5334"/>
                  </a:lnTo>
                  <a:lnTo>
                    <a:pt x="0" y="29591"/>
                  </a:lnTo>
                  <a:lnTo>
                    <a:pt x="2413" y="32004"/>
                  </a:lnTo>
                  <a:lnTo>
                    <a:pt x="63119" y="32004"/>
                  </a:lnTo>
                  <a:lnTo>
                    <a:pt x="65532" y="29591"/>
                  </a:lnTo>
                  <a:lnTo>
                    <a:pt x="65532" y="2413"/>
                  </a:lnTo>
                  <a:close/>
                </a:path>
                <a:path w="239395" h="32385">
                  <a:moveTo>
                    <a:pt x="239268" y="2413"/>
                  </a:moveTo>
                  <a:lnTo>
                    <a:pt x="236855" y="0"/>
                  </a:lnTo>
                  <a:lnTo>
                    <a:pt x="176149" y="0"/>
                  </a:lnTo>
                  <a:lnTo>
                    <a:pt x="173736" y="2413"/>
                  </a:lnTo>
                  <a:lnTo>
                    <a:pt x="173736" y="5334"/>
                  </a:lnTo>
                  <a:lnTo>
                    <a:pt x="173736" y="29591"/>
                  </a:lnTo>
                  <a:lnTo>
                    <a:pt x="176149" y="32004"/>
                  </a:lnTo>
                  <a:lnTo>
                    <a:pt x="236855" y="32004"/>
                  </a:lnTo>
                  <a:lnTo>
                    <a:pt x="239268" y="29591"/>
                  </a:lnTo>
                  <a:lnTo>
                    <a:pt x="239268" y="2413"/>
                  </a:lnTo>
                  <a:close/>
                </a:path>
              </a:pathLst>
            </a:custGeom>
            <a:solidFill>
              <a:srgbClr val="3E393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73" name="object 27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047732" y="1801367"/>
              <a:ext cx="310896" cy="399287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10011156" y="1975104"/>
              <a:ext cx="382905" cy="207645"/>
            </a:xfrm>
            <a:custGeom>
              <a:avLst/>
              <a:gdLst/>
              <a:ahLst/>
              <a:cxnLst/>
              <a:rect l="l" t="t" r="r" b="b"/>
              <a:pathLst>
                <a:path w="382904" h="207644">
                  <a:moveTo>
                    <a:pt x="347979" y="0"/>
                  </a:moveTo>
                  <a:lnTo>
                    <a:pt x="34544" y="0"/>
                  </a:lnTo>
                  <a:lnTo>
                    <a:pt x="21109" y="2718"/>
                  </a:lnTo>
                  <a:lnTo>
                    <a:pt x="10128" y="10128"/>
                  </a:lnTo>
                  <a:lnTo>
                    <a:pt x="2718" y="21109"/>
                  </a:lnTo>
                  <a:lnTo>
                    <a:pt x="0" y="34544"/>
                  </a:lnTo>
                  <a:lnTo>
                    <a:pt x="0" y="172720"/>
                  </a:lnTo>
                  <a:lnTo>
                    <a:pt x="2718" y="186154"/>
                  </a:lnTo>
                  <a:lnTo>
                    <a:pt x="10128" y="197135"/>
                  </a:lnTo>
                  <a:lnTo>
                    <a:pt x="21109" y="204545"/>
                  </a:lnTo>
                  <a:lnTo>
                    <a:pt x="34544" y="207263"/>
                  </a:lnTo>
                  <a:lnTo>
                    <a:pt x="347979" y="207263"/>
                  </a:lnTo>
                  <a:lnTo>
                    <a:pt x="361414" y="204545"/>
                  </a:lnTo>
                  <a:lnTo>
                    <a:pt x="372395" y="197135"/>
                  </a:lnTo>
                  <a:lnTo>
                    <a:pt x="379805" y="186154"/>
                  </a:lnTo>
                  <a:lnTo>
                    <a:pt x="382524" y="172720"/>
                  </a:lnTo>
                  <a:lnTo>
                    <a:pt x="382524" y="34544"/>
                  </a:lnTo>
                  <a:lnTo>
                    <a:pt x="379805" y="21109"/>
                  </a:lnTo>
                  <a:lnTo>
                    <a:pt x="372395" y="10128"/>
                  </a:lnTo>
                  <a:lnTo>
                    <a:pt x="361414" y="2718"/>
                  </a:lnTo>
                  <a:lnTo>
                    <a:pt x="347979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0283952" y="2028444"/>
              <a:ext cx="26034" cy="33655"/>
            </a:xfrm>
            <a:custGeom>
              <a:avLst/>
              <a:gdLst/>
              <a:ahLst/>
              <a:cxnLst/>
              <a:rect l="l" t="t" r="r" b="b"/>
              <a:pathLst>
                <a:path w="26034" h="33655">
                  <a:moveTo>
                    <a:pt x="20066" y="0"/>
                  </a:moveTo>
                  <a:lnTo>
                    <a:pt x="5842" y="0"/>
                  </a:lnTo>
                  <a:lnTo>
                    <a:pt x="0" y="7492"/>
                  </a:lnTo>
                  <a:lnTo>
                    <a:pt x="0" y="16763"/>
                  </a:lnTo>
                  <a:lnTo>
                    <a:pt x="0" y="26034"/>
                  </a:lnTo>
                  <a:lnTo>
                    <a:pt x="5842" y="33527"/>
                  </a:lnTo>
                  <a:lnTo>
                    <a:pt x="20066" y="33527"/>
                  </a:lnTo>
                  <a:lnTo>
                    <a:pt x="25907" y="26034"/>
                  </a:lnTo>
                  <a:lnTo>
                    <a:pt x="25907" y="7492"/>
                  </a:lnTo>
                  <a:lnTo>
                    <a:pt x="20066" y="0"/>
                  </a:lnTo>
                  <a:close/>
                </a:path>
              </a:pathLst>
            </a:custGeom>
            <a:solidFill>
              <a:srgbClr val="87C056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0326623" y="2028444"/>
              <a:ext cx="27940" cy="33655"/>
            </a:xfrm>
            <a:custGeom>
              <a:avLst/>
              <a:gdLst/>
              <a:ahLst/>
              <a:cxnLst/>
              <a:rect l="l" t="t" r="r" b="b"/>
              <a:pathLst>
                <a:path w="27940" h="33655">
                  <a:moveTo>
                    <a:pt x="21335" y="0"/>
                  </a:moveTo>
                  <a:lnTo>
                    <a:pt x="6096" y="0"/>
                  </a:lnTo>
                  <a:lnTo>
                    <a:pt x="0" y="7492"/>
                  </a:lnTo>
                  <a:lnTo>
                    <a:pt x="0" y="16763"/>
                  </a:lnTo>
                  <a:lnTo>
                    <a:pt x="0" y="26034"/>
                  </a:lnTo>
                  <a:lnTo>
                    <a:pt x="6096" y="33527"/>
                  </a:lnTo>
                  <a:lnTo>
                    <a:pt x="21335" y="33527"/>
                  </a:lnTo>
                  <a:lnTo>
                    <a:pt x="27431" y="26034"/>
                  </a:lnTo>
                  <a:lnTo>
                    <a:pt x="27431" y="7492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ED6F6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77" name="object 27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066275" y="3136392"/>
              <a:ext cx="28955" cy="102108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9066275" y="3136392"/>
              <a:ext cx="29209" cy="102235"/>
            </a:xfrm>
            <a:custGeom>
              <a:avLst/>
              <a:gdLst/>
              <a:ahLst/>
              <a:cxnLst/>
              <a:rect l="l" t="t" r="r" b="b"/>
              <a:pathLst>
                <a:path w="29209" h="102235">
                  <a:moveTo>
                    <a:pt x="4825" y="102108"/>
                  </a:moveTo>
                  <a:lnTo>
                    <a:pt x="2158" y="102108"/>
                  </a:lnTo>
                  <a:lnTo>
                    <a:pt x="0" y="99949"/>
                  </a:lnTo>
                  <a:lnTo>
                    <a:pt x="0" y="97282"/>
                  </a:lnTo>
                  <a:lnTo>
                    <a:pt x="0" y="4825"/>
                  </a:lnTo>
                  <a:lnTo>
                    <a:pt x="0" y="2159"/>
                  </a:lnTo>
                  <a:lnTo>
                    <a:pt x="2158" y="0"/>
                  </a:lnTo>
                  <a:lnTo>
                    <a:pt x="4825" y="0"/>
                  </a:lnTo>
                  <a:lnTo>
                    <a:pt x="24129" y="0"/>
                  </a:lnTo>
                  <a:lnTo>
                    <a:pt x="26797" y="0"/>
                  </a:lnTo>
                  <a:lnTo>
                    <a:pt x="28955" y="2159"/>
                  </a:lnTo>
                  <a:lnTo>
                    <a:pt x="28955" y="4825"/>
                  </a:lnTo>
                  <a:lnTo>
                    <a:pt x="28955" y="97282"/>
                  </a:lnTo>
                  <a:lnTo>
                    <a:pt x="28955" y="99949"/>
                  </a:lnTo>
                  <a:lnTo>
                    <a:pt x="26797" y="102108"/>
                  </a:lnTo>
                  <a:lnTo>
                    <a:pt x="24129" y="102108"/>
                  </a:lnTo>
                  <a:lnTo>
                    <a:pt x="4825" y="102108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79" name="object 27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069323" y="2564892"/>
              <a:ext cx="28955" cy="102108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9069323" y="2564892"/>
              <a:ext cx="29209" cy="102235"/>
            </a:xfrm>
            <a:custGeom>
              <a:avLst/>
              <a:gdLst/>
              <a:ahLst/>
              <a:cxnLst/>
              <a:rect l="l" t="t" r="r" b="b"/>
              <a:pathLst>
                <a:path w="29209" h="102235">
                  <a:moveTo>
                    <a:pt x="4825" y="102108"/>
                  </a:moveTo>
                  <a:lnTo>
                    <a:pt x="2158" y="102108"/>
                  </a:lnTo>
                  <a:lnTo>
                    <a:pt x="0" y="99949"/>
                  </a:lnTo>
                  <a:lnTo>
                    <a:pt x="0" y="97282"/>
                  </a:lnTo>
                  <a:lnTo>
                    <a:pt x="0" y="4825"/>
                  </a:lnTo>
                  <a:lnTo>
                    <a:pt x="0" y="2159"/>
                  </a:lnTo>
                  <a:lnTo>
                    <a:pt x="2158" y="0"/>
                  </a:lnTo>
                  <a:lnTo>
                    <a:pt x="4825" y="0"/>
                  </a:lnTo>
                  <a:lnTo>
                    <a:pt x="24129" y="0"/>
                  </a:lnTo>
                  <a:lnTo>
                    <a:pt x="26797" y="0"/>
                  </a:lnTo>
                  <a:lnTo>
                    <a:pt x="28955" y="2159"/>
                  </a:lnTo>
                  <a:lnTo>
                    <a:pt x="28955" y="4825"/>
                  </a:lnTo>
                  <a:lnTo>
                    <a:pt x="28955" y="97282"/>
                  </a:lnTo>
                  <a:lnTo>
                    <a:pt x="28955" y="99949"/>
                  </a:lnTo>
                  <a:lnTo>
                    <a:pt x="26797" y="102108"/>
                  </a:lnTo>
                  <a:lnTo>
                    <a:pt x="24129" y="102108"/>
                  </a:lnTo>
                  <a:lnTo>
                    <a:pt x="4825" y="102108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81" name="object 28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084563" y="2485644"/>
              <a:ext cx="461771" cy="865631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9084563" y="2485644"/>
              <a:ext cx="462280" cy="866140"/>
            </a:xfrm>
            <a:custGeom>
              <a:avLst/>
              <a:gdLst/>
              <a:ahLst/>
              <a:cxnLst/>
              <a:rect l="l" t="t" r="r" b="b"/>
              <a:pathLst>
                <a:path w="462279" h="866139">
                  <a:moveTo>
                    <a:pt x="76961" y="865631"/>
                  </a:moveTo>
                  <a:lnTo>
                    <a:pt x="46988" y="859589"/>
                  </a:lnTo>
                  <a:lnTo>
                    <a:pt x="22526" y="843105"/>
                  </a:lnTo>
                  <a:lnTo>
                    <a:pt x="6042" y="818643"/>
                  </a:lnTo>
                  <a:lnTo>
                    <a:pt x="0" y="788669"/>
                  </a:lnTo>
                  <a:lnTo>
                    <a:pt x="0" y="76961"/>
                  </a:lnTo>
                  <a:lnTo>
                    <a:pt x="6042" y="46988"/>
                  </a:lnTo>
                  <a:lnTo>
                    <a:pt x="22526" y="22526"/>
                  </a:lnTo>
                  <a:lnTo>
                    <a:pt x="46988" y="6042"/>
                  </a:lnTo>
                  <a:lnTo>
                    <a:pt x="76961" y="0"/>
                  </a:lnTo>
                  <a:lnTo>
                    <a:pt x="384809" y="0"/>
                  </a:lnTo>
                  <a:lnTo>
                    <a:pt x="414783" y="6042"/>
                  </a:lnTo>
                  <a:lnTo>
                    <a:pt x="439245" y="22526"/>
                  </a:lnTo>
                  <a:lnTo>
                    <a:pt x="455729" y="46988"/>
                  </a:lnTo>
                  <a:lnTo>
                    <a:pt x="461771" y="76961"/>
                  </a:lnTo>
                  <a:lnTo>
                    <a:pt x="461771" y="788669"/>
                  </a:lnTo>
                  <a:lnTo>
                    <a:pt x="455729" y="818643"/>
                  </a:lnTo>
                  <a:lnTo>
                    <a:pt x="439245" y="843105"/>
                  </a:lnTo>
                  <a:lnTo>
                    <a:pt x="414783" y="859589"/>
                  </a:lnTo>
                  <a:lnTo>
                    <a:pt x="384809" y="865631"/>
                  </a:lnTo>
                  <a:lnTo>
                    <a:pt x="76961" y="865631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83" name="object 28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681971" y="2714244"/>
              <a:ext cx="48768" cy="161543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9681971" y="2714244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8127" y="161543"/>
                  </a:moveTo>
                  <a:lnTo>
                    <a:pt x="3682" y="161543"/>
                  </a:lnTo>
                  <a:lnTo>
                    <a:pt x="0" y="157860"/>
                  </a:lnTo>
                  <a:lnTo>
                    <a:pt x="0" y="153415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39" y="0"/>
                  </a:lnTo>
                  <a:lnTo>
                    <a:pt x="45084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53415"/>
                  </a:lnTo>
                  <a:lnTo>
                    <a:pt x="48768" y="157860"/>
                  </a:lnTo>
                  <a:lnTo>
                    <a:pt x="45084" y="161543"/>
                  </a:lnTo>
                  <a:lnTo>
                    <a:pt x="40639" y="161543"/>
                  </a:lnTo>
                  <a:lnTo>
                    <a:pt x="8127" y="161543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85" name="object 28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677399" y="2967227"/>
              <a:ext cx="48768" cy="161544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9677399" y="2967227"/>
              <a:ext cx="48895" cy="161925"/>
            </a:xfrm>
            <a:custGeom>
              <a:avLst/>
              <a:gdLst/>
              <a:ahLst/>
              <a:cxnLst/>
              <a:rect l="l" t="t" r="r" b="b"/>
              <a:pathLst>
                <a:path w="48895" h="161925">
                  <a:moveTo>
                    <a:pt x="8127" y="161544"/>
                  </a:moveTo>
                  <a:lnTo>
                    <a:pt x="3682" y="161544"/>
                  </a:lnTo>
                  <a:lnTo>
                    <a:pt x="0" y="157861"/>
                  </a:lnTo>
                  <a:lnTo>
                    <a:pt x="0" y="153416"/>
                  </a:lnTo>
                  <a:lnTo>
                    <a:pt x="0" y="8127"/>
                  </a:lnTo>
                  <a:lnTo>
                    <a:pt x="0" y="3683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40" y="0"/>
                  </a:lnTo>
                  <a:lnTo>
                    <a:pt x="45084" y="0"/>
                  </a:lnTo>
                  <a:lnTo>
                    <a:pt x="48768" y="3683"/>
                  </a:lnTo>
                  <a:lnTo>
                    <a:pt x="48768" y="8127"/>
                  </a:lnTo>
                  <a:lnTo>
                    <a:pt x="48768" y="153416"/>
                  </a:lnTo>
                  <a:lnTo>
                    <a:pt x="48768" y="157861"/>
                  </a:lnTo>
                  <a:lnTo>
                    <a:pt x="45084" y="161544"/>
                  </a:lnTo>
                  <a:lnTo>
                    <a:pt x="40640" y="161544"/>
                  </a:lnTo>
                  <a:lnTo>
                    <a:pt x="8127" y="161544"/>
                  </a:lnTo>
                  <a:close/>
                </a:path>
              </a:pathLst>
            </a:custGeom>
            <a:ln w="12191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87" name="object 28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845040" y="3048000"/>
              <a:ext cx="234696" cy="57912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9845040" y="3048000"/>
              <a:ext cx="234950" cy="58419"/>
            </a:xfrm>
            <a:custGeom>
              <a:avLst/>
              <a:gdLst/>
              <a:ahLst/>
              <a:cxnLst/>
              <a:rect l="l" t="t" r="r" b="b"/>
              <a:pathLst>
                <a:path w="234950" h="58419">
                  <a:moveTo>
                    <a:pt x="0" y="57912"/>
                  </a:moveTo>
                  <a:lnTo>
                    <a:pt x="234696" y="57912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57912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89" name="object 28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845040" y="2753867"/>
              <a:ext cx="234696" cy="57912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9845040" y="2753867"/>
              <a:ext cx="234950" cy="58419"/>
            </a:xfrm>
            <a:custGeom>
              <a:avLst/>
              <a:gdLst/>
              <a:ahLst/>
              <a:cxnLst/>
              <a:rect l="l" t="t" r="r" b="b"/>
              <a:pathLst>
                <a:path w="234950" h="58419">
                  <a:moveTo>
                    <a:pt x="0" y="57912"/>
                  </a:moveTo>
                  <a:lnTo>
                    <a:pt x="234696" y="57912"/>
                  </a:lnTo>
                  <a:lnTo>
                    <a:pt x="234696" y="0"/>
                  </a:lnTo>
                  <a:lnTo>
                    <a:pt x="0" y="0"/>
                  </a:lnTo>
                  <a:lnTo>
                    <a:pt x="0" y="57912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91" name="object 29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703307" y="2683764"/>
              <a:ext cx="259080" cy="490727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9703307" y="2683764"/>
              <a:ext cx="259079" cy="490855"/>
            </a:xfrm>
            <a:custGeom>
              <a:avLst/>
              <a:gdLst/>
              <a:ahLst/>
              <a:cxnLst/>
              <a:rect l="l" t="t" r="r" b="b"/>
              <a:pathLst>
                <a:path w="259079" h="490855">
                  <a:moveTo>
                    <a:pt x="43180" y="490727"/>
                  </a:moveTo>
                  <a:lnTo>
                    <a:pt x="26360" y="487338"/>
                  </a:lnTo>
                  <a:lnTo>
                    <a:pt x="12636" y="478091"/>
                  </a:lnTo>
                  <a:lnTo>
                    <a:pt x="3389" y="464367"/>
                  </a:lnTo>
                  <a:lnTo>
                    <a:pt x="0" y="447548"/>
                  </a:lnTo>
                  <a:lnTo>
                    <a:pt x="0" y="43180"/>
                  </a:lnTo>
                  <a:lnTo>
                    <a:pt x="3389" y="26360"/>
                  </a:lnTo>
                  <a:lnTo>
                    <a:pt x="12636" y="12636"/>
                  </a:lnTo>
                  <a:lnTo>
                    <a:pt x="26360" y="3389"/>
                  </a:lnTo>
                  <a:lnTo>
                    <a:pt x="43180" y="0"/>
                  </a:lnTo>
                  <a:lnTo>
                    <a:pt x="215900" y="0"/>
                  </a:lnTo>
                  <a:lnTo>
                    <a:pt x="232719" y="3389"/>
                  </a:lnTo>
                  <a:lnTo>
                    <a:pt x="246443" y="12636"/>
                  </a:lnTo>
                  <a:lnTo>
                    <a:pt x="255690" y="26360"/>
                  </a:lnTo>
                  <a:lnTo>
                    <a:pt x="259080" y="43180"/>
                  </a:lnTo>
                  <a:lnTo>
                    <a:pt x="259080" y="447548"/>
                  </a:lnTo>
                  <a:lnTo>
                    <a:pt x="255690" y="464367"/>
                  </a:lnTo>
                  <a:lnTo>
                    <a:pt x="246443" y="478091"/>
                  </a:lnTo>
                  <a:lnTo>
                    <a:pt x="232719" y="487338"/>
                  </a:lnTo>
                  <a:lnTo>
                    <a:pt x="215900" y="490727"/>
                  </a:lnTo>
                  <a:lnTo>
                    <a:pt x="43180" y="490727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93" name="object 29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006583" y="2680716"/>
              <a:ext cx="42672" cy="496824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0006583" y="2680716"/>
              <a:ext cx="43180" cy="497205"/>
            </a:xfrm>
            <a:custGeom>
              <a:avLst/>
              <a:gdLst/>
              <a:ahLst/>
              <a:cxnLst/>
              <a:rect l="l" t="t" r="r" b="b"/>
              <a:pathLst>
                <a:path w="43179" h="497205">
                  <a:moveTo>
                    <a:pt x="0" y="496824"/>
                  </a:moveTo>
                  <a:lnTo>
                    <a:pt x="42672" y="496824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496824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95" name="object 29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715499" y="4213859"/>
              <a:ext cx="48768" cy="172212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9715499" y="4213859"/>
              <a:ext cx="48895" cy="172720"/>
            </a:xfrm>
            <a:custGeom>
              <a:avLst/>
              <a:gdLst/>
              <a:ahLst/>
              <a:cxnLst/>
              <a:rect l="l" t="t" r="r" b="b"/>
              <a:pathLst>
                <a:path w="48895" h="172720">
                  <a:moveTo>
                    <a:pt x="8127" y="172212"/>
                  </a:moveTo>
                  <a:lnTo>
                    <a:pt x="3682" y="172212"/>
                  </a:lnTo>
                  <a:lnTo>
                    <a:pt x="0" y="168528"/>
                  </a:lnTo>
                  <a:lnTo>
                    <a:pt x="0" y="164083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40" y="0"/>
                  </a:lnTo>
                  <a:lnTo>
                    <a:pt x="45084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4083"/>
                  </a:lnTo>
                  <a:lnTo>
                    <a:pt x="48768" y="168528"/>
                  </a:lnTo>
                  <a:lnTo>
                    <a:pt x="45084" y="172212"/>
                  </a:lnTo>
                  <a:lnTo>
                    <a:pt x="40640" y="172212"/>
                  </a:lnTo>
                  <a:lnTo>
                    <a:pt x="8127" y="172212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97" name="object 29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710928" y="4480559"/>
              <a:ext cx="48768" cy="172212"/>
            </a:xfrm>
            <a:prstGeom prst="rect">
              <a:avLst/>
            </a:prstGeom>
          </p:spPr>
        </p:pic>
        <p:sp>
          <p:nvSpPr>
            <p:cNvPr id="298" name="object 298"/>
            <p:cNvSpPr/>
            <p:nvPr/>
          </p:nvSpPr>
          <p:spPr>
            <a:xfrm>
              <a:off x="9710928" y="4480559"/>
              <a:ext cx="48895" cy="172720"/>
            </a:xfrm>
            <a:custGeom>
              <a:avLst/>
              <a:gdLst/>
              <a:ahLst/>
              <a:cxnLst/>
              <a:rect l="l" t="t" r="r" b="b"/>
              <a:pathLst>
                <a:path w="48895" h="172720">
                  <a:moveTo>
                    <a:pt x="8127" y="172212"/>
                  </a:moveTo>
                  <a:lnTo>
                    <a:pt x="3682" y="172212"/>
                  </a:lnTo>
                  <a:lnTo>
                    <a:pt x="0" y="168528"/>
                  </a:lnTo>
                  <a:lnTo>
                    <a:pt x="0" y="164083"/>
                  </a:lnTo>
                  <a:lnTo>
                    <a:pt x="0" y="8127"/>
                  </a:lnTo>
                  <a:lnTo>
                    <a:pt x="0" y="3682"/>
                  </a:lnTo>
                  <a:lnTo>
                    <a:pt x="3682" y="0"/>
                  </a:lnTo>
                  <a:lnTo>
                    <a:pt x="8127" y="0"/>
                  </a:lnTo>
                  <a:lnTo>
                    <a:pt x="40640" y="0"/>
                  </a:lnTo>
                  <a:lnTo>
                    <a:pt x="45085" y="0"/>
                  </a:lnTo>
                  <a:lnTo>
                    <a:pt x="48768" y="3682"/>
                  </a:lnTo>
                  <a:lnTo>
                    <a:pt x="48768" y="8127"/>
                  </a:lnTo>
                  <a:lnTo>
                    <a:pt x="48768" y="164083"/>
                  </a:lnTo>
                  <a:lnTo>
                    <a:pt x="48768" y="168528"/>
                  </a:lnTo>
                  <a:lnTo>
                    <a:pt x="45085" y="172212"/>
                  </a:lnTo>
                  <a:lnTo>
                    <a:pt x="40640" y="172212"/>
                  </a:lnTo>
                  <a:lnTo>
                    <a:pt x="8127" y="172212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99" name="object 29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877044" y="4565903"/>
              <a:ext cx="236220" cy="62483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9877044" y="4565903"/>
              <a:ext cx="236220" cy="62865"/>
            </a:xfrm>
            <a:custGeom>
              <a:avLst/>
              <a:gdLst/>
              <a:ahLst/>
              <a:cxnLst/>
              <a:rect l="l" t="t" r="r" b="b"/>
              <a:pathLst>
                <a:path w="236220" h="62864">
                  <a:moveTo>
                    <a:pt x="0" y="62484"/>
                  </a:moveTo>
                  <a:lnTo>
                    <a:pt x="236220" y="62484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01" name="object 30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877044" y="4256532"/>
              <a:ext cx="236220" cy="60960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9877044" y="4256532"/>
              <a:ext cx="236220" cy="60960"/>
            </a:xfrm>
            <a:custGeom>
              <a:avLst/>
              <a:gdLst/>
              <a:ahLst/>
              <a:cxnLst/>
              <a:rect l="l" t="t" r="r" b="b"/>
              <a:pathLst>
                <a:path w="236220" h="60960">
                  <a:moveTo>
                    <a:pt x="0" y="60960"/>
                  </a:moveTo>
                  <a:lnTo>
                    <a:pt x="236220" y="60960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03" name="object 30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735311" y="4181855"/>
              <a:ext cx="259080" cy="518160"/>
            </a:xfrm>
            <a:prstGeom prst="rect">
              <a:avLst/>
            </a:prstGeom>
          </p:spPr>
        </p:pic>
        <p:sp>
          <p:nvSpPr>
            <p:cNvPr id="304" name="object 304"/>
            <p:cNvSpPr/>
            <p:nvPr/>
          </p:nvSpPr>
          <p:spPr>
            <a:xfrm>
              <a:off x="9735311" y="4181855"/>
              <a:ext cx="259079" cy="518159"/>
            </a:xfrm>
            <a:custGeom>
              <a:avLst/>
              <a:gdLst/>
              <a:ahLst/>
              <a:cxnLst/>
              <a:rect l="l" t="t" r="r" b="b"/>
              <a:pathLst>
                <a:path w="259079" h="518160">
                  <a:moveTo>
                    <a:pt x="43180" y="518160"/>
                  </a:moveTo>
                  <a:lnTo>
                    <a:pt x="26360" y="514770"/>
                  </a:lnTo>
                  <a:lnTo>
                    <a:pt x="12636" y="505523"/>
                  </a:lnTo>
                  <a:lnTo>
                    <a:pt x="3389" y="491799"/>
                  </a:lnTo>
                  <a:lnTo>
                    <a:pt x="0" y="474980"/>
                  </a:lnTo>
                  <a:lnTo>
                    <a:pt x="0" y="43180"/>
                  </a:lnTo>
                  <a:lnTo>
                    <a:pt x="3389" y="26360"/>
                  </a:lnTo>
                  <a:lnTo>
                    <a:pt x="12636" y="12636"/>
                  </a:lnTo>
                  <a:lnTo>
                    <a:pt x="26360" y="3389"/>
                  </a:lnTo>
                  <a:lnTo>
                    <a:pt x="43180" y="0"/>
                  </a:lnTo>
                  <a:lnTo>
                    <a:pt x="215900" y="0"/>
                  </a:lnTo>
                  <a:lnTo>
                    <a:pt x="232719" y="3389"/>
                  </a:lnTo>
                  <a:lnTo>
                    <a:pt x="246443" y="12636"/>
                  </a:lnTo>
                  <a:lnTo>
                    <a:pt x="255690" y="26360"/>
                  </a:lnTo>
                  <a:lnTo>
                    <a:pt x="259080" y="43180"/>
                  </a:lnTo>
                  <a:lnTo>
                    <a:pt x="259080" y="474980"/>
                  </a:lnTo>
                  <a:lnTo>
                    <a:pt x="255690" y="491799"/>
                  </a:lnTo>
                  <a:lnTo>
                    <a:pt x="246443" y="505523"/>
                  </a:lnTo>
                  <a:lnTo>
                    <a:pt x="232719" y="514770"/>
                  </a:lnTo>
                  <a:lnTo>
                    <a:pt x="215900" y="518160"/>
                  </a:lnTo>
                  <a:lnTo>
                    <a:pt x="43180" y="518160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05" name="object 30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038587" y="4178808"/>
              <a:ext cx="42672" cy="524256"/>
            </a:xfrm>
            <a:prstGeom prst="rect">
              <a:avLst/>
            </a:prstGeom>
          </p:spPr>
        </p:pic>
        <p:sp>
          <p:nvSpPr>
            <p:cNvPr id="306" name="object 306"/>
            <p:cNvSpPr/>
            <p:nvPr/>
          </p:nvSpPr>
          <p:spPr>
            <a:xfrm>
              <a:off x="10038587" y="4178808"/>
              <a:ext cx="43180" cy="524510"/>
            </a:xfrm>
            <a:custGeom>
              <a:avLst/>
              <a:gdLst/>
              <a:ahLst/>
              <a:cxnLst/>
              <a:rect l="l" t="t" r="r" b="b"/>
              <a:pathLst>
                <a:path w="43179" h="524510">
                  <a:moveTo>
                    <a:pt x="0" y="524256"/>
                  </a:moveTo>
                  <a:lnTo>
                    <a:pt x="42672" y="524256"/>
                  </a:lnTo>
                  <a:lnTo>
                    <a:pt x="42672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12192">
              <a:solidFill>
                <a:srgbClr val="2078A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314" name="object 314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0463740" y="4485118"/>
            <a:ext cx="748283" cy="749807"/>
          </a:xfrm>
          <a:prstGeom prst="rect">
            <a:avLst/>
          </a:prstGeom>
        </p:spPr>
      </p:pic>
      <p:sp>
        <p:nvSpPr>
          <p:cNvPr id="326" name="object 326"/>
          <p:cNvSpPr/>
          <p:nvPr/>
        </p:nvSpPr>
        <p:spPr>
          <a:xfrm>
            <a:off x="10445530" y="1178053"/>
            <a:ext cx="554991" cy="565785"/>
          </a:xfrm>
          <a:custGeom>
            <a:avLst/>
            <a:gdLst/>
            <a:ahLst/>
            <a:cxnLst/>
            <a:rect l="l" t="t" r="r" b="b"/>
            <a:pathLst>
              <a:path w="554990" h="565785">
                <a:moveTo>
                  <a:pt x="49114" y="107442"/>
                </a:moveTo>
                <a:lnTo>
                  <a:pt x="39716" y="107442"/>
                </a:lnTo>
                <a:lnTo>
                  <a:pt x="33239" y="111760"/>
                </a:lnTo>
                <a:lnTo>
                  <a:pt x="30561" y="118268"/>
                </a:lnTo>
                <a:lnTo>
                  <a:pt x="13585" y="168670"/>
                </a:lnTo>
                <a:lnTo>
                  <a:pt x="3394" y="220457"/>
                </a:lnTo>
                <a:lnTo>
                  <a:pt x="0" y="272970"/>
                </a:lnTo>
                <a:lnTo>
                  <a:pt x="3394" y="325388"/>
                </a:lnTo>
                <a:lnTo>
                  <a:pt x="13585" y="377175"/>
                </a:lnTo>
                <a:lnTo>
                  <a:pt x="30572" y="427609"/>
                </a:lnTo>
                <a:lnTo>
                  <a:pt x="46270" y="438092"/>
                </a:lnTo>
                <a:lnTo>
                  <a:pt x="52924" y="436880"/>
                </a:lnTo>
                <a:lnTo>
                  <a:pt x="58797" y="433167"/>
                </a:lnTo>
                <a:lnTo>
                  <a:pt x="62671" y="427656"/>
                </a:lnTo>
                <a:lnTo>
                  <a:pt x="64211" y="421074"/>
                </a:lnTo>
                <a:lnTo>
                  <a:pt x="63084" y="414147"/>
                </a:lnTo>
                <a:lnTo>
                  <a:pt x="47579" y="368115"/>
                </a:lnTo>
                <a:lnTo>
                  <a:pt x="38276" y="320853"/>
                </a:lnTo>
                <a:lnTo>
                  <a:pt x="35178" y="272923"/>
                </a:lnTo>
                <a:lnTo>
                  <a:pt x="38276" y="225076"/>
                </a:lnTo>
                <a:lnTo>
                  <a:pt x="47579" y="177782"/>
                </a:lnTo>
                <a:lnTo>
                  <a:pt x="63084" y="131699"/>
                </a:lnTo>
                <a:lnTo>
                  <a:pt x="64399" y="124841"/>
                </a:lnTo>
                <a:lnTo>
                  <a:pt x="63036" y="118268"/>
                </a:lnTo>
                <a:lnTo>
                  <a:pt x="59315" y="112696"/>
                </a:lnTo>
                <a:lnTo>
                  <a:pt x="53559" y="108838"/>
                </a:lnTo>
                <a:lnTo>
                  <a:pt x="51400" y="107950"/>
                </a:lnTo>
                <a:lnTo>
                  <a:pt x="49114" y="107442"/>
                </a:lnTo>
                <a:close/>
              </a:path>
              <a:path w="554990" h="565785">
                <a:moveTo>
                  <a:pt x="112266" y="156039"/>
                </a:moveTo>
                <a:lnTo>
                  <a:pt x="80387" y="219253"/>
                </a:lnTo>
                <a:lnTo>
                  <a:pt x="75149" y="273050"/>
                </a:lnTo>
                <a:lnTo>
                  <a:pt x="80387" y="326846"/>
                </a:lnTo>
                <a:lnTo>
                  <a:pt x="96104" y="379095"/>
                </a:lnTo>
                <a:lnTo>
                  <a:pt x="99999" y="384925"/>
                </a:lnTo>
                <a:lnTo>
                  <a:pt x="105645" y="388683"/>
                </a:lnTo>
                <a:lnTo>
                  <a:pt x="112266" y="390060"/>
                </a:lnTo>
                <a:lnTo>
                  <a:pt x="119091" y="388747"/>
                </a:lnTo>
                <a:lnTo>
                  <a:pt x="124921" y="384796"/>
                </a:lnTo>
                <a:lnTo>
                  <a:pt x="128679" y="379142"/>
                </a:lnTo>
                <a:lnTo>
                  <a:pt x="130056" y="372512"/>
                </a:lnTo>
                <a:lnTo>
                  <a:pt x="128743" y="365633"/>
                </a:lnTo>
                <a:lnTo>
                  <a:pt x="114955" y="320018"/>
                </a:lnTo>
                <a:lnTo>
                  <a:pt x="110359" y="273034"/>
                </a:lnTo>
                <a:lnTo>
                  <a:pt x="114955" y="226026"/>
                </a:lnTo>
                <a:lnTo>
                  <a:pt x="128743" y="180339"/>
                </a:lnTo>
                <a:lnTo>
                  <a:pt x="130056" y="173533"/>
                </a:lnTo>
                <a:lnTo>
                  <a:pt x="128679" y="166941"/>
                </a:lnTo>
                <a:lnTo>
                  <a:pt x="124921" y="161301"/>
                </a:lnTo>
                <a:lnTo>
                  <a:pt x="119091" y="157352"/>
                </a:lnTo>
                <a:lnTo>
                  <a:pt x="112266" y="156039"/>
                </a:lnTo>
                <a:close/>
              </a:path>
              <a:path w="554990" h="565785">
                <a:moveTo>
                  <a:pt x="177999" y="204680"/>
                </a:moveTo>
                <a:lnTo>
                  <a:pt x="153317" y="243963"/>
                </a:lnTo>
                <a:lnTo>
                  <a:pt x="150460" y="273113"/>
                </a:lnTo>
                <a:lnTo>
                  <a:pt x="153317" y="302263"/>
                </a:lnTo>
                <a:lnTo>
                  <a:pt x="161890" y="330581"/>
                </a:lnTo>
                <a:lnTo>
                  <a:pt x="165767" y="336411"/>
                </a:lnTo>
                <a:lnTo>
                  <a:pt x="171383" y="340169"/>
                </a:lnTo>
                <a:lnTo>
                  <a:pt x="177999" y="341546"/>
                </a:lnTo>
                <a:lnTo>
                  <a:pt x="184877" y="340233"/>
                </a:lnTo>
                <a:lnTo>
                  <a:pt x="190633" y="336282"/>
                </a:lnTo>
                <a:lnTo>
                  <a:pt x="194354" y="330628"/>
                </a:lnTo>
                <a:lnTo>
                  <a:pt x="195717" y="323998"/>
                </a:lnTo>
                <a:lnTo>
                  <a:pt x="194402" y="317119"/>
                </a:lnTo>
                <a:lnTo>
                  <a:pt x="187829" y="295437"/>
                </a:lnTo>
                <a:lnTo>
                  <a:pt x="185639" y="273113"/>
                </a:lnTo>
                <a:lnTo>
                  <a:pt x="187829" y="250789"/>
                </a:lnTo>
                <a:lnTo>
                  <a:pt x="194402" y="229108"/>
                </a:lnTo>
                <a:lnTo>
                  <a:pt x="195717" y="222228"/>
                </a:lnTo>
                <a:lnTo>
                  <a:pt x="194354" y="215598"/>
                </a:lnTo>
                <a:lnTo>
                  <a:pt x="190633" y="209944"/>
                </a:lnTo>
                <a:lnTo>
                  <a:pt x="184877" y="205994"/>
                </a:lnTo>
                <a:lnTo>
                  <a:pt x="177999" y="204680"/>
                </a:lnTo>
                <a:close/>
              </a:path>
              <a:path w="554990" h="565785">
                <a:moveTo>
                  <a:pt x="546827" y="140970"/>
                </a:moveTo>
                <a:lnTo>
                  <a:pt x="449037" y="140970"/>
                </a:lnTo>
                <a:lnTo>
                  <a:pt x="449037" y="422910"/>
                </a:lnTo>
                <a:lnTo>
                  <a:pt x="546827" y="422910"/>
                </a:lnTo>
                <a:lnTo>
                  <a:pt x="554701" y="415036"/>
                </a:lnTo>
                <a:lnTo>
                  <a:pt x="554701" y="148844"/>
                </a:lnTo>
                <a:lnTo>
                  <a:pt x="546827" y="140970"/>
                </a:lnTo>
                <a:close/>
              </a:path>
              <a:path w="554990" h="565785">
                <a:moveTo>
                  <a:pt x="277587" y="0"/>
                </a:moveTo>
                <a:lnTo>
                  <a:pt x="270602" y="0"/>
                </a:lnTo>
                <a:lnTo>
                  <a:pt x="268316" y="381"/>
                </a:lnTo>
                <a:lnTo>
                  <a:pt x="266157" y="1270"/>
                </a:lnTo>
                <a:lnTo>
                  <a:pt x="259553" y="4063"/>
                </a:lnTo>
                <a:lnTo>
                  <a:pt x="255362" y="10413"/>
                </a:lnTo>
                <a:lnTo>
                  <a:pt x="255362" y="553338"/>
                </a:lnTo>
                <a:lnTo>
                  <a:pt x="259553" y="559815"/>
                </a:lnTo>
                <a:lnTo>
                  <a:pt x="266157" y="562483"/>
                </a:lnTo>
                <a:lnTo>
                  <a:pt x="272761" y="565276"/>
                </a:lnTo>
                <a:lnTo>
                  <a:pt x="280381" y="563752"/>
                </a:lnTo>
                <a:lnTo>
                  <a:pt x="285334" y="558673"/>
                </a:lnTo>
                <a:lnTo>
                  <a:pt x="413858" y="430149"/>
                </a:lnTo>
                <a:lnTo>
                  <a:pt x="413858" y="133603"/>
                </a:lnTo>
                <a:lnTo>
                  <a:pt x="285334" y="5207"/>
                </a:lnTo>
                <a:lnTo>
                  <a:pt x="282032" y="1777"/>
                </a:lnTo>
                <a:lnTo>
                  <a:pt x="2775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9" name="Прямоугольник 328"/>
          <p:cNvSpPr/>
          <p:nvPr/>
        </p:nvSpPr>
        <p:spPr>
          <a:xfrm>
            <a:off x="237883" y="56303"/>
            <a:ext cx="11713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Оснащение аудиторий ППЭ</a:t>
            </a:r>
            <a:endParaRPr lang="ru-RU" sz="2400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30" name="Прямоугольник 329"/>
          <p:cNvSpPr/>
          <p:nvPr/>
        </p:nvSpPr>
        <p:spPr>
          <a:xfrm>
            <a:off x="527382" y="932724"/>
            <a:ext cx="5400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Пример</a:t>
            </a:r>
            <a:r>
              <a:rPr lang="ru-RU" sz="2400" b="1" spc="-4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рассадки</a:t>
            </a:r>
            <a:r>
              <a:rPr lang="ru-RU" sz="2400" b="1" spc="-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 на </a:t>
            </a:r>
            <a:r>
              <a:rPr lang="ru-RU" sz="2400" b="1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15</a:t>
            </a:r>
            <a:r>
              <a:rPr lang="ru-RU" sz="2400" b="1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/>
              </a:rPr>
              <a:t> участников</a:t>
            </a:r>
            <a:endParaRPr lang="ru-RU" sz="2400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/>
            </a:endParaRPr>
          </a:p>
        </p:txBody>
      </p:sp>
      <p:pic>
        <p:nvPicPr>
          <p:cNvPr id="327" name="Рисунок 326"/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4460" y="932723"/>
            <a:ext cx="948793" cy="895996"/>
          </a:xfrm>
          <a:prstGeom prst="rect">
            <a:avLst/>
          </a:prstGeom>
        </p:spPr>
      </p:pic>
      <p:sp>
        <p:nvSpPr>
          <p:cNvPr id="328" name="object 244"/>
          <p:cNvSpPr txBox="1"/>
          <p:nvPr/>
        </p:nvSpPr>
        <p:spPr>
          <a:xfrm>
            <a:off x="10847851" y="836713"/>
            <a:ext cx="1200811" cy="258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lang="ru-RU" sz="1600" b="1" i="1" spc="-11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Камера</a:t>
            </a:r>
            <a:endParaRPr sz="1600" b="1" i="1" dirty="0">
              <a:latin typeface="Cambria" pitchFamily="18" charset="0"/>
              <a:ea typeface="Cambria" pitchFamily="18" charset="0"/>
              <a:cs typeface="Arial Black"/>
            </a:endParaRPr>
          </a:p>
        </p:txBody>
      </p:sp>
      <p:sp>
        <p:nvSpPr>
          <p:cNvPr id="331" name="object 244"/>
          <p:cNvSpPr txBox="1"/>
          <p:nvPr/>
        </p:nvSpPr>
        <p:spPr>
          <a:xfrm>
            <a:off x="10847851" y="2948947"/>
            <a:ext cx="1104800" cy="258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lang="ru-RU" sz="1600" b="1" i="1" spc="-11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Доска</a:t>
            </a:r>
            <a:endParaRPr sz="1600" b="1" i="1" dirty="0">
              <a:latin typeface="Cambria" pitchFamily="18" charset="0"/>
              <a:ea typeface="Cambria" pitchFamily="18" charset="0"/>
              <a:cs typeface="Arial Black"/>
            </a:endParaRPr>
          </a:p>
        </p:txBody>
      </p:sp>
      <p:sp>
        <p:nvSpPr>
          <p:cNvPr id="332" name="object 244"/>
          <p:cNvSpPr txBox="1"/>
          <p:nvPr/>
        </p:nvSpPr>
        <p:spPr>
          <a:xfrm>
            <a:off x="10608501" y="1700809"/>
            <a:ext cx="1434704" cy="504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lang="ru-RU" sz="1600" b="1" i="1" spc="-11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Стол для раскладки ЭМ</a:t>
            </a:r>
          </a:p>
        </p:txBody>
      </p:sp>
      <p:cxnSp>
        <p:nvCxnSpPr>
          <p:cNvPr id="341" name="Прямая соединительная линия 340"/>
          <p:cNvCxnSpPr/>
          <p:nvPr/>
        </p:nvCxnSpPr>
        <p:spPr>
          <a:xfrm>
            <a:off x="431371" y="3332989"/>
            <a:ext cx="6720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Прямая соединительная линия 345"/>
          <p:cNvCxnSpPr/>
          <p:nvPr/>
        </p:nvCxnSpPr>
        <p:spPr>
          <a:xfrm>
            <a:off x="431371" y="2948947"/>
            <a:ext cx="0" cy="3840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Прямая соединительная линия 352"/>
          <p:cNvCxnSpPr/>
          <p:nvPr/>
        </p:nvCxnSpPr>
        <p:spPr>
          <a:xfrm>
            <a:off x="9840416" y="3044957"/>
            <a:ext cx="0" cy="3840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Прямая соединительная линия 354"/>
          <p:cNvCxnSpPr/>
          <p:nvPr/>
        </p:nvCxnSpPr>
        <p:spPr>
          <a:xfrm>
            <a:off x="6288021" y="5061181"/>
            <a:ext cx="0" cy="9601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Прямая соединительная линия 581"/>
          <p:cNvCxnSpPr/>
          <p:nvPr/>
        </p:nvCxnSpPr>
        <p:spPr>
          <a:xfrm flipV="1">
            <a:off x="9552384" y="2276872"/>
            <a:ext cx="1056117" cy="4800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7" name="object 228"/>
          <p:cNvSpPr txBox="1"/>
          <p:nvPr/>
        </p:nvSpPr>
        <p:spPr>
          <a:xfrm>
            <a:off x="2063552" y="5925277"/>
            <a:ext cx="2784309" cy="750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ru-RU" sz="1600" b="1" i="1" spc="-11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Рабочие места участников, обозначенные заметным номером</a:t>
            </a:r>
            <a:endParaRPr sz="1600" b="1" i="1" dirty="0">
              <a:latin typeface="Cambria" pitchFamily="18" charset="0"/>
              <a:ea typeface="Cambria" pitchFamily="18" charset="0"/>
              <a:cs typeface="Arial Black"/>
            </a:endParaRPr>
          </a:p>
        </p:txBody>
      </p:sp>
      <p:cxnSp>
        <p:nvCxnSpPr>
          <p:cNvPr id="588" name="Прямая соединительная линия 587"/>
          <p:cNvCxnSpPr/>
          <p:nvPr/>
        </p:nvCxnSpPr>
        <p:spPr>
          <a:xfrm flipV="1">
            <a:off x="2351584" y="5541235"/>
            <a:ext cx="0" cy="3840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7" name="object 228"/>
          <p:cNvSpPr txBox="1"/>
          <p:nvPr/>
        </p:nvSpPr>
        <p:spPr>
          <a:xfrm>
            <a:off x="5519936" y="5925277"/>
            <a:ext cx="2784309" cy="750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ru-RU" sz="1600" b="1" i="1" spc="-11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Отдельное рабочее место (индивидуальный стол и стул)</a:t>
            </a:r>
            <a:endParaRPr sz="1600" b="1" i="1" dirty="0">
              <a:latin typeface="Cambria" pitchFamily="18" charset="0"/>
              <a:ea typeface="Cambria" pitchFamily="18" charset="0"/>
              <a:cs typeface="Arial Black"/>
            </a:endParaRPr>
          </a:p>
        </p:txBody>
      </p:sp>
      <p:sp>
        <p:nvSpPr>
          <p:cNvPr id="598" name="object 228"/>
          <p:cNvSpPr txBox="1"/>
          <p:nvPr/>
        </p:nvSpPr>
        <p:spPr>
          <a:xfrm>
            <a:off x="8016214" y="1028734"/>
            <a:ext cx="2208245" cy="504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ru-RU" sz="1600" b="1" i="1" spc="-11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Станция организатора</a:t>
            </a:r>
            <a:endParaRPr sz="1600" b="1" i="1" dirty="0">
              <a:latin typeface="Cambria" pitchFamily="18" charset="0"/>
              <a:ea typeface="Cambria" pitchFamily="18" charset="0"/>
              <a:cs typeface="Arial Black"/>
            </a:endParaRPr>
          </a:p>
        </p:txBody>
      </p:sp>
      <p:cxnSp>
        <p:nvCxnSpPr>
          <p:cNvPr id="599" name="Прямая соединительная линия 598"/>
          <p:cNvCxnSpPr/>
          <p:nvPr/>
        </p:nvCxnSpPr>
        <p:spPr>
          <a:xfrm flipV="1">
            <a:off x="9552384" y="1316765"/>
            <a:ext cx="0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" name="object 244"/>
          <p:cNvSpPr txBox="1"/>
          <p:nvPr/>
        </p:nvSpPr>
        <p:spPr>
          <a:xfrm>
            <a:off x="10416480" y="5253204"/>
            <a:ext cx="1440160" cy="997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lang="ru-RU" sz="1600" b="1" i="1" spc="-11" dirty="0">
                <a:solidFill>
                  <a:srgbClr val="001F5F"/>
                </a:solidFill>
                <a:latin typeface="Cambria" pitchFamily="18" charset="0"/>
                <a:ea typeface="Cambria" pitchFamily="18" charset="0"/>
                <a:cs typeface="Arial Black"/>
              </a:rPr>
              <a:t>Часы, находящиеся в поле зрения участников</a:t>
            </a:r>
          </a:p>
        </p:txBody>
      </p:sp>
      <p:sp>
        <p:nvSpPr>
          <p:cNvPr id="605" name="object 325"/>
          <p:cNvSpPr txBox="1"/>
          <p:nvPr/>
        </p:nvSpPr>
        <p:spPr>
          <a:xfrm>
            <a:off x="8976320" y="5349214"/>
            <a:ext cx="1248139" cy="75148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 Black"/>
              </a:rPr>
              <a:t>ППЭ</a:t>
            </a:r>
            <a:r>
              <a:rPr sz="2400" b="1" spc="-9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 Black"/>
              </a:rPr>
              <a:t> </a:t>
            </a:r>
            <a:r>
              <a:rPr lang="ru-RU" sz="2400" b="1" spc="-9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 Black"/>
              </a:rPr>
              <a:t>0999</a:t>
            </a:r>
            <a:endParaRPr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Arial Black"/>
            </a:endParaRPr>
          </a:p>
        </p:txBody>
      </p:sp>
      <p:sp>
        <p:nvSpPr>
          <p:cNvPr id="606" name="Прямоугольник 605"/>
          <p:cNvSpPr/>
          <p:nvPr/>
        </p:nvSpPr>
        <p:spPr>
          <a:xfrm>
            <a:off x="8976321" y="4773150"/>
            <a:ext cx="1142813" cy="46166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 spc="-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 Black"/>
              </a:rPr>
              <a:t>Ауд.11</a:t>
            </a:r>
            <a:endParaRPr lang="ru-RU" sz="2400" b="1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Arial Black"/>
            </a:endParaRPr>
          </a:p>
        </p:txBody>
      </p:sp>
      <p:sp>
        <p:nvSpPr>
          <p:cNvPr id="609" name="Надпись 2"/>
          <p:cNvSpPr txBox="1">
            <a:spLocks noChangeArrowheads="1"/>
          </p:cNvSpPr>
          <p:nvPr/>
        </p:nvSpPr>
        <p:spPr bwMode="auto">
          <a:xfrm>
            <a:off x="97303" y="4315509"/>
            <a:ext cx="1779160" cy="2200089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121920" tIns="60960" rIns="121920" bIns="6096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67" b="1" i="1" dirty="0">
                <a:solidFill>
                  <a:srgbClr val="0000FF"/>
                </a:solidFill>
                <a:latin typeface="Cambria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п.64                              Закрыты стенды, плакаты и иные материалы со справочно-познавательной информацией</a:t>
            </a:r>
          </a:p>
        </p:txBody>
      </p:sp>
    </p:spTree>
    <p:extLst>
      <p:ext uri="{BB962C8B-B14F-4D97-AF65-F5344CB8AC3E}">
        <p14:creationId xmlns:p14="http://schemas.microsoft.com/office/powerpoint/2010/main" val="26836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03" y="110293"/>
            <a:ext cx="11798507" cy="5942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Нумерация рабочих мест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65" y="679676"/>
            <a:ext cx="10636503" cy="574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43" y="134911"/>
            <a:ext cx="11812249" cy="59960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Подготовка штаба ППЭ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661" y="633743"/>
            <a:ext cx="10129550" cy="5025244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32506" y="5841871"/>
            <a:ext cx="11247040" cy="708830"/>
          </a:xfrm>
          <a:prstGeom prst="rect">
            <a:avLst/>
          </a:prstGeom>
          <a:solidFill>
            <a:schemeClr val="bg1"/>
          </a:solidFill>
          <a:ln>
            <a:solidFill>
              <a:srgbClr val="3399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Штабе ППЭ должно храниться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ВСЁ РЕЗЕРВНОЕ ОБОРУДОВАНИЕ</a:t>
            </a:r>
            <a:r>
              <a:rPr lang="ru-RU" sz="24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включая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резервные станции</a:t>
            </a:r>
          </a:p>
        </p:txBody>
      </p:sp>
    </p:spTree>
    <p:extLst>
      <p:ext uri="{BB962C8B-B14F-4D97-AF65-F5344CB8AC3E}">
        <p14:creationId xmlns:p14="http://schemas.microsoft.com/office/powerpoint/2010/main" val="33422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35" y="1310099"/>
            <a:ext cx="5646133" cy="4005703"/>
          </a:xfrm>
          <a:prstGeom prst="rect">
            <a:avLst/>
          </a:prstGeom>
          <a:noFill/>
        </p:spPr>
      </p:pic>
      <p:grpSp>
        <p:nvGrpSpPr>
          <p:cNvPr id="7" name="Группа 72"/>
          <p:cNvGrpSpPr/>
          <p:nvPr/>
        </p:nvGrpSpPr>
        <p:grpSpPr>
          <a:xfrm>
            <a:off x="2072616" y="1555345"/>
            <a:ext cx="1406083" cy="596768"/>
            <a:chOff x="0" y="0"/>
            <a:chExt cx="1228725" cy="695325"/>
          </a:xfrm>
        </p:grpSpPr>
        <p:sp>
          <p:nvSpPr>
            <p:cNvPr id="8" name="Rectangle 22"/>
            <p:cNvSpPr/>
            <p:nvPr/>
          </p:nvSpPr>
          <p:spPr>
            <a:xfrm>
              <a:off x="0" y="361950"/>
              <a:ext cx="781050" cy="3333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60185" algn="ctr"/>
                  <a:tab pos="7920369" algn="r"/>
                </a:tabLst>
              </a:pPr>
              <a:r>
                <a:rPr lang="ru-RU" sz="1600" b="1" i="1" dirty="0">
                  <a:solidFill>
                    <a:srgbClr val="002060"/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Камера 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390525" y="0"/>
              <a:ext cx="8382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390525" y="0"/>
              <a:ext cx="0" cy="352425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52"/>
          <p:cNvGrpSpPr/>
          <p:nvPr/>
        </p:nvGrpSpPr>
        <p:grpSpPr>
          <a:xfrm>
            <a:off x="239350" y="2260023"/>
            <a:ext cx="4296637" cy="1649031"/>
            <a:chOff x="-205499" y="0"/>
            <a:chExt cx="3586874" cy="192137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695325" y="0"/>
              <a:ext cx="268605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695325" y="9525"/>
              <a:ext cx="0" cy="31432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2"/>
            <p:cNvSpPr/>
            <p:nvPr/>
          </p:nvSpPr>
          <p:spPr>
            <a:xfrm>
              <a:off x="-205499" y="243366"/>
              <a:ext cx="1729500" cy="16780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60185" algn="ctr"/>
                  <a:tab pos="7920369" algn="r"/>
                </a:tabLst>
              </a:pPr>
              <a:r>
                <a:rPr lang="ru-RU" sz="1600" b="1" i="1" dirty="0">
                  <a:solidFill>
                    <a:srgbClr val="002060"/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Сейф или металлический шкаф, находящийся в зоне видимости камер видеонаблюдения</a:t>
              </a:r>
            </a:p>
          </p:txBody>
        </p:sp>
      </p:grpSp>
      <p:grpSp>
        <p:nvGrpSpPr>
          <p:cNvPr id="15" name="Группа 56"/>
          <p:cNvGrpSpPr/>
          <p:nvPr/>
        </p:nvGrpSpPr>
        <p:grpSpPr>
          <a:xfrm>
            <a:off x="1898219" y="4097742"/>
            <a:ext cx="1994676" cy="1038213"/>
            <a:chOff x="0" y="0"/>
            <a:chExt cx="1743075" cy="120967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600075" y="0"/>
              <a:ext cx="1143000" cy="0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2"/>
            <p:cNvSpPr/>
            <p:nvPr/>
          </p:nvSpPr>
          <p:spPr>
            <a:xfrm>
              <a:off x="0" y="523875"/>
              <a:ext cx="1237616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60185" algn="ctr"/>
                  <a:tab pos="7920369" algn="r"/>
                </a:tabLst>
              </a:pPr>
              <a:r>
                <a:rPr lang="ru-RU" sz="1600" b="1" i="1" dirty="0">
                  <a:solidFill>
                    <a:srgbClr val="002060"/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Резервное оборудование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609600" y="0"/>
              <a:ext cx="0" cy="447675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48"/>
          <p:cNvGrpSpPr/>
          <p:nvPr/>
        </p:nvGrpSpPr>
        <p:grpSpPr>
          <a:xfrm>
            <a:off x="2417779" y="2840441"/>
            <a:ext cx="3425467" cy="956464"/>
            <a:chOff x="83184" y="0"/>
            <a:chExt cx="2993391" cy="1114425"/>
          </a:xfrm>
        </p:grpSpPr>
        <p:sp>
          <p:nvSpPr>
            <p:cNvPr id="20" name="Rectangle 22"/>
            <p:cNvSpPr/>
            <p:nvPr/>
          </p:nvSpPr>
          <p:spPr>
            <a:xfrm>
              <a:off x="83184" y="781050"/>
              <a:ext cx="783590" cy="3333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60185" algn="ctr"/>
                  <a:tab pos="7920369" algn="r"/>
                </a:tabLst>
              </a:pPr>
              <a:r>
                <a:rPr lang="ru-RU" sz="1600" b="1" i="1" dirty="0">
                  <a:solidFill>
                    <a:srgbClr val="002060"/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Принтер</a:t>
              </a:r>
              <a:r>
                <a:rPr lang="ru-RU" sz="2133" b="1" dirty="0">
                  <a:solidFill>
                    <a:schemeClr val="tx2">
                      <a:lumMod val="75000"/>
                    </a:schemeClr>
                  </a:solidFill>
                  <a:latin typeface="Monotype Corsiva" panose="03010101010201010101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19100" y="0"/>
              <a:ext cx="265747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419100" y="0"/>
              <a:ext cx="0" cy="7524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44"/>
          <p:cNvGrpSpPr/>
          <p:nvPr/>
        </p:nvGrpSpPr>
        <p:grpSpPr>
          <a:xfrm>
            <a:off x="8165644" y="1859454"/>
            <a:ext cx="3513326" cy="866540"/>
            <a:chOff x="0" y="0"/>
            <a:chExt cx="3070169" cy="1009650"/>
          </a:xfrm>
        </p:grpSpPr>
        <p:sp>
          <p:nvSpPr>
            <p:cNvPr id="24" name="Rectangle 22"/>
            <p:cNvSpPr/>
            <p:nvPr/>
          </p:nvSpPr>
          <p:spPr>
            <a:xfrm>
              <a:off x="1085850" y="165655"/>
              <a:ext cx="1984319" cy="8439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60185" algn="ctr"/>
                  <a:tab pos="7920369" algn="r"/>
                </a:tabLst>
              </a:pPr>
              <a:r>
                <a:rPr lang="ru-RU" sz="1600" b="1" i="1" dirty="0" smtClean="0">
                  <a:solidFill>
                    <a:srgbClr val="FF0000"/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Телефонная связь (номер телефона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60185" algn="ctr"/>
                  <a:tab pos="7920369" algn="r"/>
                </a:tabLst>
              </a:pPr>
              <a:r>
                <a:rPr lang="ru-RU" sz="1600" b="1" i="1" dirty="0" smtClean="0">
                  <a:solidFill>
                    <a:srgbClr val="FF0000"/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РИС)</a:t>
              </a:r>
              <a:endParaRPr lang="ru-RU" sz="1600" b="1" i="1" dirty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0" y="0"/>
              <a:ext cx="180022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1800225" y="9525"/>
              <a:ext cx="0" cy="4476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64"/>
          <p:cNvGrpSpPr/>
          <p:nvPr/>
        </p:nvGrpSpPr>
        <p:grpSpPr>
          <a:xfrm>
            <a:off x="7696951" y="2789756"/>
            <a:ext cx="4359948" cy="1503339"/>
            <a:chOff x="0" y="0"/>
            <a:chExt cx="3810000" cy="1751617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2819400" y="0"/>
              <a:ext cx="0" cy="4476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2"/>
            <p:cNvSpPr/>
            <p:nvPr/>
          </p:nvSpPr>
          <p:spPr>
            <a:xfrm>
              <a:off x="1956997" y="73614"/>
              <a:ext cx="1853003" cy="16780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60185" algn="ctr"/>
                  <a:tab pos="7920369" algn="r"/>
                </a:tabLst>
              </a:pPr>
              <a:r>
                <a:rPr lang="ru-RU" sz="1600" b="1" i="1" dirty="0">
                  <a:solidFill>
                    <a:srgbClr val="002060"/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Персональный компьютер с программным обеспечением и средствами защиты информации</a:t>
              </a: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0" y="0"/>
              <a:ext cx="28194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60"/>
          <p:cNvGrpSpPr/>
          <p:nvPr/>
        </p:nvGrpSpPr>
        <p:grpSpPr>
          <a:xfrm>
            <a:off x="7293656" y="3435575"/>
            <a:ext cx="2572369" cy="931939"/>
            <a:chOff x="0" y="0"/>
            <a:chExt cx="2247900" cy="1085850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0" y="0"/>
              <a:ext cx="184785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1847850" y="28575"/>
              <a:ext cx="0" cy="6858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2"/>
            <p:cNvSpPr/>
            <p:nvPr/>
          </p:nvSpPr>
          <p:spPr>
            <a:xfrm>
              <a:off x="1457325" y="723900"/>
              <a:ext cx="790575" cy="3619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60185" algn="ctr"/>
                  <a:tab pos="7920369" algn="r"/>
                </a:tabLst>
              </a:pPr>
              <a:r>
                <a:rPr lang="ru-RU" sz="1600" b="1" i="1" dirty="0">
                  <a:solidFill>
                    <a:srgbClr val="002060"/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Сканер</a:t>
              </a:r>
              <a:r>
                <a:rPr lang="ru-RU" sz="2400" b="1" dirty="0">
                  <a:solidFill>
                    <a:srgbClr val="000000"/>
                  </a:solidFill>
                  <a:latin typeface="Monotype Corsiva" panose="03010101010201010101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36" name="Группа 68"/>
          <p:cNvGrpSpPr/>
          <p:nvPr/>
        </p:nvGrpSpPr>
        <p:grpSpPr>
          <a:xfrm>
            <a:off x="8786936" y="4947932"/>
            <a:ext cx="2122480" cy="715659"/>
            <a:chOff x="0" y="0"/>
            <a:chExt cx="1854758" cy="833850"/>
          </a:xfrm>
        </p:grpSpPr>
        <p:sp>
          <p:nvSpPr>
            <p:cNvPr id="37" name="Rectangle 22"/>
            <p:cNvSpPr/>
            <p:nvPr/>
          </p:nvSpPr>
          <p:spPr>
            <a:xfrm>
              <a:off x="1073708" y="500476"/>
              <a:ext cx="781050" cy="3333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60185" algn="ctr"/>
                  <a:tab pos="7920369" algn="r"/>
                </a:tabLst>
              </a:pPr>
              <a:r>
                <a:rPr lang="ru-RU" sz="1867" b="1" i="1" dirty="0">
                  <a:solidFill>
                    <a:srgbClr val="002060"/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Камера</a:t>
              </a:r>
              <a:r>
                <a:rPr lang="ru-RU" sz="1867" b="1" i="1" dirty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flipH="1" flipV="1">
              <a:off x="0" y="0"/>
              <a:ext cx="117157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1171575" y="0"/>
              <a:ext cx="0" cy="4476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22"/>
          <p:cNvSpPr/>
          <p:nvPr/>
        </p:nvSpPr>
        <p:spPr>
          <a:xfrm>
            <a:off x="623903" y="5382475"/>
            <a:ext cx="5280587" cy="1412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960185" algn="ctr"/>
                <a:tab pos="7920369" algn="r"/>
              </a:tabLst>
            </a:pPr>
            <a:r>
              <a:rPr lang="ru-RU" sz="1600" b="1" i="1" dirty="0">
                <a:solidFill>
                  <a:srgbClr val="00206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Места для хранения личных вещей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960185" algn="ctr"/>
                <a:tab pos="7920369" algn="r"/>
              </a:tabLst>
            </a:pPr>
            <a:r>
              <a:rPr lang="ru-RU" sz="1600" b="1" i="1" dirty="0">
                <a:solidFill>
                  <a:srgbClr val="00206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членов ГЭК, руководителя ОО, руководителя ППЭ, </a:t>
            </a:r>
            <a:r>
              <a:rPr lang="ru-RU" sz="1600" b="1" i="1" dirty="0">
                <a:solidFill>
                  <a:srgbClr val="C0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ТЕХНИЧЕСКИХ СПЕЦИАЛИСТОВ</a:t>
            </a:r>
            <a:r>
              <a:rPr lang="ru-RU" sz="1600" b="1" i="1" dirty="0">
                <a:solidFill>
                  <a:srgbClr val="00206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общественных наблюдателей , должностных лиц </a:t>
            </a:r>
            <a:r>
              <a:rPr lang="ru-RU" sz="1600" b="1" i="1" dirty="0" err="1">
                <a:solidFill>
                  <a:srgbClr val="00206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600" b="1" i="1" dirty="0">
                <a:solidFill>
                  <a:srgbClr val="00206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также иных лиц, определенных </a:t>
            </a:r>
            <a:r>
              <a:rPr lang="ru-RU" sz="1600" b="1" i="1" dirty="0" err="1">
                <a:solidFill>
                  <a:srgbClr val="00206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sz="1600" b="1" i="1" dirty="0">
                <a:solidFill>
                  <a:srgbClr val="00206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должностных лиц ОИВ</a:t>
            </a:r>
          </a:p>
        </p:txBody>
      </p:sp>
      <p:grpSp>
        <p:nvGrpSpPr>
          <p:cNvPr id="41" name="Группа 41"/>
          <p:cNvGrpSpPr/>
          <p:nvPr/>
        </p:nvGrpSpPr>
        <p:grpSpPr>
          <a:xfrm>
            <a:off x="6135597" y="4581128"/>
            <a:ext cx="3416788" cy="2135125"/>
            <a:chOff x="831663" y="-79243"/>
            <a:chExt cx="2985806" cy="19041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2" name="Rectangle 22"/>
            <p:cNvSpPr/>
            <p:nvPr/>
          </p:nvSpPr>
          <p:spPr>
            <a:xfrm>
              <a:off x="831663" y="711778"/>
              <a:ext cx="2985806" cy="1113099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960185" algn="ctr"/>
                  <a:tab pos="7920369" algn="r"/>
                </a:tabLst>
              </a:pPr>
              <a:r>
                <a:rPr lang="ru-RU" sz="1600" b="1" i="1" dirty="0">
                  <a:solidFill>
                    <a:srgbClr val="002060"/>
                  </a:solidFill>
                  <a:latin typeface="Cambria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Стол для осуществления приема, вскрытия и передачи на сканирование форм, а также для упаковки ЭМ </a:t>
              </a: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 flipH="1" flipV="1">
              <a:off x="1622241" y="-79243"/>
              <a:ext cx="13822" cy="791022"/>
            </a:xfrm>
            <a:prstGeom prst="line">
              <a:avLst/>
            </a:prstGeom>
            <a:grpFill/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079776" y="4293096"/>
            <a:ext cx="480053" cy="144016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cxnSp>
        <p:nvCxnSpPr>
          <p:cNvPr id="45" name="Прямая соединительная линия 44"/>
          <p:cNvCxnSpPr/>
          <p:nvPr/>
        </p:nvCxnSpPr>
        <p:spPr>
          <a:xfrm flipV="1">
            <a:off x="4175787" y="5157192"/>
            <a:ext cx="0" cy="2880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40849" y="105971"/>
            <a:ext cx="1151277" cy="666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00FF"/>
                </a:solidFill>
                <a:latin typeface="Cambria" pitchFamily="18" charset="0"/>
              </a:rPr>
              <a:t>п.63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239843" y="134911"/>
            <a:ext cx="11812249" cy="5996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Подготовка штаба ППЭ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19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51" y="149903"/>
            <a:ext cx="11617378" cy="80946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Аудитория проведения экзамена. Раздел «</a:t>
            </a:r>
            <a:r>
              <a:rPr lang="ru-RU" sz="24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Аудирование</a:t>
            </a:r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</a:t>
            </a:r>
            <a:r>
              <a:rPr 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ЕГЭ </a:t>
            </a:r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иностранным языкам (письменная часть)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451" y="1214202"/>
            <a:ext cx="9626179" cy="53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55" y="99588"/>
            <a:ext cx="11616440" cy="3983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Подготовка ППЭ для участников с ОВЗ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182" y="1417457"/>
            <a:ext cx="7520313" cy="36627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848" y="561360"/>
            <a:ext cx="37692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Пандусы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Поручни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Расширенные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дверные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проёмы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Лифты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Специальные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кресла и другие приспособления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При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отсутствии лифта аудитория располагается на первом этаже</a:t>
            </a:r>
            <a:endParaRPr lang="ru-RU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849" y="3135501"/>
            <a:ext cx="399519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Информация о количестве участников ОВЗ, детей-инвалидов и инвалидов в ППЭ и о необходимости организации экзаменов в условиях, учитывающих состояние здоровья, особенности психофизического развития, направляется министерством образования не позднее двух рабочих дней до дня проведения экзамена по соответствующему учебному предмету</a:t>
            </a:r>
            <a:endParaRPr lang="ru-RU" b="0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044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Контроль технической готовности ППЭ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832" y="1558581"/>
            <a:ext cx="4621040" cy="2817105"/>
          </a:xfrm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проверить </a:t>
            </a:r>
            <a:r>
              <a:rPr lang="ru-RU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сейф Штаба ППЭ на наличие НЕИСПОЛЬЗОВАННЫХ ДБО № 2 с АПРОБАЦИЙ, ТРЕНИРОВОЧНЫХ ЭКЗАМЕНОВ и ЕГЭ ПРОШЛЫХ </a:t>
            </a:r>
            <a:r>
              <a:rPr lang="ru-RU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ЛЕТ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обеспечить распечатку ДБО № 2 в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Штабе ППЭ</a:t>
            </a:r>
          </a:p>
          <a:p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123" y="404420"/>
            <a:ext cx="11678969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ts val="645"/>
              </a:spcAft>
              <a:buSzPct val="100000"/>
            </a:pPr>
            <a:r>
              <a:rPr lang="ru-RU" altLang="ru-RU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</a:t>
            </a:r>
            <a:r>
              <a:rPr lang="ru-RU" altLang="ru-RU" sz="16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ранее чем за 2 рабочих дня, но не позднее 17:00 календарного дня, предшествующего дню экзамена, совместно </a:t>
            </a:r>
            <a:r>
              <a:rPr lang="ru-RU" altLang="ru-RU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ru-RU" altLang="ru-RU" sz="16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членом ГЭК </a:t>
            </a:r>
            <a:r>
              <a:rPr lang="ru-RU" altLang="ru-RU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техническим специалистом проводит </a:t>
            </a:r>
            <a:r>
              <a:rPr lang="ru-RU" altLang="ru-RU" sz="16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КТГ</a:t>
            </a:r>
            <a:endParaRPr lang="ru-RU" altLang="ru-RU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645"/>
              </a:spcAft>
              <a:buSzPct val="100000"/>
            </a:pPr>
            <a:r>
              <a:rPr lang="ru-RU" altLang="ru-RU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КТГ может быть завершен </a:t>
            </a:r>
            <a:r>
              <a:rPr lang="ru-RU" altLang="ru-RU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ТОЛЬКО</a:t>
            </a:r>
            <a:r>
              <a:rPr lang="ru-RU" altLang="ru-RU" sz="16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ru-RU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наличии сведений о </a:t>
            </a:r>
            <a:r>
              <a:rPr lang="ru-RU" altLang="ru-RU" sz="16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рассадке, переданных электронных актов технической готовности станций организатора для каждой аудитории </a:t>
            </a:r>
            <a:r>
              <a:rPr lang="ru-RU" altLang="ru-RU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!!!!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93" y="3005727"/>
            <a:ext cx="2516148" cy="1369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98" y="1686895"/>
            <a:ext cx="1457478" cy="20598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641" y="4518279"/>
            <a:ext cx="1573286" cy="208877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90124" y="4408503"/>
            <a:ext cx="25369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оценить качество 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печати ДБО № 2</a:t>
            </a:r>
          </a:p>
          <a:p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инструкция для руководителя ППЭ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88871" y="1614723"/>
            <a:ext cx="55046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77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получить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 технического специалиста калибровочные листы станций организатора для передачи организаторам в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аудитории</a:t>
            </a:r>
          </a:p>
          <a:p>
            <a:pPr algn="just">
              <a:tabLst>
                <a:tab pos="177800" algn="l"/>
              </a:tabLst>
            </a:pP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tabLst>
                <a:tab pos="177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проконтролировать передачу в систему мониторинга готовности ППЭ:</a:t>
            </a:r>
          </a:p>
          <a:p>
            <a:pPr marL="285750" indent="-285750" algn="just">
              <a:buFontTx/>
              <a:buChar char="-"/>
              <a:tabLst>
                <a:tab pos="177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электронных актов технической готовности  со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ВСЕХ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основных и резервных станций организатора и станций Штаба ППЭ: ППЭ-01-01, ППЭ-01-02</a:t>
            </a:r>
          </a:p>
          <a:p>
            <a:pPr marL="285750" indent="-285750" algn="just">
              <a:buFontTx/>
              <a:buChar char="-"/>
              <a:tabLst>
                <a:tab pos="177800" algn="l"/>
              </a:tabLst>
            </a:pP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акта для ДБО № 2 с основной станции Штаба ППЭ </a:t>
            </a:r>
          </a:p>
          <a:p>
            <a:pPr marL="285750" indent="-285750">
              <a:buFontTx/>
              <a:buChar char="-"/>
              <a:tabLst>
                <a:tab pos="177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статуса «Контроль технической </a:t>
            </a:r>
          </a:p>
          <a:p>
            <a:pPr>
              <a:tabLst>
                <a:tab pos="177800" algn="l"/>
              </a:tabLst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готовности завершен»                                                                            </a:t>
            </a:r>
            <a:r>
              <a:rPr lang="ru-RU" altLang="ru-RU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!!!!! </a:t>
            </a:r>
            <a:r>
              <a:rPr lang="ru-RU" altLang="ru-RU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Передать в систему </a:t>
            </a:r>
            <a:r>
              <a:rPr lang="ru-RU" altLang="ru-RU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мониторинга </a:t>
            </a:r>
            <a:r>
              <a:rPr lang="ru-RU" altLang="ru-RU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(личный кабинет ППЭ</a:t>
            </a:r>
            <a:r>
              <a:rPr lang="ru-RU" altLang="ru-RU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4099" y="5029200"/>
            <a:ext cx="2872688" cy="157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50" y="2"/>
            <a:ext cx="11929450" cy="416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Подготовка </a:t>
            </a:r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работников ППЭ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405" y="717347"/>
            <a:ext cx="1094564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algn="just">
              <a:lnSpc>
                <a:spcPct val="150000"/>
              </a:lnSpc>
              <a:buClr>
                <a:srgbClr val="006AB3"/>
              </a:buClr>
              <a:buSzPct val="45000"/>
              <a:defRPr/>
            </a:pPr>
            <a:r>
              <a:rPr lang="ru-RU" altLang="ru-RU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заблаговременно провести инструктаж под подпись со всеми работниками ППЭ по порядку и процедуре проведения ЕГЭ и ознакомить с:</a:t>
            </a:r>
          </a:p>
          <a:p>
            <a:pPr marL="442913" indent="-261938" algn="just">
              <a:lnSpc>
                <a:spcPct val="150000"/>
              </a:lnSpc>
              <a:buClr>
                <a:srgbClr val="006AB3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нормативными правовыми документами, регламентирующими проведение экзаменов</a:t>
            </a:r>
          </a:p>
          <a:p>
            <a:pPr marL="442913" indent="-261938" algn="just">
              <a:lnSpc>
                <a:spcPct val="150000"/>
              </a:lnSpc>
              <a:buClr>
                <a:srgbClr val="006AB3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инструкциями, определяющими порядок работы организаторов и других лиц, привлекаемых к проведению ЕГЭ в ППЭ</a:t>
            </a:r>
          </a:p>
          <a:p>
            <a:pPr marL="442913" indent="-261938" algn="just">
              <a:lnSpc>
                <a:spcPct val="150000"/>
              </a:lnSpc>
              <a:buClr>
                <a:srgbClr val="006AB3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правилами заполнения бланков ЕГЭ</a:t>
            </a:r>
          </a:p>
          <a:p>
            <a:pPr marL="442913" indent="-261938" algn="just">
              <a:lnSpc>
                <a:spcPct val="150000"/>
              </a:lnSpc>
              <a:buClr>
                <a:srgbClr val="006AB3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правилами оформления ведомостей, протоколов и актов, заполняемых при проведении ЕГЭ </a:t>
            </a:r>
            <a:endParaRPr lang="ru-RU" alt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47580" y="4284693"/>
            <a:ext cx="60960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ППЭ проводит предварительный инструктаж работников 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</a:t>
            </a:r>
          </a:p>
          <a:p>
            <a:pPr algn="ctr"/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Технический специалист 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принимает участие в обучении </a:t>
            </a:r>
            <a:r>
              <a:rPr lang="ru-RU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организаторов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54554"/>
            <a:ext cx="12192000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50784" rIns="121920" bIns="10156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Пакет документов по ГИА для работы в ППЭ</a:t>
            </a:r>
            <a:endParaRPr lang="ru-RU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39349" y="644691"/>
            <a:ext cx="8928992" cy="15281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457189" indent="-457189" algn="just" defTabSz="1219170" fontAlgn="base">
              <a:spcBef>
                <a:spcPct val="20000"/>
              </a:spcBef>
              <a:spcAft>
                <a:spcPts val="1333"/>
              </a:spcAft>
              <a:buFont typeface="Arial" charset="0"/>
              <a:buAutoNum type="arabicPeriod"/>
              <a:defRPr/>
            </a:pPr>
            <a:r>
              <a:rPr lang="ru-RU" altLang="ru-RU" sz="2000" b="1" dirty="0">
                <a:solidFill>
                  <a:srgbClr val="006AB3"/>
                </a:solidFill>
                <a:latin typeface="Cambria" pitchFamily="18" charset="0"/>
                <a:cs typeface="Arial" charset="0"/>
              </a:rPr>
              <a:t>Пакет федеральных нормативных документов </a:t>
            </a:r>
          </a:p>
          <a:p>
            <a:pPr algn="just" defTabSz="1219170" fontAlgn="base">
              <a:spcBef>
                <a:spcPct val="20000"/>
              </a:spcBef>
              <a:spcAft>
                <a:spcPts val="1333"/>
              </a:spcAft>
              <a:defRPr/>
            </a:pPr>
            <a:r>
              <a:rPr lang="ru-RU" altLang="ru-RU" sz="2000" dirty="0">
                <a:solidFill>
                  <a:srgbClr val="006AB3"/>
                </a:solidFill>
                <a:latin typeface="Cambria" pitchFamily="18" charset="0"/>
                <a:cs typeface="Arial" charset="0"/>
              </a:rPr>
              <a:t>Порядок проведения ГИА, приказ об утверждении единого расписания ЕГЭ, методические рекомендации </a:t>
            </a:r>
            <a:r>
              <a:rPr lang="ru-RU" altLang="ru-RU" sz="2000" dirty="0" err="1">
                <a:solidFill>
                  <a:srgbClr val="006AB3"/>
                </a:solidFill>
                <a:latin typeface="Cambria" pitchFamily="18" charset="0"/>
                <a:cs typeface="Arial" charset="0"/>
              </a:rPr>
              <a:t>Рособрнадзора</a:t>
            </a:r>
            <a:r>
              <a:rPr lang="ru-RU" altLang="ru-RU" sz="2000" dirty="0">
                <a:solidFill>
                  <a:srgbClr val="006AB3"/>
                </a:solidFill>
                <a:latin typeface="Cambria" pitchFamily="18" charset="0"/>
                <a:cs typeface="Arial" charset="0"/>
              </a:rPr>
              <a:t>, в том числе инструкции для работников ППЭ)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527381" y="2660916"/>
            <a:ext cx="8160907" cy="1521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482588" indent="-482588" defTabSz="1219170" fontAlgn="base">
              <a:spcBef>
                <a:spcPct val="20000"/>
              </a:spcBef>
              <a:spcAft>
                <a:spcPts val="1333"/>
              </a:spcAft>
              <a:defRPr/>
            </a:pPr>
            <a:r>
              <a:rPr lang="ru-RU" altLang="ru-RU" sz="2000" b="1" dirty="0">
                <a:solidFill>
                  <a:srgbClr val="006AB3"/>
                </a:solidFill>
                <a:latin typeface="Cambria" pitchFamily="18" charset="0"/>
                <a:cs typeface="Arial" charset="0"/>
              </a:rPr>
              <a:t>2.    Пакет региональных нормативных документов</a:t>
            </a:r>
          </a:p>
          <a:p>
            <a:pPr algn="just" defTabSz="1219170" fontAlgn="base">
              <a:spcBef>
                <a:spcPct val="20000"/>
              </a:spcBef>
              <a:spcAft>
                <a:spcPts val="1333"/>
              </a:spcAft>
              <a:defRPr/>
            </a:pPr>
            <a:r>
              <a:rPr lang="ru-RU" altLang="ru-RU" sz="2000" b="1" dirty="0">
                <a:solidFill>
                  <a:srgbClr val="006AB3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altLang="ru-RU" sz="2000" dirty="0">
                <a:solidFill>
                  <a:srgbClr val="006AB3"/>
                </a:solidFill>
                <a:latin typeface="Cambria" pitchFamily="18" charset="0"/>
                <a:cs typeface="Arial" charset="0"/>
              </a:rPr>
              <a:t>(приказ о назначении составов работников ППЭ, утвержденные приказом инструктивные материалы, «горячая линия», направленная письмом ДО)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2384" y="740701"/>
            <a:ext cx="175773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0417" y="2756926"/>
            <a:ext cx="1902191" cy="163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7435" y="4677139"/>
            <a:ext cx="7968885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3. Соблюдение антитеррористических и противопожарных мер во время работы ППЭ – инструкции у руководителя ОО</a:t>
            </a:r>
            <a:endParaRPr lang="ru-RU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95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251844" y="1581691"/>
            <a:ext cx="11543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 algn="just">
              <a:buBlip>
                <a:blip r:embed="rId2"/>
              </a:buBlip>
              <a:defRPr sz="220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Должны пройти соответствующую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подготовку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Не должны являться 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</a:rPr>
              <a:t>близкими родственниками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, а также супругами, усыновителями, усыновленными участников ЕГЭ, сдающих экзамен в данном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ППЭ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Не должны быть 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</a:rPr>
              <a:t>педагогическими работниками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, являющимися учителями участников ЕГЭ, сдающих экзамен в данном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ППЭ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17369-B9BB-4DDD-A9F7-BCCE15B9D6E7}"/>
              </a:ext>
            </a:extLst>
          </p:cNvPr>
          <p:cNvSpPr txBox="1"/>
          <p:nvPr/>
        </p:nvSpPr>
        <p:spPr>
          <a:xfrm>
            <a:off x="117695" y="193554"/>
            <a:ext cx="1196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ru-RU" b="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Требования к членам ГЭК и руководителям ППЭ</a:t>
            </a:r>
            <a:r>
              <a:rPr lang="ru-RU" b="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предъявляемые </a:t>
            </a:r>
            <a:r>
              <a:rPr lang="ru-RU" b="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Порядком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53F21-DB94-414C-A40E-DCDE23020FA5}"/>
              </a:ext>
            </a:extLst>
          </p:cNvPr>
          <p:cNvSpPr txBox="1"/>
          <p:nvPr/>
        </p:nvSpPr>
        <p:spPr>
          <a:xfrm>
            <a:off x="387646" y="928056"/>
            <a:ext cx="1053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b="0" i="1" dirty="0">
                <a:solidFill>
                  <a:srgbClr val="A4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соответствии с п.66 Порядка, члены ГЭК и руководители ППЭ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613984" y="4392715"/>
            <a:ext cx="6194223" cy="724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i="1" dirty="0" smtClean="0">
                <a:solidFill>
                  <a:srgbClr val="0070C0"/>
                </a:solidFill>
                <a:latin typeface="Cambria" pitchFamily="18" charset="0"/>
              </a:rPr>
              <a:t>В состав </a:t>
            </a:r>
            <a:r>
              <a:rPr lang="ru-RU" sz="2000" b="1" i="1" dirty="0" smtClean="0">
                <a:solidFill>
                  <a:srgbClr val="0070C0"/>
                </a:solidFill>
                <a:latin typeface="Cambria" pitchFamily="18" charset="0"/>
              </a:rPr>
              <a:t>организаторов</a:t>
            </a:r>
            <a:r>
              <a:rPr lang="ru-RU" sz="2000" i="1" dirty="0" smtClean="0">
                <a:solidFill>
                  <a:srgbClr val="0070C0"/>
                </a:solidFill>
                <a:latin typeface="Cambria" pitchFamily="18" charset="0"/>
              </a:rPr>
              <a:t>,  </a:t>
            </a:r>
            <a:r>
              <a:rPr lang="ru-RU" sz="2000" b="1" i="1" dirty="0" smtClean="0">
                <a:solidFill>
                  <a:srgbClr val="0070C0"/>
                </a:solidFill>
                <a:latin typeface="Cambria" pitchFamily="18" charset="0"/>
              </a:rPr>
              <a:t>ассистентов</a:t>
            </a:r>
            <a:r>
              <a:rPr lang="ru-RU" sz="2000" i="1" dirty="0" smtClean="0">
                <a:solidFill>
                  <a:srgbClr val="0070C0"/>
                </a:solidFill>
                <a:latin typeface="Cambria" pitchFamily="18" charset="0"/>
              </a:rPr>
              <a:t> не входят </a:t>
            </a:r>
            <a:r>
              <a:rPr lang="ru-RU" sz="2000" b="1" i="1" dirty="0" smtClean="0">
                <a:solidFill>
                  <a:srgbClr val="0070C0"/>
                </a:solidFill>
                <a:latin typeface="Cambria" pitchFamily="18" charset="0"/>
              </a:rPr>
              <a:t>специалисты по данному предмету</a:t>
            </a:r>
            <a:endParaRPr lang="ru-RU" sz="20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 bwMode="auto">
          <a:xfrm>
            <a:off x="5083260" y="5389986"/>
            <a:ext cx="6432747" cy="1033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i="1" dirty="0" smtClean="0">
                <a:solidFill>
                  <a:srgbClr val="0070C0"/>
                </a:solidFill>
                <a:latin typeface="Cambria" pitchFamily="18" charset="0"/>
              </a:rPr>
              <a:t>Не допускается привлекать в </a:t>
            </a:r>
            <a:r>
              <a:rPr lang="ru-RU" sz="2000" i="1" dirty="0">
                <a:solidFill>
                  <a:srgbClr val="0070C0"/>
                </a:solidFill>
                <a:latin typeface="Cambria" pitchFamily="18" charset="0"/>
              </a:rPr>
              <a:t>качестве </a:t>
            </a:r>
            <a:r>
              <a:rPr lang="ru-RU" sz="2000" b="1" i="1" dirty="0">
                <a:solidFill>
                  <a:srgbClr val="0070C0"/>
                </a:solidFill>
                <a:latin typeface="Cambria" pitchFamily="18" charset="0"/>
              </a:rPr>
              <a:t>ассистентов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учителей участников ГИА, сдающих экзамен в данном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ППЭ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  <a:p>
            <a:pPr marL="239178" indent="-239178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C00000"/>
              </a:solidFill>
              <a:latin typeface="Cambria" pitchFamily="18" charset="0"/>
            </a:endParaRPr>
          </a:p>
          <a:p>
            <a:pPr marL="239178" indent="-239178" algn="just">
              <a:buFont typeface="Arial" panose="020B0604020202020204" pitchFamily="34" charset="0"/>
              <a:buChar char="•"/>
            </a:pPr>
            <a:endParaRPr lang="ru-RU" sz="16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"/>
          </a:xfrm>
        </p:spPr>
        <p:txBody>
          <a:bodyPr>
            <a:normAutofit/>
          </a:bodyPr>
          <a:lstStyle/>
          <a:p>
            <a:pPr algn="ctr"/>
            <a:r>
              <a:rPr lang="ru-RU" sz="2400" kern="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Нормативные правовые </a:t>
            </a:r>
            <a:r>
              <a:rPr lang="ru-RU" sz="2400" kern="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акты. Инструктивные </a:t>
            </a:r>
            <a:r>
              <a:rPr lang="ru-RU" sz="2400" kern="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материалы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91548" y="527106"/>
            <a:ext cx="11608904" cy="617245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ru-RU" altLang="ru-RU" sz="10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закон от 29.12.2012 </a:t>
            </a:r>
            <a:r>
              <a:rPr lang="en-US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273-ФЗ 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«Об 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en-US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Российской Федерации»</a:t>
            </a:r>
          </a:p>
          <a:p>
            <a:pPr marL="0" indent="0" algn="just">
              <a:buNone/>
            </a:pPr>
            <a:r>
              <a:rPr lang="ru-RU" altLang="ru-RU" sz="32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</a:t>
            </a:r>
            <a:endParaRPr lang="en-US" altLang="ru-RU" sz="32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НОВЫЙ ПОРЯДОК ПРОВЕДЕНИЯ</a:t>
            </a:r>
          </a:p>
          <a:p>
            <a:pPr marL="0" indent="0" algn="just">
              <a:buNone/>
            </a:pPr>
            <a:r>
              <a:rPr lang="ru-RU" alt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Министерства просвещения  Российской Федерации и Федеральной службы по надзору в сфере </a:t>
            </a:r>
            <a:r>
              <a:rPr lang="ru-RU" alt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образования </a:t>
            </a:r>
            <a:r>
              <a:rPr lang="ru-RU" altLang="ru-RU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науки от </a:t>
            </a:r>
            <a:r>
              <a:rPr lang="ru-RU" alt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04.04.2023 г. </a:t>
            </a:r>
            <a:r>
              <a:rPr lang="ru-RU" altLang="ru-RU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 </a:t>
            </a:r>
            <a:r>
              <a:rPr lang="ru-RU" alt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233/552 </a:t>
            </a:r>
            <a:r>
              <a:rPr lang="ru-RU" altLang="ru-RU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«Об утверждении Порядка проведения государственной итоговой аттестации по образовательным программам среднего общего образования</a:t>
            </a:r>
            <a:r>
              <a:rPr lang="ru-RU" alt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altLang="ru-RU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ИЗМЕНЕНИЯ в ПОРЯДОК</a:t>
            </a:r>
          </a:p>
          <a:p>
            <a:pPr marL="0" indent="0" algn="just">
              <a:buNone/>
            </a:pPr>
            <a:r>
              <a:rPr lang="ru-RU" alt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Министерства просвещения  Российской Федерации и Федеральной службы по надзору в сфере      образования и науки </a:t>
            </a:r>
            <a:r>
              <a:rPr lang="ru-RU" alt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 12.04.2024 г. № 243/802 «О внесении изменений в Порядок проведения государственной итоговой аттестации по образовательным программам среднего общего образования, утвержденный Министерством просвещения Российской Федерации и Федеральной службы по надзору в сфере образования и науки от 4 апреля 2023 г. № 233/552»</a:t>
            </a:r>
          </a:p>
          <a:p>
            <a:pPr marL="0" indent="0" algn="just">
              <a:buNone/>
            </a:pPr>
            <a:r>
              <a:rPr lang="ru-RU" altLang="ru-RU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ИЗМЕНЕНИЯ в РАСПИСАНИИ ГИА</a:t>
            </a:r>
          </a:p>
          <a:p>
            <a:pPr marL="0" indent="0" algn="just">
              <a:buNone/>
            </a:pPr>
            <a:r>
              <a:rPr lang="ru-RU" altLang="ru-RU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Министерства просвещения  Российской Федерации и Федеральной службы по надзору в сфере      образования и науки от 12.04.2024 г. № </a:t>
            </a:r>
            <a:r>
              <a:rPr lang="ru-RU" alt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244/803 «О внесении изменений в приказы Министерства просвещения Российской Федерации и федеральной службы по надзору в сфере образования и науки от 18 декабря 2023 г. № 953/2116, № 954/2117 и № 955/2118»</a:t>
            </a:r>
          </a:p>
          <a:p>
            <a:pPr marL="0" indent="0" algn="just">
              <a:buNone/>
            </a:pPr>
            <a:endParaRPr lang="ru-RU" altLang="ru-RU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Приказ </a:t>
            </a:r>
            <a:r>
              <a:rPr lang="ru-RU" altLang="ru-RU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министерства образования Ярославской </a:t>
            </a:r>
            <a:r>
              <a:rPr lang="ru-RU" alt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области ...2024 г. </a:t>
            </a:r>
            <a:r>
              <a:rPr lang="ru-RU" altLang="ru-RU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…/01-04  </a:t>
            </a:r>
            <a:r>
              <a:rPr lang="ru-RU" altLang="ru-RU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«Об утверждении инструктивных материалов по подготовке и проведению ГИА-11 с применением технологии доставки экзаменационных материалов по сети «Интернет», технологии печати полного комплекта экзаменационных материалов в аудиториях пунктов проведения экзаменов и сканирования экзаменационных материалов в аудиториях ППЭ в Ярославской области в </a:t>
            </a:r>
            <a:r>
              <a:rPr lang="ru-RU" altLang="ru-RU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altLang="ru-RU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период в 2024 году» </a:t>
            </a:r>
          </a:p>
          <a:p>
            <a:pPr marL="0" indent="0" algn="just">
              <a:buNone/>
            </a:pPr>
            <a:endParaRPr lang="ru-RU" altLang="ru-RU" sz="2900" b="1" dirty="0" smtClean="0">
              <a:solidFill>
                <a:srgbClr val="002060"/>
              </a:solidFill>
              <a:latin typeface="Philosopher" panose="0000050000000000000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4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786A1C-1CC7-45C6-A454-4FEB43900C16}"/>
              </a:ext>
            </a:extLst>
          </p:cNvPr>
          <p:cNvSpPr txBox="1"/>
          <p:nvPr/>
        </p:nvSpPr>
        <p:spPr>
          <a:xfrm>
            <a:off x="294142" y="578738"/>
            <a:ext cx="1145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ru-RU" b="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Лица, обязанные присутствовать при проведении ЕГЭ в ППЭ</a:t>
            </a:r>
            <a:endParaRPr lang="ru-RU" b="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EA66EDA3-8F1C-49C9-9AFA-40461B2B8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311513"/>
              </p:ext>
            </p:extLst>
          </p:nvPr>
        </p:nvGraphicFramePr>
        <p:xfrm>
          <a:off x="126749" y="999777"/>
          <a:ext cx="11914359" cy="2145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77277">
                  <a:extLst>
                    <a:ext uri="{9D8B030D-6E8A-4147-A177-3AD203B41FA5}">
                      <a16:colId xmlns:a16="http://schemas.microsoft.com/office/drawing/2014/main" val="2719394406"/>
                    </a:ext>
                  </a:extLst>
                </a:gridCol>
                <a:gridCol w="241507">
                  <a:extLst>
                    <a:ext uri="{9D8B030D-6E8A-4147-A177-3AD203B41FA5}">
                      <a16:colId xmlns:a16="http://schemas.microsoft.com/office/drawing/2014/main" val="723052369"/>
                    </a:ext>
                  </a:extLst>
                </a:gridCol>
                <a:gridCol w="2495575">
                  <a:extLst>
                    <a:ext uri="{9D8B030D-6E8A-4147-A177-3AD203B41FA5}">
                      <a16:colId xmlns:a16="http://schemas.microsoft.com/office/drawing/2014/main" val="2847199787"/>
                    </a:ext>
                  </a:extLst>
                </a:gridCol>
              </a:tblGrid>
              <a:tr h="56066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Руководитель ППЭ, член ГЭК в ППЭ, руководитель ОО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Philosopher" panose="00000500000000000000"/>
                        <a:ea typeface="Cambria" panose="02040503050406030204" pitchFamily="18" charset="0"/>
                      </a:endParaRPr>
                    </a:p>
                  </a:txBody>
                  <a:tcPr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 позднее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7:00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32876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Технические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специалисты *,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включая ТС по видеонаблюдению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Philosopher" panose="00000500000000000000"/>
                        <a:ea typeface="Cambria" panose="02040503050406030204" pitchFamily="18" charset="0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 позднее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7:00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867696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Организаторы в аудитории, организаторы вне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аудитории**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Philosopher" panose="00000500000000000000"/>
                        <a:ea typeface="Cambria" panose="02040503050406030204" pitchFamily="18" charset="0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 позднее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8:00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55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Медицинский работник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Philosopher" panose="00000500000000000000"/>
                        <a:ea typeface="Cambria" panose="02040503050406030204" pitchFamily="18" charset="0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 позднее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8:30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03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Работники по обеспечению охраны ОО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Philosopher" panose="00000500000000000000"/>
                        <a:ea typeface="Cambria" panose="02040503050406030204" pitchFamily="18" charset="0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 позднее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7:00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767128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9391199" y="1157069"/>
            <a:ext cx="13804" cy="206947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47045" y="3232406"/>
            <a:ext cx="11385834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 Технический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специалист, ответственный за  видеонаблюдение, должен явиться в ППЭ в одно время с руководителем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</a:t>
            </a:r>
          </a:p>
          <a:p>
            <a:pPr algn="just" fontAlgn="base"/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fontAlgn="base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** Организатор вне аудитории, уполномоченный руководителем ППЭ на проведение регистрации лиц, привлекаемых к проведению ЕГЭ, должен явиться не позднее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07:30</a:t>
            </a:r>
            <a:endParaRPr lang="ru-RU" sz="20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560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Явка в ППЭ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33618"/>
              </p:ext>
            </p:extLst>
          </p:nvPr>
        </p:nvGraphicFramePr>
        <p:xfrm>
          <a:off x="741351" y="4950625"/>
          <a:ext cx="10793789" cy="7924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624132">
                  <a:extLst>
                    <a:ext uri="{9D8B030D-6E8A-4147-A177-3AD203B41FA5}">
                      <a16:colId xmlns:a16="http://schemas.microsoft.com/office/drawing/2014/main" val="3215799143"/>
                    </a:ext>
                  </a:extLst>
                </a:gridCol>
                <a:gridCol w="4169657">
                  <a:extLst>
                    <a:ext uri="{9D8B030D-6E8A-4147-A177-3AD203B41FA5}">
                      <a16:colId xmlns:a16="http://schemas.microsoft.com/office/drawing/2014/main" val="2447166118"/>
                    </a:ext>
                  </a:extLst>
                </a:gridCol>
              </a:tblGrid>
              <a:tr h="393301">
                <a:tc>
                  <a:txBody>
                    <a:bodyPr/>
                    <a:lstStyle/>
                    <a:p>
                      <a:pPr algn="l" fontAlgn="base"/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Общественные 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наблюдатели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 позднее, чем за 1 час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46757"/>
                  </a:ext>
                </a:extLst>
              </a:tr>
              <a:tr h="381143">
                <a:tc>
                  <a:txBody>
                    <a:bodyPr/>
                    <a:lstStyle/>
                    <a:p>
                      <a:pPr algn="l" fontAlgn="base"/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Участники экзамена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 9:00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54065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93141" y="5830108"/>
            <a:ext cx="118057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Лица, обязанные присутствовать в ППЭ, общественные наблюдатели, а также участники  экзаменов, </a:t>
            </a: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покинувшие ППЭ в день проведения экзамена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ПОВТОРНО</a:t>
            </a: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указанный ППЭ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ДОПУСКАЮТСЯ 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786A1C-1CC7-45C6-A454-4FEB43900C16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ru-RU" b="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Допуск в ППЭ в день проведения ЕГЭ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C41F16E3-DA29-4A38-AC6D-F668B0E8A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72" y="461665"/>
            <a:ext cx="5018360" cy="2263428"/>
          </a:xfr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Допуск лиц, обязанных присутствовать при проведении ЕГЭ в ППЭ, осуществляется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СТРОГО</a:t>
            </a:r>
            <a:r>
              <a:rPr lang="ru-RU" sz="2000" b="1" dirty="0">
                <a:solidFill>
                  <a:srgbClr val="28282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документу, удостоверяющему личность, и при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наличии их назначения на экзамен в данный ППЭ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(форма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ППЭ-07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674A8DB-1930-4920-9AF3-CD8CB779E6F2}"/>
              </a:ext>
            </a:extLst>
          </p:cNvPr>
          <p:cNvSpPr txBox="1">
            <a:spLocks/>
          </p:cNvSpPr>
          <p:nvPr/>
        </p:nvSpPr>
        <p:spPr bwMode="auto">
          <a:xfrm>
            <a:off x="91901" y="2951431"/>
            <a:ext cx="3529486" cy="2426327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ru-RU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Допуск </a:t>
            </a:r>
            <a:r>
              <a:rPr lang="ru-RU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лиц, имеющих право находиться в ППЭ в день экзамена, осуществляется </a:t>
            </a:r>
            <a:r>
              <a:rPr lang="ru-RU" sz="2000" b="1" dirty="0">
                <a:solidFill>
                  <a:srgbClr val="A4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СТРОГО</a:t>
            </a:r>
            <a:r>
              <a:rPr lang="ru-RU" sz="2000" b="1" dirty="0">
                <a:solidFill>
                  <a:srgbClr val="28282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документу, удостоверяющему личность,</a:t>
            </a:r>
            <a:r>
              <a:rPr lang="ru-RU" sz="2000" b="1" dirty="0">
                <a:solidFill>
                  <a:srgbClr val="28282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A4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документов, подтверждающих их </a:t>
            </a:r>
            <a:r>
              <a:rPr lang="ru-RU" sz="2000" b="1" dirty="0" smtClean="0">
                <a:solidFill>
                  <a:srgbClr val="A4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полномочия</a:t>
            </a:r>
            <a:r>
              <a:rPr lang="ru-RU" sz="2000" b="1" dirty="0" smtClean="0">
                <a:solidFill>
                  <a:srgbClr val="28282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000" b="1" dirty="0">
              <a:solidFill>
                <a:srgbClr val="28282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68" y="461665"/>
            <a:ext cx="2148879" cy="305108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36221"/>
              </p:ext>
            </p:extLst>
          </p:nvPr>
        </p:nvGraphicFramePr>
        <p:xfrm>
          <a:off x="3775295" y="3661843"/>
          <a:ext cx="8289187" cy="3110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7390">
                  <a:extLst>
                    <a:ext uri="{9D8B030D-6E8A-4147-A177-3AD203B41FA5}">
                      <a16:colId xmlns:a16="http://schemas.microsoft.com/office/drawing/2014/main" val="4166024337"/>
                    </a:ext>
                  </a:extLst>
                </a:gridCol>
                <a:gridCol w="3481797">
                  <a:extLst>
                    <a:ext uri="{9D8B030D-6E8A-4147-A177-3AD203B41FA5}">
                      <a16:colId xmlns:a16="http://schemas.microsoft.com/office/drawing/2014/main" val="741783898"/>
                    </a:ext>
                  </a:extLst>
                </a:gridCol>
              </a:tblGrid>
              <a:tr h="30957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Лица, имеющие право присутствовать в ППЭ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43708" marR="43708" marT="0" marB="0"/>
                </a:tc>
                <a:tc>
                  <a:txBody>
                    <a:bodyPr/>
                    <a:lstStyle/>
                    <a:p>
                      <a:pPr marL="0" indent="18097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Документы, на основании которых лица имеют право присутствовать в ППЭ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43708" marR="43708" marT="0" marB="0"/>
                </a:tc>
                <a:extLst>
                  <a:ext uri="{0D108BD9-81ED-4DB2-BD59-A6C34878D82A}">
                    <a16:rowId xmlns:a16="http://schemas.microsoft.com/office/drawing/2014/main" val="4153114077"/>
                  </a:ext>
                </a:extLst>
              </a:tr>
              <a:tr h="30957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Должностные лица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Рособрнадзора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 также иные лица, определенные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Рособрнадзором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43708" marR="43708" marT="0" marB="0"/>
                </a:tc>
                <a:tc rowSpan="6">
                  <a:txBody>
                    <a:bodyPr/>
                    <a:lstStyle/>
                    <a:p>
                      <a:pPr marL="0" indent="18097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1) Документ, удостоверяющий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личность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18097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2) Документ, подтверждающий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полномочия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43708" marR="43708" marT="0" marB="0"/>
                </a:tc>
                <a:extLst>
                  <a:ext uri="{0D108BD9-81ED-4DB2-BD59-A6C34878D82A}">
                    <a16:rowId xmlns:a16="http://schemas.microsoft.com/office/drawing/2014/main" val="2812570959"/>
                  </a:ext>
                </a:extLst>
              </a:tr>
              <a:tr h="46436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Должностные лица органа исполнительной власти субъекта Российской Федерации, осуществляющего переданные полномочия Российской Федерации в сфере образования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43708" marR="4370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471555"/>
                  </a:ext>
                </a:extLst>
              </a:tr>
              <a:tr h="15528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Сотрудники, осуществляющие охрану правопорядка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43708" marR="4370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503204"/>
                  </a:ext>
                </a:extLst>
              </a:tr>
              <a:tr h="16929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Сотрудники органов внутренних дел (полиции)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43708" marR="4370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961619"/>
                  </a:ext>
                </a:extLst>
              </a:tr>
              <a:tr h="1547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Медицинские работники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43708" marR="4370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85934"/>
                  </a:ext>
                </a:extLst>
              </a:tr>
              <a:tr h="1547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Аккредитованные представители СМИ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43708" marR="4370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347899"/>
                  </a:ext>
                </a:extLst>
              </a:tr>
              <a:tr h="46436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Общественные наблюдатели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43708" marR="43708" marT="0" marB="0"/>
                </a:tc>
                <a:tc>
                  <a:txBody>
                    <a:bodyPr/>
                    <a:lstStyle/>
                    <a:p>
                      <a:pPr marL="0" indent="18097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1) Документ, удостоверяющий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личность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18097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2) Документ, подтверждающий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полномочия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18097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3) Наличие в списках распределения в данный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ППЭ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43708" marR="43708" marT="0" marB="0"/>
                </a:tc>
                <a:extLst>
                  <a:ext uri="{0D108BD9-81ED-4DB2-BD59-A6C34878D82A}">
                    <a16:rowId xmlns:a16="http://schemas.microsoft.com/office/drawing/2014/main" val="1356967864"/>
                  </a:ext>
                </a:extLst>
              </a:tr>
              <a:tr h="1547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Руководитель ППЭ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43708" marR="43708" marT="0" marB="0"/>
                </a:tc>
                <a:tc rowSpan="6">
                  <a:txBody>
                    <a:bodyPr/>
                    <a:lstStyle/>
                    <a:p>
                      <a:pPr marL="0" indent="18097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1) Документ, удостоверяющий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личность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18097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2) Наличие в списках распределения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данный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ППЭ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43708" marR="43708" marT="0" marB="0"/>
                </a:tc>
                <a:extLst>
                  <a:ext uri="{0D108BD9-81ED-4DB2-BD59-A6C34878D82A}">
                    <a16:rowId xmlns:a16="http://schemas.microsoft.com/office/drawing/2014/main" val="1947545363"/>
                  </a:ext>
                </a:extLst>
              </a:tr>
              <a:tr h="1547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Организаторы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43708" marR="4370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48327"/>
                  </a:ext>
                </a:extLst>
              </a:tr>
              <a:tr h="1547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Члены ГЭК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43708" marR="4370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723143"/>
                  </a:ext>
                </a:extLst>
              </a:tr>
              <a:tr h="1547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Технические специалисты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43708" marR="4370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65231"/>
                  </a:ext>
                </a:extLst>
              </a:tr>
              <a:tr h="1547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Экзаменаторы-собеседники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43708" marR="4370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867003"/>
                  </a:ext>
                </a:extLst>
              </a:tr>
              <a:tr h="15478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Ассистенты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43708" marR="4370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8384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648" y="1495704"/>
            <a:ext cx="2999950" cy="2166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85155" y="598403"/>
            <a:ext cx="3730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Замена работников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распределенных работников ППЭ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(форма ППЭ-19)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37655" y="5740605"/>
            <a:ext cx="2229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инструкция для 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организаторов вне аудитории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375" y="126687"/>
            <a:ext cx="4302001" cy="18106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91" y="-9053"/>
            <a:ext cx="4692147" cy="686705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796233" y="0"/>
            <a:ext cx="2318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ППЭ-07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1954" y="1584355"/>
            <a:ext cx="424489" cy="53415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12090" y="2679825"/>
            <a:ext cx="379864" cy="75143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36579" y="2679824"/>
            <a:ext cx="379864" cy="75143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91953" y="3992575"/>
            <a:ext cx="424489" cy="47983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26342" y="2429641"/>
            <a:ext cx="3304335" cy="147732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Нераспределенный работник ППЭ в поле «Номер аудитории»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распределяется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руководителем ППЭ по местам работы в ППЭ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87601" y="4961299"/>
            <a:ext cx="804352" cy="20823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0901" y="4945453"/>
            <a:ext cx="424489" cy="2240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3634" y="5746684"/>
            <a:ext cx="424489" cy="23991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30900" y="6364580"/>
            <a:ext cx="424489" cy="46173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889300" y="641283"/>
            <a:ext cx="424489" cy="24595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45830" y="1584355"/>
            <a:ext cx="694067" cy="8148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72949" y="6426169"/>
            <a:ext cx="3541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 обязательны для заполнения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992057" y="6159091"/>
            <a:ext cx="859055" cy="26707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89495" y="1981140"/>
            <a:ext cx="28761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Поле «Ответственный»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9819" y="2404563"/>
            <a:ext cx="3501041" cy="147732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ППЭ отмечает факт назначения ответственных организаторов в аудитории и организатора вне аудитории символом «Х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032539" y="4886814"/>
            <a:ext cx="385676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Поле «Отметка о явке/подпись»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9819" y="5405773"/>
            <a:ext cx="6920858" cy="64633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данном поле явившиеся работники ППЭ ставят свои подписи, а для неявившихся в ППЭ работников ППЭ поле остаётся пустым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15375" y="6442010"/>
            <a:ext cx="3386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 заполняются автоматически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739896" y="6159091"/>
            <a:ext cx="923453" cy="348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60249" y="3944385"/>
            <a:ext cx="859055" cy="52802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3989776" y="4128491"/>
            <a:ext cx="1020043" cy="491549"/>
          </a:xfrm>
          <a:prstGeom prst="straightConnector1">
            <a:avLst/>
          </a:prstGeom>
          <a:ln w="38100"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009819" y="3987975"/>
            <a:ext cx="649453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Поле </a:t>
            </a:r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«Роль организатора» Организаторы вне аудитории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56587" y="4411398"/>
            <a:ext cx="6588017" cy="36933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ППЭ заполняет поле «Роль организатора»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3190" y="1058134"/>
            <a:ext cx="5161985" cy="3822067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spc="-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АККРЕДИТОВАННЫЕ ПРЕДСТАВИТЕЛИ </a:t>
            </a:r>
            <a:r>
              <a:rPr lang="ru-RU" sz="2400" b="1" spc="-1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СМИ</a:t>
            </a:r>
          </a:p>
          <a:p>
            <a:pPr marL="239178" indent="-239178" algn="just">
              <a:spcBef>
                <a:spcPts val="0"/>
              </a:spcBef>
            </a:pPr>
            <a:r>
              <a:rPr lang="ru-RU" sz="2133" spc="-1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присутствуют </a:t>
            </a:r>
            <a:r>
              <a:rPr lang="ru-RU" sz="2400" b="1" spc="-1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в ППЭ </a:t>
            </a:r>
            <a:r>
              <a:rPr lang="ru-RU" sz="2133" spc="-1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ТОЛЬКО  до момента  </a:t>
            </a:r>
            <a:r>
              <a:rPr lang="ru-RU" sz="2133" b="1" u="sng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НАЧАЛА ПЕЧАТИ ЭМ</a:t>
            </a:r>
          </a:p>
          <a:p>
            <a:pPr marL="239178" indent="-239178" algn="just">
              <a:spcBef>
                <a:spcPts val="0"/>
              </a:spcBef>
            </a:pPr>
            <a:endParaRPr lang="ru-RU" sz="2133" b="1" u="sng" spc="-1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239178" indent="-239178" algn="just">
              <a:spcBef>
                <a:spcPts val="0"/>
              </a:spcBef>
            </a:pPr>
            <a:r>
              <a:rPr lang="ru-RU" sz="2133" spc="-1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допуск </a:t>
            </a:r>
            <a:r>
              <a:rPr lang="ru-RU" sz="2133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 ППЭ </a:t>
            </a:r>
            <a:r>
              <a:rPr lang="ru-RU" sz="2133" spc="-1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осуществляется </a:t>
            </a:r>
            <a:r>
              <a:rPr lang="ru-RU" sz="2133" spc="-37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133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при</a:t>
            </a:r>
            <a:r>
              <a:rPr lang="ru-RU" sz="2133" spc="-1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133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наличии</a:t>
            </a:r>
            <a:r>
              <a:rPr lang="ru-RU" sz="2133" spc="-1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документов,</a:t>
            </a:r>
            <a:r>
              <a:rPr lang="ru-RU" sz="2133" spc="4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133" spc="-2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удостоверяющих</a:t>
            </a:r>
            <a:r>
              <a:rPr lang="ru-RU" sz="2133" spc="6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133" spc="-1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личность </a:t>
            </a:r>
            <a:r>
              <a:rPr lang="ru-RU" sz="2133" spc="-1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и</a:t>
            </a:r>
            <a:r>
              <a:rPr lang="ru-RU" sz="2133" spc="4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133" spc="-1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подтверждающих</a:t>
            </a:r>
            <a:r>
              <a:rPr lang="ru-RU" sz="2133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их</a:t>
            </a:r>
            <a:r>
              <a:rPr lang="ru-RU" sz="2133" spc="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133" spc="-1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полномочия</a:t>
            </a:r>
            <a:endParaRPr lang="ru-RU" sz="2133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667" b="1" u="sng" spc="-1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667" b="1" u="sng" spc="-1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29176" y="1014400"/>
            <a:ext cx="6271460" cy="3865801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spc="-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АККРЕДИТОВАННЫЕ ОБЩЕСТВЕННЫЕ НАБЛЮДАТЕЛИ</a:t>
            </a:r>
          </a:p>
          <a:p>
            <a:pPr marL="239178" indent="-239178" algn="just">
              <a:spcBef>
                <a:spcPts val="100"/>
              </a:spcBef>
            </a:pPr>
            <a:r>
              <a:rPr lang="ru-RU" sz="2133" spc="-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свободно перемещаются по ППЭ</a:t>
            </a:r>
          </a:p>
          <a:p>
            <a:pPr marL="239178" indent="-239178" algn="just">
              <a:spcBef>
                <a:spcPts val="100"/>
              </a:spcBef>
            </a:pPr>
            <a:r>
              <a:rPr lang="ru-RU" sz="2133" spc="-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 аудитории может находиться ОДИН общественный наблюдатель</a:t>
            </a:r>
          </a:p>
          <a:p>
            <a:pPr marL="239178" indent="-239178" algn="just">
              <a:spcBef>
                <a:spcPts val="100"/>
              </a:spcBef>
            </a:pPr>
            <a:endParaRPr lang="ru-RU" sz="2133" spc="-25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239178" indent="-239178" algn="just">
              <a:spcBef>
                <a:spcPts val="100"/>
              </a:spcBef>
            </a:pPr>
            <a:r>
              <a:rPr lang="ru-RU" sz="2133" spc="-1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допуск </a:t>
            </a:r>
            <a:r>
              <a:rPr lang="ru-RU" sz="2133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 ППЭ </a:t>
            </a:r>
            <a:r>
              <a:rPr lang="ru-RU" sz="2133" spc="-1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осуществляется </a:t>
            </a:r>
            <a:r>
              <a:rPr lang="ru-RU" sz="2133" spc="-37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133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при</a:t>
            </a:r>
            <a:r>
              <a:rPr lang="ru-RU" sz="2133" spc="-1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133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наличии</a:t>
            </a:r>
            <a:r>
              <a:rPr lang="ru-RU" sz="2133" spc="-1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документов,</a:t>
            </a:r>
            <a:r>
              <a:rPr lang="ru-RU" sz="2133" spc="4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133" spc="-2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удостоверяющих</a:t>
            </a:r>
            <a:r>
              <a:rPr lang="ru-RU" sz="2133" spc="6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133" spc="-1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личность </a:t>
            </a:r>
            <a:r>
              <a:rPr lang="ru-RU" sz="2133" spc="-1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и</a:t>
            </a:r>
            <a:r>
              <a:rPr lang="ru-RU" sz="2133" spc="4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133" spc="-1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подтверждающих</a:t>
            </a:r>
            <a:r>
              <a:rPr lang="ru-RU" sz="2133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их</a:t>
            </a:r>
            <a:r>
              <a:rPr lang="ru-RU" sz="2133" spc="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133" spc="-1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полномочия, а также при наличии их в списках распределения в данный </a:t>
            </a:r>
            <a:r>
              <a:rPr lang="ru-RU" sz="2133" spc="-1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</a:t>
            </a:r>
          </a:p>
          <a:p>
            <a:pPr marL="239178" indent="-239178" algn="just">
              <a:spcBef>
                <a:spcPts val="100"/>
              </a:spcBef>
            </a:pP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фиксируют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все нарушения во время проведения экзамена и доводят до членов ГЭК</a:t>
            </a:r>
          </a:p>
          <a:p>
            <a:pPr marL="239178" indent="-239178" algn="just">
              <a:spcBef>
                <a:spcPts val="100"/>
              </a:spcBef>
            </a:pPr>
            <a:endParaRPr lang="ru-RU" sz="2133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239178" indent="-239178" algn="just">
              <a:spcBef>
                <a:spcPts val="100"/>
              </a:spcBef>
            </a:pPr>
            <a:endParaRPr lang="ru-RU" sz="2667" spc="-25" dirty="0">
              <a:solidFill>
                <a:srgbClr val="0070C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239178" indent="-239178" algn="just">
              <a:spcBef>
                <a:spcPts val="100"/>
              </a:spcBef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190" y="289341"/>
            <a:ext cx="11728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0000FF"/>
                </a:solidFill>
                <a:latin typeface="Cambria" pitchFamily="18" charset="0"/>
              </a:rPr>
              <a:t>п.67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17477" y="18338"/>
            <a:ext cx="9505056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50784" rIns="121920" bIns="10156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Лица, имеющие право присутствовать в ППЭ</a:t>
            </a:r>
            <a:endParaRPr lang="ru-RU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31"/>
          <p:cNvSpPr txBox="1"/>
          <p:nvPr/>
        </p:nvSpPr>
        <p:spPr>
          <a:xfrm>
            <a:off x="386009" y="5150508"/>
            <a:ext cx="11425323" cy="66043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0" tIns="44451" rIns="0" bIns="0" rtlCol="0">
            <a:spAutoFit/>
          </a:bodyPr>
          <a:lstStyle/>
          <a:p>
            <a:pPr marL="1866807" marR="72388" indent="-1536624" algn="ctr">
              <a:spcBef>
                <a:spcPts val="351"/>
              </a:spcBef>
            </a:pPr>
            <a:r>
              <a:rPr sz="2000" spc="-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Должностные</a:t>
            </a:r>
            <a:r>
              <a:rPr sz="2000" spc="3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лица</a:t>
            </a:r>
            <a:r>
              <a:rPr sz="2000" spc="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Рособрнадзора,</a:t>
            </a:r>
            <a:r>
              <a:rPr sz="2000" spc="5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ОИВ</a:t>
            </a:r>
            <a:r>
              <a:rPr sz="2000" spc="4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000" spc="-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субъекта</a:t>
            </a:r>
            <a:r>
              <a:rPr sz="2000" spc="5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000" spc="-2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Российской</a:t>
            </a:r>
            <a:r>
              <a:rPr sz="2000" spc="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000" spc="-3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Федерации, </a:t>
            </a:r>
            <a:r>
              <a:rPr sz="2000" spc="-46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иные</a:t>
            </a:r>
            <a:r>
              <a:rPr sz="2000" spc="5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лица, </a:t>
            </a:r>
            <a:r>
              <a:rPr sz="2000" spc="-15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определенные</a:t>
            </a:r>
            <a:r>
              <a:rPr sz="2000" spc="5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000" spc="-25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Рособрнадзором</a:t>
            </a:r>
            <a:endParaRPr sz="2000" spc="-25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6294" y="6030016"/>
            <a:ext cx="1114475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66807" marR="72388" indent="-1536624" algn="ctr">
              <a:spcBef>
                <a:spcPts val="351"/>
              </a:spcBef>
            </a:pPr>
            <a:r>
              <a:rPr lang="ru-RU" spc="-1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Допуск 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 ППЭ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вышеперечисленных лиц </a:t>
            </a:r>
            <a:r>
              <a:rPr lang="ru-RU" spc="-1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осуществляется </a:t>
            </a:r>
            <a:r>
              <a:rPr lang="ru-RU" spc="-37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при</a:t>
            </a:r>
            <a:r>
              <a:rPr lang="ru-RU" spc="-1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наличии</a:t>
            </a:r>
            <a:r>
              <a:rPr lang="ru-RU" spc="-1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pc="-15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документов,</a:t>
            </a:r>
            <a:r>
              <a:rPr lang="ru-RU" spc="4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pc="-2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удостоверяющих</a:t>
            </a:r>
            <a:r>
              <a:rPr lang="ru-RU" spc="65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pc="-1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личность</a:t>
            </a:r>
            <a:r>
              <a:rPr lang="ru-RU" spc="-1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,  </a:t>
            </a:r>
            <a:r>
              <a:rPr lang="ru-RU" spc="-15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pc="-15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</a:t>
            </a:r>
            <a:r>
              <a:rPr lang="ru-RU" spc="4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pc="4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документов, </a:t>
            </a:r>
            <a:r>
              <a:rPr lang="ru-RU" spc="-1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подтверждающих</a:t>
            </a:r>
            <a:r>
              <a:rPr lang="ru-RU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их</a:t>
            </a:r>
            <a:r>
              <a:rPr lang="ru-RU" spc="5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pc="-15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полномочия</a:t>
            </a:r>
            <a:endParaRPr lang="ru-RU" sz="1600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9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" y="105243"/>
            <a:ext cx="11742019" cy="44339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Информационная безопасность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818" y="680219"/>
            <a:ext cx="11366635" cy="4736460"/>
          </a:xfrm>
        </p:spPr>
        <p:txBody>
          <a:bodyPr>
            <a:normAutofit fontScale="70000" lnSpcReduction="20000"/>
          </a:bodyPr>
          <a:lstStyle/>
          <a:p>
            <a:pPr marL="0" indent="0" algn="just" fontAlgn="base">
              <a:buNone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Нарушение Порядка — административное правонарушение</a:t>
            </a:r>
          </a:p>
          <a:p>
            <a:pPr marL="0" indent="0" algn="just" fontAlgn="base">
              <a:buNone/>
            </a:pPr>
            <a:endParaRPr lang="ru-RU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 fontAlgn="base">
              <a:buNone/>
            </a:pP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Запрещается: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находиться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ППЭ в случае несоответствия требованиям, предъявляемым к лицам, привлекаемым к проведению экзаменов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покидать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 и повторно проходить в ППЭ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иметь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 себе средства связи, фото-, аудио- и видеоаппаратуру, электронно-вычислительную технику, справочные материалы, письменные заметки и иные средства хранения и передачи информации (кроме Штаба ППЭ по служебной необходимости определённым категориям работников)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выносить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 аудиторий и ППЭ черновики, ЭМ на бумажных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или электронных носителях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фотографировать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ЭМ и черновики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оказывать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содействие участникам экзаменов, в том числе передавать им средства связи</a:t>
            </a: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разглашать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информацию, содержащуюся в КИМ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957" y="5078995"/>
            <a:ext cx="4556864" cy="157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68629"/>
            <a:ext cx="11713301" cy="480052"/>
          </a:xfrm>
        </p:spPr>
        <p:txBody>
          <a:bodyPr>
            <a:normAutofit fontScale="90000"/>
          </a:bodyPr>
          <a:lstStyle/>
          <a:p>
            <a:pPr marL="457189" indent="-457189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  <a:t/>
            </a:r>
            <a:br>
              <a:rPr lang="ru-RU" sz="3200" b="1" kern="0" dirty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</a:br>
            <a:r>
              <a:rPr lang="ru-RU" sz="3200" b="1" kern="0" dirty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  <a:t>П.72</a:t>
            </a:r>
            <a:r>
              <a:rPr lang="ru-RU" sz="2400" b="1" kern="0" dirty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  <a:t>                                      </a:t>
            </a:r>
            <a:r>
              <a:rPr lang="ru-RU" sz="1600" b="1" kern="0" dirty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  <a:t>                                                                                                        </a:t>
            </a:r>
            <a:r>
              <a:rPr lang="ru-RU" sz="1600" b="1" kern="0" dirty="0" smtClean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  <a:t>     Часть </a:t>
            </a:r>
            <a:r>
              <a:rPr lang="ru-RU" sz="1600" b="1" kern="0" dirty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  <a:t>4 статьи 19.30 КоАП</a:t>
            </a:r>
            <a:br>
              <a:rPr lang="ru-RU" sz="1600" b="1" kern="0" dirty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</a:br>
            <a:r>
              <a:rPr lang="ru-RU" sz="1600" b="1" kern="0" dirty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</a:t>
            </a:r>
            <a:r>
              <a:rPr lang="ru-RU" sz="2400" b="1" kern="0" dirty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  <a:t> </a:t>
            </a:r>
            <a:r>
              <a:rPr lang="ru-RU" sz="1600" b="1" kern="0" dirty="0">
                <a:solidFill>
                  <a:srgbClr val="FF0000"/>
                </a:solidFill>
                <a:latin typeface="Cambria" pitchFamily="18" charset="0"/>
                <a:ea typeface="+mn-ea"/>
                <a:cs typeface="Arial" pitchFamily="34" charset="0"/>
              </a:rPr>
              <a:t>Штраф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098841"/>
              </p:ext>
            </p:extLst>
          </p:nvPr>
        </p:nvGraphicFramePr>
        <p:xfrm>
          <a:off x="143339" y="548681"/>
          <a:ext cx="11905323" cy="6339840"/>
        </p:xfrm>
        <a:graphic>
          <a:graphicData uri="http://schemas.openxmlformats.org/drawingml/2006/table">
            <a:tbl>
              <a:tblPr firstRow="1" firstCol="1" bandRow="1"/>
              <a:tblGrid>
                <a:gridCol w="350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149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Участники</a:t>
                      </a:r>
                      <a:r>
                        <a:rPr lang="ru-RU" sz="1500" b="1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5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экзамена</a:t>
                      </a:r>
                      <a:endParaRPr lang="en-US" sz="1500" b="1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  <a:tabLst>
                          <a:tab pos="8075613" algn="l"/>
                          <a:tab pos="8156575" algn="l"/>
                        </a:tabLst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выполнять экзаменационную работу НЕСАМОСТОЯТЕЛЬНО, в том числе с помощью посторонних лиц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  <a:tabLst>
                          <a:tab pos="8075613" algn="l"/>
                          <a:tab pos="8156575" algn="l"/>
                        </a:tabLs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общаться</a:t>
                      </a:r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с другими участниками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  <a:tabLst>
                          <a:tab pos="8075613" algn="l"/>
                          <a:tab pos="8156575" algn="l"/>
                        </a:tabLs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иметь при себе средства связи, фото-, аудио- и видеоаппаратуру, электронно-вычислительную технику, справочные материалы, письменные заметки и иные средства хранения и передачи информации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  <a:tabLst>
                          <a:tab pos="8075613" algn="l"/>
                          <a:tab pos="8156575" algn="l"/>
                        </a:tabLs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выносить из аудиторий и ППЭ черновики, экзаменационные материалы на бумажном и (или) электронном носителях, фотографировать экзаменационные материалы, </a:t>
                      </a: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черновики </a:t>
                      </a:r>
                      <a:endParaRPr lang="ru-RU" sz="1400" b="0" kern="1200" dirty="0">
                        <a:solidFill>
                          <a:srgbClr val="FF000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2738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Организаторы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Ассистенты</a:t>
                      </a:r>
                    </a:p>
                    <a:p>
                      <a:pPr marL="0" algn="ctr" defTabSz="914400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Медицинские работники</a:t>
                      </a:r>
                      <a:endParaRPr lang="ru-RU" sz="1500" b="0" kern="0" dirty="0" smtClean="0">
                        <a:solidFill>
                          <a:srgbClr val="002060"/>
                        </a:solidFill>
                        <a:latin typeface="Cambria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  <a:p>
                      <a:pPr marL="19050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находиться в ППЭ в случае несоответствия требованиям, предъявляемым к лицам, привлекаемым к проведению экзаменов</a:t>
                      </a:r>
                      <a:r>
                        <a:rPr lang="ru-RU" sz="1400" b="0" kern="1200" baseline="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(п. 66)</a:t>
                      </a:r>
                      <a:endParaRPr lang="ru-RU" sz="1400" b="0" kern="1200" dirty="0" smtClean="0">
                        <a:solidFill>
                          <a:srgbClr val="FF000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оказывать содействие участникам экзаменов, в том числе передавать им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выносить из аудиторий и ППЭ экзаменационные материалы на бумажном и (или) электронном носителях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фотографировать экзаменационные материалы, </a:t>
                      </a: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черновики  </a:t>
                      </a:r>
                      <a:endParaRPr lang="ru-RU" sz="1400" b="0" kern="1200" dirty="0">
                        <a:solidFill>
                          <a:srgbClr val="FF000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5044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  </a:t>
                      </a:r>
                      <a:endParaRPr lang="ru-RU" sz="1500" b="1" dirty="0" smtClean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  <a:p>
                      <a:pPr algn="ctr"/>
                      <a:r>
                        <a:rPr lang="ru-RU" sz="1500" b="1" kern="0" dirty="0" smtClean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Р</a:t>
                      </a:r>
                      <a:r>
                        <a:rPr lang="ru-RU" sz="15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уководитель</a:t>
                      </a:r>
                      <a:r>
                        <a:rPr lang="ru-RU" sz="1500" b="1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5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ОО </a:t>
                      </a:r>
                      <a:r>
                        <a:rPr lang="ru-RU" sz="1500" b="1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,  </a:t>
                      </a:r>
                      <a:r>
                        <a:rPr lang="ru-RU" sz="15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Руководитель ППЭ  Члены ГЭК</a:t>
                      </a:r>
                      <a:r>
                        <a:rPr lang="ru-RU" sz="1500" b="1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 ,  </a:t>
                      </a:r>
                      <a:r>
                        <a:rPr lang="ru-RU" sz="15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Технические специалисты  </a:t>
                      </a:r>
                    </a:p>
                    <a:p>
                      <a:pPr algn="ctr"/>
                      <a:r>
                        <a:rPr lang="ru-RU" sz="15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Сотрудники, осуществляющим охрану правопорядка</a:t>
                      </a:r>
                    </a:p>
                    <a:p>
                      <a:pPr algn="ctr"/>
                      <a:r>
                        <a:rPr lang="ru-RU" sz="15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Аккредитованные представители СМИ</a:t>
                      </a:r>
                      <a:r>
                        <a:rPr lang="ru-RU" sz="1500" b="1" kern="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О</a:t>
                      </a:r>
                      <a:r>
                        <a:rPr lang="ru-RU" sz="15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бщественные наблюдатели </a:t>
                      </a:r>
                    </a:p>
                    <a:p>
                      <a:pPr algn="ctr"/>
                      <a:r>
                        <a:rPr lang="ru-RU" sz="15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Должностные лица </a:t>
                      </a:r>
                      <a:r>
                        <a:rPr lang="ru-RU" sz="1500" b="1" kern="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Рособнадзора</a:t>
                      </a:r>
                      <a:r>
                        <a:rPr lang="ru-RU" sz="1500" b="1" kern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 , ОИВ</a:t>
                      </a:r>
                      <a:endParaRPr lang="ru-RU" sz="15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находиться в ППЭ в случае несоответствия требованиям, предъявляемым к лицам, привлекаемым к проведению экзаменов (п.66)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оказывать содействие участникам экзаменов, в том числе передавать им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выносить из аудиторий и ППЭ экзаменационные материалы на бумажном и (или) электронном носителях, фотографировать экзаменационные материалы, </a:t>
                      </a: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черновики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Разрешается использование средств связи, …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только в Штабе ППЭ только в связи со служебной необходимостью в Штабе ППЭ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6679" y="105243"/>
            <a:ext cx="11742019" cy="443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Информационная безопасность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838" y="973076"/>
            <a:ext cx="1524000" cy="1031115"/>
            <a:chOff x="0" y="35686"/>
            <a:chExt cx="4462780" cy="3027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572" y="858011"/>
              <a:ext cx="3314700" cy="22052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3533" y="1052703"/>
              <a:ext cx="2725547" cy="1617472"/>
            </a:xfrm>
            <a:prstGeom prst="rect">
              <a:avLst/>
            </a:prstGeom>
          </p:spPr>
        </p:pic>
      </p:grp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45123"/>
              </p:ext>
            </p:extLst>
          </p:nvPr>
        </p:nvGraphicFramePr>
        <p:xfrm>
          <a:off x="239350" y="2059169"/>
          <a:ext cx="11713302" cy="3848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4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0" marR="0" marT="635" marB="0">
                    <a:lnB w="12700">
                      <a:solidFill>
                        <a:srgbClr val="133E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900" b="1" spc="-7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        МОБИЛЬНЫЙ ТЕЛЕФОН</a:t>
                      </a:r>
                      <a:endParaRPr sz="19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0" marR="0" marT="635" marB="0">
                    <a:lnB w="12700">
                      <a:solidFill>
                        <a:srgbClr val="133E6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6043">
                <a:tc>
                  <a:txBody>
                    <a:bodyPr/>
                    <a:lstStyle/>
                    <a:p>
                      <a:pPr marL="90805" indent="0">
                        <a:lnSpc>
                          <a:spcPct val="100000"/>
                        </a:lnSpc>
                        <a:spcBef>
                          <a:spcPts val="325"/>
                        </a:spcBef>
                        <a:buFontTx/>
                        <a:buNone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900" spc="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Расположение</a:t>
                      </a:r>
                      <a:r>
                        <a:rPr sz="1900" spc="-10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6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исключительно</a:t>
                      </a:r>
                      <a:r>
                        <a:rPr sz="1900" spc="-9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204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9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spc="-12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b="1" spc="4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штабе</a:t>
                      </a:r>
                      <a:r>
                        <a:rPr sz="1900" b="1" spc="-114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b="1" spc="-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ППЭ</a:t>
                      </a:r>
                      <a:endParaRPr sz="1900" b="1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90805" indent="0">
                        <a:lnSpc>
                          <a:spcPct val="100000"/>
                        </a:lnSpc>
                        <a:buFontTx/>
                        <a:buNone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900" spc="-45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Используется</a:t>
                      </a:r>
                      <a:r>
                        <a:rPr lang="ru-RU" sz="1900" spc="-4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:</a:t>
                      </a:r>
                      <a:endParaRPr sz="19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182563" lvl="1" indent="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8480" algn="l"/>
                        </a:tabLst>
                      </a:pPr>
                      <a:r>
                        <a:rPr lang="ru-RU" sz="1900" spc="-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5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дл</a:t>
                      </a:r>
                      <a:r>
                        <a:rPr sz="190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lang="ru-RU" sz="19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12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свя</a:t>
                      </a:r>
                      <a:r>
                        <a:rPr sz="19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900" spc="-1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sz="19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министерством образования</a:t>
                      </a:r>
                      <a:endParaRPr sz="19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182563" lvl="1" indent="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8480" algn="l"/>
                        </a:tabLst>
                      </a:pPr>
                      <a:r>
                        <a:rPr lang="ru-RU" sz="1900" spc="-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5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дл</a:t>
                      </a:r>
                      <a:r>
                        <a:rPr sz="190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lang="ru-RU" sz="19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12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свя</a:t>
                      </a:r>
                      <a:r>
                        <a:rPr sz="19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900" spc="-1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sz="19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РЦ</a:t>
                      </a:r>
                      <a:r>
                        <a:rPr sz="19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</a:t>
                      </a:r>
                    </a:p>
                    <a:p>
                      <a:pPr marL="182563" lvl="1" indent="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8480" algn="l"/>
                        </a:tabLst>
                      </a:pPr>
                      <a:r>
                        <a:rPr lang="ru-RU" sz="1900" spc="-13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135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900" spc="-13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12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spc="-12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900" spc="-1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связи</a:t>
                      </a:r>
                      <a:r>
                        <a:rPr sz="1900" spc="-10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spc="-10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17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sz="1900" spc="-12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7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горячей</a:t>
                      </a:r>
                      <a:r>
                        <a:rPr sz="1900" spc="-114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4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линией</a:t>
                      </a:r>
                      <a:r>
                        <a:rPr sz="1900" spc="-1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ППЭ</a:t>
                      </a:r>
                      <a:r>
                        <a:rPr sz="19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204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900" spc="-204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sz="1900" spc="-12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spc="-12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1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случае</a:t>
                      </a:r>
                      <a:r>
                        <a:rPr sz="1900" spc="-11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spc="-11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2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нештатной</a:t>
                      </a:r>
                      <a:r>
                        <a:rPr lang="ru-RU" sz="1900" spc="-2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1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ситуации</a:t>
                      </a:r>
                      <a:endParaRPr sz="19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182563" lvl="1" indent="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38480" algn="l"/>
                        </a:tabLst>
                      </a:pPr>
                      <a:r>
                        <a:rPr lang="ru-RU" sz="1900" spc="-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5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дл</a:t>
                      </a:r>
                      <a:r>
                        <a:rPr sz="190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sz="1900" spc="-12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ол</a:t>
                      </a:r>
                      <a:r>
                        <a:rPr sz="19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чения</a:t>
                      </a:r>
                      <a:r>
                        <a:rPr sz="1900" spc="-1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9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роля</a:t>
                      </a:r>
                      <a:r>
                        <a:rPr sz="19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9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5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рез</a:t>
                      </a:r>
                      <a:r>
                        <a:rPr sz="1900" spc="-10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sz="1900" spc="-5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рв</a:t>
                      </a:r>
                      <a:r>
                        <a:rPr sz="1900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ной</a:t>
                      </a:r>
                      <a:r>
                        <a:rPr sz="1900" spc="-1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схеме</a:t>
                      </a:r>
                      <a:r>
                        <a:rPr lang="ru-RU" sz="19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1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пол</a:t>
                      </a:r>
                      <a:r>
                        <a:rPr sz="19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чение</a:t>
                      </a:r>
                      <a:r>
                        <a:rPr sz="1900" spc="-1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ключа</a:t>
                      </a:r>
                      <a:r>
                        <a:rPr sz="19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9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9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ролю»</a:t>
                      </a:r>
                    </a:p>
                  </a:txBody>
                  <a:tcPr marL="0" marR="0" marT="41275" marB="0">
                    <a:lnL w="12700">
                      <a:solidFill>
                        <a:srgbClr val="133E6A"/>
                      </a:solidFill>
                      <a:prstDash val="solid"/>
                    </a:lnL>
                    <a:lnR w="12700">
                      <a:solidFill>
                        <a:srgbClr val="133E6A"/>
                      </a:solidFill>
                      <a:prstDash val="solid"/>
                    </a:lnR>
                    <a:lnT w="12700">
                      <a:solidFill>
                        <a:srgbClr val="133E6A"/>
                      </a:solidFill>
                      <a:prstDash val="solid"/>
                    </a:lnT>
                    <a:lnB w="12700">
                      <a:solidFill>
                        <a:srgbClr val="133E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indent="0" algn="just" defTabSz="2633663">
                        <a:lnSpc>
                          <a:spcPct val="100000"/>
                        </a:lnSpc>
                        <a:spcBef>
                          <a:spcPts val="325"/>
                        </a:spcBef>
                        <a:buFontTx/>
                        <a:buNone/>
                        <a:tabLst>
                          <a:tab pos="538163" algn="l"/>
                          <a:tab pos="3584575" algn="l"/>
                        </a:tabLst>
                      </a:pPr>
                      <a:r>
                        <a:rPr sz="1900" spc="2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Расположение</a:t>
                      </a:r>
                      <a:r>
                        <a:rPr sz="1900" spc="-10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65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исключительно</a:t>
                      </a:r>
                      <a:r>
                        <a:rPr sz="1900" spc="-9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b="1" spc="-204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900" b="1" spc="-114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1" spc="-114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b="1" spc="4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ш</a:t>
                      </a:r>
                      <a:r>
                        <a:rPr lang="ru-RU" sz="1900" b="1" spc="4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sz="1900" b="1" spc="4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абе</a:t>
                      </a:r>
                      <a:r>
                        <a:rPr sz="1900" b="1" spc="-114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1" spc="-114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b="1" spc="-2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ППЭ</a:t>
                      </a:r>
                      <a:endParaRPr sz="1900" b="1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91440" indent="0" algn="just" defTabSz="2633663">
                        <a:lnSpc>
                          <a:spcPct val="100000"/>
                        </a:lnSpc>
                        <a:buFontTx/>
                        <a:buNone/>
                        <a:tabLst>
                          <a:tab pos="538163" algn="l"/>
                          <a:tab pos="3584575" algn="l"/>
                        </a:tabLst>
                      </a:pPr>
                      <a:r>
                        <a:rPr sz="1900" b="1" spc="-5" dirty="0" err="1" smtClean="0"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900" b="1" dirty="0" err="1" smtClean="0"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спол</a:t>
                      </a:r>
                      <a:r>
                        <a:rPr sz="1900" b="1" spc="5" dirty="0" err="1" smtClean="0"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sz="1900" b="1" dirty="0" err="1" smtClean="0"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зу</a:t>
                      </a:r>
                      <a:r>
                        <a:rPr sz="1900" b="1" spc="-5" dirty="0" err="1" smtClean="0"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sz="1900" b="1" dirty="0" err="1" smtClean="0"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тся</a:t>
                      </a:r>
                      <a:r>
                        <a:rPr sz="1900" b="1" spc="-100" dirty="0" smtClean="0"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b="1" dirty="0" err="1" smtClean="0"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как</a:t>
                      </a:r>
                      <a:r>
                        <a:rPr sz="1900" b="1" spc="-125" dirty="0" smtClean="0"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1" spc="-125" dirty="0" smtClean="0"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РЕЗЕРВНОЕ  СРЕДСТВО  СВЯЗИ</a:t>
                      </a:r>
                      <a:endParaRPr sz="1900" b="1" dirty="0" smtClean="0">
                        <a:solidFill>
                          <a:srgbClr val="C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91440" indent="0" algn="just" defTabSz="2633663">
                        <a:lnSpc>
                          <a:spcPct val="100000"/>
                        </a:lnSpc>
                        <a:buFontTx/>
                        <a:buNone/>
                        <a:tabLst>
                          <a:tab pos="538163" algn="l"/>
                          <a:tab pos="3584575" algn="l"/>
                        </a:tabLst>
                      </a:pPr>
                      <a:r>
                        <a:rPr sz="1900" spc="-5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90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ме</a:t>
                      </a:r>
                      <a:r>
                        <a:rPr sz="1900" spc="-1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ю</a:t>
                      </a:r>
                      <a:r>
                        <a:rPr sz="190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sz="1900" spc="-9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9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аво</a:t>
                      </a:r>
                      <a:r>
                        <a:rPr sz="19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sz="19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носить</a:t>
                      </a:r>
                      <a:r>
                        <a:rPr sz="1900" spc="-10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9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штаб</a:t>
                      </a:r>
                      <a:r>
                        <a:rPr sz="1900" spc="-13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ППЭ</a:t>
                      </a:r>
                      <a:endParaRPr sz="19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179388" lvl="1" indent="-93663" algn="just" defTabSz="2633663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58775" algn="l"/>
                          <a:tab pos="538163" algn="l"/>
                          <a:tab pos="3584575" algn="l"/>
                        </a:tabLst>
                      </a:pPr>
                      <a:r>
                        <a:rPr lang="ru-RU" sz="1800" spc="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sz="1800" spc="5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sz="180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ково</a:t>
                      </a:r>
                      <a:r>
                        <a:rPr sz="1800" spc="-1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sz="1800" spc="-5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ител</a:t>
                      </a:r>
                      <a:r>
                        <a:rPr sz="180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sz="1800" spc="-11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ОО</a:t>
                      </a:r>
                    </a:p>
                    <a:p>
                      <a:pPr marL="179388" lvl="1" indent="-93663" algn="just" defTabSz="2633663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58775" algn="l"/>
                          <a:tab pos="538163" algn="l"/>
                          <a:tab pos="3584575" algn="l"/>
                        </a:tabLst>
                      </a:pPr>
                      <a:r>
                        <a:rPr lang="ru-RU" sz="1800" spc="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sz="1800" spc="5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sz="180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ково</a:t>
                      </a:r>
                      <a:r>
                        <a:rPr sz="1800" spc="-1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sz="1800" spc="-5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ител</a:t>
                      </a:r>
                      <a:r>
                        <a:rPr sz="180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sz="1800" spc="-11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ППЭ</a:t>
                      </a:r>
                      <a:endParaRPr sz="18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179388" lvl="1" indent="-93663" algn="just" defTabSz="2633663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58775" algn="l"/>
                          <a:tab pos="538163" algn="l"/>
                          <a:tab pos="3584575" algn="l"/>
                        </a:tabLst>
                      </a:pPr>
                      <a:r>
                        <a:rPr sz="1800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члены</a:t>
                      </a:r>
                      <a:r>
                        <a:rPr sz="1800" spc="-114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spc="-1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8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ЭК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179388" lvl="1" indent="-93663" algn="just" defTabSz="2633663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58775" algn="l"/>
                          <a:tab pos="538163" algn="l"/>
                          <a:tab pos="3584575" algn="l"/>
                        </a:tabLs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технические специалисты</a:t>
                      </a:r>
                    </a:p>
                    <a:p>
                      <a:pPr marL="179388" lvl="1" indent="-93663" algn="just" defTabSz="2633663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58775" algn="l"/>
                          <a:tab pos="538163" algn="l"/>
                          <a:tab pos="3584575" algn="l"/>
                        </a:tabLs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сотрудники</a:t>
                      </a:r>
                      <a:endParaRPr sz="1800" b="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179388" lvl="1" indent="-93663" algn="just" defTabSz="2633663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58775" algn="l"/>
                          <a:tab pos="538163" algn="l"/>
                          <a:tab pos="3584575" algn="l"/>
                        </a:tabLst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общественные</a:t>
                      </a:r>
                      <a:r>
                        <a:rPr sz="1800" spc="-12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spc="-1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наблюдатели</a:t>
                      </a:r>
                      <a:endParaRPr sz="18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179388" marR="1097915" lvl="1" indent="-93663" algn="just" defTabSz="2633663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58775" algn="l"/>
                          <a:tab pos="538163" algn="l"/>
                          <a:tab pos="3584575" algn="l"/>
                        </a:tabLst>
                      </a:pPr>
                      <a:r>
                        <a:rPr sz="18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олжност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ые</a:t>
                      </a:r>
                      <a:r>
                        <a:rPr sz="1800" spc="-9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ли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ца</a:t>
                      </a:r>
                      <a:r>
                        <a:rPr sz="18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spc="5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sz="1800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особр</a:t>
                      </a:r>
                      <a:r>
                        <a:rPr sz="1800" spc="5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sz="1800" spc="-5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ад</a:t>
                      </a:r>
                      <a:r>
                        <a:rPr sz="1800" spc="-10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sz="1800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ора</a:t>
                      </a:r>
                      <a:r>
                        <a:rPr sz="1800" spc="-9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9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800" spc="-5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ли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ца  у</a:t>
                      </a:r>
                      <a:r>
                        <a:rPr sz="1800" spc="-2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полномоченные</a:t>
                      </a:r>
                      <a:r>
                        <a:rPr sz="1800" spc="-9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pc="-90" dirty="0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Р</a:t>
                      </a:r>
                      <a:r>
                        <a:rPr sz="1800" spc="60" dirty="0" err="1" smtClean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особрнадзором</a:t>
                      </a:r>
                      <a:endParaRPr sz="18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  <a:p>
                      <a:pPr marL="179388" lvl="1" indent="-93663" algn="just" defTabSz="2633663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58775" algn="l"/>
                          <a:tab pos="538163" algn="l"/>
                          <a:tab pos="3584575" algn="l"/>
                        </a:tabLst>
                      </a:pPr>
                      <a:r>
                        <a:rPr sz="18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олжност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ые</a:t>
                      </a:r>
                      <a:r>
                        <a:rPr sz="1800" spc="-9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ли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ца</a:t>
                      </a:r>
                      <a:r>
                        <a:rPr sz="1800" spc="-12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800" spc="-114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spc="-4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ере</a:t>
                      </a:r>
                      <a:r>
                        <a:rPr sz="1800" spc="-1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sz="1800" spc="-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ные</a:t>
                      </a:r>
                      <a:r>
                        <a:rPr sz="1800" spc="-7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пол</a:t>
                      </a:r>
                      <a:r>
                        <a:rPr sz="1800" spc="5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sz="1800" dirty="0">
                          <a:solidFill>
                            <a:srgbClr val="002060"/>
                          </a:solidFill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омочия)</a:t>
                      </a:r>
                    </a:p>
                  </a:txBody>
                  <a:tcPr marL="0" marR="0" marT="41275" marB="0">
                    <a:lnL w="12700">
                      <a:solidFill>
                        <a:srgbClr val="133E6A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33E6A"/>
                      </a:solidFill>
                      <a:prstDash val="solid"/>
                    </a:lnT>
                    <a:lnB w="12700">
                      <a:solidFill>
                        <a:srgbClr val="133E6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10716993" y="1054185"/>
            <a:ext cx="1370171" cy="743644"/>
            <a:chOff x="7988807" y="318515"/>
            <a:chExt cx="2411095" cy="31470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8807" y="318515"/>
              <a:ext cx="2410968" cy="3147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4260" y="514350"/>
              <a:ext cx="1822069" cy="255879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2128" y="6035347"/>
            <a:ext cx="11761216" cy="705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78" indent="-287013" algn="just">
              <a:spcBef>
                <a:spcPts val="100"/>
              </a:spcBef>
              <a:buFont typeface="Arial MT"/>
              <a:buChar char="•"/>
              <a:tabLst>
                <a:tab pos="299078" algn="l"/>
                <a:tab pos="299713" algn="l"/>
              </a:tabLst>
            </a:pPr>
            <a:r>
              <a:rPr sz="14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Один</a:t>
            </a:r>
            <a:r>
              <a:rPr sz="1400" spc="-13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11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из</a:t>
            </a:r>
            <a:r>
              <a:rPr sz="1400" spc="-13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8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технических</a:t>
            </a:r>
            <a:r>
              <a:rPr sz="1400" spc="-10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специалистов</a:t>
            </a:r>
            <a:r>
              <a:rPr sz="1400" spc="-1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4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дежурит</a:t>
            </a:r>
            <a:r>
              <a:rPr sz="1400" spc="-10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229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</a:t>
            </a:r>
            <a:r>
              <a:rPr sz="1400" spc="-14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4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штабе</a:t>
            </a:r>
            <a:r>
              <a:rPr sz="1400" spc="-12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2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</a:t>
            </a:r>
            <a:r>
              <a:rPr sz="1400" spc="-14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14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для</a:t>
            </a:r>
            <a:r>
              <a:rPr sz="1400" spc="-12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25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оперативного</a:t>
            </a:r>
            <a:r>
              <a:rPr sz="1400" spc="-13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95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выполнения</a:t>
            </a:r>
            <a:r>
              <a:rPr lang="ru-RU" sz="1400" spc="-9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11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необходимых</a:t>
            </a:r>
            <a:r>
              <a:rPr sz="1400" spc="-12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7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технологических</a:t>
            </a:r>
            <a:r>
              <a:rPr sz="1400" spc="-8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2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процедур</a:t>
            </a:r>
            <a:r>
              <a:rPr sz="1400" spc="-12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при</a:t>
            </a:r>
            <a:r>
              <a:rPr sz="1400" spc="-13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7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возникновении</a:t>
            </a:r>
            <a:r>
              <a:rPr sz="1400" spc="-1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7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нештатных</a:t>
            </a:r>
            <a:r>
              <a:rPr sz="1400" spc="-12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1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ситуаций</a:t>
            </a:r>
            <a:endParaRPr sz="1400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299078" marR="5080" indent="-287013" algn="just">
              <a:lnSpc>
                <a:spcPts val="2100"/>
              </a:lnSpc>
              <a:spcBef>
                <a:spcPts val="120"/>
              </a:spcBef>
              <a:buFont typeface="Arial MT"/>
              <a:buChar char="•"/>
              <a:tabLst>
                <a:tab pos="299078" algn="l"/>
                <a:tab pos="299713" algn="l"/>
              </a:tabLst>
            </a:pPr>
            <a:r>
              <a:rPr sz="1400" spc="-7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Руководитель</a:t>
            </a:r>
            <a:r>
              <a:rPr sz="1400" spc="-1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2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</a:t>
            </a:r>
            <a:r>
              <a:rPr sz="1400" spc="-13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(помощник</a:t>
            </a:r>
            <a:r>
              <a:rPr sz="1400" spc="-9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7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руководителя</a:t>
            </a:r>
            <a:r>
              <a:rPr sz="1400" spc="-1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5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ППЭ)</a:t>
            </a:r>
            <a:r>
              <a:rPr sz="1400" spc="-12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4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дежурит</a:t>
            </a:r>
            <a:r>
              <a:rPr sz="1400" spc="-1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229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</a:t>
            </a:r>
            <a:r>
              <a:rPr sz="1400" spc="-13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1400" spc="-13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51" dirty="0" err="1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штабе</a:t>
            </a:r>
            <a:r>
              <a:rPr sz="1400" spc="-120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2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</a:t>
            </a:r>
            <a:r>
              <a:rPr sz="1400" spc="-13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145" dirty="0" err="1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для</a:t>
            </a:r>
            <a:r>
              <a:rPr lang="ru-RU" sz="1400" spc="-14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11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5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ответа</a:t>
            </a:r>
            <a:r>
              <a:rPr sz="1400" spc="-12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3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sz="1400" spc="-13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11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звонки, </a:t>
            </a:r>
            <a:r>
              <a:rPr sz="1400" spc="-62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1400" spc="-5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пос</a:t>
            </a:r>
            <a:r>
              <a:rPr sz="1400" spc="-11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</a:t>
            </a:r>
            <a:r>
              <a:rPr sz="1400" spc="-15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уп</a:t>
            </a:r>
            <a:r>
              <a:rPr sz="1400" spc="-20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</a:t>
            </a:r>
            <a:r>
              <a:rPr sz="1400" spc="95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ю</a:t>
            </a:r>
            <a:r>
              <a:rPr sz="1400" spc="91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щ</a:t>
            </a:r>
            <a:r>
              <a:rPr sz="1400" spc="20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и</a:t>
            </a:r>
            <a:r>
              <a:rPr sz="1400" spc="25" dirty="0" err="1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е</a:t>
            </a:r>
            <a:r>
              <a:rPr sz="1400" spc="-13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1400" spc="35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 Штаб ППЭ</a:t>
            </a:r>
            <a:endParaRPr sz="1400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80516" y="1279517"/>
            <a:ext cx="6924168" cy="707886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/>
            <a:r>
              <a:rPr lang="ru-RU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В Штабе ППЭ </a:t>
            </a:r>
            <a:r>
              <a:rPr lang="ru-RU" sz="2000" u="sng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АНШЛАГ</a:t>
            </a:r>
            <a:r>
              <a:rPr lang="ru-RU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– </a:t>
            </a:r>
          </a:p>
          <a:p>
            <a:pPr algn="ctr" defTabSz="914377"/>
            <a:r>
              <a:rPr lang="ru-RU" sz="20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МЕСТО ДЛЯ ХРАНЕНИЯ ТЕЛЕФОНОВ</a:t>
            </a:r>
            <a:r>
              <a:rPr lang="ru-RU" sz="20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25754" y="1031189"/>
            <a:ext cx="846561" cy="78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91344" y="542605"/>
            <a:ext cx="11809312" cy="3693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Средства связи разрешено использовать только в Штабе ППЭ в связи со служебной необходимостью!</a:t>
            </a:r>
            <a:endParaRPr lang="ru-RU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105753"/>
            <a:ext cx="12192000" cy="5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50784" rIns="121920" bIns="10156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Средства связи</a:t>
            </a:r>
            <a:endParaRPr lang="ru-RU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3339" y="0"/>
            <a:ext cx="1151277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00CC"/>
                </a:solidFill>
                <a:latin typeface="Cambria" pitchFamily="18" charset="0"/>
              </a:rPr>
              <a:t>п.72</a:t>
            </a:r>
            <a:endParaRPr lang="ru-RU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328" y="0"/>
            <a:ext cx="12144672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0272" algn="ctr">
              <a:lnSpc>
                <a:spcPct val="115000"/>
              </a:lnSpc>
              <a:spcAft>
                <a:spcPts val="1333"/>
              </a:spcAft>
              <a:tabLst>
                <a:tab pos="3761646" algn="l"/>
              </a:tabLst>
            </a:pPr>
            <a:r>
              <a:rPr lang="ru-RU" sz="2400" dirty="0">
                <a:solidFill>
                  <a:srgbClr val="33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Продолжительность выполнения ЭР ЕГЭ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592081"/>
              </p:ext>
            </p:extLst>
          </p:nvPr>
        </p:nvGraphicFramePr>
        <p:xfrm>
          <a:off x="199176" y="519540"/>
          <a:ext cx="11805718" cy="5348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5591">
                  <a:extLst>
                    <a:ext uri="{9D8B030D-6E8A-4147-A177-3AD203B41FA5}">
                      <a16:colId xmlns:a16="http://schemas.microsoft.com/office/drawing/2014/main" val="3528298867"/>
                    </a:ext>
                  </a:extLst>
                </a:gridCol>
                <a:gridCol w="2924665">
                  <a:extLst>
                    <a:ext uri="{9D8B030D-6E8A-4147-A177-3AD203B41FA5}">
                      <a16:colId xmlns:a16="http://schemas.microsoft.com/office/drawing/2014/main" val="3609833200"/>
                    </a:ext>
                  </a:extLst>
                </a:gridCol>
                <a:gridCol w="5015462">
                  <a:extLst>
                    <a:ext uri="{9D8B030D-6E8A-4147-A177-3AD203B41FA5}">
                      <a16:colId xmlns:a16="http://schemas.microsoft.com/office/drawing/2014/main" val="945966323"/>
                    </a:ext>
                  </a:extLst>
                </a:gridCol>
              </a:tblGrid>
              <a:tr h="797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Название учебного предмета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Продолжительность выполнения ЭР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Продолжительность выполнения ЭР участниками экзамена с ОВЗ, участниками экзамена - детьми-инвалидами и инвалидами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/>
                </a:tc>
                <a:extLst>
                  <a:ext uri="{0D108BD9-81ED-4DB2-BD59-A6C34878D82A}">
                    <a16:rowId xmlns:a16="http://schemas.microsoft.com/office/drawing/2014/main" val="3020663606"/>
                  </a:ext>
                </a:extLst>
              </a:tr>
              <a:tr h="250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Математика (Профильный уровень)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часа 55 минут               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    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(235 минут)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часов 25 минут                  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                            (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325 минут)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42666"/>
                  </a:ext>
                </a:extLst>
              </a:tr>
              <a:tr h="250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Биология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822258"/>
                  </a:ext>
                </a:extLst>
              </a:tr>
              <a:tr h="250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Информатика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263707"/>
                  </a:ext>
                </a:extLst>
              </a:tr>
              <a:tr h="250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Литература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06461"/>
                  </a:ext>
                </a:extLst>
              </a:tr>
              <a:tr h="250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Физика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568246"/>
                  </a:ext>
                </a:extLst>
              </a:tr>
              <a:tr h="250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Русский язык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часа 30 минут                       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(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210 минут)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часов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(300 минут)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367283"/>
                  </a:ext>
                </a:extLst>
              </a:tr>
              <a:tr h="250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История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537921"/>
                  </a:ext>
                </a:extLst>
              </a:tr>
              <a:tr h="250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Обществознание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687595"/>
                  </a:ext>
                </a:extLst>
              </a:tr>
              <a:tr h="250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Химия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961495"/>
                  </a:ext>
                </a:extLst>
              </a:tr>
              <a:tr h="523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Иностранные языки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(Письменный)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часа 10 минут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(190 минут)     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часа 40 минут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(280 минут)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347532"/>
                  </a:ext>
                </a:extLst>
              </a:tr>
              <a:tr h="250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Математика (Базовый уровень) 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часа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                                                  (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180 минут)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часа 30 минут     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(270 минут)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/>
                </a:tc>
                <a:extLst>
                  <a:ext uri="{0D108BD9-81ED-4DB2-BD59-A6C34878D82A}">
                    <a16:rowId xmlns:a16="http://schemas.microsoft.com/office/drawing/2014/main" val="2481073192"/>
                  </a:ext>
                </a:extLst>
              </a:tr>
              <a:tr h="250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География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862155"/>
                  </a:ext>
                </a:extLst>
              </a:tr>
              <a:tr h="250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Китайский язык (Письменный)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9902"/>
                  </a:ext>
                </a:extLst>
              </a:tr>
              <a:tr h="250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Иностранные языки (Устный)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 минут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47 минут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74218"/>
                  </a:ext>
                </a:extLst>
              </a:tr>
              <a:tr h="301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Китайский язык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Устный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 минут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44 минуты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67" marR="44867" marT="0" marB="0"/>
                </a:tc>
                <a:extLst>
                  <a:ext uri="{0D108BD9-81ED-4DB2-BD59-A6C34878D82A}">
                    <a16:rowId xmlns:a16="http://schemas.microsoft.com/office/drawing/2014/main" val="54923101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6804" y="6018011"/>
            <a:ext cx="11805719" cy="73866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1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члена государственной экзаменационной комиссии </a:t>
            </a:r>
            <a:r>
              <a:rPr lang="ru-RU" sz="1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пункте проведения экзамена</a:t>
            </a:r>
          </a:p>
          <a:p>
            <a:pPr marL="228594" indent="-228594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проверяет в каждой аудитории ППЭ продолжительность проведения экзамена по соответствующему учебному предмету (время начала и окончания экзамена указаны на доске (информационном стенде)</a:t>
            </a:r>
          </a:p>
        </p:txBody>
      </p:sp>
    </p:spTree>
    <p:extLst>
      <p:ext uri="{BB962C8B-B14F-4D97-AF65-F5344CB8AC3E}">
        <p14:creationId xmlns:p14="http://schemas.microsoft.com/office/powerpoint/2010/main" val="10817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786A1C-1CC7-45C6-A454-4FEB43900C16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ru-RU" b="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Подготовительные мероприятия. Действия руководителя ППЭ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C122DB28-F021-4ABE-B172-944024EC3F60}"/>
              </a:ext>
            </a:extLst>
          </p:cNvPr>
          <p:cNvSpPr txBox="1">
            <a:spLocks/>
          </p:cNvSpPr>
          <p:nvPr/>
        </p:nvSpPr>
        <p:spPr bwMode="auto">
          <a:xfrm>
            <a:off x="1802787" y="724857"/>
            <a:ext cx="101296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 algn="just">
              <a:buBlip>
                <a:blip r:embed="rId3"/>
              </a:buBlip>
              <a:defRPr sz="220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  <a:lvl3pPr marL="800100" lvl="2" indent="-342900" algn="just">
              <a:buBlip>
                <a:blip r:embed="rId3"/>
              </a:buBlip>
              <a:defRPr sz="200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3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проверить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готовность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ППЭ к проведению экзамена , видеонаблюдение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(в Штабе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получить упаковочные материалы от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члена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ГЭК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форму ППЭ-14-01 «Акт приемки-передачи экзаменационных материалов в ППЭ»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получить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от технического специалиста распечатанный пакет руководителя  с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автоматизированным распределением участников и работников ППЭ и формами ППЭ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auto">
          <a:xfrm>
            <a:off x="215287" y="551671"/>
            <a:ext cx="1435100" cy="646331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17081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7081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7081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7081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7081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позднее </a:t>
            </a:r>
            <a:r>
              <a:rPr lang="ru-RU" altLang="ru-RU" sz="1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7:30</a:t>
            </a:r>
            <a:endParaRPr lang="ru-RU" altLang="ru-RU" sz="1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21"/>
          <p:cNvSpPr>
            <a:spLocks noChangeArrowheads="1"/>
          </p:cNvSpPr>
          <p:nvPr/>
        </p:nvSpPr>
        <p:spPr bwMode="auto">
          <a:xfrm>
            <a:off x="215287" y="4558907"/>
            <a:ext cx="1435100" cy="646331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17081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7081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7081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7081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7081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позднее </a:t>
            </a:r>
            <a:r>
              <a:rPr lang="ru-RU" altLang="ru-RU" sz="1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7:35</a:t>
            </a:r>
            <a:endParaRPr lang="ru-RU" altLang="ru-RU" sz="1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20240" y="4510509"/>
            <a:ext cx="10012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назначить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ответственного за регистрацию лиц, привлекаемых к проведению ЕГЭ в ППЭ,</a:t>
            </a:r>
            <a:r>
              <a:rPr lang="ru-RU" sz="2000" dirty="0">
                <a:solidFill>
                  <a:srgbClr val="282828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в соответствии с формой ППЭ-07</a:t>
            </a:r>
            <a:r>
              <a:rPr lang="ru-RU" sz="2000" dirty="0">
                <a:solidFill>
                  <a:srgbClr val="282828"/>
                </a:solidFill>
                <a:latin typeface="Cambria" panose="02040503050406030204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обеспечить регистрацию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выдать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тветственному организатору вне аудитории формы ППЭ-06-01, ППЭ-06-02</a:t>
            </a:r>
          </a:p>
        </p:txBody>
      </p:sp>
    </p:spTree>
    <p:extLst>
      <p:ext uri="{BB962C8B-B14F-4D97-AF65-F5344CB8AC3E}">
        <p14:creationId xmlns:p14="http://schemas.microsoft.com/office/powerpoint/2010/main" val="13423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8642" y="9526"/>
            <a:ext cx="12083357" cy="470308"/>
          </a:xfrm>
          <a:prstGeom prst="rect">
            <a:avLst/>
          </a:prstGeom>
          <a:noFill/>
        </p:spPr>
        <p:txBody>
          <a:bodyPr/>
          <a:lstStyle/>
          <a:p>
            <a:pPr algn="ctr" defTabSz="972122">
              <a:defRPr/>
            </a:pPr>
            <a:r>
              <a:rPr 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Действия организаторов </a:t>
            </a:r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ППЭ до </a:t>
            </a:r>
            <a:r>
              <a:rPr 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начала экзамена  </a:t>
            </a:r>
          </a:p>
        </p:txBody>
      </p:sp>
      <p:sp>
        <p:nvSpPr>
          <p:cNvPr id="18" name="Прямоугольник 21"/>
          <p:cNvSpPr>
            <a:spLocks noChangeArrowheads="1"/>
          </p:cNvSpPr>
          <p:nvPr/>
        </p:nvSpPr>
        <p:spPr bwMode="auto">
          <a:xfrm>
            <a:off x="291522" y="5077347"/>
            <a:ext cx="1435100" cy="369332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17081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7081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7081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7081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7081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ru-RU" altLang="ru-RU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08:00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9257" y="668542"/>
            <a:ext cx="62848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Ответственный организатор вне аудитории: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получает от руководителя ППЭ форму ППЭ-07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проходит к своему рабочему месту 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вход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ППЭ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9257" y="1872913"/>
            <a:ext cx="82494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Ответственный организатор вне аудитории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осуществляет допуск работников в ППЭ: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проводит паспортный контроль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проверяет наличие работников в списках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регистрирует работников ППЭ (подпись в форме ППЭ-07)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направляет организаторов к месту проведения инструктажа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7717" y="4827567"/>
            <a:ext cx="78970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Организаторы в аудитории, вне аудитории: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оставляют личные вещи в месте для хранения личных вещей лиц, привлекаемых к проведению ЕГЭ, которое расположено до входа в ППЭ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регистрируются у ответственного организатора вне аудитории</a:t>
            </a:r>
          </a:p>
        </p:txBody>
      </p:sp>
      <p:sp>
        <p:nvSpPr>
          <p:cNvPr id="8" name="Прямоугольник 21"/>
          <p:cNvSpPr>
            <a:spLocks noChangeArrowheads="1"/>
          </p:cNvSpPr>
          <p:nvPr/>
        </p:nvSpPr>
        <p:spPr bwMode="auto">
          <a:xfrm>
            <a:off x="291522" y="3873460"/>
            <a:ext cx="1435100" cy="646331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7081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7081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7081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7081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7081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позднее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8:00</a:t>
            </a: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2034615" y="3959304"/>
            <a:ext cx="95032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15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715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715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715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715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Включение режим записи на камерах видеонаблюдения в аудиториях 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ППЭ, </a:t>
            </a: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сверка</a:t>
            </a: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часов  во всех аудиториях и на станциях организатора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45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80657" y="534157"/>
          <a:ext cx="11678971" cy="6282455"/>
        </p:xfrm>
        <a:graphic>
          <a:graphicData uri="http://schemas.openxmlformats.org/drawingml/2006/table">
            <a:tbl>
              <a:tblPr/>
              <a:tblGrid>
                <a:gridCol w="1517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23 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мая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чт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география, литература, химия</a:t>
                      </a: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28 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мая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вт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русский язык</a:t>
                      </a: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31 мая (</a:t>
                      </a:r>
                      <a:r>
                        <a:rPr lang="ru-RU" sz="1600" dirty="0" err="1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пт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математика Б, П</a:t>
                      </a: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4 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июня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вт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обществознание, физика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7 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июня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пт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иностранные языки (английский, испанский, китайский, немецкий, французский) (устная часть), информатика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8 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июня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сб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иностранные языки (английский, испанский, китайский, немецкий, французский) (устная часть), информатика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11 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июня 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вт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биология, иностранные языки (английский, испанский, китайский, немецкий, французский) (письменная часть), история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13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июня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чт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резерв: география, литература, обществознание, физика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17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июня (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резерв: русский язык 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18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июня (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вт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резерв: иностранные языки (английский, испанский, китайский, немецкий, французский) (устная часть), история, химия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19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июня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(ср)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резерв: биология, иностранные языки (английский, испанский, китайский, немецкий, французский) (письменная часть), информатика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20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июня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(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чт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резерв: математика Б, П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21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июня (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резерв: по всем учебным предметам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1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4 июля (</a:t>
                      </a:r>
                      <a:r>
                        <a:rPr lang="ru-RU" sz="1600" b="1" i="0" dirty="0" err="1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чт</a:t>
                      </a: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иностранные языки (английский, испанский, китайский, немецкий, французский) (письменная часть), информатика, обществознание, русский язык, физика, химия</a:t>
                      </a:r>
                      <a:endParaRPr lang="ru-RU" sz="1600" b="1" i="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11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 июля (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пт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биология, география, математика Б, П, </a:t>
                      </a: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иностранные языки (английский, испанский, китайский, немецкий, французский) (устная часть), история, литература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79596" marR="79596" marT="0" marB="0">
                    <a:lnL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3339" y="0"/>
            <a:ext cx="12048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Расписание ГИА (основной период) 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1113"/>
            <a:ext cx="12104483" cy="450850"/>
          </a:xfrm>
          <a:prstGeom prst="rect">
            <a:avLst/>
          </a:prstGeom>
          <a:noFill/>
        </p:spPr>
        <p:txBody>
          <a:bodyPr/>
          <a:lstStyle/>
          <a:p>
            <a:pPr algn="ctr" defTabSz="972122">
              <a:defRPr/>
            </a:pPr>
            <a:r>
              <a:rPr 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Действия руководителя ППЭ до </a:t>
            </a:r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начала </a:t>
            </a:r>
            <a:r>
              <a:rPr 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экзамена  </a:t>
            </a: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5864013" y="1583709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ВЫДАТЬ!</a:t>
            </a:r>
          </a:p>
        </p:txBody>
      </p:sp>
      <p:sp>
        <p:nvSpPr>
          <p:cNvPr id="13" name="Прямоугольник 21"/>
          <p:cNvSpPr>
            <a:spLocks noChangeArrowheads="1"/>
          </p:cNvSpPr>
          <p:nvPr/>
        </p:nvSpPr>
        <p:spPr bwMode="auto">
          <a:xfrm>
            <a:off x="251378" y="601929"/>
            <a:ext cx="1435100" cy="646331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17081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7081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7081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7081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7081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ранее  08:15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35794" y="56753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Проведение краткого инструктажа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 работников ППЭ по процедуре проведения экзамена,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назначение ответственных организаторов, распределение по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местам работы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организаторов вне аудитории, выдача списков, ведомостей и протоколов организаторам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434" y="2031019"/>
            <a:ext cx="5333538" cy="452431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72122">
              <a:defRPr/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Организаторам в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аудитории: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0193" indent="-260193" defTabSz="972122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форму ППЭ-05-01 (2 экземпляра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0193" indent="-260193" defTabSz="972122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ППЭ-05-02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0193" indent="-260193" defTabSz="972122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ППЭ-12-02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0193" indent="-260193" defTabSz="972122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ППЭ-12-03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0193" indent="-260193" defTabSz="972122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форму ППЭ-12-04-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МАШ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0193" indent="-260193" defTabSz="972122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ППЭ-16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0193" indent="-260193" defTabSz="972122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инструкцию для участника экзамена, зачитываемую организатором в аудитории перед началом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экзамена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0193" indent="-260193" defTabSz="972122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калибровочный лист станции организатора соответствующей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аудитории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0193" indent="-260193" defTabSz="972122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таблички с номерами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аудиторий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0193" indent="-260193" defTabSz="972122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черновики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0193" indent="-260193" defTabSz="972122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ВДП для упаковки ЭМ после проведения ЭМ (для бланков ЕГЭ, для испорченных или бракованных комплектов ЭМ, для использованных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КИМ)</a:t>
            </a:r>
          </a:p>
          <a:p>
            <a:pPr marL="260193" indent="-260193" defTabSz="972122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конверт 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упаковки черновиков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4822" y="2025008"/>
            <a:ext cx="3105561" cy="353943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972122">
              <a:defRPr/>
            </a:pPr>
            <a:r>
              <a:rPr lang="ru-RU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Медицинскому работнику:</a:t>
            </a:r>
          </a:p>
          <a:p>
            <a:pPr marL="171450" indent="-171450" algn="just" defTabSz="972122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инструкцию, определяющую порядок его работы во время проведения ЕГЭ в 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ППЭ</a:t>
            </a:r>
          </a:p>
          <a:p>
            <a:pPr marL="171450" indent="-171450" algn="just" defTabSz="972122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выписку из протокола ГЭК (при наличии участников ОВЗ) 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71450" indent="-171450" algn="just" defTabSz="972122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журнал учета участников экзамена, обратившихся к медицинскому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работнику</a:t>
            </a:r>
          </a:p>
          <a:p>
            <a:pPr marL="171450" indent="-171450" algn="just" defTabSz="972122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форму «Ведомость наличия лекарственных препаратов у участников экзамена в ППЭ в день проведения экзамена»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9320875" y="4109026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ДОПУСК!</a:t>
            </a:r>
            <a:endParaRPr lang="ru-RU" altLang="ru-RU"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76424" y="4735177"/>
            <a:ext cx="2976465" cy="186717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15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представителей СМИ </a:t>
            </a:r>
            <a:endParaRPr lang="ru-RU" sz="16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Aft>
                <a:spcPts val="215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общественных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наблюдателей </a:t>
            </a:r>
            <a:endParaRPr lang="ru-RU" sz="16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Aft>
                <a:spcPts val="215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должностных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лиц </a:t>
            </a:r>
            <a:r>
              <a:rPr lang="ru-RU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иных лиц, определенных </a:t>
            </a:r>
            <a:r>
              <a:rPr lang="ru-RU" sz="1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 </a:t>
            </a:r>
            <a:endParaRPr lang="ru-RU" sz="16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76424" y="2025008"/>
            <a:ext cx="3105561" cy="156966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972122"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Общественным наблюдателям:</a:t>
            </a:r>
            <a:endParaRPr lang="ru-RU" sz="16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72122">
              <a:defRPr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форму ППЭ-18-МАШ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«Акт общественного наблюдения за проведением экзамена в 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ППЭ»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16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983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Упаковочный материал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777090" y="634762"/>
          <a:ext cx="10786792" cy="1371600"/>
        </p:xfrm>
        <a:graphic>
          <a:graphicData uri="http://schemas.openxmlformats.org/drawingml/2006/table">
            <a:tbl>
              <a:tblPr/>
              <a:tblGrid>
                <a:gridCol w="3494829">
                  <a:extLst>
                    <a:ext uri="{9D8B030D-6E8A-4147-A177-3AD203B41FA5}">
                      <a16:colId xmlns:a16="http://schemas.microsoft.com/office/drawing/2014/main" val="920952218"/>
                    </a:ext>
                  </a:extLst>
                </a:gridCol>
                <a:gridCol w="3629183">
                  <a:extLst>
                    <a:ext uri="{9D8B030D-6E8A-4147-A177-3AD203B41FA5}">
                      <a16:colId xmlns:a16="http://schemas.microsoft.com/office/drawing/2014/main" val="1978898020"/>
                    </a:ext>
                  </a:extLst>
                </a:gridCol>
                <a:gridCol w="3662780">
                  <a:extLst>
                    <a:ext uri="{9D8B030D-6E8A-4147-A177-3AD203B41FA5}">
                      <a16:colId xmlns:a16="http://schemas.microsoft.com/office/drawing/2014/main" val="3949825705"/>
                    </a:ext>
                  </a:extLst>
                </a:gridCol>
              </a:tblGrid>
              <a:tr h="33505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Возвратный доставочный пакет (ВДП)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AF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450255"/>
                  </a:ext>
                </a:extLst>
              </a:tr>
              <a:tr h="33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Для упаковки использованных бланков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Для упаковки использованных КИМ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Для упаковки испорченных</a:t>
                      </a:r>
                      <a:b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 (или) бракованных ЭМ</a:t>
                      </a:r>
                    </a:p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26903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952246" y="2472141"/>
            <a:ext cx="6925901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975" indent="-180975"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ВДП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доставляются в ППЭ из расчёта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ВДП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 одну 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аудиторию</a:t>
            </a:r>
          </a:p>
          <a:p>
            <a:pPr marL="180975" indent="-180975" algn="just"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0975" indent="-180975"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случае сканирования бланков ЕГЭ в Штабе ППЭ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потребуется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ещё один ВДП для переупаковки  бланков после перевода их в электронный вид, поэтому необходимо иметь резерв ВДП в 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 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(резервы: по 1 ВДП от каждой аудитории)</a:t>
            </a:r>
          </a:p>
          <a:p>
            <a:pPr marL="180975" indent="-180975" algn="just"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использованные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черновиков – в конверты А4</a:t>
            </a:r>
            <a:endParaRPr lang="ru-RU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73" y="2424852"/>
            <a:ext cx="3638894" cy="234050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14" y="2916235"/>
            <a:ext cx="3638894" cy="234050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20" y="3300937"/>
            <a:ext cx="3638894" cy="234050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26" y="3595106"/>
            <a:ext cx="3638894" cy="234050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878" y="4941444"/>
            <a:ext cx="2326946" cy="178528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74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4"/>
          <p:cNvSpPr>
            <a:spLocks noChangeArrowheads="1"/>
          </p:cNvSpPr>
          <p:nvPr/>
        </p:nvSpPr>
        <p:spPr bwMode="auto">
          <a:xfrm>
            <a:off x="2399333" y="2222287"/>
            <a:ext cx="5646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  <a:defRPr/>
            </a:pPr>
            <a:r>
              <a:rPr lang="ru-RU" altLang="ru-RU" sz="18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Техническому специалисту необходимо: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707772" y="2819381"/>
            <a:ext cx="6119813" cy="232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запустить станции организатора во всех аудиториях, включить подключённые к станциям организатора принтеры и сканеры, проверить печать на выбранный принтер средствами станции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организатора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проверить доступ к </a:t>
            </a:r>
            <a:r>
              <a:rPr lang="ru-RU" altLang="ru-RU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Личному кабинету </a:t>
            </a:r>
            <a:r>
              <a:rPr lang="ru-RU" altLang="ru-RU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ППЭ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535" y="99588"/>
            <a:ext cx="12032055" cy="733850"/>
          </a:xfrm>
          <a:prstGeom prst="rect">
            <a:avLst/>
          </a:prstGeom>
          <a:noFill/>
        </p:spPr>
        <p:txBody>
          <a:bodyPr/>
          <a:lstStyle/>
          <a:p>
            <a:pPr algn="ctr" defTabSz="972122">
              <a:defRPr/>
            </a:pPr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Контроль действий </a:t>
            </a:r>
            <a:r>
              <a:rPr 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работников ППЭ до </a:t>
            </a:r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входа участников </a:t>
            </a:r>
            <a:r>
              <a:rPr 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экзамена  </a:t>
            </a: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auto">
          <a:xfrm>
            <a:off x="320299" y="749301"/>
            <a:ext cx="1435100" cy="646331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17081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7081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7081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7081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7081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позднее  08:45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53626" y="749301"/>
            <a:ext cx="5404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2122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Организаторы в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аудиториях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72122"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72122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проверка и подготовка аудиторий к экзамену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21"/>
          <p:cNvSpPr>
            <a:spLocks noChangeArrowheads="1"/>
          </p:cNvSpPr>
          <p:nvPr/>
        </p:nvSpPr>
        <p:spPr bwMode="auto">
          <a:xfrm>
            <a:off x="320299" y="2268453"/>
            <a:ext cx="1435100" cy="646331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17081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7081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7081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7081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7081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позднее  09:00</a:t>
            </a:r>
          </a:p>
        </p:txBody>
      </p:sp>
    </p:spTree>
    <p:extLst>
      <p:ext uri="{BB962C8B-B14F-4D97-AF65-F5344CB8AC3E}">
        <p14:creationId xmlns:p14="http://schemas.microsoft.com/office/powerpoint/2010/main" val="2452731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498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Организация входа участников в ППЭ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95775" y="1722714"/>
            <a:ext cx="3960813" cy="5397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72122">
              <a:defRPr/>
            </a:pP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Организатор на входе в ППЭ</a:t>
            </a: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277029" y="740570"/>
            <a:ext cx="1435100" cy="338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17081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7081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7081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7081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7081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09:00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2498" y="493564"/>
            <a:ext cx="4564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Допуск 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участников экзамена в ППЭ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47292" y="5243867"/>
            <a:ext cx="4570413" cy="138499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 defTabSz="972122">
              <a:defRPr/>
            </a:pP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ВАЖНО:</a:t>
            </a:r>
            <a:r>
              <a:rPr lang="ru-RU" sz="1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организатор вне аудитории не прикасается к участникам экзамена и его вещам, а просит добровольно показать предмет, вызывающий сигнал переносного металлоискателя, и сдать все запрещенные средства в место хранения личных вещей участников или сопровождающему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03389" y="3619500"/>
            <a:ext cx="8929687" cy="5397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72122">
              <a:defRPr/>
            </a:pPr>
            <a:r>
              <a:rPr lang="ru-RU" sz="1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Организатор на входе в ППЭ совместно с сотрудниками, осуществляющими охрану правопорядка, и (или) сотрудниками органов внутренних дел (полиции)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94579" y="2190342"/>
            <a:ext cx="9388722" cy="70788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72122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Проверяет документ, удостоверяющий личность участника, наличие его в списке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распределения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92174" y="889686"/>
            <a:ext cx="9320370" cy="92392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72122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Организаторы вне аудитории указывают участникам </a:t>
            </a:r>
          </a:p>
          <a:p>
            <a:pPr algn="ctr" defTabSz="972122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необходимость оставить личные вещи </a:t>
            </a:r>
          </a:p>
          <a:p>
            <a:pPr algn="ctr" defTabSz="972122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(в специально выделенном в ППЭ месте для личных вещей участников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40544" y="5341144"/>
            <a:ext cx="4572000" cy="132343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 defTabSz="972122">
              <a:defRPr/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 медицинским показаниям при предъявлении медицинской справки участник  может быть освобожден от проверки с использованием 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металлодетекторов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3779" y="4242452"/>
            <a:ext cx="7866840" cy="92333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72122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Проверяют наличие у участников запрещенных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72122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появлении сигнала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металлодетектора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предлагают участнику показать предмет, вызывающий сигнал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9255" y="2967335"/>
            <a:ext cx="9573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случае отсутствия у обучающегося документа, его личность </a:t>
            </a:r>
            <a:r>
              <a:rPr lang="ru-RU" b="1" dirty="0">
                <a:solidFill>
                  <a:srgbClr val="A4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ПИСЬМЕННО</a:t>
            </a:r>
            <a:r>
              <a:rPr lang="ru-RU" b="1" dirty="0">
                <a:solidFill>
                  <a:srgbClr val="28282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подтверждает сопровождающий в форме </a:t>
            </a:r>
            <a:r>
              <a:rPr lang="ru-RU" b="1" dirty="0">
                <a:solidFill>
                  <a:srgbClr val="A4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ППЭ-20</a:t>
            </a:r>
          </a:p>
        </p:txBody>
      </p:sp>
    </p:spTree>
    <p:extLst>
      <p:ext uri="{BB962C8B-B14F-4D97-AF65-F5344CB8AC3E}">
        <p14:creationId xmlns:p14="http://schemas.microsoft.com/office/powerpoint/2010/main" val="3166949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786A1C-1CC7-45C6-A454-4FEB43900C16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ru-RU" b="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Организация входа участников ЕГЭ в ППЭ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C41F16E3-DA29-4A38-AC6D-F668B0E8A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963" y="592449"/>
            <a:ext cx="11668879" cy="167091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 об идентификации личности участника ГИА (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ППЭ-20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передается участнику экзамена, который сдаёт его организатору на входе в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аудиторию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окончании экзамена организатор в аудитории сдаёт данную форму руководителю ППЭ вместе с остальными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материалами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7D5D4-80B7-46BF-B411-A0DE417A2A26}"/>
              </a:ext>
            </a:extLst>
          </p:cNvPr>
          <p:cNvSpPr txBox="1"/>
          <p:nvPr/>
        </p:nvSpPr>
        <p:spPr>
          <a:xfrm>
            <a:off x="704508" y="2263366"/>
            <a:ext cx="67074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ru-RU" sz="22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Участники ЕГЭ не допускаются в ППЭ в случаях: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7350" y="2780121"/>
            <a:ext cx="11319849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Отсутствия участника ЕГЭ в списках распределения в данный ППЭ на данный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 (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ППЭ-21-1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Отказа от сдачи запрещённых средств, в том числе средств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связи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ППЭ-21-1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Отсутствия у выпускника прошлых лет документа, удостоверяющего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личность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ППЭ-21-1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86272" y="4864645"/>
            <a:ext cx="8142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Опоздание не является причиной </a:t>
            </a:r>
            <a:r>
              <a:rPr lang="ru-RU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недопуска</a:t>
            </a:r>
            <a:r>
              <a:rPr lang="ru-RU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участника в ППЭ</a:t>
            </a:r>
            <a:endParaRPr lang="ru-RU" sz="20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4192B7-4462-4981-B149-A27DB1A6B837}"/>
              </a:ext>
            </a:extLst>
          </p:cNvPr>
          <p:cNvSpPr/>
          <p:nvPr/>
        </p:nvSpPr>
        <p:spPr>
          <a:xfrm>
            <a:off x="335360" y="5446442"/>
            <a:ext cx="11521280" cy="8591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случае опоздания участника ГИА в ППЭ руководителем ППЭ </a:t>
            </a:r>
            <a:b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членом ГЭК составляется акт </a:t>
            </a: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(ППЭ 21-2)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2799" y="6361225"/>
            <a:ext cx="2491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Региональные формы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16914" y="6573838"/>
            <a:ext cx="2351087" cy="144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1B9A8A18-1B02-44C7-AC74-5675C91319E5}" type="slidenum">
              <a:rPr lang="ru-RU" altLang="ru-RU" sz="1400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35</a:t>
            </a:fld>
            <a:endParaRPr lang="ru-RU" altLang="ru-RU" sz="1400" b="1">
              <a:solidFill>
                <a:srgbClr val="FFFFFF"/>
              </a:solidFill>
            </a:endParaRPr>
          </a:p>
        </p:txBody>
      </p:sp>
      <p:sp>
        <p:nvSpPr>
          <p:cNvPr id="25603" name="Прямоугольник 9"/>
          <p:cNvSpPr>
            <a:spLocks noChangeArrowheads="1"/>
          </p:cNvSpPr>
          <p:nvPr/>
        </p:nvSpPr>
        <p:spPr bwMode="auto">
          <a:xfrm>
            <a:off x="81480" y="135880"/>
            <a:ext cx="12110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ru-RU" alt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Нештатная ситуация</a:t>
            </a:r>
            <a:r>
              <a:rPr lang="en-US" alt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отсутствует </a:t>
            </a:r>
            <a:r>
              <a:rPr lang="ru-RU" alt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доступ к федеральному порталу</a:t>
            </a:r>
          </a:p>
        </p:txBody>
      </p:sp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1573213" y="846139"/>
            <a:ext cx="8843962" cy="258532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 отсутствии доступа к личному кабинету ППЭ по основному и резервному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каналам доступа в сеть «Интернет» </a:t>
            </a:r>
            <a:r>
              <a:rPr lang="ru-RU" altLang="ru-RU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09:35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технический специалист информирует члена ГЭК о наличии нештатной ситуации, член ГЭК обращается на горячую линию службы сопровождения ППЭ для оформления заявки на получение пароля доступа к ЭМ.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Технический специалист обязан продолжить работы по восстановлению доступа к специализированному федеральному порталу. Пароли доступа к ЭМ (не менее двух паролей на каждый предмет) выдаются не ранее </a:t>
            </a:r>
            <a:r>
              <a:rPr lang="ru-RU" altLang="ru-RU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09:45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если доступ в сеть «Интернет» восстановить не удалось.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5289" y="4324350"/>
            <a:ext cx="8783637" cy="1200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Если на этапе скачивания ключа доступа к ЭМ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дважды был введён неправильный пароль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к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токену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необходимо обратиться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горячую линию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Три неверные попытки ввода пароля приведут к блокировке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токена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 его нельзя будет использовать на экзамене!</a:t>
            </a:r>
          </a:p>
        </p:txBody>
      </p:sp>
      <p:sp>
        <p:nvSpPr>
          <p:cNvPr id="25608" name="Прямоугольник 9"/>
          <p:cNvSpPr>
            <a:spLocks noChangeArrowheads="1"/>
          </p:cNvSpPr>
          <p:nvPr/>
        </p:nvSpPr>
        <p:spPr bwMode="auto">
          <a:xfrm>
            <a:off x="3503614" y="3902075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Будьте внимательны с вводом пароля!</a:t>
            </a:r>
          </a:p>
        </p:txBody>
      </p:sp>
    </p:spTree>
    <p:extLst>
      <p:ext uri="{BB962C8B-B14F-4D97-AF65-F5344CB8AC3E}">
        <p14:creationId xmlns:p14="http://schemas.microsoft.com/office/powerpoint/2010/main" val="660501008"/>
      </p:ext>
    </p:extLst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847851" y="1812924"/>
            <a:ext cx="8494713" cy="948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72122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присутствии члена ГЭК выдать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ответственным организаторам в штабе ППЭ </a:t>
            </a:r>
          </a:p>
          <a:p>
            <a:pPr algn="ctr" defTabSz="972122">
              <a:spcAft>
                <a:spcPts val="1000"/>
              </a:spcAft>
              <a:defRPr/>
            </a:pP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ДБО № 2  на каждую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аудиторию 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972122">
              <a:spcAft>
                <a:spcPts val="50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 форме ППЭ-14-02 «Ведомость учета экзаменационных материалов»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5" name="Прямоугольник 11"/>
          <p:cNvSpPr>
            <a:spLocks noChangeArrowheads="1"/>
          </p:cNvSpPr>
          <p:nvPr/>
        </p:nvSpPr>
        <p:spPr bwMode="auto">
          <a:xfrm>
            <a:off x="81481" y="99588"/>
            <a:ext cx="12013949" cy="5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15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715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715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715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715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Выдача ЭМ руководителем ППЭ в Штабе ППЭ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2651" y="3445669"/>
            <a:ext cx="1642181" cy="132343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72122">
              <a:defRPr/>
            </a:pP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 время экзамена руководитель ППЭ осуществляет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32421" y="4230499"/>
            <a:ext cx="2233612" cy="83944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72122"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ходом  проведения экзамена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75561" y="4028793"/>
            <a:ext cx="2400534" cy="10411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72122"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на предмет присутствия посторонних лиц в ППЭ</a:t>
            </a:r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5202239" y="865189"/>
            <a:ext cx="1768930" cy="585787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17081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7081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7081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7081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7081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081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позднее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09:45</a:t>
            </a:r>
          </a:p>
        </p:txBody>
      </p:sp>
    </p:spTree>
    <p:extLst>
      <p:ext uri="{BB962C8B-B14F-4D97-AF65-F5344CB8AC3E}">
        <p14:creationId xmlns:p14="http://schemas.microsoft.com/office/powerpoint/2010/main" val="1032501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888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Начало экзамена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046422"/>
              </p:ext>
            </p:extLst>
          </p:nvPr>
        </p:nvGraphicFramePr>
        <p:xfrm>
          <a:off x="1133097" y="1401592"/>
          <a:ext cx="9233121" cy="27127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50991">
                  <a:extLst>
                    <a:ext uri="{9D8B030D-6E8A-4147-A177-3AD203B41FA5}">
                      <a16:colId xmlns:a16="http://schemas.microsoft.com/office/drawing/2014/main" val="1397802394"/>
                    </a:ext>
                  </a:extLst>
                </a:gridCol>
                <a:gridCol w="6582130">
                  <a:extLst>
                    <a:ext uri="{9D8B030D-6E8A-4147-A177-3AD203B41FA5}">
                      <a16:colId xmlns:a16="http://schemas.microsoft.com/office/drawing/2014/main" val="87272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9:50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проводят первую часть инструктажа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091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10:00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начинают печать полных комплектов ЭМ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5295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 окончании</a:t>
                      </a:r>
                      <a:b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печати и проверки заполнения бланков 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выдают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комплекты ЭМ участникам экзамена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проводят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вторую часть инструктажа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объявляют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начало экзамена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сообщают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после объявления начала экзамена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руководителю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ППЭ через организатора вне аудитории </a:t>
                      </a:r>
                      <a:b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 успешном начале экзамена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415064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63644" y="61302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Организаторы в аудитории</a:t>
            </a:r>
            <a:b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4192B7-4462-4981-B149-A27DB1A6B837}"/>
              </a:ext>
            </a:extLst>
          </p:cNvPr>
          <p:cNvSpPr/>
          <p:nvPr/>
        </p:nvSpPr>
        <p:spPr>
          <a:xfrm>
            <a:off x="986828" y="4387185"/>
            <a:ext cx="10366218" cy="11897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После получения информации о начале экзамена во всех аудиториях в систему мониторинга готовности ППЭ передается статус об успешном начале экзаменов 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(10:05 - 11:00</a:t>
            </a: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)</a:t>
            </a: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38" y="141861"/>
            <a:ext cx="9144000" cy="4247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На рабочем столе участника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7" r="8664"/>
          <a:stretch/>
        </p:blipFill>
        <p:spPr>
          <a:xfrm>
            <a:off x="1023870" y="991325"/>
            <a:ext cx="108012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1" y="566593"/>
            <a:ext cx="929032" cy="140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1" r="10080"/>
          <a:stretch/>
        </p:blipFill>
        <p:spPr bwMode="auto">
          <a:xfrm>
            <a:off x="3669087" y="966648"/>
            <a:ext cx="108012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2" r="12179"/>
          <a:stretch/>
        </p:blipFill>
        <p:spPr bwMode="auto">
          <a:xfrm>
            <a:off x="2413674" y="973086"/>
            <a:ext cx="1008112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75159" y="2512106"/>
            <a:ext cx="1440160" cy="432048"/>
          </a:xfrm>
          <a:prstGeom prst="rect">
            <a:avLst/>
          </a:prstGeom>
          <a:solidFill>
            <a:srgbClr val="005E9E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Бланки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10506" y="2541988"/>
            <a:ext cx="1440160" cy="432048"/>
          </a:xfrm>
          <a:prstGeom prst="rect">
            <a:avLst/>
          </a:prstGeom>
          <a:solidFill>
            <a:srgbClr val="005E9E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КИМ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05807" y="2541988"/>
            <a:ext cx="1440160" cy="432048"/>
          </a:xfrm>
          <a:prstGeom prst="rect">
            <a:avLst/>
          </a:prstGeom>
          <a:solidFill>
            <a:srgbClr val="005E9E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Черновики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r="13563"/>
          <a:stretch/>
        </p:blipFill>
        <p:spPr>
          <a:xfrm>
            <a:off x="716760" y="3284290"/>
            <a:ext cx="1523847" cy="142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r="5787"/>
          <a:stretch/>
        </p:blipFill>
        <p:spPr>
          <a:xfrm>
            <a:off x="706287" y="4932306"/>
            <a:ext cx="1419290" cy="154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282640" y="1059497"/>
            <a:ext cx="1561091" cy="1145072"/>
          </a:xfrm>
          <a:prstGeom prst="rect">
            <a:avLst/>
          </a:prstGeom>
          <a:solidFill>
            <a:srgbClr val="005E9E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Средства обучения и воспитания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14926" y="3311455"/>
            <a:ext cx="2016224" cy="1431418"/>
          </a:xfrm>
          <a:prstGeom prst="rect">
            <a:avLst/>
          </a:prstGeom>
          <a:solidFill>
            <a:srgbClr val="005E9E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Специальные технические средства для лиц с ОВЗ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17615" y="3907060"/>
            <a:ext cx="4356296" cy="2567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Продукты 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питания для дополнительного приема пищи (перекус),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бутилированная 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питьевая вода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УСЛОВИИ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что упаковка указанных продуктов питания и воды, а также их потребление 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БУДУТ ОТВЛЕКАТЬ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других участников  экзаменов от выполнения  ими ЭР (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НЕОБХОДИМОСТИ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6929316" y="1059498"/>
            <a:ext cx="5060887" cy="267053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72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Математика </a:t>
            </a:r>
            <a:r>
              <a:rPr lang="ru-RU" altLang="ru-RU" sz="72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- л</a:t>
            </a:r>
            <a:r>
              <a:rPr lang="ru-RU" sz="7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инейка</a:t>
            </a:r>
            <a:endParaRPr lang="ru-RU" sz="7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72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Физика  - </a:t>
            </a:r>
            <a:r>
              <a:rPr lang="ru-RU" sz="72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л</a:t>
            </a:r>
            <a:r>
              <a:rPr lang="ru-RU" sz="7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инейка, непрограммируемый калькулятор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sz="7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Биология </a:t>
            </a:r>
            <a:r>
              <a:rPr lang="ru-RU" sz="7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непрограммируемый калькулятор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sz="7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b="1" kern="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География </a:t>
            </a:r>
            <a:r>
              <a:rPr lang="ru-RU" sz="7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непрограммируемый </a:t>
            </a:r>
            <a:r>
              <a:rPr lang="ru-RU" sz="7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калькулятор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sz="72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Литература </a:t>
            </a:r>
            <a:r>
              <a:rPr lang="ru-RU" sz="7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орфографический словарь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72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Химия </a:t>
            </a:r>
            <a:r>
              <a:rPr lang="ru-RU" sz="72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-</a:t>
            </a:r>
            <a:r>
              <a:rPr lang="ru-RU" sz="7200" b="1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ru-RU" sz="7200" kern="0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н</a:t>
            </a:r>
            <a:r>
              <a:rPr lang="ru-RU" sz="7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епрограммируемый калькулятор</a:t>
            </a:r>
            <a:endParaRPr lang="ru-RU" sz="1100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1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endParaRPr lang="ru-RU" altLang="ru-RU" sz="14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altLang="ru-RU" sz="14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80073" y="5406651"/>
            <a:ext cx="2085929" cy="594038"/>
          </a:xfrm>
          <a:prstGeom prst="rect">
            <a:avLst/>
          </a:prstGeom>
          <a:solidFill>
            <a:srgbClr val="005E9E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Лекарства (при необходимости)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786A1C-1CC7-45C6-A454-4FEB43900C16}"/>
              </a:ext>
            </a:extLst>
          </p:cNvPr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ru-RU" b="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Временный статус «Ожидание участников»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3A0F87E-EF34-486E-9827-487FDE2C8E9A}"/>
              </a:ext>
            </a:extLst>
          </p:cNvPr>
          <p:cNvGrpSpPr/>
          <p:nvPr/>
        </p:nvGrpSpPr>
        <p:grpSpPr>
          <a:xfrm>
            <a:off x="623393" y="644691"/>
            <a:ext cx="11263351" cy="4032445"/>
            <a:chOff x="335360" y="1988840"/>
            <a:chExt cx="11263351" cy="4032445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4DE88E6B-3B8D-4E18-A082-8DC18BE7F94A}"/>
                </a:ext>
              </a:extLst>
            </p:cNvPr>
            <p:cNvGrpSpPr/>
            <p:nvPr/>
          </p:nvGrpSpPr>
          <p:grpSpPr>
            <a:xfrm>
              <a:off x="3232108" y="1988840"/>
              <a:ext cx="5490610" cy="1430778"/>
              <a:chOff x="2539930" y="1713384"/>
              <a:chExt cx="6228692" cy="1430778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7F4AB21-61F2-4921-AF27-362F5A073637}"/>
                  </a:ext>
                </a:extLst>
              </p:cNvPr>
              <p:cNvSpPr/>
              <p:nvPr/>
            </p:nvSpPr>
            <p:spPr>
              <a:xfrm>
                <a:off x="2539930" y="1713384"/>
                <a:ext cx="6228692" cy="4236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28282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ОЖИДАНИЕ УЧАСТНИКОВ</a:t>
                </a:r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8F0D15D6-BB75-4B2A-87BA-333DA3E816F0}"/>
                  </a:ext>
                </a:extLst>
              </p:cNvPr>
              <p:cNvSpPr/>
              <p:nvPr/>
            </p:nvSpPr>
            <p:spPr>
              <a:xfrm>
                <a:off x="2539930" y="2137048"/>
                <a:ext cx="6228692" cy="10071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8282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133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Если до 10:30 в ППЭ не явился ни один</a:t>
                </a:r>
                <a:br>
                  <a:rPr lang="ru-RU" sz="2133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ru-RU" sz="2133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из распределенных участников</a:t>
                </a:r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2298B0B8-070A-449E-91AF-CDEC074AC4DD}"/>
                </a:ext>
              </a:extLst>
            </p:cNvPr>
            <p:cNvGrpSpPr/>
            <p:nvPr/>
          </p:nvGrpSpPr>
          <p:grpSpPr>
            <a:xfrm>
              <a:off x="335360" y="4293096"/>
              <a:ext cx="5493158" cy="1728187"/>
              <a:chOff x="2537039" y="1699844"/>
              <a:chExt cx="6231583" cy="1728187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AC6BD1B9-4B68-4513-AD86-AC23C0CC19F9}"/>
                  </a:ext>
                </a:extLst>
              </p:cNvPr>
              <p:cNvSpPr/>
              <p:nvPr/>
            </p:nvSpPr>
            <p:spPr>
              <a:xfrm>
                <a:off x="2537039" y="1699844"/>
                <a:ext cx="6228692" cy="423664"/>
              </a:xfrm>
              <a:prstGeom prst="rect">
                <a:avLst/>
              </a:prstGeom>
              <a:solidFill>
                <a:srgbClr val="166824"/>
              </a:solidFill>
              <a:ln>
                <a:solidFill>
                  <a:srgbClr val="28282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133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ЭКЗАМЕНЫ УСПЕШНО НАЧАЛИСЬ</a:t>
                </a:r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58633154-2CDE-422F-BE40-CF82E54EEED6}"/>
                  </a:ext>
                </a:extLst>
              </p:cNvPr>
              <p:cNvSpPr/>
              <p:nvPr/>
            </p:nvSpPr>
            <p:spPr>
              <a:xfrm>
                <a:off x="2539930" y="2137046"/>
                <a:ext cx="6228692" cy="12909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8282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133" dirty="0">
                    <a:solidFill>
                      <a:srgbClr val="166824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Если явился хотя бы один участник</a:t>
                </a:r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E4B0846-E0C1-41A5-9F5A-6F990D86CF11}"/>
                </a:ext>
              </a:extLst>
            </p:cNvPr>
            <p:cNvGrpSpPr/>
            <p:nvPr/>
          </p:nvGrpSpPr>
          <p:grpSpPr>
            <a:xfrm>
              <a:off x="6105553" y="4293096"/>
              <a:ext cx="5493158" cy="1728189"/>
              <a:chOff x="2537039" y="1699844"/>
              <a:chExt cx="6231583" cy="1728189"/>
            </a:xfrm>
          </p:grpSpPr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57CDFF2E-A165-4D92-BC06-4CE63E303572}"/>
                  </a:ext>
                </a:extLst>
              </p:cNvPr>
              <p:cNvSpPr/>
              <p:nvPr/>
            </p:nvSpPr>
            <p:spPr>
              <a:xfrm>
                <a:off x="2537039" y="1699844"/>
                <a:ext cx="6228692" cy="423664"/>
              </a:xfrm>
              <a:prstGeom prst="rect">
                <a:avLst/>
              </a:prstGeom>
              <a:solidFill>
                <a:srgbClr val="A42727"/>
              </a:solidFill>
              <a:ln>
                <a:solidFill>
                  <a:srgbClr val="28282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133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ЭКЗАМЕН НЕ СОСТОЯЛСЯ</a:t>
                </a:r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8F1EF791-3834-4A34-9C3C-D22BCC0365C6}"/>
                  </a:ext>
                </a:extLst>
              </p:cNvPr>
              <p:cNvSpPr/>
              <p:nvPr/>
            </p:nvSpPr>
            <p:spPr>
              <a:xfrm>
                <a:off x="2539930" y="2137046"/>
                <a:ext cx="6228692" cy="12909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8282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133" dirty="0">
                    <a:solidFill>
                      <a:srgbClr val="A4272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Если ни один участник не явился в ППЭ в течение 2 часов с начала экзаменов и было принято решение об остановке экзамена</a:t>
                </a:r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80C19924-DE84-4884-878B-0B5AF177F36A}"/>
                </a:ext>
              </a:extLst>
            </p:cNvPr>
            <p:cNvGrpSpPr/>
            <p:nvPr/>
          </p:nvGrpSpPr>
          <p:grpSpPr>
            <a:xfrm>
              <a:off x="4203000" y="3706022"/>
              <a:ext cx="3550803" cy="492443"/>
              <a:chOff x="4203000" y="3706022"/>
              <a:chExt cx="3550803" cy="492443"/>
            </a:xfrm>
          </p:grpSpPr>
          <p:sp>
            <p:nvSpPr>
              <p:cNvPr id="6" name="Стрелка: шеврон 5">
                <a:extLst>
                  <a:ext uri="{FF2B5EF4-FFF2-40B4-BE49-F238E27FC236}">
                    <a16:creationId xmlns:a16="http://schemas.microsoft.com/office/drawing/2014/main" id="{1A1B3BF1-309F-48DC-8120-110E79126E1C}"/>
                  </a:ext>
                </a:extLst>
              </p:cNvPr>
              <p:cNvSpPr/>
              <p:nvPr/>
            </p:nvSpPr>
            <p:spPr>
              <a:xfrm rot="2700000">
                <a:off x="7327562" y="3706022"/>
                <a:ext cx="360040" cy="492443"/>
              </a:xfrm>
              <a:prstGeom prst="chevron">
                <a:avLst/>
              </a:prstGeom>
              <a:solidFill>
                <a:schemeClr val="bg1"/>
              </a:solidFill>
              <a:ln>
                <a:solidFill>
                  <a:srgbClr val="A42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rgbClr val="A42727"/>
                  </a:solidFill>
                </a:endParaRPr>
              </a:p>
            </p:txBody>
          </p:sp>
          <p:sp>
            <p:nvSpPr>
              <p:cNvPr id="20" name="Стрелка: шеврон 19">
                <a:extLst>
                  <a:ext uri="{FF2B5EF4-FFF2-40B4-BE49-F238E27FC236}">
                    <a16:creationId xmlns:a16="http://schemas.microsoft.com/office/drawing/2014/main" id="{5AB2BD10-4E90-433F-B23C-4912A1A2A33F}"/>
                  </a:ext>
                </a:extLst>
              </p:cNvPr>
              <p:cNvSpPr/>
              <p:nvPr/>
            </p:nvSpPr>
            <p:spPr>
              <a:xfrm rot="8100000">
                <a:off x="4203000" y="3706022"/>
                <a:ext cx="360040" cy="492443"/>
              </a:xfrm>
              <a:prstGeom prst="chevron">
                <a:avLst/>
              </a:prstGeom>
              <a:solidFill>
                <a:schemeClr val="bg1"/>
              </a:solidFill>
              <a:ln>
                <a:solidFill>
                  <a:srgbClr val="1668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rgbClr val="A42727"/>
                  </a:solidFill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984858" y="4926303"/>
            <a:ext cx="10561173" cy="1528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случае если в течение двух часов от начала экзамена</a:t>
            </a: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ни один из участников экзаменов, распределенных в аудиторию ППЭ, не явился в ППЭ (отдельные аудитории ППЭ), </a:t>
            </a:r>
            <a:r>
              <a:rPr lang="ru-RU" sz="1867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организатор сообщает об этом руководителю ППЭ или члену ГЭК, который по согласованию с председателем ГЭК принимает решение об остановке экзамена в ППЭ или отдельных аудиториях ППЭ </a:t>
            </a:r>
          </a:p>
        </p:txBody>
      </p:sp>
    </p:spTree>
    <p:extLst>
      <p:ext uri="{BB962C8B-B14F-4D97-AF65-F5344CB8AC3E}">
        <p14:creationId xmlns:p14="http://schemas.microsoft.com/office/powerpoint/2010/main" val="37223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557" y="1394108"/>
            <a:ext cx="11247040" cy="45266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целях содействия проведению экзаменов образовательные </a:t>
            </a:r>
            <a:r>
              <a:rPr lang="ru-RU" sz="2400" dirty="0">
                <a:solidFill>
                  <a:schemeClr val="bg1"/>
                </a:solidFill>
                <a:latin typeface="Philosopher" panose="00000500000000000000"/>
                <a:ea typeface="Cambria" panose="02040503050406030204" pitchFamily="18" charset="0"/>
              </a:rPr>
              <a:t>организации: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45266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Действия образовательных организаций</a:t>
            </a:r>
            <a:endParaRPr lang="ru-RU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74278" y="662708"/>
            <a:ext cx="10717722" cy="45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Порядок проведения ГИА-11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96471" y="2180169"/>
            <a:ext cx="4570166" cy="373361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</a:p>
          <a:p>
            <a:pPr marL="239178" indent="-239178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направляют своих работников для работы в качестве руководителей  ППЭ, организаторов, членов ГЭК, предметных и апелляционных комиссий, технических специалистов, ассистентов</a:t>
            </a:r>
          </a:p>
          <a:p>
            <a:pPr marL="239178" indent="-239178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39178" indent="-239178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осуществляют контроль за участием своих работников в организации и проведении экзаменов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5274644" y="2125508"/>
            <a:ext cx="6622495" cy="378827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 подпись информируют работников, привлекаемых к организации и проведению экзаменов,</a:t>
            </a:r>
          </a:p>
          <a:p>
            <a:pPr marL="239178" indent="-239178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о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сроках</a:t>
            </a:r>
          </a:p>
          <a:p>
            <a:pPr marL="239178" indent="-239178" algn="just"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местах</a:t>
            </a:r>
          </a:p>
          <a:p>
            <a:pPr marL="239178" indent="-239178" algn="just"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порядке проведения экзаменов</a:t>
            </a:r>
          </a:p>
          <a:p>
            <a:pPr marL="239178" indent="-239178" algn="just"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ведении в ППЭ и аудиториях видеозаписи</a:t>
            </a:r>
          </a:p>
          <a:p>
            <a:pPr marL="239178" indent="-239178" algn="just"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основаниях для удаления из ППЭ</a:t>
            </a:r>
          </a:p>
          <a:p>
            <a:pPr marL="239178" indent="-239178" algn="just"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применении мер дисциплинарного и административного воздействия в отношении лиц,  привлекаемых к организации и проведению экзаменов и нарушивших Порядок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1867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661" y="571945"/>
            <a:ext cx="101341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п.44</a:t>
            </a:r>
            <a:endParaRPr lang="ru-RU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051" y="84468"/>
            <a:ext cx="11546187" cy="6488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Неявка всех распределенных участников в ППЭ/ отдельные аудитории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50398"/>
              </p:ext>
            </p:extLst>
          </p:nvPr>
        </p:nvGraphicFramePr>
        <p:xfrm>
          <a:off x="1991762" y="733333"/>
          <a:ext cx="7740713" cy="597273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830226">
                  <a:extLst>
                    <a:ext uri="{9D8B030D-6E8A-4147-A177-3AD203B41FA5}">
                      <a16:colId xmlns:a16="http://schemas.microsoft.com/office/drawing/2014/main" val="4147493644"/>
                    </a:ext>
                  </a:extLst>
                </a:gridCol>
                <a:gridCol w="3910487">
                  <a:extLst>
                    <a:ext uri="{9D8B030D-6E8A-4147-A177-3AD203B41FA5}">
                      <a16:colId xmlns:a16="http://schemas.microsoft.com/office/drawing/2014/main" val="2423967347"/>
                    </a:ext>
                  </a:extLst>
                </a:gridCol>
              </a:tblGrid>
              <a:tr h="28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 ППЭ</a:t>
                      </a: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 отдельные аудитории</a:t>
                      </a:r>
                    </a:p>
                  </a:txBody>
                  <a:tcPr marL="54392" marR="54392" marT="27196" marB="27196" anchor="ctr"/>
                </a:tc>
                <a:extLst>
                  <a:ext uri="{0D108BD9-81ED-4DB2-BD59-A6C34878D82A}">
                    <a16:rowId xmlns:a16="http://schemas.microsoft.com/office/drawing/2014/main" val="1401990948"/>
                  </a:ext>
                </a:extLst>
              </a:tr>
              <a:tr h="28393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 началу экзамена (10:00)</a:t>
                      </a:r>
                    </a:p>
                  </a:txBody>
                  <a:tcPr marL="54392" marR="54392" marT="27196" marB="2719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383166"/>
                  </a:ext>
                </a:extLst>
              </a:tr>
              <a:tr h="122607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Руководитель ППЭ дает указание техническому специалисту в ЛК ППЭ передать статус «Ожидание участника», член ГЭК участвует в передаче данного статуса</a:t>
                      </a: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Организаторы ожидают участников экзамена в аудитории, не приступая к печати ЭМ. После начала экзамена в остальных аудиториях передается статус «Экзамены успешно начались»</a:t>
                      </a:r>
                    </a:p>
                  </a:txBody>
                  <a:tcPr marL="54392" marR="54392" marT="27196" marB="27196" anchor="ctr"/>
                </a:tc>
                <a:extLst>
                  <a:ext uri="{0D108BD9-81ED-4DB2-BD59-A6C34878D82A}">
                    <a16:rowId xmlns:a16="http://schemas.microsoft.com/office/drawing/2014/main" val="147462847"/>
                  </a:ext>
                </a:extLst>
              </a:tr>
              <a:tr h="28393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Через 2 часа после начала экзамена (12:00)</a:t>
                      </a:r>
                    </a:p>
                  </a:txBody>
                  <a:tcPr marL="54392" marR="54392" marT="27196" marB="2719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769856"/>
                  </a:ext>
                </a:extLst>
              </a:tr>
              <a:tr h="3677720">
                <a:tc>
                  <a:txBody>
                    <a:bodyPr/>
                    <a:lstStyle/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Член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ГЭК по согласованию </a:t>
                      </a:r>
                      <a:b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 председателем ГЭК принимает решение о завершении экзамена в данном ППЭ с оформлением соответствующих форм 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ППЭ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Руководитель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ППЭ даёт указание техническому специалисту завершить экзамен в ППЭ, в 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т.ч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передать журналы работы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станций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Технический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специалист и член ГЭК отменяют статус «Ожидание участников» и передают статус «Экзамен не состоялся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»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В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случае явки участников в ППЭ статус «Ожидание участника» должен быть изменён на статус «Экзамены успешно начались»</a:t>
                      </a: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 algn="just" fontAlgn="base"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Член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ГЭК по согласованию с председателем ГЭК принимает решение об остановке экзамена в данных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аудиториях</a:t>
                      </a: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Руководитель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ППЭ даёт указание организаторам и техническому специалисту завершить экзамен в данных аудиториях, в 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т.ч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передать журналы работы станций</a:t>
                      </a:r>
                    </a:p>
                  </a:txBody>
                  <a:tcPr marL="54392" marR="54392" marT="27196" marB="27196"/>
                </a:tc>
                <a:extLst>
                  <a:ext uri="{0D108BD9-81ED-4DB2-BD59-A6C34878D82A}">
                    <a16:rowId xmlns:a16="http://schemas.microsoft.com/office/drawing/2014/main" val="11528533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32475" y="6141443"/>
            <a:ext cx="2491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Региональные формы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81" y="1"/>
            <a:ext cx="12110519" cy="787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Работа </a:t>
            </a:r>
            <a:r>
              <a:rPr lang="ru-RU" sz="27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формой ППЭ-12-04-МАШ «Ведомость учета времени отсутствия участников экзамена в аудитории</a:t>
            </a:r>
            <a:r>
              <a:rPr lang="ru-RU" sz="27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336" y="787651"/>
            <a:ext cx="67357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Организаторы в 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аудитории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фиксируют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каждый выход участника экзамена из аудитории в ведомости учёта времени отсутствия участников экзамена в аудитории в форме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ППЭ-12-04-МАШ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Если один и тот же участник экзамена выходит несколько раз, то каждый его выход фиксируется в ведомости в новой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строке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 нехватке места на одном листе записи продолжаются на следующем листе (выдаётся в Штабе ППЭ по схеме, установленной руководителем ППЭ)</a:t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88" y="1006184"/>
            <a:ext cx="4237022" cy="19351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55809" y="4272677"/>
            <a:ext cx="6313283" cy="203132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 выходе из аудитории участники экзамена оставляют документ, удостоверяющий личность, ЭМ, письменные принадлежности и листы бумаги для черновиков со штампом образовательной организации, на базе которой организован ППЭ, на рабочем столе, а 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 проверяет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комплектность оставленных ЭМ и количество листов бумаги для 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черновиков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89" y="144855"/>
            <a:ext cx="5487679" cy="4508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89" y="4653482"/>
            <a:ext cx="5487679" cy="18637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16891" y="81481"/>
            <a:ext cx="4905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ППЭ-12-04-МАШ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914" y="3050359"/>
            <a:ext cx="6276087" cy="18475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15914" y="873655"/>
            <a:ext cx="6096000" cy="83099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ФИО участника – в формате: фамилия и инициалы </a:t>
            </a:r>
            <a:r>
              <a:rPr lang="ru-RU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(например, Петров А.А.)</a:t>
            </a:r>
            <a:endParaRPr lang="ru-RU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5914" y="1784922"/>
            <a:ext cx="4004943" cy="46166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Номер бланка регистрации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6625" y="4264180"/>
            <a:ext cx="1581371" cy="543211"/>
          </a:xfrm>
          <a:prstGeom prst="rect">
            <a:avLst/>
          </a:prstGeom>
          <a:noFill/>
          <a:ln w="28575">
            <a:solidFill>
              <a:srgbClr val="170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15914" y="2316671"/>
            <a:ext cx="6096000" cy="83099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Время выхода из аудитории и время возвращения в аудиторию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63881" y="4806115"/>
            <a:ext cx="6096000" cy="193899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ВАЖНО! </a:t>
            </a:r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Знак «Z» на незаполненных полях формы ППЭ-12-04-МАШ </a:t>
            </a:r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ставится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ВАЖНО! </a:t>
            </a:r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Фиксируется каждый выход участника из аудитории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29212" y="144855"/>
            <a:ext cx="1466661" cy="2037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589" y="5622201"/>
            <a:ext cx="5557844" cy="60897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01213" y="751434"/>
            <a:ext cx="859055" cy="26707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7417" y="1336015"/>
            <a:ext cx="5398412" cy="428618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95" y="1"/>
            <a:ext cx="12004895" cy="68103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Выдача дополнительных бланков № 2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342" y="1101347"/>
            <a:ext cx="10515600" cy="4351338"/>
          </a:xfrm>
        </p:spPr>
        <p:txBody>
          <a:bodyPr>
            <a:normAutofit/>
          </a:bodyPr>
          <a:lstStyle/>
          <a:p>
            <a:pPr algn="just" fontAlgn="base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 нехватке ДБО №2</a:t>
            </a:r>
          </a:p>
          <a:p>
            <a:pPr algn="just" fontAlgn="base"/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 случае недостаточного количества ДБО № 2, выданных в аудиторию, руководитель ППЭ выдает по просьбе организатора в аудитории (через организатора вне аудитории) дополнительное количество ДБО № 2</a:t>
            </a:r>
          </a:p>
          <a:p>
            <a:pPr algn="just" fontAlgn="base"/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 случае обнаружения нехватки ДБО № 2 в ППЭ во время проведения экзамена необходимо в присутствии члена ГЭК осуществить печать очередного пакета ДБО № 2 в Штабе ППЭ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40428" y="20349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ППЭ-12-03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373" y="2144655"/>
            <a:ext cx="5307615" cy="146689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18" y="230832"/>
            <a:ext cx="4880668" cy="604002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cxnSp>
        <p:nvCxnSpPr>
          <p:cNvPr id="8" name="Соединительная линия уступом 7"/>
          <p:cNvCxnSpPr/>
          <p:nvPr/>
        </p:nvCxnSpPr>
        <p:spPr>
          <a:xfrm rot="10800000">
            <a:off x="4076419" y="1268361"/>
            <a:ext cx="2475743" cy="2223963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697933" y="328126"/>
            <a:ext cx="679011" cy="26707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5708" y="328126"/>
            <a:ext cx="1836877" cy="26707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80969" y="5649364"/>
            <a:ext cx="799675" cy="22633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07911" y="5875699"/>
            <a:ext cx="2072733" cy="26707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03733" y="1167663"/>
            <a:ext cx="3114771" cy="435361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57696" y="3222252"/>
            <a:ext cx="1557195" cy="389301"/>
          </a:xfrm>
          <a:prstGeom prst="rect">
            <a:avLst/>
          </a:prstGeom>
          <a:noFill/>
          <a:ln w="28575">
            <a:solidFill>
              <a:srgbClr val="170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84752" y="1282693"/>
            <a:ext cx="5425309" cy="83099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Номера выданных дополнительных бланков ответов №2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82192" y="5701669"/>
            <a:ext cx="923453" cy="348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5493961" y="6142778"/>
            <a:ext cx="2127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 заполняются автоматически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40002" y="5794718"/>
            <a:ext cx="859055" cy="26707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87557" y="6142778"/>
            <a:ext cx="2322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Поля обязательны для заполнения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36008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37" y="90535"/>
            <a:ext cx="11805718" cy="5069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 время экзамена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757" y="995937"/>
            <a:ext cx="10515600" cy="2721234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Контроль хода проведения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</a:t>
            </a:r>
          </a:p>
          <a:p>
            <a:pPr algn="just" fontAlgn="base"/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Выдача дополнительных черновиков, ДБО № 2</a:t>
            </a:r>
            <a:endParaRPr lang="ru-RU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fontAlgn="base"/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Контроль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 предмет присутствия посторонних лиц в ППЭ</a:t>
            </a:r>
          </a:p>
          <a:p>
            <a:pPr algn="just" fontAlgn="base"/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Удаление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участников экзаменов и работников ППЭ, нарушивших порядок проведения ГИА</a:t>
            </a:r>
          </a:p>
          <a:p>
            <a:pPr algn="just" fontAlgn="base"/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Сопровождение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процедуры досрочного завершения экзамена участниками экзаменов по объективным причинам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4192B7-4462-4981-B149-A27DB1A6B837}"/>
              </a:ext>
            </a:extLst>
          </p:cNvPr>
          <p:cNvSpPr/>
          <p:nvPr/>
        </p:nvSpPr>
        <p:spPr>
          <a:xfrm>
            <a:off x="946087" y="4115580"/>
            <a:ext cx="10366218" cy="11897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 ГЭК принимает апелляцию о нарушении установленного порядка от участников, руководитель ППЭ участвует в проведении проверки изложенных в ней фактов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8231" y="606583"/>
            <a:ext cx="6118428" cy="4789282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Удаление в случае нарушения порядка проведения ЕГЭ </a:t>
            </a:r>
            <a:endParaRPr lang="ru-RU" sz="1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 fontAlgn="base">
              <a:buNone/>
            </a:pPr>
            <a:r>
              <a:rPr lang="ru-RU" sz="1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Действия организатора</a:t>
            </a:r>
          </a:p>
          <a:p>
            <a:pPr algn="just" fontAlgn="base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 выявлении нарушения Порядка пригласить члена ГЭК для принятия решения</a:t>
            </a:r>
          </a:p>
          <a:p>
            <a:pPr algn="just" fontAlgn="base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 получении от члена ГЭК информации об удалении участника экзамена:</a:t>
            </a:r>
          </a:p>
          <a:p>
            <a:pPr algn="just" fontAlgn="base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поставить отметку в форме ППЭ-05-02 «Протокол проведения экзамена в аудитории»</a:t>
            </a:r>
          </a:p>
          <a:p>
            <a:pPr algn="just" fontAlgn="base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поставить отметку в бланке регистрации и подпись организатора</a:t>
            </a:r>
          </a:p>
          <a:p>
            <a:pPr algn="just" fontAlgn="base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получить подпись участника в форме ППЭ-05-02 «Протокол проведения экзамена в аудитории»</a:t>
            </a:r>
          </a:p>
          <a:p>
            <a:pPr algn="just" fontAlgn="base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поставить подпись в акте ППЭ-21 (оформление в Штабе ППЭ)</a:t>
            </a:r>
          </a:p>
          <a:p>
            <a:pPr algn="just" fontAlgn="base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Рекомендуется продемонстрировать на камеру видеонаблюдения средство связи, электронно-вычислительную технику, фото-, аудио- и видеоаппаратуру, справочные материалы, письменные заметки и иные средства хранения и передачи информации, обнаруженные у участника экзамена. </a:t>
            </a:r>
            <a:b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 камеру проговорить, какой именно предмет обнаружен и его содержание (в случае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обнаружения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письменных заметок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1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5251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Действия организаторов в аудитории при возникновении нештатных ситуаций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483178" y="606583"/>
            <a:ext cx="5494638" cy="4789282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 fontAlgn="base">
              <a:buNone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Досрочное завершение экзамена по уважительной причине</a:t>
            </a:r>
          </a:p>
          <a:p>
            <a:pPr marL="0" indent="0" algn="just" fontAlgn="base">
              <a:buNone/>
            </a:pP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Действия организатора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Пригласить организатора вне аудитории, который сопроводит такого участника экзамена к медицинскому работнику и пригласит члена (членов) ГЭК в медицинский кабинет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 случае подтверждения медицинским работником ухудшения состояния здоровья участника экзамена и при согласии участника экзамена досрочно завершить экзамен поставить: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отметку в форме ППЭ-05-02 «Протокол проведения экзамена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 аудитории»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отметку в бланке регистрации и подпись организатора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подпись в акте ППЭ-22 (оформление в медицинском кабинете)</a:t>
            </a:r>
          </a:p>
          <a:p>
            <a:pPr algn="just" fontAlgn="base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получить подпись участника в форме ППЭ-05-02 «Протокол проведения экзамена в аудитории» (по возможности)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13988" y="5477347"/>
            <a:ext cx="10330004" cy="11695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ru-RU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Апелляция о нарушении установленного порядка проведения ГИА-11</a:t>
            </a:r>
          </a:p>
          <a:p>
            <a:pPr algn="just" fontAlgn="base"/>
            <a:r>
              <a:rPr lang="ru-RU" sz="1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Действия организатора</a:t>
            </a:r>
          </a:p>
          <a:p>
            <a:pPr algn="just" fontAlgn="base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Приглашает члена ГЭК</a:t>
            </a:r>
          </a:p>
          <a:p>
            <a:pPr algn="just" fontAlgn="base"/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 может привлекаться к рассмотрению факта, изложенного участником экзамена в апелляции, но не может участвовать в проверке данного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факта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4" y="1"/>
            <a:ext cx="12128626" cy="6699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Завершение экзамена: сканирование бланков ответов в аудитории, упаковка ЭМ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665" y="669956"/>
            <a:ext cx="10515600" cy="6029607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Организаторы в 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аудитории:</a:t>
            </a:r>
          </a:p>
          <a:p>
            <a:pPr fontAlgn="base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собирают ЭМ</a:t>
            </a:r>
          </a:p>
          <a:p>
            <a:pPr fontAlgn="base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раскладывают по ИК бланки ЕГЭ (по горизонтали, по вертикали)</a:t>
            </a:r>
          </a:p>
          <a:p>
            <a:pPr fontAlgn="base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завершают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заполнение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</a:t>
            </a:r>
          </a:p>
          <a:p>
            <a:pPr fontAlgn="base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выполняют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сканирование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ИК бланков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ЕГЭ участников экзамена и следующих форм: </a:t>
            </a:r>
            <a:b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— ППЭ-05-02 «Протокол проведения экзамена в аудитории»</a:t>
            </a:r>
            <a:b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— ППЭ-12-02 «Ведомость коррекции персональных данных участников экзамена в аудитории» (копия документа, подтверждающего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основания для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коррекции, сканируется в Штабе ППЭ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(при наличии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коррекции ПД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— ППЭ-12-04-МАШ «Ведомость учёта времени отсутствия участников экзамена в 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аудитории»</a:t>
            </a:r>
          </a:p>
          <a:p>
            <a:pPr fontAlgn="base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риглашают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члена ГЭК и технического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специалиста</a:t>
            </a:r>
          </a:p>
          <a:p>
            <a:pPr fontAlgn="base">
              <a:buFontTx/>
              <a:buChar char="-"/>
            </a:pP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fontAlgn="base">
              <a:buNone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ГЭК и технический специалист проверяют корректность и качество сканирования и выполняют экспорт ЭМ на </a:t>
            </a:r>
            <a:r>
              <a:rPr lang="ru-RU" sz="1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флеш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-накопитель</a:t>
            </a:r>
          </a:p>
          <a:p>
            <a:pPr marL="0" indent="0" fontAlgn="base">
              <a:buNone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Технический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специалист распечатывает протокол печати полных комплектов ЭМ в аудитории ППЭ (форма ППЭ-23) и протокол проведения процедуры сканирования бланков ГИА в аудитории ППЭ (форма ППЭ-15), организаторы в аудитории подписывают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их 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заполняют поле № 2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fontAlgn="base">
              <a:buNone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Организаторы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упаковывают и запечатывают бланки ЕГЭ и другие материалы и сдают их в Штаб ППЭ руководителю ППЭ</a:t>
            </a:r>
          </a:p>
          <a:p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1697076" cy="43456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Завершение экзамена:  прием ЭМ</a:t>
            </a:r>
            <a:r>
              <a:rPr 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Штабе </a:t>
            </a:r>
            <a:r>
              <a:rPr 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443" y="362139"/>
            <a:ext cx="11742345" cy="588253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Схема передачи ЭМ</a:t>
            </a:r>
          </a:p>
          <a:p>
            <a:pPr fontAlgn="base"/>
            <a:r>
              <a:rPr lang="ru-RU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Приём ЭМ должен проводиться за специально отведённым столом, находящимся в зоне видимости камер </a:t>
            </a: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видеонаблюдения</a:t>
            </a:r>
            <a:endParaRPr lang="ru-RU" sz="15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/>
            <a:r>
              <a:rPr lang="ru-RU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Организаторы в Штабе ППЭ передают ЭМ руководителю ППЭ в присутствии члена ГЭК по форме ППЭ-14-02 «Ведомость учёта экзаменационных материалов</a:t>
            </a: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sz="15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fontAlgn="base">
              <a:buNone/>
            </a:pPr>
            <a:r>
              <a:rPr lang="ru-RU" sz="1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ЭМ, которые организаторы передают руководителю ППЭ</a:t>
            </a:r>
          </a:p>
          <a:p>
            <a:pPr fontAlgn="base"/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запечатанный </a:t>
            </a:r>
            <a:r>
              <a:rPr lang="ru-RU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ВДП </a:t>
            </a: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ИК бланков ЕГЭ</a:t>
            </a:r>
            <a:endParaRPr lang="ru-RU" sz="15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/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запечатанный </a:t>
            </a:r>
            <a:r>
              <a:rPr lang="ru-RU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ВДП с КИМ участников экзамена</a:t>
            </a:r>
          </a:p>
          <a:p>
            <a:pPr fontAlgn="base"/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запечатанный </a:t>
            </a:r>
            <a:r>
              <a:rPr lang="ru-RU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ВДП с испорченными/бракованными комплектами ЭМ</a:t>
            </a:r>
          </a:p>
          <a:p>
            <a:pPr fontAlgn="base"/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запечатанный </a:t>
            </a:r>
            <a:r>
              <a:rPr lang="ru-RU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конверт с использованными черновиками</a:t>
            </a:r>
          </a:p>
          <a:p>
            <a:pPr fontAlgn="base"/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неиспользованные черновики</a:t>
            </a:r>
          </a:p>
          <a:p>
            <a:pPr fontAlgn="base"/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Формы </a:t>
            </a:r>
            <a:r>
              <a:rPr lang="ru-RU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ППЭ-05-02 «Протокол проведения экзамена в аудитории», ППЭ-12-02 «Ведомость коррекции персональных данных участников экзамена в аудитории» (прикладывается копия документа, подтверждающего основания для коррекции), ППЭ-12-03 «Ведомость использования дополнительных бланков ответов № 2», ППЭ-12-04-МАШ «Ведомость учета времени отсутствия участников экзамена в аудитории</a:t>
            </a: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», ППЭ-20 «Акт об идентификации личности» (при наличии), ППЭ-05-01, ППЭ-16 </a:t>
            </a:r>
            <a:endParaRPr lang="ru-RU" sz="15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/>
            <a:r>
              <a:rPr lang="ru-RU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Калибровочный лист</a:t>
            </a:r>
          </a:p>
          <a:p>
            <a:pPr fontAlgn="base"/>
            <a:r>
              <a:rPr lang="ru-RU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Неиспользованные ДБО № 2</a:t>
            </a:r>
          </a:p>
          <a:p>
            <a:pPr fontAlgn="base"/>
            <a:r>
              <a:rPr lang="ru-RU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Служебные записки (при наличии)</a:t>
            </a:r>
          </a:p>
          <a:p>
            <a:pPr fontAlgn="base"/>
            <a:r>
              <a:rPr lang="ru-RU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Протоколы печати ЭМ </a:t>
            </a: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(ППЭ-23) и</a:t>
            </a:r>
            <a:r>
              <a:rPr lang="ru-RU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сканирования (ППЭ-15) </a:t>
            </a:r>
            <a:r>
              <a:rPr lang="ru-RU" sz="1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 станции организатора</a:t>
            </a:r>
          </a:p>
          <a:p>
            <a:endParaRPr lang="ru-RU" sz="1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4192B7-4462-4981-B149-A27DB1A6B837}"/>
              </a:ext>
            </a:extLst>
          </p:cNvPr>
          <p:cNvSpPr/>
          <p:nvPr/>
        </p:nvSpPr>
        <p:spPr>
          <a:xfrm>
            <a:off x="2688878" y="5916875"/>
            <a:ext cx="9297909" cy="6555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Организаторы покидают ППЭ после передачи всех ЭМ руководителю ППЭ и с разрешения руководителя ППЭ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49" y="452673"/>
            <a:ext cx="11045227" cy="63349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4856" y="0"/>
            <a:ext cx="1204714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</a:t>
            </a:r>
            <a:r>
              <a:rPr lang="ru-RU" sz="2400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ППЭ-05-02. Образец заполнения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7758821" y="4608214"/>
            <a:ext cx="1059255" cy="769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311081" y="5377758"/>
            <a:ext cx="3811509" cy="58477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Замена ИК (брак, испорченные) - цифры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9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783" y="452670"/>
            <a:ext cx="11537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Технология </a:t>
            </a:r>
            <a:r>
              <a:rPr lang="ru-RU" altLang="ru-RU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передачи </a:t>
            </a:r>
            <a:r>
              <a:rPr lang="ru-RU" altLang="ru-RU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ЭМ по сети «Интернет» и сканирование ЭМ в аудитории ППЭ</a:t>
            </a:r>
            <a:r>
              <a:rPr lang="ru-RU" altLang="ru-RU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!!!!!</a:t>
            </a:r>
            <a:endParaRPr lang="ru-RU" altLang="ru-RU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"/>
            <a:ext cx="12192000" cy="4526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Подготовка ППЭ к проведению ЕГЭ в 2024 году</a:t>
            </a:r>
            <a:endParaRPr lang="ru-RU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046" y="810667"/>
            <a:ext cx="4742324" cy="427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SzPct val="100000"/>
            </a:pP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«Техническая подготовка пройдена»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046" y="1147919"/>
            <a:ext cx="845070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SzPct val="100000"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!!!!Начать </a:t>
            </a:r>
            <a:r>
              <a:rPr lang="ru-RU" alt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проверки наличия статуса в системе Мониторинга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046" y="1508392"/>
            <a:ext cx="5034712" cy="427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SzPct val="100000"/>
            </a:pP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Контроль технической готовности ППЭ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945435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Регламентные сроки осуществления этапов подготовки и проведения экзамена </a:t>
            </a:r>
            <a:r>
              <a:rPr lang="ru-RU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ППЭ </a:t>
            </a:r>
            <a:endParaRPr lang="ru-RU" sz="20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476" y="2314767"/>
            <a:ext cx="7938201" cy="44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371" y="193367"/>
            <a:ext cx="115212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400" spc="-1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Ф</a:t>
            </a:r>
            <a:r>
              <a:rPr lang="ru-RU" sz="2400" spc="-11" dirty="0" err="1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орма</a:t>
            </a:r>
            <a:r>
              <a:rPr lang="ru-RU" sz="2400" spc="-11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400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ППЭ-12-02</a:t>
            </a:r>
            <a:r>
              <a:rPr sz="2400" spc="-55" dirty="0" smtClean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(образец</a:t>
            </a:r>
            <a:r>
              <a:rPr sz="2400" spc="-3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sz="2400" spc="-1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заполнения)</a:t>
            </a:r>
            <a:endParaRPr sz="2400" dirty="0">
              <a:solidFill>
                <a:srgbClr val="0000CC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392" y="738815"/>
            <a:ext cx="11137237" cy="56908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20547" y="5377758"/>
            <a:ext cx="3811509" cy="83099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Форму ППЭ-12-02 сканируют организаторы в аудитории </a:t>
            </a: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ТОЛЬКО при замене ПД</a:t>
            </a:r>
            <a:endParaRPr lang="ru-RU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0" y="0"/>
            <a:ext cx="4397664" cy="668216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664068" y="0"/>
            <a:ext cx="443136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</a:t>
            </a:r>
            <a:r>
              <a:rPr lang="ru-RU" sz="2400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ППЭ-13-01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5460" y="414429"/>
            <a:ext cx="392806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Экзаменационные материалы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0168" y="1028780"/>
            <a:ext cx="487610" cy="6065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35460" y="876764"/>
            <a:ext cx="3736524" cy="83099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количество материалов (01.-04.). В ППЭ нет материалов, указанных в 0.2. проставляем «000». 04.  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35460" y="1890847"/>
            <a:ext cx="260039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0.9.-11. Использовано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20168" y="1783945"/>
            <a:ext cx="511661" cy="6065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35460" y="2338301"/>
            <a:ext cx="3796647" cy="83099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количество использованных материалов в аудиториях (в соответствии с формами ППЭ-05-02)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20168" y="2429400"/>
            <a:ext cx="543237" cy="5451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20168" y="3068107"/>
            <a:ext cx="511661" cy="79775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35460" y="3430506"/>
            <a:ext cx="439735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16. Заменено ИК (брак, испорченные)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93861" y="3878866"/>
            <a:ext cx="4480556" cy="58477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количество замененных ИК (в соответствии с формами ППЭ-05-02)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35955" y="4064762"/>
            <a:ext cx="511661" cy="79775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02432" y="5106155"/>
            <a:ext cx="481505" cy="86755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35460" y="4603319"/>
            <a:ext cx="105349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19. – 20.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35460" y="5116477"/>
            <a:ext cx="4580144" cy="58477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Информация об участниках (в соответствии с формами ППЭ-05-02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35460" y="5810203"/>
            <a:ext cx="105349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24. – 20.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63741" y="1567681"/>
            <a:ext cx="3131690" cy="120032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Все данные в форме заполняются в формате: 000 (с лидирующим нулем)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67107" y="6213050"/>
            <a:ext cx="4750118" cy="58477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Информация о работниках ППЭ (в соответствии с формой ППЭ-07)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633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354"/>
            <a:ext cx="8474993" cy="549792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664068" y="0"/>
            <a:ext cx="443136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</a:t>
            </a:r>
            <a:r>
              <a:rPr lang="ru-RU" sz="2400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ППЭ-13-02-МАШ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35705" y="1383150"/>
            <a:ext cx="14157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ЗАМЕНЕНО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35705" y="1858467"/>
            <a:ext cx="3459725" cy="107721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указывается количество ИК, которые были заменены в ППЭ (в соответствии с формами ППЭ-05-02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06624" y="3041670"/>
            <a:ext cx="166500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Столбцы 2 - 7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71164" y="3516987"/>
            <a:ext cx="3388806" cy="107721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количество материалов, полученных от участников в аудиториях (в соответствии с формамиППЭ-05-02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75048" y="4700190"/>
            <a:ext cx="180126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Столбцы 9 - 11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8671164" y="5211110"/>
            <a:ext cx="3388806" cy="83099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информация об участниках (в соответствии с формами ППЭ-05-02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39571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755802" y="26511"/>
            <a:ext cx="443619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</a:t>
            </a:r>
            <a:r>
              <a:rPr lang="ru-RU" sz="2400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ППЭ-14-01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35460" y="414429"/>
            <a:ext cx="355629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Передача материалов в ППЭ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35460" y="817518"/>
            <a:ext cx="3820703" cy="33855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количество материалов (ИК, ВДП)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35460" y="1214774"/>
            <a:ext cx="35273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Возврат материалов из ППЭ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35460" y="1628899"/>
            <a:ext cx="7251966" cy="58477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2.1. количество ВДП с бланками участников, полученных из аудиторий (по количеству аудиторий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35460" y="2660526"/>
            <a:ext cx="7251966" cy="58477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2.3. – 2.5. количество использованных материалов в аудиториях (в соответствии с формамиППЭ-05-02)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35460" y="3293137"/>
            <a:ext cx="7251966" cy="33855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2.6. количество замененных ИК (в соответствии с формами ППЭ-05-02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35460" y="4443840"/>
            <a:ext cx="7251966" cy="233910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2.12. – 2.22. Количество форм ППЭ и сопроводительной документации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ППЭ-02, ППЭ-03 – по количеству фактов подачи апелляции о нарушении Порядка проведения ГИА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ППЭ-05-02, ППЭ-12-04-МАШ, ППЭ-23 – по количеству аудиторий ППЭ 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ППЭ-07, ППЭ-13-01, ППЭ-13-02-МАШ, ППЭ-14-02 – по одной форме на ППЭ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ППЭ-12-02 – по количеству аудиторий, в которых производилась коррекция ПД 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ППЭ-18-МАШ – по количеству распределенных общественных наблюдателей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6" y="120709"/>
            <a:ext cx="4475195" cy="67372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35460" y="4048637"/>
            <a:ext cx="5287345" cy="33855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2.7.- 2.11. количество неиспользованных материалов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22833" y="2243017"/>
            <a:ext cx="376615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Использованные материалы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49952" y="3622657"/>
            <a:ext cx="379264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Протоколы, акты</a:t>
            </a:r>
            <a:r>
              <a:rPr lang="ru-RU" b="1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ведомости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3" y="185566"/>
            <a:ext cx="8954969" cy="64088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02440" y="-45266"/>
            <a:ext cx="389299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</a:t>
            </a:r>
            <a:r>
              <a:rPr lang="ru-RU" sz="2400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ППЭ-14-02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40592" y="620909"/>
            <a:ext cx="171630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Столбцы 3 - 6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40592" y="1062729"/>
            <a:ext cx="3054838" cy="83099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количество материалов, выданных организаторам в аудитории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40592" y="1975084"/>
            <a:ext cx="185255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Столбцы 8 - 13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40592" y="2411714"/>
            <a:ext cx="3054838" cy="132343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количество неиспользованных материалов, полученных от организаторов в аудитории по завершении экзамена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40592" y="3865681"/>
            <a:ext cx="141974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Столбец 14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9040592" y="4427096"/>
            <a:ext cx="3054838" cy="107721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количество калибровочных листов, полученных от организаторов в аудитории по завершении экзамена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574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6" y="0"/>
            <a:ext cx="4639734" cy="6858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920" y="0"/>
            <a:ext cx="4614177" cy="6858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9633277" y="1086911"/>
            <a:ext cx="24685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заполняется общественным наблюдателем самостоятельно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33277" y="2426680"/>
            <a:ext cx="2468527" cy="181588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случае если общественный наблюдатель не явился в ППЭ, то руководителю ППЭ необходимо проставить в форме отметку о неявке</a:t>
            </a:r>
            <a:endParaRPr lang="ru-RU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005" y="4575307"/>
            <a:ext cx="4425727" cy="88393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mbria" panose="020405030504060302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526733" y="4242562"/>
            <a:ext cx="5106544" cy="332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633277" y="4389608"/>
            <a:ext cx="2468527" cy="206210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ВАЖНО! Форма в обязательном порядке передается в РЦОИ, в том числе если общественный наблюдатель не явился </a:t>
            </a:r>
            <a:endParaRPr lang="ru-RU" sz="16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ППЭ</a:t>
            </a:r>
            <a:endParaRPr lang="ru-RU" sz="16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94097" y="80250"/>
            <a:ext cx="260133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</a:t>
            </a:r>
            <a:r>
              <a:rPr lang="ru-RU" sz="2400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ППЭ-18-МАШ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8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53" y="284052"/>
            <a:ext cx="8344721" cy="613485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494097" y="80250"/>
            <a:ext cx="260133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 </a:t>
            </a:r>
            <a:r>
              <a:rPr lang="ru-RU" sz="2400" dirty="0" smtClean="0">
                <a:solidFill>
                  <a:srgbClr val="170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ППЭ-19</a:t>
            </a:r>
            <a:endParaRPr lang="ru-RU" sz="2400" dirty="0">
              <a:solidFill>
                <a:srgbClr val="170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0592" y="620909"/>
            <a:ext cx="171630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Столбцы 2 - 4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06416" y="1069235"/>
            <a:ext cx="3389014" cy="107721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данные о работнике ППЭ, которого необходимо заменить (ФИО, серия и номер документа, удостоверяющего личность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40592" y="2304441"/>
            <a:ext cx="171630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Столбцы 5 - 7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06416" y="2808987"/>
            <a:ext cx="3389014" cy="107721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данные о работнике ППЭ, на которого необходимо заменить (ФИО, серия и номер документа, удостоверяющего личность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40592" y="4021419"/>
            <a:ext cx="133478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Столбец 8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68760" y="4525965"/>
            <a:ext cx="3426670" cy="58477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подпись заменяющего работника ППЭ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68760" y="5258074"/>
            <a:ext cx="3426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ВАЖНО! В случае если в ППЭ явился медицинский работник, не распределенный в ППЭ, сведения о нем не заносятся в </a:t>
            </a:r>
            <a:r>
              <a:rPr lang="ru-RU" sz="16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форму (служебная записка)</a:t>
            </a:r>
            <a:endParaRPr lang="ru-RU" sz="16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576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258392" cy="57036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Завершение экзамена: сканирование форм ППЭ в Штабе ППЭ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932" y="856903"/>
            <a:ext cx="10515600" cy="5471469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ППЭ:</a:t>
            </a:r>
          </a:p>
          <a:p>
            <a:pPr marL="0" indent="0" algn="just" fontAlgn="base">
              <a:buNone/>
            </a:pP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оформляет все формы ППЭ, принимает заполненные формы ППЭ-18-МАШ у общественных наблюдателей</a:t>
            </a:r>
          </a:p>
          <a:p>
            <a:pPr algn="just" fontAlgn="base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передает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техническому специалисту для сканирования: обязательные формы: ППЭ-07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ППЭ-12-03,  ППЭ-13-01, ППЭ-14-01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ППЭ-14-02, ППЭ-13-02-МАШ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ППЭ-23,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ППЭ-15, ППЭ-18-МАШ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 наличии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ППЭ-19, ППЭ-21, ППЭ-22, ППЭ-02,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ППЭ-03, ППЭ-21-1, ППЭ-21-2, ППЭ 21-3, служебные и объяснительные записки, акты</a:t>
            </a:r>
          </a:p>
          <a:p>
            <a:pPr algn="just" fontAlgn="base"/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Технический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специалист выполняет сканирование форм ППЭ,</a:t>
            </a:r>
            <a:b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член ГЭК контролирует качество сканирования</a:t>
            </a:r>
          </a:p>
          <a:p>
            <a:pPr algn="just" fontAlgn="base"/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Выполняется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экспорт форм ППЭ и передача всех пакетов с бланками и формами ППЭ в РЦОИ. Руководитель РЦОИ контролирует постановку статуса о завершении передачи ЭМ в РЦОИ </a:t>
            </a:r>
          </a:p>
          <a:p>
            <a:pPr algn="just" fontAlgn="base"/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ГЭК, руководитель ППЭ и технический специалист ожидают в Штабе ППЭ подтверждения от РЦОИ факта успешного получения и расшифровки переданных пакетов с электронными образами бланков и форм ППЭ</a:t>
            </a:r>
          </a:p>
          <a:p>
            <a:pPr algn="just" fontAlgn="base"/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 присутствует при упаковке членом ГЭК материалов экзамена. Неиспользованные ДБО № 2 помещает в сейф на хранение, они могут быть использованы на следующем экзамене (кроме китайского языка)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41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55" y="1"/>
            <a:ext cx="12047145" cy="51604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Завершение экзамена: действия руководителя </a:t>
            </a:r>
            <a:r>
              <a:rPr 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505" y="893118"/>
            <a:ext cx="10515600" cy="4351338"/>
          </a:xfrm>
        </p:spPr>
        <p:txBody>
          <a:bodyPr>
            <a:noAutofit/>
          </a:bodyPr>
          <a:lstStyle/>
          <a:p>
            <a:pPr algn="just" fontAlgn="base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Подписывает протокол печати полных комплектов ЭМ в аудитории ППЭ  (форма ППЭ-23 «Протокол печати полных комплектов ЭМ в аудитории ППЭ»)</a:t>
            </a:r>
          </a:p>
          <a:p>
            <a:pPr algn="just" fontAlgn="base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Подписывает протоколы печати ЭМ на резервных и неиспользованных  станциях организатора   (форма ППЭ-23-01 «Протокол использования станции печати в аудитории ППЭ»)</a:t>
            </a:r>
          </a:p>
          <a:p>
            <a:pPr algn="just" fontAlgn="base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Контролирует передачу журналов печати и статус о завершении экзамена в ППЭ в систему мониторинга готовности ППЭ с помощью ЛК ППЭ в Штабе ППЭ техническими специалистами</a:t>
            </a:r>
          </a:p>
          <a:p>
            <a:pPr algn="just" fontAlgn="base"/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Убирает неиспользованные ДБО № 2 в сейф: они могут быть использованы на следующем экзамене (кроме экзамена по китайскому языку)</a:t>
            </a:r>
          </a:p>
          <a:p>
            <a:pPr algn="just" fontAlgn="base"/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ГЭК в присутствии руководителя ППЭ пересчитывает все ВДП с бланками ответов и формы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ППЭ, упаковывают в сейф-пакет (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5 аудиторий один сейф-пакет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1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fontAlgn="base"/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Сейф-пакет с ЭМ, упаковку конвертов с использованными черновиками </a:t>
            </a: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помещаются на хранение в ППЭ и передаются в РЦОИ </a:t>
            </a:r>
            <a:b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соответствии с утверждённой в субъекте </a:t>
            </a:r>
            <a:r>
              <a:rPr lang="ru-RU" sz="1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схемой</a:t>
            </a:r>
            <a:endParaRPr lang="ru-RU" sz="1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1481"/>
            <a:ext cx="12192000" cy="82386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Завершение  экзамена: НЕШТАТНЫЕ </a:t>
            </a:r>
            <a:r>
              <a:rPr 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069" y="521926"/>
            <a:ext cx="11769505" cy="1731384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 случае </a:t>
            </a:r>
          </a:p>
          <a:p>
            <a:pPr algn="just" fontAlgn="base"/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Возникновения при сканировании на станции организатора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нештатной ситуации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которая не может быть решена штатными средствами станции организатора</a:t>
            </a:r>
          </a:p>
          <a:p>
            <a:pPr algn="just" fontAlgn="base"/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Наличия отклонения в РЦОИ переданного пакета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 замечаниями к составу и качеству сканирования</a:t>
            </a:r>
          </a:p>
          <a:p>
            <a:pPr algn="just" fontAlgn="base"/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 решению члена ГЭК и по согласованию с РЦОИ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допускается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сканирование бланков ЕГЭ и аудиторных форм 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 станции штаба ППЭ в Штабе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</a:t>
            </a:r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81069" y="2417276"/>
            <a:ext cx="11769505" cy="2915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Сканирование бланков ЕГЭ и аудиторных форм на станции штаба ППЭ в Штабе ППЭ</a:t>
            </a:r>
          </a:p>
          <a:p>
            <a:pPr marL="0" indent="0" algn="just" fontAlgn="base">
              <a:buNone/>
            </a:pPr>
            <a:r>
              <a:rPr lang="ru-RU" sz="16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Руководитель ППЭ в зоне видимости камер вскрывает ВДП с бланками ЕГЭ соответствующей аудитории и передает бланки и калибровочный лист этой аудитории техническому специалисту</a:t>
            </a:r>
          </a:p>
          <a:p>
            <a:pPr marL="0" indent="0" algn="just" fontAlgn="base">
              <a:buNone/>
            </a:pPr>
            <a:r>
              <a:rPr lang="ru-RU" sz="16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Технический специалист загружает на станцию штаба ППЭ журналы соответствующей станции организатора, выбирает аудиторию в соответствии с информацией на полученном ВДП</a:t>
            </a:r>
          </a:p>
          <a:p>
            <a:pPr marL="0" indent="0" algn="just" fontAlgn="base">
              <a:buNone/>
            </a:pPr>
            <a:r>
              <a:rPr lang="ru-RU" sz="16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Технический специалист выполняет калибровку сканера с помощью калибровочного листа аудитории</a:t>
            </a:r>
          </a:p>
          <a:p>
            <a:pPr marL="0" indent="0" algn="just" fontAlgn="base">
              <a:buNone/>
            </a:pPr>
            <a:r>
              <a:rPr lang="ru-RU" sz="16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Технический специалист выполняет сканирование. В случае отсутствия особых ситуаций сверяет количество отсканированных бланков, указанное на станции штаба ППЭ, с информацией, указанной на ВДП. Возвращает бланки руководителю ППЭ, руководитель ППЭ упаковывает в новый ВДП бланки</a:t>
            </a:r>
          </a:p>
          <a:p>
            <a:pPr marL="0" indent="0" algn="just" fontAlgn="base">
              <a:buNone/>
            </a:pPr>
            <a:r>
              <a:rPr lang="ru-RU" sz="16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Если все данные корректны, член ГЭК и технический специалист убеждаются в качестве сканирования, член ГЭК подключает к станции штаба ППЭ </a:t>
            </a:r>
            <a:r>
              <a:rPr lang="ru-RU" sz="16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токен</a:t>
            </a:r>
            <a:r>
              <a:rPr lang="ru-RU" sz="16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члена ГЭК, технический специалист выполняет экспорт электронных образов бланков и форм ППЭ</a:t>
            </a:r>
          </a:p>
          <a:p>
            <a:endParaRPr lang="ru-RU" sz="1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948" y="5413972"/>
            <a:ext cx="10002050" cy="1323439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Бланки ЕГЭ в тех ВДП, которые были вскрыты для сканирования в штабе ППЭ в связи с возникновением нештатной ситуации, в этом случае перенести информацию с сопроводительных бланков ВДП, в которых бланки ЕГЭ были доставлены из аудиторий в штаб ППЭ, в новый ВДП, в новые ВДП вложить калибровочные листы и ВДП, в которых бланки были доставлены из аудиторий в штаб ППЭ, и запечатать ВДП с бланками ЕГЭ для хранения и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транспортировки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81" y="1"/>
            <a:ext cx="12110519" cy="516047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Готовность </a:t>
            </a:r>
            <a:r>
              <a:rPr lang="ru-RU" alt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598" y="779539"/>
            <a:ext cx="4751851" cy="246221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altLang="ru-RU" sz="22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Проверка готовности ППЭ (организационная)</a:t>
            </a:r>
          </a:p>
          <a:p>
            <a:pPr algn="ctr">
              <a:buSzPct val="100000"/>
            </a:pPr>
            <a:endParaRPr lang="ru-RU" altLang="ru-RU" sz="2200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SzPct val="100000"/>
            </a:pPr>
            <a:r>
              <a:rPr lang="ru-RU" altLang="ru-RU" sz="22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позднее чем за один календарный день до проведения экзамена</a:t>
            </a:r>
          </a:p>
          <a:p>
            <a:pPr algn="ctr">
              <a:buSzPct val="100000"/>
            </a:pPr>
            <a:endParaRPr lang="ru-RU" altLang="ru-RU" sz="2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9380" y="779539"/>
            <a:ext cx="4433741" cy="246221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altLang="ru-RU" sz="22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Контроль технической готовности</a:t>
            </a:r>
          </a:p>
          <a:p>
            <a:pPr algn="ctr">
              <a:buSzPct val="100000"/>
            </a:pPr>
            <a:endParaRPr lang="ru-RU" altLang="ru-RU" sz="2200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SzPct val="100000"/>
            </a:pPr>
            <a:r>
              <a:rPr lang="ru-RU" alt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ранее чем за 2 рабочих дня, но не позднее 17:00 календарного дня, предшествующего дню </a:t>
            </a:r>
          </a:p>
          <a:p>
            <a:pPr algn="ctr">
              <a:buSzPct val="100000"/>
            </a:pPr>
            <a:r>
              <a:rPr lang="ru-RU" alt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 </a:t>
            </a:r>
            <a:endParaRPr lang="ru-RU" altLang="ru-RU" sz="2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6598" y="3706540"/>
            <a:ext cx="464819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561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Clr>
                <a:srgbClr val="0070C0"/>
              </a:buClr>
              <a:buSzPct val="45000"/>
              <a:buFont typeface="Wingdings" panose="05000000000000000000" pitchFamily="2" charset="2"/>
              <a:buChar char=""/>
            </a:pPr>
            <a:r>
              <a:rPr lang="ru-RU" alt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</a:t>
            </a:r>
            <a:r>
              <a:rPr lang="ru-RU" alt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 </a:t>
            </a:r>
          </a:p>
          <a:p>
            <a:pPr algn="just" eaLnBrk="1" hangingPunct="1">
              <a:buClr>
                <a:srgbClr val="0070C0"/>
              </a:buClr>
              <a:buSzPct val="45000"/>
              <a:buFont typeface="Wingdings" panose="05000000000000000000" pitchFamily="2" charset="2"/>
              <a:buChar char=""/>
            </a:pPr>
            <a:r>
              <a:rPr lang="ru-RU" alt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образовательной организации, на базе которой организован </a:t>
            </a:r>
            <a:r>
              <a:rPr lang="ru-RU" alt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</a:t>
            </a:r>
          </a:p>
          <a:p>
            <a:pPr algn="just" eaLnBrk="1" hangingPunct="1">
              <a:buClr>
                <a:srgbClr val="0070C0"/>
              </a:buClr>
              <a:buSzPct val="45000"/>
              <a:buFont typeface="Wingdings" panose="05000000000000000000" pitchFamily="2" charset="2"/>
              <a:buChar char=""/>
            </a:pPr>
            <a:endParaRPr lang="ru-RU" altLang="ru-RU" sz="2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buClr>
                <a:srgbClr val="0070C0"/>
              </a:buClr>
              <a:buSzPct val="45000"/>
              <a:buFont typeface="Wingdings" panose="05000000000000000000" pitchFamily="2" charset="2"/>
              <a:buChar char=""/>
            </a:pPr>
            <a:r>
              <a:rPr lang="ru-RU" altLang="ru-RU" sz="2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ППЭ-01</a:t>
            </a:r>
            <a:endParaRPr lang="ru-RU" altLang="ru-RU" sz="2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99976" y="3791842"/>
            <a:ext cx="4986944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561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70C0"/>
              </a:buClr>
              <a:buSzPct val="45000"/>
              <a:buFont typeface="Wingdings" panose="05000000000000000000" pitchFamily="2" charset="2"/>
              <a:buChar char=""/>
            </a:pPr>
            <a:r>
              <a:rPr lang="ru-RU" alt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 </a:t>
            </a:r>
            <a:r>
              <a:rPr lang="ru-RU" alt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ГЭК</a:t>
            </a:r>
            <a:endParaRPr lang="ru-RU" altLang="ru-RU" sz="2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buClr>
                <a:srgbClr val="0070C0"/>
              </a:buClr>
              <a:buSzPct val="45000"/>
              <a:buFont typeface="Wingdings" panose="05000000000000000000" pitchFamily="2" charset="2"/>
              <a:buChar char=""/>
            </a:pPr>
            <a:r>
              <a:rPr lang="ru-RU" alt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ППЭ</a:t>
            </a:r>
          </a:p>
          <a:p>
            <a:pPr eaLnBrk="1" hangingPunct="1">
              <a:buClr>
                <a:srgbClr val="0070C0"/>
              </a:buClr>
              <a:buSzPct val="45000"/>
              <a:buFont typeface="Wingdings" panose="05000000000000000000" pitchFamily="2" charset="2"/>
              <a:buChar char=""/>
            </a:pPr>
            <a:r>
              <a:rPr lang="ru-RU" altLang="ru-RU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Технический </a:t>
            </a:r>
            <a:r>
              <a:rPr lang="ru-RU" altLang="ru-RU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специалист</a:t>
            </a:r>
          </a:p>
          <a:p>
            <a:pPr eaLnBrk="1" hangingPunct="1">
              <a:buClr>
                <a:srgbClr val="0070C0"/>
              </a:buClr>
              <a:buSzPct val="45000"/>
              <a:buFont typeface="Wingdings" panose="05000000000000000000" pitchFamily="2" charset="2"/>
              <a:buChar char=""/>
            </a:pPr>
            <a:endParaRPr lang="ru-RU" altLang="ru-RU" sz="2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buClr>
                <a:srgbClr val="0070C0"/>
              </a:buClr>
              <a:buSzPct val="45000"/>
              <a:buFont typeface="Wingdings" panose="05000000000000000000" pitchFamily="2" charset="2"/>
              <a:buChar char=""/>
            </a:pPr>
            <a:endParaRPr lang="ru-RU" altLang="ru-RU" sz="2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buClr>
                <a:srgbClr val="0070C0"/>
              </a:buClr>
              <a:buSzPct val="45000"/>
              <a:buFont typeface="Wingdings" panose="05000000000000000000" pitchFamily="2" charset="2"/>
              <a:buChar char=""/>
            </a:pPr>
            <a:endParaRPr lang="ru-RU" altLang="ru-RU" sz="22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buClr>
                <a:srgbClr val="0070C0"/>
              </a:buClr>
              <a:buSzPct val="45000"/>
              <a:buFont typeface="Wingdings" panose="05000000000000000000" pitchFamily="2" charset="2"/>
              <a:buChar char=""/>
            </a:pPr>
            <a:r>
              <a:rPr lang="ru-RU" altLang="ru-RU" sz="2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ППЭ-01-01, ППЭ-01-02</a:t>
            </a:r>
            <a:endParaRPr lang="ru-RU" altLang="ru-RU" sz="2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894717" y="430511"/>
            <a:ext cx="1089624" cy="512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984341" y="438080"/>
            <a:ext cx="1176950" cy="570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2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Прямоугольник 27"/>
          <p:cNvSpPr>
            <a:spLocks noChangeArrowheads="1"/>
          </p:cNvSpPr>
          <p:nvPr/>
        </p:nvSpPr>
        <p:spPr bwMode="auto">
          <a:xfrm>
            <a:off x="1878014" y="7939"/>
            <a:ext cx="6300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Когда работники могут покинуть ППЭ</a:t>
            </a:r>
          </a:p>
        </p:txBody>
      </p:sp>
      <p:sp>
        <p:nvSpPr>
          <p:cNvPr id="2" name="Прямоугольник 8"/>
          <p:cNvSpPr>
            <a:spLocks noChangeArrowheads="1"/>
          </p:cNvSpPr>
          <p:nvPr/>
        </p:nvSpPr>
        <p:spPr bwMode="auto">
          <a:xfrm>
            <a:off x="1784350" y="3446463"/>
            <a:ext cx="8928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4444" y="696913"/>
            <a:ext cx="7920070" cy="603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После передачи члену ГЭК экзаменационных материалов по завершении экзамена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85162" y="633414"/>
            <a:ext cx="2714797" cy="2936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25406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Руководитель ППЭ</a:t>
            </a:r>
            <a:endParaRPr lang="ru-RU" altLang="ru-RU" sz="1800" b="1" dirty="0">
              <a:solidFill>
                <a:srgbClr val="254061"/>
              </a:solidFill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4444" y="2232026"/>
            <a:ext cx="7908957" cy="5365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После приема экзаменационных материалов у руководителя ППЭ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4444" y="1465263"/>
            <a:ext cx="7912133" cy="6016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После уведомлении из РЦОИ об успешном получении и расшифровки переданного пакета данных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74064" y="2263775"/>
            <a:ext cx="2625895" cy="4699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25406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Член ГЭК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85162" y="1531939"/>
            <a:ext cx="2714797" cy="5159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25406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4444" y="2922589"/>
            <a:ext cx="7929594" cy="5746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После завершения экзамена, по указанию руководителя ППЭ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78825" y="2922589"/>
            <a:ext cx="2621134" cy="5746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25406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Организаторы вне аудитории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4444" y="3648075"/>
            <a:ext cx="7929594" cy="8445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После передачи экзаменационных материалов руководителю ППЭ и с разрешения руководителя ППЭ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4444" y="5529263"/>
            <a:ext cx="7940707" cy="6016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После того, как все участники ЕГЭ покинули ППЭ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85163" y="985839"/>
            <a:ext cx="2714796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25406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Руководитель организации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399464" y="3814764"/>
            <a:ext cx="2600495" cy="5746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25406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Организаторы в аудитории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4444" y="4594225"/>
            <a:ext cx="7951819" cy="8445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После передачи экзаменационных материалов руководителем ППЭ члену ГЭК и с разрешения руководителя ППЭ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378825" y="4635500"/>
            <a:ext cx="2621134" cy="7635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25406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Ответственный организатор вне аудитории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399464" y="5591176"/>
            <a:ext cx="2600495" cy="5746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25406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Медицинский работник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5556" y="6207690"/>
            <a:ext cx="7940707" cy="6016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любом этапе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экзамена.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Общественный наблюдатель находится в ППЭ не менее 50% времени, установленного единым расписанием проведения </a:t>
            </a: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ЕГЭ </a:t>
            </a:r>
            <a:r>
              <a:rPr lang="ru-RU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соответствующему учебному предмету</a:t>
            </a:r>
            <a:endParaRPr lang="ru-RU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399464" y="6283326"/>
            <a:ext cx="2600495" cy="5746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25406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Общественный наблюдатель</a:t>
            </a:r>
          </a:p>
        </p:txBody>
      </p:sp>
    </p:spTree>
    <p:extLst>
      <p:ext uri="{BB962C8B-B14F-4D97-AF65-F5344CB8AC3E}">
        <p14:creationId xmlns:p14="http://schemas.microsoft.com/office/powerpoint/2010/main" val="3555822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3209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Организация работы с нарушениями посредством портала SMOTRIEGE.RU и с помощью программного обеспечения CCTV-РЕШЕНИЯ</a:t>
            </a:r>
            <a:r>
              <a:rPr 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8292" y="1408470"/>
            <a:ext cx="4277011" cy="262868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5511" y="893118"/>
            <a:ext cx="6337427" cy="470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Схема работы с нарушениями</a:t>
            </a:r>
            <a:endParaRPr 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5511" y="1583662"/>
            <a:ext cx="7236766" cy="4113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Получение сообщения о нарушении</a:t>
            </a:r>
          </a:p>
          <a:p>
            <a:pPr fontAlgn="base"/>
            <a:r>
              <a:rPr lang="ru-RU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Просмотр видеозаписи</a:t>
            </a:r>
            <a:br>
              <a:rPr lang="ru-RU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(подтверждение/</a:t>
            </a:r>
            <a:r>
              <a:rPr lang="ru-RU" sz="20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неподтверждение</a:t>
            </a:r>
            <a:r>
              <a:rPr lang="ru-RU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информации) </a:t>
            </a:r>
          </a:p>
          <a:p>
            <a:pPr fontAlgn="base"/>
            <a:r>
              <a:rPr lang="ru-RU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Принятие мер по его пресечению</a:t>
            </a:r>
            <a:br>
              <a:rPr lang="ru-RU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(предупреждение/удаление участника экзамена, работника ППЭ)</a:t>
            </a:r>
          </a:p>
          <a:p>
            <a:pPr fontAlgn="base"/>
            <a:r>
              <a:rPr lang="ru-RU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Внесение информации в интерфейс</a:t>
            </a:r>
            <a:br>
              <a:rPr lang="ru-RU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(не подтвердилось; участник предупреждён; участник удалён; устранено)</a:t>
            </a:r>
          </a:p>
          <a:p>
            <a:pPr fontAlgn="base"/>
            <a:r>
              <a:rPr lang="ru-RU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Сотрудник ОИВ, куратор СИЦ имеют право</a:t>
            </a:r>
          </a:p>
          <a:p>
            <a:pPr fontAlgn="base"/>
            <a:r>
              <a:rPr lang="ru-RU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Просмотреть видеозапись зафиксированного нарушения</a:t>
            </a:r>
          </a:p>
          <a:p>
            <a:pPr fontAlgn="base"/>
            <a:r>
              <a:rPr lang="ru-RU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Принять отработанное нарушение или вернуть на повторную отработку в ППЭ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4192B7-4462-4981-B149-A27DB1A6B837}"/>
              </a:ext>
            </a:extLst>
          </p:cNvPr>
          <p:cNvSpPr/>
          <p:nvPr/>
        </p:nvSpPr>
        <p:spPr>
          <a:xfrm>
            <a:off x="2181886" y="5629992"/>
            <a:ext cx="9744578" cy="573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Время на отработку нарушений не должно превышать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минут</a:t>
            </a: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!!!!!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3979" y="1988841"/>
            <a:ext cx="6048672" cy="3649961"/>
          </a:xfrm>
        </p:spPr>
        <p:txBody>
          <a:bodyPr rtlCol="0">
            <a:normAutofit lnSpcReduction="10000"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500" b="1" dirty="0">
                <a:solidFill>
                  <a:srgbClr val="002060"/>
                </a:solidFill>
                <a:latin typeface="Cambria" pitchFamily="18" charset="0"/>
              </a:rPr>
              <a:t>Государственное учреждение Ярославской области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500" b="1" dirty="0">
                <a:solidFill>
                  <a:srgbClr val="002060"/>
                </a:solidFill>
                <a:latin typeface="Cambria" pitchFamily="18" charset="0"/>
              </a:rPr>
              <a:t> «Центр оценки и контроля качества </a:t>
            </a:r>
            <a:endParaRPr lang="ru-RU" sz="25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Cambria" pitchFamily="18" charset="0"/>
              </a:rPr>
              <a:t>образования</a:t>
            </a:r>
            <a:r>
              <a:rPr lang="ru-RU" sz="2500" b="1" dirty="0">
                <a:solidFill>
                  <a:srgbClr val="002060"/>
                </a:solidFill>
                <a:latin typeface="Cambria" pitchFamily="18" charset="0"/>
              </a:rPr>
              <a:t>»</a:t>
            </a:r>
          </a:p>
          <a:p>
            <a:pPr>
              <a:defRPr/>
            </a:pPr>
            <a:endParaRPr lang="ru-RU" sz="2500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sz="2500" dirty="0" smtClean="0">
                <a:solidFill>
                  <a:srgbClr val="002060"/>
                </a:solidFill>
                <a:latin typeface="Cambria" pitchFamily="18" charset="0"/>
              </a:rPr>
              <a:t>Адрес </a:t>
            </a:r>
            <a:r>
              <a:rPr lang="ru-RU" sz="2500" dirty="0">
                <a:solidFill>
                  <a:srgbClr val="002060"/>
                </a:solidFill>
                <a:latin typeface="Cambria" pitchFamily="18" charset="0"/>
              </a:rPr>
              <a:t>электронной почты</a:t>
            </a:r>
            <a:r>
              <a:rPr lang="ru-RU" sz="2500" dirty="0" smtClean="0">
                <a:solidFill>
                  <a:srgbClr val="002060"/>
                </a:solidFill>
                <a:latin typeface="Cambria" pitchFamily="18" charset="0"/>
              </a:rPr>
              <a:t>:</a:t>
            </a:r>
            <a:r>
              <a:rPr lang="en-US" sz="25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Cambria" pitchFamily="18" charset="0"/>
              </a:rPr>
              <a:t>smirnova@coikko.ru</a:t>
            </a:r>
            <a:endParaRPr lang="ru-RU" sz="25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defRPr/>
            </a:pPr>
            <a:endParaRPr lang="ru-RU" sz="2500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sz="2500" dirty="0" smtClean="0">
                <a:solidFill>
                  <a:srgbClr val="002060"/>
                </a:solidFill>
                <a:latin typeface="Cambria" pitchFamily="18" charset="0"/>
              </a:rPr>
              <a:t>Телефон: 8(4852)28 08 83</a:t>
            </a:r>
            <a:endParaRPr lang="ru-RU" sz="2500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defRPr/>
            </a:pPr>
            <a:endParaRPr lang="ru-RU" sz="2500" dirty="0">
              <a:solidFill>
                <a:schemeClr val="tx1"/>
              </a:solidFill>
              <a:latin typeface="Cambria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5574" y="1124745"/>
            <a:ext cx="1461516" cy="2644140"/>
          </a:xfrm>
          <a:prstGeom prst="rect">
            <a:avLst/>
          </a:prstGeom>
        </p:spPr>
      </p:pic>
      <p:sp>
        <p:nvSpPr>
          <p:cNvPr id="9" name="object 3"/>
          <p:cNvSpPr txBox="1"/>
          <p:nvPr/>
        </p:nvSpPr>
        <p:spPr>
          <a:xfrm>
            <a:off x="239349" y="5541235"/>
            <a:ext cx="6045219" cy="443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2800" b="1" spc="-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Остались</a:t>
            </a:r>
            <a:r>
              <a:rPr sz="2800" b="1" spc="3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ли</a:t>
            </a:r>
            <a:r>
              <a:rPr sz="2800" b="1" spc="-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у</a:t>
            </a:r>
            <a:r>
              <a:rPr sz="2800" b="1" spc="-1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800" b="1" spc="-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Вас</a:t>
            </a:r>
            <a:r>
              <a:rPr sz="2800" b="1" spc="1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/>
              </a:rPr>
              <a:t>вопросы?</a:t>
            </a:r>
            <a:endParaRPr sz="2800" dirty="0">
              <a:solidFill>
                <a:srgbClr val="0000FF"/>
              </a:solidFill>
              <a:latin typeface="Cambria" pitchFamily="18" charset="0"/>
              <a:ea typeface="Cambria" pitchFamily="18" charset="0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33862" y="62561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Cambria" pitchFamily="18" charset="0"/>
              </a:rPr>
              <a:t>Контакты</a:t>
            </a:r>
            <a:br>
              <a:rPr lang="ru-RU" sz="2800" b="1" dirty="0">
                <a:solidFill>
                  <a:srgbClr val="0000FF"/>
                </a:solidFill>
                <a:latin typeface="Cambria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60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190924" y="778194"/>
            <a:ext cx="116652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 algn="just">
              <a:buBlip>
                <a:blip r:embed="rId2"/>
              </a:buBlip>
              <a:defRPr sz="2200">
                <a:solidFill>
                  <a:srgbClr val="A42727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1pPr>
            <a:lvl3pPr marL="800100" lvl="2" indent="-342900" algn="just">
              <a:buBlip>
                <a:blip r:embed="rId2"/>
              </a:buBlip>
              <a:defRPr sz="2000">
                <a:solidFill>
                  <a:srgbClr val="282828"/>
                </a:solidFill>
                <a:latin typeface="Philosopher" panose="00000500000000000000" pitchFamily="2" charset="-52"/>
                <a:ea typeface="Cambria" panose="02040503050406030204" pitchFamily="18" charset="0"/>
              </a:defRPr>
            </a:lvl3pPr>
          </a:lstStyle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Кроме аудиторий проведения ЕГЭ,  необходимо подготовить в ППЭ:</a:t>
            </a:r>
          </a:p>
          <a:p>
            <a:pPr marL="0" indent="0">
              <a:buNone/>
            </a:pPr>
            <a:endParaRPr lang="ru-RU" sz="1800" dirty="0">
              <a:solidFill>
                <a:srgbClr val="282828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помещение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для работников ОО, сопровождающих участников, – </a:t>
            </a:r>
            <a:r>
              <a:rPr lang="ru-RU" sz="2000" dirty="0">
                <a:latin typeface="Cambria" panose="02040503050406030204" pitchFamily="18" charset="0"/>
              </a:rPr>
              <a:t>до входа в </a:t>
            </a:r>
            <a:r>
              <a:rPr lang="ru-RU" sz="2000" dirty="0" smtClean="0">
                <a:latin typeface="Cambria" panose="02040503050406030204" pitchFamily="18" charset="0"/>
              </a:rPr>
              <a:t>ППЭ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282828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помещение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для личных вещей участников и помещение для личных вещей сотрудников ППЭ – </a:t>
            </a:r>
            <a:r>
              <a:rPr lang="ru-RU" sz="2000" dirty="0">
                <a:latin typeface="Cambria" panose="02040503050406030204" pitchFamily="18" charset="0"/>
              </a:rPr>
              <a:t>до входа в </a:t>
            </a:r>
            <a:r>
              <a:rPr lang="ru-RU" sz="2000" dirty="0" smtClean="0">
                <a:latin typeface="Cambria" panose="02040503050406030204" pitchFamily="18" charset="0"/>
              </a:rPr>
              <a:t>ППЭ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медицинский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кабинет - </a:t>
            </a:r>
            <a:r>
              <a:rPr lang="ru-RU" sz="2000" dirty="0">
                <a:latin typeface="Cambria" panose="02040503050406030204" pitchFamily="18" charset="0"/>
              </a:rPr>
              <a:t>в ППЭ, изолировать от аудиторий </a:t>
            </a:r>
            <a:r>
              <a:rPr lang="ru-RU" sz="2000" dirty="0" smtClean="0">
                <a:latin typeface="Cambria" panose="02040503050406030204" pitchFamily="18" charset="0"/>
              </a:rPr>
              <a:t>проведения</a:t>
            </a:r>
            <a:endParaRPr lang="ru-RU" sz="2000" dirty="0">
              <a:solidFill>
                <a:srgbClr val="282828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82828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кабинет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руководителя ППЭ (штаб ППЭ) с телефоном, сейфом, компьютером, принтером, столом для приема-передачи ЭМ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– </a:t>
            </a:r>
            <a:r>
              <a:rPr lang="ru-RU" sz="2000" dirty="0">
                <a:latin typeface="Cambria" panose="02040503050406030204" pitchFamily="18" charset="0"/>
              </a:rPr>
              <a:t>в зоне </a:t>
            </a:r>
            <a:r>
              <a:rPr lang="ru-RU" sz="2000" dirty="0" smtClean="0">
                <a:latin typeface="Cambria" panose="02040503050406030204" pitchFamily="18" charset="0"/>
              </a:rPr>
              <a:t>видеонаблюдения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282828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помещение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для проведения инструктажа организаторов –</a:t>
            </a:r>
            <a:r>
              <a:rPr lang="ru-RU" sz="2000" dirty="0">
                <a:solidFill>
                  <a:srgbClr val="282828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на территории </a:t>
            </a:r>
            <a:r>
              <a:rPr lang="ru-RU" sz="2000" dirty="0" smtClean="0">
                <a:latin typeface="Cambria" panose="02040503050406030204" pitchFamily="18" charset="0"/>
              </a:rPr>
              <a:t>ППЭ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94677-E101-4F71-A677-A6A80B3336BD}"/>
              </a:ext>
            </a:extLst>
          </p:cNvPr>
          <p:cNvSpPr txBox="1"/>
          <p:nvPr/>
        </p:nvSpPr>
        <p:spPr>
          <a:xfrm>
            <a:off x="95540" y="72428"/>
            <a:ext cx="12000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ru-RU" b="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Подготовка помещений ППЭ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24DFB-CA4F-431C-AB0A-ABA09463AD29}"/>
              </a:ext>
            </a:extLst>
          </p:cNvPr>
          <p:cNvSpPr txBox="1"/>
          <p:nvPr/>
        </p:nvSpPr>
        <p:spPr>
          <a:xfrm>
            <a:off x="412333" y="5473482"/>
            <a:ext cx="11497100" cy="46166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ru-RU" dirty="0">
                <a:solidFill>
                  <a:srgbClr val="A4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Помещения, не задействованные в проведении ЕГЭ, </a:t>
            </a:r>
            <a:r>
              <a:rPr lang="ru-RU" dirty="0" smtClean="0">
                <a:solidFill>
                  <a:srgbClr val="A4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ОПЕЧАТАТЬ</a:t>
            </a:r>
            <a:endParaRPr lang="ru-RU" dirty="0">
              <a:solidFill>
                <a:srgbClr val="A4272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1BF84-EA87-4CCB-9881-C89C61248366}"/>
              </a:ext>
            </a:extLst>
          </p:cNvPr>
          <p:cNvSpPr txBox="1"/>
          <p:nvPr/>
        </p:nvSpPr>
        <p:spPr>
          <a:xfrm>
            <a:off x="665029" y="6100705"/>
            <a:ext cx="10869086" cy="46166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Разместить объявления, оповещающие о ведении видеонаблюдения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val="42877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81"/>
            <a:ext cx="12192000" cy="52277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Подготовка помещений в здании, где расположен ППЭ</a:t>
            </a:r>
            <a:endParaRPr lang="ru-RU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76" y="1004934"/>
            <a:ext cx="12105338" cy="5997922"/>
          </a:xfrm>
          <a:prstGeom prst="rect">
            <a:avLst/>
          </a:prstGeom>
        </p:spPr>
      </p:pic>
      <p:pic>
        <p:nvPicPr>
          <p:cNvPr id="5" name="Picture 6" descr="https://avatars.mds.yandex.net/i?id=7bf301061340f00db13ca1c46d466304b90dc604-5661135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80" y="1496502"/>
            <a:ext cx="1387746" cy="8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9444" y="714310"/>
            <a:ext cx="983311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Вход в ППЭ необходимо обозначить соответствующей табличкой </a:t>
            </a:r>
            <a:r>
              <a:rPr lang="ru-RU" sz="20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«Вход </a:t>
            </a:r>
            <a:r>
              <a:rPr lang="ru-RU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0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ППЭ»</a:t>
            </a:r>
            <a:endParaRPr lang="ru-RU" sz="2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643" y="0"/>
            <a:ext cx="11647357" cy="65956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Подготовка аудитории ППЭ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19" y="696782"/>
            <a:ext cx="10526719" cy="58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1224</TotalTime>
  <Words>4466</Words>
  <Application>Microsoft Office PowerPoint</Application>
  <PresentationFormat>Широкоэкранный</PresentationFormat>
  <Paragraphs>773</Paragraphs>
  <Slides>62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76" baseType="lpstr">
      <vt:lpstr>SimSun</vt:lpstr>
      <vt:lpstr>Arial</vt:lpstr>
      <vt:lpstr>Arial Black</vt:lpstr>
      <vt:lpstr>Arial MT</vt:lpstr>
      <vt:lpstr>Calibri</vt:lpstr>
      <vt:lpstr>Calibri Light</vt:lpstr>
      <vt:lpstr>Cambria</vt:lpstr>
      <vt:lpstr>Cambria Math</vt:lpstr>
      <vt:lpstr>Monotype Corsiva</vt:lpstr>
      <vt:lpstr>Philosopher</vt:lpstr>
      <vt:lpstr>Times New Roman</vt:lpstr>
      <vt:lpstr>Verdana</vt:lpstr>
      <vt:lpstr>Wingdings</vt:lpstr>
      <vt:lpstr>Тема Office</vt:lpstr>
      <vt:lpstr>Презентация PowerPoint</vt:lpstr>
      <vt:lpstr>Нормативные правовые акты. Инструктивные материалы</vt:lpstr>
      <vt:lpstr>Презентация PowerPoint</vt:lpstr>
      <vt:lpstr>Действия образовательных организаций</vt:lpstr>
      <vt:lpstr>Презентация PowerPoint</vt:lpstr>
      <vt:lpstr>Готовность ППЭ</vt:lpstr>
      <vt:lpstr>Презентация PowerPoint</vt:lpstr>
      <vt:lpstr>Подготовка помещений в здании, где расположен ППЭ</vt:lpstr>
      <vt:lpstr>Подготовка аудитории ППЭ</vt:lpstr>
      <vt:lpstr>Презентация PowerPoint</vt:lpstr>
      <vt:lpstr>Нумерация рабочих мест</vt:lpstr>
      <vt:lpstr>Подготовка штаба ППЭ</vt:lpstr>
      <vt:lpstr>Презентация PowerPoint</vt:lpstr>
      <vt:lpstr>Аудитория проведения экзамена. Раздел «Аудирование» ЕГЭ по иностранным языкам (письменная часть)</vt:lpstr>
      <vt:lpstr>Подготовка ППЭ для участников с ОВЗ</vt:lpstr>
      <vt:lpstr>Контроль технической готовности ППЭ</vt:lpstr>
      <vt:lpstr>Подготовка работников ППЭ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Информационная безопасность</vt:lpstr>
      <vt:lpstr> П.72                                                                                                                                                   Часть 4 статьи 19.30 КоАП                                                                                                                                                                                                   Штраф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Упаковочный материал</vt:lpstr>
      <vt:lpstr>Презентация PowerPoint</vt:lpstr>
      <vt:lpstr>Организация входа участников в ППЭ</vt:lpstr>
      <vt:lpstr>Презентация PowerPoint</vt:lpstr>
      <vt:lpstr>Презентация PowerPoint</vt:lpstr>
      <vt:lpstr>Презентация PowerPoint</vt:lpstr>
      <vt:lpstr>Начало экзамена</vt:lpstr>
      <vt:lpstr>На рабочем столе участника</vt:lpstr>
      <vt:lpstr>Презентация PowerPoint</vt:lpstr>
      <vt:lpstr>Неявка всех распределенных участников в ППЭ/ отдельные аудитории</vt:lpstr>
      <vt:lpstr>Работа с формой ППЭ-12-04-МАШ «Ведомость учета времени отсутствия участников экзамена в аудитории»</vt:lpstr>
      <vt:lpstr>Презентация PowerPoint</vt:lpstr>
      <vt:lpstr>Выдача дополнительных бланков № 2</vt:lpstr>
      <vt:lpstr>Презентация PowerPoint</vt:lpstr>
      <vt:lpstr>Во время экзамена</vt:lpstr>
      <vt:lpstr>Действия организаторов в аудитории при возникновении нештатных ситуаций</vt:lpstr>
      <vt:lpstr>Завершение экзамена: сканирование бланков ответов в аудитории, упаковка ЭМ</vt:lpstr>
      <vt:lpstr>Завершение экзамена:  прием ЭМ в Штабе ППЭ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Завершение экзамена: сканирование форм ППЭ в Штабе ППЭ</vt:lpstr>
      <vt:lpstr>Завершение экзамена: действия руководителя ППЭ</vt:lpstr>
      <vt:lpstr>Завершение  экзамена: НЕШТАТНЫЕ СИТУАЦИИ</vt:lpstr>
      <vt:lpstr>Презентация PowerPoint</vt:lpstr>
      <vt:lpstr>Организация работы с нарушениями посредством портала SMOTRIEGE.RU и с помощью программного обеспечения CCTV-РЕШЕНИЯ 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НОРМАТИВНЫЕ ПРАВОВЫЕ АКТЫ ГИА </dc:title>
  <dc:creator>USER</dc:creator>
  <cp:lastModifiedBy>USER</cp:lastModifiedBy>
  <cp:revision>192</cp:revision>
  <cp:lastPrinted>2024-04-24T07:18:53Z</cp:lastPrinted>
  <dcterms:created xsi:type="dcterms:W3CDTF">2024-04-17T06:10:54Z</dcterms:created>
  <dcterms:modified xsi:type="dcterms:W3CDTF">2024-04-24T07:30:52Z</dcterms:modified>
</cp:coreProperties>
</file>