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75" r:id="rId3"/>
    <p:sldId id="413" r:id="rId4"/>
    <p:sldId id="377" r:id="rId5"/>
    <p:sldId id="379" r:id="rId6"/>
    <p:sldId id="395" r:id="rId7"/>
    <p:sldId id="396" r:id="rId8"/>
    <p:sldId id="366" r:id="rId9"/>
    <p:sldId id="380" r:id="rId10"/>
    <p:sldId id="367" r:id="rId11"/>
    <p:sldId id="421" r:id="rId12"/>
    <p:sldId id="387" r:id="rId13"/>
    <p:sldId id="397" r:id="rId14"/>
    <p:sldId id="361" r:id="rId15"/>
    <p:sldId id="400" r:id="rId16"/>
    <p:sldId id="399" r:id="rId17"/>
    <p:sldId id="362" r:id="rId18"/>
    <p:sldId id="401" r:id="rId19"/>
    <p:sldId id="402" r:id="rId20"/>
    <p:sldId id="422" r:id="rId21"/>
    <p:sldId id="363" r:id="rId22"/>
    <p:sldId id="382" r:id="rId23"/>
    <p:sldId id="364" r:id="rId24"/>
    <p:sldId id="365" r:id="rId25"/>
    <p:sldId id="369" r:id="rId26"/>
    <p:sldId id="407" r:id="rId27"/>
    <p:sldId id="408" r:id="rId28"/>
    <p:sldId id="381" r:id="rId29"/>
    <p:sldId id="384" r:id="rId30"/>
    <p:sldId id="385" r:id="rId31"/>
    <p:sldId id="433" r:id="rId32"/>
    <p:sldId id="428" r:id="rId33"/>
    <p:sldId id="374" r:id="rId34"/>
    <p:sldId id="404" r:id="rId35"/>
    <p:sldId id="416" r:id="rId36"/>
    <p:sldId id="417" r:id="rId37"/>
    <p:sldId id="412" r:id="rId38"/>
    <p:sldId id="388" r:id="rId39"/>
    <p:sldId id="409" r:id="rId40"/>
    <p:sldId id="410" r:id="rId41"/>
    <p:sldId id="411" r:id="rId42"/>
    <p:sldId id="415" r:id="rId43"/>
    <p:sldId id="405" r:id="rId44"/>
    <p:sldId id="406" r:id="rId45"/>
    <p:sldId id="339" r:id="rId46"/>
    <p:sldId id="414" r:id="rId47"/>
    <p:sldId id="419" r:id="rId48"/>
    <p:sldId id="425" r:id="rId49"/>
    <p:sldId id="426" r:id="rId50"/>
    <p:sldId id="427" r:id="rId51"/>
    <p:sldId id="346" r:id="rId52"/>
    <p:sldId id="390" r:id="rId53"/>
    <p:sldId id="431" r:id="rId54"/>
    <p:sldId id="432" r:id="rId55"/>
    <p:sldId id="391" r:id="rId56"/>
    <p:sldId id="434" r:id="rId57"/>
    <p:sldId id="343" r:id="rId58"/>
    <p:sldId id="322" r:id="rId59"/>
    <p:sldId id="430" r:id="rId60"/>
    <p:sldId id="394" r:id="rId61"/>
    <p:sldId id="435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FFA9-3212-4613-A22C-805D87E0FA02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82460-5BB6-4F18-9E55-34CAE1A1D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6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5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9236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82460-5BB6-4F18-9E55-34CAE1A1D9EF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6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1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801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8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5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11379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8000" y="2133601"/>
            <a:ext cx="11379200" cy="39925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569846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7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5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0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4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5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2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4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DD8B-4FC1-4AFD-910E-CC3DCBB92F6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2341-553D-4B27-B2A3-FDC8C2FBE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1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774825" y="2420888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sz="2800" b="1" dirty="0" smtClean="0">
                <a:solidFill>
                  <a:srgbClr val="1700C0"/>
                </a:solidFill>
                <a:latin typeface="Cambria" pitchFamily="18" charset="0"/>
              </a:rPr>
              <a:t>Подготовка и проведение ЕГЭ по информатике в компьютерной форме (КЕГЭ)</a:t>
            </a:r>
            <a:endParaRPr lang="ru-RU" sz="2800" b="1" dirty="0">
              <a:solidFill>
                <a:srgbClr val="1700C0"/>
              </a:solidFill>
              <a:latin typeface="Cambria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0400" y="5722199"/>
            <a:ext cx="577272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6760">
              <a:lnSpc>
                <a:spcPts val="2144"/>
              </a:lnSpc>
            </a:pPr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KICKWG+Century Gothic Italic"/>
              </a:rPr>
              <a:t>Смирнова Татьяна Александровна, главный специалист ГУ ЯО </a:t>
            </a:r>
            <a:r>
              <a:rPr lang="ru-RU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KICKWG+Century Gothic Italic"/>
              </a:rPr>
              <a:t>ЦОиККО</a:t>
            </a:r>
            <a:endParaRPr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KICKWG+Century Gothic Italic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089248" y="6260808"/>
            <a:ext cx="182184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2"/>
              </a:lnSpc>
            </a:pP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15.05.</a:t>
            </a:r>
            <a:r>
              <a:rPr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202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4</a:t>
            </a:r>
            <a:r>
              <a:rPr b="1" spc="-2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 </a:t>
            </a:r>
            <a:r>
              <a:rPr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FDBPMC+Century Gothic Bold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7687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828" y="534092"/>
            <a:ext cx="11179569" cy="61873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По окончании контроля технической готовности аудиторий и Штаба ППЭ к экзамену необходимо: </a:t>
            </a:r>
            <a:endParaRPr lang="ru-RU" sz="1800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получить от технического специалиста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algn="just"/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калибровочные листы ( тестовые страницы границ печати) станций организатора и подготовить их для </a:t>
            </a:r>
            <a:r>
              <a:rPr lang="ru-RU" sz="18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поаудиторной</a:t>
            </a: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выдачи организаторам</a:t>
            </a:r>
          </a:p>
          <a:p>
            <a:pPr algn="just"/>
            <a:r>
              <a:rPr lang="ru-RU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коды активаций станций КЕГЭ (кроме резервных станций КЕГЭ) для передачи организаторам в аудитории (один код для каждой аудитории)  и подготовить их для </a:t>
            </a:r>
            <a:r>
              <a:rPr lang="ru-RU" sz="18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поаудиторной</a:t>
            </a:r>
            <a:r>
              <a:rPr lang="ru-RU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выдачи организаторам</a:t>
            </a:r>
          </a:p>
          <a:p>
            <a:pPr algn="just"/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приложения к паспорту КЕГЭ (для каждой станции КЕГЭ, включая резервные) и подготовить  их для </a:t>
            </a:r>
            <a:r>
              <a:rPr lang="ru-RU" sz="1800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поаудиторной</a:t>
            </a:r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выдачи организаторам</a:t>
            </a:r>
          </a:p>
          <a:p>
            <a:pPr algn="just"/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подписать </a:t>
            </a:r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протокол (протоколы) технической готовности аудиторий, напечатанный тестовый бланк регистрации является приложением к соответствующему протоколу (форма ППЭ-01-01 «Протокол технической готовности аудитории</a:t>
            </a:r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») </a:t>
            </a:r>
            <a:endParaRPr lang="ru-RU" sz="1800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заполнить и подписать форму ППЭ-01-01-К «Протокол технической готовности ППЭ к экзамену в компьютерной форме</a:t>
            </a:r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 </a:t>
            </a:r>
            <a:endParaRPr lang="ru-RU" sz="1800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заполнить и подписать форму ППЭ-01-02 «Протокол технической готовности Штаба»</a:t>
            </a:r>
          </a:p>
          <a:p>
            <a:pPr algn="just"/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проконтролировать передачу в систему мониторинга готовности ППЭ в личном кабинете электронных актов </a:t>
            </a:r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технической готовности с основных и резервных станций в систему мониторинга готовности </a:t>
            </a:r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</a:t>
            </a:r>
            <a:endParaRPr lang="ru-RU" sz="1800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проконтролировать передачу в систему мониторинга готовности ППЭ </a:t>
            </a:r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статуса </a:t>
            </a:r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«Контроль технической готовности завершён</a:t>
            </a:r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</a:t>
            </a:r>
            <a:endParaRPr lang="ru-RU" sz="18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72427"/>
            <a:ext cx="11927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rgbClr val="1700C0"/>
                </a:solidFill>
                <a:latin typeface="Cambria" pitchFamily="18" charset="0"/>
              </a:rPr>
              <a:t>Контроль технической готовности</a:t>
            </a:r>
            <a:endParaRPr lang="ru-RU" sz="2400" b="1" dirty="0">
              <a:solidFill>
                <a:srgbClr val="170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4" y="1042226"/>
            <a:ext cx="4009080" cy="538677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908" y="997476"/>
            <a:ext cx="4046899" cy="54762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75621"/>
            <a:ext cx="1205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Контроль технической готовности. Станция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КЕГЭ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53877" y="1081570"/>
            <a:ext cx="2960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станции КЕГЭ включает две страницы:</a:t>
            </a:r>
          </a:p>
          <a:p>
            <a:pPr marL="268011" indent="-268011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паспорте</a:t>
            </a:r>
          </a:p>
          <a:p>
            <a:pPr marL="268011" indent="-268011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паспорту, которое предоставляется участнику на экзамене</a:t>
            </a:r>
          </a:p>
        </p:txBody>
      </p:sp>
    </p:spTree>
    <p:extLst>
      <p:ext uri="{BB962C8B-B14F-4D97-AF65-F5344CB8AC3E}">
        <p14:creationId xmlns:p14="http://schemas.microsoft.com/office/powerpoint/2010/main" val="32208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98646B-741D-4F7F-840D-3BC77E74345A}"/>
              </a:ext>
            </a:extLst>
          </p:cNvPr>
          <p:cNvSpPr txBox="1"/>
          <p:nvPr/>
        </p:nvSpPr>
        <p:spPr>
          <a:xfrm>
            <a:off x="861119" y="772454"/>
            <a:ext cx="104662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800100" lvl="2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  <a:lvl4pPr indent="0" eaLnBrk="0" hangingPunct="0">
              <a:spcBef>
                <a:spcPct val="20000"/>
              </a:spcBef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5E9E"/>
                </a:solidFill>
                <a:latin typeface="Cambria" panose="02040503050406030204" pitchFamily="18" charset="0"/>
              </a:rPr>
              <a:t>Не позднее чем за один календарный день </a:t>
            </a: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до начала проведения экзамена совместно с руководителем ОО обеспечивает подготовку и проверяет наличие: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аудиторий, необходимых для проведения КЕГЭ, в том числе аудиторий, необходимых для проведения КЕГЭ для участников экзамена с ОВЗ, участников экзамена – детей-инвалидов и </a:t>
            </a:r>
            <a:r>
              <a:rPr lang="ru-RU" sz="1800" dirty="0" smtClean="0">
                <a:solidFill>
                  <a:srgbClr val="005E9E"/>
                </a:solidFill>
                <a:latin typeface="Cambria" panose="02040503050406030204" pitchFamily="18" charset="0"/>
              </a:rPr>
              <a:t>инвалидов </a:t>
            </a:r>
            <a:endParaRPr lang="ru-RU" sz="1800" dirty="0">
              <a:solidFill>
                <a:srgbClr val="005E9E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аппаратно-программного комплекса для печати ЭМ, автоматизированных рабочих мест участников экзамена, расположенных в зоне видимости камер в каждой </a:t>
            </a:r>
            <a:r>
              <a:rPr lang="ru-RU" sz="1800" dirty="0" smtClean="0">
                <a:solidFill>
                  <a:srgbClr val="005E9E"/>
                </a:solidFill>
                <a:latin typeface="Cambria" panose="02040503050406030204" pitchFamily="18" charset="0"/>
              </a:rPr>
              <a:t>аудитории  </a:t>
            </a:r>
            <a:endParaRPr lang="ru-RU" sz="1800" dirty="0">
              <a:solidFill>
                <a:srgbClr val="005E9E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параметры электрических сетей организации, на базе которой расположен ППЭ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5E9E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также необходимо: </a:t>
            </a:r>
          </a:p>
          <a:p>
            <a:pPr marL="0" indent="0">
              <a:buNone/>
            </a:pPr>
            <a:endParaRPr lang="ru-RU" sz="1800" dirty="0">
              <a:solidFill>
                <a:srgbClr val="005E9E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подготовить черновики </a:t>
            </a:r>
            <a:r>
              <a:rPr lang="ru-RU" sz="1800" dirty="0" smtClean="0">
                <a:solidFill>
                  <a:srgbClr val="005E9E"/>
                </a:solidFill>
                <a:latin typeface="Cambria" panose="02040503050406030204" pitchFamily="18" charset="0"/>
              </a:rPr>
              <a:t>КЕГЭ </a:t>
            </a:r>
            <a:endParaRPr lang="ru-RU" sz="1800" dirty="0">
              <a:solidFill>
                <a:srgbClr val="005E9E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подготовить </a:t>
            </a:r>
            <a:r>
              <a:rPr lang="ru-RU" sz="1800" dirty="0" smtClean="0">
                <a:solidFill>
                  <a:srgbClr val="005E9E"/>
                </a:solidFill>
                <a:latin typeface="Cambria" panose="02040503050406030204" pitchFamily="18" charset="0"/>
              </a:rPr>
              <a:t>черновики </a:t>
            </a:r>
            <a:endParaRPr lang="ru-RU" sz="1800" dirty="0">
              <a:solidFill>
                <a:srgbClr val="005E9E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получить от технического специалиста и подготовить инструкции по использованию ПО для сдачи КЕГЭ на каждого участника </a:t>
            </a:r>
            <a:r>
              <a:rPr lang="ru-RU" sz="1800" dirty="0" smtClean="0">
                <a:solidFill>
                  <a:srgbClr val="005E9E"/>
                </a:solidFill>
                <a:latin typeface="Cambria" panose="02040503050406030204" pitchFamily="18" charset="0"/>
              </a:rPr>
              <a:t>КЕГЭ </a:t>
            </a:r>
            <a:endParaRPr lang="ru-RU" sz="1800" dirty="0">
              <a:solidFill>
                <a:srgbClr val="005E9E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5E9E"/>
                </a:solidFill>
                <a:latin typeface="Cambria" panose="02040503050406030204" pitchFamily="18" charset="0"/>
              </a:rPr>
              <a:t>подготовить достаточное количество бумаги для печати бланков регистрации в </a:t>
            </a:r>
            <a:r>
              <a:rPr lang="ru-RU" sz="1800" dirty="0" smtClean="0">
                <a:solidFill>
                  <a:srgbClr val="005E9E"/>
                </a:solidFill>
                <a:latin typeface="Cambria" panose="02040503050406030204" pitchFamily="18" charset="0"/>
              </a:rPr>
              <a:t>аудиториях </a:t>
            </a:r>
            <a:endParaRPr lang="ru-RU" sz="1800" dirty="0">
              <a:solidFill>
                <a:srgbClr val="005E9E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005E9E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72427"/>
            <a:ext cx="11927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rgbClr val="1700C0"/>
                </a:solidFill>
                <a:latin typeface="Cambria" pitchFamily="18" charset="0"/>
              </a:rPr>
              <a:t>Руководитель ППЭ. Подготовительный этап</a:t>
            </a:r>
            <a:endParaRPr lang="ru-RU" sz="2400" b="1" dirty="0">
              <a:solidFill>
                <a:srgbClr val="170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54" y="0"/>
            <a:ext cx="12017721" cy="46172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готовности ППЭ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85" y="461727"/>
            <a:ext cx="4419600" cy="61626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79" y="490302"/>
            <a:ext cx="4476750" cy="61055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91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30" y="120682"/>
            <a:ext cx="11963400" cy="4315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Действия работников ППЭ до начала экзамена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89" y="721101"/>
            <a:ext cx="11248176" cy="491015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Действия руководителя ППЭ и члена ГЭК</a:t>
            </a:r>
          </a:p>
          <a:p>
            <a:pPr algn="just" fontAlgn="base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 и член ГЭК должны явиться в ППЭ 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 позднее 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07.00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 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видеонаблюдение в Штабе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</a:p>
          <a:p>
            <a:pPr marL="0" indent="0" algn="just"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контролирует распечатку, получает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 члена ГЭК</a:t>
            </a:r>
          </a:p>
          <a:p>
            <a:pPr algn="just" fontAlgn="base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Пакет руководителя (акты, протоколы, формы апелляции, списки распределения участников экзаменов и работников ППЭ, ведомости, отчёты и др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ВДП в количестве, равном количеству аудиторий, умноженному на 2 (на каждом ВДП напечатана форма ППЭ-11 «Сопроводительный бланк к материалам единого государственного экзамена», обязательная к заполнению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Сейф-пакеты, конверты для упаковки черновиков</a:t>
            </a:r>
          </a:p>
          <a:p>
            <a:pPr marL="0" indent="0" fontAlgn="base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Назначение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ВДП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Для</a:t>
            </a: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упаковки бланков регистрации участников в аудитории после экзамена </a:t>
            </a:r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Для</a:t>
            </a: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упаковки испорченных и бракованных бланков регистрации в аудитории</a:t>
            </a:r>
          </a:p>
          <a:p>
            <a:pPr algn="just" fontAlgn="base"/>
            <a:endParaRPr lang="ru-RU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436" y="5820703"/>
            <a:ext cx="1132060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Заполнить форму ППЭ-14-01-К «Акт приёма-передачи экзаменационных материалов в ППЭ»</a:t>
            </a:r>
          </a:p>
        </p:txBody>
      </p:sp>
    </p:spTree>
    <p:extLst>
      <p:ext uri="{BB962C8B-B14F-4D97-AF65-F5344CB8AC3E}">
        <p14:creationId xmlns:p14="http://schemas.microsoft.com/office/powerpoint/2010/main" val="12399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7" y="61868"/>
            <a:ext cx="4517538" cy="3657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3" y="3720974"/>
            <a:ext cx="4580912" cy="31370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64068" y="0"/>
            <a:ext cx="443136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ППЭ-14-01-К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5460" y="414429"/>
            <a:ext cx="355629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Передача материалов в ППЭ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1281" y="876764"/>
            <a:ext cx="3820703" cy="33855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материалов (ИК, ВДП)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9952" y="1301131"/>
            <a:ext cx="35273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Возврат материалов из ППЭ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1281" y="1785199"/>
            <a:ext cx="7251966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2.1. количество ВДП с бланками регистрации участников, полученных из аудиторий (по количеству аудиторий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51281" y="2462977"/>
            <a:ext cx="7251966" cy="83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2.4. количество черновиков КЕГЭ и черновиков (считается: выданный черновик КЕГЭ (комплект)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шт., каждый дополнительно выданный черновик – 1 шт.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0874" y="803024"/>
            <a:ext cx="538682" cy="4267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5030" y="1662416"/>
            <a:ext cx="554665" cy="30850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5030" y="2077587"/>
            <a:ext cx="554525" cy="4392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66716" y="2642764"/>
            <a:ext cx="522839" cy="2996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51281" y="3422262"/>
            <a:ext cx="7251966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2.5. количество бланков регистрации, замененных в ходе экзамена по причине брака и т.д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51281" y="4135325"/>
            <a:ext cx="7251966" cy="230832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2.8. – 2.16. количество форм ППЭ и сопроводительной документации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ППЭ-02, ППЭ-03 – по количеству фактов подачи апелляции о нарушении </a:t>
            </a:r>
            <a:r>
              <a:rPr lang="en-US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Порядка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ППЭ-05-02-К – по количеству аудиторий ППЭ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ППЭ-07, ППЭ-13-01-К, ППЭ-13-03-К, ППЭ-14-02-К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одной форме на ППЭ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tabLst>
                <a:tab pos="90488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ППЭ-12-02 – по количеству аудиторий, в которых производилась коррекция ПД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ППЭ-18-МАШ – по количеству распределенных общественных наблюдателей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6715" y="3117699"/>
            <a:ext cx="522839" cy="13429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8643" y="4879818"/>
            <a:ext cx="4580911" cy="1978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2780" y="1"/>
            <a:ext cx="7149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Проведение экзамена. Прием-передача  материалов в ППЭ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7" y="140925"/>
            <a:ext cx="4803433" cy="650408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780" y="4397874"/>
            <a:ext cx="8648700" cy="2438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08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558" y="911226"/>
            <a:ext cx="10813609" cy="137930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Действия организаторов</a:t>
            </a:r>
          </a:p>
          <a:p>
            <a:pPr marL="0" indent="0" algn="just" fontAlgn="base">
              <a:buNone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должны явиться в ППЭ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в 08:00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зарегистрироваться у уполномоченного организатора, оставить личные вещи, включая средства связи, в месте для хранения вещей работников ППЭ до входа в ППЭ, пройти в помещение для 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инструктажа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2030" y="120682"/>
            <a:ext cx="11963400" cy="4315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Действия работников ППЭ до начала экзамена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375" y="126687"/>
            <a:ext cx="4302001" cy="1810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1" y="-9053"/>
            <a:ext cx="4692147" cy="6867053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10" name="Прямоугольник 9"/>
          <p:cNvSpPr/>
          <p:nvPr/>
        </p:nvSpPr>
        <p:spPr>
          <a:xfrm>
            <a:off x="9796233" y="0"/>
            <a:ext cx="231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ППЭ-07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1954" y="1584355"/>
            <a:ext cx="424489" cy="5341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2090" y="2679825"/>
            <a:ext cx="379864" cy="7514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36579" y="2679824"/>
            <a:ext cx="379864" cy="7514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91953" y="3944384"/>
            <a:ext cx="424489" cy="528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26342" y="2429641"/>
            <a:ext cx="3304335" cy="147732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Нераспределенный работник ППЭ в поле «Номер аудитории»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распределяется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руководителем ППЭ по местам работы в ППЭ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87601" y="4961299"/>
            <a:ext cx="804352" cy="2082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0901" y="4961299"/>
            <a:ext cx="424489" cy="2082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19304" y="5667460"/>
            <a:ext cx="438819" cy="2535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90932" y="6364580"/>
            <a:ext cx="464458" cy="46173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89300" y="641283"/>
            <a:ext cx="424489" cy="24595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45830" y="1584355"/>
            <a:ext cx="694067" cy="814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949" y="6426169"/>
            <a:ext cx="3541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обязательны для заполнения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992057" y="6159091"/>
            <a:ext cx="859055" cy="2670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89495" y="1981140"/>
            <a:ext cx="28761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 «Ответственный»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9819" y="2404563"/>
            <a:ext cx="3501041" cy="147732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 отмечает факт назначения ответственных организаторов в аудитории и организатора вне аудитории символом «Х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32539" y="4886814"/>
            <a:ext cx="385676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 «Отметка о явке/подпись»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9819" y="5405773"/>
            <a:ext cx="6920858" cy="64633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данном поле явившиеся работники ППЭ ставят свои подписи, а для неявившихся в ППЭ работников ППЭ поле остаётся пустым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15375" y="6442010"/>
            <a:ext cx="3386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заполняются автоматически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39896" y="6159091"/>
            <a:ext cx="923453" cy="348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60249" y="3944385"/>
            <a:ext cx="859055" cy="5280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989776" y="4128491"/>
            <a:ext cx="1020043" cy="491549"/>
          </a:xfrm>
          <a:prstGeom prst="straightConnector1">
            <a:avLst/>
          </a:prstGeom>
          <a:ln w="38100"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009819" y="3987975"/>
            <a:ext cx="314682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 </a:t>
            </a:r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«Роль организатора»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56587" y="4411398"/>
            <a:ext cx="6588017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 заполняет поле «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Роль организатора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349" y="1"/>
            <a:ext cx="1195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Проведение экзамена. Замена работника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67" y="1272046"/>
            <a:ext cx="6018495" cy="4396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77" y="461666"/>
            <a:ext cx="4303593" cy="61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5703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проведения ЕГЭ по информатике в компьютерной форме (</a:t>
            </a:r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КЕГЭ) 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6429" y="570368"/>
            <a:ext cx="585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ИНСТРУКТИВНО-МЕТОДИЧЕСКАЯ ДОКУМЕНТАЦИЯ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189" y="1039288"/>
            <a:ext cx="4657205" cy="4361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491335" y="5500713"/>
            <a:ext cx="539291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Приложения: КЕГЭ – 27 - 35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Приложения для стандартной технологии и КЕГЭ: 7, 9, 10, 15, 15.2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457" y="1093609"/>
            <a:ext cx="4728927" cy="230832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Министерства просвещения  Российской Федерации и Федеральной службы по надзору в сфере      образования и науки от 04.04.2023 г. № 233/552 «Об утверждении Порядка проведения государственной итоговой аттестации по образовательным программам среднего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5286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558" y="911225"/>
            <a:ext cx="10813609" cy="348875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Действия организаторов</a:t>
            </a:r>
          </a:p>
          <a:p>
            <a:pPr marL="0" indent="0" algn="just"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ранее 08:15</a:t>
            </a:r>
          </a:p>
          <a:p>
            <a:pPr marL="0" indent="0" algn="just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Проводится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инструктаж организаторов руководителем ППЭ</a:t>
            </a:r>
          </a:p>
          <a:p>
            <a:pPr marL="0" indent="0" algn="just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Организаторы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распределяются по рабочим местам и получают статус (ответственный или нет)</a:t>
            </a:r>
          </a:p>
          <a:p>
            <a:pPr marL="0" indent="0" algn="just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По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окончании инструктажа организаторам выдается пакет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материалов,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они проходят на рабочие места и приступают к исполнению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обязанностей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2030" y="120682"/>
            <a:ext cx="11963400" cy="4315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Действия работников ППЭ до начала экзамена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192" y="461665"/>
            <a:ext cx="118509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окончании инструктажа организаторам должны быть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выданы</a:t>
            </a:r>
          </a:p>
          <a:p>
            <a:pPr algn="just" fontAlgn="base"/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Форма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ППЭ-05-01 «Список участников экзамена в аудитории ППЭ» (2 экземпляра)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Форма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ППЭ-05-02-К «Протокол проведения экзамена в аудитории»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Форма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ППЭ-12-02 «Ведомость коррекции персональных данных участников экзамена в аудитории»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Форма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ППЭ-12-04-МАШ «Ведомость учёта времени отсутствия участников экзамена в аудитории»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Форма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ППЭ-16 «Расшифровка кодов образовательных организаций»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Инструкция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 участников экзамена, зачитываемая организатором в аудитории перед началом  КЕГЭ (одна инструкция на аудиторию)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Таблички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 номерами аудиторий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Инструкции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 использованию ПО для сдачи КЕГЭ (на каждого участника экзамена)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Приложения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 паспортам станций КЕГЭ (на каждую станцию КЕГЭ в аудитории в соответствии с их номерами)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Конверт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 упаковки всех использованных черновиков (один конверт на аудиторию)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ВДП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Калибровочный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 станции организатора соответствующей аудитории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Код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активации экзамена в соответствии с номерами аудиторий (код активации единый для всех станций КЕГЭ в аудитории)</a:t>
            </a:r>
            <a:endParaRPr lang="ru-RU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373" y="0"/>
            <a:ext cx="12128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Выдача материалов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673" y="5539978"/>
            <a:ext cx="1155222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151C7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 позднее 09:45 должны быть выданы</a:t>
            </a:r>
            <a:endParaRPr lang="ru-RU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Черновики КЕГЭ (на каждого участника экзамена) 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Листы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бумаги для черновиков со штампом образовательной организации, на базе которой расположен ППЭ</a:t>
            </a:r>
            <a:endParaRPr lang="ru-RU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000" y="1182245"/>
            <a:ext cx="3734186" cy="2642171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6 листов, напечатанных в 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одностороннем</a:t>
            </a:r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 режиме</a:t>
            </a:r>
          </a:p>
          <a:p>
            <a:pPr algn="just"/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штамп организации, на базе которой расположен ППЭ, на каждой странице черновика КЕГЭ </a:t>
            </a:r>
          </a:p>
          <a:p>
            <a:pPr algn="just"/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выдается каждому участнику КЕГЭ </a:t>
            </a: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вместе с</a:t>
            </a:r>
            <a:r>
              <a:rPr lang="ru-RU" sz="1800" dirty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бланком </a:t>
            </a: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регистрации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10" y="1385078"/>
            <a:ext cx="6699828" cy="472061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094694" y="488088"/>
            <a:ext cx="149622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ШТАМП </a:t>
            </a:r>
          </a:p>
          <a:p>
            <a:pPr algn="ctr"/>
            <a:r>
              <a:rPr lang="ru-RU" b="1" dirty="0" smtClean="0">
                <a:ln w="0"/>
                <a:solidFill>
                  <a:schemeClr val="bg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</a:t>
            </a:r>
            <a:endParaRPr lang="ru-RU" b="1" dirty="0">
              <a:ln w="0"/>
              <a:solidFill>
                <a:schemeClr val="bg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83929" y="1134419"/>
            <a:ext cx="8222" cy="385710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72427"/>
            <a:ext cx="11927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rgbClr val="1700C0"/>
                </a:solidFill>
                <a:latin typeface="Cambria" pitchFamily="18" charset="0"/>
              </a:rPr>
              <a:t>Черновик участника КЕГЭ</a:t>
            </a:r>
            <a:endParaRPr lang="ru-RU" sz="2400" b="1" dirty="0">
              <a:solidFill>
                <a:srgbClr val="1700C0"/>
              </a:solidFill>
              <a:latin typeface="Cambria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34978" y="4215829"/>
            <a:ext cx="4372824" cy="1813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заполнении количества  черновиков в формах: ППЭ-05-02-К, ППЭ-13-01-К, ППЭ-14-01-К, ППЭ-14-02-К следует считать: выданный черновик КЕГЭ – 1 шт., каждый дополнительно выданный черновик -  1 шт.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09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516" y="0"/>
            <a:ext cx="12104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Особенности организации экзамена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16916"/>
              </p:ext>
            </p:extLst>
          </p:nvPr>
        </p:nvGraphicFramePr>
        <p:xfrm>
          <a:off x="788204" y="802583"/>
          <a:ext cx="10447146" cy="449455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09729">
                  <a:extLst>
                    <a:ext uri="{9D8B030D-6E8A-4147-A177-3AD203B41FA5}">
                      <a16:colId xmlns:a16="http://schemas.microsoft.com/office/drawing/2014/main" val="3431610778"/>
                    </a:ext>
                  </a:extLst>
                </a:gridCol>
                <a:gridCol w="4182701">
                  <a:extLst>
                    <a:ext uri="{9D8B030D-6E8A-4147-A177-3AD203B41FA5}">
                      <a16:colId xmlns:a16="http://schemas.microsoft.com/office/drawing/2014/main" val="45554935"/>
                    </a:ext>
                  </a:extLst>
                </a:gridCol>
                <a:gridCol w="4354716">
                  <a:extLst>
                    <a:ext uri="{9D8B030D-6E8A-4147-A177-3AD203B41FA5}">
                      <a16:colId xmlns:a16="http://schemas.microsoft.com/office/drawing/2014/main" val="1042788314"/>
                    </a:ext>
                  </a:extLst>
                </a:gridCol>
              </a:tblGrid>
              <a:tr h="435134">
                <a:tc>
                  <a:txBody>
                    <a:bodyPr/>
                    <a:lstStyle/>
                    <a:p>
                      <a:pPr algn="ctr" fontAlgn="ctr"/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Нужно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Нельзя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03635"/>
                  </a:ext>
                </a:extLst>
              </a:tr>
              <a:tr h="491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Черновики</a:t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Выдать черновик КЕГЭ вместе с бланками регистрации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Выдавать черновик КЕГЭ заранее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75820"/>
                  </a:ext>
                </a:extLst>
              </a:tr>
              <a:tr h="1367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Выдавать «обычные» листы бумаги для черновиков только по запросу участника (если ему не хватило черновика КЕГЭ)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Выдавать листы бумаги 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 черновиков заранее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46241"/>
                  </a:ext>
                </a:extLst>
              </a:tr>
              <a:tr h="1740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Код активации</a:t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Объявить код активации экзамена участникам КЕГЭ при объявлении начала экзамена и записать на доске вместе со временем начала </a:t>
                      </a:r>
                      <a:b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 окончания экзамена</a:t>
                      </a:r>
                      <a:br>
                        <a:rPr lang="ru-RU" sz="1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8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Объявлять и/или записывать на доске код активации экзамена заранее</a:t>
                      </a: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5105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10963" y="5638054"/>
            <a:ext cx="609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активации 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вводят самостоятельно и все одновременно. 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Строго выполнять!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97" y="424732"/>
            <a:ext cx="11787611" cy="6433268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 рабочие места участников КЕГЭ необходимо заранее разложить инструкции по использованию ПО для сдачи КЕГЭ и приложения к паспортам станций КЕГЭ 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соответствии с номерами 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станций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Разложить приложения к паспортам станций КЕГЭ (к каждой станции КЕГЭ приложить «своё» приложение, ориентируясь на номер станции КЕГЭ)</a:t>
            </a:r>
          </a:p>
          <a:p>
            <a:pPr algn="just" fontAlgn="base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(во время) выдачи бланков регистрации необходимо запустить расшифровку КИМ на всех станциях КЕГЭ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Необходимо (дополнительно к проверке правильности заполнения бланка регистрации) проверять правильность ввода номера бланка регистрации в станцию КЕГЭ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Необходимо рекомендовать участникам КЕГЭ вносить ответы в черновик КЕГЭ: в случае замены станции КЕГЭ на резервную, необходимо будет внести ответы заново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внесении ответов в станцию КЕГЭ необходимо фиксировать их кнопкой «Сохранить», автоматическое сохранение не предусмотрено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выходе участника КЕГЭ из аудитории необходимо проверять комплектность черновика КЕГЭ, инструкции по использованию ПО для сдачи КЕГЭ и приложения к паспорту станции КЕГЭ</a:t>
            </a:r>
          </a:p>
          <a:p>
            <a:pPr algn="just" fontAlgn="base"/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 30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 за 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минут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 окончания экзамена напомнить, в том числе о необходимости проверить полноту  правильность внесения ответов на задания экзаменационной работы в ПО для сдачи экзамена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завершении выполнения работы участниками КЕГЭ проверить правильность перенесения контрольной суммы с экрана компьютера в бланк регистрации и удостоверить результат проверки своей подписью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Перенести контрольную сумму из бланка в ведомость ППЭ-05-02-К и дать проверить корректность переноса участнику (при подписании им формы)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55" y="0"/>
            <a:ext cx="1188191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КЕГЭ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81" y="90535"/>
            <a:ext cx="11995842" cy="4526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Печать ЭМ и проведение инструктажа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69" y="543209"/>
            <a:ext cx="11347764" cy="310851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09:00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вход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участников экзамена в ППЭ и в аудиторию организуется аналогично «стандартным»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экзаменам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09:30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Штабе ППЭ совместно с техническим специалистом ППЭ в личном кабинете ППЭ скачать ключ доступа к ЭМ с использованием  </a:t>
            </a:r>
            <a:r>
              <a:rPr lang="ru-RU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токена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члена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ГЭК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09:50 организаторы начинают проведение первой части инструктажа для участников экзамена в соответствии с выданной инструкцией для участников экзамена, зачитываемой организатором в аудитории перед началом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КЕГЭ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10:00 по местному времени организаторы запускают печать ЭМ как на «стандартном» экзамене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315" y="3763266"/>
            <a:ext cx="1137115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каждого участника печатается только бланк регистрации, контрольный лист не используется, поэтому при печати ЭМ проводится контроль качества печати бланков регистрации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 окончании печати ЭМ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раздаются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бланки регистрации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раздаются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черновики КЕГЭ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проводится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вторая часть инструктажа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проводится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расшифровка КИМ на станциях КЕГЭ</a:t>
            </a:r>
            <a:endParaRPr lang="ru-RU" sz="20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7" y="688063"/>
            <a:ext cx="8678217" cy="5421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40001" y="0"/>
            <a:ext cx="285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ППЭ-12-02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40001" y="688063"/>
            <a:ext cx="162038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2-4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1915" y="1166097"/>
            <a:ext cx="2974750" cy="92333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об участнике, указанная в форме ППЭ-05-02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584" y="6328368"/>
            <a:ext cx="859055" cy="2670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9103" y="6256892"/>
            <a:ext cx="3541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обязательны для заполнения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99099" y="2160052"/>
            <a:ext cx="162038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5-7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91842" y="2614102"/>
            <a:ext cx="3303759" cy="230832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об участнике, которая подлежит коррекции(</a:t>
            </a:r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например, у участника изменилась серия и номер паспорта, то   заполняются только столбцы 6 и 7, столбец 5 не заполняется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695604" y="5024385"/>
            <a:ext cx="128349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Столбец 8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40001" y="5502816"/>
            <a:ext cx="2196435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 участника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909" y="2320763"/>
            <a:ext cx="3883937" cy="55823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0677" y="2320762"/>
            <a:ext cx="1527435" cy="55823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38112" y="2320762"/>
            <a:ext cx="873689" cy="55823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16550" y="5631254"/>
            <a:ext cx="2787545" cy="2408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603" y="6247387"/>
            <a:ext cx="923453" cy="348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50318" y="6247387"/>
            <a:ext cx="3386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заполняются автоматически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52359" y="986828"/>
            <a:ext cx="804829" cy="20410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56" y="923453"/>
            <a:ext cx="9026305" cy="568210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997"/>
            <a:ext cx="12192000" cy="845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ППЭ-12-02</a:t>
            </a:r>
          </a:p>
          <a:p>
            <a:pPr algn="ctr"/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Ведомость коррекции персональных данных участников экзамена в аудитории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4798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Начало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564" y="630568"/>
            <a:ext cx="11755171" cy="622743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ходе проведения второй части инструктажа после заполнения бланков регистрации (проводится аналогично «стандартному» экзамену) и расшифровки КИМ</a:t>
            </a:r>
          </a:p>
          <a:p>
            <a:pPr marL="0" indent="0" algn="just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</a:t>
            </a:r>
          </a:p>
          <a:p>
            <a:pPr marL="180975" indent="-180975" algn="just" fontAlgn="base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Вводят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номер бланка регистрации в станцию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КЕГЭ</a:t>
            </a:r>
          </a:p>
          <a:p>
            <a:pPr marL="514350" indent="-514350" algn="just" fontAlgn="base">
              <a:buAutoNum type="arabicPeriod"/>
            </a:pPr>
            <a:endParaRPr lang="ru-RU" sz="23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Знакомятся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 инструкцией</a:t>
            </a:r>
          </a:p>
          <a:p>
            <a:pPr marL="0" indent="0" algn="just" fontAlgn="base">
              <a:buNone/>
            </a:pP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fontAlgn="base">
              <a:buNone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fontAlgn="base">
              <a:buNone/>
            </a:pP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fontAlgn="base">
              <a:buNone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fontAlgn="base">
              <a:buNone/>
            </a:pP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fontAlgn="base">
              <a:buNone/>
            </a:pP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Переходят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 страницу регистрации участника экзамена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7" y="1599829"/>
            <a:ext cx="2651072" cy="2057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597" y="2682576"/>
            <a:ext cx="2511929" cy="1667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2" y="4626321"/>
            <a:ext cx="2961899" cy="20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823" y="93996"/>
            <a:ext cx="3007959" cy="46536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4857" y="489221"/>
            <a:ext cx="85447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Организаторы: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8011" indent="-268011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правильность ввода номера бланка регистрации</a:t>
            </a:r>
          </a:p>
          <a:p>
            <a:pPr marL="268011" indent="-268011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указывают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участникам экзамена на необходимость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дублировать и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записывать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ответы на экзаменационные задания в соответствующих полях черновика КЕГЭ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случае замены станции КЕГЭ на резервную во время экзамена потребуется заново ввести все ответы в новую станцию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КЕГЭ</a:t>
            </a:r>
          </a:p>
          <a:p>
            <a:pPr marL="268011" indent="-268011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указывают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участникам экзамена на то, что на их рабочем месте находиться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приложение к паспорту станции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КЕГЭ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8011" indent="-268011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объявляют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фиксируют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доске (информационном стенде)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код активации экзамена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предварительно выданный руководителем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8011" indent="-268011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объявляют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начало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продолжительность и время окончания выполнения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экзаменационной работы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фиксируют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их на доске (информационном стенде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8011" indent="-268011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дают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указание участникам экзамена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ввести код активации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 в ПО для сдачи экзамена для начала выполнения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работы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" descr="Внимание"/>
          <p:cNvSpPr>
            <a:spLocks noChangeAspect="1" noChangeArrowheads="1"/>
          </p:cNvSpPr>
          <p:nvPr/>
        </p:nvSpPr>
        <p:spPr bwMode="auto">
          <a:xfrm>
            <a:off x="1477157" y="-84690"/>
            <a:ext cx="178686" cy="1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3606" tIns="26803" rIns="53606" bIns="26803" numCol="1" anchor="t" anchorCtr="0" compatLnSpc="1">
            <a:prstTxWarp prst="textNoShape">
              <a:avLst/>
            </a:prstTxWarp>
          </a:bodyPr>
          <a:lstStyle/>
          <a:p>
            <a:endParaRPr lang="ru-RU" sz="1055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7" y="4736538"/>
            <a:ext cx="3567874" cy="196272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4798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экзамена. Начало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4349" y="4826675"/>
            <a:ext cx="8292973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начался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передаёт информацию об успешном начале экзамена в аудитории при следующих условиях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аудитории завершили печать ЭМ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аудитории объявлено начало экзамена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аудитории 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 всех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станциях КЕГЭ участники экзамена успешно начали выполнение экзаменационной работы</a:t>
            </a:r>
            <a:endParaRPr lang="ru-RU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6718" y="87501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Рекомендации по кадровому составу: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1 технический специалист и 1 член ГЭК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на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одну аудиторию с 15 рабочими местами участников экзамена </a:t>
            </a: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ИЛИ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на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2 аудитории с 8 рабочими местами участников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экзамена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1 технический специалист и 1 член ГЭК на ППЭ на случай возникновения нештатных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ситуаций 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42682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rgbClr val="1700C0"/>
                </a:solidFill>
                <a:latin typeface="Cambria" pitchFamily="18" charset="0"/>
              </a:rPr>
              <a:t>Особенности КЕГЭ</a:t>
            </a:r>
            <a:endParaRPr lang="ru-RU" sz="2400" b="1" dirty="0">
              <a:solidFill>
                <a:srgbClr val="170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16" y="0"/>
            <a:ext cx="11990560" cy="5884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проведения экзамена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452" y="829744"/>
            <a:ext cx="10515600" cy="4351338"/>
          </a:xfrm>
        </p:spPr>
        <p:txBody>
          <a:bodyPr>
            <a:normAutofit/>
          </a:bodyPr>
          <a:lstStyle/>
          <a:p>
            <a:pPr algn="just" fontAlgn="base"/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целом проведение КЕГЭ аналогично ходу «стандартного» экзамена</a:t>
            </a:r>
          </a:p>
          <a:p>
            <a:pPr algn="just" fontAlgn="base"/>
            <a:r>
              <a:rPr lang="ru-RU" sz="1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КИМ предъявляется только в электронном виде</a:t>
            </a:r>
          </a:p>
          <a:p>
            <a:pPr algn="just" fontAlgn="base"/>
            <a:r>
              <a:rPr lang="ru-RU" sz="1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выходе участника из аудитории необходимо проверять наличие бланка регистрации, комплектность черновика КЕГЭ, инструкции по использованию ПО для сдачи КЕГЭ и приложения к паспорту станции КЕГЭ, а также листов бумаги для черновиков, если таковые выдавались</a:t>
            </a:r>
          </a:p>
          <a:p>
            <a:pPr algn="just" fontAlgn="base"/>
            <a:r>
              <a:rPr lang="ru-RU" sz="1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экзамена могут периодически выполнять упражнения для глаз и для снятия мышечного напряжения</a:t>
            </a:r>
          </a:p>
          <a:p>
            <a:pPr algn="just" fontAlgn="base"/>
            <a:r>
              <a:rPr lang="ru-RU" sz="1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случае 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удаления</a:t>
            </a:r>
            <a:r>
              <a:rPr lang="ru-RU" sz="1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участника экзамена или </a:t>
            </a:r>
            <a:r>
              <a:rPr lang="ru-RU" sz="19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незавершения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им экзамена</a:t>
            </a:r>
            <a:r>
              <a:rPr lang="ru-RU" sz="1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по объективным причинам помимо «обычных» действий организаторам необходимо 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завершить экзамен на станции КЕГЭ</a:t>
            </a:r>
            <a:r>
              <a:rPr lang="ru-RU" sz="1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этого участника, нажав на кнопку «Завершить экзамен» и </a:t>
            </a:r>
            <a:r>
              <a:rPr lang="ru-RU" sz="19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перенести в его бланк регистрации контрольную сумму</a:t>
            </a:r>
            <a:r>
              <a:rPr lang="ru-RU" sz="19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автоматически сформированную на станции КЕГЭ (далее перенести эту сумму в форму ППЭ-05-02-К «Протокол проведения экзамена в аудитории»)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5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2296" y="1"/>
            <a:ext cx="10109703" cy="644691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170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lang="ru-RU" sz="2400" dirty="0">
              <a:solidFill>
                <a:srgbClr val="170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49" y="42557"/>
            <a:ext cx="1172992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3733" b="1" dirty="0">
                <a:solidFill>
                  <a:srgbClr val="0000FF"/>
                </a:solidFill>
                <a:latin typeface="Cambria" pitchFamily="18" charset="0"/>
              </a:rPr>
              <a:t>п.68</a:t>
            </a:r>
            <a:endParaRPr lang="ru-RU" sz="3733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807" y="756902"/>
            <a:ext cx="5039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опоздание участника экзамена 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4294967295"/>
          </p:nvPr>
        </p:nvSpPr>
        <p:spPr>
          <a:xfrm>
            <a:off x="239348" y="1395429"/>
            <a:ext cx="11593531" cy="142019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допускается в ППЭ</a:t>
            </a:r>
            <a:endParaRPr lang="ru-RU" sz="2133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239178" indent="-239178" algn="just">
              <a:spcBef>
                <a:spcPts val="100"/>
              </a:spcBef>
            </a:pPr>
            <a:r>
              <a:rPr lang="ru-RU" sz="2133" spc="-2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время окончания экзамена, зафиксированное на доске не продлевается</a:t>
            </a:r>
          </a:p>
          <a:p>
            <a:pPr marL="239178" indent="-239178" algn="just">
              <a:spcBef>
                <a:spcPts val="100"/>
              </a:spcBef>
            </a:pPr>
            <a:r>
              <a:rPr lang="ru-RU" sz="2133" spc="-2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инструктаж не проводится (за исключением, когда в аудитории нет других участников)</a:t>
            </a:r>
          </a:p>
          <a:p>
            <a:pPr marL="239178" indent="-239178" algn="just">
              <a:spcBef>
                <a:spcPts val="100"/>
              </a:spcBef>
            </a:pPr>
            <a:r>
              <a:rPr lang="ru-RU" sz="2133" spc="-2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сообщение участнику экзамена </a:t>
            </a:r>
          </a:p>
          <a:p>
            <a:pPr marL="239178" indent="-239178" algn="just">
              <a:spcBef>
                <a:spcPts val="100"/>
              </a:spcBef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239348" y="4314989"/>
            <a:ext cx="11593531" cy="15516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67" i="1" dirty="0">
                <a:solidFill>
                  <a:srgbClr val="002060"/>
                </a:solidFill>
                <a:latin typeface="Cambria" pitchFamily="18" charset="0"/>
              </a:rPr>
              <a:t>руководитель ОО (уполномоченное им лицо), руководитель ППЭ, организаторы, члены  ГЭК, технические специалисты, сотрудники, осуществляющие охрану правопорядка и (или) сотрудники полиции, медицинские работники, ассистенты (при необходимости), общественные наблюдатели, участники экзаменов, ПОКИНУВШИЕ ППЭ в день проведения экзаменов, ПОВТОРНО в ППЭ </a:t>
            </a:r>
            <a:r>
              <a:rPr lang="ru-RU" sz="1867" b="1" i="1" dirty="0">
                <a:solidFill>
                  <a:srgbClr val="C00000"/>
                </a:solidFill>
                <a:latin typeface="Cambria" pitchFamily="18" charset="0"/>
              </a:rPr>
              <a:t>НЕ ДОПУСКАЮТСЯ</a:t>
            </a:r>
          </a:p>
        </p:txBody>
      </p:sp>
    </p:spTree>
    <p:extLst>
      <p:ext uri="{BB962C8B-B14F-4D97-AF65-F5344CB8AC3E}">
        <p14:creationId xmlns:p14="http://schemas.microsoft.com/office/powerpoint/2010/main" val="891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84485"/>
            <a:ext cx="10972800" cy="1878053"/>
          </a:xfrm>
        </p:spPr>
        <p:txBody>
          <a:bodyPr/>
          <a:lstStyle/>
          <a:p>
            <a:r>
              <a:rPr lang="ru-RU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ЕГЭ по информатике – на компьютере</a:t>
            </a:r>
          </a:p>
          <a:p>
            <a:pPr algn="just"/>
            <a:r>
              <a:rPr lang="ru-RU" sz="2667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если во время экзамена произошел технический сбой, участнику экзамена по его выбору предоставляется право сдать экзамен в тот же день или в резервные сроки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874" y="461726"/>
            <a:ext cx="1151277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altLang="ru-RU" sz="3733" b="1" dirty="0">
                <a:solidFill>
                  <a:srgbClr val="0000CC"/>
                </a:solidFill>
                <a:latin typeface="Cambria" pitchFamily="18" charset="0"/>
              </a:rPr>
              <a:t>п.76</a:t>
            </a:r>
            <a:endParaRPr lang="ru-RU" sz="3733" b="1" dirty="0">
              <a:solidFill>
                <a:srgbClr val="0000CC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5753"/>
            <a:ext cx="12192000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50784" rIns="121920" bIns="10156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70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lang="ru-RU" sz="2400" dirty="0">
              <a:solidFill>
                <a:srgbClr val="170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2" y="75414"/>
            <a:ext cx="11999614" cy="2867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Станция КЕГЭ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225045"/>
              </p:ext>
            </p:extLst>
          </p:nvPr>
        </p:nvGraphicFramePr>
        <p:xfrm>
          <a:off x="208230" y="461726"/>
          <a:ext cx="11796665" cy="49596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829703">
                  <a:extLst>
                    <a:ext uri="{9D8B030D-6E8A-4147-A177-3AD203B41FA5}">
                      <a16:colId xmlns:a16="http://schemas.microsoft.com/office/drawing/2014/main" val="1438516974"/>
                    </a:ext>
                  </a:extLst>
                </a:gridCol>
                <a:gridCol w="5966962">
                  <a:extLst>
                    <a:ext uri="{9D8B030D-6E8A-4147-A177-3AD203B41FA5}">
                      <a16:colId xmlns:a16="http://schemas.microsoft.com/office/drawing/2014/main" val="3516783039"/>
                    </a:ext>
                  </a:extLst>
                </a:gridCol>
              </a:tblGrid>
              <a:tr h="470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Работоспособность станции КЕГЭ</a:t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удалось восстановить</a:t>
                      </a:r>
                    </a:p>
                  </a:txBody>
                  <a:tcPr marL="35961" marR="35961" marT="17981" marB="1798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Работоспособность станции КЕГЭ</a:t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НЕ удалось восстановить</a:t>
                      </a:r>
                    </a:p>
                  </a:txBody>
                  <a:tcPr marL="35961" marR="35961" marT="17981" marB="1798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653390"/>
                  </a:ext>
                </a:extLst>
              </a:tr>
              <a:tr h="431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Если техническому специалисту удалось восстановить работоспособность станции КЕГЭ после сбоя, то:</a:t>
                      </a:r>
                    </a:p>
                  </a:txBody>
                  <a:tcPr marL="35961" marR="35961" marT="17981" marB="1798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Если техническому специалисту не удалось восстановить работоспособность станции КЕГЭ после сбоя, то:</a:t>
                      </a:r>
                    </a:p>
                  </a:txBody>
                  <a:tcPr marL="35961" marR="35961" marT="17981" marB="17981" anchor="ctr"/>
                </a:tc>
                <a:extLst>
                  <a:ext uri="{0D108BD9-81ED-4DB2-BD59-A6C34878D82A}">
                    <a16:rowId xmlns:a16="http://schemas.microsoft.com/office/drawing/2014/main" val="1806470283"/>
                  </a:ext>
                </a:extLst>
              </a:tr>
              <a:tr h="1013983">
                <a:tc>
                  <a:txBody>
                    <a:bodyPr/>
                    <a:lstStyle/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Член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ГЭК обеспечивает активацию ранее загруженного ключа доступа к 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Эми запускает расшифровку КИМ («Прочитать КИМ»)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Организатор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 аудитории запускает расшифровку КИМ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Член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ГЭК совместно с организатором в аудитории</a:t>
                      </a:r>
                    </a:p>
                    <a:p>
                      <a:pPr marL="533400" lvl="1" indent="-261938" algn="just" defTabSz="53340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проверяют, что на странице активации экзамена номер бланка регистрации, отображаемый на экране компьютера, соответствует номеру в бумажном бланке регистрации</a:t>
                      </a:r>
                    </a:p>
                    <a:p>
                      <a:pPr marL="533400" lvl="1" indent="-261938" algn="just" defTabSz="53340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предлагают участнику экзамена ввести код активации и нажать кнопку «Продолжить экзамен»</a:t>
                      </a:r>
                    </a:p>
                    <a:p>
                      <a:pPr algn="ctr" defTabSz="533400" fontAlgn="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5961" marR="35961" marT="17981" marB="17981"/>
                </a:tc>
                <a:tc>
                  <a:txBody>
                    <a:bodyPr/>
                    <a:lstStyle/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Технический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специалист устанавливает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резервную станцию КЕГЭ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Выдаётся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приложение к паспорту станции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КЕГЭ для резервной станции КЕГЭ,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соответствующее новой станции (приложение к паспорту вышедшей из строя станции КЕГЭ изымается вместе со станцией)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Запрашивается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резервный ключ в ЛК ППЭ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Резервный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ключ загружается на новую станцию КЕГЭ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Член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ГЭК обеспечивает активацию ключа доступа к 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ЭМ и запускает расшифровку КИМ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Участник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вводит свои данные в новую станцию КЕГЭ и продолжает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экзамен. Бланк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регистрации остается тем же 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самым!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Организатор и член ГЭК проверяют на странице активации, что номер соответствует номеру в бумажном бланке регистрации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Член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ГЭК совместно с организатором в аудитории информируют участника экзамена о необходимости повторного ввода ответов на задания, которые были выполнены на вышедшей из строя станции</a:t>
                      </a:r>
                    </a:p>
                  </a:txBody>
                  <a:tcPr marL="35961" marR="35961" marT="17981" marB="17981"/>
                </a:tc>
                <a:extLst>
                  <a:ext uri="{0D108BD9-81ED-4DB2-BD59-A6C34878D82A}">
                    <a16:rowId xmlns:a16="http://schemas.microsoft.com/office/drawing/2014/main" val="2506725447"/>
                  </a:ext>
                </a:extLst>
              </a:tr>
              <a:tr h="6307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Экзамен продолжится, но время окончания экзамена для участника экзамена не изменяется и определяется временем, объявленным организатором в момент начала экзамена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5961" marR="35961" marT="17981" marB="1798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Время окончания экзамена для участника экзамена не меняется и определяется временем, объявленным организатором в момент начала экзамена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5961" marR="35961" marT="17981" marB="17981"/>
                </a:tc>
                <a:extLst>
                  <a:ext uri="{0D108BD9-81ED-4DB2-BD59-A6C34878D82A}">
                    <a16:rowId xmlns:a16="http://schemas.microsoft.com/office/drawing/2014/main" val="233157907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8727" y="5521001"/>
            <a:ext cx="1054728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случае, если участник экзамена не согласен на продолжение выполнения экзаменационной работы, принимается решение, что участник экзамена не закончил экзамен по объективным причинам 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оформлением формы ППЭ-22 «Акт о досрочном завершении экзамена объективным причинам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135"/>
            <a:ext cx="12192000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50784" rIns="121920" bIns="10156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экзамена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/>
          <a:srcRect l="3846" t="4682" r="7988" b="9510"/>
          <a:stretch/>
        </p:blipFill>
        <p:spPr>
          <a:xfrm>
            <a:off x="431371" y="2564904"/>
            <a:ext cx="303682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791744" y="836712"/>
            <a:ext cx="8064896" cy="49122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141814" algn="ctr" defTabSz="121917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067" b="1" dirty="0">
                <a:solidFill>
                  <a:srgbClr val="0070C0"/>
                </a:solidFill>
                <a:latin typeface="Cambria" pitchFamily="18" charset="0"/>
              </a:rPr>
              <a:t>ВАЖНО!!!</a:t>
            </a:r>
          </a:p>
          <a:p>
            <a:pPr marL="141814" algn="just" defTabSz="121917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667" dirty="0">
                <a:solidFill>
                  <a:srgbClr val="0070C0"/>
                </a:solidFill>
                <a:latin typeface="Cambria" pitchFamily="18" charset="0"/>
              </a:rPr>
              <a:t>при выходе из аудитории участники экзамена оставляют экзаменационные материалы </a:t>
            </a:r>
            <a:br>
              <a:rPr lang="ru-RU" sz="2667" dirty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667" dirty="0">
                <a:solidFill>
                  <a:srgbClr val="0070C0"/>
                </a:solidFill>
                <a:latin typeface="Cambria" pitchFamily="18" charset="0"/>
              </a:rPr>
              <a:t>и </a:t>
            </a:r>
            <a:r>
              <a:rPr lang="ru-RU" sz="2667" dirty="0" smtClean="0">
                <a:solidFill>
                  <a:srgbClr val="0070C0"/>
                </a:solidFill>
                <a:latin typeface="Cambria" pitchFamily="18" charset="0"/>
              </a:rPr>
              <a:t>черновики  </a:t>
            </a:r>
            <a:r>
              <a:rPr lang="ru-RU" sz="2667" dirty="0">
                <a:solidFill>
                  <a:srgbClr val="0070C0"/>
                </a:solidFill>
                <a:latin typeface="Cambria" pitchFamily="18" charset="0"/>
              </a:rPr>
              <a:t>на своем рабочем столе </a:t>
            </a:r>
          </a:p>
          <a:p>
            <a:pPr marL="141814" algn="just" defTabSz="121917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667" b="1" dirty="0">
                <a:solidFill>
                  <a:srgbClr val="0070C0"/>
                </a:solidFill>
                <a:latin typeface="Cambria" pitchFamily="18" charset="0"/>
              </a:rPr>
              <a:t>организатор проверяет комплектность оставленных участником экзамена  </a:t>
            </a:r>
            <a:r>
              <a:rPr lang="ru-RU" sz="2667" b="1" u="sng" dirty="0">
                <a:solidFill>
                  <a:srgbClr val="0070C0"/>
                </a:solidFill>
                <a:latin typeface="Cambria" pitchFamily="18" charset="0"/>
              </a:rPr>
              <a:t>на рабочем столе</a:t>
            </a:r>
            <a:r>
              <a:rPr lang="ru-RU" sz="2667" b="1" dirty="0">
                <a:solidFill>
                  <a:srgbClr val="0070C0"/>
                </a:solidFill>
                <a:latin typeface="Cambria" pitchFamily="18" charset="0"/>
              </a:rPr>
              <a:t> ЭМ и </a:t>
            </a:r>
            <a:r>
              <a:rPr lang="ru-RU" sz="2667" b="1" dirty="0" smtClean="0">
                <a:solidFill>
                  <a:srgbClr val="0070C0"/>
                </a:solidFill>
                <a:latin typeface="Cambria" pitchFamily="18" charset="0"/>
              </a:rPr>
              <a:t>черновиков </a:t>
            </a:r>
            <a:endParaRPr lang="ru-RU" sz="2667" b="1" dirty="0">
              <a:solidFill>
                <a:srgbClr val="0070C0"/>
              </a:solidFill>
              <a:latin typeface="Cambria" pitchFamily="18" charset="0"/>
            </a:endParaRPr>
          </a:p>
          <a:p>
            <a:pPr marL="141814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667" b="1" i="1" dirty="0">
                <a:solidFill>
                  <a:srgbClr val="0070C0"/>
                </a:solidFill>
                <a:latin typeface="Cambria" pitchFamily="18" charset="0"/>
              </a:rPr>
              <a:t>организатор фиксирует время выхода участника из аудитории и продолжительность отсутствия его в аудитории  в ведомости ППЭ-12-04-МАШ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360" y="1028734"/>
            <a:ext cx="32643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организаторы в аудитории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5413" y="401642"/>
            <a:ext cx="518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A4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Выход участника из аудитории ППЭ</a:t>
            </a:r>
          </a:p>
        </p:txBody>
      </p:sp>
    </p:spTree>
    <p:extLst>
      <p:ext uri="{BB962C8B-B14F-4D97-AF65-F5344CB8AC3E}">
        <p14:creationId xmlns:p14="http://schemas.microsoft.com/office/powerpoint/2010/main" val="1382040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8" y="144855"/>
            <a:ext cx="5487678" cy="450862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88" y="4653481"/>
            <a:ext cx="5487678" cy="1863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98441" y="81481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ППЭ-12-04-МАШ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914" y="3050358"/>
            <a:ext cx="6276086" cy="18475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19423" y="1279928"/>
            <a:ext cx="6096000" cy="64633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ФИО участника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в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формате: фамилия и инициалы 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(например, Петров А.А.)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5914" y="2029836"/>
            <a:ext cx="3104824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Номер бланка регистрации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6625" y="4264180"/>
            <a:ext cx="1581371" cy="543210"/>
          </a:xfrm>
          <a:prstGeom prst="rect">
            <a:avLst/>
          </a:prstGeom>
          <a:noFill/>
          <a:ln w="28575">
            <a:solidFill>
              <a:srgbClr val="170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5914" y="2493750"/>
            <a:ext cx="6096000" cy="64633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Время выхода из аудитории и время возвращения в аудиторию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15914" y="4985175"/>
            <a:ext cx="6096000" cy="147732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Знак «Z» на незаполненных полях формы ППЭ-12-04-МАШ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ставится</a:t>
            </a:r>
          </a:p>
          <a:p>
            <a:pPr algn="just"/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Фиксируется каждый выход участника из аудитории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9212" y="144855"/>
            <a:ext cx="1466661" cy="2037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588" y="5622202"/>
            <a:ext cx="5557844" cy="6089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1211" y="751433"/>
            <a:ext cx="859055" cy="2670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7416" y="1336014"/>
            <a:ext cx="5398412" cy="428618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16" y="848103"/>
            <a:ext cx="5518889" cy="584886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5997"/>
            <a:ext cx="12192000" cy="845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ППЭ-12-04-МАШ</a:t>
            </a:r>
          </a:p>
          <a:p>
            <a:pPr algn="ctr"/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Ведомость учета времени отсутствия участников экзамена в аудитории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301" y="571670"/>
            <a:ext cx="114858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 30 минут и за 5 минут до окончания ЭР сообщить участникам экзамена о скором завершении выполнения ЭР</a:t>
            </a:r>
          </a:p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окончании выполнения экзаменационной работы участниками экзамена организатор в аудитории должен: 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 центре видимости камер видеонаблюдения объявить, что выполнение экзаменационной работы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окончено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попросить перенести с экрана компьютера (ноутбука) в бланк регистрации контрольную сумму, автоматически сформированную на основе введенных участником ответов 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систему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попросить положить все ЭМ на край стола (бланки регистрации и черновики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собрать у участников экзамена: </a:t>
            </a: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- бланки регистрации, проверив наличие контрольной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суммы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- черновики участника КЕГЭ 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черновики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со штампом ОО, на базе которой расположен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- инструкцию по использованию ПО и перечень установленного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заполнить форму ППЭ-05-02-К «Протокол проведения экзамена в аудитории», </a:t>
            </a:r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перенеся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контрольную сумму из бланков регистрации и </a:t>
            </a:r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получив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подписи у участников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экзамена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532" y="5233190"/>
            <a:ext cx="2957599" cy="154754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6750" y="5997"/>
            <a:ext cx="11896252" cy="39235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Завершение экзамена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75"/>
          <p:cNvSpPr>
            <a:spLocks noChangeArrowheads="1"/>
          </p:cNvSpPr>
          <p:nvPr/>
        </p:nvSpPr>
        <p:spPr bwMode="auto">
          <a:xfrm>
            <a:off x="108642" y="76993"/>
            <a:ext cx="11914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ru-RU" sz="2400" b="1" dirty="0">
                <a:solidFill>
                  <a:srgbClr val="1700C0"/>
                </a:solidFill>
                <a:latin typeface="Cambria" pitchFamily="18" charset="0"/>
                <a:cs typeface="Times New Roman" pitchFamily="18" charset="0"/>
              </a:rPr>
              <a:t>Станция КЕГЭ. Контрольная сумма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529" t="16438" r="25884" b="18785"/>
          <a:stretch/>
        </p:blipFill>
        <p:spPr>
          <a:xfrm>
            <a:off x="344032" y="700670"/>
            <a:ext cx="5252288" cy="42097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1678" y="3133572"/>
            <a:ext cx="4056996" cy="7145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00799" y="1200097"/>
            <a:ext cx="4671587" cy="1754326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завершения выполнения экзаменационной работы организаторы дают указание всем участникам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завершить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 на станции КЕГЭ,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перенести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контрольную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сумму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бланк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регистрации, ППЭ-05-02-К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0624" t="63769" r="19255" b="8861"/>
          <a:stretch/>
        </p:blipFill>
        <p:spPr>
          <a:xfrm>
            <a:off x="5803539" y="4051535"/>
            <a:ext cx="4268257" cy="2181555"/>
          </a:xfrm>
          <a:prstGeom prst="rect">
            <a:avLst/>
          </a:prstGeom>
        </p:spPr>
      </p:pic>
      <p:sp>
        <p:nvSpPr>
          <p:cNvPr id="5" name="Стрелка углом 4"/>
          <p:cNvSpPr/>
          <p:nvPr/>
        </p:nvSpPr>
        <p:spPr>
          <a:xfrm rot="5400000">
            <a:off x="5143703" y="3768840"/>
            <a:ext cx="547063" cy="5653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26" y="4886387"/>
            <a:ext cx="3768062" cy="19716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76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842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Сбор материалов, заполнение формы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ППЭ-05-02-К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112" y="1948427"/>
            <a:ext cx="2107673" cy="64633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Бланки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3188" y="1919618"/>
            <a:ext cx="2700907" cy="92333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(черновики КЕГЭ и обычные черновики)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12" y="2967380"/>
            <a:ext cx="2107673" cy="293317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32" y="3272243"/>
            <a:ext cx="3730291" cy="262831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734" y="3272243"/>
            <a:ext cx="2127429" cy="26571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98068" y="3195417"/>
            <a:ext cx="20640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черновик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3885" y="1922095"/>
            <a:ext cx="2424821" cy="92333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Испорченные бланки регистрации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040" y="3162552"/>
            <a:ext cx="2271666" cy="273800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711459" y="1948427"/>
            <a:ext cx="2107673" cy="36933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</a:t>
            </a:r>
          </a:p>
        </p:txBody>
      </p:sp>
    </p:spTree>
    <p:extLst>
      <p:ext uri="{BB962C8B-B14F-4D97-AF65-F5344CB8AC3E}">
        <p14:creationId xmlns:p14="http://schemas.microsoft.com/office/powerpoint/2010/main" val="22981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61" y="36215"/>
            <a:ext cx="11914361" cy="4371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проведения КЕГЭ</a:t>
            </a:r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88476" y="873428"/>
            <a:ext cx="11009013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048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ЕГЭ по информатике проводится только в компьютерной форме, в том числе при организации ППЭ на дому, в медицинских организациях</a:t>
            </a:r>
          </a:p>
          <a:p>
            <a:pPr marL="90488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1463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Каждому участнику предоставляется компьютер на все время экзамена с установленной станцией КЕГЭ и набором стандартного ПО</a:t>
            </a:r>
          </a:p>
          <a:p>
            <a:pPr marL="271463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КИМ предоставляется только в электронном виде</a:t>
            </a:r>
          </a:p>
          <a:p>
            <a:pPr marL="271463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 станции организатора распечатываются только бланки регистрации</a:t>
            </a:r>
          </a:p>
          <a:p>
            <a:pPr marL="271463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Код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активации экзамена участники экзамена вводят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самостоятельно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71463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Все ответы на задания вносятся в станцию КЕГЭ </a:t>
            </a:r>
          </a:p>
          <a:p>
            <a:pPr marL="271463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Время начала и окончания экзамена объявляется организатором и записывается на доске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1463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Для выполнении заданий участнику выдается черновик КЕГЭ (при необходимости – и «обычные» черновики) </a:t>
            </a:r>
          </a:p>
          <a:p>
            <a:pPr marL="271463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Экзаменационная работа не содержит заданий с развёрнутым ответом, вся работа проверяется автоматизировано         </a:t>
            </a:r>
          </a:p>
        </p:txBody>
      </p:sp>
      <p:sp>
        <p:nvSpPr>
          <p:cNvPr id="9" name="AutoShape 6" descr="https://edu.rustest.ru/pluginfile.php/439668/mod_scorm/content/5/scormcontent/assets/Group%20137.png"/>
          <p:cNvSpPr>
            <a:spLocks noChangeAspect="1" noChangeArrowheads="1"/>
          </p:cNvSpPr>
          <p:nvPr/>
        </p:nvSpPr>
        <p:spPr bwMode="auto">
          <a:xfrm>
            <a:off x="42863" y="741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C2815E-4CD5-4AE4-A122-E2C3E2C6FA11}"/>
              </a:ext>
            </a:extLst>
          </p:cNvPr>
          <p:cNvSpPr txBox="1"/>
          <p:nvPr/>
        </p:nvSpPr>
        <p:spPr>
          <a:xfrm>
            <a:off x="203154" y="112073"/>
            <a:ext cx="118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Сбор </a:t>
            </a:r>
            <a:r>
              <a:rPr lang="ru-RU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материалов, упаковка материалов: </a:t>
            </a:r>
            <a:r>
              <a:rPr lang="ru-RU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испорченные, бракованные </a:t>
            </a:r>
            <a:endParaRPr lang="ru-RU" dirty="0" smtClean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бланки регистрации</a:t>
            </a:r>
            <a:endParaRPr lang="ru-RU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 descr="new_ВДП (Форма ППЭ-11)_18.11.2020 (0)_итог.jpg">
            <a:extLst>
              <a:ext uri="{FF2B5EF4-FFF2-40B4-BE49-F238E27FC236}">
                <a16:creationId xmlns:a16="http://schemas.microsoft.com/office/drawing/2014/main" id="{9874EA9B-B687-42A9-88D3-3673E2B863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872" y="980710"/>
            <a:ext cx="8017783" cy="565928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2E309AE-E6AB-457F-8BF3-7F365D6FB2DF}"/>
              </a:ext>
            </a:extLst>
          </p:cNvPr>
          <p:cNvSpPr/>
          <p:nvPr/>
        </p:nvSpPr>
        <p:spPr>
          <a:xfrm rot="5400000">
            <a:off x="7478161" y="3232088"/>
            <a:ext cx="751437" cy="357611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Выноска 1 12">
            <a:extLst>
              <a:ext uri="{FF2B5EF4-FFF2-40B4-BE49-F238E27FC236}">
                <a16:creationId xmlns:a16="http://schemas.microsoft.com/office/drawing/2014/main" id="{A27334AE-D5E6-46D2-B0B8-7BED5C5996F2}"/>
              </a:ext>
            </a:extLst>
          </p:cNvPr>
          <p:cNvSpPr/>
          <p:nvPr/>
        </p:nvSpPr>
        <p:spPr>
          <a:xfrm>
            <a:off x="8781382" y="2263368"/>
            <a:ext cx="2979936" cy="1339912"/>
          </a:xfrm>
          <a:prstGeom prst="borderCallout1">
            <a:avLst>
              <a:gd name="adj1" fmla="val 102991"/>
              <a:gd name="adj2" fmla="val 37457"/>
              <a:gd name="adj3" fmla="val 196005"/>
              <a:gd name="adj4" fmla="val 24484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ИСПОРЧЕННЫХ (БРАКОВАННЫХ)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БЛАНКОВ РЕГИСТРАЦИИ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344833" y="341313"/>
            <a:ext cx="467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sz="2400" b="1" i="1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674891" y="736297"/>
            <a:ext cx="9243587" cy="5588955"/>
          </a:xfrm>
          <a:prstGeom prst="rect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C2815E-4CD5-4AE4-A122-E2C3E2C6FA11}"/>
              </a:ext>
            </a:extLst>
          </p:cNvPr>
          <p:cNvSpPr txBox="1"/>
          <p:nvPr/>
        </p:nvSpPr>
        <p:spPr>
          <a:xfrm>
            <a:off x="203154" y="112073"/>
            <a:ext cx="1188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Сбор </a:t>
            </a:r>
            <a:r>
              <a:rPr lang="ru-RU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материалов, упаковка материалов: использованные черновики</a:t>
            </a:r>
            <a:endParaRPr lang="ru-RU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Выноска 1 12">
            <a:extLst>
              <a:ext uri="{FF2B5EF4-FFF2-40B4-BE49-F238E27FC236}">
                <a16:creationId xmlns:a16="http://schemas.microsoft.com/office/drawing/2014/main" id="{A27334AE-D5E6-46D2-B0B8-7BED5C5996F2}"/>
              </a:ext>
            </a:extLst>
          </p:cNvPr>
          <p:cNvSpPr/>
          <p:nvPr/>
        </p:nvSpPr>
        <p:spPr>
          <a:xfrm>
            <a:off x="122634" y="2498756"/>
            <a:ext cx="2506985" cy="1620419"/>
          </a:xfrm>
          <a:prstGeom prst="borderCallout1">
            <a:avLst>
              <a:gd name="adj1" fmla="val 102991"/>
              <a:gd name="adj2" fmla="val 37457"/>
              <a:gd name="adj3" fmla="val 150628"/>
              <a:gd name="adj4" fmla="val 98611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ИСПОЛЬЗОВАННЫХ ЧЕРНОВИКОВ (КЕГЭ и обычные черновики)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2E309AE-E6AB-457F-8BF3-7F365D6FB2DF}"/>
              </a:ext>
            </a:extLst>
          </p:cNvPr>
          <p:cNvSpPr/>
          <p:nvPr/>
        </p:nvSpPr>
        <p:spPr>
          <a:xfrm rot="5400000">
            <a:off x="7709024" y="2706835"/>
            <a:ext cx="751437" cy="357611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6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C2815E-4CD5-4AE4-A122-E2C3E2C6FA11}"/>
              </a:ext>
            </a:extLst>
          </p:cNvPr>
          <p:cNvSpPr txBox="1"/>
          <p:nvPr/>
        </p:nvSpPr>
        <p:spPr>
          <a:xfrm>
            <a:off x="-1" y="77733"/>
            <a:ext cx="121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Заполнение формы ППЭ-11</a:t>
            </a:r>
            <a:endParaRPr lang="ru-RU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 descr="new_ВДП (Форма ППЭ-11)_18.11.2020 (0)_итог.jpg">
            <a:extLst>
              <a:ext uri="{FF2B5EF4-FFF2-40B4-BE49-F238E27FC236}">
                <a16:creationId xmlns:a16="http://schemas.microsoft.com/office/drawing/2014/main" id="{8B2CC8B9-52C5-400E-8439-E4B1C50231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5424" y="554140"/>
            <a:ext cx="8677267" cy="612477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0B26D9DD-FFFE-4E1F-A019-59BF0CE3ACA6}"/>
              </a:ext>
            </a:extLst>
          </p:cNvPr>
          <p:cNvSpPr/>
          <p:nvPr/>
        </p:nvSpPr>
        <p:spPr>
          <a:xfrm>
            <a:off x="5819734" y="3103656"/>
            <a:ext cx="774323" cy="465316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1A6131-45EE-43C9-8158-8E7F683F29EB}"/>
              </a:ext>
            </a:extLst>
          </p:cNvPr>
          <p:cNvSpPr/>
          <p:nvPr/>
        </p:nvSpPr>
        <p:spPr>
          <a:xfrm rot="5400000">
            <a:off x="9622058" y="2750483"/>
            <a:ext cx="430561" cy="134746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3" name="Выноска 1 11">
            <a:extLst>
              <a:ext uri="{FF2B5EF4-FFF2-40B4-BE49-F238E27FC236}">
                <a16:creationId xmlns:a16="http://schemas.microsoft.com/office/drawing/2014/main" id="{F70EA9EE-6527-408D-86DA-6AD6479591DA}"/>
              </a:ext>
            </a:extLst>
          </p:cNvPr>
          <p:cNvSpPr/>
          <p:nvPr/>
        </p:nvSpPr>
        <p:spPr>
          <a:xfrm>
            <a:off x="1808733" y="4064263"/>
            <a:ext cx="2232248" cy="1333112"/>
          </a:xfrm>
          <a:prstGeom prst="borderCallout1">
            <a:avLst>
              <a:gd name="adj1" fmla="val 77541"/>
              <a:gd name="adj2" fmla="val 101657"/>
              <a:gd name="adj3" fmla="val -64667"/>
              <a:gd name="adj4" fmla="val 182095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УКАЗАТЬ КОЛИЧЕСТВО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РЕГИСТРАЦИИ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Выноска 1 12">
            <a:extLst>
              <a:ext uri="{FF2B5EF4-FFF2-40B4-BE49-F238E27FC236}">
                <a16:creationId xmlns:a16="http://schemas.microsoft.com/office/drawing/2014/main" id="{E463981C-0776-45BE-9874-4B2956A9C83C}"/>
              </a:ext>
            </a:extLst>
          </p:cNvPr>
          <p:cNvSpPr/>
          <p:nvPr/>
        </p:nvSpPr>
        <p:spPr>
          <a:xfrm>
            <a:off x="9031850" y="1511929"/>
            <a:ext cx="1977161" cy="1037904"/>
          </a:xfrm>
          <a:prstGeom prst="borderCallout1">
            <a:avLst>
              <a:gd name="adj1" fmla="val 102991"/>
              <a:gd name="adj2" fmla="val 37457"/>
              <a:gd name="adj3" fmla="val 172465"/>
              <a:gd name="adj4" fmla="val 3076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ОБЩЕЕ КОЛИЧЕСТВО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БЛАНКОВ РЕГИСТРАЦИИ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4680" y="3179453"/>
            <a:ext cx="325927" cy="47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7055" y="3098110"/>
            <a:ext cx="325927" cy="47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3016" y="3098109"/>
            <a:ext cx="325927" cy="47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34945" y="3186828"/>
            <a:ext cx="325927" cy="47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Выноска 1 11">
            <a:extLst>
              <a:ext uri="{FF2B5EF4-FFF2-40B4-BE49-F238E27FC236}">
                <a16:creationId xmlns:a16="http://schemas.microsoft.com/office/drawing/2014/main" id="{F70EA9EE-6527-408D-86DA-6AD6479591DA}"/>
              </a:ext>
            </a:extLst>
          </p:cNvPr>
          <p:cNvSpPr/>
          <p:nvPr/>
        </p:nvSpPr>
        <p:spPr>
          <a:xfrm>
            <a:off x="841971" y="5537091"/>
            <a:ext cx="1768501" cy="1156569"/>
          </a:xfrm>
          <a:prstGeom prst="borderCallout1">
            <a:avLst>
              <a:gd name="adj1" fmla="val 77541"/>
              <a:gd name="adj2" fmla="val 101657"/>
              <a:gd name="adj3" fmla="val 17553"/>
              <a:gd name="adj4" fmla="val 19441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УКАЗАТЬ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завершении упаковки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68" y="1247455"/>
            <a:ext cx="10601325" cy="5330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9920" y="4738530"/>
            <a:ext cx="3143523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Считается выданный черновик КЕГЭ – 1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шт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каждый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дополнительно выданный черновик 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1 шт.</a:t>
            </a:r>
          </a:p>
        </p:txBody>
      </p:sp>
      <p:sp>
        <p:nvSpPr>
          <p:cNvPr id="7" name="Овал 6"/>
          <p:cNvSpPr/>
          <p:nvPr/>
        </p:nvSpPr>
        <p:spPr>
          <a:xfrm>
            <a:off x="772065" y="4558510"/>
            <a:ext cx="4448106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72427"/>
            <a:ext cx="11927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smtClean="0">
                <a:solidFill>
                  <a:srgbClr val="1700C0"/>
                </a:solidFill>
                <a:latin typeface="Cambria" pitchFamily="18" charset="0"/>
              </a:rPr>
              <a:t>ППЭ-05-02-К</a:t>
            </a:r>
          </a:p>
          <a:p>
            <a:pPr lvl="1" algn="ctr"/>
            <a:r>
              <a:rPr lang="ru-RU" sz="2400" b="1" dirty="0" smtClean="0">
                <a:solidFill>
                  <a:srgbClr val="1700C0"/>
                </a:solidFill>
                <a:latin typeface="Cambria" pitchFamily="18" charset="0"/>
              </a:rPr>
              <a:t>Протокол проведения экзамена в аудитории</a:t>
            </a:r>
            <a:endParaRPr lang="ru-RU" sz="2400" b="1" dirty="0">
              <a:solidFill>
                <a:srgbClr val="170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26305" y="0"/>
            <a:ext cx="314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ППЭ-05-02-К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0" y="270642"/>
            <a:ext cx="8927555" cy="431252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7" name="Прямоугольник 6"/>
          <p:cNvSpPr/>
          <p:nvPr/>
        </p:nvSpPr>
        <p:spPr>
          <a:xfrm>
            <a:off x="9118386" y="461665"/>
            <a:ext cx="174996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6 -</a:t>
            </a:r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02038" y="1078470"/>
            <a:ext cx="2965259" cy="120032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отметить факты (явки, удаления, досрочного завершения,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т.д.) символом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5111" y="2476930"/>
            <a:ext cx="183492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</a:t>
            </a:r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-14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5111" y="2915033"/>
            <a:ext cx="2922186" cy="203132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замена бланков регистрации (брак, испорченные), количество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материалов, полученных от участников (</a:t>
            </a:r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указывается количество - цифры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6010" y="5047365"/>
            <a:ext cx="14745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Столбец 15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1869" y="869133"/>
            <a:ext cx="2344848" cy="3983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4481" y="2646690"/>
            <a:ext cx="1509491" cy="24596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3972" y="2627662"/>
            <a:ext cx="3512745" cy="2670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4481" y="2911684"/>
            <a:ext cx="2429337" cy="12089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04482" y="3059723"/>
            <a:ext cx="251060" cy="1351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4453" y="3485584"/>
            <a:ext cx="2550640" cy="733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02036" y="3105835"/>
            <a:ext cx="2824681" cy="147732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Обратите внимание на то, как учитываются черновики (черновики КЕГЭ и обычные черновики)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699560" y="3275971"/>
            <a:ext cx="2402476" cy="427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145111" y="5535812"/>
            <a:ext cx="2922186" cy="120032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контрольная сумма, которая указана на станции КЕГЭ и в бланке регистрации участника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1869" y="5089504"/>
            <a:ext cx="183492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16-17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1870" y="5549535"/>
            <a:ext cx="2272420" cy="120032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 участника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 ответственного организатора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4453" y="5116337"/>
            <a:ext cx="923453" cy="348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49773" y="5086117"/>
            <a:ext cx="3386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заполняются автоматически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6651" y="5712395"/>
            <a:ext cx="859055" cy="2670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49773" y="5640919"/>
            <a:ext cx="3541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обязательны для заполнения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30748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47" y="751438"/>
            <a:ext cx="9479657" cy="574191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6750" y="5997"/>
            <a:ext cx="11896252" cy="845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ППЭ-05-02-К</a:t>
            </a:r>
          </a:p>
          <a:p>
            <a:pPr algn="ctr"/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проведения экзамена в аудитории</a:t>
            </a:r>
          </a:p>
          <a:p>
            <a:pPr algn="ctr"/>
            <a:endParaRPr lang="ru-RU" sz="2400" b="1" dirty="0" smtClean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54910"/>
            <a:ext cx="12144672" cy="50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Arial" charset="0"/>
              </a:rPr>
              <a:t>Организаторы в аудитории ППЭ: в день проведения экзамена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030" y="546909"/>
            <a:ext cx="3655744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Сложить материалы: </a:t>
            </a:r>
            <a:endParaRPr lang="ru-RU" sz="2400" i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0" y="1059486"/>
            <a:ext cx="2976331" cy="19202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060" y="1145291"/>
            <a:ext cx="1440160" cy="32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ru-RU" sz="2133" b="1" kern="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ППЭ-05-01</a:t>
            </a:r>
          </a:p>
        </p:txBody>
      </p:sp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3444" y="1059486"/>
            <a:ext cx="2702161" cy="19202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83443" y="1099756"/>
            <a:ext cx="1728192" cy="32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ru-RU" sz="2133" b="1" kern="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ППЭ-12-02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90373" y="1853021"/>
            <a:ext cx="2880736" cy="923330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ru-RU" sz="2000" kern="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Служебные, объяснительные записки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995" y="1034488"/>
            <a:ext cx="2861988" cy="19261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54874" y="1126977"/>
            <a:ext cx="1502587" cy="32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ru-RU" sz="2133" b="1" kern="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810918" y="1045933"/>
            <a:ext cx="2960191" cy="64633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Калибровочный лист станции организатора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 rot="1229567">
            <a:off x="3586008" y="1825032"/>
            <a:ext cx="1718976" cy="68861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КОРРЕКЦИИ НЕТ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659" y="5232535"/>
            <a:ext cx="2880320" cy="615553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ru-RU" sz="2000" kern="0" dirty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Неиспользованные черновики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70136" y="3243318"/>
            <a:ext cx="3840474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Упаковать материалы: </a:t>
            </a:r>
            <a:endParaRPr lang="ru-RU" sz="2400" i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2" name="Содержимое 7" descr="Форма 11-ППЭ_new.JPG">
            <a:extLst>
              <a:ext uri="{FF2B5EF4-FFF2-40B4-BE49-F238E27FC236}">
                <a16:creationId xmlns:a16="http://schemas.microsoft.com/office/drawing/2014/main" id="{49A92577-EE65-469A-AD9E-B9BBB7652C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6826" y="3964217"/>
            <a:ext cx="2672871" cy="19159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7ACC508-0A98-4BD4-9516-8E7D861F7B03}"/>
              </a:ext>
            </a:extLst>
          </p:cNvPr>
          <p:cNvSpPr/>
          <p:nvPr/>
        </p:nvSpPr>
        <p:spPr>
          <a:xfrm>
            <a:off x="6158017" y="4367887"/>
            <a:ext cx="2630487" cy="15289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ВДП С ИСПОРЧЕННЫМИ (БРАКОВАННЫМИ) </a:t>
            </a:r>
            <a:r>
              <a:rPr lang="ru-RU" sz="1867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бланками регистрации</a:t>
            </a:r>
            <a:endParaRPr lang="ru-RU" sz="1867" b="1" dirty="0">
              <a:ln w="0">
                <a:noFill/>
              </a:ln>
              <a:solidFill>
                <a:srgbClr val="C00000"/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8982157" y="3834127"/>
            <a:ext cx="2802945" cy="2049959"/>
          </a:xfrm>
          <a:prstGeom prst="rect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7ACC508-0A98-4BD4-9516-8E7D861F7B03}"/>
              </a:ext>
            </a:extLst>
          </p:cNvPr>
          <p:cNvSpPr/>
          <p:nvPr/>
        </p:nvSpPr>
        <p:spPr>
          <a:xfrm>
            <a:off x="8982154" y="4217512"/>
            <a:ext cx="2788956" cy="9543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КОНВЕРТ С ИСПОЛЬЗОВАННЫМИ ЧЕРНОВИКАМИ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84" y="3209590"/>
            <a:ext cx="5589991" cy="178418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99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1" y="1063697"/>
            <a:ext cx="3373155" cy="469430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75"/>
          <p:cNvSpPr>
            <a:spLocks noChangeArrowheads="1"/>
          </p:cNvSpPr>
          <p:nvPr/>
        </p:nvSpPr>
        <p:spPr bwMode="auto">
          <a:xfrm>
            <a:off x="108642" y="76993"/>
            <a:ext cx="11914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sz="2400" b="1" dirty="0" smtClean="0">
                <a:solidFill>
                  <a:srgbClr val="1700C0"/>
                </a:solidFill>
                <a:latin typeface="Cambria" pitchFamily="18" charset="0"/>
                <a:cs typeface="Times New Roman" pitchFamily="18" charset="0"/>
              </a:rPr>
              <a:t>Сканирование бланков  регистрации и форм в аудитории</a:t>
            </a:r>
            <a:endParaRPr lang="ru-RU" sz="2400" b="1" dirty="0">
              <a:solidFill>
                <a:srgbClr val="170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75"/>
          <p:cNvSpPr>
            <a:spLocks noChangeArrowheads="1"/>
          </p:cNvSpPr>
          <p:nvPr/>
        </p:nvSpPr>
        <p:spPr bwMode="auto">
          <a:xfrm>
            <a:off x="-253874" y="552426"/>
            <a:ext cx="38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БЛАНКИ РЕГИСТРАЦИИ</a:t>
            </a:r>
            <a:endParaRPr lang="ru-RU" sz="2000" b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780" y="952536"/>
            <a:ext cx="3998432" cy="242188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75"/>
          <p:cNvSpPr>
            <a:spLocks noChangeArrowheads="1"/>
          </p:cNvSpPr>
          <p:nvPr/>
        </p:nvSpPr>
        <p:spPr bwMode="auto">
          <a:xfrm>
            <a:off x="4013221" y="552426"/>
            <a:ext cx="3494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ППЭ-05-02-К</a:t>
            </a:r>
            <a:endParaRPr lang="ru-RU" sz="2000" b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892" y="952535"/>
            <a:ext cx="3991110" cy="242188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1" name="Прямоугольник 75"/>
          <p:cNvSpPr>
            <a:spLocks noChangeArrowheads="1"/>
          </p:cNvSpPr>
          <p:nvPr/>
        </p:nvSpPr>
        <p:spPr bwMode="auto">
          <a:xfrm>
            <a:off x="7906211" y="516248"/>
            <a:ext cx="4222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ППЭ-12-02 </a:t>
            </a:r>
            <a:r>
              <a:rPr lang="ru-RU" sz="14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(при наличии изменений в ПД)</a:t>
            </a:r>
            <a:endParaRPr lang="ru-RU" sz="1400" b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278" y="3919239"/>
            <a:ext cx="2627867" cy="278498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3" name="Прямоугольник 75"/>
          <p:cNvSpPr>
            <a:spLocks noChangeArrowheads="1"/>
          </p:cNvSpPr>
          <p:nvPr/>
        </p:nvSpPr>
        <p:spPr bwMode="auto">
          <a:xfrm>
            <a:off x="6284762" y="3446775"/>
            <a:ext cx="3494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ППЭ-12-04-МАШ</a:t>
            </a:r>
            <a:endParaRPr lang="ru-RU" sz="2000" b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1448" y="837034"/>
            <a:ext cx="6096000" cy="34778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На станции организатора переходит на этап сканирования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Размещает на сканере бланки регистрации участников экзамена и формы ППЭ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Запускает процедуру сканирования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n w="0"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По окончании сканирования приглашает в аудиторию (через организатора вне аудитории) технического специалиста и члена ГЭК для экспорта электронных образов бланков участников, ответов участников КЕГЭ и форм ППЭ и завершения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1528" y="4479248"/>
            <a:ext cx="5235920" cy="224676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Сканируются формы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ППЭ-05-02-К (форму не нужно подписывать у руководителя ППЭ и члена ГЭК перед сканированием),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ППЭ-12-02 (при </a:t>
            </a:r>
            <a:r>
              <a:rPr lang="ru-RU" sz="2000" dirty="0" smtClean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наличии изменений в ПД)</a:t>
            </a:r>
            <a:endParaRPr lang="ru-RU" sz="2000" dirty="0">
              <a:solidFill>
                <a:srgbClr val="005E9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ППЭ-12-04-МАШ</a:t>
            </a:r>
            <a:endParaRPr lang="ru-RU" sz="2000" dirty="0">
              <a:ln w="0"/>
              <a:solidFill>
                <a:srgbClr val="005E9E"/>
              </a:solidFill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5022" y="1265513"/>
            <a:ext cx="3269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Организатор, ответственный за сканирование</a:t>
            </a:r>
          </a:p>
        </p:txBody>
      </p:sp>
      <p:sp>
        <p:nvSpPr>
          <p:cNvPr id="7" name="Нашивка 13"/>
          <p:cNvSpPr/>
          <p:nvPr/>
        </p:nvSpPr>
        <p:spPr>
          <a:xfrm>
            <a:off x="6890507" y="1773344"/>
            <a:ext cx="541456" cy="588950"/>
          </a:xfrm>
          <a:prstGeom prst="chevron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ru-RU" sz="1108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656" y="111628"/>
            <a:ext cx="11990560" cy="34104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Сканирование </a:t>
            </a:r>
            <a:r>
              <a:rPr lang="ru-RU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бланков регистрации </a:t>
            </a:r>
            <a:r>
              <a:rPr lang="ru-RU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форм в аудитории ППЭ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85022" y="4663605"/>
            <a:ext cx="3657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Особые ситуации </a:t>
            </a:r>
          </a:p>
          <a:p>
            <a:pPr algn="ctr"/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пригласить технического 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13924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1149" y="672073"/>
            <a:ext cx="106106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После завершения техническим специалистом ППЭ экзамена на станциях КЕГЭ, сохранения ответов участников экзамена и электронных журналов работы станций КЕГЭ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на </a:t>
            </a:r>
            <a:r>
              <a:rPr lang="ru-RU" sz="20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флеш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-накопитель организаторы в аудитории должны: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запечатать бланки регистрации в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ВДП 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После печати техническим специалистом протокола печати ЭМ в аудитории (форма ППЭ-23) и протокола проведения процедуры сканирования бланков ГИА в аудитории ППЭ (форма ППЭ-15) организаторы в аудитории подписывают его и передают в Штаб ППЭ вместе с остальными формами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 </a:t>
            </a:r>
          </a:p>
          <a:p>
            <a:pPr algn="just"/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 завершении сбора и упаковки бланков регистрации ответственный организатор в центре видимости камеры видеонаблюдения объявляет об окончании экзамена и на камеру объявляет все данные протокола ППЭ-05-02-К, демонстрирует на камеру запечатанный ВДП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6750" y="5997"/>
            <a:ext cx="11896252" cy="39235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Завершение экзамена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56"/>
            <a:ext cx="12191999" cy="4706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 бланков участников КЕГЭ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7838" y="279861"/>
            <a:ext cx="5739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 бланков содержит только бланк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РЕГИСТРАЦИИ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Контрольный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лист не используется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161" y="5238019"/>
            <a:ext cx="6437015" cy="121316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7" y="423311"/>
            <a:ext cx="4781785" cy="62669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15161" y="3692719"/>
            <a:ext cx="666257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Контрольная сумма переносится в бланк регистрации в поле «Контрольная сумма»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8447" y="1432292"/>
            <a:ext cx="6096000" cy="203132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271463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окончания экзамена участник проверяет, что все его ответы сохранены станцией КЕГЭ верно, и вносит в бланк регистрации контрольную сумму, автоматически сформированную станцией КЕГЭ</a:t>
            </a:r>
          </a:p>
          <a:p>
            <a:pPr marL="271463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должен убедиться в правильности переноса  и подтвердить данное действие своей подписью в бланке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7345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C2815E-4CD5-4AE4-A122-E2C3E2C6FA11}"/>
              </a:ext>
            </a:extLst>
          </p:cNvPr>
          <p:cNvSpPr txBox="1"/>
          <p:nvPr/>
        </p:nvSpPr>
        <p:spPr>
          <a:xfrm>
            <a:off x="7532482" y="77733"/>
            <a:ext cx="457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ППЭ-15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Протокол проведения процедуры сканирования бланков ГИА в аудитории ППЭ</a:t>
            </a:r>
            <a:endParaRPr lang="ru-RU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16" y="77733"/>
            <a:ext cx="6660346" cy="3362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16" y="3440317"/>
            <a:ext cx="6737482" cy="3417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673" y="3028436"/>
            <a:ext cx="8553450" cy="5715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868278" y="3028436"/>
            <a:ext cx="37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Выноска 1 11">
            <a:extLst>
              <a:ext uri="{FF2B5EF4-FFF2-40B4-BE49-F238E27FC236}">
                <a16:creationId xmlns:a16="http://schemas.microsoft.com/office/drawing/2014/main" id="{F70EA9EE-6527-408D-86DA-6AD6479591DA}"/>
              </a:ext>
            </a:extLst>
          </p:cNvPr>
          <p:cNvSpPr/>
          <p:nvPr/>
        </p:nvSpPr>
        <p:spPr>
          <a:xfrm>
            <a:off x="6665009" y="3649679"/>
            <a:ext cx="1768501" cy="1156569"/>
          </a:xfrm>
          <a:prstGeom prst="borderCallout1">
            <a:avLst>
              <a:gd name="adj1" fmla="val 77541"/>
              <a:gd name="adj2" fmla="val 101657"/>
              <a:gd name="adj3" fmla="val -16890"/>
              <a:gd name="adj4" fmla="val 191341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ЗАПОЛНИТЬ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протоколе  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C2815E-4CD5-4AE4-A122-E2C3E2C6FA11}"/>
              </a:ext>
            </a:extLst>
          </p:cNvPr>
          <p:cNvSpPr txBox="1"/>
          <p:nvPr/>
        </p:nvSpPr>
        <p:spPr>
          <a:xfrm>
            <a:off x="-1" y="77733"/>
            <a:ext cx="121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Заполнение формы ППЭ-11</a:t>
            </a:r>
            <a:endParaRPr lang="ru-RU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 descr="new_ВДП (Форма ППЭ-11)_18.11.2020 (0)_итог.jpg">
            <a:extLst>
              <a:ext uri="{FF2B5EF4-FFF2-40B4-BE49-F238E27FC236}">
                <a16:creationId xmlns:a16="http://schemas.microsoft.com/office/drawing/2014/main" id="{8B2CC8B9-52C5-400E-8439-E4B1C50231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5424" y="554140"/>
            <a:ext cx="8677267" cy="612477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0B26D9DD-FFFE-4E1F-A019-59BF0CE3ACA6}"/>
              </a:ext>
            </a:extLst>
          </p:cNvPr>
          <p:cNvSpPr/>
          <p:nvPr/>
        </p:nvSpPr>
        <p:spPr>
          <a:xfrm>
            <a:off x="5819734" y="3103656"/>
            <a:ext cx="774323" cy="465316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1A6131-45EE-43C9-8158-8E7F683F29EB}"/>
              </a:ext>
            </a:extLst>
          </p:cNvPr>
          <p:cNvSpPr/>
          <p:nvPr/>
        </p:nvSpPr>
        <p:spPr>
          <a:xfrm rot="5400000">
            <a:off x="9622058" y="2750483"/>
            <a:ext cx="430561" cy="134746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3" name="Выноска 1 11">
            <a:extLst>
              <a:ext uri="{FF2B5EF4-FFF2-40B4-BE49-F238E27FC236}">
                <a16:creationId xmlns:a16="http://schemas.microsoft.com/office/drawing/2014/main" id="{F70EA9EE-6527-408D-86DA-6AD6479591DA}"/>
              </a:ext>
            </a:extLst>
          </p:cNvPr>
          <p:cNvSpPr/>
          <p:nvPr/>
        </p:nvSpPr>
        <p:spPr>
          <a:xfrm>
            <a:off x="1808733" y="4064263"/>
            <a:ext cx="2232248" cy="1333112"/>
          </a:xfrm>
          <a:prstGeom prst="borderCallout1">
            <a:avLst>
              <a:gd name="adj1" fmla="val 77541"/>
              <a:gd name="adj2" fmla="val 101657"/>
              <a:gd name="adj3" fmla="val -64667"/>
              <a:gd name="adj4" fmla="val 182095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УКАЗАТЬ КОЛИЧЕСТВО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РЕГИСТРАЦИИ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Выноска 1 12">
            <a:extLst>
              <a:ext uri="{FF2B5EF4-FFF2-40B4-BE49-F238E27FC236}">
                <a16:creationId xmlns:a16="http://schemas.microsoft.com/office/drawing/2014/main" id="{E463981C-0776-45BE-9874-4B2956A9C83C}"/>
              </a:ext>
            </a:extLst>
          </p:cNvPr>
          <p:cNvSpPr/>
          <p:nvPr/>
        </p:nvSpPr>
        <p:spPr>
          <a:xfrm>
            <a:off x="9031850" y="1511929"/>
            <a:ext cx="1977161" cy="1037904"/>
          </a:xfrm>
          <a:prstGeom prst="borderCallout1">
            <a:avLst>
              <a:gd name="adj1" fmla="val 102991"/>
              <a:gd name="adj2" fmla="val 37457"/>
              <a:gd name="adj3" fmla="val 172465"/>
              <a:gd name="adj4" fmla="val 3076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ОБЩЕЕ КОЛИЧЕСТВО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БЛАНКОВ РЕГИСТРАЦИИ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4680" y="3179453"/>
            <a:ext cx="325927" cy="47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7055" y="3098110"/>
            <a:ext cx="325927" cy="47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3016" y="3098109"/>
            <a:ext cx="325927" cy="47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34945" y="3186828"/>
            <a:ext cx="325927" cy="47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Выноска 1 11">
            <a:extLst>
              <a:ext uri="{FF2B5EF4-FFF2-40B4-BE49-F238E27FC236}">
                <a16:creationId xmlns:a16="http://schemas.microsoft.com/office/drawing/2014/main" id="{F70EA9EE-6527-408D-86DA-6AD6479591DA}"/>
              </a:ext>
            </a:extLst>
          </p:cNvPr>
          <p:cNvSpPr/>
          <p:nvPr/>
        </p:nvSpPr>
        <p:spPr>
          <a:xfrm>
            <a:off x="841971" y="5537091"/>
            <a:ext cx="1768501" cy="1156569"/>
          </a:xfrm>
          <a:prstGeom prst="borderCallout1">
            <a:avLst>
              <a:gd name="adj1" fmla="val 77541"/>
              <a:gd name="adj2" fmla="val 101657"/>
              <a:gd name="adj3" fmla="val 17553"/>
              <a:gd name="adj4" fmla="val 19441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УКАЗАТЬ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завершении упаковки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02" y="129942"/>
            <a:ext cx="12021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Сбор материалов в Штабе ППЭ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542" y="616381"/>
            <a:ext cx="1194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завершения экзамена во всех аудиториях руководитель ППЭ даёт указание техническому специалисту передать статус «Экзамены завершены» в систему мониторинга готовности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0308"/>
              </p:ext>
            </p:extLst>
          </p:nvPr>
        </p:nvGraphicFramePr>
        <p:xfrm>
          <a:off x="757471" y="1354816"/>
          <a:ext cx="10867178" cy="45783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33589">
                  <a:extLst>
                    <a:ext uri="{9D8B030D-6E8A-4147-A177-3AD203B41FA5}">
                      <a16:colId xmlns:a16="http://schemas.microsoft.com/office/drawing/2014/main" val="1881959268"/>
                    </a:ext>
                  </a:extLst>
                </a:gridCol>
                <a:gridCol w="5433589">
                  <a:extLst>
                    <a:ext uri="{9D8B030D-6E8A-4147-A177-3AD203B41FA5}">
                      <a16:colId xmlns:a16="http://schemas.microsoft.com/office/drawing/2014/main" val="2574812480"/>
                    </a:ext>
                  </a:extLst>
                </a:gridCol>
              </a:tblGrid>
              <a:tr h="2031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solidFill>
                            <a:srgbClr val="170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Руководитель ППЭ в зоне видимости камер видеонаблюдения получает</a:t>
                      </a:r>
                    </a:p>
                  </a:txBody>
                  <a:tcPr marL="63063" marR="63063" marT="31531" marB="3153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14591"/>
                  </a:ext>
                </a:extLst>
              </a:tr>
              <a:tr h="203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 организатора (ППЭ-14-02-К)</a:t>
                      </a:r>
                    </a:p>
                  </a:txBody>
                  <a:tcPr marL="63063" marR="63063" marT="31531" marB="3153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 технического специалиста</a:t>
                      </a:r>
                    </a:p>
                  </a:txBody>
                  <a:tcPr marL="63063" marR="63063" marT="31531" marB="31531" anchor="ctr"/>
                </a:tc>
                <a:extLst>
                  <a:ext uri="{0D108BD9-81ED-4DB2-BD59-A6C34878D82A}">
                    <a16:rowId xmlns:a16="http://schemas.microsoft.com/office/drawing/2014/main" val="967343556"/>
                  </a:ext>
                </a:extLst>
              </a:tr>
              <a:tr h="3097467">
                <a:tc>
                  <a:txBody>
                    <a:bodyPr/>
                    <a:lstStyle/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Запечатанный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ВДП с бланками регистрации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Калибровочный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лист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Запечатанный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ВДП с испорченными (бракованными) бланками регистрации (при наличии)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Запечатанный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конверт с использованными черновиками (черновиками КЕГЭ 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 «обычными»)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Неиспользованные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листы бумаги 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 черновиков, черновики КЕГЭ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Инструкции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 использованию ПО </a:t>
                      </a:r>
                      <a:b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 сдачи КЕГЭ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Приложения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 паспортам станций КЕГЭ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Форму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ППЭ-05-02-К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Форму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ППЭ-12-02 (при наличии)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Форму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ППЭ-12-04-МАШ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Служебные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записки (при наличии)</a:t>
                      </a:r>
                    </a:p>
                  </a:txBody>
                  <a:tcPr marL="63063" marR="63063" marT="31531" marB="31531"/>
                </a:tc>
                <a:tc>
                  <a:txBody>
                    <a:bodyPr/>
                    <a:lstStyle/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Флеш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-накопитель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флеш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-накопители)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ответами обучающихся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Сопроводительный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(-е) бланк(-и)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нему (ним)</a:t>
                      </a:r>
                    </a:p>
                    <a:p>
                      <a:pPr algn="just" fontAlgn="base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Руководитель ППЭ и член ГЭК сверяют данные сопроводительного бланка (бланков) к 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флеш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-накопителю 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флеш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-накопителям) с данными формы ППЭ-05-02-К «Протокол проведения экзамена в аудитории»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063" marR="63063" marT="31531" marB="31531"/>
                </a:tc>
                <a:extLst>
                  <a:ext uri="{0D108BD9-81ED-4DB2-BD59-A6C34878D82A}">
                    <a16:rowId xmlns:a16="http://schemas.microsoft.com/office/drawing/2014/main" val="14982246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7471" y="6025226"/>
            <a:ext cx="609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покидают ППЭ после передачи всех ЭМ руководителю ППЭ и с разрешения руководителя ППЭ</a:t>
            </a:r>
          </a:p>
        </p:txBody>
      </p:sp>
    </p:spTree>
    <p:extLst>
      <p:ext uri="{BB962C8B-B14F-4D97-AF65-F5344CB8AC3E}">
        <p14:creationId xmlns:p14="http://schemas.microsoft.com/office/powerpoint/2010/main" val="42158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3" y="66566"/>
            <a:ext cx="7517707" cy="51057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64068" y="0"/>
            <a:ext cx="443136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ППЭ-13-03-К-МАШ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8420" y="410785"/>
            <a:ext cx="4348368" cy="307776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Часть 1.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Количество полученных ИК (шрифт  Брайля) - для ППЭ на дому/медицинской организации, УФСИН в данном поле проставляется «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Количество </a:t>
            </a:r>
            <a:r>
              <a:rPr lang="ru-RU" sz="1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неиспользованых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ИК (шрифт Брайля) - для ППЭ на дому/медицинской организации, УФСИН в данном поле проставляется «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Указывается количество бланков регистрации, которые были заменены в ППЭ (в соответствии с формами ППЭ-05-02-К)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713" y="97292"/>
            <a:ext cx="2169814" cy="4368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2810" y="143707"/>
            <a:ext cx="3455562" cy="3904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490" y="1258432"/>
            <a:ext cx="529774" cy="1860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7766" y="1258432"/>
            <a:ext cx="570369" cy="1860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2982" y="1258432"/>
            <a:ext cx="534155" cy="1860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713" y="4237022"/>
            <a:ext cx="2676808" cy="8238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38420" y="3706087"/>
            <a:ext cx="162038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2-3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2772" y="339726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Часть 2.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38420" y="4130391"/>
            <a:ext cx="4457010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бланков регистрации и ответов участников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4812" y="2229663"/>
            <a:ext cx="1629624" cy="19944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38420" y="4772756"/>
            <a:ext cx="128349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Столбец </a:t>
            </a:r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38420" y="5185269"/>
            <a:ext cx="4457010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полученных ИК (шрифт Брайля), из аудитории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38420" y="5813225"/>
            <a:ext cx="164904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6-8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96159" y="6240147"/>
            <a:ext cx="4499271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об участниках (в соответствии с формами ППЭ-05-02-К)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16157" y="2219265"/>
            <a:ext cx="1656784" cy="19944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80871" y="5249483"/>
            <a:ext cx="128349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Столбец 9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00591" y="5674725"/>
            <a:ext cx="2951430" cy="64633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 ответственного организатора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98589" y="2219265"/>
            <a:ext cx="2914183" cy="19944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553" y="0"/>
            <a:ext cx="634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Сканирование материалов в Штабе ППЭ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553" y="591607"/>
            <a:ext cx="5763306" cy="63401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Список работников ППЭ и общественных наблюдателей (ППЭ-07)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одна форма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Отчет члена(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ов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ГЭК о проведении экзамена в ППЭ (ППЭ-10)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одна форма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Протокол проведения ЕГЭ в ППЭ (ППЭ 13-01-К)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одна форма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Сводная ведомость учета участников и использования экзаменационных материалов в ППЭ (ППЭ-13-03-К)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одна форма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приемки-передачи экзаменационных материалов в ППЭ (ППЭ-14-01-К)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одна форма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Ведомость учета экзаменационных материалов (ППЭ-14-02-К)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одна форма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Протокол проведения процедуры сканирования бланков ГИА в аудитории ППЭ (ППЭ-15)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количеству аудиторий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Протокол использования станции организатора (ППЭ-15-01);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общественного наблюдения за проведением экзамена в ППЭ (ППЭ-18-МАШ)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количеству распределенных общественных наблюдателей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 изменения состава работников в день экзамена (ППЭ-19)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об идентификации личности участника ГИА (ППЭ-20)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об удалении участника экзамена (ППЭ-21)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о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недопуске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участника экзамена в ППЭ (ППЭ-21-1)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о допуске участника в ППЭ после начала экзамена (ППЭ-21-2)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об удалении лиц, нарушивших Порядок проведения экзамена в ППЭ (ППЭ-21-3)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4876" y="591607"/>
            <a:ext cx="5966232" cy="464896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 досрочном завершении экзамена (ППЭ-22)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Протокол печати полных комплектов ЭМ в аудитории (ППЭ-23)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количеству аудиторий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Протокол использования станции печати в аудитории ППЭ (ППЭ-23-01)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Сопроводительный (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ые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бланк(и) к 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флеш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-накопителю (</a:t>
            </a:r>
            <a:r>
              <a:rPr lang="ru-RU" sz="1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флеш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-накопителям из каждой аудитории) с ответами участников КЕГЭ;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Служебные записки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Служебная записка о претензии по содержанию задания КИМ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Объяснительные записки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Журнал учета участников экзамена, обратившихся к медицинскому работнику;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Ведомость наличия лекарственных препаратов у участников экзамена в ППЭ в день проведения экзамена»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об остановке экзамена в ППЭ/отдельных аудиториях ППЭ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Приложение к паспорту станции КЕГЭ.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Также передаются для сканирования материалы апелляций о нарушении установленного порядка проведения ГИА (формы ППЭ-02 и ППЭ-03 (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ru-RU" sz="14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5370514"/>
            <a:ext cx="59451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сканируются в Штабе ППЭ следующие формы ППЭ, отсканированные в аудиториях ППЭ: ППЭ-05-02-К, ППЭ-12-02 (при наличии изменений ПД), ППЭ-12-04-МАШ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760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52" y="129942"/>
            <a:ext cx="634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Сканирование материалов в Штабе ППЭ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601" y="588475"/>
            <a:ext cx="11428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Нештатная ситуация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nter"/>
              </a:rPr>
              <a:t>Переупаковка ЭМ в случае сканирования бланков регистрации в Штабе ППЭ (нештатная ситуация)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47" y="1428561"/>
            <a:ext cx="9172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6451" y="1035256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Член ГЭК совместно с руководителем ППЭ </a:t>
            </a:r>
          </a:p>
          <a:p>
            <a:pPr algn="ctr"/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сверяет данные сопроводительного бланка (бланков) к 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флеш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-накопителю (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флеш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-накопителям) с ведомостью сдачи экзамена в аудитории (аудиториях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контролирует передачу техническим специалистом ППЭ через личный кабинет в Штабе ППЭ: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пакета электронных образов бланков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регистрации и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форм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пакета (пакетов для каждой аудитории проведения) с ответами участников КЕГЭ 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РЦОИ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электронных журналов всех основных и резервных станций печати ЭМ и станций КЕГЭ в систему мониторинга готовности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статуса «Экзамены завершены» в систему мониторинга готовности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" y="88646"/>
            <a:ext cx="12191999" cy="53760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Завершение экзамена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4" y="43367"/>
            <a:ext cx="12059215" cy="4368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48475" y="2502708"/>
            <a:ext cx="2288933" cy="957549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/>
            <a:r>
              <a:rPr lang="ru-RU" sz="1600" b="1" dirty="0">
                <a:ln w="0"/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 ГЭК Руководитель ППЭ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39501" y="2282307"/>
            <a:ext cx="6062872" cy="158688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Контролируют передачу техническим специалистом в личный  кабинет ППЭ: </a:t>
            </a:r>
          </a:p>
          <a:p>
            <a:pPr marL="268011" indent="-26801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электронных журналов основной и резервной станций сканирования в 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endParaRPr lang="ru-RU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8011" indent="-26801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статуса «Материалы переданы в РЦОИ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ru-RU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7671220" y="1709103"/>
            <a:ext cx="540060" cy="211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439501" y="3976415"/>
            <a:ext cx="6062872" cy="1564306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just"/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Передаёт материалы экзамена члену ГЭК по форме ППЭ 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14-01-К</a:t>
            </a:r>
            <a:endParaRPr lang="ru-RU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Руководитель ППЭ присутствует при упаковке за специально подготовленным столом, находящимся в зоне видимости камер видеонаблюдения, материалов экзамена для последующей передачи на 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хранение</a:t>
            </a:r>
            <a:endParaRPr lang="ru-RU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7705395" y="2956775"/>
            <a:ext cx="540060" cy="211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439501" y="1104523"/>
            <a:ext cx="6062872" cy="1070561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получения от РЦОИ подтверждения по всем пакетам подписывают распечатанный протокол проведения процедуры сканирования в ППЭ (основная и резервная станции сканирования</a:t>
            </a:r>
            <a:r>
              <a:rPr lang="ru-RU" alt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48476" y="4172324"/>
            <a:ext cx="2288932" cy="872915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/>
            <a:r>
              <a:rPr lang="ru-RU" sz="1600" b="1" dirty="0">
                <a:ln w="0"/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 ГЭК Руководитель ППЭ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7705395" y="4624627"/>
            <a:ext cx="540060" cy="2116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8448476" y="1249468"/>
            <a:ext cx="2288933" cy="957549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/>
            <a:r>
              <a:rPr lang="ru-RU" sz="1600" b="1" dirty="0">
                <a:ln w="0"/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 ГЭК Руководитель ППЭ</a:t>
            </a:r>
          </a:p>
          <a:p>
            <a:pPr algn="ctr"/>
            <a:r>
              <a:rPr lang="ru-RU" sz="1600" b="1" dirty="0">
                <a:ln w="0"/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Технический специалист</a:t>
            </a:r>
          </a:p>
        </p:txBody>
      </p:sp>
    </p:spTree>
    <p:extLst>
      <p:ext uri="{BB962C8B-B14F-4D97-AF65-F5344CB8AC3E}">
        <p14:creationId xmlns:p14="http://schemas.microsoft.com/office/powerpoint/2010/main" val="38509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801" r="18500" b="2750"/>
          <a:stretch/>
        </p:blipFill>
        <p:spPr>
          <a:xfrm>
            <a:off x="9380917" y="2743200"/>
            <a:ext cx="1826214" cy="270888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047278" y="1691073"/>
            <a:ext cx="2977671" cy="2171995"/>
            <a:chOff x="179512" y="1835860"/>
            <a:chExt cx="2977671" cy="2268542"/>
          </a:xfrm>
        </p:grpSpPr>
        <p:pic>
          <p:nvPicPr>
            <p:cNvPr id="16" name="Содержимое 7" descr="Форма 11-ППЭ_new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835860"/>
              <a:ext cx="2672871" cy="1963742"/>
            </a:xfrm>
            <a:prstGeom prst="rect">
              <a:avLst/>
            </a:prstGeom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Содержимое 7" descr="Форма 11-ППЭ_new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912" y="1988260"/>
              <a:ext cx="2672871" cy="1963742"/>
            </a:xfrm>
            <a:prstGeom prst="rect">
              <a:avLst/>
            </a:prstGeom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Содержимое 7" descr="Форма 11-ППЭ_new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312" y="2140660"/>
              <a:ext cx="2672871" cy="1963742"/>
            </a:xfrm>
            <a:prstGeom prst="rect">
              <a:avLst/>
            </a:prstGeom>
            <a:ln>
              <a:solidFill>
                <a:srgbClr val="FFC000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4312" y="2140660"/>
              <a:ext cx="2672871" cy="1963742"/>
            </a:xfrm>
            <a:prstGeom prst="rect">
              <a:avLst/>
            </a:prstGeom>
            <a:noFill/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127000">
                      <a:schemeClr val="bg1">
                        <a:alpha val="40000"/>
                      </a:schemeClr>
                    </a:glow>
                  </a:effectLst>
                  <a:latin typeface="Cambria" panose="02040503050406030204" pitchFamily="18" charset="0"/>
                </a:rPr>
                <a:t>ВОЗВРАТНЫЕ ДОСТАВОЧНЫЕ ПАКЕТЫ</a:t>
              </a:r>
              <a:br>
                <a:rPr lang="ru-RU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127000">
                      <a:schemeClr val="bg1">
                        <a:alpha val="40000"/>
                      </a:schemeClr>
                    </a:glow>
                  </a:effectLst>
                  <a:latin typeface="Cambria" panose="02040503050406030204" pitchFamily="18" charset="0"/>
                </a:rPr>
              </a:br>
              <a:r>
                <a:rPr lang="ru-RU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127000">
                      <a:schemeClr val="bg1">
                        <a:alpha val="40000"/>
                      </a:schemeClr>
                    </a:glow>
                  </a:effectLst>
                  <a:latin typeface="Cambria" panose="02040503050406030204" pitchFamily="18" charset="0"/>
                </a:rPr>
                <a:t>С БЛАНКАМИ РЕГИСТРАЦИИ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764695" y="4572448"/>
            <a:ext cx="2260254" cy="13223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</a:t>
            </a:r>
            <a:b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С 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ФОРМАМИ ДОКУМЕНТАМИ, 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ППЭ </a:t>
            </a:r>
          </a:p>
        </p:txBody>
      </p:sp>
      <p:pic>
        <p:nvPicPr>
          <p:cNvPr id="29" name="Содержимое 7" descr="Форма 11-ППЭ_n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550" y="4421950"/>
            <a:ext cx="2672871" cy="19637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2014349" y="4742284"/>
            <a:ext cx="2825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ВОЗВРАТНЫЕ ДОСТАВОЧНЫЕ ПАКЕТЫ</a:t>
            </a:r>
            <a:b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</a:br>
            <a:r>
              <a: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С ИСПОРЧЕННЫМИ (БРАКОВАННЫМИ) БР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" y="88646"/>
            <a:ext cx="12191999" cy="53760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60491" y="735912"/>
            <a:ext cx="11366626" cy="537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Формирование комплекта ЭМ для хранения</a:t>
            </a:r>
            <a:endParaRPr lang="ru-RU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8321027" y="37171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028773" y="1584994"/>
            <a:ext cx="2855043" cy="1726246"/>
          </a:xfrm>
          <a:prstGeom prst="rect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192006" y="1806424"/>
            <a:ext cx="2855043" cy="1726246"/>
          </a:xfrm>
          <a:prstGeom prst="rect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463409" y="1990908"/>
            <a:ext cx="2855043" cy="1726246"/>
          </a:xfrm>
          <a:prstGeom prst="rect">
            <a:avLst/>
          </a:prstGeom>
          <a:noFill/>
          <a:ln w="31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83532" y="2599818"/>
            <a:ext cx="242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ИСПОЛЬЗОВАННЫЕ ЧЕРНОВИКИ</a:t>
            </a:r>
            <a:endParaRPr lang="ru-RU" b="1" dirty="0">
              <a:ln w="0">
                <a:noFill/>
              </a:ln>
              <a:solidFill>
                <a:srgbClr val="C00000"/>
              </a:solidFill>
              <a:effectLst>
                <a:glow rad="127000">
                  <a:schemeClr val="bg1"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2296" y="1"/>
            <a:ext cx="10109703" cy="644691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170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Порядок проведения ГИА</a:t>
            </a:r>
            <a:endParaRPr lang="ru-RU" sz="2400" dirty="0">
              <a:solidFill>
                <a:srgbClr val="170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49" y="42557"/>
            <a:ext cx="1172992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3733" b="1" dirty="0">
                <a:solidFill>
                  <a:srgbClr val="0000FF"/>
                </a:solidFill>
                <a:latin typeface="Cambria" pitchFamily="18" charset="0"/>
              </a:rPr>
              <a:t>п.68</a:t>
            </a:r>
            <a:endParaRPr lang="ru-RU" sz="3733" b="1" dirty="0">
              <a:solidFill>
                <a:srgbClr val="0000FF"/>
              </a:solidFill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4294967295"/>
          </p:nvPr>
        </p:nvSpPr>
        <p:spPr>
          <a:xfrm>
            <a:off x="215711" y="876001"/>
            <a:ext cx="5384800" cy="193962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spc="-25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член ГЭК по согласование с председателем ГЭК</a:t>
            </a:r>
            <a:endParaRPr lang="ru-RU" sz="2133" spc="-25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239178" indent="-239178" algn="just">
              <a:spcBef>
                <a:spcPts val="100"/>
              </a:spcBef>
            </a:pPr>
            <a:r>
              <a:rPr lang="ru-RU" sz="2133" spc="-2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решение об остановке экзамена в ППЭ или в отдельной аудитории</a:t>
            </a:r>
          </a:p>
          <a:p>
            <a:pPr marL="239178" indent="-239178" algn="just">
              <a:spcBef>
                <a:spcPts val="100"/>
              </a:spcBef>
            </a:pPr>
            <a:r>
              <a:rPr lang="ru-RU" sz="2133" spc="-2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акт</a:t>
            </a:r>
          </a:p>
          <a:p>
            <a:pPr marL="239178" indent="-239178" algn="just">
              <a:spcBef>
                <a:spcPts val="100"/>
              </a:spcBef>
            </a:pPr>
            <a:r>
              <a:rPr lang="ru-RU" sz="2133" spc="-25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служебные </a:t>
            </a:r>
            <a:r>
              <a:rPr lang="ru-RU" sz="2133" spc="-25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записки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59467" y="564432"/>
            <a:ext cx="53848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неявка участника экзамена                           </a:t>
            </a:r>
            <a:r>
              <a:rPr lang="ru-RU" sz="2400" b="1" i="1" dirty="0">
                <a:ln w="1905"/>
                <a:solidFill>
                  <a:srgbClr val="C00000"/>
                </a:solidFill>
                <a:latin typeface="Cambria" pitchFamily="18" charset="0"/>
              </a:rPr>
              <a:t>на два часа от начала экзамена 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half" idx="4294967295"/>
          </p:nvPr>
        </p:nvSpPr>
        <p:spPr>
          <a:xfrm>
            <a:off x="215710" y="2967875"/>
            <a:ext cx="5777683" cy="19396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Технический специалист:</a:t>
            </a:r>
          </a:p>
          <a:p>
            <a:pPr algn="just"/>
            <a:r>
              <a:rPr lang="ru-RU" sz="200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Завершает экзамена на станции организатора и станциях КЕГЭ</a:t>
            </a:r>
          </a:p>
          <a:p>
            <a:pPr algn="just"/>
            <a:r>
              <a:rPr lang="ru-RU" sz="200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Выполняет печать протоколов (форма ППЭ-23)</a:t>
            </a:r>
          </a:p>
          <a:p>
            <a:pPr algn="just"/>
            <a:r>
              <a:rPr lang="ru-RU" sz="200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Сохраняет электронные журналы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720" y="1521568"/>
            <a:ext cx="4061990" cy="5177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32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88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Требования к ППЭ. Вход участников в ППЭ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38" y="1077362"/>
            <a:ext cx="11574724" cy="53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4748" y="2140772"/>
            <a:ext cx="60960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 требуемые дополнительные технические устройства, устройства ввода-вывода информации, специализированное ПО, настройки стандартного ПО должны быть указаны в рекомендациях ПМПК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1772" y="410599"/>
            <a:ext cx="7671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организации ППЭ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КЕГЭ </a:t>
            </a: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ЛИЦ С ОВЗ, </a:t>
            </a: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ДЕТЕЙ-ИНВАЛИДОВ И ИНВАЛИДОВ</a:t>
            </a:r>
            <a:endParaRPr lang="ru-RU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979" y="1988841"/>
            <a:ext cx="6048672" cy="3649961"/>
          </a:xfrm>
        </p:spPr>
        <p:txBody>
          <a:bodyPr rtlCol="0"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Государственное учреждение Ярославской области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 «Центр оценки и контроля качества </a:t>
            </a:r>
            <a:endParaRPr lang="ru-RU" sz="2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Cambria" pitchFamily="18" charset="0"/>
              </a:rPr>
              <a:t>образования</a:t>
            </a: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>
              <a:defRPr/>
            </a:pPr>
            <a:endParaRPr lang="ru-RU" sz="25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Адрес </a:t>
            </a:r>
            <a:r>
              <a:rPr lang="ru-RU" sz="2500" dirty="0">
                <a:solidFill>
                  <a:srgbClr val="002060"/>
                </a:solidFill>
                <a:latin typeface="Cambria" pitchFamily="18" charset="0"/>
              </a:rPr>
              <a:t>электронной почты</a:t>
            </a: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r>
              <a:rPr lang="en-US" sz="25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Cambria" pitchFamily="18" charset="0"/>
              </a:rPr>
              <a:t>smirnova@coikko.ru</a:t>
            </a:r>
            <a:endParaRPr lang="ru-RU" sz="2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endParaRPr lang="ru-RU" sz="25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Телефон: 8(4852)28 08 83</a:t>
            </a:r>
            <a:endParaRPr lang="ru-RU" sz="2500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endParaRPr lang="ru-RU" sz="2500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74" y="1124745"/>
            <a:ext cx="1461516" cy="2644140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239349" y="5541235"/>
            <a:ext cx="6045219" cy="443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Остались</a:t>
            </a:r>
            <a:r>
              <a:rPr sz="2800" b="1" spc="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ли</a:t>
            </a: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у</a:t>
            </a:r>
            <a:r>
              <a:rPr sz="2800" b="1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Вас</a:t>
            </a:r>
            <a:r>
              <a:rPr sz="2800" b="1" spc="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вопросы?</a:t>
            </a:r>
            <a:endParaRPr sz="28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3862" y="62561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Cambria" pitchFamily="18" charset="0"/>
              </a:rPr>
              <a:t>Контакты</a:t>
            </a:r>
            <a:br>
              <a:rPr lang="ru-RU" sz="2800" b="1" dirty="0">
                <a:solidFill>
                  <a:srgbClr val="0000FF"/>
                </a:solidFill>
                <a:latin typeface="Cambria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78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2" y="1"/>
            <a:ext cx="12105238" cy="4707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Внимание! Вход  в ППЭ</a:t>
            </a:r>
            <a:endParaRPr lang="ru-RU" sz="2400" b="1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95" y="1073135"/>
            <a:ext cx="2940867" cy="50546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468" y="872512"/>
            <a:ext cx="71280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Вход в ППЭ оборудован стационарным или ручным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металлоискателями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Рамка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металлоискателя включена, работает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корректно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входа в ППЭ имеются стенды (место) с размещенными списками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входа в ППЭ (рядом с металлоискателем) оборудовано место для регистрации лиц, имеющих право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присутствовать в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ППЭ, и участников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входа в ППЭ имеется помещение для сопровождающих и оборудованы места для хранения личных вещей участников и лиц, привлеченных к проведению экзамена (организаторов,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медицинских работников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ассистентов), а также представителей СМИ</a:t>
            </a:r>
          </a:p>
        </p:txBody>
      </p:sp>
    </p:spTree>
    <p:extLst>
      <p:ext uri="{BB962C8B-B14F-4D97-AF65-F5344CB8AC3E}">
        <p14:creationId xmlns:p14="http://schemas.microsoft.com/office/powerpoint/2010/main" val="22921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69" y="615141"/>
            <a:ext cx="9296400" cy="4810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5486410"/>
            <a:ext cx="11734800" cy="136191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93670" marR="6351" indent="-181606" algn="just">
              <a:spcBef>
                <a:spcPts val="100"/>
              </a:spcBef>
              <a:buChar char="•"/>
              <a:tabLst>
                <a:tab pos="194306" algn="l"/>
              </a:tabLst>
            </a:pPr>
            <a:r>
              <a:rPr lang="ru-RU" sz="20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рабочие места располагать </a:t>
            </a:r>
            <a:r>
              <a:rPr lang="ru-RU" sz="20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</a:t>
            </a:r>
            <a:r>
              <a:rPr lang="ru-RU" sz="20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периметру</a:t>
            </a:r>
            <a:r>
              <a:rPr lang="ru-RU" sz="20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аудитории </a:t>
            </a:r>
            <a:r>
              <a:rPr lang="ru-RU" sz="20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spc="-1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 посадкой </a:t>
            </a:r>
            <a:r>
              <a:rPr lang="ru-RU" sz="2000" spc="-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спиной</a:t>
            </a:r>
            <a:r>
              <a:rPr lang="ru-RU" sz="2000" spc="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</a:t>
            </a:r>
            <a:r>
              <a:rPr lang="ru-RU" sz="2000" spc="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центру аудитории</a:t>
            </a:r>
            <a:r>
              <a:rPr lang="ru-RU" sz="2000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spc="-15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 условии охвата всех рабочих мест участников экзамена  и организаторов видеонаблюдением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193670" marR="5080" indent="-181606" algn="just">
              <a:spcBef>
                <a:spcPts val="340"/>
              </a:spcBef>
              <a:buChar char="•"/>
              <a:tabLst>
                <a:tab pos="194306" algn="l"/>
              </a:tabLst>
            </a:pPr>
            <a:r>
              <a:rPr lang="ru-RU" sz="2000" spc="-2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эргономика рабочего места должна</a:t>
            </a:r>
            <a:r>
              <a:rPr lang="ru-RU" sz="2000" spc="33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обеспечивать</a:t>
            </a:r>
            <a:r>
              <a:rPr lang="ru-RU" sz="2000" spc="33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комфортную</a:t>
            </a:r>
            <a:r>
              <a:rPr lang="ru-RU" sz="2000" spc="33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работу</a:t>
            </a:r>
            <a:r>
              <a:rPr lang="ru-RU" sz="2000" spc="35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spc="-5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как с ручкой и бумагой, так и с клавиатурой и мышью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587" y="92332"/>
            <a:ext cx="11592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lvl="1"/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организации </a:t>
            </a:r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008" y="2316812"/>
            <a:ext cx="2247900" cy="1314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496" y="2688287"/>
            <a:ext cx="752475" cy="571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587" y="951321"/>
            <a:ext cx="2471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АУДИТОРИЯ ПРОВЕДЕНИЯ ЭКЗАМЕНА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16" y="66360"/>
            <a:ext cx="11990560" cy="49495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Техническое обеспечение ППЭ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16114"/>
              </p:ext>
            </p:extLst>
          </p:nvPr>
        </p:nvGraphicFramePr>
        <p:xfrm>
          <a:off x="573454" y="634482"/>
          <a:ext cx="11257761" cy="45533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55122">
                  <a:extLst>
                    <a:ext uri="{9D8B030D-6E8A-4147-A177-3AD203B41FA5}">
                      <a16:colId xmlns:a16="http://schemas.microsoft.com/office/drawing/2014/main" val="1269922500"/>
                    </a:ext>
                  </a:extLst>
                </a:gridCol>
                <a:gridCol w="4245156">
                  <a:extLst>
                    <a:ext uri="{9D8B030D-6E8A-4147-A177-3AD203B41FA5}">
                      <a16:colId xmlns:a16="http://schemas.microsoft.com/office/drawing/2014/main" val="2909705653"/>
                    </a:ext>
                  </a:extLst>
                </a:gridCol>
                <a:gridCol w="2957483">
                  <a:extLst>
                    <a:ext uri="{9D8B030D-6E8A-4147-A177-3AD203B41FA5}">
                      <a16:colId xmlns:a16="http://schemas.microsoft.com/office/drawing/2014/main" val="2895201285"/>
                    </a:ext>
                  </a:extLst>
                </a:gridCol>
              </a:tblGrid>
              <a:tr h="317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Аудитории</a:t>
                      </a:r>
                    </a:p>
                  </a:txBody>
                  <a:tcPr marL="82101" marR="82101" marT="41050" marB="41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Штаб ППЭ</a:t>
                      </a:r>
                    </a:p>
                  </a:txBody>
                  <a:tcPr marL="82101" marR="82101" marT="41050" marB="41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Резервное оборудование</a:t>
                      </a:r>
                    </a:p>
                  </a:txBody>
                  <a:tcPr marL="82101" marR="82101" marT="41050" marB="41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1185"/>
                  </a:ext>
                </a:extLst>
              </a:tr>
              <a:tr h="3776633">
                <a:tc>
                  <a:txBody>
                    <a:bodyPr/>
                    <a:lstStyle/>
                    <a:p>
                      <a:pPr marL="93663" indent="-93663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Станции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КЕГЭ (без выхода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в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Интернет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 каждого участника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3663" indent="-93663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Станция организатора 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(без выхода в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Интернет)</a:t>
                      </a:r>
                    </a:p>
                    <a:p>
                      <a:pPr marL="93663" indent="-93663" algn="just" fontAlgn="base">
                        <a:buFont typeface="Arial" panose="020B0604020202020204" pitchFamily="34" charset="0"/>
                        <a:buChar char="•"/>
                      </a:pP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3663" indent="-93663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Принтер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3663" indent="-93663" algn="just" fontAlgn="base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3663" indent="-93663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Сканер</a:t>
                      </a:r>
                    </a:p>
                    <a:p>
                      <a:pPr marL="93663" indent="-93663" algn="just" fontAlgn="base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3663" indent="-93663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Черновик КЕГЭ, инструкция по использованию ПО, приложение к паспорту станции КЕГЭ – на каждого участника</a:t>
                      </a:r>
                    </a:p>
                  </a:txBody>
                  <a:tcPr marL="82101" marR="82101" marT="41050" marB="41050"/>
                </a:tc>
                <a:tc>
                  <a:txBody>
                    <a:bodyPr/>
                    <a:lstStyle/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ЛК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 (с выходом 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в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Интернет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Станция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штаба ППЭ 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(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без выхода в Интернет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Принтер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 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Сканер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Флеш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-накопители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переноса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данных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Флеш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-накопители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сохранения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ответов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2101" marR="82101" marT="41050" marB="41050"/>
                </a:tc>
                <a:tc>
                  <a:txBody>
                    <a:bodyPr/>
                    <a:lstStyle/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Резервные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станции 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(без выхода в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Интернет)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USB-модем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Флеш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-накопители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2101" marR="82101" marT="41050" marB="41050"/>
                </a:tc>
                <a:extLst>
                  <a:ext uri="{0D108BD9-81ED-4DB2-BD59-A6C34878D82A}">
                    <a16:rowId xmlns:a16="http://schemas.microsoft.com/office/drawing/2014/main" val="197835757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076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3371" y="5455615"/>
            <a:ext cx="106979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Необходимо соблюдение 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 2.4.3648-20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«Санитарно-эпидемиологические требования к организациям воспитания и обучения, отдыха и оздоровления детей и молодежи» (постановление главного государственного санитарного врача Российской Федерации от 28.09.2020 года №28)</a:t>
            </a:r>
          </a:p>
        </p:txBody>
      </p:sp>
    </p:spTree>
    <p:extLst>
      <p:ext uri="{BB962C8B-B14F-4D97-AF65-F5344CB8AC3E}">
        <p14:creationId xmlns:p14="http://schemas.microsoft.com/office/powerpoint/2010/main" val="8278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2725</Words>
  <Application>Microsoft Office PowerPoint</Application>
  <PresentationFormat>Широкоэкранный</PresentationFormat>
  <Paragraphs>534</Paragraphs>
  <Slides>61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2" baseType="lpstr">
      <vt:lpstr>Arial</vt:lpstr>
      <vt:lpstr>Calibri</vt:lpstr>
      <vt:lpstr>Calibri Light</vt:lpstr>
      <vt:lpstr>Cambria</vt:lpstr>
      <vt:lpstr>FDBPMC+Century Gothic Bold</vt:lpstr>
      <vt:lpstr>Inter</vt:lpstr>
      <vt:lpstr>KICKWG+Century Gothic Italic</vt:lpstr>
      <vt:lpstr>Times New Roman</vt:lpstr>
      <vt:lpstr>Verdana</vt:lpstr>
      <vt:lpstr>Wingdings</vt:lpstr>
      <vt:lpstr>Тема Office</vt:lpstr>
      <vt:lpstr>Презентация PowerPoint</vt:lpstr>
      <vt:lpstr>Особенности проведения ЕГЭ по информатике в компьютерной форме (КЕГЭ) </vt:lpstr>
      <vt:lpstr>Презентация PowerPoint</vt:lpstr>
      <vt:lpstr>Особенности проведения КЕГЭ </vt:lpstr>
      <vt:lpstr>Комплект бланков участников КЕГЭ</vt:lpstr>
      <vt:lpstr>Требования к ППЭ. Вход участников в ППЭ</vt:lpstr>
      <vt:lpstr>Внимание! Вход  в ППЭ</vt:lpstr>
      <vt:lpstr>Презентация PowerPoint</vt:lpstr>
      <vt:lpstr>Техническое обеспечение ППЭ</vt:lpstr>
      <vt:lpstr>Презентация PowerPoint</vt:lpstr>
      <vt:lpstr>Презентация PowerPoint</vt:lpstr>
      <vt:lpstr>Презентация PowerPoint</vt:lpstr>
      <vt:lpstr>Акт готовности ППЭ</vt:lpstr>
      <vt:lpstr>Проведение экзамена. Действия работников ППЭ до начала экзамена</vt:lpstr>
      <vt:lpstr>Презентация PowerPoint</vt:lpstr>
      <vt:lpstr>Презентация PowerPoint</vt:lpstr>
      <vt:lpstr>Проведение экзамена. Действия работников ППЭ до начала экзамена</vt:lpstr>
      <vt:lpstr>Презентация PowerPoint</vt:lpstr>
      <vt:lpstr>Презентация PowerPoint</vt:lpstr>
      <vt:lpstr>Проведение экзамена. Действия работников ППЭ до начала экзамена</vt:lpstr>
      <vt:lpstr>Презентация PowerPoint</vt:lpstr>
      <vt:lpstr>Презентация PowerPoint</vt:lpstr>
      <vt:lpstr>Презентация PowerPoint</vt:lpstr>
      <vt:lpstr>Проведение экзамена. Особенности КЕГЭ</vt:lpstr>
      <vt:lpstr>Проведение экзамена. Печать ЭМ и проведение инструктажа</vt:lpstr>
      <vt:lpstr>Презентация PowerPoint</vt:lpstr>
      <vt:lpstr>Презентация PowerPoint</vt:lpstr>
      <vt:lpstr>Проведение экзамена. Начало экзамена</vt:lpstr>
      <vt:lpstr>Проведение экзамена. Начало экзамена</vt:lpstr>
      <vt:lpstr>Особенности проведения экзамена</vt:lpstr>
      <vt:lpstr>Порядок проведения ГИА</vt:lpstr>
      <vt:lpstr>Презентация PowerPoint</vt:lpstr>
      <vt:lpstr>Станция КЕГЭ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Сканирование бланков регистрации и форм в аудитории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экзамена</vt:lpstr>
      <vt:lpstr>Завершение экзамена</vt:lpstr>
      <vt:lpstr>Порядок проведения ГИА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171</cp:revision>
  <dcterms:created xsi:type="dcterms:W3CDTF">2024-04-08T05:55:07Z</dcterms:created>
  <dcterms:modified xsi:type="dcterms:W3CDTF">2024-05-13T12:25:24Z</dcterms:modified>
</cp:coreProperties>
</file>