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3"/>
  </p:notesMasterIdLst>
  <p:sldIdLst>
    <p:sldId id="256" r:id="rId2"/>
    <p:sldId id="451" r:id="rId3"/>
    <p:sldId id="368" r:id="rId4"/>
    <p:sldId id="454" r:id="rId5"/>
    <p:sldId id="412" r:id="rId6"/>
    <p:sldId id="295" r:id="rId7"/>
    <p:sldId id="551" r:id="rId8"/>
    <p:sldId id="552" r:id="rId9"/>
    <p:sldId id="593" r:id="rId10"/>
    <p:sldId id="517" r:id="rId11"/>
    <p:sldId id="594" r:id="rId12"/>
    <p:sldId id="595" r:id="rId13"/>
    <p:sldId id="596" r:id="rId14"/>
    <p:sldId id="597" r:id="rId15"/>
    <p:sldId id="297" r:id="rId16"/>
    <p:sldId id="313" r:id="rId17"/>
    <p:sldId id="314" r:id="rId18"/>
    <p:sldId id="315" r:id="rId19"/>
    <p:sldId id="316" r:id="rId20"/>
    <p:sldId id="411" r:id="rId21"/>
    <p:sldId id="318" r:id="rId22"/>
    <p:sldId id="319" r:id="rId23"/>
    <p:sldId id="321" r:id="rId24"/>
    <p:sldId id="494" r:id="rId25"/>
    <p:sldId id="322" r:id="rId26"/>
    <p:sldId id="323" r:id="rId27"/>
    <p:sldId id="325" r:id="rId28"/>
    <p:sldId id="326" r:id="rId29"/>
    <p:sldId id="369" r:id="rId30"/>
    <p:sldId id="338" r:id="rId31"/>
    <p:sldId id="339" r:id="rId32"/>
    <p:sldId id="340" r:id="rId33"/>
    <p:sldId id="344" r:id="rId34"/>
    <p:sldId id="345" r:id="rId35"/>
    <p:sldId id="346" r:id="rId36"/>
    <p:sldId id="347" r:id="rId37"/>
    <p:sldId id="348" r:id="rId38"/>
    <p:sldId id="349" r:id="rId39"/>
    <p:sldId id="351" r:id="rId40"/>
    <p:sldId id="352" r:id="rId41"/>
    <p:sldId id="353" r:id="rId42"/>
    <p:sldId id="354" r:id="rId43"/>
    <p:sldId id="359" r:id="rId44"/>
    <p:sldId id="355" r:id="rId45"/>
    <p:sldId id="356" r:id="rId46"/>
    <p:sldId id="555" r:id="rId47"/>
    <p:sldId id="557" r:id="rId48"/>
    <p:sldId id="590" r:id="rId49"/>
    <p:sldId id="591" r:id="rId50"/>
    <p:sldId id="598" r:id="rId51"/>
    <p:sldId id="357" r:id="rId52"/>
  </p:sldIdLst>
  <p:sldSz cx="12192000" cy="6858000"/>
  <p:notesSz cx="6858000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9">
          <p15:clr>
            <a:srgbClr val="A4A3A4"/>
          </p15:clr>
        </p15:guide>
        <p15:guide id="2" pos="37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6714"/>
    <a:srgbClr val="9BE5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4" d="100"/>
          <a:sy n="84" d="100"/>
        </p:scale>
        <p:origin x="60" y="780"/>
      </p:cViewPr>
      <p:guideLst>
        <p:guide orient="horz" pos="2129"/>
        <p:guide pos="37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40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540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652B2-8C6E-419B-8E93-813F678ADC08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6328" y="1346946"/>
            <a:ext cx="6465343" cy="363675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5185744"/>
            <a:ext cx="5486400" cy="42428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234923"/>
            <a:ext cx="2971800" cy="5406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10234923"/>
            <a:ext cx="2971800" cy="5406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DC3D-C717-495C-B489-C044A339A55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ru-RU" altLang="en-US"/>
              <a:t>Исключены следующие нозологические группы участников с ОВЗ: экзаменуемые с задержкой психического развития и экзаменуемые с тяжёлыми нарушениями речи.</a:t>
            </a:r>
          </a:p>
          <a:p>
            <a:r>
              <a:rPr lang="ru-RU" altLang="en-US"/>
              <a:t>Исключено подробное и сжатое изложение с творческим заданием как отдельная форма ГВЭ-11.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ru-RU" altLang="en-US" sz="1600" b="1"/>
              <a:t>Обратить внимание, что передача членом ГЭК, осуществляющим доставку ЭМ, раньше 7.30!!!!!!!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ru-RU" altLang="en-US" sz="1600" b="1">
                <a:solidFill>
                  <a:srgbClr val="C00000"/>
                </a:solidFill>
              </a:rPr>
              <a:t>ПИТАНИЕ??????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96850" y="1346200"/>
            <a:ext cx="6464300" cy="3636963"/>
          </a:xfrm>
        </p:spPr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 sz="1600" b="1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96850" y="1346200"/>
            <a:ext cx="6464300" cy="3636963"/>
          </a:xfrm>
        </p:spPr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ru-RU" altLang="en-US" b="1">
                <a:sym typeface="+mn-ea"/>
              </a:rPr>
              <a:t>Замененные КИМ!!!!!!!!!</a:t>
            </a:r>
            <a:endParaRPr lang="ru-RU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ru-RU" altLang="en-US" sz="1800" b="1"/>
              <a:t>УТОЧНИТЬ ПРО СДАЧУ В ЭТОТ ЖЕ ДЕНЬ ПРИ ТЕХ,СБОЕ!!!!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5C9CB-B496-4FE3-84C8-4769E44C5E75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4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6.png"/><Relationship Id="rId4" Type="http://schemas.openxmlformats.org/officeDocument/2006/relationships/image" Target="../media/image25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4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0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1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4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3.png"/><Relationship Id="rId3" Type="http://schemas.openxmlformats.org/officeDocument/2006/relationships/image" Target="../media/image4.emf"/><Relationship Id="rId7" Type="http://schemas.openxmlformats.org/officeDocument/2006/relationships/image" Target="../media/image40.png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9.png"/><Relationship Id="rId11" Type="http://schemas.openxmlformats.org/officeDocument/2006/relationships/image" Target="../media/image42.png"/><Relationship Id="rId5" Type="http://schemas.openxmlformats.org/officeDocument/2006/relationships/image" Target="../media/image38.png"/><Relationship Id="rId15" Type="http://schemas.openxmlformats.org/officeDocument/2006/relationships/image" Target="../media/image36.wmf"/><Relationship Id="rId10" Type="http://schemas.openxmlformats.org/officeDocument/2006/relationships/image" Target="../media/image35.wmf"/><Relationship Id="rId4" Type="http://schemas.openxmlformats.org/officeDocument/2006/relationships/image" Target="../media/image37.png"/><Relationship Id="rId9" Type="http://schemas.openxmlformats.org/officeDocument/2006/relationships/oleObject" Target="../embeddings/oleObject8.bin"/><Relationship Id="rId14" Type="http://schemas.openxmlformats.org/officeDocument/2006/relationships/oleObject" Target="../embeddings/oleObject10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emf"/><Relationship Id="rId9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4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45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47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0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6.wmf"/><Relationship Id="rId11" Type="http://schemas.openxmlformats.org/officeDocument/2006/relationships/image" Target="../media/image10.png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53.jpeg"/><Relationship Id="rId4" Type="http://schemas.openxmlformats.org/officeDocument/2006/relationships/image" Target="../media/image49.jpeg"/><Relationship Id="rId9" Type="http://schemas.openxmlformats.org/officeDocument/2006/relationships/image" Target="../media/image5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e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png"/><Relationship Id="rId4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5005" y="2157095"/>
            <a:ext cx="10843895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000" b="1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Организация проведения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entury Gothic" panose="020B0502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000" b="1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государственного выпускного экзамена по образовательным программам среднего общего образования в 2024 году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315"/>
          <a:stretch>
            <a:fillRect/>
          </a:stretch>
        </p:blipFill>
        <p:spPr bwMode="auto">
          <a:xfrm>
            <a:off x="148297" y="110953"/>
            <a:ext cx="1277322" cy="105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858407" y="111224"/>
            <a:ext cx="64764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Государственное учреждение Ярославской области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«Центр оценки и контроля качества образования»</a:t>
            </a:r>
          </a:p>
        </p:txBody>
      </p:sp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6001789" y="5087620"/>
            <a:ext cx="6085436" cy="1695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marR="0" indent="-342900" defTabSz="914400">
              <a:buClrTx/>
              <a:buSzTx/>
              <a:buFontTx/>
              <a:buNone/>
              <a:defRPr/>
            </a:pPr>
            <a:r>
              <a:rPr kumimoji="0" lang="ru-RU" sz="2200" b="1" kern="1200" cap="none" spc="0" normalizeH="0" baseline="0" noProof="0" dirty="0" err="1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rPr>
              <a:t>Палочкина</a:t>
            </a:r>
            <a:r>
              <a:rPr kumimoji="0" lang="ru-RU" sz="2200" b="1" kern="1200" cap="none" spc="0" normalizeH="0" baseline="0" noProof="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rPr>
              <a:t> Екатерина Александровна, </a:t>
            </a:r>
          </a:p>
          <a:p>
            <a:pPr marL="342900" marR="0" indent="-342900" defTabSz="914400">
              <a:buClrTx/>
              <a:buSzTx/>
              <a:buFontTx/>
              <a:buNone/>
              <a:defRPr/>
            </a:pPr>
            <a:r>
              <a:rPr kumimoji="0" lang="ru-RU" sz="2200" b="1" kern="1200" cap="none" spc="0" normalizeH="0" baseline="0" noProof="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rPr>
              <a:t>главный специалист ГУ ЯО </a:t>
            </a:r>
            <a:r>
              <a:rPr kumimoji="0" lang="ru-RU" sz="2200" b="1" kern="1200" cap="none" spc="0" normalizeH="0" baseline="0" noProof="0" dirty="0" err="1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rPr>
              <a:t>ЦОиККО</a:t>
            </a:r>
            <a:endParaRPr kumimoji="0" lang="ru-RU" sz="2200" b="1" kern="1200" cap="none" spc="0" normalizeH="0" baseline="0" noProof="0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  <a:ea typeface="+mn-ea"/>
              <a:cs typeface="Century Gothic" panose="020B0502020202020204" pitchFamily="34" charset="0"/>
            </a:endParaRPr>
          </a:p>
          <a:p>
            <a:pPr marL="342900" marR="0" indent="-342900" defTabSz="914400">
              <a:buClrTx/>
              <a:buSzTx/>
              <a:buFontTx/>
              <a:buNone/>
              <a:defRPr/>
            </a:pPr>
            <a:r>
              <a:rPr kumimoji="0" lang="ru-RU" sz="2200" b="1" kern="1200" cap="none" spc="0" normalizeH="0" baseline="0" noProof="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rPr>
              <a:t>(4852)28-08-83</a:t>
            </a:r>
          </a:p>
          <a:p>
            <a:pPr marL="342900" marR="0" indent="-342900" defTabSz="914400">
              <a:buClrTx/>
              <a:buSzTx/>
              <a:buFontTx/>
              <a:buNone/>
              <a:defRPr/>
            </a:pPr>
            <a:r>
              <a:rPr kumimoji="0" lang="en-US" sz="2200" b="1" kern="1200" cap="none" spc="0" normalizeH="0" baseline="0" noProof="0" dirty="0" smtClean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rPr>
              <a:t>palochkina@coikko.ru</a:t>
            </a:r>
            <a:endParaRPr kumimoji="0" lang="ru-RU" sz="2400" b="1" kern="1200" cap="none" spc="0" normalizeH="0" baseline="0" noProof="0" dirty="0">
              <a:solidFill>
                <a:schemeClr val="accent2">
                  <a:lumMod val="50000"/>
                </a:schemeClr>
              </a:solidFill>
              <a:latin typeface="Calibri" panose="020F0502020204030204" charset="0"/>
              <a:ea typeface="+mn-ea"/>
              <a:cs typeface="+mn-cs"/>
            </a:endParaRPr>
          </a:p>
          <a:p>
            <a:pPr marL="342900" marR="0" indent="-342900" defTabSz="914400">
              <a:buClrTx/>
              <a:buSzTx/>
              <a:buFontTx/>
              <a:buNone/>
              <a:defRPr/>
            </a:pPr>
            <a:r>
              <a:rPr kumimoji="0" lang="en-US" sz="2400" kern="1200" cap="none" spc="0" normalizeH="0" baseline="0" noProof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ru-RU" sz="2400" b="1" kern="1200" cap="none" spc="0" normalizeH="0" baseline="0" noProof="0" dirty="0">
              <a:solidFill>
                <a:schemeClr val="accent2">
                  <a:lumMod val="50000"/>
                </a:schemeClr>
              </a:solidFill>
              <a:latin typeface="Calibri" panose="020F050202020403020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0230" y="134620"/>
            <a:ext cx="1105090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ГВЭ по русскому языку в форме сочинения 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940810" y="1017270"/>
            <a:ext cx="4309110" cy="709930"/>
          </a:xfrm>
          <a:prstGeom prst="rect">
            <a:avLst/>
          </a:prstGeom>
          <a:solidFill>
            <a:srgbClr val="9BE5FF"/>
          </a:solidFill>
          <a:ln>
            <a:solidFill>
              <a:srgbClr val="9BE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СОЧИНЕНИЕ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215900" y="2026285"/>
            <a:ext cx="11758930" cy="1798320"/>
            <a:chOff x="0" y="3310"/>
            <a:chExt cx="19200" cy="2800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0" y="3310"/>
              <a:ext cx="9692" cy="2801"/>
              <a:chOff x="4918" y="2366"/>
              <a:chExt cx="8622" cy="2692"/>
            </a:xfrm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4918" y="2366"/>
                <a:ext cx="8622" cy="120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444500" algn="just" defTabSz="914400" hangingPunct="0">
                  <a:spcAft>
                    <a:spcPts val="990"/>
                  </a:spcAft>
                  <a:buFont typeface="Wingdings" panose="05000000000000000000" pitchFamily="2" charset="2"/>
                  <a:buChar char="ü"/>
                  <a:tabLst>
                    <a:tab pos="751205" algn="l"/>
                  </a:tabLst>
                </a:pPr>
                <a:r>
                  <a:rPr sz="2600" dirty="0">
                    <a:solidFill>
                      <a:schemeClr val="bg2">
                        <a:lumMod val="10000"/>
                      </a:schemeClr>
                    </a:solidFill>
                    <a:uFillTx/>
                    <a:latin typeface="Century Gothic" panose="020B0502020202020204" pitchFamily="34" charset="0"/>
                    <a:ea typeface="+Основной текст (восточно-азиат" charset="0"/>
                    <a:cs typeface="Times New Roman" panose="02020603050405020304" pitchFamily="18" charset="0"/>
                    <a:sym typeface="+mn-ea"/>
                  </a:rPr>
                  <a:t>5 тем сочинения</a:t>
                </a:r>
                <a:endParaRPr lang="ru-RU" sz="2600" b="1" i="1" dirty="0" smtClean="0">
                  <a:solidFill>
                    <a:schemeClr val="bg2">
                      <a:lumMod val="10000"/>
                    </a:schemeClr>
                  </a:solidFill>
                  <a:uFillTx/>
                  <a:latin typeface="Century Gothic" panose="020B0502020202020204" pitchFamily="34" charset="0"/>
                  <a:ea typeface="+Основной текст (восточно-азиат" charset="0"/>
                  <a:cs typeface="Times New Roman" panose="02020603050405020304" pitchFamily="18" charset="0"/>
                  <a:sym typeface="+mn-ea"/>
                </a:endParaRPr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4918" y="3851"/>
                <a:ext cx="8622" cy="120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444500" algn="just" defTabSz="914400" hangingPunct="0">
                  <a:spcAft>
                    <a:spcPts val="990"/>
                  </a:spcAft>
                  <a:buFont typeface="Wingdings" panose="05000000000000000000" pitchFamily="2" charset="2"/>
                  <a:buChar char="ü"/>
                  <a:tabLst>
                    <a:tab pos="751205" algn="l"/>
                  </a:tabLst>
                </a:pPr>
                <a:r>
                  <a:rPr sz="2600" dirty="0">
                    <a:solidFill>
                      <a:schemeClr val="bg2">
                        <a:lumMod val="10000"/>
                      </a:schemeClr>
                    </a:solidFill>
                    <a:uFillTx/>
                    <a:latin typeface="Century Gothic" panose="020B0502020202020204" pitchFamily="34" charset="0"/>
                    <a:ea typeface="+Основной текст (восточно-азиат" charset="0"/>
                    <a:cs typeface="Times New Roman" panose="02020603050405020304" pitchFamily="18" charset="0"/>
                    <a:sym typeface="+mn-ea"/>
                  </a:rPr>
                  <a:t>инструкция для обучающегося</a:t>
                </a:r>
                <a:endParaRPr lang="ru-RU" sz="2600" b="1" i="1" dirty="0" smtClean="0">
                  <a:solidFill>
                    <a:schemeClr val="bg2">
                      <a:lumMod val="10000"/>
                    </a:schemeClr>
                  </a:solidFill>
                  <a:uFillTx/>
                  <a:latin typeface="Century Gothic" panose="020B0502020202020204" pitchFamily="34" charset="0"/>
                  <a:ea typeface="+Основной текст (восточно-азиат" charset="0"/>
                  <a:cs typeface="Times New Roman" panose="02020603050405020304" pitchFamily="18" charset="0"/>
                  <a:sym typeface="+mn-ea"/>
                </a:endParaRPr>
              </a:p>
            </p:txBody>
          </p:sp>
        </p:grpSp>
        <p:sp>
          <p:nvSpPr>
            <p:cNvPr id="7" name="Прямоугольник 6"/>
            <p:cNvSpPr/>
            <p:nvPr/>
          </p:nvSpPr>
          <p:spPr>
            <a:xfrm>
              <a:off x="10042" y="3310"/>
              <a:ext cx="9159" cy="280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altLang="ru-RU" sz="240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темы сочинения должны быть прочитаны и записаны на доске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altLang="ru-RU" sz="240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(или распечатаны для каждого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altLang="ru-RU" sz="240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участника экзамена) </a:t>
              </a:r>
              <a:endParaRPr lang="ru-RU" sz="2400" i="1" dirty="0" smtClean="0">
                <a:solidFill>
                  <a:schemeClr val="bg2">
                    <a:lumMod val="10000"/>
                  </a:schemeClr>
                </a:solidFill>
                <a:uFillTx/>
                <a:latin typeface="Century Gothic" panose="020B0502020202020204" pitchFamily="34" charset="0"/>
                <a:ea typeface="+Основной текст (восточно-азиат" charset="0"/>
                <a:cs typeface="Times New Roman" panose="02020603050405020304" pitchFamily="18" charset="0"/>
                <a:sym typeface="+mn-ea"/>
              </a:endParaRPr>
            </a:p>
          </p:txBody>
        </p:sp>
      </p:grpSp>
      <p:graphicFrame>
        <p:nvGraphicFramePr>
          <p:cNvPr id="8" name="Таблица 7"/>
          <p:cNvGraphicFramePr/>
          <p:nvPr/>
        </p:nvGraphicFramePr>
        <p:xfrm>
          <a:off x="215900" y="4011295"/>
          <a:ext cx="11760200" cy="2712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4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25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7210">
                <a:tc>
                  <a:txBody>
                    <a:bodyPr/>
                    <a:lstStyle/>
                    <a:p>
                      <a:pPr indent="0" algn="ctr" fontAlgn="ctr">
                        <a:buNone/>
                      </a:pPr>
                      <a:r>
                        <a:rPr lang="ru-RU" sz="2200" b="1"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Номер варианта</a:t>
                      </a:r>
                      <a:endParaRPr lang="ru-RU" sz="2200" b="1"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buNone/>
                      </a:pPr>
                      <a:r>
                        <a:rPr lang="ru-RU" altLang="en-US" sz="2200" b="1"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М</a:t>
                      </a:r>
                      <a:r>
                        <a:rPr lang="en-US" sz="2200" b="1"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инимально необходимый объём сочинения</a:t>
                      </a:r>
                      <a:r>
                        <a:rPr lang="ru-RU" altLang="en-US" sz="2200" b="1"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 </a:t>
                      </a:r>
                      <a:endParaRPr lang="ru-RU" altLang="en-US" sz="2200" b="1"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10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2200" b="1"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entury Gothic" panose="020B0502020202020204" pitchFamily="34" charset="0"/>
                        </a:rPr>
                        <a:t>100-е</a:t>
                      </a:r>
                    </a:p>
                    <a:p>
                      <a:pPr indent="0" algn="ctr">
                        <a:buNone/>
                      </a:pPr>
                      <a:r>
                        <a:rPr lang="ru-RU" altLang="en-US" sz="2200" b="1"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entury Gothic" panose="020B0502020202020204" pitchFamily="34" charset="0"/>
                          <a:sym typeface="+mn-ea"/>
                        </a:rPr>
                        <a:t>2</a:t>
                      </a:r>
                      <a:r>
                        <a:rPr lang="en-US" altLang="en-US" sz="2200" b="1"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entury Gothic" panose="020B0502020202020204" pitchFamily="34" charset="0"/>
                          <a:sym typeface="+mn-ea"/>
                        </a:rPr>
                        <a:t>00-е</a:t>
                      </a:r>
                      <a:endParaRPr lang="ru-RU" altLang="en-US" sz="2200" b="1"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en-US" sz="2200" b="1"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О</a:t>
                      </a:r>
                      <a:r>
                        <a:rPr lang="en-US" sz="2200" b="1"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т</a:t>
                      </a:r>
                      <a:r>
                        <a:rPr lang="ru-RU" altLang="en-US" sz="2200" b="1"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 </a:t>
                      </a:r>
                      <a:r>
                        <a:rPr lang="en-US" sz="2200" b="1"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300 слов.</a:t>
                      </a:r>
                      <a:r>
                        <a:rPr lang="en-US" sz="2200"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 </a:t>
                      </a:r>
                      <a:endParaRPr lang="en-US" sz="2200"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US" sz="2200"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Если в сочинении </a:t>
                      </a:r>
                      <a:r>
                        <a:rPr lang="en-US" sz="2200" b="1"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менее 200 слов</a:t>
                      </a:r>
                      <a:r>
                        <a:rPr lang="en-US" sz="2200"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 , то такая работа считается невыполненной</a:t>
                      </a:r>
                      <a:r>
                        <a:rPr lang="ru-RU" altLang="en-US" sz="2200"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 </a:t>
                      </a:r>
                      <a:r>
                        <a:rPr lang="en-US" sz="2200"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и оценивается </a:t>
                      </a:r>
                      <a:r>
                        <a:rPr lang="en-US" sz="2200" b="1"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0 баллов.</a:t>
                      </a:r>
                      <a:endParaRPr lang="en-US" altLang="en-US" sz="2200" b="0"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10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2200" b="1"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entury Gothic" panose="020B0502020202020204" pitchFamily="34" charset="0"/>
                        </a:rPr>
                        <a:t>3</a:t>
                      </a:r>
                      <a:r>
                        <a:rPr lang="en-US" altLang="en-US" sz="2200" b="1"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entury Gothic" panose="020B0502020202020204" pitchFamily="34" charset="0"/>
                        </a:rPr>
                        <a:t>00-е</a:t>
                      </a: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en-US" sz="2200" b="1"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О</a:t>
                      </a:r>
                      <a:r>
                        <a:rPr lang="en-US" sz="2200" b="1"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т</a:t>
                      </a:r>
                      <a:r>
                        <a:rPr lang="ru-RU" altLang="en-US" sz="2200" b="1"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 150</a:t>
                      </a:r>
                      <a:r>
                        <a:rPr lang="en-US" sz="2200" b="1"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 слов.</a:t>
                      </a:r>
                      <a:r>
                        <a:rPr lang="en-US" sz="2200"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 </a:t>
                      </a:r>
                      <a:endParaRPr lang="en-US" sz="2200"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US" sz="2200"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Если в сочинении </a:t>
                      </a:r>
                      <a:r>
                        <a:rPr lang="en-US" sz="2200" b="1"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менее </a:t>
                      </a:r>
                      <a:r>
                        <a:rPr lang="ru-RU" altLang="en-US" sz="2200" b="1"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1</a:t>
                      </a:r>
                      <a:r>
                        <a:rPr lang="en-US" sz="2200" b="1"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00 слов</a:t>
                      </a:r>
                      <a:r>
                        <a:rPr lang="en-US" sz="2200"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 , то такая работа считается невыполненной</a:t>
                      </a:r>
                      <a:r>
                        <a:rPr lang="ru-RU" altLang="en-US" sz="2200"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 </a:t>
                      </a:r>
                      <a:r>
                        <a:rPr lang="en-US" sz="2200"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и оценивается </a:t>
                      </a:r>
                      <a:r>
                        <a:rPr lang="en-US" sz="2200" b="1"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0 баллов.</a:t>
                      </a:r>
                      <a:endParaRPr lang="en-US" altLang="en-US" sz="2200" b="0"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" y="146685"/>
            <a:ext cx="1205484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Виды экзаменационных материалов по математике</a:t>
            </a:r>
          </a:p>
        </p:txBody>
      </p:sp>
      <p:graphicFrame>
        <p:nvGraphicFramePr>
          <p:cNvPr id="3" name="Таблица 2"/>
          <p:cNvGraphicFramePr/>
          <p:nvPr/>
        </p:nvGraphicFramePr>
        <p:xfrm>
          <a:off x="225425" y="960120"/>
          <a:ext cx="11740515" cy="57863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8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90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1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indent="0" algn="ctr" fontAlgn="ctr">
                        <a:buNone/>
                      </a:pPr>
                      <a:r>
                        <a:rPr lang="ru-RU" sz="2400" b="1"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Номер варианта</a:t>
                      </a:r>
                      <a:endParaRPr lang="ru-RU" sz="2400" b="1"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buNone/>
                      </a:pPr>
                      <a:r>
                        <a:rPr lang="ru-RU" altLang="en-US" sz="2400" b="1"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Категория участников </a:t>
                      </a:r>
                      <a:endParaRPr lang="ru-RU" altLang="en-US" sz="2400" b="1"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buNone/>
                      </a:pPr>
                      <a:r>
                        <a:rPr lang="ru-RU" altLang="en-US" sz="2400" b="1"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Вид ЭМ</a:t>
                      </a:r>
                      <a:endParaRPr lang="ru-RU" altLang="en-US" sz="2400" b="1"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086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2400" b="1"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entury Gothic" panose="020B0502020202020204" pitchFamily="34" charset="0"/>
                        </a:rPr>
                        <a:t>100-е</a:t>
                      </a: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altLang="en-US" sz="2200" b="0"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entury Gothic" panose="020B0502020202020204" pitchFamily="34" charset="0"/>
                        </a:rPr>
                        <a:t>для</a:t>
                      </a:r>
                      <a:r>
                        <a:rPr lang="ru-RU" sz="2200" b="0"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entury Gothic" panose="020B0502020202020204" pitchFamily="34" charset="0"/>
                        </a:rPr>
                        <a:t> </a:t>
                      </a:r>
                      <a:r>
                        <a:rPr altLang="en-US" sz="2200" b="0"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entury Gothic" panose="020B0502020202020204" pitchFamily="34" charset="0"/>
                        </a:rPr>
                        <a:t>участников ГВЭ-11 без ОВЗ и с ОВЗ: </a:t>
                      </a:r>
                    </a:p>
                    <a:p>
                      <a:pPr indent="0" algn="ctr">
                        <a:buNone/>
                      </a:pPr>
                      <a:r>
                        <a:rPr lang="ru-RU" sz="2200" b="0"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entury Gothic" panose="020B0502020202020204" pitchFamily="34" charset="0"/>
                        </a:rPr>
                        <a:t>- </a:t>
                      </a:r>
                      <a:r>
                        <a:rPr altLang="en-US" sz="2200" b="0"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entury Gothic" panose="020B0502020202020204" pitchFamily="34" charset="0"/>
                        </a:rPr>
                        <a:t>глухих, слабослышащих,</a:t>
                      </a:r>
                      <a:r>
                        <a:rPr lang="ru-RU" sz="2200" b="0"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entury Gothic" panose="020B0502020202020204" pitchFamily="34" charset="0"/>
                        </a:rPr>
                        <a:t> </a:t>
                      </a:r>
                      <a:r>
                        <a:rPr altLang="en-US" sz="2200" b="0"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entury Gothic" panose="020B0502020202020204" pitchFamily="34" charset="0"/>
                        </a:rPr>
                        <a:t>позднооглохших, кохлеарно</a:t>
                      </a:r>
                      <a:r>
                        <a:rPr lang="ru-RU" sz="2200" b="0"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entury Gothic" panose="020B0502020202020204" pitchFamily="34" charset="0"/>
                        </a:rPr>
                        <a:t> </a:t>
                      </a:r>
                      <a:r>
                        <a:rPr altLang="en-US" sz="2200" b="0"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entury Gothic" panose="020B0502020202020204" pitchFamily="34" charset="0"/>
                        </a:rPr>
                        <a:t>имплантированных экзаменуемых;</a:t>
                      </a:r>
                      <a:r>
                        <a:rPr lang="ru-RU" sz="2200" b="0"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entury Gothic" panose="020B0502020202020204" pitchFamily="34" charset="0"/>
                        </a:rPr>
                        <a:t> </a:t>
                      </a:r>
                    </a:p>
                    <a:p>
                      <a:pPr indent="0" algn="ctr">
                        <a:buNone/>
                      </a:pPr>
                      <a:r>
                        <a:rPr lang="ru-RU" sz="2200" b="0"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entury Gothic" panose="020B0502020202020204" pitchFamily="34" charset="0"/>
                        </a:rPr>
                        <a:t>- </a:t>
                      </a:r>
                      <a:r>
                        <a:rPr altLang="en-US" sz="2200" b="0"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entury Gothic" panose="020B0502020202020204" pitchFamily="34" charset="0"/>
                        </a:rPr>
                        <a:t>с нарушениями опорно-двигательного аппарата; </a:t>
                      </a:r>
                    </a:p>
                    <a:p>
                      <a:pPr indent="0" algn="ctr">
                        <a:buNone/>
                      </a:pPr>
                      <a:r>
                        <a:rPr lang="ru-RU" sz="2200" b="0"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entury Gothic" panose="020B0502020202020204" pitchFamily="34" charset="0"/>
                        </a:rPr>
                        <a:t>- </a:t>
                      </a:r>
                      <a:r>
                        <a:rPr altLang="en-US" sz="2200" b="0"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entury Gothic" panose="020B0502020202020204" pitchFamily="34" charset="0"/>
                        </a:rPr>
                        <a:t>с расстройствами</a:t>
                      </a:r>
                      <a:r>
                        <a:rPr lang="ru-RU" sz="2200" b="0"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entury Gothic" panose="020B0502020202020204" pitchFamily="34" charset="0"/>
                        </a:rPr>
                        <a:t> </a:t>
                      </a:r>
                      <a:r>
                        <a:rPr altLang="en-US" sz="2200" b="0"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entury Gothic" panose="020B0502020202020204" pitchFamily="34" charset="0"/>
                        </a:rPr>
                        <a:t>аутистического спектра; </a:t>
                      </a:r>
                    </a:p>
                    <a:p>
                      <a:pPr indent="0" algn="ctr">
                        <a:buNone/>
                      </a:pPr>
                      <a:r>
                        <a:rPr lang="ru-RU" sz="2200" b="0"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entury Gothic" panose="020B0502020202020204" pitchFamily="34" charset="0"/>
                        </a:rPr>
                        <a:t>- </a:t>
                      </a:r>
                      <a:r>
                        <a:rPr altLang="en-US" sz="2200" b="0"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entury Gothic" panose="020B0502020202020204" pitchFamily="34" charset="0"/>
                        </a:rPr>
                        <a:t>иных категорий участников ГВЭ, которым требуется</a:t>
                      </a:r>
                    </a:p>
                    <a:p>
                      <a:pPr indent="0" algn="ctr">
                        <a:buNone/>
                      </a:pPr>
                      <a:r>
                        <a:rPr altLang="en-US" sz="2200" b="0"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entury Gothic" panose="020B0502020202020204" pitchFamily="34" charset="0"/>
                        </a:rPr>
                        <a:t>создание специальных условий (с диабетом, онкологическими</a:t>
                      </a:r>
                      <a:r>
                        <a:rPr lang="ru-RU" sz="2200" b="0"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entury Gothic" panose="020B0502020202020204" pitchFamily="34" charset="0"/>
                        </a:rPr>
                        <a:t> </a:t>
                      </a:r>
                      <a:r>
                        <a:rPr altLang="en-US" sz="2200" b="0"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entury Gothic" panose="020B0502020202020204" pitchFamily="34" charset="0"/>
                        </a:rPr>
                        <a:t>заболеваниями, астмой и др.)</a:t>
                      </a: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2200" b="0"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entury Gothic" panose="020B0502020202020204" pitchFamily="34" charset="0"/>
                        </a:rPr>
                        <a:t>14 заданий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altLang="en-US" sz="2200" b="0"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entury Gothic" panose="020B0502020202020204" pitchFamily="34" charset="0"/>
                        </a:rPr>
                        <a:t>с кратким ответом</a:t>
                      </a: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20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2400" b="1"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entury Gothic" panose="020B0502020202020204" pitchFamily="34" charset="0"/>
                        </a:rPr>
                        <a:t>2</a:t>
                      </a:r>
                      <a:r>
                        <a:rPr lang="en-US" altLang="en-US" sz="2400" b="1"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entury Gothic" panose="020B0502020202020204" pitchFamily="34" charset="0"/>
                        </a:rPr>
                        <a:t>00-е</a:t>
                      </a: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altLang="en-US" sz="2200" b="0"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entury Gothic" panose="020B0502020202020204" pitchFamily="34" charset="0"/>
                        </a:rPr>
                        <a:t>для</a:t>
                      </a:r>
                      <a:r>
                        <a:rPr lang="ru-RU" sz="2200" b="0"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entury Gothic" panose="020B0502020202020204" pitchFamily="34" charset="0"/>
                        </a:rPr>
                        <a:t> </a:t>
                      </a:r>
                      <a:r>
                        <a:rPr altLang="en-US" sz="2200" b="0"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entury Gothic" panose="020B0502020202020204" pitchFamily="34" charset="0"/>
                        </a:rPr>
                        <a:t>слепых, слабовидящих и поздноослепших обучающихся</a:t>
                      </a: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20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2400" b="1"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entury Gothic" panose="020B0502020202020204" pitchFamily="34" charset="0"/>
                        </a:rPr>
                        <a:t>9</a:t>
                      </a:r>
                      <a:r>
                        <a:rPr lang="en-US" altLang="en-US" sz="2400" b="1"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entury Gothic" panose="020B0502020202020204" pitchFamily="34" charset="0"/>
                        </a:rPr>
                        <a:t>00-е</a:t>
                      </a: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2200"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entury Gothic" panose="020B0502020202020204" pitchFamily="34" charset="0"/>
                          <a:sym typeface="+mn-ea"/>
                        </a:rPr>
                        <a:t>устная форма</a:t>
                      </a:r>
                      <a:endParaRPr lang="en-US" altLang="en-US" sz="2200" b="0"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2200"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entury Gothic" panose="020B0502020202020204" pitchFamily="34" charset="0"/>
                          <a:sym typeface="+mn-ea"/>
                        </a:rPr>
                        <a:t>5</a:t>
                      </a:r>
                      <a:r>
                        <a:rPr lang="en-US" altLang="en-US" sz="2200"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entury Gothic" panose="020B0502020202020204" pitchFamily="34" charset="0"/>
                          <a:sym typeface="+mn-ea"/>
                        </a:rPr>
                        <a:t> заданий</a:t>
                      </a:r>
                      <a:endParaRPr lang="ru-RU" altLang="en-US" sz="2200" b="0"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80695" y="50165"/>
            <a:ext cx="1149731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Требования к аудиториям для проведения экзаменов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695324" y="892746"/>
            <a:ext cx="10887075" cy="5457254"/>
            <a:chOff x="123824" y="664146"/>
            <a:chExt cx="11020611" cy="5432111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123824" y="664146"/>
              <a:ext cx="3406775" cy="2587054"/>
              <a:chOff x="123824" y="664146"/>
              <a:chExt cx="3406775" cy="2587054"/>
            </a:xfrm>
          </p:grpSpPr>
          <p:sp>
            <p:nvSpPr>
              <p:cNvPr id="42" name="Прямоугольник 41"/>
              <p:cNvSpPr/>
              <p:nvPr/>
            </p:nvSpPr>
            <p:spPr>
              <a:xfrm>
                <a:off x="339724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cs typeface="Century Gothic" panose="020B0502020202020204" pitchFamily="34" charset="0"/>
                    <a:sym typeface="+mn-ea"/>
                  </a:rPr>
                  <a:t>отдельные пронумерованные рабочие места для участников</a:t>
                </a:r>
                <a:endParaRPr lang="ru-RU" sz="20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rgbClr val="E26714"/>
                    </a:solidFill>
                    <a:latin typeface="Century Gothic" panose="020B0502020202020204" pitchFamily="34" charset="0"/>
                  </a:rPr>
                  <a:t>1</a:t>
                </a:r>
                <a:endParaRPr lang="ru-RU" sz="2400" b="1" dirty="0">
                  <a:solidFill>
                    <a:srgbClr val="E26714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3" name="Группа 42"/>
            <p:cNvGrpSpPr/>
            <p:nvPr/>
          </p:nvGrpSpPr>
          <p:grpSpPr>
            <a:xfrm>
              <a:off x="3946897" y="664146"/>
              <a:ext cx="3374465" cy="2587054"/>
              <a:chOff x="123824" y="664146"/>
              <a:chExt cx="3374465" cy="2587054"/>
            </a:xfrm>
          </p:grpSpPr>
          <p:sp>
            <p:nvSpPr>
              <p:cNvPr id="44" name="Прямоугольник 43"/>
              <p:cNvSpPr/>
              <p:nvPr/>
            </p:nvSpPr>
            <p:spPr>
              <a:xfrm>
                <a:off x="307414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cs typeface="Century Gothic" panose="020B0502020202020204" pitchFamily="34" charset="0"/>
                    <a:sym typeface="+mn-ea"/>
                  </a:rPr>
                  <a:t>рабочие места для организаторов в аудитории</a:t>
                </a:r>
                <a:endParaRPr lang="ru-RU" sz="2000" b="1" i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rgbClr val="E26714"/>
                    </a:solidFill>
                    <a:latin typeface="Century Gothic" panose="020B0502020202020204" pitchFamily="34" charset="0"/>
                  </a:rPr>
                  <a:t>2</a:t>
                </a:r>
                <a:endParaRPr lang="ru-RU" sz="2400" b="1" dirty="0">
                  <a:solidFill>
                    <a:srgbClr val="E26714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6" name="Группа 45"/>
            <p:cNvGrpSpPr/>
            <p:nvPr/>
          </p:nvGrpSpPr>
          <p:grpSpPr>
            <a:xfrm>
              <a:off x="7769970" y="664146"/>
              <a:ext cx="3374465" cy="2587054"/>
              <a:chOff x="123824" y="664146"/>
              <a:chExt cx="3374465" cy="2587054"/>
            </a:xfrm>
          </p:grpSpPr>
          <p:sp>
            <p:nvSpPr>
              <p:cNvPr id="47" name="Прямоугольник 46"/>
              <p:cNvSpPr/>
              <p:nvPr/>
            </p:nvSpPr>
            <p:spPr>
              <a:xfrm>
                <a:off x="307414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cs typeface="Century Gothic" panose="020B0502020202020204" pitchFamily="34" charset="0"/>
                    <a:sym typeface="+mn-ea"/>
                  </a:rPr>
                  <a:t>стол в зоне видимости камер видеонаблюдения для раскладки и упаковки ЭМ</a:t>
                </a:r>
                <a:endParaRPr lang="ru-RU" sz="20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>
                    <a:solidFill>
                      <a:srgbClr val="E26714"/>
                    </a:solidFill>
                    <a:latin typeface="Century Gothic" panose="020B0502020202020204" pitchFamily="34" charset="0"/>
                  </a:rPr>
                  <a:t>3</a:t>
                </a:r>
              </a:p>
            </p:txBody>
          </p:sp>
        </p:grpSp>
        <p:grpSp>
          <p:nvGrpSpPr>
            <p:cNvPr id="49" name="Группа 48"/>
            <p:cNvGrpSpPr/>
            <p:nvPr/>
          </p:nvGrpSpPr>
          <p:grpSpPr>
            <a:xfrm>
              <a:off x="123824" y="3509203"/>
              <a:ext cx="3374465" cy="2587054"/>
              <a:chOff x="123824" y="664146"/>
              <a:chExt cx="3374465" cy="2587054"/>
            </a:xfrm>
          </p:grpSpPr>
          <p:sp>
            <p:nvSpPr>
              <p:cNvPr id="50" name="Прямоугольник 49"/>
              <p:cNvSpPr/>
              <p:nvPr/>
            </p:nvSpPr>
            <p:spPr>
              <a:xfrm>
                <a:off x="307414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cs typeface="Century Gothic" panose="020B0502020202020204" pitchFamily="34" charset="0"/>
                    <a:sym typeface="+mn-ea"/>
                  </a:rPr>
                  <a:t>часы, находящиеся в поле зрения участников экзамена, настроенные на точное время</a:t>
                </a: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rgbClr val="E26714"/>
                    </a:solidFill>
                    <a:latin typeface="Century Gothic" panose="020B0502020202020204" pitchFamily="34" charset="0"/>
                  </a:rPr>
                  <a:t>4</a:t>
                </a:r>
                <a:endParaRPr lang="ru-RU" sz="2400" b="1" dirty="0">
                  <a:solidFill>
                    <a:srgbClr val="E26714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52" name="Группа 51"/>
            <p:cNvGrpSpPr/>
            <p:nvPr/>
          </p:nvGrpSpPr>
          <p:grpSpPr>
            <a:xfrm>
              <a:off x="3946897" y="3509203"/>
              <a:ext cx="3374465" cy="2587054"/>
              <a:chOff x="123824" y="664146"/>
              <a:chExt cx="3374465" cy="2587054"/>
            </a:xfrm>
          </p:grpSpPr>
          <p:sp>
            <p:nvSpPr>
              <p:cNvPr id="53" name="Прямоугольник 52"/>
              <p:cNvSpPr/>
              <p:nvPr/>
            </p:nvSpPr>
            <p:spPr>
              <a:xfrm>
                <a:off x="307414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cs typeface="Century Gothic" panose="020B0502020202020204" pitchFamily="34" charset="0"/>
                    <a:sym typeface="+mn-ea"/>
                  </a:rPr>
                  <a:t>закрыты стенды, плакаты со справочной информацией по соответствующему предмету</a:t>
                </a:r>
                <a:endParaRPr lang="ru-RU" sz="20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rgbClr val="E26714"/>
                    </a:solidFill>
                    <a:latin typeface="Century Gothic" panose="020B0502020202020204" pitchFamily="34" charset="0"/>
                  </a:rPr>
                  <a:t>5</a:t>
                </a:r>
                <a:endParaRPr lang="ru-RU" sz="2400" b="1" dirty="0">
                  <a:solidFill>
                    <a:srgbClr val="E26714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55" name="Группа 54"/>
            <p:cNvGrpSpPr/>
            <p:nvPr/>
          </p:nvGrpSpPr>
          <p:grpSpPr>
            <a:xfrm>
              <a:off x="7769970" y="3509203"/>
              <a:ext cx="3373822" cy="2587054"/>
              <a:chOff x="123824" y="664146"/>
              <a:chExt cx="3373822" cy="2587054"/>
            </a:xfrm>
          </p:grpSpPr>
          <p:sp>
            <p:nvSpPr>
              <p:cNvPr id="56" name="Прямоугольник 55"/>
              <p:cNvSpPr/>
              <p:nvPr/>
            </p:nvSpPr>
            <p:spPr>
              <a:xfrm>
                <a:off x="306771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cs typeface="Century Gothic" panose="020B0502020202020204" pitchFamily="34" charset="0"/>
                    <a:sym typeface="+mn-ea"/>
                  </a:rPr>
                  <a:t>обеспечено видеонаблюдение</a:t>
                </a:r>
                <a:endParaRPr lang="ru-RU" sz="20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57" name="Прямоугольник 56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rgbClr val="E26714"/>
                    </a:solidFill>
                    <a:latin typeface="Century Gothic" panose="020B0502020202020204" pitchFamily="34" charset="0"/>
                  </a:rPr>
                  <a:t>6</a:t>
                </a:r>
                <a:endParaRPr lang="ru-RU" sz="2400" b="1" dirty="0">
                  <a:solidFill>
                    <a:srgbClr val="E26714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208405" y="128270"/>
            <a:ext cx="1004125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Материалы, необходимые для проведения ГВЭ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695324" y="892746"/>
            <a:ext cx="10887075" cy="5457254"/>
            <a:chOff x="123824" y="664146"/>
            <a:chExt cx="11020611" cy="5432111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123824" y="664146"/>
              <a:ext cx="3406775" cy="2587054"/>
              <a:chOff x="123824" y="664146"/>
              <a:chExt cx="3406775" cy="2587054"/>
            </a:xfrm>
          </p:grpSpPr>
          <p:sp>
            <p:nvSpPr>
              <p:cNvPr id="42" name="Прямоугольник 41"/>
              <p:cNvSpPr/>
              <p:nvPr/>
            </p:nvSpPr>
            <p:spPr>
              <a:xfrm>
                <a:off x="339724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  <a:defRPr/>
                </a:pPr>
                <a:r>
                  <a:rPr lang="ru-RU" sz="2000" kern="0" noProof="0" dirty="0" smtClean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cs typeface="Century Gothic" panose="020B0502020202020204" pitchFamily="34" charset="0"/>
                    <a:sym typeface="+mn-ea"/>
                  </a:rPr>
                  <a:t>инструкции для всех работников ППЭ</a:t>
                </a:r>
                <a:endParaRPr lang="ru-RU" sz="2000" b="1" kern="0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rgbClr val="E26714"/>
                    </a:solidFill>
                    <a:latin typeface="Century Gothic" panose="020B0502020202020204" pitchFamily="34" charset="0"/>
                  </a:rPr>
                  <a:t>1</a:t>
                </a:r>
                <a:endParaRPr lang="ru-RU" sz="2400" b="1" dirty="0">
                  <a:solidFill>
                    <a:srgbClr val="E26714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3" name="Группа 42"/>
            <p:cNvGrpSpPr/>
            <p:nvPr/>
          </p:nvGrpSpPr>
          <p:grpSpPr>
            <a:xfrm>
              <a:off x="3946897" y="664146"/>
              <a:ext cx="3374465" cy="2587054"/>
              <a:chOff x="123824" y="664146"/>
              <a:chExt cx="3374465" cy="2587054"/>
            </a:xfrm>
          </p:grpSpPr>
          <p:sp>
            <p:nvSpPr>
              <p:cNvPr id="44" name="Прямоугольник 43"/>
              <p:cNvSpPr/>
              <p:nvPr/>
            </p:nvSpPr>
            <p:spPr>
              <a:xfrm>
                <a:off x="307414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kern="0" noProof="0" dirty="0" smtClean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cs typeface="Century Gothic" panose="020B0502020202020204" pitchFamily="34" charset="0"/>
                    <a:sym typeface="+mn-ea"/>
                  </a:rPr>
                  <a:t>инструкция для медицинского работника</a:t>
                </a:r>
                <a:endParaRPr lang="ru-RU" sz="2000" b="1" i="1" kern="0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rgbClr val="E26714"/>
                    </a:solidFill>
                    <a:latin typeface="Century Gothic" panose="020B0502020202020204" pitchFamily="34" charset="0"/>
                  </a:rPr>
                  <a:t>2</a:t>
                </a:r>
                <a:endParaRPr lang="ru-RU" sz="2400" b="1" dirty="0">
                  <a:solidFill>
                    <a:srgbClr val="E26714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6" name="Группа 45"/>
            <p:cNvGrpSpPr/>
            <p:nvPr/>
          </p:nvGrpSpPr>
          <p:grpSpPr>
            <a:xfrm>
              <a:off x="7769970" y="664146"/>
              <a:ext cx="3374465" cy="2587054"/>
              <a:chOff x="123824" y="664146"/>
              <a:chExt cx="3374465" cy="2587054"/>
            </a:xfrm>
          </p:grpSpPr>
          <p:sp>
            <p:nvSpPr>
              <p:cNvPr id="47" name="Прямоугольник 46"/>
              <p:cNvSpPr/>
              <p:nvPr/>
            </p:nvSpPr>
            <p:spPr>
              <a:xfrm>
                <a:off x="307414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  <a:defRPr/>
                </a:pPr>
                <a:r>
                  <a:rPr lang="ru-RU" sz="2000" kern="0" noProof="0" dirty="0" smtClean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cs typeface="Century Gothic" panose="020B0502020202020204" pitchFamily="34" charset="0"/>
                    <a:sym typeface="+mn-ea"/>
                  </a:rPr>
                  <a:t>журнал учета участников ГВЭ, обратившихся к медицинскому работнику</a:t>
                </a:r>
                <a:endParaRPr lang="ru-RU" sz="2000" b="1" kern="0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>
                    <a:solidFill>
                      <a:srgbClr val="E26714"/>
                    </a:solidFill>
                    <a:latin typeface="Century Gothic" panose="020B0502020202020204" pitchFamily="34" charset="0"/>
                  </a:rPr>
                  <a:t>3</a:t>
                </a:r>
              </a:p>
            </p:txBody>
          </p:sp>
        </p:grpSp>
        <p:grpSp>
          <p:nvGrpSpPr>
            <p:cNvPr id="49" name="Группа 48"/>
            <p:cNvGrpSpPr/>
            <p:nvPr/>
          </p:nvGrpSpPr>
          <p:grpSpPr>
            <a:xfrm>
              <a:off x="123824" y="3509203"/>
              <a:ext cx="3374465" cy="2587054"/>
              <a:chOff x="123824" y="664146"/>
              <a:chExt cx="3374465" cy="2587054"/>
            </a:xfrm>
          </p:grpSpPr>
          <p:sp>
            <p:nvSpPr>
              <p:cNvPr id="50" name="Прямоугольник 49"/>
              <p:cNvSpPr/>
              <p:nvPr/>
            </p:nvSpPr>
            <p:spPr>
              <a:xfrm>
                <a:off x="307414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  <a:defRPr/>
                </a:pPr>
                <a:r>
                  <a:rPr lang="ru-RU" sz="2000" kern="0" noProof="0" dirty="0" smtClean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cs typeface="Century Gothic" panose="020B0502020202020204" pitchFamily="34" charset="0"/>
                    <a:sym typeface="+mn-ea"/>
                  </a:rPr>
                  <a:t>инструкции для участников ГВЭ, зачитываемые организаторами в аудитории перед началом экзамена </a:t>
                </a:r>
                <a:endParaRPr lang="ru-RU" sz="2000" b="1" kern="0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rgbClr val="E26714"/>
                    </a:solidFill>
                    <a:latin typeface="Century Gothic" panose="020B0502020202020204" pitchFamily="34" charset="0"/>
                  </a:rPr>
                  <a:t>4</a:t>
                </a:r>
                <a:endParaRPr lang="ru-RU" sz="2400" b="1" dirty="0">
                  <a:solidFill>
                    <a:srgbClr val="E26714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52" name="Группа 51"/>
            <p:cNvGrpSpPr/>
            <p:nvPr/>
          </p:nvGrpSpPr>
          <p:grpSpPr>
            <a:xfrm>
              <a:off x="3946897" y="3509203"/>
              <a:ext cx="3374465" cy="2587054"/>
              <a:chOff x="123824" y="664146"/>
              <a:chExt cx="3374465" cy="2587054"/>
            </a:xfrm>
          </p:grpSpPr>
          <p:sp>
            <p:nvSpPr>
              <p:cNvPr id="53" name="Прямоугольник 52"/>
              <p:cNvSpPr/>
              <p:nvPr/>
            </p:nvSpPr>
            <p:spPr>
              <a:xfrm>
                <a:off x="307414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  <a:defRPr/>
                </a:pPr>
                <a:r>
                  <a:rPr lang="ru-RU" sz="2000" kern="0" noProof="0" dirty="0" smtClean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cs typeface="Century Gothic" panose="020B0502020202020204" pitchFamily="34" charset="0"/>
                    <a:sym typeface="+mn-ea"/>
                  </a:rPr>
                  <a:t>черновики на каждого участника ГВЭ </a:t>
                </a:r>
              </a:p>
              <a:p>
                <a:pPr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  <a:defRPr/>
                </a:pPr>
                <a:r>
                  <a:rPr lang="ru-RU" sz="2000" kern="0" noProof="0" dirty="0" smtClean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cs typeface="Century Gothic" panose="020B0502020202020204" pitchFamily="34" charset="0"/>
                    <a:sym typeface="+mn-ea"/>
                  </a:rPr>
                  <a:t>(по 2 листа)</a:t>
                </a:r>
                <a:endParaRPr lang="ru-RU" sz="2000" b="1" kern="0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rgbClr val="E26714"/>
                    </a:solidFill>
                    <a:latin typeface="Century Gothic" panose="020B0502020202020204" pitchFamily="34" charset="0"/>
                  </a:rPr>
                  <a:t>5</a:t>
                </a:r>
                <a:endParaRPr lang="ru-RU" sz="2400" b="1" dirty="0">
                  <a:solidFill>
                    <a:srgbClr val="E26714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55" name="Группа 54"/>
            <p:cNvGrpSpPr/>
            <p:nvPr/>
          </p:nvGrpSpPr>
          <p:grpSpPr>
            <a:xfrm>
              <a:off x="7769970" y="3509203"/>
              <a:ext cx="3373822" cy="2587054"/>
              <a:chOff x="123824" y="664146"/>
              <a:chExt cx="3373822" cy="2587054"/>
            </a:xfrm>
          </p:grpSpPr>
          <p:sp>
            <p:nvSpPr>
              <p:cNvPr id="56" name="Прямоугольник 55"/>
              <p:cNvSpPr/>
              <p:nvPr/>
            </p:nvSpPr>
            <p:spPr>
              <a:xfrm>
                <a:off x="306771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  <a:defRPr/>
                </a:pPr>
                <a:r>
                  <a:rPr lang="ru-RU" sz="2000" kern="0" noProof="0" dirty="0" smtClean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cs typeface="Century Gothic" panose="020B0502020202020204" pitchFamily="34" charset="0"/>
                    <a:sym typeface="+mn-ea"/>
                  </a:rPr>
                  <a:t>форма </a:t>
                </a:r>
                <a:r>
                  <a:rPr lang="ru-RU" sz="2000" b="1" kern="0" noProof="0" dirty="0" smtClean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cs typeface="Century Gothic" panose="020B0502020202020204" pitchFamily="34" charset="0"/>
                    <a:sym typeface="+mn-ea"/>
                  </a:rPr>
                  <a:t>ППЭ-11-01</a:t>
                </a:r>
                <a:r>
                  <a:rPr lang="ru-RU" sz="2000" kern="0" noProof="0" dirty="0" smtClean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cs typeface="Century Gothic" panose="020B0502020202020204" pitchFamily="34" charset="0"/>
                    <a:sym typeface="+mn-ea"/>
                  </a:rPr>
                  <a:t> для каждой аудитории и на ППЭ  </a:t>
                </a:r>
                <a:endParaRPr lang="ru-RU" sz="2000" b="1" kern="0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57" name="Прямоугольник 56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rgbClr val="E26714"/>
                    </a:solidFill>
                    <a:latin typeface="Century Gothic" panose="020B0502020202020204" pitchFamily="34" charset="0"/>
                  </a:rPr>
                  <a:t>6</a:t>
                </a:r>
                <a:endParaRPr lang="ru-RU" sz="2400" b="1" dirty="0">
                  <a:solidFill>
                    <a:srgbClr val="E26714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мещающее содержимое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75690" y="755650"/>
            <a:ext cx="3879215" cy="60071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" name="Замещающее содержимое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935470" y="738505"/>
            <a:ext cx="4181475" cy="6024880"/>
          </a:xfrm>
          <a:prstGeom prst="rect">
            <a:avLst/>
          </a:prstGeom>
          <a:ln w="6350">
            <a:solidFill>
              <a:schemeClr val="bg1">
                <a:lumMod val="75000"/>
              </a:schemeClr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1075055" y="100330"/>
            <a:ext cx="1004125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Акт готовности ППЭ к ГВЭ</a:t>
            </a:r>
          </a:p>
        </p:txBody>
      </p:sp>
      <p:sp>
        <p:nvSpPr>
          <p:cNvPr id="8" name="Овал 7"/>
          <p:cNvSpPr/>
          <p:nvPr/>
        </p:nvSpPr>
        <p:spPr>
          <a:xfrm>
            <a:off x="756920" y="2674620"/>
            <a:ext cx="4348480" cy="599440"/>
          </a:xfrm>
          <a:prstGeom prst="ellipse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10" name="Овал 9"/>
          <p:cNvSpPr/>
          <p:nvPr/>
        </p:nvSpPr>
        <p:spPr>
          <a:xfrm>
            <a:off x="756920" y="5264785"/>
            <a:ext cx="4348480" cy="599440"/>
          </a:xfrm>
          <a:prstGeom prst="ellipse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11" name="Овал 10"/>
          <p:cNvSpPr/>
          <p:nvPr/>
        </p:nvSpPr>
        <p:spPr>
          <a:xfrm>
            <a:off x="6486525" y="1581785"/>
            <a:ext cx="4348480" cy="1915160"/>
          </a:xfrm>
          <a:prstGeom prst="ellipse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825588" y="4283"/>
            <a:ext cx="254190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ЯВКА В ППЭ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945130" y="702310"/>
            <a:ext cx="6985" cy="5796280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585537" y="3717685"/>
            <a:ext cx="8183077" cy="7465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498475" y="1831340"/>
            <a:ext cx="227838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не позднее 7.30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114476" y="701453"/>
            <a:ext cx="5475169" cy="7661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2000" b="1" i="1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РУКОВОДИТЕЛЬ ОО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120190" y="1681456"/>
            <a:ext cx="5475169" cy="7661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2000" b="1" i="1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РУКОВОДИТЕЛЬ ППЭ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120359" y="2661459"/>
            <a:ext cx="5475169" cy="7661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2000" b="1" i="1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ЧЛЕНЫ ГЭК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120189" y="4169014"/>
            <a:ext cx="5475169" cy="7661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 b="1" i="1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ОРГАНИЗАТОРЫ ППЭ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120655" y="5640427"/>
            <a:ext cx="5475169" cy="7661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 b="1" i="1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УЧАСТНИКИ ГВЭ</a:t>
            </a:r>
          </a:p>
        </p:txBody>
      </p:sp>
      <p:cxnSp>
        <p:nvCxnSpPr>
          <p:cNvPr id="2" name="Прямая соединительная линия 5"/>
          <p:cNvCxnSpPr/>
          <p:nvPr/>
        </p:nvCxnSpPr>
        <p:spPr>
          <a:xfrm flipV="1">
            <a:off x="501082" y="5316615"/>
            <a:ext cx="8183077" cy="7465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693420" y="4170045"/>
            <a:ext cx="206756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не позднее 8.00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90671" y="5705476"/>
            <a:ext cx="1697254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с 9.00</a:t>
            </a:r>
          </a:p>
        </p:txBody>
      </p:sp>
      <p:grpSp>
        <p:nvGrpSpPr>
          <p:cNvPr id="25" name="Группа 24"/>
          <p:cNvGrpSpPr/>
          <p:nvPr/>
        </p:nvGrpSpPr>
        <p:grpSpPr>
          <a:xfrm>
            <a:off x="9337675" y="1682115"/>
            <a:ext cx="2442210" cy="4559935"/>
            <a:chOff x="-857327" y="1207902"/>
            <a:chExt cx="5638272" cy="3108448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-857327" y="1207902"/>
              <a:ext cx="5638272" cy="3108448"/>
            </a:xfrm>
            <a:prstGeom prst="rect">
              <a:avLst/>
            </a:prstGeom>
            <a:noFill/>
            <a:ln w="38100" cap="rnd">
              <a:solidFill>
                <a:srgbClr val="E26714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-856464" y="2025866"/>
              <a:ext cx="5637408" cy="5657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ЯВКА В ППЭ </a:t>
              </a:r>
            </a:p>
            <a:p>
              <a:pPr algn="ctr"/>
              <a:r>
                <a:rPr lang="ru-RU" sz="24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НА ДОМУ</a:t>
              </a:r>
              <a:endParaRPr lang="ru-RU" sz="2400" b="1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9710186" y="4170046"/>
            <a:ext cx="1697254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не ранее 9.00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969858" y="164577"/>
            <a:ext cx="10252075" cy="10452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0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Лицам, задействованным в проведении ГВЭ в ППЭ, </a:t>
            </a:r>
            <a:endParaRPr lang="ru-RU" sz="3000" b="1" kern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Century Gothic" panose="020B0502020202020204" pitchFamily="34" charset="0"/>
              <a:sym typeface="+mn-ea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000" b="1" u="sng" kern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запрещается:</a:t>
            </a:r>
            <a:r>
              <a:rPr lang="ru-RU" sz="3200" b="1" u="sng" kern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+mj-ea"/>
                <a:cs typeface="+mj-cs"/>
                <a:sym typeface="+mn-ea"/>
              </a:rPr>
              <a:t> 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668780" y="1332230"/>
            <a:ext cx="9554680" cy="5240471"/>
            <a:chOff x="4912" y="1106"/>
            <a:chExt cx="8649" cy="6895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4912" y="1106"/>
              <a:ext cx="8649" cy="5473"/>
              <a:chOff x="4912" y="1106"/>
              <a:chExt cx="8649" cy="5473"/>
            </a:xfrm>
          </p:grpSpPr>
          <p:sp>
            <p:nvSpPr>
              <p:cNvPr id="11" name="Прямоугольник 10"/>
              <p:cNvSpPr/>
              <p:nvPr/>
            </p:nvSpPr>
            <p:spPr>
              <a:xfrm>
                <a:off x="4914" y="1106"/>
                <a:ext cx="8622" cy="120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rtl="0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200" dirty="0" smtClean="0">
                    <a:solidFill>
                      <a:schemeClr val="bg2">
                        <a:lumMod val="10000"/>
                      </a:schemeClr>
                    </a:solidFill>
                    <a:uFillTx/>
                    <a:latin typeface="Century Gothic" panose="020B0502020202020204" pitchFamily="34" charset="0"/>
                    <a:ea typeface="+Основной текст (восточно-азиат" charset="0"/>
                    <a:sym typeface="+mn-ea"/>
                  </a:rPr>
                  <a:t>оказывать содействие участникам экзаменов</a:t>
                </a:r>
                <a:endParaRPr lang="ru-RU" sz="2200" i="1" dirty="0" smtClean="0">
                  <a:solidFill>
                    <a:schemeClr val="bg2">
                      <a:lumMod val="10000"/>
                    </a:schemeClr>
                  </a:solidFill>
                  <a:uFillTx/>
                  <a:latin typeface="Century Gothic" panose="020B0502020202020204" pitchFamily="34" charset="0"/>
                  <a:ea typeface="+Основной текст (восточно-азиат" charset="0"/>
                  <a:sym typeface="+mn-ea"/>
                </a:endParaRPr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4914" y="2528"/>
                <a:ext cx="8622" cy="120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200" dirty="0" smtClean="0">
                    <a:solidFill>
                      <a:schemeClr val="bg2">
                        <a:lumMod val="10000"/>
                      </a:schemeClr>
                    </a:solidFill>
                    <a:uFillTx/>
                    <a:latin typeface="Century Gothic" panose="020B0502020202020204" pitchFamily="34" charset="0"/>
                    <a:ea typeface="+Основной текст (восточно-азиат" charset="0"/>
                    <a:sym typeface="+mn-ea"/>
                  </a:rPr>
                  <a:t>передавать участникам средства связи, электронно-вычислительную технику, фото-, аудио и видеоаппаратуру</a:t>
                </a:r>
                <a:endParaRPr lang="ru-RU" sz="2200" i="1" dirty="0" smtClean="0">
                  <a:solidFill>
                    <a:schemeClr val="bg2">
                      <a:lumMod val="10000"/>
                    </a:schemeClr>
                  </a:solidFill>
                  <a:uFillTx/>
                  <a:latin typeface="Century Gothic" panose="020B0502020202020204" pitchFamily="34" charset="0"/>
                  <a:ea typeface="+Основной текст (восточно-азиат" charset="0"/>
                  <a:sym typeface="+mn-ea"/>
                </a:endParaRPr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4939" y="3950"/>
                <a:ext cx="8622" cy="120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rtl="0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200" dirty="0" smtClean="0">
                    <a:solidFill>
                      <a:schemeClr val="bg2">
                        <a:lumMod val="10000"/>
                      </a:schemeClr>
                    </a:solidFill>
                    <a:uFillTx/>
                    <a:latin typeface="Century Gothic" panose="020B0502020202020204" pitchFamily="34" charset="0"/>
                    <a:ea typeface="+Основной текст (восточно-азиат" charset="0"/>
                    <a:sym typeface="+mn-ea"/>
                  </a:rPr>
                  <a:t>передавать участникам справочные материалы, письменные заметки и иные средства хранения и передачи информации</a:t>
                </a:r>
                <a:endParaRPr lang="ru-RU" sz="2200" i="1" dirty="0" smtClean="0">
                  <a:solidFill>
                    <a:schemeClr val="bg2">
                      <a:lumMod val="10000"/>
                    </a:schemeClr>
                  </a:solidFill>
                  <a:uFillTx/>
                  <a:latin typeface="Century Gothic" panose="020B0502020202020204" pitchFamily="34" charset="0"/>
                  <a:ea typeface="+Основной текст (восточно-азиат" charset="0"/>
                  <a:sym typeface="+mn-ea"/>
                </a:endParaRPr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4912" y="5372"/>
                <a:ext cx="8622" cy="120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rtl="0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200" dirty="0" smtClean="0">
                    <a:solidFill>
                      <a:schemeClr val="bg2">
                        <a:lumMod val="10000"/>
                      </a:schemeClr>
                    </a:solidFill>
                    <a:uFillTx/>
                    <a:latin typeface="Century Gothic" panose="020B0502020202020204" pitchFamily="34" charset="0"/>
                    <a:ea typeface="+Основной текст (восточно-азиат" charset="0"/>
                    <a:sym typeface="+mn-ea"/>
                  </a:rPr>
                  <a:t>выносить из аудитории и ППЭ черновики, ЭМ на бумажном или электронном носителе</a:t>
                </a:r>
                <a:endParaRPr lang="ru-RU" sz="2200" i="1" dirty="0" smtClean="0">
                  <a:solidFill>
                    <a:schemeClr val="bg2">
                      <a:lumMod val="10000"/>
                    </a:schemeClr>
                  </a:solidFill>
                  <a:uFillTx/>
                  <a:latin typeface="Century Gothic" panose="020B0502020202020204" pitchFamily="34" charset="0"/>
                  <a:ea typeface="+Основной текст (восточно-азиат" charset="0"/>
                  <a:sym typeface="+mn-ea"/>
                </a:endParaRPr>
              </a:p>
            </p:txBody>
          </p:sp>
        </p:grpSp>
        <p:sp>
          <p:nvSpPr>
            <p:cNvPr id="15" name="Прямоугольник 14"/>
            <p:cNvSpPr/>
            <p:nvPr/>
          </p:nvSpPr>
          <p:spPr>
            <a:xfrm>
              <a:off x="4912" y="6794"/>
              <a:ext cx="8622" cy="120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rtl="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dirty="0" smtClean="0">
                  <a:solidFill>
                    <a:schemeClr val="bg2">
                      <a:lumMod val="10000"/>
                    </a:schemeClr>
                  </a:solidFill>
                  <a:uFillTx/>
                  <a:latin typeface="Century Gothic" panose="020B0502020202020204" pitchFamily="34" charset="0"/>
                  <a:ea typeface="+Основной текст (восточно-азиат" charset="0"/>
                  <a:sym typeface="+mn-ea"/>
                </a:rPr>
                <a:t>фотографировать черновики, ЭМ</a:t>
              </a:r>
              <a:endParaRPr lang="ru-RU" sz="2200" i="1" dirty="0" smtClean="0">
                <a:solidFill>
                  <a:schemeClr val="bg2">
                    <a:lumMod val="10000"/>
                  </a:schemeClr>
                </a:solidFill>
                <a:uFillTx/>
                <a:latin typeface="Century Gothic" panose="020B0502020202020204" pitchFamily="34" charset="0"/>
                <a:ea typeface="+Основной текст (восточно-азиат" charset="0"/>
                <a:sym typeface="+mn-ea"/>
              </a:endParaRPr>
            </a:p>
          </p:txBody>
        </p:sp>
      </p:grpSp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644140"/>
            <a:ext cx="1596390" cy="22606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627202" y="106458"/>
            <a:ext cx="985774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Получение экзаменационных материалов ГВЭ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301625" y="106680"/>
            <a:ext cx="1325880" cy="1177925"/>
            <a:chOff x="981777" y="827256"/>
            <a:chExt cx="3599849" cy="3580598"/>
          </a:xfrm>
        </p:grpSpPr>
        <p:sp>
          <p:nvSpPr>
            <p:cNvPr id="7" name="Овал 6"/>
            <p:cNvSpPr/>
            <p:nvPr/>
          </p:nvSpPr>
          <p:spPr>
            <a:xfrm>
              <a:off x="981777" y="827256"/>
              <a:ext cx="3599849" cy="3580598"/>
            </a:xfrm>
            <a:prstGeom prst="ellipse">
              <a:avLst/>
            </a:prstGeom>
            <a:solidFill>
              <a:srgbClr val="E26714"/>
            </a:solidFill>
            <a:ln>
              <a:solidFill>
                <a:srgbClr val="E267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1671404" y="1917842"/>
              <a:ext cx="2220597" cy="13994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rPr>
                <a:t>7.30</a:t>
              </a:r>
              <a:endParaRPr lang="ru-RU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301625" y="1992630"/>
            <a:ext cx="7017385" cy="4649470"/>
            <a:chOff x="2563" y="2023"/>
            <a:chExt cx="13979" cy="4848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2563" y="2023"/>
              <a:ext cx="13939" cy="144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sz="200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sym typeface="+mn-ea"/>
                </a:rPr>
                <a:t>проверить  комплектность, целостность доставленных материалов</a:t>
              </a:r>
              <a:endParaRPr lang="ru-RU" sz="2000" i="1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Основной текст (восточно-азиат" charset="0"/>
                <a:sym typeface="+mn-ea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563" y="3725"/>
              <a:ext cx="13939" cy="144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sz="200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sym typeface="+mn-ea"/>
                </a:rPr>
                <a:t>поставить подписи в форме </a:t>
              </a:r>
              <a:r>
                <a:rPr lang="ru-RU" sz="20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sym typeface="+mn-ea"/>
                </a:rPr>
                <a:t>ППЭ-14</a:t>
              </a:r>
              <a:r>
                <a:rPr lang="ru-RU" sz="200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sym typeface="+mn-ea"/>
                </a:rPr>
                <a:t> «Акт приёмки-передачи экзаменационных материалов в ППЭ»  и </a:t>
              </a:r>
              <a:r>
                <a:rPr lang="ru-RU" sz="20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sym typeface="+mn-ea"/>
                </a:rPr>
                <a:t>ППЭ-14-01-ГВЭ</a:t>
              </a:r>
              <a:r>
                <a:rPr lang="ru-RU" sz="200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sym typeface="+mn-ea"/>
                </a:rPr>
                <a:t> «Акт приема-передачи экзаменационных материалов в ППЭ»</a:t>
              </a:r>
              <a:endParaRPr lang="ru-RU" sz="2000" i="1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Основной текст (восточно-азиат" charset="0"/>
                <a:sym typeface="+mn-ea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2604" y="5427"/>
              <a:ext cx="13939" cy="144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sz="200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разместить ЭМ (за исключением пакета руководителя ППЭ) в сейфе штаба ППЭ</a:t>
              </a:r>
              <a:endParaRPr lang="ru-RU" sz="2000" b="1" i="1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Основной текст (восточно-азиат" charset="0"/>
                <a:cs typeface="Century Gothic" panose="020B0502020202020204" pitchFamily="34" charset="0"/>
                <a:sym typeface="+mn-ea"/>
              </a:endParaRPr>
            </a:p>
          </p:txBody>
        </p:sp>
      </p:grpSp>
      <p:pic>
        <p:nvPicPr>
          <p:cNvPr id="20482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5910" y="1284605"/>
            <a:ext cx="2244725" cy="3233738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20483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865" y="811530"/>
            <a:ext cx="2160588" cy="3525838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</p:pic>
      <p:pic>
        <p:nvPicPr>
          <p:cNvPr id="20490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5910" y="4672013"/>
            <a:ext cx="1600200" cy="21574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5" name="Line 13"/>
          <p:cNvSpPr/>
          <p:nvPr/>
        </p:nvSpPr>
        <p:spPr>
          <a:xfrm>
            <a:off x="9641840" y="5636895"/>
            <a:ext cx="685800" cy="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pic>
        <p:nvPicPr>
          <p:cNvPr id="20484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7640" y="4672013"/>
            <a:ext cx="1571625" cy="218598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5" name="Группа 24"/>
          <p:cNvGrpSpPr/>
          <p:nvPr/>
        </p:nvGrpSpPr>
        <p:grpSpPr>
          <a:xfrm>
            <a:off x="1527249" y="1293297"/>
            <a:ext cx="4145280" cy="484505"/>
            <a:chOff x="-857327" y="1207902"/>
            <a:chExt cx="5638272" cy="3108448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-857327" y="1207902"/>
              <a:ext cx="5638272" cy="3108448"/>
            </a:xfrm>
            <a:prstGeom prst="rect">
              <a:avLst/>
            </a:prstGeom>
            <a:noFill/>
            <a:ln w="38100" cap="rnd">
              <a:solidFill>
                <a:srgbClr val="E26714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-856464" y="1350491"/>
              <a:ext cx="5637408" cy="2758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2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Руководитель ППЭ должен</a:t>
              </a:r>
              <a:endParaRPr lang="ru-RU" sz="2200" b="1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394724" y="93123"/>
            <a:ext cx="540194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Пакет руководителя ППЭ</a:t>
            </a:r>
            <a:endParaRPr lang="ru-RU" sz="3200" b="1" kern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Century Gothic" panose="020B0502020202020204" pitchFamily="34" charset="0"/>
              <a:sym typeface="+mn-ea"/>
            </a:endParaRPr>
          </a:p>
        </p:txBody>
      </p:sp>
      <p:graphicFrame>
        <p:nvGraphicFramePr>
          <p:cNvPr id="19458" name="Замещающая таблица 19457"/>
          <p:cNvGraphicFramePr>
            <a:graphicFrameLocks noGrp="1"/>
          </p:cNvGraphicFramePr>
          <p:nvPr>
            <p:ph type="tbl" idx="1"/>
          </p:nvPr>
        </p:nvGraphicFramePr>
        <p:xfrm>
          <a:off x="766445" y="676910"/>
          <a:ext cx="10658475" cy="6108700"/>
        </p:xfrm>
        <a:graphic>
          <a:graphicData uri="http://schemas.openxmlformats.org/drawingml/2006/table">
            <a:tbl>
              <a:tblPr/>
              <a:tblGrid>
                <a:gridCol w="1988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69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Код</a:t>
                      </a:r>
                      <a:endParaRPr lang="ru-RU" altLang="en-US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Наименование</a:t>
                      </a:r>
                      <a:endParaRPr lang="ru-RU" altLang="en-US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ППЭ-01-ГВЭ</a:t>
                      </a:r>
                      <a:endParaRPr lang="ru-RU" altLang="en-US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None/>
                      </a:pPr>
                      <a:r>
                        <a:rPr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Акт готовности ППЭ к ГВЭ</a:t>
                      </a:r>
                      <a:endParaRPr lang="ru-RU" altLang="en-US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ППЭ-02</a:t>
                      </a:r>
                      <a:endParaRPr lang="ru-RU" altLang="en-US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None/>
                      </a:pPr>
                      <a:r>
                        <a:rPr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Апелляция о нарушении установленного порядка проведения ГИА</a:t>
                      </a:r>
                      <a:endParaRPr lang="ru-RU" altLang="en-US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61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ППЭ-03</a:t>
                      </a:r>
                      <a:endParaRPr lang="ru-RU" altLang="en-US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Протокол рассмотрения апелляции о нарушении установленного порядка проведения ГИА</a:t>
                      </a:r>
                      <a:endParaRPr lang="ru-RU" altLang="en-US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ППЭ-05-01-ГВЭ</a:t>
                      </a:r>
                      <a:endParaRPr lang="ru-RU" altLang="en-US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None/>
                      </a:pPr>
                      <a:r>
                        <a:rPr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Список участников ГВЭ в аудитории ППЭ </a:t>
                      </a:r>
                      <a:endParaRPr lang="ru-RU" altLang="en-US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ППЭ-05-02-ГВЭ</a:t>
                      </a:r>
                      <a:endParaRPr lang="ru-RU" altLang="en-US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None/>
                      </a:pPr>
                      <a:r>
                        <a:rPr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Протокол проведения ГВЭ в аудитории  </a:t>
                      </a:r>
                      <a:endParaRPr lang="ru-RU" altLang="en-US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ППЭ-06-01</a:t>
                      </a:r>
                      <a:endParaRPr lang="ru-RU" altLang="en-US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None/>
                      </a:pPr>
                      <a:r>
                        <a:rPr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Список участников ГВЭ  образовательной организации </a:t>
                      </a:r>
                      <a:endParaRPr lang="ru-RU" altLang="en-US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ППЭ-06-02</a:t>
                      </a:r>
                      <a:endParaRPr lang="ru-RU" altLang="en-US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None/>
                      </a:pPr>
                      <a:r>
                        <a:rPr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Список участников ГВЭ  в ППЭ по алфавиту </a:t>
                      </a:r>
                      <a:endParaRPr lang="ru-RU" altLang="en-US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ППЭ-07</a:t>
                      </a:r>
                      <a:endParaRPr lang="ru-RU" altLang="en-US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None/>
                      </a:pPr>
                      <a:r>
                        <a:rPr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Список работников ППЭ и общественных наблюдателей</a:t>
                      </a:r>
                      <a:endParaRPr lang="ru-RU" altLang="en-US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ППЭ-10</a:t>
                      </a:r>
                      <a:endParaRPr lang="ru-RU" altLang="en-US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None/>
                      </a:pPr>
                      <a:r>
                        <a:rPr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Отчет члена ГЭК о проведении ГИА в ППЭ</a:t>
                      </a:r>
                      <a:endParaRPr lang="ru-RU" altLang="en-US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924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ППЭ-12-02 </a:t>
                      </a:r>
                      <a:endParaRPr lang="ru-RU" altLang="en-US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None/>
                      </a:pPr>
                      <a:r>
                        <a:rPr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Ведомость коррекции персональных данных участников экзамена в аудитории </a:t>
                      </a:r>
                      <a:endParaRPr lang="ru-RU" altLang="en-US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924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ППЭ-12-04-МАШ </a:t>
                      </a:r>
                      <a:endParaRPr lang="ru-RU" altLang="en-US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None/>
                      </a:pPr>
                      <a:r>
                        <a:rPr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Ведомость учета времени отсутствия участников экзамена в аудитории</a:t>
                      </a:r>
                      <a:endParaRPr lang="ru-RU" altLang="en-US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4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ППЭ-13-01-ГВЭ</a:t>
                      </a:r>
                      <a:endParaRPr lang="ru-RU" altLang="en-US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None/>
                      </a:pPr>
                      <a:r>
                        <a:rPr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Протокол проведения ГВЭ в ППЭ</a:t>
                      </a:r>
                      <a:endParaRPr lang="ru-RU" altLang="en-US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4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ППЭ-14-01-ГВЭ</a:t>
                      </a:r>
                      <a:endParaRPr lang="ru-RU" altLang="en-US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None/>
                      </a:pPr>
                      <a:r>
                        <a:rPr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Акт при</a:t>
                      </a:r>
                      <a:r>
                        <a:rPr lang="ru-RU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ема</a:t>
                      </a:r>
                      <a:r>
                        <a:rPr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-передачи экзаменационных материалов в ППЭ </a:t>
                      </a:r>
                      <a:endParaRPr lang="ru-RU" altLang="en-US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4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ППЭ-14-02-ГВЭ</a:t>
                      </a:r>
                      <a:endParaRPr lang="ru-RU" altLang="en-US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None/>
                      </a:pPr>
                      <a:r>
                        <a:rPr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Ведомость учета экзаменационных материалов</a:t>
                      </a:r>
                      <a:endParaRPr lang="ru-RU" altLang="en-US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4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ППЭ-16</a:t>
                      </a:r>
                      <a:endParaRPr lang="ru-RU" altLang="en-US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None/>
                      </a:pPr>
                      <a:r>
                        <a:rPr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Расшифровка кодов образовательных организаций</a:t>
                      </a:r>
                      <a:endParaRPr lang="ru-RU" altLang="en-US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4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ППЭ-19 </a:t>
                      </a:r>
                      <a:endParaRPr lang="ru-RU" altLang="en-US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None/>
                      </a:pPr>
                      <a:r>
                        <a:rPr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Контроль изменения состава работников в день экзамена </a:t>
                      </a:r>
                      <a:endParaRPr lang="ru-RU" altLang="en-US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04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ППЭ-20</a:t>
                      </a:r>
                      <a:endParaRPr lang="ru-RU" altLang="en-US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None/>
                      </a:pPr>
                      <a:r>
                        <a:rPr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Акт об идентификации личности участника ГИА </a:t>
                      </a:r>
                      <a:endParaRPr lang="ru-RU" altLang="en-US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04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ППЭ-21</a:t>
                      </a:r>
                      <a:endParaRPr lang="ru-RU" altLang="en-US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None/>
                      </a:pPr>
                      <a:r>
                        <a:rPr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Акт об удалении участника экзамена</a:t>
                      </a:r>
                      <a:r>
                        <a:rPr lang="ru-RU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 из ППЭ</a:t>
                      </a: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04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ППЭ-22</a:t>
                      </a:r>
                      <a:endParaRPr lang="ru-RU" altLang="en-US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None/>
                      </a:pPr>
                      <a:r>
                        <a:rPr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Акт о досрочном завершении экзамена  по объективным причинам</a:t>
                      </a:r>
                      <a:endParaRPr lang="ru-RU" altLang="en-US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56210" y="1023572"/>
            <a:ext cx="7563725" cy="5638446"/>
            <a:chOff x="4912" y="1263"/>
            <a:chExt cx="8649" cy="6973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4912" y="2528"/>
              <a:ext cx="8649" cy="5708"/>
              <a:chOff x="4912" y="2528"/>
              <a:chExt cx="8649" cy="5708"/>
            </a:xfrm>
          </p:grpSpPr>
          <p:sp>
            <p:nvSpPr>
              <p:cNvPr id="11" name="Прямоугольник 10"/>
              <p:cNvSpPr/>
              <p:nvPr/>
            </p:nvSpPr>
            <p:spPr>
              <a:xfrm>
                <a:off x="4939" y="7245"/>
                <a:ext cx="8622" cy="99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ru-RU" sz="200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cs typeface="Century Gothic" panose="020B0502020202020204" pitchFamily="34" charset="0"/>
                    <a:sym typeface="+mn-ea"/>
                  </a:rPr>
                  <a:t>направить организаторов на рабочие места в соответствии с распределением (</a:t>
                </a:r>
                <a:r>
                  <a:rPr lang="ru-RU" sz="2000" b="1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cs typeface="Century Gothic" panose="020B0502020202020204" pitchFamily="34" charset="0"/>
                    <a:sym typeface="+mn-ea"/>
                  </a:rPr>
                  <a:t>форма ППЭ-07</a:t>
                </a:r>
                <a:r>
                  <a:rPr lang="ru-RU" sz="200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cs typeface="Century Gothic" panose="020B0502020202020204" pitchFamily="34" charset="0"/>
                    <a:sym typeface="+mn-ea"/>
                  </a:rPr>
                  <a:t>)</a:t>
                </a:r>
                <a:endParaRPr lang="ru-RU" sz="2000" b="1" i="1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4914" y="2528"/>
                <a:ext cx="8622" cy="175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ru-RU" sz="200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cs typeface="Century Gothic" panose="020B0502020202020204" pitchFamily="34" charset="0"/>
                    <a:sym typeface="+mn-ea"/>
                  </a:rPr>
                  <a:t>допустить работников ППЭ на основании: документа, удостоверяющего личность, наличия его в списках распределения в ППЭ (</a:t>
                </a:r>
                <a:r>
                  <a:rPr lang="ru-RU" sz="2000" b="1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cs typeface="Century Gothic" panose="020B0502020202020204" pitchFamily="34" charset="0"/>
                    <a:sym typeface="+mn-ea"/>
                  </a:rPr>
                  <a:t>форма ППЭ-07</a:t>
                </a:r>
                <a:r>
                  <a:rPr lang="ru-RU" sz="200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cs typeface="Century Gothic" panose="020B0502020202020204" pitchFamily="34" charset="0"/>
                    <a:sym typeface="+mn-ea"/>
                  </a:rPr>
                  <a:t>) (в случае неявки работников ППЭ, произвести замену по </a:t>
                </a:r>
                <a:r>
                  <a:rPr lang="ru-RU" sz="2000" b="1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cs typeface="Century Gothic" panose="020B0502020202020204" pitchFamily="34" charset="0"/>
                    <a:sym typeface="+mn-ea"/>
                  </a:rPr>
                  <a:t>форме ППЭ-19</a:t>
                </a:r>
                <a:r>
                  <a:rPr lang="ru-RU" sz="200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cs typeface="Century Gothic" panose="020B0502020202020204" pitchFamily="34" charset="0"/>
                    <a:sym typeface="+mn-ea"/>
                  </a:rPr>
                  <a:t>)</a:t>
                </a:r>
                <a:endParaRPr lang="ru-RU" sz="2000" b="1" i="1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4912" y="4563"/>
                <a:ext cx="8622" cy="100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ru-RU" sz="2000" b="1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cs typeface="Century Gothic" panose="020B0502020202020204" pitchFamily="34" charset="0"/>
                    <a:sym typeface="+mn-ea"/>
                  </a:rPr>
                  <a:t>не ранее 8.15</a:t>
                </a:r>
                <a:r>
                  <a:rPr lang="ru-RU" sz="200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cs typeface="Century Gothic" panose="020B0502020202020204" pitchFamily="34" charset="0"/>
                    <a:sym typeface="+mn-ea"/>
                  </a:rPr>
                  <a:t> провести инструктаж для работников ППЭ</a:t>
                </a:r>
                <a:endParaRPr lang="ru-RU" sz="2000" b="1" i="1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4939" y="5843"/>
                <a:ext cx="8622" cy="112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ru-RU" sz="200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cs typeface="Century Gothic" panose="020B0502020202020204" pitchFamily="34" charset="0"/>
                    <a:sym typeface="+mn-ea"/>
                  </a:rPr>
                  <a:t>назначить ответственных организаторов в аудиториях и распределить организаторов вне аудиторий на места дежурства</a:t>
                </a:r>
                <a:endParaRPr lang="ru-RU" sz="2000" b="1" i="1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cs typeface="Century Gothic" panose="020B0502020202020204" pitchFamily="34" charset="0"/>
                  <a:sym typeface="+mn-ea"/>
                </a:endParaRPr>
              </a:p>
            </p:txBody>
          </p:sp>
        </p:grpSp>
        <p:sp>
          <p:nvSpPr>
            <p:cNvPr id="15" name="Прямоугольник 14"/>
            <p:cNvSpPr/>
            <p:nvPr/>
          </p:nvSpPr>
          <p:spPr>
            <a:xfrm>
              <a:off x="4912" y="1263"/>
              <a:ext cx="8622" cy="9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sz="200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обеспечить контроль за регистрацией работников ППЭ</a:t>
              </a:r>
              <a:endParaRPr lang="ru-RU" sz="2000" b="1" i="1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Основной текст (восточно-азиат" charset="0"/>
                <a:cs typeface="Century Gothic" panose="020B0502020202020204" pitchFamily="34" charset="0"/>
                <a:sym typeface="+mn-ea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842342" y="81693"/>
            <a:ext cx="1050671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Де	йствия руководителя ППЭ до начала экзамена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7180" y="2197735"/>
            <a:ext cx="4033838" cy="3006725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91588" y="80918"/>
            <a:ext cx="1160907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Основные изменения в процедуре проведения ГВЭ-11 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102360" y="868045"/>
            <a:ext cx="9986645" cy="5722620"/>
            <a:chOff x="123824" y="664146"/>
            <a:chExt cx="7197538" cy="5432111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123824" y="664146"/>
              <a:ext cx="3406775" cy="2587054"/>
              <a:chOff x="123824" y="664146"/>
              <a:chExt cx="3406775" cy="2587054"/>
            </a:xfrm>
          </p:grpSpPr>
          <p:sp>
            <p:nvSpPr>
              <p:cNvPr id="42" name="Прямоугольник 41"/>
              <p:cNvSpPr/>
              <p:nvPr/>
            </p:nvSpPr>
            <p:spPr>
              <a:xfrm>
                <a:off x="339724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rtl="0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4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Century Gothic" panose="020B0502020202020204" pitchFamily="34" charset="0"/>
                    <a:ea typeface="+Основной текст (восточно-азиат" charset="0"/>
                    <a:sym typeface="+mn-ea"/>
                  </a:rPr>
                  <a:t>ГВЭ проводится только по обязательным предметам (русский язык, математика)</a:t>
                </a:r>
                <a:endParaRPr lang="ru-RU" sz="24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chemeClr val="accent2">
                        <a:lumMod val="75000"/>
                      </a:schemeClr>
                    </a:solidFill>
                    <a:latin typeface="Century Gothic" panose="020B0502020202020204" pitchFamily="34" charset="0"/>
                    <a:ea typeface="+Основной текст (восточно-азиат" charset="0"/>
                  </a:rPr>
                  <a:t>1</a:t>
                </a:r>
              </a:p>
            </p:txBody>
          </p:sp>
        </p:grpSp>
        <p:grpSp>
          <p:nvGrpSpPr>
            <p:cNvPr id="43" name="Группа 42"/>
            <p:cNvGrpSpPr/>
            <p:nvPr/>
          </p:nvGrpSpPr>
          <p:grpSpPr>
            <a:xfrm>
              <a:off x="3946897" y="664146"/>
              <a:ext cx="3374465" cy="2587054"/>
              <a:chOff x="123824" y="664146"/>
              <a:chExt cx="3374465" cy="2587054"/>
            </a:xfrm>
          </p:grpSpPr>
          <p:sp>
            <p:nvSpPr>
              <p:cNvPr id="44" name="Прямоугольник 43"/>
              <p:cNvSpPr/>
              <p:nvPr/>
            </p:nvSpPr>
            <p:spPr>
              <a:xfrm>
                <a:off x="307414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rtl="0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4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Century Gothic" panose="020B0502020202020204" pitchFamily="34" charset="0"/>
                    <a:ea typeface="+Основной текст (восточно-азиат" charset="0"/>
                    <a:sym typeface="+mn-ea"/>
                  </a:rPr>
                  <a:t>Не предусмотрены отдельные варианты для лиц с задержкой психического развития и лиц с тяжелыми нарушениями речи</a:t>
                </a:r>
                <a:endParaRPr lang="ru-RU" sz="2400" b="1" i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chemeClr val="accent2">
                        <a:lumMod val="75000"/>
                      </a:schemeClr>
                    </a:solidFill>
                    <a:latin typeface="Century Gothic" panose="020B0502020202020204" pitchFamily="34" charset="0"/>
                    <a:ea typeface="+Основной текст (восточно-азиат" charset="0"/>
                  </a:rPr>
                  <a:t>2</a:t>
                </a:r>
              </a:p>
            </p:txBody>
          </p:sp>
        </p:grpSp>
        <p:grpSp>
          <p:nvGrpSpPr>
            <p:cNvPr id="49" name="Группа 48"/>
            <p:cNvGrpSpPr/>
            <p:nvPr/>
          </p:nvGrpSpPr>
          <p:grpSpPr>
            <a:xfrm>
              <a:off x="123824" y="3509203"/>
              <a:ext cx="3406604" cy="2587054"/>
              <a:chOff x="123824" y="664146"/>
              <a:chExt cx="3406604" cy="2587054"/>
            </a:xfrm>
          </p:grpSpPr>
          <p:sp>
            <p:nvSpPr>
              <p:cNvPr id="50" name="Прямоугольник 49"/>
              <p:cNvSpPr/>
              <p:nvPr/>
            </p:nvSpPr>
            <p:spPr>
              <a:xfrm>
                <a:off x="339553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rtl="0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4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Century Gothic" panose="020B0502020202020204" pitchFamily="34" charset="0"/>
                    <a:ea typeface="+Основной текст (восточно-азиат" charset="0"/>
                    <a:sym typeface="+mn-ea"/>
                  </a:rPr>
                  <a:t>Исключено изложение как отдельная форма проведения ГВЭ по русскому языку</a:t>
                </a:r>
                <a:endParaRPr lang="ru-RU" sz="24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chemeClr val="accent2">
                        <a:lumMod val="75000"/>
                      </a:schemeClr>
                    </a:solidFill>
                    <a:latin typeface="Century Gothic" panose="020B0502020202020204" pitchFamily="34" charset="0"/>
                    <a:ea typeface="+Основной текст (восточно-азиат" charset="0"/>
                  </a:rPr>
                  <a:t>3</a:t>
                </a:r>
              </a:p>
            </p:txBody>
          </p:sp>
        </p:grpSp>
        <p:grpSp>
          <p:nvGrpSpPr>
            <p:cNvPr id="52" name="Группа 51"/>
            <p:cNvGrpSpPr/>
            <p:nvPr/>
          </p:nvGrpSpPr>
          <p:grpSpPr>
            <a:xfrm>
              <a:off x="3946897" y="3509203"/>
              <a:ext cx="3374465" cy="2587054"/>
              <a:chOff x="123824" y="664146"/>
              <a:chExt cx="3374465" cy="2587054"/>
            </a:xfrm>
          </p:grpSpPr>
          <p:sp>
            <p:nvSpPr>
              <p:cNvPr id="53" name="Прямоугольник 52"/>
              <p:cNvSpPr/>
              <p:nvPr/>
            </p:nvSpPr>
            <p:spPr>
              <a:xfrm>
                <a:off x="307414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rtl="0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4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Century Gothic" panose="020B0502020202020204" pitchFamily="34" charset="0"/>
                    <a:ea typeface="+Основной текст (восточно-азиат" charset="0"/>
                    <a:sym typeface="+mn-ea"/>
                  </a:rPr>
                  <a:t>Бланки ГВЭ - односторонние</a:t>
                </a:r>
                <a:endParaRPr lang="ru-RU" sz="24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chemeClr val="accent2">
                        <a:lumMod val="75000"/>
                      </a:schemeClr>
                    </a:solidFill>
                    <a:latin typeface="Century Gothic" panose="020B0502020202020204" pitchFamily="34" charset="0"/>
                    <a:ea typeface="+Основной текст (восточно-азиат" charset="0"/>
                  </a:rPr>
                  <a:t>4</a:t>
                </a:r>
              </a:p>
            </p:txBody>
          </p:sp>
        </p:grp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5912" y="93123"/>
            <a:ext cx="1180084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4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Список работников ППЭ и общественных наблюдателей (форма ППЭ-07)</a:t>
            </a:r>
          </a:p>
        </p:txBody>
      </p:sp>
      <p:graphicFrame>
        <p:nvGraphicFramePr>
          <p:cNvPr id="5" name="Замещающее содержимое 4"/>
          <p:cNvGraphicFramePr>
            <a:graphicFrameLocks noGrp="1"/>
          </p:cNvGraphicFramePr>
          <p:nvPr>
            <p:ph idx="1"/>
          </p:nvPr>
        </p:nvGraphicFramePr>
        <p:xfrm>
          <a:off x="2701290" y="553720"/>
          <a:ext cx="4933315" cy="6304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r:id="rId3" imgW="4667250" imgH="7277100" progId="Paint.Picture">
                  <p:embed/>
                </p:oleObj>
              </mc:Choice>
              <mc:Fallback>
                <p:oleObj r:id="rId3" imgW="4667250" imgH="7277100" progId="Paint.Picture">
                  <p:embed/>
                  <p:pic>
                    <p:nvPicPr>
                      <p:cNvPr id="0" name="Изображение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01290" y="553720"/>
                        <a:ext cx="4933315" cy="6304280"/>
                      </a:xfrm>
                      <a:prstGeom prst="rect">
                        <a:avLst/>
                      </a:prstGeom>
                      <a:ln>
                        <a:solidFill>
                          <a:schemeClr val="bg1">
                            <a:lumMod val="8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Группа 7"/>
          <p:cNvGrpSpPr/>
          <p:nvPr/>
        </p:nvGrpSpPr>
        <p:grpSpPr>
          <a:xfrm>
            <a:off x="8306435" y="1680845"/>
            <a:ext cx="3059430" cy="3496945"/>
            <a:chOff x="809626" y="792304"/>
            <a:chExt cx="6898575" cy="5278893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809626" y="792304"/>
              <a:ext cx="6898575" cy="5278893"/>
            </a:xfrm>
            <a:prstGeom prst="rect">
              <a:avLst/>
            </a:prstGeom>
            <a:noFill/>
            <a:ln w="38100" cap="rnd">
              <a:solidFill>
                <a:srgbClr val="E26714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298953" y="1045990"/>
              <a:ext cx="5919921" cy="46912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lang="ru-RU" sz="20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sz="2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Удалена строка «Руководитель ОО» и</a:t>
              </a:r>
              <a:r>
                <a:rPr lang="ru-RU" sz="2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 </a:t>
              </a:r>
              <a:r>
                <a:rPr sz="2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раздел «Медицинские работники» </a:t>
              </a:r>
              <a:r>
                <a:rPr lang="ru-RU" sz="2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sz="2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в связи с</a:t>
              </a:r>
              <a:r>
                <a:rPr lang="ru-RU" sz="2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 </a:t>
              </a:r>
              <a:r>
                <a:rPr sz="2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изменениями в Порядке ГИА</a:t>
              </a: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197" y="-17367"/>
            <a:ext cx="876300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Выдача материалов руководителем ППЭ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304800" y="805815"/>
            <a:ext cx="11670665" cy="5903595"/>
            <a:chOff x="904" y="1124"/>
            <a:chExt cx="12887" cy="8808"/>
          </a:xfrm>
        </p:grpSpPr>
        <p:cxnSp>
          <p:nvCxnSpPr>
            <p:cNvPr id="8" name="Прямая соединительная линия 2"/>
            <p:cNvCxnSpPr/>
            <p:nvPr/>
          </p:nvCxnSpPr>
          <p:spPr>
            <a:xfrm flipH="1">
              <a:off x="3591" y="1124"/>
              <a:ext cx="1" cy="8808"/>
            </a:xfrm>
            <a:prstGeom prst="line">
              <a:avLst/>
            </a:prstGeom>
            <a:ln w="50800">
              <a:solidFill>
                <a:srgbClr val="E2671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5"/>
            <p:cNvCxnSpPr/>
            <p:nvPr/>
          </p:nvCxnSpPr>
          <p:spPr>
            <a:xfrm flipV="1">
              <a:off x="904" y="2676"/>
              <a:ext cx="12887" cy="12"/>
            </a:xfrm>
            <a:prstGeom prst="line">
              <a:avLst/>
            </a:prstGeom>
            <a:ln w="50800">
              <a:solidFill>
                <a:srgbClr val="E2671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Прямоугольник 9"/>
            <p:cNvSpPr/>
            <p:nvPr/>
          </p:nvSpPr>
          <p:spPr>
            <a:xfrm>
              <a:off x="918" y="1335"/>
              <a:ext cx="2673" cy="1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i="1" kern="0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j-ea"/>
                  <a:cs typeface="Century Gothic" panose="020B0502020202020204" pitchFamily="34" charset="0"/>
                  <a:sym typeface="+mn-ea"/>
                </a:rPr>
                <a:t>организаторам вне аудиторий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774" y="1124"/>
              <a:ext cx="10008" cy="57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ru-RU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Список участников ГВЭ образовательной организации (</a:t>
              </a:r>
              <a:r>
                <a:rPr lang="ru-RU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ППЭ-06-01</a:t>
              </a:r>
              <a:r>
                <a:rPr lang="ru-RU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)</a:t>
              </a:r>
              <a:endParaRPr lang="ru-RU" i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</p:txBody>
        </p:sp>
      </p:grpSp>
      <p:sp>
        <p:nvSpPr>
          <p:cNvPr id="40" name="Прямоугольник 39"/>
          <p:cNvSpPr/>
          <p:nvPr/>
        </p:nvSpPr>
        <p:spPr>
          <a:xfrm>
            <a:off x="2903855" y="1301750"/>
            <a:ext cx="9063355" cy="3752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ru-RU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Список участников ГВЭ в ППЭ по алфавиту (</a:t>
            </a:r>
            <a:r>
              <a:rPr lang="ru-RU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ППЭ-06-02</a:t>
            </a:r>
            <a:r>
              <a:rPr lang="ru-RU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)</a:t>
            </a:r>
            <a:r>
              <a:rPr lang="ru-RU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panose="020F0502020204030204" charset="0"/>
                <a:sym typeface="+mn-ea"/>
              </a:rPr>
              <a:t>  </a:t>
            </a:r>
            <a:endParaRPr lang="ru-RU" b="1" i="1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905125" y="6323965"/>
            <a:ext cx="9063355" cy="4273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ru-RU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Черновики</a:t>
            </a:r>
            <a:endParaRPr lang="ru-RU" b="1" i="1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903855" y="5655945"/>
            <a:ext cx="9065260" cy="5607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Инструкция для участников ГВЭ, зачитываемая организатором в аудитории перед началом экзамена</a:t>
            </a:r>
            <a:endParaRPr lang="ru-RU" b="1" i="1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903855" y="5043805"/>
            <a:ext cx="9070975" cy="4489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Сопроводительный бланк к экзаменационным материалам № 2 (</a:t>
            </a:r>
            <a:r>
              <a:rPr lang="ru-RU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ППЭ-11-01</a:t>
            </a:r>
            <a:r>
              <a:rPr lang="ru-RU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)</a:t>
            </a:r>
            <a:endParaRPr lang="ru-RU" b="1" i="1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909570" y="4502150"/>
            <a:ext cx="9058910" cy="3784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ru-RU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Расшифровка кодов образовательных организаций (</a:t>
            </a:r>
            <a:r>
              <a:rPr lang="ru-RU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ППЭ-16</a:t>
            </a:r>
            <a:r>
              <a:rPr lang="ru-RU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)</a:t>
            </a:r>
            <a:endParaRPr lang="ru-RU" b="1" i="1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909570" y="3764915"/>
            <a:ext cx="9058275" cy="5740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ru-RU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Ведомость учета времени отсутствия участников экзамена в аудитории (</a:t>
            </a:r>
            <a:r>
              <a:rPr lang="ru-RU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ППЭ-12-04-МАШ</a:t>
            </a:r>
            <a:r>
              <a:rPr lang="ru-RU" sz="160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)</a:t>
            </a:r>
            <a:endParaRPr lang="ru-RU" sz="1600" b="1" i="1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903855" y="3040380"/>
            <a:ext cx="9064625" cy="5613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ru-RU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Ведомость коррекции персональных данных участников экзамена в аудитории (</a:t>
            </a:r>
            <a:r>
              <a:rPr lang="ru-RU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ППЭ-12-02</a:t>
            </a:r>
            <a:r>
              <a:rPr lang="ru-RU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)</a:t>
            </a:r>
            <a:endParaRPr lang="ru-RU" b="1" i="1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905125" y="2508250"/>
            <a:ext cx="9063355" cy="3689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Протокол проведения ГВЭ в аудитории (</a:t>
            </a:r>
            <a:r>
              <a:rPr lang="ru-RU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ППЭ-05-02-ГВЭ</a:t>
            </a:r>
            <a:r>
              <a:rPr lang="ru-RU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)</a:t>
            </a:r>
            <a:endParaRPr lang="ru-RU" b="1" i="1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909570" y="1986280"/>
            <a:ext cx="9058275" cy="358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ru-RU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Список участников ГВЭ в аудитории ППЭ (</a:t>
            </a:r>
            <a:r>
              <a:rPr lang="ru-RU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ППЭ-05-01-ГВЭ</a:t>
            </a:r>
            <a:r>
              <a:rPr lang="ru-RU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panose="020F0502020204030204" charset="0"/>
                <a:sym typeface="+mn-ea"/>
              </a:rPr>
              <a:t>)</a:t>
            </a:r>
            <a:endParaRPr lang="ru-RU" b="1" i="1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04800" y="3601533"/>
            <a:ext cx="2420710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ответственным организаторам </a:t>
            </a:r>
          </a:p>
          <a:p>
            <a:pPr algn="ctr"/>
            <a:r>
              <a:rPr lang="ru-RU" sz="2000" b="1" i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в аудитории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52730" y="897890"/>
            <a:ext cx="6363094" cy="2814481"/>
            <a:chOff x="4912" y="1263"/>
            <a:chExt cx="8622" cy="2834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4912" y="2000"/>
              <a:ext cx="8622" cy="2097"/>
              <a:chOff x="4912" y="2000"/>
              <a:chExt cx="8622" cy="2097"/>
            </a:xfrm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4912" y="2000"/>
                <a:ext cx="8622" cy="121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ru-RU" sz="220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Основной текст (восточно-азиат" charset="0"/>
                    <a:sym typeface="+mn-ea"/>
                  </a:rPr>
                  <a:t>вывесить у входа в аудиторию один экземпляр формы </a:t>
                </a:r>
                <a:r>
                  <a:rPr lang="ru-RU" sz="2200" b="1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Основной текст (восточно-азиат" charset="0"/>
                    <a:sym typeface="+mn-ea"/>
                  </a:rPr>
                  <a:t>ППЭ-05-01-ГВЭ</a:t>
                </a:r>
                <a:r>
                  <a:rPr lang="ru-RU" sz="220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Основной текст (восточно-азиат" charset="0"/>
                    <a:sym typeface="+mn-ea"/>
                  </a:rPr>
                  <a:t>  «Список участников ГВЭ в аудитории ППЭ»</a:t>
                </a:r>
                <a:endParaRPr lang="ru-RU" sz="2200" b="1" i="1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4912" y="3374"/>
                <a:ext cx="8622" cy="72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ru-RU" sz="220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Основной текст (восточно-азиат" charset="0"/>
                    <a:sym typeface="+mn-ea"/>
                  </a:rPr>
                  <a:t>разложить черновики на рабочие места участников ГВЭ </a:t>
                </a:r>
                <a:endParaRPr lang="ru-RU" sz="2200" b="1" i="1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cs typeface="Century Gothic" panose="020B0502020202020204" pitchFamily="34" charset="0"/>
                  <a:sym typeface="+mn-ea"/>
                </a:endParaRPr>
              </a:p>
            </p:txBody>
          </p:sp>
        </p:grpSp>
        <p:sp>
          <p:nvSpPr>
            <p:cNvPr id="15" name="Прямоугольник 14"/>
            <p:cNvSpPr/>
            <p:nvPr/>
          </p:nvSpPr>
          <p:spPr>
            <a:xfrm>
              <a:off x="4912" y="1263"/>
              <a:ext cx="8622" cy="57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sz="22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sym typeface="+mn-ea"/>
                </a:rPr>
                <a:t>не позднее 9.00 </a:t>
              </a:r>
              <a:r>
                <a:rPr lang="ru-RU" sz="220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sym typeface="+mn-ea"/>
                </a:rPr>
                <a:t>пройти в свою аудиторию</a:t>
              </a:r>
              <a:endParaRPr lang="ru-RU" sz="2200" b="1" i="1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Основной текст (восточно-азиат" charset="0"/>
                <a:cs typeface="Century Gothic" panose="020B0502020202020204" pitchFamily="34" charset="0"/>
                <a:sym typeface="+mn-ea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52745" y="110903"/>
            <a:ext cx="11685905" cy="553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0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Действия организаторов в аудитории до начала экзамена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2730" y="3874135"/>
            <a:ext cx="11686540" cy="7391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20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Основной текст (восточно-азиат" charset="0"/>
                <a:sym typeface="+mn-ea"/>
              </a:rPr>
              <a:t>оформить на доске образец регистрационных полей бланка регистрации</a:t>
            </a:r>
            <a:endParaRPr lang="ru-RU" sz="2200" b="1" i="1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Основной текст (восточно-азиат" charset="0"/>
              <a:cs typeface="Century Gothic" panose="020B0502020202020204" pitchFamily="34" charset="0"/>
              <a:sym typeface="+mn-ea"/>
            </a:endParaRPr>
          </a:p>
        </p:txBody>
      </p:sp>
      <p:graphicFrame>
        <p:nvGraphicFramePr>
          <p:cNvPr id="8" name="Объект 7"/>
          <p:cNvGraphicFramePr/>
          <p:nvPr/>
        </p:nvGraphicFramePr>
        <p:xfrm>
          <a:off x="6867525" y="897890"/>
          <a:ext cx="4937125" cy="261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r:id="rId3" imgW="5829300" imgH="3343275" progId="Paint.Picture">
                  <p:embed/>
                </p:oleObj>
              </mc:Choice>
              <mc:Fallback>
                <p:oleObj r:id="rId3" imgW="5829300" imgH="3343275" progId="Paint.Picture">
                  <p:embed/>
                  <p:pic>
                    <p:nvPicPr>
                      <p:cNvPr id="0" name="Изображение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67525" y="897890"/>
                        <a:ext cx="4937125" cy="2619375"/>
                      </a:xfrm>
                      <a:prstGeom prst="rect">
                        <a:avLst/>
                      </a:prstGeom>
                      <a:ln>
                        <a:solidFill>
                          <a:schemeClr val="bg1">
                            <a:lumMod val="7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Изображение 9" descr="Рисунок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35" y="4775200"/>
            <a:ext cx="11988165" cy="208089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905000" y="1593215"/>
            <a:ext cx="8382000" cy="5057140"/>
            <a:chOff x="123824" y="664146"/>
            <a:chExt cx="7197538" cy="5432111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123824" y="664146"/>
              <a:ext cx="3406775" cy="2587054"/>
              <a:chOff x="123824" y="664146"/>
              <a:chExt cx="3406775" cy="2587054"/>
            </a:xfrm>
          </p:grpSpPr>
          <p:sp>
            <p:nvSpPr>
              <p:cNvPr id="42" name="Прямоугольник 41"/>
              <p:cNvSpPr/>
              <p:nvPr/>
            </p:nvSpPr>
            <p:spPr>
              <a:xfrm>
                <a:off x="339724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Основной текст (восточно-азиат" charset="0"/>
                    <a:sym typeface="+mn-ea"/>
                  </a:rPr>
                  <a:t>документ, удостоверяющий личность</a:t>
                </a:r>
                <a:endParaRPr lang="ru-RU" sz="24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chemeClr val="bg2">
                        <a:lumMod val="10000"/>
                      </a:schemeClr>
                    </a:solidFill>
                    <a:latin typeface="Century Gothic" panose="020B0502020202020204" pitchFamily="34" charset="0"/>
                    <a:ea typeface="+Основной текст (восточно-азиат" charset="0"/>
                  </a:rPr>
                  <a:t>1</a:t>
                </a:r>
              </a:p>
            </p:txBody>
          </p:sp>
        </p:grpSp>
        <p:grpSp>
          <p:nvGrpSpPr>
            <p:cNvPr id="43" name="Группа 42"/>
            <p:cNvGrpSpPr/>
            <p:nvPr/>
          </p:nvGrpSpPr>
          <p:grpSpPr>
            <a:xfrm>
              <a:off x="3946897" y="664146"/>
              <a:ext cx="3374465" cy="2587054"/>
              <a:chOff x="123824" y="664146"/>
              <a:chExt cx="3374465" cy="2587054"/>
            </a:xfrm>
          </p:grpSpPr>
          <p:sp>
            <p:nvSpPr>
              <p:cNvPr id="44" name="Прямоугольник 43"/>
              <p:cNvSpPr/>
              <p:nvPr/>
            </p:nvSpPr>
            <p:spPr>
              <a:xfrm>
                <a:off x="307414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Основной текст (восточно-азиат" charset="0"/>
                    <a:sym typeface="+mn-ea"/>
                  </a:rPr>
                  <a:t>ручку с чернилами черного цвета</a:t>
                </a:r>
                <a:endParaRPr lang="ru-RU" sz="2400" b="1" i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chemeClr val="bg2">
                        <a:lumMod val="10000"/>
                      </a:schemeClr>
                    </a:solidFill>
                    <a:latin typeface="Century Gothic" panose="020B0502020202020204" pitchFamily="34" charset="0"/>
                    <a:ea typeface="+Основной текст (восточно-азиат" charset="0"/>
                  </a:rPr>
                  <a:t>2</a:t>
                </a:r>
              </a:p>
            </p:txBody>
          </p:sp>
        </p:grpSp>
        <p:grpSp>
          <p:nvGrpSpPr>
            <p:cNvPr id="49" name="Группа 48"/>
            <p:cNvGrpSpPr/>
            <p:nvPr/>
          </p:nvGrpSpPr>
          <p:grpSpPr>
            <a:xfrm>
              <a:off x="123824" y="3509203"/>
              <a:ext cx="3406604" cy="2587054"/>
              <a:chOff x="123824" y="664146"/>
              <a:chExt cx="3406604" cy="2587054"/>
            </a:xfrm>
          </p:grpSpPr>
          <p:sp>
            <p:nvSpPr>
              <p:cNvPr id="50" name="Прямоугольник 49"/>
              <p:cNvSpPr/>
              <p:nvPr/>
            </p:nvSpPr>
            <p:spPr>
              <a:xfrm>
                <a:off x="339553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Основной текст (восточно-азиат" charset="0"/>
                    <a:sym typeface="+mn-ea"/>
                  </a:rPr>
                  <a:t>средства обучения и воспитания по предмету</a:t>
                </a:r>
                <a:endParaRPr lang="ru-RU" sz="24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chemeClr val="bg2">
                        <a:lumMod val="10000"/>
                      </a:schemeClr>
                    </a:solidFill>
                    <a:latin typeface="Century Gothic" panose="020B0502020202020204" pitchFamily="34" charset="0"/>
                    <a:ea typeface="+Основной текст (восточно-азиат" charset="0"/>
                  </a:rPr>
                  <a:t>3</a:t>
                </a:r>
              </a:p>
            </p:txBody>
          </p:sp>
        </p:grpSp>
        <p:grpSp>
          <p:nvGrpSpPr>
            <p:cNvPr id="52" name="Группа 51"/>
            <p:cNvGrpSpPr/>
            <p:nvPr/>
          </p:nvGrpSpPr>
          <p:grpSpPr>
            <a:xfrm>
              <a:off x="3946897" y="3509203"/>
              <a:ext cx="3374465" cy="2587054"/>
              <a:chOff x="123824" y="664146"/>
              <a:chExt cx="3374465" cy="2587054"/>
            </a:xfrm>
          </p:grpSpPr>
          <p:sp>
            <p:nvSpPr>
              <p:cNvPr id="53" name="Прямоугольник 52"/>
              <p:cNvSpPr/>
              <p:nvPr/>
            </p:nvSpPr>
            <p:spPr>
              <a:xfrm>
                <a:off x="307414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  <a:defRPr/>
                </a:pPr>
                <a:r>
                  <a:rPr lang="ru-RU" sz="240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Основной текст (восточно-азиат" charset="0"/>
                    <a:sym typeface="+mn-ea"/>
                  </a:rPr>
                  <a:t>лекарства и питание  (при необходимости)</a:t>
                </a:r>
                <a:endParaRPr lang="ru-RU" sz="24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chemeClr val="bg2">
                        <a:lumMod val="10000"/>
                      </a:schemeClr>
                    </a:solidFill>
                    <a:latin typeface="Century Gothic" panose="020B0502020202020204" pitchFamily="34" charset="0"/>
                    <a:ea typeface="+Основной текст (восточно-азиат" charset="0"/>
                  </a:rPr>
                  <a:t>4</a:t>
                </a:r>
              </a:p>
            </p:txBody>
          </p:sp>
        </p:grpSp>
      </p:grpSp>
      <p:sp>
        <p:nvSpPr>
          <p:cNvPr id="2" name="Прямоугольник 1"/>
          <p:cNvSpPr/>
          <p:nvPr/>
        </p:nvSpPr>
        <p:spPr>
          <a:xfrm>
            <a:off x="3937332" y="95663"/>
            <a:ext cx="453136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Вход участников ГВЭ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301625" y="106680"/>
            <a:ext cx="1325880" cy="1177925"/>
            <a:chOff x="981777" y="827256"/>
            <a:chExt cx="3599849" cy="3580598"/>
          </a:xfrm>
        </p:grpSpPr>
        <p:sp>
          <p:nvSpPr>
            <p:cNvPr id="7" name="Овал 6"/>
            <p:cNvSpPr/>
            <p:nvPr/>
          </p:nvSpPr>
          <p:spPr>
            <a:xfrm>
              <a:off x="981777" y="827256"/>
              <a:ext cx="3599849" cy="3580598"/>
            </a:xfrm>
            <a:prstGeom prst="ellipse">
              <a:avLst/>
            </a:prstGeom>
            <a:solidFill>
              <a:srgbClr val="E26714"/>
            </a:solidFill>
            <a:ln>
              <a:solidFill>
                <a:srgbClr val="E267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671404" y="1917842"/>
              <a:ext cx="2220597" cy="13994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rPr>
                <a:t>9.00</a:t>
              </a:r>
              <a:endParaRPr lang="ru-RU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2933139" y="911027"/>
            <a:ext cx="6540500" cy="518160"/>
            <a:chOff x="-1947324" y="156815"/>
            <a:chExt cx="8896171" cy="3324369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-1630344" y="156815"/>
              <a:ext cx="8313169" cy="3324369"/>
            </a:xfrm>
            <a:prstGeom prst="rect">
              <a:avLst/>
            </a:prstGeom>
            <a:noFill/>
            <a:ln w="38100" cap="rnd">
              <a:solidFill>
                <a:srgbClr val="E26714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-1947324" y="307552"/>
              <a:ext cx="8896171" cy="29536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П</a:t>
              </a:r>
              <a:r>
                <a:rPr lang="ru-RU" sz="2400" b="1" kern="0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j-ea"/>
                  <a:cs typeface="Century Gothic" panose="020B0502020202020204" pitchFamily="34" charset="0"/>
                  <a:sym typeface="+mn-ea"/>
                </a:rPr>
                <a:t>ри себе участник ГВЭ может иметь:</a:t>
              </a: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494368" y="123937"/>
            <a:ext cx="9204325" cy="10452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0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В день проведения экзамена участникам ГВЭ </a:t>
            </a:r>
            <a:endParaRPr lang="ru-RU" sz="3000" b="1" kern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Century Gothic" panose="020B0502020202020204" pitchFamily="34" charset="0"/>
              <a:sym typeface="+mn-ea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000" b="1" u="sng" kern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запрещается:</a:t>
            </a:r>
            <a:r>
              <a:rPr lang="ru-RU" sz="3200" b="1" u="sng" kern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+mj-ea"/>
                <a:cs typeface="+mj-cs"/>
                <a:sym typeface="+mn-ea"/>
              </a:rPr>
              <a:t> 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3880" y="1295400"/>
            <a:ext cx="11065510" cy="11950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rtl="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uFillTx/>
                <a:latin typeface="Century Gothic" panose="020B0502020202020204" pitchFamily="34" charset="0"/>
                <a:ea typeface="+Основной текст (восточно-азиат" charset="0"/>
                <a:sym typeface="+mn-ea"/>
              </a:rPr>
              <a:t>выполнять экзаменационную работу несамостоятельно, в том числе с помощью посторонних лиц, общаться с другими участниками ГВЭ во время проведения экзамена в аудитории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63880" y="2713355"/>
            <a:ext cx="11065510" cy="11950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rtl="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uFillTx/>
                <a:latin typeface="Century Gothic" panose="020B0502020202020204" pitchFamily="34" charset="0"/>
                <a:ea typeface="+Основной текст (восточно-азиат" charset="0"/>
                <a:sym typeface="+mn-ea"/>
              </a:rPr>
              <a:t>иметь при себе средства связи, фото-, аудио- и видеоаппаратуру, электронно-вычислительную технику, справочные материалы, письменные заметки и иные средства хранения и передачи информации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63880" y="4131310"/>
            <a:ext cx="11065510" cy="11950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rtl="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uFillTx/>
                <a:latin typeface="Century Gothic" panose="020B0502020202020204" pitchFamily="34" charset="0"/>
                <a:ea typeface="+Основной текст (восточно-азиат" charset="0"/>
                <a:sym typeface="+mn-ea"/>
              </a:rPr>
              <a:t>выносить из аудиторий и ППЭ черновики, экзаменационные материалы на бумажном или электронном носителях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63245" y="5549265"/>
            <a:ext cx="11065510" cy="11950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rtl="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uFillTx/>
                <a:latin typeface="Century Gothic" panose="020B0502020202020204" pitchFamily="34" charset="0"/>
                <a:ea typeface="+Основной текст (восточно-азиат" charset="0"/>
                <a:sym typeface="+mn-ea"/>
              </a:rPr>
              <a:t>фотографировать экзаменационные материалы, черновики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044065" y="2489835"/>
            <a:ext cx="8103870" cy="4243705"/>
            <a:chOff x="123824" y="664146"/>
            <a:chExt cx="7197538" cy="5432111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123824" y="664146"/>
              <a:ext cx="3406775" cy="2587054"/>
              <a:chOff x="123824" y="664146"/>
              <a:chExt cx="3406775" cy="2587054"/>
            </a:xfrm>
          </p:grpSpPr>
          <p:sp>
            <p:nvSpPr>
              <p:cNvPr id="42" name="Прямоугольник 41"/>
              <p:cNvSpPr/>
              <p:nvPr/>
            </p:nvSpPr>
            <p:spPr>
              <a:xfrm>
                <a:off x="339724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sz="2200" dirty="0">
                    <a:solidFill>
                      <a:schemeClr val="bg2">
                        <a:lumMod val="10000"/>
                      </a:schemeClr>
                    </a:solidFill>
                    <a:uFillTx/>
                    <a:latin typeface="Century Gothic" panose="020B0502020202020204" pitchFamily="34" charset="0"/>
                    <a:sym typeface="+mn-ea"/>
                  </a:rPr>
                  <a:t>доставочные спецпакеты с комплектами </a:t>
                </a:r>
              </a:p>
              <a:p>
                <a:pPr algn="ctr"/>
                <a:r>
                  <a:rPr sz="2200" dirty="0">
                    <a:solidFill>
                      <a:schemeClr val="bg2">
                        <a:lumMod val="10000"/>
                      </a:schemeClr>
                    </a:solidFill>
                    <a:uFillTx/>
                    <a:latin typeface="Century Gothic" panose="020B0502020202020204" pitchFamily="34" charset="0"/>
                    <a:sym typeface="+mn-ea"/>
                  </a:rPr>
                  <a:t>бланков </a:t>
                </a:r>
                <a:endParaRPr lang="ru-RU" sz="22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200" b="1" dirty="0" smtClean="0">
                    <a:solidFill>
                      <a:schemeClr val="bg2">
                        <a:lumMod val="10000"/>
                      </a:schemeClr>
                    </a:solidFill>
                    <a:uFillTx/>
                    <a:latin typeface="Century Gothic" panose="020B0502020202020204" pitchFamily="34" charset="0"/>
                    <a:ea typeface="+Основной текст (восточно-азиат" charset="0"/>
                  </a:rPr>
                  <a:t>1</a:t>
                </a:r>
              </a:p>
            </p:txBody>
          </p:sp>
        </p:grpSp>
        <p:grpSp>
          <p:nvGrpSpPr>
            <p:cNvPr id="43" name="Группа 42"/>
            <p:cNvGrpSpPr/>
            <p:nvPr/>
          </p:nvGrpSpPr>
          <p:grpSpPr>
            <a:xfrm>
              <a:off x="3946897" y="664146"/>
              <a:ext cx="3374465" cy="2587054"/>
              <a:chOff x="123824" y="664146"/>
              <a:chExt cx="3374465" cy="2587054"/>
            </a:xfrm>
          </p:grpSpPr>
          <p:sp>
            <p:nvSpPr>
              <p:cNvPr id="44" name="Прямоугольник 43"/>
              <p:cNvSpPr/>
              <p:nvPr/>
            </p:nvSpPr>
            <p:spPr>
              <a:xfrm>
                <a:off x="307414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sz="2200" dirty="0">
                    <a:solidFill>
                      <a:schemeClr val="bg2">
                        <a:lumMod val="10000"/>
                      </a:schemeClr>
                    </a:solidFill>
                    <a:uFillTx/>
                    <a:latin typeface="Century Gothic" panose="020B0502020202020204" pitchFamily="34" charset="0"/>
                    <a:sym typeface="+mn-ea"/>
                  </a:rPr>
                  <a:t>доставочные спецпакеты с КИМ </a:t>
                </a:r>
                <a:endParaRPr lang="ru-RU" sz="2200" b="1" i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200" b="1" dirty="0" smtClean="0">
                    <a:solidFill>
                      <a:schemeClr val="bg2">
                        <a:lumMod val="10000"/>
                      </a:schemeClr>
                    </a:solidFill>
                    <a:uFillTx/>
                    <a:latin typeface="Century Gothic" panose="020B0502020202020204" pitchFamily="34" charset="0"/>
                    <a:ea typeface="+Основной текст (восточно-азиат" charset="0"/>
                  </a:rPr>
                  <a:t>2</a:t>
                </a:r>
              </a:p>
            </p:txBody>
          </p:sp>
        </p:grpSp>
        <p:grpSp>
          <p:nvGrpSpPr>
            <p:cNvPr id="49" name="Группа 48"/>
            <p:cNvGrpSpPr/>
            <p:nvPr/>
          </p:nvGrpSpPr>
          <p:grpSpPr>
            <a:xfrm>
              <a:off x="123824" y="3509203"/>
              <a:ext cx="3406604" cy="2587054"/>
              <a:chOff x="123824" y="664146"/>
              <a:chExt cx="3406604" cy="2587054"/>
            </a:xfrm>
          </p:grpSpPr>
          <p:sp>
            <p:nvSpPr>
              <p:cNvPr id="50" name="Прямоугольник 49"/>
              <p:cNvSpPr/>
              <p:nvPr/>
            </p:nvSpPr>
            <p:spPr>
              <a:xfrm>
                <a:off x="339553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sz="2200" dirty="0">
                    <a:solidFill>
                      <a:schemeClr val="bg2">
                        <a:lumMod val="10000"/>
                      </a:schemeClr>
                    </a:solidFill>
                    <a:uFillTx/>
                    <a:latin typeface="Century Gothic" panose="020B0502020202020204" pitchFamily="34" charset="0"/>
                    <a:sym typeface="+mn-ea"/>
                  </a:rPr>
                  <a:t>дополнительные бланки ответов </a:t>
                </a:r>
                <a:endParaRPr lang="ru-RU" sz="22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200" b="1" dirty="0" smtClean="0">
                    <a:solidFill>
                      <a:schemeClr val="bg2">
                        <a:lumMod val="10000"/>
                      </a:schemeClr>
                    </a:solidFill>
                    <a:uFillTx/>
                    <a:latin typeface="Century Gothic" panose="020B0502020202020204" pitchFamily="34" charset="0"/>
                    <a:ea typeface="+Основной текст (восточно-азиат" charset="0"/>
                  </a:rPr>
                  <a:t>3</a:t>
                </a:r>
              </a:p>
            </p:txBody>
          </p:sp>
        </p:grpSp>
        <p:grpSp>
          <p:nvGrpSpPr>
            <p:cNvPr id="52" name="Группа 51"/>
            <p:cNvGrpSpPr/>
            <p:nvPr/>
          </p:nvGrpSpPr>
          <p:grpSpPr>
            <a:xfrm>
              <a:off x="3946897" y="3509203"/>
              <a:ext cx="3374465" cy="2587054"/>
              <a:chOff x="123824" y="664146"/>
              <a:chExt cx="3374465" cy="2587054"/>
            </a:xfrm>
          </p:grpSpPr>
          <p:sp>
            <p:nvSpPr>
              <p:cNvPr id="53" name="Прямоугольник 52"/>
              <p:cNvSpPr/>
              <p:nvPr/>
            </p:nvSpPr>
            <p:spPr>
              <a:xfrm>
                <a:off x="307414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0" algn="ctr">
                  <a:buFont typeface="Wingdings" panose="05000000000000000000" pitchFamily="2" charset="2"/>
                  <a:buNone/>
                </a:pPr>
                <a:r>
                  <a:rPr lang="ru-RU" sz="220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sym typeface="+mn-ea"/>
                  </a:rPr>
                  <a:t>ВДП для упаковки бланков, использованных черновиков и КИМ </a:t>
                </a:r>
                <a:endParaRPr lang="ru-RU" sz="22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200" b="1" dirty="0" smtClean="0">
                    <a:solidFill>
                      <a:schemeClr val="bg2">
                        <a:lumMod val="10000"/>
                      </a:schemeClr>
                    </a:solidFill>
                    <a:uFillTx/>
                    <a:latin typeface="Century Gothic" panose="020B0502020202020204" pitchFamily="34" charset="0"/>
                    <a:ea typeface="+Основной текст (восточно-азиат" charset="0"/>
                  </a:rPr>
                  <a:t>4</a:t>
                </a:r>
              </a:p>
            </p:txBody>
          </p:sp>
        </p:grpSp>
      </p:grpSp>
      <p:sp>
        <p:nvSpPr>
          <p:cNvPr id="2" name="Прямоугольник 1"/>
          <p:cNvSpPr/>
          <p:nvPr/>
        </p:nvSpPr>
        <p:spPr>
          <a:xfrm>
            <a:off x="2265377" y="90583"/>
            <a:ext cx="835152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Выдача экзаменационных материалов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301625" y="106680"/>
            <a:ext cx="1325880" cy="1177925"/>
            <a:chOff x="981777" y="827256"/>
            <a:chExt cx="3599849" cy="3580598"/>
          </a:xfrm>
        </p:grpSpPr>
        <p:sp>
          <p:nvSpPr>
            <p:cNvPr id="7" name="Овал 6"/>
            <p:cNvSpPr/>
            <p:nvPr/>
          </p:nvSpPr>
          <p:spPr>
            <a:xfrm>
              <a:off x="981777" y="827256"/>
              <a:ext cx="3599849" cy="3580598"/>
            </a:xfrm>
            <a:prstGeom prst="ellipse">
              <a:avLst/>
            </a:prstGeom>
            <a:solidFill>
              <a:srgbClr val="E26714"/>
            </a:solidFill>
            <a:ln>
              <a:solidFill>
                <a:srgbClr val="E267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671404" y="1917842"/>
              <a:ext cx="2220597" cy="13994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rPr>
                <a:t>9.45</a:t>
              </a:r>
              <a:endParaRPr lang="ru-RU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1769745" y="970280"/>
            <a:ext cx="9344025" cy="1317625"/>
            <a:chOff x="-2961314" y="-209843"/>
            <a:chExt cx="11995148" cy="8217911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-2961314" y="-209843"/>
              <a:ext cx="11995148" cy="8217911"/>
            </a:xfrm>
            <a:prstGeom prst="rect">
              <a:avLst/>
            </a:prstGeom>
            <a:noFill/>
            <a:ln w="38100" cap="rnd">
              <a:solidFill>
                <a:srgbClr val="E26714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-2669381" y="370920"/>
              <a:ext cx="11703215" cy="69030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0" algn="ctr">
                <a:buNone/>
              </a:pPr>
              <a:r>
                <a:rPr sz="220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руководитель ППЭ должен выдать в Штабе ППЭ ответственным организаторам в аудиториях ЭМ по форме </a:t>
              </a:r>
              <a:r>
                <a:rPr sz="2200" b="1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ППЭ-14-02-ГВЭ </a:t>
              </a:r>
              <a:r>
                <a:rPr sz="220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«Ведомость учета экзаменационных материалов»:</a:t>
              </a:r>
              <a:endParaRPr lang="ru-RU" sz="22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/>
          <p:nvPr/>
        </p:nvGraphicFramePr>
        <p:xfrm>
          <a:off x="173990" y="0"/>
          <a:ext cx="11844655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r:id="rId4" imgW="9248775" imgH="4562475" progId="Paint.Picture">
                  <p:embed/>
                </p:oleObj>
              </mc:Choice>
              <mc:Fallback>
                <p:oleObj r:id="rId4" imgW="9248775" imgH="4562475" progId="Paint.Picture">
                  <p:embed/>
                  <p:pic>
                    <p:nvPicPr>
                      <p:cNvPr id="0" name="Изображение 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3990" y="0"/>
                        <a:ext cx="11844655" cy="6858000"/>
                      </a:xfrm>
                      <a:prstGeom prst="rect">
                        <a:avLst/>
                      </a:prstGeom>
                      <a:ln>
                        <a:solidFill>
                          <a:schemeClr val="bg1">
                            <a:lumMod val="8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30795" y="152813"/>
            <a:ext cx="733107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Вход участников ГВЭ в аудиторию</a:t>
            </a:r>
          </a:p>
        </p:txBody>
      </p:sp>
      <p:grpSp>
        <p:nvGrpSpPr>
          <p:cNvPr id="25" name="Группа 24"/>
          <p:cNvGrpSpPr/>
          <p:nvPr/>
        </p:nvGrpSpPr>
        <p:grpSpPr>
          <a:xfrm>
            <a:off x="2920365" y="1050925"/>
            <a:ext cx="6351270" cy="518160"/>
            <a:chOff x="-1947324" y="156815"/>
            <a:chExt cx="8896171" cy="3324369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-1630344" y="156815"/>
              <a:ext cx="8313169" cy="3324369"/>
            </a:xfrm>
            <a:prstGeom prst="rect">
              <a:avLst/>
            </a:prstGeom>
            <a:noFill/>
            <a:ln w="38100" cap="rnd">
              <a:solidFill>
                <a:srgbClr val="E26714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-1947324" y="307552"/>
              <a:ext cx="8896171" cy="29536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algn="ctr" defTabSz="914400">
                <a:buClrTx/>
                <a:buSzTx/>
                <a:buFontTx/>
                <a:buNone/>
                <a:defRPr/>
              </a:pPr>
              <a:r>
                <a:rPr lang="ru-RU" sz="2400" b="1" kern="0" noProof="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ea typeface="+mj-ea"/>
                  <a:cs typeface="Century Gothic" panose="020B0502020202020204" pitchFamily="34" charset="0"/>
                  <a:sym typeface="+mn-ea"/>
                </a:rPr>
                <a:t>Организаторы в аудитории должны:</a:t>
              </a:r>
              <a:endParaRPr lang="ru-RU" sz="24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1366520" y="1797685"/>
            <a:ext cx="9458960" cy="4808220"/>
            <a:chOff x="322" y="2621"/>
            <a:chExt cx="14896" cy="757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322" y="2621"/>
              <a:ext cx="14896" cy="22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lang="ru-RU" sz="200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Сверить данные документа, удостоверяющего личность участника ГВЭ, с данными в </a:t>
              </a:r>
              <a:r>
                <a:rPr lang="ru-RU" sz="20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форме ППЭ-05-02-ГВЭ </a:t>
              </a:r>
              <a:r>
                <a:rPr lang="ru-RU" sz="200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«Протокол проведения ГВЭ в аудитории»</a:t>
              </a:r>
              <a:endParaRPr lang="ru-RU" sz="2000" b="1" i="1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Основной текст (восточно-азиат" charset="0"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22" y="5283"/>
              <a:ext cx="14896" cy="22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lang="ru-RU" sz="200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В случае расхождения персональных данных участника ГВЭ в документе, удостоверяющем личность, с данными в форме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lang="ru-RU" sz="200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ППЭ-05-02-ГВЭ  заполнить </a:t>
              </a:r>
              <a:r>
                <a:rPr lang="ru-RU" sz="20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форму ППЭ 12-02</a:t>
              </a:r>
              <a:r>
                <a:rPr lang="ru-RU" sz="200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 «Ведомость коррекции персональных данных участников экзамена в аудитории»</a:t>
              </a:r>
              <a:endParaRPr lang="ru-RU" sz="2000" b="1" i="1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Основной текст (восточно-азиат" charset="0"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22" y="7945"/>
              <a:ext cx="14896" cy="22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lang="ru-RU" sz="200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Сообщить участнику ГВЭ номер его места в аудитории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lang="ru-RU" sz="200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(</a:t>
              </a:r>
              <a:r>
                <a:rPr lang="ru-RU" sz="20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ППЭ-05-01-ГВЭ</a:t>
              </a:r>
              <a:r>
                <a:rPr lang="ru-RU" sz="200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 «Список участников ГВЭ в аудитории ППЭ»)</a:t>
              </a:r>
              <a:endParaRPr lang="ru-RU" sz="2000" b="1" i="1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Основной текст (восточно-азиат" charset="0"/>
                <a:cs typeface="Century Gothic" panose="020B0502020202020204" pitchFamily="34" charset="0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" y="0"/>
            <a:ext cx="11842750" cy="68554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6269" y="75978"/>
            <a:ext cx="608139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Инструктаж участников ГВЭ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216049" y="805815"/>
            <a:ext cx="11715040" cy="5903595"/>
            <a:chOff x="806" y="1124"/>
            <a:chExt cx="12936" cy="8808"/>
          </a:xfrm>
        </p:grpSpPr>
        <p:cxnSp>
          <p:nvCxnSpPr>
            <p:cNvPr id="8" name="Прямая соединительная линия 2"/>
            <p:cNvCxnSpPr/>
            <p:nvPr/>
          </p:nvCxnSpPr>
          <p:spPr>
            <a:xfrm flipH="1">
              <a:off x="3409" y="1124"/>
              <a:ext cx="1" cy="8808"/>
            </a:xfrm>
            <a:prstGeom prst="line">
              <a:avLst/>
            </a:prstGeom>
            <a:ln w="50800">
              <a:solidFill>
                <a:srgbClr val="E2671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5"/>
            <p:cNvCxnSpPr/>
            <p:nvPr/>
          </p:nvCxnSpPr>
          <p:spPr>
            <a:xfrm flipV="1">
              <a:off x="855" y="2039"/>
              <a:ext cx="12887" cy="12"/>
            </a:xfrm>
            <a:prstGeom prst="line">
              <a:avLst/>
            </a:prstGeom>
            <a:ln w="50800">
              <a:solidFill>
                <a:srgbClr val="E2671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Прямоугольник 9"/>
            <p:cNvSpPr/>
            <p:nvPr/>
          </p:nvSpPr>
          <p:spPr>
            <a:xfrm>
              <a:off x="806" y="1175"/>
              <a:ext cx="2673" cy="5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sym typeface="+mn-ea"/>
                </a:rPr>
                <a:t>не ранее 09.50</a:t>
              </a:r>
              <a:endParaRPr lang="ru-RU" sz="2000" b="1" i="1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Основной текст (восточно-азиат" charset="0"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611" y="1185"/>
              <a:ext cx="10008" cy="57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ru-RU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sym typeface="+mn-ea"/>
                </a:rPr>
                <a:t>первая часть инструктажа</a:t>
              </a:r>
              <a:endParaRPr lang="ru-RU" i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Основной текст (восточно-азиат" charset="0"/>
                <a:cs typeface="Century Gothic" panose="020B0502020202020204" pitchFamily="34" charset="0"/>
                <a:sym typeface="+mn-ea"/>
              </a:endParaRPr>
            </a:p>
          </p:txBody>
        </p:sp>
      </p:grpSp>
      <p:sp>
        <p:nvSpPr>
          <p:cNvPr id="49" name="Прямоугольник 48"/>
          <p:cNvSpPr/>
          <p:nvPr/>
        </p:nvSpPr>
        <p:spPr>
          <a:xfrm>
            <a:off x="153670" y="3719643"/>
            <a:ext cx="242071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не ранее 10.00</a:t>
            </a:r>
            <a:endParaRPr lang="ru-RU" sz="2000" b="1" i="1" kern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56535" y="1654810"/>
            <a:ext cx="9070975" cy="5702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ru-RU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Основной текст (восточно-азиат" charset="0"/>
                <a:sym typeface="+mn-ea"/>
              </a:rPr>
              <a:t>продемонстрировать участникам экзамена целостность доставочных </a:t>
            </a:r>
            <a:r>
              <a:rPr lang="ru-RU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Основной текст (восточно-азиат" charset="0"/>
                <a:sym typeface="+mn-ea"/>
              </a:rPr>
              <a:t>спецпакетов</a:t>
            </a:r>
            <a:endParaRPr lang="ru-RU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Основной текст (восточно-азиат" charset="0"/>
              <a:sym typeface="+mn-ea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56535" y="2402205"/>
            <a:ext cx="9070975" cy="5702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Основной текст (восточно-азиат" charset="0"/>
                <a:sym typeface="+mn-ea"/>
              </a:rPr>
              <a:t>вскрыть доставочные </a:t>
            </a:r>
            <a:r>
              <a:rPr lang="ru-RU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Основной текст (восточно-азиат" charset="0"/>
                <a:sym typeface="+mn-ea"/>
              </a:rPr>
              <a:t>спецпакеты</a:t>
            </a:r>
            <a:endParaRPr lang="ru-RU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Основной текст (восточно-азиат" charset="0"/>
              <a:sym typeface="+mn-ea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56535" y="3149600"/>
            <a:ext cx="9070975" cy="5702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ru-RU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Основной текст (восточно-азиат" charset="0"/>
                <a:sym typeface="+mn-ea"/>
              </a:rPr>
              <a:t>выдать участникам ГВЭ комплекты бланков и КИМ </a:t>
            </a:r>
            <a:r>
              <a:rPr lang="ru-RU" i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Основной текст (восточно-азиат" charset="0"/>
                <a:sym typeface="+mn-ea"/>
              </a:rPr>
              <a:t> (если предполагается выдача КИМ)</a:t>
            </a:r>
            <a:endParaRPr lang="ru-RU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Основной текст (восточно-азиат" charset="0"/>
              <a:sym typeface="+mn-ea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748915" y="3896995"/>
            <a:ext cx="9070975" cy="5702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Основной текст (восточно-азиат" charset="0"/>
                <a:sym typeface="+mn-ea"/>
              </a:rPr>
              <a:t>дать указание участникам ГВЭ проверить качество и комплектность ЭМ, а таже совпадение кода работы на бланке регистрации и бланке ответов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748915" y="4644390"/>
            <a:ext cx="9070975" cy="5702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Основной текст (восточно-азиат" charset="0"/>
                <a:sym typeface="+mn-ea"/>
              </a:rPr>
              <a:t>дать указание участникам ГВЭ приступить к заполнению бланков регистрации, регистрационных полей бланков ответов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748915" y="5391785"/>
            <a:ext cx="9070975" cy="5702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Основной текст (восточно-азиат" charset="0"/>
                <a:sym typeface="+mn-ea"/>
              </a:rPr>
              <a:t>проверить правильность заполнения регистрационных полей на всех бланках у каждого участника ГВЭ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748915" y="6139180"/>
            <a:ext cx="9070975" cy="5702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объявить начало, продолжительность и время окончания выполнения экзаменационной работы и  зафиксировать их на доске</a:t>
            </a:r>
            <a:endParaRPr lang="ru-RU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Основной текст (восточно-азиат" charset="0"/>
              <a:sym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913276" y="161402"/>
            <a:ext cx="636524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Нормативные правовые акты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98195" y="1153160"/>
            <a:ext cx="5113655" cy="5301615"/>
          </a:xfrm>
          <a:prstGeom prst="rect">
            <a:avLst/>
          </a:prstGeom>
          <a:noFill/>
          <a:ln w="38100" cap="rnd">
            <a:solidFill>
              <a:srgbClr val="E2671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" name="Группа 24"/>
          <p:cNvGrpSpPr/>
          <p:nvPr/>
        </p:nvGrpSpPr>
        <p:grpSpPr>
          <a:xfrm>
            <a:off x="798195" y="1153160"/>
            <a:ext cx="10890885" cy="5301615"/>
            <a:chOff x="809626" y="792356"/>
            <a:chExt cx="8002249" cy="3797300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5054537" y="792356"/>
              <a:ext cx="3757338" cy="3797300"/>
            </a:xfrm>
            <a:prstGeom prst="rect">
              <a:avLst/>
            </a:prstGeom>
            <a:noFill/>
            <a:ln w="38100" cap="rnd">
              <a:solidFill>
                <a:srgbClr val="E26714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809626" y="792356"/>
              <a:ext cx="381952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6576060" y="2043497"/>
            <a:ext cx="51130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Об </a:t>
            </a:r>
            <a:r>
              <a:rPr lang="ru-RU" sz="200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утверждении </a:t>
            </a:r>
            <a:r>
              <a:rPr lang="ru-RU" sz="2000" b="1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инструктивных материалов </a:t>
            </a:r>
            <a:r>
              <a:rPr lang="ru-RU" sz="200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по подготовке и проведению государственной итоговой аттестации по образовательным программам среднего общего образования в форме государственного выпускного экзамена </a:t>
            </a:r>
          </a:p>
          <a:p>
            <a:pPr algn="ctr"/>
            <a:endParaRPr lang="ru-RU" sz="2000" i="1" dirty="0" smtClean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  <a:p>
            <a:pPr algn="ctr"/>
            <a:r>
              <a:rPr lang="ru-RU" sz="2000" i="1" dirty="0" smtClean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Приказ министерства образования Ярославской области </a:t>
            </a:r>
            <a:endParaRPr lang="ru-RU" sz="2000" i="1" dirty="0" smtClean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  <a:cs typeface="Century Gothic" panose="020B0502020202020204" pitchFamily="34" charset="0"/>
            </a:endParaRPr>
          </a:p>
          <a:p>
            <a:pPr algn="ctr"/>
            <a:r>
              <a:rPr lang="ru-RU" sz="2000" i="1" dirty="0" smtClean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от 20.05.2024 № 153/01-04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66540" y="2372806"/>
            <a:ext cx="497696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Об утверждении </a:t>
            </a:r>
            <a:r>
              <a:rPr lang="ru-RU" sz="2000" b="1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правил заполнения бланков </a:t>
            </a:r>
            <a:r>
              <a:rPr lang="ru-RU" sz="200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единого государственного экзамена, государственного выпускного экзамена </a:t>
            </a:r>
          </a:p>
          <a:p>
            <a:pPr algn="ctr"/>
            <a:r>
              <a:rPr lang="ru-RU" sz="200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в 2024 году</a:t>
            </a:r>
            <a:endParaRPr lang="ru-RU" sz="2000" dirty="0" smtClean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  <a:cs typeface="Century Gothic" panose="020B0502020202020204" pitchFamily="34" charset="0"/>
            </a:endParaRPr>
          </a:p>
          <a:p>
            <a:pPr algn="ctr"/>
            <a:endParaRPr lang="ru-RU" sz="2000" i="1" dirty="0" smtClean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  <a:p>
            <a:pPr algn="ctr"/>
            <a:r>
              <a:rPr lang="ru-RU" sz="2000" i="1" dirty="0" smtClean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Приказ министерства образования Ярославской области </a:t>
            </a:r>
            <a:endParaRPr lang="ru-RU" sz="2000" i="1" dirty="0" smtClean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  <a:cs typeface="Century Gothic" panose="020B0502020202020204" pitchFamily="34" charset="0"/>
            </a:endParaRPr>
          </a:p>
          <a:p>
            <a:pPr algn="ctr"/>
            <a:r>
              <a:rPr lang="ru-RU" sz="2000" i="1" dirty="0" smtClean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от 22.01.2024 № 8/01-04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60334" y="178848"/>
            <a:ext cx="707199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Заполнение бланка регистрации</a:t>
            </a:r>
          </a:p>
        </p:txBody>
      </p:sp>
      <p:pic>
        <p:nvPicPr>
          <p:cNvPr id="4" name="Изображение 3" descr="Рисунок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8410"/>
            <a:ext cx="12192000" cy="436054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9699" y="145828"/>
            <a:ext cx="707199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Заполнение бланка регистрации</a:t>
            </a:r>
          </a:p>
        </p:txBody>
      </p:sp>
      <p:graphicFrame>
        <p:nvGraphicFramePr>
          <p:cNvPr id="3" name="Объект 2"/>
          <p:cNvGraphicFramePr/>
          <p:nvPr/>
        </p:nvGraphicFramePr>
        <p:xfrm>
          <a:off x="2175510" y="920115"/>
          <a:ext cx="7841615" cy="582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r:id="rId3" imgW="8057515" imgH="11306175" progId="Paint.Picture">
                  <p:embed/>
                </p:oleObj>
              </mc:Choice>
              <mc:Fallback>
                <p:oleObj r:id="rId3" imgW="8057515" imgH="11306175" progId="Paint.Picture">
                  <p:embed/>
                  <p:pic>
                    <p:nvPicPr>
                      <p:cNvPr id="0" name="Изображение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75510" y="920115"/>
                        <a:ext cx="7841615" cy="5826125"/>
                      </a:xfrm>
                      <a:prstGeom prst="rect">
                        <a:avLst/>
                      </a:prstGeom>
                      <a:ln>
                        <a:solidFill>
                          <a:schemeClr val="bg1">
                            <a:lumMod val="7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46097" y="169958"/>
            <a:ext cx="60121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Заполнение бланка ответов</a:t>
            </a:r>
          </a:p>
        </p:txBody>
      </p:sp>
      <p:graphicFrame>
        <p:nvGraphicFramePr>
          <p:cNvPr id="7" name="Объект 6"/>
          <p:cNvGraphicFramePr/>
          <p:nvPr/>
        </p:nvGraphicFramePr>
        <p:xfrm>
          <a:off x="208280" y="829945"/>
          <a:ext cx="11775440" cy="5901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r:id="rId3" imgW="7886065" imgH="8010525" progId="Paint.Picture">
                  <p:embed/>
                </p:oleObj>
              </mc:Choice>
              <mc:Fallback>
                <p:oleObj r:id="rId3" imgW="7886065" imgH="8010525" progId="Paint.Picture">
                  <p:embed/>
                  <p:pic>
                    <p:nvPicPr>
                      <p:cNvPr id="0" name="Изображение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8280" y="829945"/>
                        <a:ext cx="11775440" cy="59016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081989" y="1842770"/>
            <a:ext cx="10031226" cy="3960413"/>
            <a:chOff x="4912" y="1263"/>
            <a:chExt cx="8624" cy="4301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4912" y="2528"/>
              <a:ext cx="8624" cy="3036"/>
              <a:chOff x="4912" y="2528"/>
              <a:chExt cx="8624" cy="3036"/>
            </a:xfrm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4914" y="2528"/>
                <a:ext cx="8622" cy="175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ru-RU" sz="220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Основной текст (восточно-азиат" charset="0"/>
                    <a:sym typeface="+mn-ea"/>
                  </a:rPr>
                  <a:t>в случае, если обучающийся вышел из аудитории, необходимо проверить комплектность, оставленных участником ГВЭ на рабочем столе, экзаменационных материалов и черновиков</a:t>
                </a:r>
                <a:endParaRPr lang="ru-RU" sz="2200" i="1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4912" y="4563"/>
                <a:ext cx="8622" cy="100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ru-RU" sz="220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Основной текст (восточно-азиат" charset="0"/>
                    <a:sym typeface="+mn-ea"/>
                  </a:rPr>
                  <a:t>фиксировать каждый выход участников в ведомости учёта времени отсутствия участников экзамена в аудитории (</a:t>
                </a:r>
                <a:r>
                  <a:rPr lang="ru-RU" sz="2200" b="1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Основной текст (восточно-азиат" charset="0"/>
                    <a:sym typeface="+mn-ea"/>
                  </a:rPr>
                  <a:t>ППЭ-12-04-МАШ</a:t>
                </a:r>
                <a:r>
                  <a:rPr lang="ru-RU" sz="220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Основной текст (восточно-азиат" charset="0"/>
                    <a:sym typeface="+mn-ea"/>
                  </a:rPr>
                  <a:t>)</a:t>
                </a:r>
                <a:endParaRPr lang="ru-RU" sz="2200" i="1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cs typeface="Century Gothic" panose="020B0502020202020204" pitchFamily="34" charset="0"/>
                  <a:sym typeface="+mn-ea"/>
                </a:endParaRPr>
              </a:p>
            </p:txBody>
          </p:sp>
        </p:grpSp>
        <p:sp>
          <p:nvSpPr>
            <p:cNvPr id="15" name="Прямоугольник 14"/>
            <p:cNvSpPr/>
            <p:nvPr/>
          </p:nvSpPr>
          <p:spPr>
            <a:xfrm>
              <a:off x="4912" y="1263"/>
              <a:ext cx="8622" cy="9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sz="220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sym typeface="+mn-ea"/>
                </a:rPr>
                <a:t>следить за порядком в аудитории</a:t>
              </a:r>
              <a:endParaRPr lang="ru-RU" sz="2200" i="1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Основной текст (восточно-азиат" charset="0"/>
                <a:cs typeface="Century Gothic" panose="020B0502020202020204" pitchFamily="34" charset="0"/>
                <a:sym typeface="+mn-ea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478930" y="227108"/>
            <a:ext cx="9237345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8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В течение выполнения экзаменационной работы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8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организатор в аудитории должен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083310" y="1370965"/>
            <a:ext cx="10028555" cy="16167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240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Организаторами фиксируется </a:t>
            </a:r>
            <a:r>
              <a:rPr lang="ru-RU" altLang="ru-RU" sz="2400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каждый выход </a:t>
            </a:r>
            <a:r>
              <a:rPr lang="ru-RU" altLang="ru-RU" sz="240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участника ГВЭ.</a:t>
            </a:r>
            <a:endParaRPr kumimoji="0" lang="ru-RU" altLang="ru-RU" sz="2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entury Gothic" panose="020B0502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2400" i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Если один и тот же участник ГВЭ выходит несколько раз, то каждый  выход фиксируется в ведомости в новой строке</a:t>
            </a:r>
            <a:endParaRPr lang="ru-RU" altLang="ru-RU" sz="2400" i="1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Основной текст (восточно-азиат" charset="0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23570" y="247015"/>
            <a:ext cx="10948035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lang="ru-RU" sz="2800" b="1" noProof="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Работа с формой ППЭ-12-04-МАШ «Ведомость учета времени отсутствия участников экзамена в аудитории»</a:t>
            </a:r>
            <a:endParaRPr lang="ru-RU" sz="2800" b="1" kern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Century Gothic" panose="020B0502020202020204" pitchFamily="34" charset="0"/>
              <a:sym typeface="+mn-ea"/>
            </a:endParaRPr>
          </a:p>
        </p:txBody>
      </p:sp>
      <p:pic>
        <p:nvPicPr>
          <p:cNvPr id="45060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310" y="3158490"/>
            <a:ext cx="8220075" cy="3514725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</a:ln>
        </p:spPr>
      </p:pic>
      <p:grpSp>
        <p:nvGrpSpPr>
          <p:cNvPr id="3" name="Группа 2"/>
          <p:cNvGrpSpPr/>
          <p:nvPr/>
        </p:nvGrpSpPr>
        <p:grpSpPr>
          <a:xfrm>
            <a:off x="9914255" y="3732530"/>
            <a:ext cx="1819275" cy="2366645"/>
            <a:chOff x="809626" y="791452"/>
            <a:chExt cx="3819949" cy="3172784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809626" y="792356"/>
              <a:ext cx="3819524" cy="3171880"/>
            </a:xfrm>
            <a:prstGeom prst="rect">
              <a:avLst/>
            </a:prstGeom>
            <a:noFill/>
            <a:ln w="38100" cap="rnd">
              <a:solidFill>
                <a:srgbClr val="E26714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809626" y="791452"/>
              <a:ext cx="3819949" cy="23087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lang="ru-RU" sz="20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lang="ru-RU" sz="20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sz="2200" b="1" dirty="0" smtClean="0">
                  <a:solidFill>
                    <a:srgbClr val="C00000"/>
                  </a:solidFill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Знак «</a:t>
              </a:r>
              <a:r>
                <a:rPr lang="en-US" sz="2200" b="1" dirty="0" smtClean="0">
                  <a:solidFill>
                    <a:srgbClr val="C00000"/>
                  </a:solidFill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Z</a:t>
              </a:r>
              <a:r>
                <a:rPr lang="ru-RU" sz="2200" b="1" dirty="0" smtClean="0">
                  <a:solidFill>
                    <a:srgbClr val="C00000"/>
                  </a:solidFill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»</a:t>
              </a:r>
              <a:r>
                <a:rPr lang="en-US" sz="2200" b="1" dirty="0" smtClean="0">
                  <a:solidFill>
                    <a:srgbClr val="C00000"/>
                  </a:solidFill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 </a:t>
              </a:r>
              <a:r>
                <a:rPr lang="ru-RU" sz="2200" b="1" dirty="0" smtClean="0">
                  <a:solidFill>
                    <a:srgbClr val="C00000"/>
                  </a:solidFill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в формах не ставится!</a:t>
              </a:r>
              <a:endParaRPr lang="ru-RU" altLang="ru-RU" sz="2200" b="1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9907" y="96298"/>
            <a:ext cx="899033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Выдача дополнительных бланков ответов </a:t>
            </a:r>
          </a:p>
        </p:txBody>
      </p:sp>
      <p:grpSp>
        <p:nvGrpSpPr>
          <p:cNvPr id="25" name="Группа 24"/>
          <p:cNvGrpSpPr/>
          <p:nvPr/>
        </p:nvGrpSpPr>
        <p:grpSpPr>
          <a:xfrm>
            <a:off x="174625" y="856615"/>
            <a:ext cx="6351270" cy="518160"/>
            <a:chOff x="-1947324" y="156815"/>
            <a:chExt cx="8896171" cy="3324369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-1630344" y="156815"/>
              <a:ext cx="8313169" cy="3324369"/>
            </a:xfrm>
            <a:prstGeom prst="rect">
              <a:avLst/>
            </a:prstGeom>
            <a:noFill/>
            <a:ln w="38100" cap="rnd">
              <a:solidFill>
                <a:srgbClr val="E26714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-1947324" y="307552"/>
              <a:ext cx="8896171" cy="29536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algn="ctr" defTabSz="914400">
                <a:buClrTx/>
                <a:buSzTx/>
                <a:buFontTx/>
                <a:buNone/>
                <a:defRPr/>
              </a:pPr>
              <a:r>
                <a:rPr lang="ru-RU" sz="2400" b="1" kern="0" noProof="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ea typeface="+mj-ea"/>
                  <a:cs typeface="Century Gothic" panose="020B0502020202020204" pitchFamily="34" charset="0"/>
                  <a:sym typeface="+mn-ea"/>
                </a:rPr>
                <a:t>Организаторы в аудитории должны:</a:t>
              </a:r>
              <a:endParaRPr lang="ru-RU" sz="24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350532" y="1551070"/>
            <a:ext cx="11643193" cy="3875376"/>
            <a:chOff x="554" y="2505"/>
            <a:chExt cx="14292" cy="4019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554" y="5932"/>
              <a:ext cx="14273" cy="59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lang="ru-RU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sym typeface="+mn-ea"/>
                </a:rPr>
                <a:t>проверить правильность заполнения ДБО</a:t>
              </a:r>
              <a:endParaRPr lang="ru-RU" b="1" i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Основной текст (восточно-азиат" charset="0"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561" y="4974"/>
              <a:ext cx="14276" cy="74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ru-RU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sym typeface="+mn-ea"/>
                </a:rPr>
                <a:t>в поле «Лист №» при выдаче ДБО вносится порядковый номер листа работы участника (листом №1 является основной бланк ответов, который участник получил в составе комплекта бланков)</a:t>
              </a:r>
              <a:endParaRPr lang="ru-RU" b="1" i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Основной текст (восточно-азиат" charset="0"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561" y="4035"/>
              <a:ext cx="14285" cy="7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ru-RU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sym typeface="+mn-ea"/>
                </a:rPr>
                <a:t>все поля заполняются в соответствии с информацией, внесенной в бланк ответов. «Код работы» должен быть аналогичным «Коду работы», указанному в бланке регистрации и бланке ответов</a:t>
              </a:r>
              <a:endParaRPr lang="ru-RU" b="1" i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Основной текст (восточно-азиат" charset="0"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561" y="3250"/>
              <a:ext cx="14266" cy="56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lang="ru-RU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sym typeface="+mn-ea"/>
                </a:rPr>
                <a:t>выдать по просьбе участника ГВЭ ДБО</a:t>
              </a:r>
              <a:endParaRPr lang="ru-RU" b="1" i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Основной текст (восточно-азиат" charset="0"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561" y="2505"/>
              <a:ext cx="14265" cy="5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lang="ru-RU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sym typeface="+mn-ea"/>
                </a:rPr>
                <a:t>убедиться, что бланк ответов полностью заполнен</a:t>
              </a:r>
              <a:endParaRPr lang="ru-RU" sz="1600" b="1" i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Основной текст (восточно-азиат" charset="0"/>
                <a:cs typeface="Century Gothic" panose="020B0502020202020204" pitchFamily="34" charset="0"/>
                <a:sym typeface="+mn-ea"/>
              </a:endParaRPr>
            </a:p>
          </p:txBody>
        </p:sp>
      </p:grpSp>
      <p:pic>
        <p:nvPicPr>
          <p:cNvPr id="57349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2025" y="4709795"/>
            <a:ext cx="5951855" cy="21482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885950" y="1334135"/>
            <a:ext cx="8736404" cy="5234643"/>
            <a:chOff x="4912" y="1263"/>
            <a:chExt cx="8624" cy="5620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4912" y="2528"/>
              <a:ext cx="8624" cy="4355"/>
              <a:chOff x="4912" y="2528"/>
              <a:chExt cx="8624" cy="4355"/>
            </a:xfrm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4914" y="2528"/>
                <a:ext cx="8622" cy="159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ru-RU" sz="200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Основной текст (восточно-азиат" charset="0"/>
                    <a:sym typeface="+mn-ea"/>
                  </a:rPr>
                  <a:t>собрать у участников ГВЭ:</a:t>
                </a:r>
                <a:endParaRPr kumimoji="0" lang="ru-RU" sz="200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cs typeface="+mn-cs"/>
                </a:endParaRPr>
              </a:p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charset="0"/>
                  <a:buChar char="ü"/>
                  <a:defRPr/>
                </a:pPr>
                <a:r>
                  <a:rPr lang="ru-RU" sz="200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Основной текст (восточно-азиат" charset="0"/>
                    <a:sym typeface="+mn-ea"/>
                  </a:rPr>
                  <a:t>бланки регистрации, бланки ответов, ДБО;</a:t>
                </a:r>
                <a:endParaRPr kumimoji="0" lang="ru-RU" sz="200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cs typeface="+mn-cs"/>
                </a:endParaRPr>
              </a:p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charset="0"/>
                  <a:buChar char="ü"/>
                  <a:defRPr/>
                </a:pPr>
                <a:r>
                  <a:rPr lang="ru-RU" sz="200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Основной текст (восточно-азиат" charset="0"/>
                    <a:sym typeface="+mn-ea"/>
                  </a:rPr>
                  <a:t>КИМ;</a:t>
                </a:r>
                <a:endParaRPr kumimoji="0" lang="ru-RU" sz="200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cs typeface="+mn-cs"/>
                </a:endParaRPr>
              </a:p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charset="0"/>
                  <a:buChar char="ü"/>
                  <a:defRPr/>
                </a:pPr>
                <a:r>
                  <a:rPr lang="ru-RU" sz="200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Основной текст (восточно-азиат" charset="0"/>
                    <a:sym typeface="+mn-ea"/>
                  </a:rPr>
                  <a:t>черновики</a:t>
                </a:r>
                <a:endParaRPr lang="ru-RU" sz="200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4912" y="4415"/>
                <a:ext cx="8622" cy="113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ru-RU" sz="200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Основной текст (восточно-азиат" charset="0"/>
                    <a:sym typeface="+mn-ea"/>
                  </a:rPr>
                  <a:t>поставить прочерк «</a:t>
                </a:r>
                <a:r>
                  <a:rPr lang="ru-RU" sz="2000" b="1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Основной текст (восточно-азиат" charset="0"/>
                    <a:sym typeface="+mn-ea"/>
                  </a:rPr>
                  <a:t>Z</a:t>
                </a:r>
                <a:r>
                  <a:rPr lang="ru-RU" sz="200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Основной текст (восточно-азиат" charset="0"/>
                    <a:sym typeface="+mn-ea"/>
                  </a:rPr>
                  <a:t>» на незаполненных полях бланков ответов, а также в выданных дополнительных бланках ответов</a:t>
                </a:r>
                <a:endParaRPr lang="ru-RU" sz="200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4914" y="5747"/>
                <a:ext cx="8622" cy="113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ru-RU" sz="200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Основной текст (восточно-азиат" charset="0"/>
                    <a:sym typeface="+mn-ea"/>
                  </a:rPr>
                  <a:t>заполнить форму </a:t>
                </a:r>
                <a:r>
                  <a:rPr lang="ru-RU" sz="2000" b="1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Основной текст (восточно-азиат" charset="0"/>
                    <a:sym typeface="+mn-ea"/>
                  </a:rPr>
                  <a:t>ППЭ-05-02-ГВЭ</a:t>
                </a:r>
                <a:r>
                  <a:rPr lang="ru-RU" sz="200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Основной текст (восточно-азиат" charset="0"/>
                    <a:sym typeface="+mn-ea"/>
                  </a:rPr>
                  <a:t> «Протокол проведения ГВЭ в аудитории», получив подписи у участников ГВЭ и объявить данные протоколы вслух</a:t>
                </a:r>
                <a:endParaRPr lang="ru-RU" sz="200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cs typeface="Century Gothic" panose="020B0502020202020204" pitchFamily="34" charset="0"/>
                  <a:sym typeface="+mn-ea"/>
                </a:endParaRPr>
              </a:p>
            </p:txBody>
          </p:sp>
        </p:grpSp>
        <p:sp>
          <p:nvSpPr>
            <p:cNvPr id="15" name="Прямоугольник 14"/>
            <p:cNvSpPr/>
            <p:nvPr/>
          </p:nvSpPr>
          <p:spPr>
            <a:xfrm>
              <a:off x="4912" y="1263"/>
              <a:ext cx="8622" cy="9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sz="200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sym typeface="+mn-ea"/>
                </a:rPr>
                <a:t>объявить, что выполнение работы окончено</a:t>
              </a:r>
              <a:endParaRPr lang="ru-RU" sz="200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Основной текст (восточно-азиат" charset="0"/>
                <a:cs typeface="Century Gothic" panose="020B0502020202020204" pitchFamily="34" charset="0"/>
                <a:sym typeface="+mn-ea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407935" y="110903"/>
            <a:ext cx="7690485" cy="1014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0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Действия организаторов в аудитории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0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на этапе завершения экзамена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/>
          <p:nvPr/>
        </p:nvGraphicFramePr>
        <p:xfrm>
          <a:off x="970280" y="635"/>
          <a:ext cx="10251440" cy="6857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r:id="rId3" imgW="9763125" imgH="6391275" progId="Paint.Picture">
                  <p:embed/>
                </p:oleObj>
              </mc:Choice>
              <mc:Fallback>
                <p:oleObj r:id="rId3" imgW="9763125" imgH="6391275" progId="Paint.Picture">
                  <p:embed/>
                  <p:pic>
                    <p:nvPicPr>
                      <p:cNvPr id="0" name="Изображение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0280" y="635"/>
                        <a:ext cx="10251440" cy="68573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3" name="Picture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5455" y="3149600"/>
            <a:ext cx="1388745" cy="1969135"/>
          </a:xfrm>
          <a:prstGeom prst="rect">
            <a:avLst/>
          </a:prstGeom>
          <a:noFill/>
          <a:ln w="9525" cap="flat" cmpd="sng">
            <a:solidFill>
              <a:schemeClr val="accent2">
                <a:lumMod val="50000"/>
              </a:schemeClr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" name="Прямоугольник 1"/>
          <p:cNvSpPr/>
          <p:nvPr/>
        </p:nvSpPr>
        <p:spPr>
          <a:xfrm>
            <a:off x="1923112" y="112173"/>
            <a:ext cx="834517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Упаковка материалов ГВЭ в аудитории</a:t>
            </a:r>
          </a:p>
        </p:txBody>
      </p:sp>
      <p:pic>
        <p:nvPicPr>
          <p:cNvPr id="3" name="Изображение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55" y="914400"/>
            <a:ext cx="1381760" cy="1953895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</a:ln>
        </p:spPr>
      </p:pic>
      <p:pic>
        <p:nvPicPr>
          <p:cNvPr id="52228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6740" y="1146175"/>
            <a:ext cx="2191385" cy="1683385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</a:ln>
        </p:spPr>
      </p:pic>
      <p:pic>
        <p:nvPicPr>
          <p:cNvPr id="4" name="Изображение -214748259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520" y="3389630"/>
            <a:ext cx="1301750" cy="1841500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</a:ln>
        </p:spPr>
      </p:pic>
      <p:pic>
        <p:nvPicPr>
          <p:cNvPr id="7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6740" y="3279775"/>
            <a:ext cx="2191385" cy="1683385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228600" y="5692775"/>
            <a:ext cx="2562225" cy="989965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bg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Неиспользованные и заменённые бланки, КИМ, ДБО 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6866890" y="998220"/>
            <a:ext cx="1583055" cy="1931670"/>
            <a:chOff x="7837" y="1800"/>
            <a:chExt cx="2240" cy="2748"/>
          </a:xfrm>
        </p:grpSpPr>
        <p:pic>
          <p:nvPicPr>
            <p:cNvPr id="30729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837" y="1800"/>
              <a:ext cx="2240" cy="2748"/>
            </a:xfrm>
            <a:prstGeom prst="rect">
              <a:avLst/>
            </a:prstGeom>
            <a:noFill/>
            <a:ln w="9525">
              <a:solidFill>
                <a:schemeClr val="accent2">
                  <a:lumMod val="50000"/>
                </a:schemeClr>
              </a:solidFill>
            </a:ln>
          </p:spPr>
        </p:pic>
        <p:sp>
          <p:nvSpPr>
            <p:cNvPr id="13" name="Прямоугольник 12"/>
            <p:cNvSpPr/>
            <p:nvPr/>
          </p:nvSpPr>
          <p:spPr>
            <a:xfrm>
              <a:off x="7837" y="2880"/>
              <a:ext cx="2239" cy="600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chemeClr val="accent2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altLang="en-US" sz="130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cs typeface="Century Gothic" panose="020B0502020202020204" pitchFamily="34" charset="0"/>
                </a:rPr>
                <a:t>Использованные черновики</a:t>
              </a:r>
            </a:p>
          </p:txBody>
        </p:sp>
      </p:grpSp>
      <p:pic>
        <p:nvPicPr>
          <p:cNvPr id="54276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93605" y="1119505"/>
            <a:ext cx="2160270" cy="1659890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</a:ln>
        </p:spPr>
      </p:pic>
      <p:grpSp>
        <p:nvGrpSpPr>
          <p:cNvPr id="12" name="Группа 11"/>
          <p:cNvGrpSpPr/>
          <p:nvPr/>
        </p:nvGrpSpPr>
        <p:grpSpPr>
          <a:xfrm>
            <a:off x="6569710" y="3380740"/>
            <a:ext cx="2177459" cy="1489125"/>
            <a:chOff x="7200" y="5400"/>
            <a:chExt cx="3205" cy="2173"/>
          </a:xfrm>
        </p:grpSpPr>
        <p:graphicFrame>
          <p:nvGraphicFramePr>
            <p:cNvPr id="8" name="Объект 7"/>
            <p:cNvGraphicFramePr/>
            <p:nvPr/>
          </p:nvGraphicFramePr>
          <p:xfrm>
            <a:off x="7200" y="5400"/>
            <a:ext cx="3205" cy="21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14" r:id="rId9" imgW="10048875" imgH="5981700" progId="Paint.Picture">
                    <p:embed/>
                  </p:oleObj>
                </mc:Choice>
                <mc:Fallback>
                  <p:oleObj r:id="rId9" imgW="10048875" imgH="5981700" progId="Paint.Picture">
                    <p:embed/>
                    <p:pic>
                      <p:nvPicPr>
                        <p:cNvPr id="0" name="Изображение 8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7200" y="5400"/>
                          <a:ext cx="3205" cy="2173"/>
                        </a:xfrm>
                        <a:prstGeom prst="rect">
                          <a:avLst/>
                        </a:prstGeom>
                        <a:ln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Прямоугольник 13"/>
            <p:cNvSpPr/>
            <p:nvPr/>
          </p:nvSpPr>
          <p:spPr>
            <a:xfrm>
              <a:off x="7604" y="6190"/>
              <a:ext cx="2443" cy="589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chemeClr val="accent2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altLang="en-US" sz="130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cs typeface="Century Gothic" panose="020B0502020202020204" pitchFamily="34" charset="0"/>
                </a:rPr>
                <a:t>Использованные КИМ</a:t>
              </a:r>
            </a:p>
          </p:txBody>
        </p:sp>
      </p:grpSp>
      <p:pic>
        <p:nvPicPr>
          <p:cNvPr id="55300" name="Picture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31070" y="3310255"/>
            <a:ext cx="2122805" cy="1630045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</a:ln>
        </p:spPr>
      </p:pic>
      <p:grpSp>
        <p:nvGrpSpPr>
          <p:cNvPr id="17" name="Группа 16"/>
          <p:cNvGrpSpPr/>
          <p:nvPr/>
        </p:nvGrpSpPr>
        <p:grpSpPr>
          <a:xfrm>
            <a:off x="6569075" y="5320665"/>
            <a:ext cx="2178050" cy="1503680"/>
            <a:chOff x="7238" y="8444"/>
            <a:chExt cx="3306" cy="2186"/>
          </a:xfrm>
        </p:grpSpPr>
        <p:graphicFrame>
          <p:nvGraphicFramePr>
            <p:cNvPr id="10" name="Объект 9"/>
            <p:cNvGraphicFramePr/>
            <p:nvPr/>
          </p:nvGraphicFramePr>
          <p:xfrm>
            <a:off x="7238" y="8444"/>
            <a:ext cx="3306" cy="2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15" r:id="rId12" imgW="10048875" imgH="5981700" progId="Paint.Picture">
                    <p:embed/>
                  </p:oleObj>
                </mc:Choice>
                <mc:Fallback>
                  <p:oleObj r:id="rId12" imgW="10048875" imgH="5981700" progId="Paint.Picture">
                    <p:embed/>
                    <p:pic>
                      <p:nvPicPr>
                        <p:cNvPr id="0" name="Изображение 8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7238" y="8444"/>
                          <a:ext cx="3306" cy="2186"/>
                        </a:xfrm>
                        <a:prstGeom prst="rect">
                          <a:avLst/>
                        </a:prstGeom>
                        <a:ln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Прямоугольник 14"/>
            <p:cNvSpPr/>
            <p:nvPr/>
          </p:nvSpPr>
          <p:spPr>
            <a:xfrm>
              <a:off x="7502" y="9237"/>
              <a:ext cx="2730" cy="600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chemeClr val="accent2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altLang="en-US" sz="130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cs typeface="Century Gothic" panose="020B0502020202020204" pitchFamily="34" charset="0"/>
                </a:rPr>
                <a:t>Неиспользованные КИМ</a:t>
              </a:r>
            </a:p>
          </p:txBody>
        </p:sp>
      </p:grpSp>
      <p:pic>
        <p:nvPicPr>
          <p:cNvPr id="56324" name="Picture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831070" y="5361940"/>
            <a:ext cx="2114550" cy="1414145"/>
          </a:xfrm>
          <a:prstGeom prst="rect">
            <a:avLst/>
          </a:prstGeom>
          <a:noFill/>
          <a:ln w="3175">
            <a:solidFill>
              <a:schemeClr val="accent2">
                <a:lumMod val="50000"/>
              </a:schemeClr>
            </a:solidFill>
          </a:ln>
        </p:spPr>
      </p:pic>
      <p:sp>
        <p:nvSpPr>
          <p:cNvPr id="16" name="Стрелка вправо 15"/>
          <p:cNvSpPr/>
          <p:nvPr/>
        </p:nvSpPr>
        <p:spPr bwMode="auto">
          <a:xfrm>
            <a:off x="2367556" y="1808204"/>
            <a:ext cx="321393" cy="382905"/>
          </a:xfrm>
          <a:prstGeom prst="rightArrow">
            <a:avLst/>
          </a:prstGeom>
          <a:solidFill>
            <a:schemeClr val="accent2"/>
          </a:solidFill>
          <a:ln w="31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Стрелка вправо 17"/>
          <p:cNvSpPr/>
          <p:nvPr/>
        </p:nvSpPr>
        <p:spPr bwMode="auto">
          <a:xfrm>
            <a:off x="2360571" y="3942439"/>
            <a:ext cx="321393" cy="382905"/>
          </a:xfrm>
          <a:prstGeom prst="rightArrow">
            <a:avLst/>
          </a:prstGeom>
          <a:solidFill>
            <a:schemeClr val="accent2"/>
          </a:solidFill>
          <a:ln w="31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Стрелка вправо 18"/>
          <p:cNvSpPr/>
          <p:nvPr/>
        </p:nvSpPr>
        <p:spPr bwMode="auto">
          <a:xfrm>
            <a:off x="3127016" y="5996029"/>
            <a:ext cx="321393" cy="382905"/>
          </a:xfrm>
          <a:prstGeom prst="rightArrow">
            <a:avLst/>
          </a:prstGeom>
          <a:solidFill>
            <a:schemeClr val="accent2"/>
          </a:solidFill>
          <a:ln w="31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Стрелка вправо 19"/>
          <p:cNvSpPr/>
          <p:nvPr/>
        </p:nvSpPr>
        <p:spPr bwMode="auto">
          <a:xfrm>
            <a:off x="9003306" y="1808204"/>
            <a:ext cx="321393" cy="382905"/>
          </a:xfrm>
          <a:prstGeom prst="rightArrow">
            <a:avLst/>
          </a:prstGeom>
          <a:solidFill>
            <a:schemeClr val="accent2"/>
          </a:solidFill>
          <a:ln w="31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Стрелка вправо 20"/>
          <p:cNvSpPr/>
          <p:nvPr/>
        </p:nvSpPr>
        <p:spPr bwMode="auto">
          <a:xfrm>
            <a:off x="9003306" y="3932279"/>
            <a:ext cx="321393" cy="382905"/>
          </a:xfrm>
          <a:prstGeom prst="rightArrow">
            <a:avLst/>
          </a:prstGeom>
          <a:solidFill>
            <a:schemeClr val="accent2"/>
          </a:solidFill>
          <a:ln w="31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Стрелка вправо 21"/>
          <p:cNvSpPr/>
          <p:nvPr/>
        </p:nvSpPr>
        <p:spPr bwMode="auto">
          <a:xfrm>
            <a:off x="9003306" y="5895699"/>
            <a:ext cx="321393" cy="382905"/>
          </a:xfrm>
          <a:prstGeom prst="rightArrow">
            <a:avLst/>
          </a:prstGeom>
          <a:solidFill>
            <a:schemeClr val="accent2"/>
          </a:solidFill>
          <a:ln w="31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3" name="Объект 22"/>
          <p:cNvGraphicFramePr/>
          <p:nvPr/>
        </p:nvGraphicFramePr>
        <p:xfrm>
          <a:off x="3738245" y="5085080"/>
          <a:ext cx="1252855" cy="1739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6" r:id="rId14" imgW="5314950" imgH="7448550" progId="Paint.Picture">
                  <p:embed/>
                </p:oleObj>
              </mc:Choice>
              <mc:Fallback>
                <p:oleObj r:id="rId14" imgW="5314950" imgH="7448550" progId="Paint.Picture">
                  <p:embed/>
                  <p:pic>
                    <p:nvPicPr>
                      <p:cNvPr id="0" name="Изображение 7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738245" y="5085080"/>
                        <a:ext cx="1252855" cy="1739265"/>
                      </a:xfrm>
                      <a:prstGeom prst="rect">
                        <a:avLst/>
                      </a:prstGeom>
                      <a:ln>
                        <a:solidFill>
                          <a:schemeClr val="bg1">
                            <a:lumMod val="8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135" y="173990"/>
            <a:ext cx="12063095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4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После проведения экзамена руководитель ППЭ должен в Штабе ППЭ в присутствии членов ГЭК получить от всех ответственных организаторов в аудитории следующие материалы по форме ППЭ-14-02-ГВЭ: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1348105" y="1570990"/>
            <a:ext cx="9495790" cy="5063490"/>
            <a:chOff x="1011" y="2192"/>
            <a:chExt cx="18084" cy="7974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1011" y="2192"/>
              <a:ext cx="18085" cy="5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lang="ru-RU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запечатанные ВДП с бланками </a:t>
              </a:r>
              <a:endParaRPr lang="ru-RU" b="1" i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011" y="3012"/>
              <a:ext cx="18085" cy="5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lang="ru-RU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запечатанный конверт с использованными КИМ</a:t>
              </a:r>
              <a:endParaRPr lang="ru-RU" b="1" i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011" y="3832"/>
              <a:ext cx="18085" cy="5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lang="ru-RU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запечатанный конверт с использованными черновиками</a:t>
              </a:r>
              <a:endParaRPr lang="ru-RU" b="1" i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011" y="4652"/>
              <a:ext cx="18085" cy="5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lang="ru-RU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неиспользованные комплекты бланков</a:t>
              </a:r>
              <a:endParaRPr lang="ru-RU" b="1" i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011" y="5472"/>
              <a:ext cx="18085" cy="5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lang="ru-RU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неиспользованные КИМ</a:t>
              </a:r>
              <a:endParaRPr lang="ru-RU" b="1" i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011" y="6292"/>
              <a:ext cx="18085" cy="5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lang="ru-RU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неиспользованные дополнительные бланки ответов</a:t>
              </a:r>
              <a:endParaRPr lang="ru-RU" b="1" i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011" y="7112"/>
              <a:ext cx="18085" cy="5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lang="ru-RU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замененные, имеющие полиграфические дефекты комплекты бланков и КИМ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011" y="7932"/>
              <a:ext cx="18085" cy="5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lang="ru-RU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неиспользованные черновики</a:t>
              </a:r>
              <a:endParaRPr lang="ru-RU" b="1" i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011" y="8752"/>
              <a:ext cx="18085" cy="5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lang="ru-RU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формы ППЭ</a:t>
              </a:r>
              <a:endParaRPr lang="ru-RU" b="1" i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011" y="9572"/>
              <a:ext cx="18085" cy="5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lang="ru-RU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служебные записки (при наличии)</a:t>
              </a:r>
              <a:endParaRPr lang="ru-RU" b="1" i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80695" y="50165"/>
            <a:ext cx="1149731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Состав материалов для проведения ГВЭ</a:t>
            </a:r>
            <a:endParaRPr lang="ru-RU" sz="3200" b="1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56210" y="850900"/>
            <a:ext cx="11677650" cy="5208905"/>
            <a:chOff x="246" y="1340"/>
            <a:chExt cx="18390" cy="8203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246" y="1340"/>
              <a:ext cx="13709" cy="8203"/>
              <a:chOff x="123824" y="223105"/>
              <a:chExt cx="10928932" cy="5873152"/>
            </a:xfrm>
          </p:grpSpPr>
          <p:grpSp>
            <p:nvGrpSpPr>
              <p:cNvPr id="4" name="Группа 3"/>
              <p:cNvGrpSpPr/>
              <p:nvPr/>
            </p:nvGrpSpPr>
            <p:grpSpPr>
              <a:xfrm>
                <a:off x="124621" y="223105"/>
                <a:ext cx="3373292" cy="2587054"/>
                <a:chOff x="124621" y="223105"/>
                <a:chExt cx="3373292" cy="2587054"/>
              </a:xfrm>
            </p:grpSpPr>
            <p:sp>
              <p:nvSpPr>
                <p:cNvPr id="42" name="Прямоугольник 41"/>
                <p:cNvSpPr/>
                <p:nvPr/>
              </p:nvSpPr>
              <p:spPr>
                <a:xfrm>
                  <a:off x="307038" y="427477"/>
                  <a:ext cx="3190875" cy="238268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2000" b="1" noProof="0" dirty="0">
                      <a:ln>
                        <a:noFill/>
                      </a:ln>
                      <a:solidFill>
                        <a:schemeClr val="bg2">
                          <a:lumMod val="10000"/>
                        </a:schemeClr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cs typeface="Century Gothic" panose="020B0502020202020204" pitchFamily="34" charset="0"/>
                      <a:sym typeface="+mn-ea"/>
                    </a:rPr>
                    <a:t>Доставочные </a:t>
                  </a:r>
                  <a:r>
                    <a:rPr lang="ru-RU" sz="2000" b="1" noProof="0" dirty="0" err="1">
                      <a:ln>
                        <a:noFill/>
                      </a:ln>
                      <a:solidFill>
                        <a:schemeClr val="bg2">
                          <a:lumMod val="10000"/>
                        </a:schemeClr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cs typeface="Century Gothic" panose="020B0502020202020204" pitchFamily="34" charset="0"/>
                      <a:sym typeface="+mn-ea"/>
                    </a:rPr>
                    <a:t>спецпакеты</a:t>
                  </a:r>
                  <a:r>
                    <a:rPr lang="ru-RU" sz="2000" b="1" noProof="0" dirty="0">
                      <a:ln>
                        <a:noFill/>
                      </a:ln>
                      <a:solidFill>
                        <a:schemeClr val="bg2">
                          <a:lumMod val="10000"/>
                        </a:schemeClr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cs typeface="Century Gothic" panose="020B0502020202020204" pitchFamily="34" charset="0"/>
                      <a:sym typeface="+mn-ea"/>
                    </a:rPr>
                    <a:t> с комплектами бланков</a:t>
                  </a:r>
                </a:p>
              </p:txBody>
            </p:sp>
            <p:sp>
              <p:nvSpPr>
                <p:cNvPr id="35" name="Прямоугольник 34"/>
                <p:cNvSpPr/>
                <p:nvPr/>
              </p:nvSpPr>
              <p:spPr>
                <a:xfrm>
                  <a:off x="124621" y="223105"/>
                  <a:ext cx="663576" cy="520700"/>
                </a:xfrm>
                <a:prstGeom prst="rect">
                  <a:avLst/>
                </a:prstGeom>
                <a:solidFill>
                  <a:srgbClr val="9BE5FF"/>
                </a:solidFill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2400" b="1" dirty="0" smtClean="0">
                      <a:solidFill>
                        <a:srgbClr val="E26714"/>
                      </a:solidFill>
                      <a:latin typeface="Century Gothic" panose="020B0502020202020204" pitchFamily="34" charset="0"/>
                    </a:rPr>
                    <a:t>1</a:t>
                  </a:r>
                  <a:endParaRPr lang="ru-RU" sz="2400" b="1" dirty="0">
                    <a:solidFill>
                      <a:srgbClr val="E26714"/>
                    </a:solidFill>
                    <a:latin typeface="Century Gothic" panose="020B0502020202020204" pitchFamily="34" charset="0"/>
                  </a:endParaRPr>
                </a:p>
              </p:txBody>
            </p:sp>
          </p:grpSp>
          <p:grpSp>
            <p:nvGrpSpPr>
              <p:cNvPr id="43" name="Группа 42"/>
              <p:cNvGrpSpPr/>
              <p:nvPr/>
            </p:nvGrpSpPr>
            <p:grpSpPr>
              <a:xfrm>
                <a:off x="3946100" y="223105"/>
                <a:ext cx="3374465" cy="2587054"/>
                <a:chOff x="123027" y="223105"/>
                <a:chExt cx="3374465" cy="2587054"/>
              </a:xfrm>
            </p:grpSpPr>
            <p:sp>
              <p:nvSpPr>
                <p:cNvPr id="44" name="Прямоугольник 43"/>
                <p:cNvSpPr/>
                <p:nvPr/>
              </p:nvSpPr>
              <p:spPr>
                <a:xfrm>
                  <a:off x="306617" y="427477"/>
                  <a:ext cx="3190875" cy="238268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ru-RU" sz="2000" b="1" noProof="0" dirty="0">
                      <a:ln>
                        <a:noFill/>
                      </a:ln>
                      <a:solidFill>
                        <a:schemeClr val="bg2">
                          <a:lumMod val="10000"/>
                        </a:schemeClr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cs typeface="Century Gothic" panose="020B0502020202020204" pitchFamily="34" charset="0"/>
                      <a:sym typeface="+mn-ea"/>
                    </a:rPr>
                    <a:t>Доставочные </a:t>
                  </a:r>
                  <a:r>
                    <a:rPr lang="ru-RU" sz="2000" b="1" noProof="0" dirty="0" err="1">
                      <a:ln>
                        <a:noFill/>
                      </a:ln>
                      <a:solidFill>
                        <a:schemeClr val="bg2">
                          <a:lumMod val="10000"/>
                        </a:schemeClr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cs typeface="Century Gothic" panose="020B0502020202020204" pitchFamily="34" charset="0"/>
                      <a:sym typeface="+mn-ea"/>
                    </a:rPr>
                    <a:t>спецпакеты</a:t>
                  </a:r>
                  <a:r>
                    <a:rPr lang="ru-RU" sz="2000" b="1" noProof="0" dirty="0">
                      <a:ln>
                        <a:noFill/>
                      </a:ln>
                      <a:solidFill>
                        <a:schemeClr val="bg2">
                          <a:lumMod val="10000"/>
                        </a:schemeClr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cs typeface="Century Gothic" panose="020B0502020202020204" pitchFamily="34" charset="0"/>
                      <a:sym typeface="+mn-ea"/>
                    </a:rPr>
                    <a:t> 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ru-RU" sz="2000" b="1" noProof="0" dirty="0">
                      <a:ln>
                        <a:noFill/>
                      </a:ln>
                      <a:solidFill>
                        <a:schemeClr val="bg2">
                          <a:lumMod val="10000"/>
                        </a:schemeClr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cs typeface="Century Gothic" panose="020B0502020202020204" pitchFamily="34" charset="0"/>
                      <a:sym typeface="+mn-ea"/>
                    </a:rPr>
                    <a:t>с КИМ </a:t>
                  </a:r>
                  <a:endParaRPr lang="ru-RU" sz="2000" b="1" i="1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cs typeface="Century Gothic" panose="020B0502020202020204" pitchFamily="34" charset="0"/>
                    <a:sym typeface="+mn-ea"/>
                  </a:endParaRPr>
                </a:p>
              </p:txBody>
            </p:sp>
            <p:sp>
              <p:nvSpPr>
                <p:cNvPr id="45" name="Прямоугольник 44"/>
                <p:cNvSpPr/>
                <p:nvPr/>
              </p:nvSpPr>
              <p:spPr>
                <a:xfrm>
                  <a:off x="123027" y="223105"/>
                  <a:ext cx="663576" cy="520700"/>
                </a:xfrm>
                <a:prstGeom prst="rect">
                  <a:avLst/>
                </a:prstGeom>
                <a:solidFill>
                  <a:srgbClr val="9BE5FF"/>
                </a:solidFill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2400" b="1" dirty="0" smtClean="0">
                      <a:solidFill>
                        <a:srgbClr val="E26714"/>
                      </a:solidFill>
                      <a:latin typeface="Century Gothic" panose="020B0502020202020204" pitchFamily="34" charset="0"/>
                    </a:rPr>
                    <a:t>2</a:t>
                  </a:r>
                  <a:endParaRPr lang="ru-RU" sz="2400" b="1" dirty="0">
                    <a:solidFill>
                      <a:srgbClr val="E26714"/>
                    </a:solidFill>
                    <a:latin typeface="Century Gothic" panose="020B0502020202020204" pitchFamily="34" charset="0"/>
                  </a:endParaRPr>
                </a:p>
              </p:txBody>
            </p:sp>
          </p:grpSp>
          <p:grpSp>
            <p:nvGrpSpPr>
              <p:cNvPr id="46" name="Группа 45"/>
              <p:cNvGrpSpPr/>
              <p:nvPr/>
            </p:nvGrpSpPr>
            <p:grpSpPr>
              <a:xfrm>
                <a:off x="7679088" y="223105"/>
                <a:ext cx="3373668" cy="2587054"/>
                <a:chOff x="32942" y="223105"/>
                <a:chExt cx="3373668" cy="2587054"/>
              </a:xfrm>
            </p:grpSpPr>
            <p:sp>
              <p:nvSpPr>
                <p:cNvPr id="47" name="Прямоугольник 46"/>
                <p:cNvSpPr/>
                <p:nvPr/>
              </p:nvSpPr>
              <p:spPr>
                <a:xfrm>
                  <a:off x="215735" y="427477"/>
                  <a:ext cx="3190875" cy="238268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2000" b="1" noProof="0" dirty="0">
                      <a:ln>
                        <a:noFill/>
                      </a:ln>
                      <a:solidFill>
                        <a:schemeClr val="bg2">
                          <a:lumMod val="10000"/>
                        </a:schemeClr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cs typeface="Century Gothic" panose="020B0502020202020204" pitchFamily="34" charset="0"/>
                      <a:sym typeface="+mn-ea"/>
                    </a:rPr>
                    <a:t>Дополнительные бланки </a:t>
                  </a:r>
                </a:p>
                <a:p>
                  <a:pPr algn="ctr"/>
                  <a:r>
                    <a:rPr lang="ru-RU" sz="2000" b="1" noProof="0" dirty="0">
                      <a:ln>
                        <a:noFill/>
                      </a:ln>
                      <a:solidFill>
                        <a:schemeClr val="bg2">
                          <a:lumMod val="10000"/>
                        </a:schemeClr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cs typeface="Century Gothic" panose="020B0502020202020204" pitchFamily="34" charset="0"/>
                      <a:sym typeface="+mn-ea"/>
                    </a:rPr>
                    <a:t>ответов </a:t>
                  </a:r>
                  <a:endParaRPr kumimoji="0" lang="ru-RU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Century Gothic" panose="020B0502020202020204" pitchFamily="34" charset="0"/>
                  </a:endParaRPr>
                </a:p>
                <a:p>
                  <a:pPr algn="ctr"/>
                  <a:r>
                    <a:rPr lang="ru-RU" sz="2000" noProof="0" dirty="0">
                      <a:ln>
                        <a:noFill/>
                      </a:ln>
                      <a:solidFill>
                        <a:schemeClr val="bg2">
                          <a:lumMod val="10000"/>
                        </a:schemeClr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cs typeface="Century Gothic" panose="020B0502020202020204" pitchFamily="34" charset="0"/>
                      <a:sym typeface="+mn-ea"/>
                    </a:rPr>
                    <a:t> </a:t>
                  </a:r>
                  <a:endParaRPr lang="ru-RU" sz="2000" b="1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cs typeface="Century Gothic" panose="020B0502020202020204" pitchFamily="34" charset="0"/>
                    <a:sym typeface="+mn-ea"/>
                  </a:endParaRPr>
                </a:p>
              </p:txBody>
            </p:sp>
            <p:sp>
              <p:nvSpPr>
                <p:cNvPr id="48" name="Прямоугольник 47"/>
                <p:cNvSpPr/>
                <p:nvPr/>
              </p:nvSpPr>
              <p:spPr>
                <a:xfrm>
                  <a:off x="32942" y="223105"/>
                  <a:ext cx="663576" cy="520700"/>
                </a:xfrm>
                <a:prstGeom prst="rect">
                  <a:avLst/>
                </a:prstGeom>
                <a:solidFill>
                  <a:srgbClr val="9BE5FF"/>
                </a:solidFill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2400" b="1" dirty="0">
                      <a:solidFill>
                        <a:srgbClr val="E26714"/>
                      </a:solidFill>
                      <a:latin typeface="Century Gothic" panose="020B0502020202020204" pitchFamily="34" charset="0"/>
                    </a:rPr>
                    <a:t>3</a:t>
                  </a:r>
                </a:p>
              </p:txBody>
            </p:sp>
          </p:grpSp>
          <p:grpSp>
            <p:nvGrpSpPr>
              <p:cNvPr id="49" name="Группа 48"/>
              <p:cNvGrpSpPr/>
              <p:nvPr/>
            </p:nvGrpSpPr>
            <p:grpSpPr>
              <a:xfrm>
                <a:off x="123824" y="3509203"/>
                <a:ext cx="3374465" cy="2587054"/>
                <a:chOff x="123824" y="664146"/>
                <a:chExt cx="3374465" cy="2587054"/>
              </a:xfrm>
            </p:grpSpPr>
            <p:sp>
              <p:nvSpPr>
                <p:cNvPr id="50" name="Прямоугольник 49"/>
                <p:cNvSpPr/>
                <p:nvPr/>
              </p:nvSpPr>
              <p:spPr>
                <a:xfrm>
                  <a:off x="307414" y="868518"/>
                  <a:ext cx="3190875" cy="238268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2000" b="1" noProof="0" dirty="0">
                      <a:ln>
                        <a:noFill/>
                      </a:ln>
                      <a:solidFill>
                        <a:schemeClr val="bg2">
                          <a:lumMod val="10000"/>
                        </a:schemeClr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cs typeface="Century Gothic" panose="020B0502020202020204" pitchFamily="34" charset="0"/>
                      <a:sym typeface="+mn-ea"/>
                    </a:rPr>
                    <a:t>ВДП для упаковки бланков</a:t>
                  </a:r>
                  <a:endParaRPr lang="ru-RU" sz="200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cs typeface="Century Gothic" panose="020B0502020202020204" pitchFamily="34" charset="0"/>
                    <a:sym typeface="+mn-ea"/>
                  </a:endParaRPr>
                </a:p>
              </p:txBody>
            </p:sp>
            <p:sp>
              <p:nvSpPr>
                <p:cNvPr id="51" name="Прямоугольник 50"/>
                <p:cNvSpPr/>
                <p:nvPr/>
              </p:nvSpPr>
              <p:spPr>
                <a:xfrm>
                  <a:off x="123824" y="664146"/>
                  <a:ext cx="663576" cy="520700"/>
                </a:xfrm>
                <a:prstGeom prst="rect">
                  <a:avLst/>
                </a:prstGeom>
                <a:solidFill>
                  <a:srgbClr val="9BE5FF"/>
                </a:solidFill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2400" b="1" dirty="0" smtClean="0">
                      <a:solidFill>
                        <a:srgbClr val="E26714"/>
                      </a:solidFill>
                      <a:latin typeface="Century Gothic" panose="020B0502020202020204" pitchFamily="34" charset="0"/>
                    </a:rPr>
                    <a:t>5</a:t>
                  </a:r>
                  <a:endParaRPr lang="ru-RU" sz="2400" b="1" dirty="0">
                    <a:solidFill>
                      <a:srgbClr val="E26714"/>
                    </a:solidFill>
                    <a:latin typeface="Century Gothic" panose="020B0502020202020204" pitchFamily="34" charset="0"/>
                  </a:endParaRPr>
                </a:p>
              </p:txBody>
            </p:sp>
          </p:grpSp>
          <p:grpSp>
            <p:nvGrpSpPr>
              <p:cNvPr id="52" name="Группа 51"/>
              <p:cNvGrpSpPr/>
              <p:nvPr/>
            </p:nvGrpSpPr>
            <p:grpSpPr>
              <a:xfrm>
                <a:off x="3946897" y="3509203"/>
                <a:ext cx="3374465" cy="2587054"/>
                <a:chOff x="123824" y="664146"/>
                <a:chExt cx="3374465" cy="2587054"/>
              </a:xfrm>
            </p:grpSpPr>
            <p:sp>
              <p:nvSpPr>
                <p:cNvPr id="53" name="Прямоугольник 52"/>
                <p:cNvSpPr/>
                <p:nvPr/>
              </p:nvSpPr>
              <p:spPr>
                <a:xfrm>
                  <a:off x="307414" y="868518"/>
                  <a:ext cx="3190875" cy="238268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2000" b="1" noProof="0" dirty="0">
                      <a:ln>
                        <a:noFill/>
                      </a:ln>
                      <a:solidFill>
                        <a:schemeClr val="bg2">
                          <a:lumMod val="10000"/>
                        </a:schemeClr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cs typeface="Century Gothic" panose="020B0502020202020204" pitchFamily="34" charset="0"/>
                      <a:sym typeface="+mn-ea"/>
                    </a:rPr>
                    <a:t>Конверт для упаковки использованных черновиков</a:t>
                  </a:r>
                </a:p>
              </p:txBody>
            </p:sp>
            <p:sp>
              <p:nvSpPr>
                <p:cNvPr id="54" name="Прямоугольник 53"/>
                <p:cNvSpPr/>
                <p:nvPr/>
              </p:nvSpPr>
              <p:spPr>
                <a:xfrm>
                  <a:off x="123824" y="664146"/>
                  <a:ext cx="663576" cy="520700"/>
                </a:xfrm>
                <a:prstGeom prst="rect">
                  <a:avLst/>
                </a:prstGeom>
                <a:solidFill>
                  <a:srgbClr val="9BE5FF"/>
                </a:solidFill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2400" b="1" dirty="0" smtClean="0">
                      <a:solidFill>
                        <a:srgbClr val="E26714"/>
                      </a:solidFill>
                      <a:latin typeface="Century Gothic" panose="020B0502020202020204" pitchFamily="34" charset="0"/>
                    </a:rPr>
                    <a:t>6</a:t>
                  </a:r>
                  <a:endParaRPr lang="ru-RU" sz="2400" b="1" dirty="0">
                    <a:solidFill>
                      <a:srgbClr val="E26714"/>
                    </a:solidFill>
                    <a:latin typeface="Century Gothic" panose="020B0502020202020204" pitchFamily="34" charset="0"/>
                  </a:endParaRPr>
                </a:p>
              </p:txBody>
            </p:sp>
          </p:grpSp>
          <p:grpSp>
            <p:nvGrpSpPr>
              <p:cNvPr id="55" name="Группа 54"/>
              <p:cNvGrpSpPr/>
              <p:nvPr/>
            </p:nvGrpSpPr>
            <p:grpSpPr>
              <a:xfrm>
                <a:off x="7679088" y="3509203"/>
                <a:ext cx="3373025" cy="2587054"/>
                <a:chOff x="32942" y="664146"/>
                <a:chExt cx="3373025" cy="2587054"/>
              </a:xfrm>
            </p:grpSpPr>
            <p:sp>
              <p:nvSpPr>
                <p:cNvPr id="56" name="Прямоугольник 55"/>
                <p:cNvSpPr/>
                <p:nvPr/>
              </p:nvSpPr>
              <p:spPr>
                <a:xfrm>
                  <a:off x="215092" y="868518"/>
                  <a:ext cx="3190875" cy="238268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2000" b="1" noProof="0" dirty="0">
                      <a:ln>
                        <a:noFill/>
                      </a:ln>
                      <a:solidFill>
                        <a:schemeClr val="bg2">
                          <a:lumMod val="10000"/>
                        </a:schemeClr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cs typeface="Century Gothic" panose="020B0502020202020204" pitchFamily="34" charset="0"/>
                      <a:sym typeface="+mn-ea"/>
                    </a:rPr>
                    <a:t>Конверт для упаковки использованных КИМ</a:t>
                  </a:r>
                </a:p>
              </p:txBody>
            </p:sp>
            <p:sp>
              <p:nvSpPr>
                <p:cNvPr id="57" name="Прямоугольник 56"/>
                <p:cNvSpPr/>
                <p:nvPr/>
              </p:nvSpPr>
              <p:spPr>
                <a:xfrm>
                  <a:off x="32942" y="664146"/>
                  <a:ext cx="663576" cy="520700"/>
                </a:xfrm>
                <a:prstGeom prst="rect">
                  <a:avLst/>
                </a:prstGeom>
                <a:solidFill>
                  <a:srgbClr val="9BE5FF"/>
                </a:solidFill>
                <a:ln>
                  <a:solidFill>
                    <a:srgbClr val="9BE5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2400" b="1" dirty="0" smtClean="0">
                      <a:solidFill>
                        <a:srgbClr val="E26714"/>
                      </a:solidFill>
                      <a:latin typeface="Century Gothic" panose="020B0502020202020204" pitchFamily="34" charset="0"/>
                    </a:rPr>
                    <a:t>7</a:t>
                  </a:r>
                  <a:endParaRPr lang="ru-RU" sz="2400" b="1" dirty="0">
                    <a:solidFill>
                      <a:srgbClr val="E26714"/>
                    </a:solidFill>
                    <a:latin typeface="Century Gothic" panose="020B0502020202020204" pitchFamily="34" charset="0"/>
                  </a:endParaRPr>
                </a:p>
              </p:txBody>
            </p:sp>
          </p:grpSp>
        </p:grpSp>
        <p:sp>
          <p:nvSpPr>
            <p:cNvPr id="2" name="Прямоугольник 1"/>
            <p:cNvSpPr/>
            <p:nvPr/>
          </p:nvSpPr>
          <p:spPr>
            <a:xfrm>
              <a:off x="14632" y="6215"/>
              <a:ext cx="4003" cy="33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Сейф-пакет для упаковки ЭМ</a:t>
              </a: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4634" y="1625"/>
              <a:ext cx="4003" cy="33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Пакет руководителя</a:t>
              </a:r>
            </a:p>
            <a:p>
              <a:pPr algn="ctr"/>
              <a:endParaRPr lang="ru-RU" sz="2000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4406" y="1340"/>
              <a:ext cx="832" cy="727"/>
            </a:xfrm>
            <a:prstGeom prst="rect">
              <a:avLst/>
            </a:prstGeom>
            <a:solidFill>
              <a:srgbClr val="9BE5FF"/>
            </a:solidFill>
            <a:ln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rgbClr val="E26714"/>
                  </a:solidFill>
                  <a:latin typeface="Century Gothic" panose="020B0502020202020204" pitchFamily="34" charset="0"/>
                </a:rPr>
                <a:t>4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4406" y="5930"/>
              <a:ext cx="832" cy="727"/>
            </a:xfrm>
            <a:prstGeom prst="rect">
              <a:avLst/>
            </a:prstGeom>
            <a:solidFill>
              <a:srgbClr val="9BE5FF"/>
            </a:solidFill>
            <a:ln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rgbClr val="E26714"/>
                  </a:solidFill>
                  <a:latin typeface="Century Gothic" panose="020B0502020202020204" pitchFamily="34" charset="0"/>
                </a:rPr>
                <a:t>8</a:t>
              </a:r>
            </a:p>
          </p:txBody>
        </p:sp>
      </p:grp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2415" y="2783840"/>
            <a:ext cx="1518920" cy="981710"/>
          </a:xfrm>
          <a:prstGeom prst="rect">
            <a:avLst/>
          </a:prstGeom>
          <a:noFill/>
          <a:ln w="635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458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850" y="2783840"/>
            <a:ext cx="1518285" cy="981710"/>
          </a:xfrm>
          <a:prstGeom prst="rect">
            <a:avLst/>
          </a:prstGeom>
          <a:noFill/>
          <a:ln w="31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4583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0690" y="2522220"/>
            <a:ext cx="879475" cy="124841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458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18520" y="2465705"/>
            <a:ext cx="1009650" cy="136144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0" y="5658485"/>
            <a:ext cx="1374140" cy="1055370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60335" y="5641975"/>
            <a:ext cx="1359535" cy="1066165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74495" y="5652770"/>
            <a:ext cx="1388110" cy="1066165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5612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22330" y="5340985"/>
            <a:ext cx="1005840" cy="145034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8" name="Изображение 7" descr="Новый точечный рисунок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97895" y="5750560"/>
            <a:ext cx="855345" cy="63119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7545" y="513715"/>
            <a:ext cx="10836910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8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После проведения экзамена руководитель ППЭ совместно с членом ГЭК должен заполнить формы: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762700" y="2346194"/>
            <a:ext cx="10887075" cy="2599028"/>
            <a:chOff x="695324" y="892746"/>
            <a:chExt cx="10887075" cy="2599028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695324" y="892746"/>
              <a:ext cx="3365495" cy="2599028"/>
              <a:chOff x="123824" y="664146"/>
              <a:chExt cx="3406775" cy="2587054"/>
            </a:xfrm>
          </p:grpSpPr>
          <p:sp>
            <p:nvSpPr>
              <p:cNvPr id="17" name="Прямоугольник 16"/>
              <p:cNvSpPr/>
              <p:nvPr/>
            </p:nvSpPr>
            <p:spPr>
              <a:xfrm>
                <a:off x="339724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sz="2000" b="1" dirty="0">
                    <a:solidFill>
                      <a:schemeClr val="bg2">
                        <a:lumMod val="10000"/>
                      </a:schemeClr>
                    </a:solidFill>
                    <a:latin typeface="Century Gothic" panose="020B0502020202020204" pitchFamily="34" charset="0"/>
                    <a:cs typeface="Century Gothic" panose="020B0502020202020204" pitchFamily="34" charset="0"/>
                    <a:sym typeface="+mn-ea"/>
                  </a:rPr>
                  <a:t>ППЭ-14-02-ГВЭ </a:t>
                </a:r>
                <a:r>
                  <a:rPr sz="2000" dirty="0">
                    <a:solidFill>
                      <a:schemeClr val="bg2">
                        <a:lumMod val="10000"/>
                      </a:schemeClr>
                    </a:solidFill>
                    <a:latin typeface="Century Gothic" panose="020B0502020202020204" pitchFamily="34" charset="0"/>
                    <a:cs typeface="Century Gothic" panose="020B0502020202020204" pitchFamily="34" charset="0"/>
                    <a:sym typeface="+mn-ea"/>
                  </a:rPr>
                  <a:t>«Ведомость учета экзаменационных материалов»</a:t>
                </a:r>
                <a:endParaRPr lang="ru-RU" sz="2000" b="1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rgbClr val="E26714"/>
                    </a:solidFill>
                    <a:latin typeface="Century Gothic" panose="020B0502020202020204" pitchFamily="34" charset="0"/>
                    <a:cs typeface="Century Gothic" panose="020B0502020202020204" pitchFamily="34" charset="0"/>
                  </a:rPr>
                  <a:t>1</a:t>
                </a:r>
              </a:p>
            </p:txBody>
          </p:sp>
        </p:grpSp>
        <p:grpSp>
          <p:nvGrpSpPr>
            <p:cNvPr id="4" name="Группа 3"/>
            <p:cNvGrpSpPr/>
            <p:nvPr/>
          </p:nvGrpSpPr>
          <p:grpSpPr>
            <a:xfrm>
              <a:off x="4472073" y="892746"/>
              <a:ext cx="3333578" cy="2599028"/>
              <a:chOff x="123824" y="664146"/>
              <a:chExt cx="3374466" cy="2587054"/>
            </a:xfrm>
          </p:grpSpPr>
          <p:sp>
            <p:nvSpPr>
              <p:cNvPr id="16" name="Прямоугольник 15"/>
              <p:cNvSpPr/>
              <p:nvPr/>
            </p:nvSpPr>
            <p:spPr>
              <a:xfrm>
                <a:off x="307414" y="868518"/>
                <a:ext cx="3190876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sz="2000" b="1" dirty="0">
                    <a:solidFill>
                      <a:schemeClr val="bg2">
                        <a:lumMod val="10000"/>
                      </a:schemeClr>
                    </a:solidFill>
                    <a:latin typeface="Century Gothic" panose="020B0502020202020204" pitchFamily="34" charset="0"/>
                    <a:cs typeface="Century Gothic" panose="020B0502020202020204" pitchFamily="34" charset="0"/>
                    <a:sym typeface="+mn-ea"/>
                  </a:rPr>
                  <a:t>ППЭ-13-01-ГВЭ </a:t>
                </a:r>
                <a:r>
                  <a:rPr sz="2000" dirty="0">
                    <a:solidFill>
                      <a:schemeClr val="bg2">
                        <a:lumMod val="10000"/>
                      </a:schemeClr>
                    </a:solidFill>
                    <a:latin typeface="Century Gothic" panose="020B0502020202020204" pitchFamily="34" charset="0"/>
                    <a:cs typeface="Century Gothic" panose="020B0502020202020204" pitchFamily="34" charset="0"/>
                    <a:sym typeface="+mn-ea"/>
                  </a:rPr>
                  <a:t>«Протокол проведения ГВЭ в ППЭ»</a:t>
                </a:r>
                <a:endParaRPr lang="ru-RU" sz="2000" b="1" dirty="0" smtClean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rgbClr val="E26714"/>
                    </a:solidFill>
                    <a:latin typeface="Century Gothic" panose="020B0502020202020204" pitchFamily="34" charset="0"/>
                    <a:cs typeface="Century Gothic" panose="020B0502020202020204" pitchFamily="34" charset="0"/>
                  </a:rPr>
                  <a:t>2</a:t>
                </a:r>
              </a:p>
            </p:txBody>
          </p:sp>
        </p:grpSp>
        <p:grpSp>
          <p:nvGrpSpPr>
            <p:cNvPr id="20" name="Группа 19"/>
            <p:cNvGrpSpPr/>
            <p:nvPr/>
          </p:nvGrpSpPr>
          <p:grpSpPr>
            <a:xfrm>
              <a:off x="8248822" y="892746"/>
              <a:ext cx="3333577" cy="2599028"/>
              <a:chOff x="123824" y="664146"/>
              <a:chExt cx="3374465" cy="2587054"/>
            </a:xfrm>
          </p:grpSpPr>
          <p:sp>
            <p:nvSpPr>
              <p:cNvPr id="21" name="Прямоугольник 20"/>
              <p:cNvSpPr/>
              <p:nvPr/>
            </p:nvSpPr>
            <p:spPr>
              <a:xfrm>
                <a:off x="307414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sz="2000" b="1" dirty="0">
                    <a:solidFill>
                      <a:schemeClr val="bg2">
                        <a:lumMod val="10000"/>
                      </a:schemeClr>
                    </a:solidFill>
                    <a:latin typeface="Century Gothic" panose="020B0502020202020204" pitchFamily="34" charset="0"/>
                    <a:cs typeface="Century Gothic" panose="020B0502020202020204" pitchFamily="34" charset="0"/>
                    <a:sym typeface="+mn-ea"/>
                  </a:rPr>
                  <a:t>ППЭ-14-01-ГВЭ</a:t>
                </a:r>
                <a:r>
                  <a:rPr sz="2000" dirty="0">
                    <a:solidFill>
                      <a:schemeClr val="bg2">
                        <a:lumMod val="10000"/>
                      </a:schemeClr>
                    </a:solidFill>
                    <a:latin typeface="Century Gothic" panose="020B0502020202020204" pitchFamily="34" charset="0"/>
                    <a:cs typeface="Century Gothic" panose="020B0502020202020204" pitchFamily="34" charset="0"/>
                    <a:sym typeface="+mn-ea"/>
                  </a:rPr>
                  <a:t> «Акт приём</a:t>
                </a:r>
                <a:r>
                  <a:rPr lang="ru-RU" sz="2000" dirty="0">
                    <a:solidFill>
                      <a:schemeClr val="bg2">
                        <a:lumMod val="10000"/>
                      </a:schemeClr>
                    </a:solidFill>
                    <a:latin typeface="Century Gothic" panose="020B0502020202020204" pitchFamily="34" charset="0"/>
                    <a:cs typeface="Century Gothic" panose="020B0502020202020204" pitchFamily="34" charset="0"/>
                    <a:sym typeface="+mn-ea"/>
                  </a:rPr>
                  <a:t>а</a:t>
                </a:r>
                <a:r>
                  <a:rPr sz="2000" dirty="0">
                    <a:solidFill>
                      <a:schemeClr val="bg2">
                        <a:lumMod val="10000"/>
                      </a:schemeClr>
                    </a:solidFill>
                    <a:latin typeface="Century Gothic" panose="020B0502020202020204" pitchFamily="34" charset="0"/>
                    <a:cs typeface="Century Gothic" panose="020B0502020202020204" pitchFamily="34" charset="0"/>
                    <a:sym typeface="+mn-ea"/>
                  </a:rPr>
                  <a:t>-передачи экзаменационных материалов в ППЭ»</a:t>
                </a:r>
                <a:endParaRPr lang="ru-RU" sz="2000" b="1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>
                    <a:solidFill>
                      <a:srgbClr val="E26714"/>
                    </a:solidFill>
                    <a:latin typeface="Century Gothic" panose="020B0502020202020204" pitchFamily="34" charset="0"/>
                    <a:cs typeface="Century Gothic" panose="020B0502020202020204" pitchFamily="34" charset="0"/>
                  </a:rPr>
                  <a:t>3</a:t>
                </a:r>
              </a:p>
            </p:txBody>
          </p:sp>
        </p:grp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/>
          <p:nvPr/>
        </p:nvGraphicFramePr>
        <p:xfrm>
          <a:off x="0" y="133985"/>
          <a:ext cx="12192000" cy="6590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r:id="rId3" imgW="11029950" imgH="5495925" progId="Paint.Picture">
                  <p:embed/>
                </p:oleObj>
              </mc:Choice>
              <mc:Fallback>
                <p:oleObj r:id="rId3" imgW="11029950" imgH="5495925" progId="Paint.Picture">
                  <p:embed/>
                  <p:pic>
                    <p:nvPicPr>
                      <p:cNvPr id="0" name="Изображение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33985"/>
                        <a:ext cx="12192000" cy="6590665"/>
                      </a:xfrm>
                      <a:prstGeom prst="rect">
                        <a:avLst/>
                      </a:prstGeom>
                      <a:ln>
                        <a:solidFill>
                          <a:schemeClr val="bg1">
                            <a:lumMod val="8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/>
          <p:nvPr/>
        </p:nvGraphicFramePr>
        <p:xfrm>
          <a:off x="170815" y="16510"/>
          <a:ext cx="5814695" cy="6824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r:id="rId3" imgW="5810250" imgH="6819900" progId="Paint.Picture">
                  <p:embed/>
                </p:oleObj>
              </mc:Choice>
              <mc:Fallback>
                <p:oleObj r:id="rId3" imgW="5810250" imgH="6819900" progId="Paint.Picture">
                  <p:embed/>
                  <p:pic>
                    <p:nvPicPr>
                      <p:cNvPr id="0" name="Изображение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0815" y="16510"/>
                        <a:ext cx="5814695" cy="68249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/>
          <p:nvPr/>
        </p:nvGraphicFramePr>
        <p:xfrm>
          <a:off x="6145530" y="15875"/>
          <a:ext cx="5973445" cy="68256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" r:id="rId5" imgW="5895975" imgH="6677025" progId="Paint.Picture">
                  <p:embed/>
                </p:oleObj>
              </mc:Choice>
              <mc:Fallback>
                <p:oleObj r:id="rId5" imgW="5895975" imgH="6677025" progId="Paint.Picture">
                  <p:embed/>
                  <p:pic>
                    <p:nvPicPr>
                      <p:cNvPr id="0" name="Изображение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45530" y="15875"/>
                        <a:ext cx="5973445" cy="68256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/>
          <p:nvPr/>
        </p:nvGraphicFramePr>
        <p:xfrm>
          <a:off x="3363595" y="122555"/>
          <a:ext cx="6001385" cy="913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9" r:id="rId3" imgW="5105400" imgH="600075" progId="Paint.Picture">
                  <p:embed/>
                </p:oleObj>
              </mc:Choice>
              <mc:Fallback>
                <p:oleObj r:id="rId3" imgW="5105400" imgH="600075" progId="Paint.Picture">
                  <p:embed/>
                  <p:pic>
                    <p:nvPicPr>
                      <p:cNvPr id="0" name="Изображение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63595" y="122555"/>
                        <a:ext cx="6001385" cy="9131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/>
          <p:nvPr/>
        </p:nvGraphicFramePr>
        <p:xfrm>
          <a:off x="3364230" y="1035685"/>
          <a:ext cx="6287135" cy="5822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0" r:id="rId5" imgW="5229225" imgH="4962525" progId="Paint.Picture">
                  <p:embed/>
                </p:oleObj>
              </mc:Choice>
              <mc:Fallback>
                <p:oleObj r:id="rId5" imgW="5229225" imgH="4962525" progId="Paint.Picture">
                  <p:embed/>
                  <p:pic>
                    <p:nvPicPr>
                      <p:cNvPr id="0" name="Изображение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64230" y="1035685"/>
                        <a:ext cx="6287135" cy="58223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54100" y="-222"/>
            <a:ext cx="9271649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Упаковка материалов ГВЭ в штабе ППЭ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8595" y="4036695"/>
            <a:ext cx="9998075" cy="6540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ru-RU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упаковать ВДП с бланками, файл с формами ППЭ  и  пачку с ЭМ в</a:t>
            </a:r>
            <a:r>
              <a:rPr lang="ru-RU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 новый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ru-RU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сейф-пакет </a:t>
            </a:r>
            <a:r>
              <a:rPr lang="ru-RU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со вставленной адресной биркой и запечатать его</a:t>
            </a:r>
            <a:endParaRPr lang="ru-RU" b="1" i="1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</p:txBody>
      </p:sp>
      <p:pic>
        <p:nvPicPr>
          <p:cNvPr id="64517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9075" y="5195570"/>
            <a:ext cx="2320925" cy="1171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" name="Стрелка вправо 21"/>
          <p:cNvSpPr/>
          <p:nvPr/>
        </p:nvSpPr>
        <p:spPr bwMode="auto">
          <a:xfrm>
            <a:off x="9350375" y="5522595"/>
            <a:ext cx="755015" cy="517525"/>
          </a:xfrm>
          <a:prstGeom prst="rightArrow">
            <a:avLst/>
          </a:prstGeom>
          <a:solidFill>
            <a:schemeClr val="accent2"/>
          </a:solidFill>
          <a:ln w="31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" name="Объект 1"/>
          <p:cNvGraphicFramePr/>
          <p:nvPr/>
        </p:nvGraphicFramePr>
        <p:xfrm>
          <a:off x="10586085" y="1553845"/>
          <a:ext cx="1325880" cy="233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r:id="rId5" imgW="5314950" imgH="7448550" progId="Paint.Picture">
                  <p:embed/>
                </p:oleObj>
              </mc:Choice>
              <mc:Fallback>
                <p:oleObj r:id="rId5" imgW="5314950" imgH="7448550" progId="Paint.Picture">
                  <p:embed/>
                  <p:pic>
                    <p:nvPicPr>
                      <p:cNvPr id="0" name="Изображение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586085" y="1553845"/>
                        <a:ext cx="1325880" cy="2336800"/>
                      </a:xfrm>
                      <a:prstGeom prst="rect">
                        <a:avLst/>
                      </a:prstGeom>
                      <a:ln>
                        <a:solidFill>
                          <a:schemeClr val="bg1">
                            <a:lumMod val="8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189230" y="740410"/>
            <a:ext cx="9998075" cy="6673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формы ППЭ, служебные записки, медицинский журнал положить в </a:t>
            </a:r>
            <a:r>
              <a:rPr lang="ru-RU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файл</a:t>
            </a:r>
            <a:r>
              <a:rPr lang="ru-RU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 в установленном порядке</a:t>
            </a:r>
            <a:r>
              <a:rPr lang="ru-RU" sz="200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 </a:t>
            </a:r>
            <a:endParaRPr lang="ru-RU" sz="200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Основной текст (восточно-азиат" charset="0"/>
              <a:cs typeface="Century Gothic" panose="020B0502020202020204" pitchFamily="34" charset="0"/>
              <a:sym typeface="+mn-ea"/>
            </a:endParaRPr>
          </a:p>
        </p:txBody>
      </p:sp>
      <p:pic>
        <p:nvPicPr>
          <p:cNvPr id="63493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8650" y="341630"/>
            <a:ext cx="920750" cy="10661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188595" y="1553845"/>
            <a:ext cx="9998710" cy="2336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457200" algn="l"/>
              </a:tabLst>
              <a:defRPr/>
            </a:pPr>
            <a:r>
              <a:rPr lang="ru-RU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ЭМ из аудиторий </a:t>
            </a:r>
            <a:r>
              <a:rPr lang="ru-RU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сложить  в пачку</a:t>
            </a:r>
            <a:r>
              <a:rPr lang="ru-RU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 в соответствии с </a:t>
            </a:r>
            <a:r>
              <a:rPr lang="ru-RU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формой ППЭ-11-01: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entury Gothic" panose="020B0502020202020204" pitchFamily="34" charset="0"/>
            </a:endParaRPr>
          </a:p>
          <a:p>
            <a:pPr marL="21209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lang="ru-RU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- конверты с использованными КИМ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entury Gothic" panose="020B0502020202020204" pitchFamily="34" charset="0"/>
            </a:endParaRPr>
          </a:p>
          <a:p>
            <a:pPr marL="21209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lang="ru-RU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- конверты с использованными черновиками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entury Gothic" panose="020B0502020202020204" pitchFamily="34" charset="0"/>
            </a:endParaRPr>
          </a:p>
          <a:p>
            <a:pPr marL="21209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lang="ru-RU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- замененные, имеющие полиграфические дефекты комплекты бланков и КИМ</a:t>
            </a:r>
          </a:p>
          <a:p>
            <a:pPr marL="21209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lang="ru-RU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- неиспользованные комплекты бланков, КИМ, ДБО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entury Gothic" panose="020B0502020202020204" pitchFamily="34" charset="0"/>
            </a:endParaRPr>
          </a:p>
          <a:p>
            <a:pPr marL="21209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lang="ru-RU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- неиспользованные ВДП</a:t>
            </a:r>
          </a:p>
          <a:p>
            <a:pPr marL="21209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lang="ru-RU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- неиспользованные доставочные пакеты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lang="ru-RU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приложить</a:t>
            </a:r>
            <a:r>
              <a:rPr lang="ru-RU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 к пачке заполненную форму </a:t>
            </a:r>
            <a:r>
              <a:rPr lang="ru-RU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ППЭ-11-01</a:t>
            </a:r>
            <a:r>
              <a:rPr lang="ru-RU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 и </a:t>
            </a:r>
            <a:r>
              <a:rPr lang="ru-RU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перевязать</a:t>
            </a:r>
            <a:endParaRPr lang="ru-RU" b="1" i="1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782320" y="5034915"/>
            <a:ext cx="1634490" cy="1442720"/>
            <a:chOff x="7194" y="7329"/>
            <a:chExt cx="3492" cy="3496"/>
          </a:xfrm>
        </p:grpSpPr>
        <p:pic>
          <p:nvPicPr>
            <p:cNvPr id="63496" name="Picture 1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-3378596">
              <a:off x="6832" y="8291"/>
              <a:ext cx="2897" cy="2172"/>
            </a:xfrm>
            <a:prstGeom prst="rect">
              <a:avLst/>
            </a:prstGeom>
            <a:noFill/>
            <a:ln w="3175">
              <a:solidFill>
                <a:schemeClr val="accent2">
                  <a:lumMod val="50000"/>
                </a:schemeClr>
              </a:solidFill>
            </a:ln>
          </p:spPr>
        </p:pic>
        <p:pic>
          <p:nvPicPr>
            <p:cNvPr id="63497" name="Picture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-3378596">
              <a:off x="7432" y="8051"/>
              <a:ext cx="2897" cy="2172"/>
            </a:xfrm>
            <a:prstGeom prst="rect">
              <a:avLst/>
            </a:prstGeom>
            <a:noFill/>
            <a:ln w="3175">
              <a:solidFill>
                <a:schemeClr val="accent2">
                  <a:lumMod val="50000"/>
                </a:schemeClr>
              </a:solidFill>
            </a:ln>
          </p:spPr>
        </p:pic>
        <p:pic>
          <p:nvPicPr>
            <p:cNvPr id="63498" name="Picture 1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-3378596">
              <a:off x="8152" y="7691"/>
              <a:ext cx="2897" cy="2172"/>
            </a:xfrm>
            <a:prstGeom prst="rect">
              <a:avLst/>
            </a:prstGeom>
            <a:noFill/>
            <a:ln w="3175">
              <a:solidFill>
                <a:schemeClr val="accent2">
                  <a:lumMod val="50000"/>
                </a:schemeClr>
              </a:solidFill>
            </a:ln>
          </p:spPr>
        </p:pic>
      </p:grpSp>
      <p:pic>
        <p:nvPicPr>
          <p:cNvPr id="63495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36035" y="5037455"/>
            <a:ext cx="1383665" cy="1454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541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88295" y="4820920"/>
            <a:ext cx="1423670" cy="1920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" name="Rectangle 14"/>
          <p:cNvSpPr>
            <a:spLocks noChangeArrowheads="1"/>
          </p:cNvSpPr>
          <p:nvPr/>
        </p:nvSpPr>
        <p:spPr bwMode="auto">
          <a:xfrm>
            <a:off x="2907030" y="5195570"/>
            <a:ext cx="929005" cy="11068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66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5505450" y="5195570"/>
            <a:ext cx="929005" cy="11068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66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</a:t>
            </a:r>
          </a:p>
        </p:txBody>
      </p:sp>
      <p:pic>
        <p:nvPicPr>
          <p:cNvPr id="4" name="Изображение 3" descr="Новый точечный рисунок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80065" y="5368925"/>
            <a:ext cx="1076325" cy="794385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2955290" y="2269490"/>
            <a:ext cx="6203315" cy="4122420"/>
            <a:chOff x="3409" y="3575"/>
            <a:chExt cx="9769" cy="6492"/>
          </a:xfrm>
        </p:grpSpPr>
        <p:pic>
          <p:nvPicPr>
            <p:cNvPr id="65544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09" y="3576"/>
              <a:ext cx="4813" cy="649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5539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93" y="3575"/>
              <a:ext cx="4585" cy="6492"/>
            </a:xfrm>
            <a:prstGeom prst="rect">
              <a:avLst/>
            </a:prstGeom>
            <a:noFill/>
            <a:ln w="3175">
              <a:solidFill>
                <a:schemeClr val="accent2">
                  <a:lumMod val="50000"/>
                </a:schemeClr>
              </a:solidFill>
            </a:ln>
          </p:spPr>
        </p:pic>
      </p:grpSp>
      <p:pic>
        <p:nvPicPr>
          <p:cNvPr id="8" name="Изображение 7" descr="Новый точечный рисунок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965" y="3439795"/>
            <a:ext cx="2414905" cy="178181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60045" y="316865"/>
            <a:ext cx="11471910" cy="181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8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Руководитель ППЭ </a:t>
            </a:r>
            <a:r>
              <a:rPr lang="ru-RU" sz="2800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должен</a:t>
            </a:r>
            <a:r>
              <a:rPr lang="ru-RU" sz="28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 </a:t>
            </a:r>
            <a:r>
              <a:rPr lang="ru-RU" sz="280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передать члену ГЭК запечатанный </a:t>
            </a:r>
            <a:r>
              <a:rPr lang="ru-RU" sz="2800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сейф-пакет</a:t>
            </a:r>
            <a:r>
              <a:rPr lang="ru-RU" sz="280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 для доставки в РЦОИ, указать номер </a:t>
            </a:r>
            <a:r>
              <a:rPr lang="ru-RU" sz="2800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сейф-пакета</a:t>
            </a:r>
            <a:r>
              <a:rPr lang="ru-RU" sz="280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 и поставить подписи в форме </a:t>
            </a:r>
            <a:r>
              <a:rPr lang="ru-RU" sz="2800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ППЭ-14</a:t>
            </a:r>
            <a:r>
              <a:rPr lang="ru-RU" sz="280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 «Акт приёма-передачи экзаменационных материалов в ППЭ»</a:t>
            </a:r>
            <a:endParaRPr lang="ru-RU" sz="2800" b="1" kern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3" name="Line 11"/>
          <p:cNvSpPr>
            <a:spLocks noChangeShapeType="1"/>
          </p:cNvSpPr>
          <p:nvPr/>
        </p:nvSpPr>
        <p:spPr bwMode="auto">
          <a:xfrm>
            <a:off x="4528185" y="3272155"/>
            <a:ext cx="2078355" cy="776605"/>
          </a:xfrm>
          <a:prstGeom prst="line">
            <a:avLst/>
          </a:prstGeom>
          <a:noFill/>
          <a:ln w="28575">
            <a:solidFill>
              <a:schemeClr val="accent2">
                <a:lumMod val="50000"/>
              </a:schemeClr>
            </a:solidFill>
            <a:rou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2260" y="2018665"/>
            <a:ext cx="11677650" cy="35953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457200" algn="l"/>
              </a:tabLst>
              <a:defRPr/>
            </a:pPr>
            <a:endParaRPr lang="ru-RU" b="1" i="1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0230" y="134620"/>
            <a:ext cx="1105090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0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Особенности проведения ГВЭ в устной форме</a:t>
            </a:r>
            <a:r>
              <a:rPr lang="ru-RU" sz="32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 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01625" y="971550"/>
            <a:ext cx="7647305" cy="915035"/>
          </a:xfrm>
          <a:prstGeom prst="rect">
            <a:avLst/>
          </a:prstGeom>
          <a:solidFill>
            <a:srgbClr val="9BE5FF"/>
          </a:solidFill>
          <a:ln>
            <a:solidFill>
              <a:srgbClr val="9BE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Используются</a:t>
            </a:r>
          </a:p>
          <a:p>
            <a:pPr algn="ctr"/>
            <a:r>
              <a:rPr lang="ru-RU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средства цифровой аудиозаписи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301625" y="5723255"/>
            <a:ext cx="1165669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sz="2000">
                <a:latin typeface="Century Gothic" panose="020B0502020202020204" pitchFamily="34" charset="0"/>
                <a:cs typeface="Century Gothic" panose="020B0502020202020204" pitchFamily="34" charset="0"/>
              </a:rPr>
              <a:t>Если произошёл</a:t>
            </a:r>
            <a:r>
              <a:rPr lang="ru-RU" sz="2000">
                <a:latin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sz="2000">
                <a:latin typeface="Century Gothic" panose="020B0502020202020204" pitchFamily="34" charset="0"/>
                <a:cs typeface="Century Gothic" panose="020B0502020202020204" pitchFamily="34" charset="0"/>
              </a:rPr>
              <a:t>технический сбой, участник имеет право выбрать</a:t>
            </a:r>
          </a:p>
          <a:p>
            <a:pPr algn="ctr"/>
            <a:r>
              <a:rPr sz="2000">
                <a:latin typeface="Century Gothic" panose="020B0502020202020204" pitchFamily="34" charset="0"/>
                <a:cs typeface="Century Gothic" panose="020B0502020202020204" pitchFamily="34" charset="0"/>
              </a:rPr>
              <a:t>•выполнить задания в тот же день</a:t>
            </a:r>
          </a:p>
          <a:p>
            <a:pPr algn="ctr"/>
            <a:r>
              <a:rPr sz="2000">
                <a:latin typeface="Century Gothic" panose="020B0502020202020204" pitchFamily="34" charset="0"/>
                <a:cs typeface="Century Gothic" panose="020B0502020202020204" pitchFamily="34" charset="0"/>
              </a:rPr>
              <a:t>•выполнить задания в резервные сроки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380730" y="955675"/>
            <a:ext cx="3599815" cy="915670"/>
          </a:xfrm>
          <a:prstGeom prst="rect">
            <a:avLst/>
          </a:prstGeom>
          <a:noFill/>
          <a:ln w="38100" cap="rnd">
            <a:solidFill>
              <a:srgbClr val="E2671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8392160" y="1012825"/>
            <a:ext cx="357759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altLang="en-US" sz="2400" b="1">
                <a:latin typeface="Century Gothic" panose="020B0502020202020204" pitchFamily="34" charset="0"/>
                <a:ea typeface="PMingLiU" panose="02020500000000000000" charset="-120"/>
                <a:cs typeface="Century Gothic" panose="020B0502020202020204" pitchFamily="34" charset="0"/>
              </a:rPr>
              <a:t>Отказ от протоколирования!</a:t>
            </a:r>
          </a:p>
        </p:txBody>
      </p:sp>
      <p:sp>
        <p:nvSpPr>
          <p:cNvPr id="10" name="Текстовое поле 9"/>
          <p:cNvSpPr txBox="1"/>
          <p:nvPr/>
        </p:nvSpPr>
        <p:spPr>
          <a:xfrm>
            <a:off x="446405" y="2138045"/>
            <a:ext cx="11534140" cy="3476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sz="2200">
                <a:latin typeface="Century Gothic" panose="020B0502020202020204" pitchFamily="34" charset="0"/>
                <a:cs typeface="Century Gothic" panose="020B0502020202020204" pitchFamily="34" charset="0"/>
              </a:rPr>
              <a:t>• Аудитории оборудуются средствами цифровой аудиозаписи.</a:t>
            </a:r>
          </a:p>
          <a:p>
            <a:r>
              <a:rPr lang="ru-RU" altLang="en-US" sz="2200">
                <a:latin typeface="Century Gothic" panose="020B0502020202020204" pitchFamily="34" charset="0"/>
                <a:cs typeface="Century Gothic" panose="020B0502020202020204" pitchFamily="34" charset="0"/>
              </a:rPr>
              <a:t>• Тех.специалисты или организаторы настраивают их для осуществления качественной записи устных ответов.</a:t>
            </a:r>
          </a:p>
          <a:p>
            <a:r>
              <a:rPr lang="ru-RU" altLang="en-US" sz="2200"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• Организатор зачитывает инструкцию для участника ГВЭ (устная форма).</a:t>
            </a:r>
          </a:p>
          <a:p>
            <a:r>
              <a:rPr lang="ru-RU" altLang="en-US" sz="2200"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• Участник выбирает один из билетов и готовится к ответу.</a:t>
            </a:r>
            <a:endParaRPr lang="ru-RU" altLang="en-US" sz="2200">
              <a:latin typeface="Century Gothic" panose="020B0502020202020204" pitchFamily="34" charset="0"/>
              <a:cs typeface="Century Gothic" panose="020B0502020202020204" pitchFamily="34" charset="0"/>
            </a:endParaRPr>
          </a:p>
          <a:p>
            <a:r>
              <a:rPr lang="ru-RU" altLang="en-US" sz="2200">
                <a:latin typeface="Century Gothic" panose="020B0502020202020204" pitchFamily="34" charset="0"/>
                <a:cs typeface="Century Gothic" panose="020B0502020202020204" pitchFamily="34" charset="0"/>
              </a:rPr>
              <a:t>• После подготовки участник подходит к средству аудиозаписи и громко и разборчиво даёт ответ.</a:t>
            </a:r>
          </a:p>
          <a:p>
            <a:r>
              <a:rPr lang="ru-RU" altLang="en-US" sz="2200">
                <a:latin typeface="Century Gothic" panose="020B0502020202020204" pitchFamily="34" charset="0"/>
                <a:cs typeface="Century Gothic" panose="020B0502020202020204" pitchFamily="34" charset="0"/>
              </a:rPr>
              <a:t>• Экзаменатор-собеседник при необходимости задаёт вопросы, чтобы участник мог уточнить и дополнить свой ответ.</a:t>
            </a:r>
          </a:p>
          <a:p>
            <a:r>
              <a:rPr lang="ru-RU" altLang="en-US" sz="2200">
                <a:latin typeface="Century Gothic" panose="020B0502020202020204" pitchFamily="34" charset="0"/>
                <a:cs typeface="Century Gothic" panose="020B0502020202020204" pitchFamily="34" charset="0"/>
              </a:rPr>
              <a:t>• Участнику даётся возможность прослушать запись.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02260" y="5722620"/>
            <a:ext cx="11656060" cy="1015365"/>
          </a:xfrm>
          <a:prstGeom prst="rect">
            <a:avLst/>
          </a:prstGeom>
          <a:noFill/>
          <a:ln w="38100" cap="rnd">
            <a:solidFill>
              <a:srgbClr val="E2671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965" y="151765"/>
            <a:ext cx="11989435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Особенности проведения ГВЭ в устной форме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 для слепых участников ГВЭ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910590" y="1468755"/>
            <a:ext cx="10369550" cy="4809490"/>
            <a:chOff x="123824" y="664146"/>
            <a:chExt cx="7197538" cy="5432111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123824" y="664146"/>
              <a:ext cx="3406775" cy="2587054"/>
              <a:chOff x="123824" y="664146"/>
              <a:chExt cx="3406775" cy="2587054"/>
            </a:xfrm>
          </p:grpSpPr>
          <p:sp>
            <p:nvSpPr>
              <p:cNvPr id="42" name="Прямоугольник 41"/>
              <p:cNvSpPr/>
              <p:nvPr/>
            </p:nvSpPr>
            <p:spPr>
              <a:xfrm>
                <a:off x="339724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  <a:defRPr/>
                </a:pPr>
                <a:r>
                  <a:rPr lang="ru-RU" sz="24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entury Gothic" panose="020B0502020202020204" pitchFamily="34" charset="0"/>
                    <a:sym typeface="+mn-ea"/>
                  </a:rPr>
                  <a:t>средства цифровой аудиозаписи</a:t>
                </a:r>
                <a:endParaRPr lang="ru-RU" sz="2400" b="1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123824" y="664146"/>
                <a:ext cx="475231" cy="520295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200" b="1" dirty="0" smtClean="0">
                    <a:solidFill>
                      <a:schemeClr val="accent2">
                        <a:lumMod val="75000"/>
                      </a:schemeClr>
                    </a:solidFill>
                    <a:uFillTx/>
                    <a:latin typeface="Century Gothic" panose="020B0502020202020204" pitchFamily="34" charset="0"/>
                    <a:ea typeface="+Основной текст (восточно-азиат" charset="0"/>
                  </a:rPr>
                  <a:t>1</a:t>
                </a:r>
              </a:p>
            </p:txBody>
          </p:sp>
        </p:grpSp>
        <p:grpSp>
          <p:nvGrpSpPr>
            <p:cNvPr id="43" name="Группа 42"/>
            <p:cNvGrpSpPr/>
            <p:nvPr/>
          </p:nvGrpSpPr>
          <p:grpSpPr>
            <a:xfrm>
              <a:off x="3946897" y="664146"/>
              <a:ext cx="3374465" cy="2587054"/>
              <a:chOff x="123824" y="664146"/>
              <a:chExt cx="3374465" cy="2587054"/>
            </a:xfrm>
          </p:grpSpPr>
          <p:sp>
            <p:nvSpPr>
              <p:cNvPr id="44" name="Прямоугольник 43"/>
              <p:cNvSpPr/>
              <p:nvPr/>
            </p:nvSpPr>
            <p:spPr>
              <a:xfrm>
                <a:off x="307414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  <a:defRPr/>
                </a:pPr>
                <a:r>
                  <a:rPr lang="ru-RU" sz="2400" b="1" noProof="0" dirty="0" smtClean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Основной текст (восточно-азиат" charset="0"/>
                    <a:cs typeface="Century Gothic" panose="020B0502020202020204" pitchFamily="34" charset="0"/>
                    <a:sym typeface="+mn-ea"/>
                  </a:rPr>
                  <a:t>билеты, переведенные на рельефно-точечный шрифт Брайля</a:t>
                </a: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123824" y="664146"/>
                <a:ext cx="455683" cy="520295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200" b="1" dirty="0" smtClean="0">
                    <a:solidFill>
                      <a:schemeClr val="accent2">
                        <a:lumMod val="75000"/>
                      </a:schemeClr>
                    </a:solidFill>
                    <a:uFillTx/>
                    <a:latin typeface="Century Gothic" panose="020B0502020202020204" pitchFamily="34" charset="0"/>
                    <a:ea typeface="+Основной текст (восточно-азиат" charset="0"/>
                  </a:rPr>
                  <a:t>2</a:t>
                </a:r>
              </a:p>
            </p:txBody>
          </p:sp>
        </p:grpSp>
        <p:grpSp>
          <p:nvGrpSpPr>
            <p:cNvPr id="49" name="Группа 48"/>
            <p:cNvGrpSpPr/>
            <p:nvPr/>
          </p:nvGrpSpPr>
          <p:grpSpPr>
            <a:xfrm>
              <a:off x="123824" y="3509203"/>
              <a:ext cx="3406604" cy="2587054"/>
              <a:chOff x="123824" y="664146"/>
              <a:chExt cx="3406604" cy="2587054"/>
            </a:xfrm>
          </p:grpSpPr>
          <p:sp>
            <p:nvSpPr>
              <p:cNvPr id="50" name="Прямоугольник 49"/>
              <p:cNvSpPr/>
              <p:nvPr/>
            </p:nvSpPr>
            <p:spPr>
              <a:xfrm>
                <a:off x="339553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  <a:defRPr/>
                </a:pPr>
                <a:r>
                  <a:rPr lang="ru-RU" sz="2400" b="1" noProof="0" dirty="0" smtClean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Основной текст (восточно-азиат" charset="0"/>
                    <a:cs typeface="Century Gothic" panose="020B0502020202020204" pitchFamily="34" charset="0"/>
                    <a:sym typeface="+mn-ea"/>
                  </a:rPr>
                  <a:t>электронный (внешний) носитель для аудиозаписи устного ответа</a:t>
                </a: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123824" y="664146"/>
                <a:ext cx="475231" cy="520295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200" b="1" dirty="0" smtClean="0">
                    <a:solidFill>
                      <a:schemeClr val="accent2">
                        <a:lumMod val="75000"/>
                      </a:schemeClr>
                    </a:solidFill>
                    <a:uFillTx/>
                    <a:latin typeface="Century Gothic" panose="020B0502020202020204" pitchFamily="34" charset="0"/>
                    <a:ea typeface="+Основной текст (восточно-азиат" charset="0"/>
                  </a:rPr>
                  <a:t>3</a:t>
                </a:r>
              </a:p>
            </p:txBody>
          </p:sp>
        </p:grpSp>
        <p:grpSp>
          <p:nvGrpSpPr>
            <p:cNvPr id="52" name="Группа 51"/>
            <p:cNvGrpSpPr/>
            <p:nvPr/>
          </p:nvGrpSpPr>
          <p:grpSpPr>
            <a:xfrm>
              <a:off x="3946897" y="3509203"/>
              <a:ext cx="3374465" cy="2587054"/>
              <a:chOff x="123824" y="664146"/>
              <a:chExt cx="3374465" cy="2587054"/>
            </a:xfrm>
          </p:grpSpPr>
          <p:sp>
            <p:nvSpPr>
              <p:cNvPr id="53" name="Прямоугольник 52"/>
              <p:cNvSpPr/>
              <p:nvPr/>
            </p:nvSpPr>
            <p:spPr>
              <a:xfrm>
                <a:off x="307414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  <a:defRPr/>
                </a:pPr>
                <a:r>
                  <a:rPr lang="ru-RU" sz="2400" b="1" noProof="0" dirty="0" smtClean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Основной текст (восточно-азиат" charset="0"/>
                    <a:cs typeface="Century Gothic" panose="020B0502020202020204" pitchFamily="34" charset="0"/>
                    <a:sym typeface="+mn-ea"/>
                  </a:rPr>
                  <a:t>конверт для упаковки электронных (внешних) носителей</a:t>
                </a: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123824" y="664146"/>
                <a:ext cx="455683" cy="520295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200" b="1" dirty="0" smtClean="0">
                    <a:solidFill>
                      <a:schemeClr val="accent2">
                        <a:lumMod val="75000"/>
                      </a:schemeClr>
                    </a:solidFill>
                    <a:uFillTx/>
                    <a:latin typeface="Century Gothic" panose="020B0502020202020204" pitchFamily="34" charset="0"/>
                    <a:ea typeface="+Основной текст (восточно-азиат" charset="0"/>
                  </a:rPr>
                  <a:t>4</a:t>
                </a:r>
              </a:p>
            </p:txBody>
          </p:sp>
        </p:grp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1600" y="0"/>
            <a:ext cx="11989435" cy="891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6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Особенности проведения ГВЭ для слепых участников ГВЭ, выполняющих работу рельефно-точечным шрифтом Брайля</a:t>
            </a:r>
          </a:p>
        </p:txBody>
      </p:sp>
      <p:grpSp>
        <p:nvGrpSpPr>
          <p:cNvPr id="25" name="Группа 24"/>
          <p:cNvGrpSpPr/>
          <p:nvPr/>
        </p:nvGrpSpPr>
        <p:grpSpPr>
          <a:xfrm>
            <a:off x="333375" y="1018540"/>
            <a:ext cx="11518900" cy="462280"/>
            <a:chOff x="-3131629" y="-1193586"/>
            <a:chExt cx="11195043" cy="4376887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-3131629" y="-1193586"/>
              <a:ext cx="11195043" cy="4376887"/>
            </a:xfrm>
            <a:prstGeom prst="rect">
              <a:avLst/>
            </a:prstGeom>
            <a:noFill/>
            <a:ln w="38100" cap="rnd">
              <a:solidFill>
                <a:srgbClr val="E26714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-2683580" y="-1193117"/>
              <a:ext cx="10652571" cy="43588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algn="ctr" defTabSz="914400">
                <a:buClrTx/>
                <a:buSzTx/>
                <a:buFontTx/>
                <a:buNone/>
                <a:defRPr/>
              </a:pPr>
              <a:r>
                <a:rPr lang="ru-RU" sz="2400" b="1" kern="0" noProof="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ea typeface="+mj-ea"/>
                  <a:cs typeface="Century Gothic" panose="020B0502020202020204" pitchFamily="34" charset="0"/>
                  <a:sym typeface="+mn-ea"/>
                </a:rPr>
                <a:t>Организатор в аудитории должен получить у руководителя ППЭ:</a:t>
              </a:r>
              <a:endParaRPr lang="ru-RU" sz="24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33375" y="1786255"/>
            <a:ext cx="11518265" cy="4719320"/>
            <a:chOff x="2254" y="4893"/>
            <a:chExt cx="14954" cy="4694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2254" y="4893"/>
              <a:ext cx="14955" cy="5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lang="ru-RU" sz="1900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cs typeface="Century Gothic" panose="020B0502020202020204" pitchFamily="34" charset="0"/>
                  <a:sym typeface="+mn-ea"/>
                </a:rPr>
                <a:t>КИМ, переведенные на рельефно-точечный шрифт Брайля</a:t>
              </a:r>
              <a:r>
                <a:rPr lang="ru-RU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 </a:t>
              </a:r>
              <a:endParaRPr lang="ru-RU" b="1" i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254" y="5713"/>
              <a:ext cx="14955" cy="5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lang="ru-RU" sz="1900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cs typeface="Century Gothic" panose="020B0502020202020204" pitchFamily="34" charset="0"/>
                  <a:sym typeface="+mn-ea"/>
                </a:rPr>
                <a:t>специальную тетрадь для записи ответов рельефно-точечным шрифтом Брайля</a:t>
              </a:r>
              <a:endParaRPr lang="ru-RU" sz="1900" b="1" i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254" y="6533"/>
              <a:ext cx="14955" cy="5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lang="ru-RU" sz="190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дополнительные листы для записи ответов по системе Брайля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254" y="7353"/>
              <a:ext cx="14955" cy="5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lang="ru-RU" sz="190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cs typeface="Century Gothic" panose="020B0502020202020204" pitchFamily="34" charset="0"/>
                  <a:sym typeface="+mn-ea"/>
                </a:rPr>
                <a:t>черновики для письма рельефно-точечным шрифтом Брайля</a:t>
              </a:r>
              <a:endParaRPr lang="ru-RU" sz="1900" b="1" i="1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Основной текст (восточно-азиат" charset="0"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254" y="8173"/>
              <a:ext cx="14955" cy="5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lang="ru-RU" sz="190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памятку для организатора в аудитории для слепых и слабовидящих участников экзаменов, выполняющих работу шрифтом Брайля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254" y="8993"/>
              <a:ext cx="14955" cy="5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ru-RU" sz="1900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cs typeface="Century Gothic" panose="020B0502020202020204" pitchFamily="34" charset="0"/>
                  <a:sym typeface="+mn-ea"/>
                </a:rPr>
                <a:t>памятку для ассистентов слепых и слабовидящих участников экзаменов по заполнению шрифтом Брайля специальных тетрадей для записи ответов</a:t>
              </a:r>
              <a:endParaRPr lang="ru-RU" sz="1900" b="1" i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1600" y="0"/>
            <a:ext cx="11989435" cy="891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6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Особенности проведения ГВЭ для слепых участников ГВЭ, выполняющих работу рельефно-точечным шрифтом Брайля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391795" y="1100455"/>
            <a:ext cx="11409045" cy="5524500"/>
            <a:chOff x="466" y="1712"/>
            <a:chExt cx="17818" cy="8700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466" y="1712"/>
              <a:ext cx="17819" cy="17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cs typeface="Century Gothic" panose="020B0502020202020204" pitchFamily="34" charset="0"/>
                  <a:sym typeface="+mn-ea"/>
                </a:rPr>
                <a:t>После проведения стандартного инструктажа организатор зачитывает Памятку для ассистентов слепых и слабовидящих участников экзаменов по заполнению шрифтом Брайля специальных тетрадей для записи ответов (раздает ассистентам) </a:t>
              </a: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466" y="4008"/>
              <a:ext cx="17819" cy="17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cs typeface="Century Gothic" panose="020B0502020202020204" pitchFamily="34" charset="0"/>
                  <a:sym typeface="+mn-ea"/>
                </a:rPr>
                <a:t>Ассистен заполняет регистрационные поля бланка регистрации и бланка ответов в соответствии с документом, удостоверяющим личность участника ГВЭ</a:t>
              </a: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66" y="6303"/>
              <a:ext cx="17819" cy="17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cs typeface="Century Gothic" panose="020B0502020202020204" pitchFamily="34" charset="0"/>
                  <a:sym typeface="+mn-ea"/>
                </a:rPr>
                <a:t>Организатор должен объявлять каждый час время до конца экзамена</a:t>
              </a: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466" y="8618"/>
              <a:ext cx="17819" cy="17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cs typeface="Century Gothic" panose="020B0502020202020204" pitchFamily="34" charset="0"/>
                  <a:sym typeface="+mn-ea"/>
                </a:rPr>
                <a:t>По завершению выполнения ЭР участниками ГВЭ организатор упаковывает специальные тетради для записи ответов рельефно-точечным шрифтом Брайля </a:t>
              </a:r>
            </a:p>
            <a:p>
              <a:pPr algn="ctr"/>
              <a:r>
                <a:rPr lang="ru-RU" sz="2000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cs typeface="Century Gothic" panose="020B0502020202020204" pitchFamily="34" charset="0"/>
                  <a:sym typeface="+mn-ea"/>
                </a:rPr>
                <a:t>в ВДП вместе с бланками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256665" y="107950"/>
            <a:ext cx="1005205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С 2024 года бланки ГВЭ-11 - </a:t>
            </a:r>
            <a:r>
              <a:rPr lang="ru-RU" sz="3200" b="1" kern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односторонние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" y="846455"/>
            <a:ext cx="3670300" cy="518033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1170" y="833120"/>
            <a:ext cx="3670300" cy="517969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1690" y="833120"/>
            <a:ext cx="3678555" cy="519112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7" name="Текстовое поле 6"/>
          <p:cNvSpPr txBox="1"/>
          <p:nvPr/>
        </p:nvSpPr>
        <p:spPr>
          <a:xfrm>
            <a:off x="201295" y="6181725"/>
            <a:ext cx="330073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altLang="en-US" sz="2000" b="1">
                <a:latin typeface="Century Gothic" panose="020B0502020202020204" pitchFamily="34" charset="0"/>
                <a:cs typeface="Century Gothic" panose="020B0502020202020204" pitchFamily="34" charset="0"/>
              </a:rPr>
              <a:t>Бланк регистрации</a:t>
            </a:r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4826000" y="6221730"/>
            <a:ext cx="2540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altLang="en-US" sz="2000" b="1">
                <a:latin typeface="Century Gothic" panose="020B0502020202020204" pitchFamily="34" charset="0"/>
                <a:cs typeface="Century Gothic" panose="020B0502020202020204" pitchFamily="34" charset="0"/>
              </a:rPr>
              <a:t>Бланк ответов</a:t>
            </a:r>
          </a:p>
        </p:txBody>
      </p:sp>
      <p:sp>
        <p:nvSpPr>
          <p:cNvPr id="10" name="Текстовое поле 9"/>
          <p:cNvSpPr txBox="1"/>
          <p:nvPr/>
        </p:nvSpPr>
        <p:spPr>
          <a:xfrm>
            <a:off x="8582025" y="6142355"/>
            <a:ext cx="339725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altLang="en-US" sz="2000" b="1">
                <a:latin typeface="Century Gothic" panose="020B0502020202020204" pitchFamily="34" charset="0"/>
                <a:cs typeface="Century Gothic" panose="020B0502020202020204" pitchFamily="34" charset="0"/>
              </a:rPr>
              <a:t>Дополнительный бланк ответов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965" y="21131"/>
            <a:ext cx="119894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0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Особенности проведения ГВЭ для </a:t>
            </a:r>
            <a:r>
              <a:rPr lang="ru-RU" sz="3000" b="1" dirty="0" smtClean="0">
                <a:latin typeface="Century Gothic" panose="020B0502020202020204" pitchFamily="34" charset="0"/>
              </a:rPr>
              <a:t>участников </a:t>
            </a:r>
            <a:r>
              <a:rPr lang="ru-RU" sz="3000" b="1" dirty="0">
                <a:latin typeface="Century Gothic" panose="020B0502020202020204" pitchFamily="34" charset="0"/>
              </a:rPr>
              <a:t>экзаменов, выполняющих </a:t>
            </a:r>
            <a:r>
              <a:rPr lang="ru-RU" sz="3000" b="1" dirty="0" smtClean="0">
                <a:latin typeface="Century Gothic" panose="020B0502020202020204" pitchFamily="34" charset="0"/>
              </a:rPr>
              <a:t>письменную </a:t>
            </a:r>
            <a:r>
              <a:rPr lang="ru-RU" sz="3000" b="1" dirty="0">
                <a:latin typeface="Century Gothic" panose="020B0502020202020204" pitchFamily="34" charset="0"/>
              </a:rPr>
              <a:t>ЭР на компьютере</a:t>
            </a:r>
            <a:endParaRPr lang="ru-RU" sz="3000" b="1" kern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Century Gothic" panose="020B0502020202020204" pitchFamily="34" charset="0"/>
              <a:sym typeface="+mn-ea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69061" y="1036794"/>
            <a:ext cx="12045676" cy="1938233"/>
            <a:chOff x="-51268" y="639939"/>
            <a:chExt cx="8360942" cy="2189151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-51268" y="639939"/>
              <a:ext cx="2781525" cy="2189151"/>
              <a:chOff x="-51268" y="639939"/>
              <a:chExt cx="2781525" cy="2189151"/>
            </a:xfrm>
          </p:grpSpPr>
          <p:sp>
            <p:nvSpPr>
              <p:cNvPr id="42" name="Прямоугольник 41"/>
              <p:cNvSpPr/>
              <p:nvPr/>
            </p:nvSpPr>
            <p:spPr>
              <a:xfrm>
                <a:off x="151760" y="858786"/>
                <a:ext cx="2578497" cy="197030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entury Gothic" panose="020B0502020202020204" pitchFamily="34" charset="0"/>
                  </a:rPr>
                  <a:t>компьютер, </a:t>
                </a:r>
                <a:r>
                  <a:rPr lang="ru-RU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entury Gothic" panose="020B0502020202020204" pitchFamily="34" charset="0"/>
                  </a:rPr>
                  <a:t>не </a:t>
                </a:r>
                <a:r>
                  <a:rPr lang="ru-RU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entury Gothic" panose="020B0502020202020204" pitchFamily="34" charset="0"/>
                  </a:rPr>
                  <a:t>имеющий выхода </a:t>
                </a:r>
                <a:r>
                  <a:rPr lang="ru-RU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entury Gothic" panose="020B0502020202020204" pitchFamily="34" charset="0"/>
                  </a:rPr>
                  <a:t>в сеть «Интернет» и не содержащим информации по сдаваемому учебному </a:t>
                </a:r>
                <a:r>
                  <a:rPr lang="ru-RU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entury Gothic" panose="020B0502020202020204" pitchFamily="34" charset="0"/>
                  </a:rPr>
                  <a:t>предмету</a:t>
                </a:r>
                <a:endParaRPr lang="ru-RU" b="1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-51268" y="639939"/>
                <a:ext cx="475231" cy="520294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200" b="1" dirty="0" smtClean="0">
                    <a:solidFill>
                      <a:schemeClr val="accent2">
                        <a:lumMod val="75000"/>
                      </a:schemeClr>
                    </a:solidFill>
                    <a:uFillTx/>
                    <a:latin typeface="Century Gothic" panose="020B0502020202020204" pitchFamily="34" charset="0"/>
                    <a:ea typeface="+Основной текст (восточно-азиат" charset="0"/>
                  </a:rPr>
                  <a:t>1</a:t>
                </a:r>
              </a:p>
            </p:txBody>
          </p:sp>
        </p:grpSp>
        <p:grpSp>
          <p:nvGrpSpPr>
            <p:cNvPr id="43" name="Группа 42"/>
            <p:cNvGrpSpPr/>
            <p:nvPr/>
          </p:nvGrpSpPr>
          <p:grpSpPr>
            <a:xfrm>
              <a:off x="2849729" y="694191"/>
              <a:ext cx="2670236" cy="2134899"/>
              <a:chOff x="-973344" y="694191"/>
              <a:chExt cx="2670236" cy="2134899"/>
            </a:xfrm>
          </p:grpSpPr>
          <p:sp>
            <p:nvSpPr>
              <p:cNvPr id="44" name="Прямоугольник 43"/>
              <p:cNvSpPr/>
              <p:nvPr/>
            </p:nvSpPr>
            <p:spPr>
              <a:xfrm>
                <a:off x="-881604" y="858784"/>
                <a:ext cx="2578496" cy="197030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  <a:defRPr/>
                </a:pPr>
                <a:endParaRPr lang="ru-RU" sz="2400" b="1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-973344" y="694191"/>
                <a:ext cx="455683" cy="520294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200" b="1" dirty="0" smtClean="0">
                    <a:solidFill>
                      <a:schemeClr val="accent2">
                        <a:lumMod val="75000"/>
                      </a:schemeClr>
                    </a:solidFill>
                    <a:uFillTx/>
                    <a:latin typeface="Century Gothic" panose="020B0502020202020204" pitchFamily="34" charset="0"/>
                    <a:ea typeface="+Основной текст (восточно-азиат" charset="0"/>
                  </a:rPr>
                  <a:t>2</a:t>
                </a:r>
              </a:p>
            </p:txBody>
          </p:sp>
        </p:grpSp>
        <p:grpSp>
          <p:nvGrpSpPr>
            <p:cNvPr id="49" name="Группа 48"/>
            <p:cNvGrpSpPr/>
            <p:nvPr/>
          </p:nvGrpSpPr>
          <p:grpSpPr>
            <a:xfrm>
              <a:off x="5623348" y="694191"/>
              <a:ext cx="2686326" cy="2086570"/>
              <a:chOff x="5623348" y="-2150866"/>
              <a:chExt cx="2686326" cy="2086570"/>
            </a:xfrm>
          </p:grpSpPr>
          <p:sp>
            <p:nvSpPr>
              <p:cNvPr id="50" name="Прямоугольник 49"/>
              <p:cNvSpPr/>
              <p:nvPr/>
            </p:nvSpPr>
            <p:spPr>
              <a:xfrm>
                <a:off x="5731177" y="-1986273"/>
                <a:ext cx="2578497" cy="192197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  <a:defRPr/>
                </a:pPr>
                <a:endParaRPr lang="ru-RU" sz="2400" b="1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Основной текст (восточно-азиат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5623348" y="-2150866"/>
                <a:ext cx="475231" cy="520294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200" b="1" dirty="0" smtClean="0">
                    <a:solidFill>
                      <a:schemeClr val="accent2">
                        <a:lumMod val="75000"/>
                      </a:schemeClr>
                    </a:solidFill>
                    <a:uFillTx/>
                    <a:latin typeface="Century Gothic" panose="020B0502020202020204" pitchFamily="34" charset="0"/>
                    <a:ea typeface="+Основной текст (восточно-азиат" charset="0"/>
                  </a:rPr>
                  <a:t>3</a:t>
                </a:r>
              </a:p>
            </p:txBody>
          </p:sp>
        </p:grpSp>
      </p:grpSp>
      <p:sp>
        <p:nvSpPr>
          <p:cNvPr id="2" name="Прямоугольник 1"/>
          <p:cNvSpPr/>
          <p:nvPr/>
        </p:nvSpPr>
        <p:spPr>
          <a:xfrm>
            <a:off x="4576804" y="1653416"/>
            <a:ext cx="33293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принтер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для распечатки ответов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участников экзаменов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99876" y="1393539"/>
            <a:ext cx="384846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Century Gothic" panose="020B0502020202020204" pitchFamily="34" charset="0"/>
              </a:rPr>
              <a:t>наличие специальных периферических устройств </a:t>
            </a:r>
            <a:r>
              <a:rPr lang="ru-RU" b="1" dirty="0" smtClean="0">
                <a:latin typeface="Century Gothic" panose="020B0502020202020204" pitchFamily="34" charset="0"/>
              </a:rPr>
              <a:t>ввода, специальной клавиатуры и т.п. </a:t>
            </a:r>
          </a:p>
          <a:p>
            <a:pPr algn="ctr"/>
            <a:r>
              <a:rPr lang="ru-RU" b="1" dirty="0" smtClean="0">
                <a:latin typeface="Century Gothic" panose="020B0502020202020204" pitchFamily="34" charset="0"/>
              </a:rPr>
              <a:t>(при необходимости)</a:t>
            </a:r>
            <a:endParaRPr lang="ru-RU" b="1" dirty="0">
              <a:latin typeface="Century Gothic" panose="020B0502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1565" y="3197391"/>
            <a:ext cx="11728835" cy="8940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Организаторы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в аудитории в присутствии участников экзаменов распечатывают их ответы с компьютера, пронумеровав листы и указав на каждом листе номер листа и общее количество листов в работе</a:t>
            </a:r>
            <a:endParaRPr lang="ru-RU" sz="200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Основной текст (восточно-азиат" charset="0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1565" y="4225563"/>
            <a:ext cx="11703343" cy="7638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В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присутствии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члена ГЭК ассистенты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переносят в полном соответствии ответы участников экзаменов, распечатанные с компьютера, в бланки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ответов</a:t>
            </a:r>
            <a:endParaRPr lang="ru-RU" sz="200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Основной текст (восточно-азиат" charset="0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61565" y="5173712"/>
            <a:ext cx="11728835" cy="7638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При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переносе ответов в бланки ответов в поле «Подпись участника» ассистент пишет «Копия верна» и ставит свою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подпись</a:t>
            </a:r>
            <a:endParaRPr lang="ru-RU" sz="200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Основной текст (восточно-азиат" charset="0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61565" y="6094199"/>
            <a:ext cx="11728835" cy="7638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Распечатанные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с компьютера ответы участников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экзаменов упаковываются в отдельный конверт</a:t>
            </a:r>
            <a:endParaRPr lang="ru-RU" sz="200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Основной текст (восточно-азиат" charset="0"/>
              <a:cs typeface="Century Gothic" panose="020B0502020202020204" pitchFamily="3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968843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4369" y="1678940"/>
            <a:ext cx="10843895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4000" b="1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Спасибо за внимание!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0361" y="2919730"/>
            <a:ext cx="11471910" cy="2183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4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Материалы располагаются</a:t>
            </a:r>
            <a:br>
              <a:rPr lang="ru-RU" sz="34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</a:br>
            <a:r>
              <a:rPr lang="ru-RU" sz="34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на сайте ГУ ЯО </a:t>
            </a:r>
            <a:r>
              <a:rPr lang="ru-RU" sz="3400" dirty="0" err="1" smtClean="0">
                <a:solidFill>
                  <a:schemeClr val="accent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ЦОиККО</a:t>
            </a:r>
            <a:r>
              <a:rPr lang="ru-RU" sz="34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 http://coikko.ru </a:t>
            </a:r>
            <a:br>
              <a:rPr lang="ru-RU" sz="34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</a:br>
            <a:r>
              <a:rPr lang="ru-RU" sz="34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в разделе ГИА-11</a:t>
            </a:r>
            <a:br>
              <a:rPr lang="ru-RU" sz="34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</a:br>
            <a:r>
              <a:rPr lang="ru-RU" sz="34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Инструктивно-методические материалы</a:t>
            </a:r>
            <a:endParaRPr lang="ru-RU" sz="3400" b="1" kern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Century Gothic" panose="020B0502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/>
          <p:nvPr/>
        </p:nvGraphicFramePr>
        <p:xfrm>
          <a:off x="2219960" y="3304540"/>
          <a:ext cx="9876790" cy="258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r:id="rId3" imgW="7924165" imgH="5600700" progId="Paint.Picture">
                  <p:embed/>
                </p:oleObj>
              </mc:Choice>
              <mc:Fallback>
                <p:oleObj r:id="rId3" imgW="7924165" imgH="5600700" progId="Paint.Picture">
                  <p:embed/>
                  <p:pic>
                    <p:nvPicPr>
                      <p:cNvPr id="0" name="Изображение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19960" y="3304540"/>
                        <a:ext cx="9876790" cy="2581275"/>
                      </a:xfrm>
                      <a:prstGeom prst="rect">
                        <a:avLst/>
                      </a:prstGeom>
                      <a:ln>
                        <a:solidFill>
                          <a:schemeClr val="bg1">
                            <a:lumMod val="8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Изображение -21474826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320" y="920115"/>
            <a:ext cx="8847455" cy="2310765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</p:pic>
      <p:grpSp>
        <p:nvGrpSpPr>
          <p:cNvPr id="10" name="Группа 9"/>
          <p:cNvGrpSpPr/>
          <p:nvPr/>
        </p:nvGrpSpPr>
        <p:grpSpPr>
          <a:xfrm>
            <a:off x="8994775" y="4577080"/>
            <a:ext cx="2160905" cy="863600"/>
            <a:chOff x="9758" y="9345"/>
            <a:chExt cx="3403" cy="1360"/>
          </a:xfrm>
        </p:grpSpPr>
        <p:sp>
          <p:nvSpPr>
            <p:cNvPr id="13" name="Овал 12"/>
            <p:cNvSpPr/>
            <p:nvPr/>
          </p:nvSpPr>
          <p:spPr>
            <a:xfrm>
              <a:off x="9758" y="9345"/>
              <a:ext cx="3403" cy="1360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440" name="TextBox 12"/>
            <p:cNvSpPr txBox="1"/>
            <p:nvPr/>
          </p:nvSpPr>
          <p:spPr>
            <a:xfrm>
              <a:off x="10679" y="9886"/>
              <a:ext cx="2482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sz="2000" b="1" dirty="0">
                  <a:latin typeface="Arial" panose="020B0604020202020204" pitchFamily="34" charset="0"/>
                </a:rPr>
                <a:t>563285</a:t>
              </a: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4801870" y="167640"/>
            <a:ext cx="262890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Бланки ГВЭ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462280" y="5958840"/>
            <a:ext cx="11308080" cy="8318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  <a:p>
            <a:pPr algn="ctr"/>
            <a:r>
              <a:rPr lang="ru-RU" sz="2000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Бланк регистрации и бланк ответов связаны кодом работы, который заполняется </a:t>
            </a:r>
            <a:r>
              <a:rPr lang="ru-RU" sz="2000" b="1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автоматизированно</a:t>
            </a:r>
            <a:r>
              <a:rPr lang="ru-RU" sz="2000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 и должен быть одинаковым на бланках комплекта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entury Gothic" panose="020B0502020202020204" pitchFamily="34" charset="0"/>
            </a:endParaRPr>
          </a:p>
          <a:p>
            <a:pPr algn="ctr"/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entury Gothic" panose="020B0502020202020204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6368415" y="2440940"/>
            <a:ext cx="2160905" cy="863600"/>
            <a:chOff x="8819" y="3805"/>
            <a:chExt cx="3403" cy="1360"/>
          </a:xfrm>
        </p:grpSpPr>
        <p:sp>
          <p:nvSpPr>
            <p:cNvPr id="8" name="Овал 7"/>
            <p:cNvSpPr/>
            <p:nvPr/>
          </p:nvSpPr>
          <p:spPr>
            <a:xfrm>
              <a:off x="8819" y="3805"/>
              <a:ext cx="3403" cy="1360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439" name="TextBox 11"/>
            <p:cNvSpPr txBox="1"/>
            <p:nvPr/>
          </p:nvSpPr>
          <p:spPr>
            <a:xfrm>
              <a:off x="9691" y="4421"/>
              <a:ext cx="2160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sz="2000" b="1" dirty="0">
                  <a:latin typeface="Arial" panose="020B0604020202020204" pitchFamily="34" charset="0"/>
                </a:rPr>
                <a:t>563285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0420" y="146685"/>
            <a:ext cx="11050905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Продолжительность выполнения экзаменационной работы ГВЭ</a:t>
            </a:r>
          </a:p>
        </p:txBody>
      </p:sp>
      <p:graphicFrame>
        <p:nvGraphicFramePr>
          <p:cNvPr id="4" name="Таблица 3"/>
          <p:cNvGraphicFramePr/>
          <p:nvPr/>
        </p:nvGraphicFramePr>
        <p:xfrm>
          <a:off x="120650" y="1405890"/>
          <a:ext cx="11950700" cy="43516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51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1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74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930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5811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200" b="0"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Название  предмета</a:t>
                      </a:r>
                      <a:endParaRPr lang="en-US" altLang="en-US" sz="2200" b="0"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200" b="0"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Продолжительность выполнения экзаменационной работы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2200" b="0"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(письменная форма)</a:t>
                      </a:r>
                      <a:endParaRPr lang="en-US" altLang="en-US" sz="2200" b="0"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200" b="0"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Продолжительность выполнения экзаменационной работы участниками ГВЭ- обучающимися</a:t>
                      </a:r>
                      <a:r>
                        <a:rPr lang="ru-RU" altLang="en-US" sz="2200" b="0"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 </a:t>
                      </a:r>
                      <a:r>
                        <a:rPr lang="en-US" sz="2200" b="0"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с ОВЗ, детьми-инвалидами и инвалидами</a:t>
                      </a:r>
                      <a:endParaRPr lang="en-US" altLang="en-US" sz="2200" b="0"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200" b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Продолжительность подготовки ответов на вопросы экзаменационных заданий в устной форме</a:t>
                      </a:r>
                      <a:endParaRPr lang="en-US" altLang="en-US" sz="2200" b="0">
                        <a:solidFill>
                          <a:srgbClr val="000000"/>
                        </a:solidFill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772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200" b="1"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Русский язык</a:t>
                      </a:r>
                      <a:endParaRPr lang="en-US" altLang="en-US" sz="2200" b="1"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200" b="1"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3 часа 55 минут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2200" b="1"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(235 минут)</a:t>
                      </a: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200" b="1"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5 часов 25 минут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2200" b="1"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(325 минут)</a:t>
                      </a: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200" b="1"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1</a:t>
                      </a:r>
                      <a:r>
                        <a:rPr lang="ru-RU" altLang="en-US" sz="2200" b="1"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 </a:t>
                      </a:r>
                      <a:r>
                        <a:rPr lang="en-US" sz="2200" b="1"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час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2200" b="1"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(60</a:t>
                      </a:r>
                      <a:r>
                        <a:rPr lang="ru-RU" altLang="en-US" sz="2200" b="1"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 </a:t>
                      </a:r>
                      <a:r>
                        <a:rPr lang="en-US" sz="2200" b="1"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минут)</a:t>
                      </a:r>
                      <a:endParaRPr lang="en-US" altLang="en-US" sz="2200" b="1"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16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200" b="1"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Математика</a:t>
                      </a:r>
                      <a:endParaRPr lang="en-US" altLang="en-US" sz="2200" b="1"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200" b="1"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1</a:t>
                      </a:r>
                      <a:r>
                        <a:rPr lang="ru-RU" altLang="en-US" sz="2200" b="1"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 </a:t>
                      </a:r>
                      <a:r>
                        <a:rPr lang="en-US" sz="2200" b="1"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час</a:t>
                      </a:r>
                      <a:r>
                        <a:rPr lang="ru-RU" altLang="en-US" sz="2200" b="1"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 </a:t>
                      </a:r>
                      <a:r>
                        <a:rPr lang="en-US" sz="2200" b="1"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30 минут 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2200" b="1"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(90</a:t>
                      </a:r>
                      <a:r>
                        <a:rPr lang="ru-RU" altLang="en-US" sz="2200" b="1"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 </a:t>
                      </a:r>
                      <a:r>
                        <a:rPr lang="en-US" sz="2200" b="1"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минут)</a:t>
                      </a:r>
                      <a:endParaRPr lang="en-US" altLang="en-US" sz="2200" b="1"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0230" y="132715"/>
            <a:ext cx="11050905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Средства обучения и воспитания, которые можно использовать на ГВЭ </a:t>
            </a:r>
          </a:p>
        </p:txBody>
      </p:sp>
      <p:graphicFrame>
        <p:nvGraphicFramePr>
          <p:cNvPr id="3" name="Таблица 2"/>
          <p:cNvGraphicFramePr/>
          <p:nvPr/>
        </p:nvGraphicFramePr>
        <p:xfrm>
          <a:off x="226060" y="1496695"/>
          <a:ext cx="11740515" cy="45573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19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07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135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106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Учебный</a:t>
                      </a:r>
                      <a:r>
                        <a:rPr lang="ru-RU" altLang="en-US" sz="2400" b="1"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 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предмет</a:t>
                      </a:r>
                      <a:endParaRPr lang="en-US" altLang="en-US" sz="2400" b="1"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ГВЭ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(письменная форма)</a:t>
                      </a:r>
                      <a:endParaRPr lang="en-US" altLang="en-US" sz="2400" b="1"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ГВЭ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(устная форма)</a:t>
                      </a:r>
                      <a:endParaRPr lang="en-US" altLang="en-US" sz="2400" b="1"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330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Русский язык</a:t>
                      </a:r>
                      <a:endParaRPr lang="en-US" altLang="en-US" sz="2400" b="0"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орфографический и толковыйсловари</a:t>
                      </a:r>
                      <a:endParaRPr lang="en-US" altLang="en-US" sz="2400" b="0"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не используются</a:t>
                      </a:r>
                      <a:endParaRPr lang="en-US" altLang="en-US" sz="2400" b="0"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30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Математика</a:t>
                      </a:r>
                      <a:endParaRPr lang="en-US" altLang="en-US" sz="2400" b="0"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135890" indent="10160" algn="l">
                        <a:buNone/>
                      </a:pPr>
                      <a:r>
                        <a:rPr lang="ru-RU" altLang="en-US" sz="2400" b="0"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- </a:t>
                      </a:r>
                      <a:r>
                        <a:rPr lang="en-US" sz="2400" b="0"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линейка, не содержащая справочной информации;</a:t>
                      </a:r>
                    </a:p>
                    <a:p>
                      <a:pPr marL="135890" indent="10160" algn="l">
                        <a:buNone/>
                      </a:pPr>
                      <a:r>
                        <a:rPr lang="ru-RU" altLang="en-US" sz="2400" b="0"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- </a:t>
                      </a:r>
                      <a:r>
                        <a:rPr lang="en-US" sz="2400" b="0"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справочные материалы, содержащие основные формулы курса математики образовательной программы основного общего и среднего общего образования, которые представлены вместе с КИМ</a:t>
                      </a:r>
                      <a:endParaRPr lang="en-US" altLang="en-US" sz="2400" b="0"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" y="146685"/>
            <a:ext cx="1205484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Виды экзаменационных материалов по русскому языку</a:t>
            </a:r>
          </a:p>
        </p:txBody>
      </p:sp>
      <p:graphicFrame>
        <p:nvGraphicFramePr>
          <p:cNvPr id="3" name="Таблица 2"/>
          <p:cNvGraphicFramePr/>
          <p:nvPr/>
        </p:nvGraphicFramePr>
        <p:xfrm>
          <a:off x="226060" y="842645"/>
          <a:ext cx="11740515" cy="591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8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939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80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indent="0" algn="ctr" fontAlgn="ctr">
                        <a:buNone/>
                      </a:pPr>
                      <a:r>
                        <a:rPr lang="ru-RU" sz="2400" b="1"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Номер варианта</a:t>
                      </a:r>
                      <a:endParaRPr lang="ru-RU" sz="2400" b="1"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buNone/>
                      </a:pPr>
                      <a:r>
                        <a:rPr lang="ru-RU" altLang="en-US" sz="2400" b="1"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Категория участников </a:t>
                      </a:r>
                      <a:endParaRPr lang="ru-RU" altLang="en-US" sz="2400" b="1"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buNone/>
                      </a:pPr>
                      <a:r>
                        <a:rPr lang="ru-RU" altLang="en-US" sz="2400" b="1"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Вид ЭМ</a:t>
                      </a:r>
                      <a:endParaRPr lang="ru-RU" altLang="en-US" sz="2400" b="1"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16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2400" b="1"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entury Gothic" panose="020B0502020202020204" pitchFamily="34" charset="0"/>
                        </a:rPr>
                        <a:t>100-е</a:t>
                      </a: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2200" b="0"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entury Gothic" panose="020B0502020202020204" pitchFamily="34" charset="0"/>
                        </a:rPr>
                        <a:t>для</a:t>
                      </a:r>
                      <a:r>
                        <a:rPr lang="ru-RU" altLang="en-US" sz="2200" b="0"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entury Gothic" panose="020B0502020202020204" pitchFamily="34" charset="0"/>
                        </a:rPr>
                        <a:t> </a:t>
                      </a:r>
                      <a:r>
                        <a:rPr lang="en-US" altLang="en-US" sz="2200" b="0"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entury Gothic" panose="020B0502020202020204" pitchFamily="34" charset="0"/>
                        </a:rPr>
                        <a:t>участников ГВЭ без ОВЗ; 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altLang="en-US" sz="2200" b="0"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entury Gothic" panose="020B0502020202020204" pitchFamily="34" charset="0"/>
                        </a:rPr>
                        <a:t>участников с нарушениями опорно-двигательного</a:t>
                      </a:r>
                      <a:r>
                        <a:rPr lang="ru-RU" altLang="en-US" sz="2200" b="0"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entury Gothic" panose="020B0502020202020204" pitchFamily="34" charset="0"/>
                        </a:rPr>
                        <a:t> </a:t>
                      </a:r>
                      <a:r>
                        <a:rPr lang="en-US" altLang="en-US" sz="2200" b="0"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entury Gothic" panose="020B0502020202020204" pitchFamily="34" charset="0"/>
                        </a:rPr>
                        <a:t>аппарата, а также иных категорий участников ГВЭ, которым требуется</a:t>
                      </a:r>
                      <a:r>
                        <a:rPr lang="ru-RU" altLang="en-US" sz="2200" b="0"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entury Gothic" panose="020B0502020202020204" pitchFamily="34" charset="0"/>
                        </a:rPr>
                        <a:t> </a:t>
                      </a:r>
                      <a:r>
                        <a:rPr lang="en-US" altLang="en-US" sz="2200" b="0"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entury Gothic" panose="020B0502020202020204" pitchFamily="34" charset="0"/>
                        </a:rPr>
                        <a:t>создание специальных условий (с диабетом, онкологическими</a:t>
                      </a:r>
                      <a:r>
                        <a:rPr lang="ru-RU" altLang="en-US" sz="2200" b="0"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entury Gothic" panose="020B0502020202020204" pitchFamily="34" charset="0"/>
                        </a:rPr>
                        <a:t> </a:t>
                      </a:r>
                      <a:r>
                        <a:rPr lang="en-US" altLang="en-US" sz="2200" b="0"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entury Gothic" panose="020B0502020202020204" pitchFamily="34" charset="0"/>
                        </a:rPr>
                        <a:t>заболеваниями, астмой, пороком сердца и др.),</a:t>
                      </a: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2200" b="0"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entury Gothic" panose="020B0502020202020204" pitchFamily="34" charset="0"/>
                        </a:rPr>
                        <a:t>с</a:t>
                      </a:r>
                      <a:r>
                        <a:rPr lang="en-US" altLang="en-US" sz="2200" b="0"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entury Gothic" panose="020B0502020202020204" pitchFamily="34" charset="0"/>
                        </a:rPr>
                        <a:t>очинение</a:t>
                      </a: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2400" b="1"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entury Gothic" panose="020B0502020202020204" pitchFamily="34" charset="0"/>
                        </a:rPr>
                        <a:t>2</a:t>
                      </a:r>
                      <a:r>
                        <a:rPr lang="en-US" altLang="en-US" sz="2400" b="1"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entury Gothic" panose="020B0502020202020204" pitchFamily="34" charset="0"/>
                        </a:rPr>
                        <a:t>00-е</a:t>
                      </a: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2200" b="0"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entury Gothic" panose="020B0502020202020204" pitchFamily="34" charset="0"/>
                        </a:rPr>
                        <a:t>для</a:t>
                      </a:r>
                      <a:r>
                        <a:rPr lang="ru-RU" altLang="en-US" sz="2200" b="0"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entury Gothic" panose="020B0502020202020204" pitchFamily="34" charset="0"/>
                        </a:rPr>
                        <a:t> </a:t>
                      </a:r>
                      <a:r>
                        <a:rPr lang="en-US" altLang="en-US" sz="2200" b="0"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entury Gothic" panose="020B0502020202020204" pitchFamily="34" charset="0"/>
                        </a:rPr>
                        <a:t>слепых экзаменуемых, слабовидящих и</a:t>
                      </a:r>
                      <a:r>
                        <a:rPr lang="ru-RU" altLang="en-US" sz="2200" b="0"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entury Gothic" panose="020B0502020202020204" pitchFamily="34" charset="0"/>
                        </a:rPr>
                        <a:t> </a:t>
                      </a:r>
                      <a:r>
                        <a:rPr lang="en-US" altLang="en-US" sz="2200" b="0"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entury Gothic" panose="020B0502020202020204" pitchFamily="34" charset="0"/>
                        </a:rPr>
                        <a:t>поздноослепших экзаменуемых</a:t>
                      </a: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2200" b="0"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entury Gothic" panose="020B0502020202020204" pitchFamily="34" charset="0"/>
                        </a:rPr>
                        <a:t>сочинение</a:t>
                      </a: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2400" b="1"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entury Gothic" panose="020B0502020202020204" pitchFamily="34" charset="0"/>
                        </a:rPr>
                        <a:t>3</a:t>
                      </a:r>
                      <a:r>
                        <a:rPr lang="en-US" altLang="en-US" sz="2400" b="1"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entury Gothic" panose="020B0502020202020204" pitchFamily="34" charset="0"/>
                        </a:rPr>
                        <a:t>00-е</a:t>
                      </a: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2200" b="0"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entury Gothic" panose="020B0502020202020204" pitchFamily="34" charset="0"/>
                        </a:rPr>
                        <a:t>для</a:t>
                      </a:r>
                      <a:r>
                        <a:rPr lang="ru-RU" altLang="en-US" sz="2200" b="0"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entury Gothic" panose="020B0502020202020204" pitchFamily="34" charset="0"/>
                        </a:rPr>
                        <a:t> </a:t>
                      </a:r>
                      <a:r>
                        <a:rPr lang="en-US" altLang="en-US" sz="2200" b="0"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entury Gothic" panose="020B0502020202020204" pitchFamily="34" charset="0"/>
                        </a:rPr>
                        <a:t>глухих, слабослышащих, позднооглохших, кохлеарно имплантированных</a:t>
                      </a:r>
                      <a:r>
                        <a:rPr lang="ru-RU" altLang="en-US" sz="2200" b="0"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entury Gothic" panose="020B0502020202020204" pitchFamily="34" charset="0"/>
                        </a:rPr>
                        <a:t> </a:t>
                      </a:r>
                      <a:r>
                        <a:rPr lang="en-US" altLang="en-US" sz="2200" b="0"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entury Gothic" panose="020B0502020202020204" pitchFamily="34" charset="0"/>
                        </a:rPr>
                        <a:t>экзаменуемых</a:t>
                      </a: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2200" b="0"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entury Gothic" panose="020B0502020202020204" pitchFamily="34" charset="0"/>
                        </a:rPr>
                        <a:t>сочинение</a:t>
                      </a: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2400" b="1"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entury Gothic" panose="020B0502020202020204" pitchFamily="34" charset="0"/>
                        </a:rPr>
                        <a:t>4</a:t>
                      </a:r>
                      <a:r>
                        <a:rPr lang="en-US" altLang="en-US" sz="2400" b="1"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entury Gothic" panose="020B0502020202020204" pitchFamily="34" charset="0"/>
                        </a:rPr>
                        <a:t>00-е</a:t>
                      </a: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2200" b="0"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entury Gothic" panose="020B0502020202020204" pitchFamily="34" charset="0"/>
                        </a:rPr>
                        <a:t>для</a:t>
                      </a:r>
                      <a:r>
                        <a:rPr lang="ru-RU" altLang="en-US" sz="2200" b="0"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entury Gothic" panose="020B0502020202020204" pitchFamily="34" charset="0"/>
                        </a:rPr>
                        <a:t> </a:t>
                      </a:r>
                      <a:r>
                        <a:rPr lang="en-US" altLang="en-US" sz="2200" b="0"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entury Gothic" panose="020B0502020202020204" pitchFamily="34" charset="0"/>
                        </a:rPr>
                        <a:t>экзаменуемых с расстройствами аутистического</a:t>
                      </a:r>
                      <a:r>
                        <a:rPr lang="ru-RU" altLang="en-US" sz="2200" b="0"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entury Gothic" panose="020B0502020202020204" pitchFamily="34" charset="0"/>
                        </a:rPr>
                        <a:t> </a:t>
                      </a:r>
                      <a:r>
                        <a:rPr lang="en-US" altLang="en-US" sz="2200" b="0"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entury Gothic" panose="020B0502020202020204" pitchFamily="34" charset="0"/>
                        </a:rPr>
                        <a:t>спектра</a:t>
                      </a: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2200" b="0"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entury Gothic" panose="020B0502020202020204" pitchFamily="34" charset="0"/>
                        </a:rPr>
                        <a:t>диктант</a:t>
                      </a: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2400" b="1"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entury Gothic" panose="020B0502020202020204" pitchFamily="34" charset="0"/>
                        </a:rPr>
                        <a:t>9</a:t>
                      </a:r>
                      <a:r>
                        <a:rPr lang="en-US" altLang="en-US" sz="2400" b="1"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entury Gothic" panose="020B0502020202020204" pitchFamily="34" charset="0"/>
                        </a:rPr>
                        <a:t>00-е</a:t>
                      </a: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2200"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entury Gothic" panose="020B0502020202020204" pitchFamily="34" charset="0"/>
                          <a:sym typeface="+mn-ea"/>
                        </a:rPr>
                        <a:t>устная форма</a:t>
                      </a:r>
                      <a:endParaRPr lang="en-US" altLang="en-US" sz="2200" b="0"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2200" b="0"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entury Gothic" panose="020B0502020202020204" pitchFamily="34" charset="0"/>
                        </a:rPr>
                        <a:t>текст и 3 задания</a:t>
                      </a: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2421</Words>
  <Application>Microsoft Office PowerPoint</Application>
  <PresentationFormat>Широкоэкранный</PresentationFormat>
  <Paragraphs>436</Paragraphs>
  <Slides>51</Slides>
  <Notes>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61" baseType="lpstr">
      <vt:lpstr>+Основной текст (восточно-азиат</vt:lpstr>
      <vt:lpstr>Arial</vt:lpstr>
      <vt:lpstr>Calibri</vt:lpstr>
      <vt:lpstr>Calibri Light</vt:lpstr>
      <vt:lpstr>Century Gothic</vt:lpstr>
      <vt:lpstr>PMingLiU</vt:lpstr>
      <vt:lpstr>Times New Roman</vt:lpstr>
      <vt:lpstr>Wingdings</vt:lpstr>
      <vt:lpstr>Тема Office</vt:lpstr>
      <vt:lpstr>Bitmap Image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Тулина_НВ</dc:creator>
  <cp:lastModifiedBy>Палочкина_ЕА</cp:lastModifiedBy>
  <cp:revision>157</cp:revision>
  <cp:lastPrinted>2022-12-07T11:04:00Z</cp:lastPrinted>
  <dcterms:created xsi:type="dcterms:W3CDTF">2022-12-07T09:57:00Z</dcterms:created>
  <dcterms:modified xsi:type="dcterms:W3CDTF">2024-05-21T06:55:20Z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948C5E7D7E664917810F3E5EFFB523CB</vt:lpwstr>
  </property>
  <property fmtid="{D5CDD505-2E9C-101B-9397-08002B2CF9AE}" pid="3" name="KSOProductBuildVer">
    <vt:lpwstr>1049-11.2.0.10351</vt:lpwstr>
  </property>
</Properties>
</file>