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6"/>
  </p:notesMasterIdLst>
  <p:sldIdLst>
    <p:sldId id="261" r:id="rId2"/>
    <p:sldId id="263" r:id="rId3"/>
    <p:sldId id="262" r:id="rId4"/>
    <p:sldId id="343" r:id="rId5"/>
    <p:sldId id="287" r:id="rId6"/>
    <p:sldId id="304" r:id="rId7"/>
    <p:sldId id="344" r:id="rId8"/>
    <p:sldId id="345" r:id="rId9"/>
    <p:sldId id="266" r:id="rId10"/>
    <p:sldId id="305" r:id="rId11"/>
    <p:sldId id="289" r:id="rId12"/>
    <p:sldId id="346" r:id="rId13"/>
    <p:sldId id="268" r:id="rId14"/>
    <p:sldId id="275" r:id="rId15"/>
    <p:sldId id="348" r:id="rId16"/>
    <p:sldId id="347" r:id="rId17"/>
    <p:sldId id="349" r:id="rId18"/>
    <p:sldId id="290" r:id="rId19"/>
    <p:sldId id="291" r:id="rId20"/>
    <p:sldId id="293" r:id="rId21"/>
    <p:sldId id="269" r:id="rId22"/>
    <p:sldId id="309" r:id="rId23"/>
    <p:sldId id="272" r:id="rId24"/>
    <p:sldId id="273" r:id="rId25"/>
    <p:sldId id="274" r:id="rId26"/>
    <p:sldId id="350" r:id="rId27"/>
    <p:sldId id="286" r:id="rId28"/>
    <p:sldId id="281" r:id="rId29"/>
    <p:sldId id="312" r:id="rId30"/>
    <p:sldId id="311" r:id="rId31"/>
    <p:sldId id="313" r:id="rId32"/>
    <p:sldId id="282" r:id="rId33"/>
    <p:sldId id="316" r:id="rId34"/>
    <p:sldId id="301" r:id="rId35"/>
    <p:sldId id="285" r:id="rId36"/>
    <p:sldId id="284" r:id="rId37"/>
    <p:sldId id="303" r:id="rId38"/>
    <p:sldId id="317" r:id="rId39"/>
    <p:sldId id="351" r:id="rId40"/>
    <p:sldId id="352" r:id="rId41"/>
    <p:sldId id="326" r:id="rId42"/>
    <p:sldId id="314" r:id="rId43"/>
    <p:sldId id="327" r:id="rId44"/>
    <p:sldId id="353" r:id="rId45"/>
    <p:sldId id="331" r:id="rId46"/>
    <p:sldId id="333" r:id="rId47"/>
    <p:sldId id="355" r:id="rId48"/>
    <p:sldId id="334" r:id="rId49"/>
    <p:sldId id="335" r:id="rId50"/>
    <p:sldId id="338" r:id="rId51"/>
    <p:sldId id="319" r:id="rId52"/>
    <p:sldId id="339" r:id="rId53"/>
    <p:sldId id="340" r:id="rId54"/>
    <p:sldId id="34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52579"/>
    <a:srgbClr val="DDC2C1"/>
    <a:srgbClr val="C9F9FB"/>
    <a:srgbClr val="A9F5F9"/>
    <a:srgbClr val="63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 autoAdjust="0"/>
  </p:normalViewPr>
  <p:slideViewPr>
    <p:cSldViewPr>
      <p:cViewPr>
        <p:scale>
          <a:sx n="100" d="100"/>
          <a:sy n="100" d="100"/>
        </p:scale>
        <p:origin x="-18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525B8-6185-4857-A724-5BCA04D32287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236BA8-954C-4B69-8693-5C0193135091}">
      <dgm:prSet phldrT="[Текст]" custT="1"/>
      <dgm:spPr/>
      <dgm:t>
        <a:bodyPr/>
        <a:lstStyle/>
        <a:p>
          <a:r>
            <a:rPr lang="ru-RU" sz="2000" b="1" dirty="0" smtClean="0"/>
            <a:t>Председатель комиссии</a:t>
          </a:r>
          <a:endParaRPr lang="ru-RU" sz="2000" b="1" dirty="0"/>
        </a:p>
      </dgm:t>
    </dgm:pt>
    <dgm:pt modelId="{8B073717-98E0-439F-876E-968203A22AA3}" type="parTrans" cxnId="{209435BD-6120-42B2-853B-5E5529B473E0}">
      <dgm:prSet/>
      <dgm:spPr/>
      <dgm:t>
        <a:bodyPr/>
        <a:lstStyle/>
        <a:p>
          <a:endParaRPr lang="ru-RU"/>
        </a:p>
      </dgm:t>
    </dgm:pt>
    <dgm:pt modelId="{85DFDC69-1365-46BC-9A07-2585A641782D}" type="sibTrans" cxnId="{209435BD-6120-42B2-853B-5E5529B473E0}">
      <dgm:prSet/>
      <dgm:spPr/>
      <dgm:t>
        <a:bodyPr/>
        <a:lstStyle/>
        <a:p>
          <a:endParaRPr lang="ru-RU"/>
        </a:p>
      </dgm:t>
    </dgm:pt>
    <dgm:pt modelId="{3FF1BEE9-12E0-40A3-A400-5FC63F20810B}">
      <dgm:prSet phldrT="[Текст]" custT="1"/>
      <dgm:spPr/>
      <dgm:t>
        <a:bodyPr/>
        <a:lstStyle/>
        <a:p>
          <a:r>
            <a:rPr lang="ru-RU" sz="1800" b="1" dirty="0" smtClean="0"/>
            <a:t>Астафьева Светлана Викторовна</a:t>
          </a:r>
          <a:endParaRPr lang="ru-RU" sz="1800" b="1" dirty="0"/>
        </a:p>
      </dgm:t>
    </dgm:pt>
    <dgm:pt modelId="{FF24FCA3-8281-432D-AB3E-1109F71B3F16}" type="parTrans" cxnId="{F11A9B18-0292-42CC-9977-94F3FDC19009}">
      <dgm:prSet/>
      <dgm:spPr/>
      <dgm:t>
        <a:bodyPr/>
        <a:lstStyle/>
        <a:p>
          <a:endParaRPr lang="ru-RU"/>
        </a:p>
      </dgm:t>
    </dgm:pt>
    <dgm:pt modelId="{BAC52957-3C2A-4C53-BABF-4B507146725B}" type="sibTrans" cxnId="{F11A9B18-0292-42CC-9977-94F3FDC19009}">
      <dgm:prSet/>
      <dgm:spPr/>
      <dgm:t>
        <a:bodyPr/>
        <a:lstStyle/>
        <a:p>
          <a:endParaRPr lang="ru-RU"/>
        </a:p>
      </dgm:t>
    </dgm:pt>
    <dgm:pt modelId="{80B57EA1-AC64-488D-BDFB-6139DB78F3E0}">
      <dgm:prSet phldrT="[Текст]" custT="1"/>
      <dgm:spPr/>
      <dgm:t>
        <a:bodyPr/>
        <a:lstStyle/>
        <a:p>
          <a:r>
            <a:rPr lang="ru-RU" sz="1800" b="1" dirty="0" smtClean="0"/>
            <a:t>Заместитель председателя комиссии</a:t>
          </a:r>
          <a:endParaRPr lang="ru-RU" sz="1800" b="1" dirty="0"/>
        </a:p>
      </dgm:t>
    </dgm:pt>
    <dgm:pt modelId="{6136917C-EEDE-45EA-B6AB-FC7475D61FDC}" type="parTrans" cxnId="{75064386-F1E6-426F-9BBF-3F00A00986DB}">
      <dgm:prSet/>
      <dgm:spPr/>
      <dgm:t>
        <a:bodyPr/>
        <a:lstStyle/>
        <a:p>
          <a:endParaRPr lang="ru-RU"/>
        </a:p>
      </dgm:t>
    </dgm:pt>
    <dgm:pt modelId="{EF0EE50C-5ED7-49C4-BBEC-82EF8CAED2AB}" type="sibTrans" cxnId="{75064386-F1E6-426F-9BBF-3F00A00986DB}">
      <dgm:prSet/>
      <dgm:spPr/>
      <dgm:t>
        <a:bodyPr/>
        <a:lstStyle/>
        <a:p>
          <a:endParaRPr lang="ru-RU"/>
        </a:p>
      </dgm:t>
    </dgm:pt>
    <dgm:pt modelId="{0BC692C8-6881-4C10-97D6-EC19D7A3B642}">
      <dgm:prSet phldrT="[Текст]" custT="1"/>
      <dgm:spPr/>
      <dgm:t>
        <a:bodyPr/>
        <a:lstStyle/>
        <a:p>
          <a:r>
            <a:rPr lang="ru-RU" sz="1800" b="1" dirty="0" smtClean="0"/>
            <a:t>Лобанова Нелли Николаевна</a:t>
          </a:r>
          <a:endParaRPr lang="ru-RU" sz="1800" b="1" dirty="0"/>
        </a:p>
      </dgm:t>
    </dgm:pt>
    <dgm:pt modelId="{C3D373F6-7061-4A47-8771-10E9BF8928F4}" type="parTrans" cxnId="{2849BC78-273E-4193-B3EC-348B0F0D6E96}">
      <dgm:prSet/>
      <dgm:spPr/>
      <dgm:t>
        <a:bodyPr/>
        <a:lstStyle/>
        <a:p>
          <a:endParaRPr lang="ru-RU"/>
        </a:p>
      </dgm:t>
    </dgm:pt>
    <dgm:pt modelId="{55045B9A-CBD2-4A32-A788-C2E62D71DD7C}" type="sibTrans" cxnId="{2849BC78-273E-4193-B3EC-348B0F0D6E96}">
      <dgm:prSet/>
      <dgm:spPr/>
      <dgm:t>
        <a:bodyPr/>
        <a:lstStyle/>
        <a:p>
          <a:endParaRPr lang="ru-RU"/>
        </a:p>
      </dgm:t>
    </dgm:pt>
    <dgm:pt modelId="{3C511078-2AA4-40B9-88C8-E63056821D5E}">
      <dgm:prSet phldrT="[Текст]" custT="1"/>
      <dgm:spPr/>
      <dgm:t>
        <a:bodyPr/>
        <a:lstStyle/>
        <a:p>
          <a:r>
            <a:rPr lang="ru-RU" sz="2000" b="1" dirty="0" smtClean="0"/>
            <a:t>Секретарь комиссии</a:t>
          </a:r>
          <a:endParaRPr lang="ru-RU" sz="2000" b="1" dirty="0"/>
        </a:p>
      </dgm:t>
    </dgm:pt>
    <dgm:pt modelId="{1472F27E-7032-4031-90F2-1E0369E21B60}" type="parTrans" cxnId="{E8FF8170-98D3-418A-9CA0-26C09EBBCD87}">
      <dgm:prSet/>
      <dgm:spPr/>
      <dgm:t>
        <a:bodyPr/>
        <a:lstStyle/>
        <a:p>
          <a:endParaRPr lang="ru-RU"/>
        </a:p>
      </dgm:t>
    </dgm:pt>
    <dgm:pt modelId="{384909F6-C286-45C3-B8A1-F1739711F117}" type="sibTrans" cxnId="{E8FF8170-98D3-418A-9CA0-26C09EBBCD87}">
      <dgm:prSet/>
      <dgm:spPr/>
      <dgm:t>
        <a:bodyPr/>
        <a:lstStyle/>
        <a:p>
          <a:endParaRPr lang="ru-RU"/>
        </a:p>
      </dgm:t>
    </dgm:pt>
    <dgm:pt modelId="{24A3DAAC-0203-406E-9B5A-9BACFC9C9229}">
      <dgm:prSet phldrT="[Текст]" custT="1"/>
      <dgm:spPr/>
      <dgm:t>
        <a:bodyPr/>
        <a:lstStyle/>
        <a:p>
          <a:r>
            <a:rPr lang="ru-RU" sz="1800" b="1" dirty="0" smtClean="0"/>
            <a:t>Костылева Елена Владимировна</a:t>
          </a:r>
          <a:endParaRPr lang="ru-RU" sz="1800" b="1" dirty="0"/>
        </a:p>
      </dgm:t>
    </dgm:pt>
    <dgm:pt modelId="{908F081F-BD7B-4C59-964A-170F2B31EF09}" type="parTrans" cxnId="{99DD6511-1252-49E3-9A0E-66F09022E843}">
      <dgm:prSet/>
      <dgm:spPr/>
      <dgm:t>
        <a:bodyPr/>
        <a:lstStyle/>
        <a:p>
          <a:endParaRPr lang="ru-RU"/>
        </a:p>
      </dgm:t>
    </dgm:pt>
    <dgm:pt modelId="{3D4C7273-799B-4B77-B6F9-0FCD8F7B4757}" type="sibTrans" cxnId="{99DD6511-1252-49E3-9A0E-66F09022E843}">
      <dgm:prSet/>
      <dgm:spPr/>
      <dgm:t>
        <a:bodyPr/>
        <a:lstStyle/>
        <a:p>
          <a:endParaRPr lang="ru-RU"/>
        </a:p>
      </dgm:t>
    </dgm:pt>
    <dgm:pt modelId="{E63B12A3-0596-48C4-A0BB-097CC1AB1CE8}">
      <dgm:prSet phldrT="[Текст]" custT="1"/>
      <dgm:spPr/>
      <dgm:t>
        <a:bodyPr/>
        <a:lstStyle/>
        <a:p>
          <a:r>
            <a:rPr lang="ru-RU" sz="2000" b="1" dirty="0" smtClean="0"/>
            <a:t>Члены комиссии</a:t>
          </a:r>
          <a:endParaRPr lang="ru-RU" sz="2000" b="1" dirty="0"/>
        </a:p>
      </dgm:t>
    </dgm:pt>
    <dgm:pt modelId="{8CFDA6A8-C197-409B-A841-53719BC47029}" type="parTrans" cxnId="{5E6AF76C-8D3D-46DC-91A4-6AAA4B54CB06}">
      <dgm:prSet/>
      <dgm:spPr/>
      <dgm:t>
        <a:bodyPr/>
        <a:lstStyle/>
        <a:p>
          <a:endParaRPr lang="ru-RU"/>
        </a:p>
      </dgm:t>
    </dgm:pt>
    <dgm:pt modelId="{C34C4D7B-C6CF-4BC3-AD8F-05E2C2F109D3}" type="sibTrans" cxnId="{5E6AF76C-8D3D-46DC-91A4-6AAA4B54CB06}">
      <dgm:prSet/>
      <dgm:spPr/>
      <dgm:t>
        <a:bodyPr/>
        <a:lstStyle/>
        <a:p>
          <a:endParaRPr lang="ru-RU"/>
        </a:p>
      </dgm:t>
    </dgm:pt>
    <dgm:pt modelId="{87C8E3B0-202E-4849-8ED0-32B8EE836C0D}">
      <dgm:prSet phldrT="[Текст]" custT="1"/>
      <dgm:spPr/>
      <dgm:t>
        <a:bodyPr/>
        <a:lstStyle/>
        <a:p>
          <a:r>
            <a:rPr lang="ru-RU" sz="2000" b="1" dirty="0" smtClean="0"/>
            <a:t>Президиум комиссии</a:t>
          </a:r>
          <a:endParaRPr lang="ru-RU" sz="2000" b="1" dirty="0"/>
        </a:p>
      </dgm:t>
    </dgm:pt>
    <dgm:pt modelId="{D6377071-993B-4600-809D-F1330EDBDA15}" type="parTrans" cxnId="{9C65D681-D2D8-48F8-8627-2F2986798293}">
      <dgm:prSet/>
      <dgm:spPr/>
      <dgm:t>
        <a:bodyPr/>
        <a:lstStyle/>
        <a:p>
          <a:endParaRPr lang="ru-RU"/>
        </a:p>
      </dgm:t>
    </dgm:pt>
    <dgm:pt modelId="{2960D9AE-2065-477C-B227-7847F7E7BD34}" type="sibTrans" cxnId="{9C65D681-D2D8-48F8-8627-2F2986798293}">
      <dgm:prSet/>
      <dgm:spPr/>
      <dgm:t>
        <a:bodyPr/>
        <a:lstStyle/>
        <a:p>
          <a:endParaRPr lang="ru-RU"/>
        </a:p>
      </dgm:t>
    </dgm:pt>
    <dgm:pt modelId="{D0928292-B493-4E3D-90A8-346BDC755AD3}" type="pres">
      <dgm:prSet presAssocID="{0AF525B8-6185-4857-A724-5BCA04D322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C997CC-A14D-41B3-88F6-49E4322A1359}" type="pres">
      <dgm:prSet presAssocID="{BE236BA8-954C-4B69-8693-5C0193135091}" presName="horFlow" presStyleCnt="0"/>
      <dgm:spPr/>
    </dgm:pt>
    <dgm:pt modelId="{86F3AB6C-9A33-4356-9230-9DA05C3BAAC7}" type="pres">
      <dgm:prSet presAssocID="{BE236BA8-954C-4B69-8693-5C0193135091}" presName="bigChev" presStyleLbl="node1" presStyleIdx="0" presStyleCnt="5" custScaleX="243258" custScaleY="135202"/>
      <dgm:spPr/>
      <dgm:t>
        <a:bodyPr/>
        <a:lstStyle/>
        <a:p>
          <a:endParaRPr lang="ru-RU"/>
        </a:p>
      </dgm:t>
    </dgm:pt>
    <dgm:pt modelId="{B29286C9-E08E-4D57-BD27-A651EC4A9050}" type="pres">
      <dgm:prSet presAssocID="{FF24FCA3-8281-432D-AB3E-1109F71B3F16}" presName="parTrans" presStyleCnt="0"/>
      <dgm:spPr/>
    </dgm:pt>
    <dgm:pt modelId="{449D57B6-27B4-44C8-81C3-E734C9DE167D}" type="pres">
      <dgm:prSet presAssocID="{3FF1BEE9-12E0-40A3-A400-5FC63F20810B}" presName="node" presStyleLbl="alignAccFollowNode1" presStyleIdx="0" presStyleCnt="3" custScaleX="255589" custScaleY="160853" custLinFactNeighborX="-27066" custLinFactNeighborY="-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03701-F58B-4084-B902-831320C7B9A8}" type="pres">
      <dgm:prSet presAssocID="{BE236BA8-954C-4B69-8693-5C0193135091}" presName="vSp" presStyleCnt="0"/>
      <dgm:spPr/>
    </dgm:pt>
    <dgm:pt modelId="{F33FEFA6-2A5D-41C3-88C8-C3FEC191F023}" type="pres">
      <dgm:prSet presAssocID="{80B57EA1-AC64-488D-BDFB-6139DB78F3E0}" presName="horFlow" presStyleCnt="0"/>
      <dgm:spPr/>
    </dgm:pt>
    <dgm:pt modelId="{279DA6B1-8B1A-4CD5-B021-EE92B96669D2}" type="pres">
      <dgm:prSet presAssocID="{80B57EA1-AC64-488D-BDFB-6139DB78F3E0}" presName="bigChev" presStyleLbl="node1" presStyleIdx="1" presStyleCnt="5" custScaleX="244234" custScaleY="143841"/>
      <dgm:spPr/>
      <dgm:t>
        <a:bodyPr/>
        <a:lstStyle/>
        <a:p>
          <a:endParaRPr lang="ru-RU"/>
        </a:p>
      </dgm:t>
    </dgm:pt>
    <dgm:pt modelId="{1B1FE181-83C3-4763-BBD6-6221C37B13CF}" type="pres">
      <dgm:prSet presAssocID="{C3D373F6-7061-4A47-8771-10E9BF8928F4}" presName="parTrans" presStyleCnt="0"/>
      <dgm:spPr/>
    </dgm:pt>
    <dgm:pt modelId="{D2CDC2E8-9000-435D-A5B0-0CF48A9E8FB1}" type="pres">
      <dgm:prSet presAssocID="{0BC692C8-6881-4C10-97D6-EC19D7A3B642}" presName="node" presStyleLbl="alignAccFollowNode1" presStyleIdx="1" presStyleCnt="3" custScaleX="260662" custScaleY="151698" custLinFactNeighborX="-18127" custLinFactNeighborY="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F15C-49B2-4326-B80B-2F6461B43746}" type="pres">
      <dgm:prSet presAssocID="{80B57EA1-AC64-488D-BDFB-6139DB78F3E0}" presName="vSp" presStyleCnt="0"/>
      <dgm:spPr/>
    </dgm:pt>
    <dgm:pt modelId="{BD7BB2E0-2B3A-4AE3-8395-8616722342DB}" type="pres">
      <dgm:prSet presAssocID="{3C511078-2AA4-40B9-88C8-E63056821D5E}" presName="horFlow" presStyleCnt="0"/>
      <dgm:spPr/>
    </dgm:pt>
    <dgm:pt modelId="{608F0BFD-7179-4FA6-B186-370983AA62BD}" type="pres">
      <dgm:prSet presAssocID="{3C511078-2AA4-40B9-88C8-E63056821D5E}" presName="bigChev" presStyleLbl="node1" presStyleIdx="2" presStyleCnt="5" custScaleX="247896" custScaleY="150544"/>
      <dgm:spPr/>
      <dgm:t>
        <a:bodyPr/>
        <a:lstStyle/>
        <a:p>
          <a:endParaRPr lang="ru-RU"/>
        </a:p>
      </dgm:t>
    </dgm:pt>
    <dgm:pt modelId="{F5388C8E-7DB4-4E92-B3DB-F347B700D89E}" type="pres">
      <dgm:prSet presAssocID="{908F081F-BD7B-4C59-964A-170F2B31EF09}" presName="parTrans" presStyleCnt="0"/>
      <dgm:spPr/>
    </dgm:pt>
    <dgm:pt modelId="{DA11F9B8-FEAC-43B8-8E9D-07266946E2EE}" type="pres">
      <dgm:prSet presAssocID="{24A3DAAC-0203-406E-9B5A-9BACFC9C9229}" presName="node" presStyleLbl="alignAccFollowNode1" presStyleIdx="2" presStyleCnt="3" custScaleX="259690" custScaleY="155932" custLinFactNeighborX="-35597" custLinFactNeighborY="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D203-C6CD-4E3F-95D6-694E19E239F0}" type="pres">
      <dgm:prSet presAssocID="{3C511078-2AA4-40B9-88C8-E63056821D5E}" presName="vSp" presStyleCnt="0"/>
      <dgm:spPr/>
    </dgm:pt>
    <dgm:pt modelId="{3F4EE3A8-284D-4C6A-9B5F-CD89B4D6D2AA}" type="pres">
      <dgm:prSet presAssocID="{87C8E3B0-202E-4849-8ED0-32B8EE836C0D}" presName="horFlow" presStyleCnt="0"/>
      <dgm:spPr/>
    </dgm:pt>
    <dgm:pt modelId="{8FA3E9B5-2FC5-43BE-94D9-0460BCE30435}" type="pres">
      <dgm:prSet presAssocID="{87C8E3B0-202E-4849-8ED0-32B8EE836C0D}" presName="bigChev" presStyleLbl="node1" presStyleIdx="3" presStyleCnt="5" custScaleX="454956" custScaleY="107656"/>
      <dgm:spPr/>
      <dgm:t>
        <a:bodyPr/>
        <a:lstStyle/>
        <a:p>
          <a:endParaRPr lang="ru-RU"/>
        </a:p>
      </dgm:t>
    </dgm:pt>
    <dgm:pt modelId="{7B9331F9-1F89-4BF3-8438-EC20A8265330}" type="pres">
      <dgm:prSet presAssocID="{87C8E3B0-202E-4849-8ED0-32B8EE836C0D}" presName="vSp" presStyleCnt="0"/>
      <dgm:spPr/>
    </dgm:pt>
    <dgm:pt modelId="{2AA67CE9-EC6D-41EC-9768-018CD37AC1CE}" type="pres">
      <dgm:prSet presAssocID="{E63B12A3-0596-48C4-A0BB-097CC1AB1CE8}" presName="horFlow" presStyleCnt="0"/>
      <dgm:spPr/>
    </dgm:pt>
    <dgm:pt modelId="{5D3578D2-0098-4D3D-AB7C-37B44D7CDEB6}" type="pres">
      <dgm:prSet presAssocID="{E63B12A3-0596-48C4-A0BB-097CC1AB1CE8}" presName="bigChev" presStyleLbl="node1" presStyleIdx="4" presStyleCnt="5" custScaleX="455293" custScaleY="110774"/>
      <dgm:spPr/>
      <dgm:t>
        <a:bodyPr/>
        <a:lstStyle/>
        <a:p>
          <a:endParaRPr lang="ru-RU"/>
        </a:p>
      </dgm:t>
    </dgm:pt>
  </dgm:ptLst>
  <dgm:cxnLst>
    <dgm:cxn modelId="{5D6CDC97-4FF4-425A-9C73-C9DD301735F4}" type="presOf" srcId="{87C8E3B0-202E-4849-8ED0-32B8EE836C0D}" destId="{8FA3E9B5-2FC5-43BE-94D9-0460BCE30435}" srcOrd="0" destOrd="0" presId="urn:microsoft.com/office/officeart/2005/8/layout/lProcess3"/>
    <dgm:cxn modelId="{6983A8E2-30C3-4FE2-BE91-8295830E48AD}" type="presOf" srcId="{BE236BA8-954C-4B69-8693-5C0193135091}" destId="{86F3AB6C-9A33-4356-9230-9DA05C3BAAC7}" srcOrd="0" destOrd="0" presId="urn:microsoft.com/office/officeart/2005/8/layout/lProcess3"/>
    <dgm:cxn modelId="{E8FF8170-98D3-418A-9CA0-26C09EBBCD87}" srcId="{0AF525B8-6185-4857-A724-5BCA04D32287}" destId="{3C511078-2AA4-40B9-88C8-E63056821D5E}" srcOrd="2" destOrd="0" parTransId="{1472F27E-7032-4031-90F2-1E0369E21B60}" sibTransId="{384909F6-C286-45C3-B8A1-F1739711F117}"/>
    <dgm:cxn modelId="{133D05E4-8F2E-4267-9525-D304DAD3713E}" type="presOf" srcId="{3C511078-2AA4-40B9-88C8-E63056821D5E}" destId="{608F0BFD-7179-4FA6-B186-370983AA62BD}" srcOrd="0" destOrd="0" presId="urn:microsoft.com/office/officeart/2005/8/layout/lProcess3"/>
    <dgm:cxn modelId="{2849BC78-273E-4193-B3EC-348B0F0D6E96}" srcId="{80B57EA1-AC64-488D-BDFB-6139DB78F3E0}" destId="{0BC692C8-6881-4C10-97D6-EC19D7A3B642}" srcOrd="0" destOrd="0" parTransId="{C3D373F6-7061-4A47-8771-10E9BF8928F4}" sibTransId="{55045B9A-CBD2-4A32-A788-C2E62D71DD7C}"/>
    <dgm:cxn modelId="{5E6AF76C-8D3D-46DC-91A4-6AAA4B54CB06}" srcId="{0AF525B8-6185-4857-A724-5BCA04D32287}" destId="{E63B12A3-0596-48C4-A0BB-097CC1AB1CE8}" srcOrd="4" destOrd="0" parTransId="{8CFDA6A8-C197-409B-A841-53719BC47029}" sibTransId="{C34C4D7B-C6CF-4BC3-AD8F-05E2C2F109D3}"/>
    <dgm:cxn modelId="{9C65D681-D2D8-48F8-8627-2F2986798293}" srcId="{0AF525B8-6185-4857-A724-5BCA04D32287}" destId="{87C8E3B0-202E-4849-8ED0-32B8EE836C0D}" srcOrd="3" destOrd="0" parTransId="{D6377071-993B-4600-809D-F1330EDBDA15}" sibTransId="{2960D9AE-2065-477C-B227-7847F7E7BD34}"/>
    <dgm:cxn modelId="{BA8AC594-D53E-4F63-A8BE-8EF5633FCBAA}" type="presOf" srcId="{80B57EA1-AC64-488D-BDFB-6139DB78F3E0}" destId="{279DA6B1-8B1A-4CD5-B021-EE92B96669D2}" srcOrd="0" destOrd="0" presId="urn:microsoft.com/office/officeart/2005/8/layout/lProcess3"/>
    <dgm:cxn modelId="{D9326D40-E7B4-49D9-ACC6-D69124A5EA05}" type="presOf" srcId="{24A3DAAC-0203-406E-9B5A-9BACFC9C9229}" destId="{DA11F9B8-FEAC-43B8-8E9D-07266946E2EE}" srcOrd="0" destOrd="0" presId="urn:microsoft.com/office/officeart/2005/8/layout/lProcess3"/>
    <dgm:cxn modelId="{4A45CAEA-F889-4138-A3C7-752AD95A03DE}" type="presOf" srcId="{0AF525B8-6185-4857-A724-5BCA04D32287}" destId="{D0928292-B493-4E3D-90A8-346BDC755AD3}" srcOrd="0" destOrd="0" presId="urn:microsoft.com/office/officeart/2005/8/layout/lProcess3"/>
    <dgm:cxn modelId="{209435BD-6120-42B2-853B-5E5529B473E0}" srcId="{0AF525B8-6185-4857-A724-5BCA04D32287}" destId="{BE236BA8-954C-4B69-8693-5C0193135091}" srcOrd="0" destOrd="0" parTransId="{8B073717-98E0-439F-876E-968203A22AA3}" sibTransId="{85DFDC69-1365-46BC-9A07-2585A641782D}"/>
    <dgm:cxn modelId="{99DD6511-1252-49E3-9A0E-66F09022E843}" srcId="{3C511078-2AA4-40B9-88C8-E63056821D5E}" destId="{24A3DAAC-0203-406E-9B5A-9BACFC9C9229}" srcOrd="0" destOrd="0" parTransId="{908F081F-BD7B-4C59-964A-170F2B31EF09}" sibTransId="{3D4C7273-799B-4B77-B6F9-0FCD8F7B4757}"/>
    <dgm:cxn modelId="{75064386-F1E6-426F-9BBF-3F00A00986DB}" srcId="{0AF525B8-6185-4857-A724-5BCA04D32287}" destId="{80B57EA1-AC64-488D-BDFB-6139DB78F3E0}" srcOrd="1" destOrd="0" parTransId="{6136917C-EEDE-45EA-B6AB-FC7475D61FDC}" sibTransId="{EF0EE50C-5ED7-49C4-BBEC-82EF8CAED2AB}"/>
    <dgm:cxn modelId="{861F1C5D-0273-48ED-8782-2805CD49E0CE}" type="presOf" srcId="{E63B12A3-0596-48C4-A0BB-097CC1AB1CE8}" destId="{5D3578D2-0098-4D3D-AB7C-37B44D7CDEB6}" srcOrd="0" destOrd="0" presId="urn:microsoft.com/office/officeart/2005/8/layout/lProcess3"/>
    <dgm:cxn modelId="{6225DDA9-6B63-42F0-B17B-3A0ABBB5D592}" type="presOf" srcId="{3FF1BEE9-12E0-40A3-A400-5FC63F20810B}" destId="{449D57B6-27B4-44C8-81C3-E734C9DE167D}" srcOrd="0" destOrd="0" presId="urn:microsoft.com/office/officeart/2005/8/layout/lProcess3"/>
    <dgm:cxn modelId="{F11A9B18-0292-42CC-9977-94F3FDC19009}" srcId="{BE236BA8-954C-4B69-8693-5C0193135091}" destId="{3FF1BEE9-12E0-40A3-A400-5FC63F20810B}" srcOrd="0" destOrd="0" parTransId="{FF24FCA3-8281-432D-AB3E-1109F71B3F16}" sibTransId="{BAC52957-3C2A-4C53-BABF-4B507146725B}"/>
    <dgm:cxn modelId="{92960A1A-3C02-4C83-9006-4BD9A9EE766C}" type="presOf" srcId="{0BC692C8-6881-4C10-97D6-EC19D7A3B642}" destId="{D2CDC2E8-9000-435D-A5B0-0CF48A9E8FB1}" srcOrd="0" destOrd="0" presId="urn:microsoft.com/office/officeart/2005/8/layout/lProcess3"/>
    <dgm:cxn modelId="{407EEC86-18F0-42D2-B52E-32940066154C}" type="presParOf" srcId="{D0928292-B493-4E3D-90A8-346BDC755AD3}" destId="{D7C997CC-A14D-41B3-88F6-49E4322A1359}" srcOrd="0" destOrd="0" presId="urn:microsoft.com/office/officeart/2005/8/layout/lProcess3"/>
    <dgm:cxn modelId="{5CAABF67-46B6-4B94-98CC-7D38993B35E4}" type="presParOf" srcId="{D7C997CC-A14D-41B3-88F6-49E4322A1359}" destId="{86F3AB6C-9A33-4356-9230-9DA05C3BAAC7}" srcOrd="0" destOrd="0" presId="urn:microsoft.com/office/officeart/2005/8/layout/lProcess3"/>
    <dgm:cxn modelId="{67FD2916-3180-4FA8-9F75-632A5F640580}" type="presParOf" srcId="{D7C997CC-A14D-41B3-88F6-49E4322A1359}" destId="{B29286C9-E08E-4D57-BD27-A651EC4A9050}" srcOrd="1" destOrd="0" presId="urn:microsoft.com/office/officeart/2005/8/layout/lProcess3"/>
    <dgm:cxn modelId="{0611C657-5B48-4F5F-8657-035D0B54DC37}" type="presParOf" srcId="{D7C997CC-A14D-41B3-88F6-49E4322A1359}" destId="{449D57B6-27B4-44C8-81C3-E734C9DE167D}" srcOrd="2" destOrd="0" presId="urn:microsoft.com/office/officeart/2005/8/layout/lProcess3"/>
    <dgm:cxn modelId="{B2DA8840-D761-453D-9003-1519125B3D53}" type="presParOf" srcId="{D0928292-B493-4E3D-90A8-346BDC755AD3}" destId="{84F03701-F58B-4084-B902-831320C7B9A8}" srcOrd="1" destOrd="0" presId="urn:microsoft.com/office/officeart/2005/8/layout/lProcess3"/>
    <dgm:cxn modelId="{23593D4D-A70B-4A23-9058-18BF478B3B8B}" type="presParOf" srcId="{D0928292-B493-4E3D-90A8-346BDC755AD3}" destId="{F33FEFA6-2A5D-41C3-88C8-C3FEC191F023}" srcOrd="2" destOrd="0" presId="urn:microsoft.com/office/officeart/2005/8/layout/lProcess3"/>
    <dgm:cxn modelId="{D823D4AC-EC8D-4394-8416-9BC9289D91A7}" type="presParOf" srcId="{F33FEFA6-2A5D-41C3-88C8-C3FEC191F023}" destId="{279DA6B1-8B1A-4CD5-B021-EE92B96669D2}" srcOrd="0" destOrd="0" presId="urn:microsoft.com/office/officeart/2005/8/layout/lProcess3"/>
    <dgm:cxn modelId="{15F9EC08-964F-434B-8DE2-3D7CEFF66585}" type="presParOf" srcId="{F33FEFA6-2A5D-41C3-88C8-C3FEC191F023}" destId="{1B1FE181-83C3-4763-BBD6-6221C37B13CF}" srcOrd="1" destOrd="0" presId="urn:microsoft.com/office/officeart/2005/8/layout/lProcess3"/>
    <dgm:cxn modelId="{277CDD45-123F-4281-B0E9-FCEE969C4377}" type="presParOf" srcId="{F33FEFA6-2A5D-41C3-88C8-C3FEC191F023}" destId="{D2CDC2E8-9000-435D-A5B0-0CF48A9E8FB1}" srcOrd="2" destOrd="0" presId="urn:microsoft.com/office/officeart/2005/8/layout/lProcess3"/>
    <dgm:cxn modelId="{CBFF9C8C-6FCF-4ED2-A9B2-B841C52C3480}" type="presParOf" srcId="{D0928292-B493-4E3D-90A8-346BDC755AD3}" destId="{90D6F15C-49B2-4326-B80B-2F6461B43746}" srcOrd="3" destOrd="0" presId="urn:microsoft.com/office/officeart/2005/8/layout/lProcess3"/>
    <dgm:cxn modelId="{F98EA40A-0AAF-480F-8553-DE5419D168A6}" type="presParOf" srcId="{D0928292-B493-4E3D-90A8-346BDC755AD3}" destId="{BD7BB2E0-2B3A-4AE3-8395-8616722342DB}" srcOrd="4" destOrd="0" presId="urn:microsoft.com/office/officeart/2005/8/layout/lProcess3"/>
    <dgm:cxn modelId="{41191597-C17E-47C2-B5F7-77FED42CC03D}" type="presParOf" srcId="{BD7BB2E0-2B3A-4AE3-8395-8616722342DB}" destId="{608F0BFD-7179-4FA6-B186-370983AA62BD}" srcOrd="0" destOrd="0" presId="urn:microsoft.com/office/officeart/2005/8/layout/lProcess3"/>
    <dgm:cxn modelId="{31B4F211-F192-4246-8898-CAA58E19AA1A}" type="presParOf" srcId="{BD7BB2E0-2B3A-4AE3-8395-8616722342DB}" destId="{F5388C8E-7DB4-4E92-B3DB-F347B700D89E}" srcOrd="1" destOrd="0" presId="urn:microsoft.com/office/officeart/2005/8/layout/lProcess3"/>
    <dgm:cxn modelId="{12C639B2-3FA0-4E81-8958-BEC0F1FA3012}" type="presParOf" srcId="{BD7BB2E0-2B3A-4AE3-8395-8616722342DB}" destId="{DA11F9B8-FEAC-43B8-8E9D-07266946E2EE}" srcOrd="2" destOrd="0" presId="urn:microsoft.com/office/officeart/2005/8/layout/lProcess3"/>
    <dgm:cxn modelId="{3757F09A-F564-4E90-8A00-21037A64675F}" type="presParOf" srcId="{D0928292-B493-4E3D-90A8-346BDC755AD3}" destId="{A8E3D203-C6CD-4E3F-95D6-694E19E239F0}" srcOrd="5" destOrd="0" presId="urn:microsoft.com/office/officeart/2005/8/layout/lProcess3"/>
    <dgm:cxn modelId="{39C8728E-0A53-453E-A33C-A44BC2945F85}" type="presParOf" srcId="{D0928292-B493-4E3D-90A8-346BDC755AD3}" destId="{3F4EE3A8-284D-4C6A-9B5F-CD89B4D6D2AA}" srcOrd="6" destOrd="0" presId="urn:microsoft.com/office/officeart/2005/8/layout/lProcess3"/>
    <dgm:cxn modelId="{9262D674-2CFF-401D-A6E8-259E5B8261B4}" type="presParOf" srcId="{3F4EE3A8-284D-4C6A-9B5F-CD89B4D6D2AA}" destId="{8FA3E9B5-2FC5-43BE-94D9-0460BCE30435}" srcOrd="0" destOrd="0" presId="urn:microsoft.com/office/officeart/2005/8/layout/lProcess3"/>
    <dgm:cxn modelId="{F2B8269E-5934-45D0-96EA-76BB8A8E3B0B}" type="presParOf" srcId="{D0928292-B493-4E3D-90A8-346BDC755AD3}" destId="{7B9331F9-1F89-4BF3-8438-EC20A8265330}" srcOrd="7" destOrd="0" presId="urn:microsoft.com/office/officeart/2005/8/layout/lProcess3"/>
    <dgm:cxn modelId="{0BD9C8CC-9F43-4976-B059-32815C38E882}" type="presParOf" srcId="{D0928292-B493-4E3D-90A8-346BDC755AD3}" destId="{2AA67CE9-EC6D-41EC-9768-018CD37AC1CE}" srcOrd="8" destOrd="0" presId="urn:microsoft.com/office/officeart/2005/8/layout/lProcess3"/>
    <dgm:cxn modelId="{454A4101-C7F2-43C8-9D9F-EBE6F6ECC529}" type="presParOf" srcId="{2AA67CE9-EC6D-41EC-9768-018CD37AC1CE}" destId="{5D3578D2-0098-4D3D-AB7C-37B44D7CDEB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3AB6C-9A33-4356-9230-9DA05C3BAAC7}">
      <dsp:nvSpPr>
        <dsp:cNvPr id="0" name=""/>
        <dsp:cNvSpPr/>
      </dsp:nvSpPr>
      <dsp:spPr>
        <a:xfrm>
          <a:off x="2614" y="42311"/>
          <a:ext cx="3921460" cy="8718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Председатель комиссии</a:t>
          </a:r>
          <a:endParaRPr lang="ru-RU" sz="2000" b="1" kern="1200" dirty="0"/>
        </a:p>
      </dsp:txBody>
      <dsp:txXfrm>
        <a:off x="438521" y="42311"/>
        <a:ext cx="3049647" cy="871813"/>
      </dsp:txXfrm>
    </dsp:sp>
    <dsp:sp modelId="{449D57B6-27B4-44C8-81C3-E734C9DE167D}">
      <dsp:nvSpPr>
        <dsp:cNvPr id="0" name=""/>
        <dsp:cNvSpPr/>
      </dsp:nvSpPr>
      <dsp:spPr>
        <a:xfrm>
          <a:off x="3657785" y="33435"/>
          <a:ext cx="3419801" cy="860890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Астафьева Светлана Викторовна</a:t>
          </a:r>
          <a:endParaRPr lang="ru-RU" sz="1800" b="1" kern="1200" dirty="0"/>
        </a:p>
      </dsp:txBody>
      <dsp:txXfrm>
        <a:off x="4088230" y="33435"/>
        <a:ext cx="2558911" cy="860890"/>
      </dsp:txXfrm>
    </dsp:sp>
    <dsp:sp modelId="{279DA6B1-8B1A-4CD5-B021-EE92B96669D2}">
      <dsp:nvSpPr>
        <dsp:cNvPr id="0" name=""/>
        <dsp:cNvSpPr/>
      </dsp:nvSpPr>
      <dsp:spPr>
        <a:xfrm>
          <a:off x="2614" y="1004400"/>
          <a:ext cx="3937193" cy="9275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Заместитель председателя комиссии</a:t>
          </a:r>
          <a:endParaRPr lang="ru-RU" sz="1800" b="1" kern="1200" dirty="0"/>
        </a:p>
      </dsp:txBody>
      <dsp:txXfrm>
        <a:off x="466374" y="1004400"/>
        <a:ext cx="3009673" cy="927520"/>
      </dsp:txXfrm>
    </dsp:sp>
    <dsp:sp modelId="{D2CDC2E8-9000-435D-A5B0-0CF48A9E8FB1}">
      <dsp:nvSpPr>
        <dsp:cNvPr id="0" name=""/>
        <dsp:cNvSpPr/>
      </dsp:nvSpPr>
      <dsp:spPr>
        <a:xfrm>
          <a:off x="3692252" y="1069755"/>
          <a:ext cx="3487678" cy="81189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Лобанова Нелли Николаевна</a:t>
          </a:r>
          <a:endParaRPr lang="ru-RU" sz="1800" b="1" kern="1200" dirty="0"/>
        </a:p>
      </dsp:txBody>
      <dsp:txXfrm>
        <a:off x="4098198" y="1069755"/>
        <a:ext cx="2675786" cy="811892"/>
      </dsp:txXfrm>
    </dsp:sp>
    <dsp:sp modelId="{608F0BFD-7179-4FA6-B186-370983AA62BD}">
      <dsp:nvSpPr>
        <dsp:cNvPr id="0" name=""/>
        <dsp:cNvSpPr/>
      </dsp:nvSpPr>
      <dsp:spPr>
        <a:xfrm>
          <a:off x="2614" y="2022196"/>
          <a:ext cx="3996227" cy="9707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Секретарь комиссии</a:t>
          </a:r>
          <a:endParaRPr lang="ru-RU" sz="2000" b="1" kern="1200" dirty="0"/>
        </a:p>
      </dsp:txBody>
      <dsp:txXfrm>
        <a:off x="487985" y="2022196"/>
        <a:ext cx="3025485" cy="970742"/>
      </dsp:txXfrm>
    </dsp:sp>
    <dsp:sp modelId="{DA11F9B8-FEAC-43B8-8E9D-07266946E2EE}">
      <dsp:nvSpPr>
        <dsp:cNvPr id="0" name=""/>
        <dsp:cNvSpPr/>
      </dsp:nvSpPr>
      <dsp:spPr>
        <a:xfrm>
          <a:off x="3714674" y="2117495"/>
          <a:ext cx="3474673" cy="83455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Костылева Елена Владимировна</a:t>
          </a:r>
          <a:endParaRPr lang="ru-RU" sz="1800" b="1" kern="1200" dirty="0"/>
        </a:p>
      </dsp:txBody>
      <dsp:txXfrm>
        <a:off x="4131951" y="2117495"/>
        <a:ext cx="2640120" cy="834553"/>
      </dsp:txXfrm>
    </dsp:sp>
    <dsp:sp modelId="{8FA3E9B5-2FC5-43BE-94D9-0460BCE30435}">
      <dsp:nvSpPr>
        <dsp:cNvPr id="0" name=""/>
        <dsp:cNvSpPr/>
      </dsp:nvSpPr>
      <dsp:spPr>
        <a:xfrm>
          <a:off x="2614" y="3083213"/>
          <a:ext cx="7334154" cy="69419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Президиум комиссии</a:t>
          </a:r>
          <a:endParaRPr lang="ru-RU" sz="2000" b="1" kern="1200" dirty="0"/>
        </a:p>
      </dsp:txBody>
      <dsp:txXfrm>
        <a:off x="349709" y="3083213"/>
        <a:ext cx="6639964" cy="694190"/>
      </dsp:txXfrm>
    </dsp:sp>
    <dsp:sp modelId="{5D3578D2-0098-4D3D-AB7C-37B44D7CDEB6}">
      <dsp:nvSpPr>
        <dsp:cNvPr id="0" name=""/>
        <dsp:cNvSpPr/>
      </dsp:nvSpPr>
      <dsp:spPr>
        <a:xfrm>
          <a:off x="2614" y="3867680"/>
          <a:ext cx="7339587" cy="7142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Члены комиссии</a:t>
          </a:r>
          <a:endParaRPr lang="ru-RU" sz="2000" b="1" kern="1200" dirty="0"/>
        </a:p>
      </dsp:txBody>
      <dsp:txXfrm>
        <a:off x="359762" y="3867680"/>
        <a:ext cx="6625291" cy="71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4A5A-3E44-4301-9FE7-67464EC9929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A6743-C553-41BC-92BF-A6260CD206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8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037C-363B-482C-A65F-B737D833D9A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0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276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101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9846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425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7938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980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702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980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083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330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331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>
                <a:solidFill>
                  <a:srgbClr val="000000"/>
                </a:solidFill>
              </a:rPr>
              <a:pPr/>
              <a:t>22.04.2024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36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1052736"/>
            <a:ext cx="7774632" cy="396044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Подготовка </a:t>
            </a:r>
            <a:b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членов государственной экзаменационной комиссии </a:t>
            </a:r>
            <a:b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при проведении ГИА-9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9789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Ярославской области «Центр оценки и контроля качества образования»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0516" y="4437112"/>
            <a:ext cx="3767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Зыкова Надежда Юрьевна,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ведущий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специалист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8 (4852) 28-08-83</a:t>
            </a:r>
          </a:p>
          <a:p>
            <a:pPr>
              <a:lnSpc>
                <a:spcPct val="150000"/>
              </a:lnSpc>
            </a:pPr>
            <a:r>
              <a:rPr lang="en-US" sz="2000" b="1" i="1" u="sng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zikova@coikko.ru</a:t>
            </a:r>
            <a:endParaRPr lang="ru-RU" sz="2000" b="1" i="1" u="sng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5" y="4368006"/>
            <a:ext cx="2488284" cy="19982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0337" y="63579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</a:t>
            </a:r>
            <a:endParaRPr lang="ru-RU" sz="3200" b="1" u="sng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члену </a:t>
            </a:r>
            <a:r>
              <a:rPr lang="ru-RU" sz="32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ГЭК в ППЭ запрещается: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6977" y="1163666"/>
            <a:ext cx="680424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400" dirty="0"/>
              <a:t>оказывать содействие участникам ГИА-9,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1400" dirty="0" smtClean="0"/>
              <a:t>информации</a:t>
            </a:r>
          </a:p>
          <a:p>
            <a:pPr marL="285750" lvl="0" indent="-285750" algn="just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400" dirty="0"/>
              <a:t>выносить из аудиторий и ППЭ черновики, ЭМ на бумажном и (или) электронном </a:t>
            </a:r>
            <a:r>
              <a:rPr lang="ru-RU" sz="1400" dirty="0" smtClean="0"/>
              <a:t>носителях</a:t>
            </a:r>
            <a:endParaRPr lang="ru-RU" sz="1400" dirty="0"/>
          </a:p>
          <a:p>
            <a:pPr marL="285750" lvl="0" indent="-285750" algn="just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400" dirty="0" smtClean="0"/>
              <a:t>фотографировать </a:t>
            </a:r>
            <a:r>
              <a:rPr lang="ru-RU" sz="1400" dirty="0"/>
              <a:t>ЭМ, </a:t>
            </a:r>
            <a:r>
              <a:rPr lang="ru-RU" sz="1400" dirty="0" smtClean="0"/>
              <a:t>черновики</a:t>
            </a:r>
            <a:endParaRPr lang="ru-RU" sz="1400" dirty="0"/>
          </a:p>
          <a:p>
            <a:pPr marL="285750" lvl="0" indent="-285750" algn="just">
              <a:spcAft>
                <a:spcPts val="300"/>
              </a:spcAft>
              <a:buFont typeface="Wingdings" pitchFamily="2" charset="2"/>
              <a:buChar char="q"/>
            </a:pPr>
            <a:r>
              <a:rPr lang="ru-RU" sz="1400" dirty="0" smtClean="0"/>
              <a:t>покидать </a:t>
            </a:r>
            <a:r>
              <a:rPr lang="ru-RU" sz="1400" dirty="0"/>
              <a:t>ППЭ в день проведения экзамена (до окончания процедур, предусмотренных Порядком</a:t>
            </a:r>
            <a:r>
              <a:rPr lang="ru-RU" sz="1400" dirty="0" smtClean="0"/>
              <a:t>) </a:t>
            </a:r>
            <a:endParaRPr lang="ru-RU" sz="14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400" dirty="0" smtClean="0"/>
              <a:t>пользоваться </a:t>
            </a:r>
            <a:r>
              <a:rPr lang="ru-RU" sz="1400" dirty="0"/>
              <a:t>средствами связи, электронно-вычислительной техникой, фото-, аудио- и видеоаппаратурой, справочными материалами, письменными заметками и иными средствами хранения и передачи информации вне Штаба ППЭ </a:t>
            </a:r>
            <a:r>
              <a:rPr lang="ru-RU" sz="1400" dirty="0" smtClean="0"/>
              <a:t>(</a:t>
            </a:r>
            <a:r>
              <a:rPr lang="ru-RU" sz="1400" dirty="0"/>
              <a:t>использование допускается только в Штабе ППЭ и только в связи со служебной необходимостью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8" y="1622499"/>
            <a:ext cx="1728592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5493" y="4738243"/>
            <a:ext cx="5760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Члену ГЭК необходимо помнить, что экзамен проводится в спокойной и доброжелательной обстановке!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248" y="4484190"/>
            <a:ext cx="8363542" cy="1882106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860" y="3698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Проверка готовности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1850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Основной период: с 25.04.2024 по 07.05.2024 включительно</a:t>
            </a:r>
            <a:endParaRPr lang="ru-RU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1088549"/>
            <a:ext cx="3528392" cy="4941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15" y="1120346"/>
            <a:ext cx="3334047" cy="47967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103871"/>
            <a:ext cx="7920880" cy="4960374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742059" y="1125203"/>
            <a:ext cx="19528" cy="494389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105" y="6129604"/>
            <a:ext cx="786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Протоколы готовности ППЭ должны быть переданы в ГУ ЯО </a:t>
            </a:r>
            <a:r>
              <a:rPr lang="ru-RU" b="1" dirty="0" err="1" smtClean="0">
                <a:solidFill>
                  <a:srgbClr val="C00000"/>
                </a:solidFill>
              </a:rPr>
              <a:t>ЦОиККО</a:t>
            </a:r>
            <a:r>
              <a:rPr lang="ru-RU" b="1" dirty="0" smtClean="0">
                <a:solidFill>
                  <a:srgbClr val="C00000"/>
                </a:solidFill>
              </a:rPr>
              <a:t> вместе с ЭМ после первого экзамена в ППЭ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5" y="6095274"/>
            <a:ext cx="726982" cy="7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3334" y="3913237"/>
            <a:ext cx="3672408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5716" y="668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Проверка готовности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661" y="1299861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Коды МОУО: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08004" y="937181"/>
            <a:ext cx="504056" cy="434811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936061"/>
            <a:ext cx="792088" cy="431679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0101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56076" y="932929"/>
            <a:ext cx="612068" cy="434811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008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3588"/>
            <a:ext cx="4320480" cy="5105634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4860032" y="1439990"/>
            <a:ext cx="0" cy="36607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80112" y="1439990"/>
            <a:ext cx="0" cy="36607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72200" y="1439990"/>
            <a:ext cx="0" cy="36607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499992" y="5229200"/>
            <a:ext cx="434870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79426"/>
            <a:ext cx="2736304" cy="4605828"/>
          </a:xfrm>
          <a:prstGeom prst="rect">
            <a:avLst/>
          </a:prstGeom>
        </p:spPr>
      </p:pic>
      <p:cxnSp>
        <p:nvCxnSpPr>
          <p:cNvPr id="38" name="Соединительная линия уступом 37"/>
          <p:cNvCxnSpPr/>
          <p:nvPr/>
        </p:nvCxnSpPr>
        <p:spPr>
          <a:xfrm rot="10800000" flipV="1">
            <a:off x="3696890" y="2039661"/>
            <a:ext cx="1883222" cy="312142"/>
          </a:xfrm>
          <a:prstGeom prst="bentConnector3">
            <a:avLst>
              <a:gd name="adj1" fmla="val -577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092280" y="188641"/>
            <a:ext cx="1992949" cy="1757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</a:rPr>
              <a:t>Не </a:t>
            </a:r>
            <a:r>
              <a:rPr lang="ru-RU" sz="1400" b="1" u="sng" dirty="0" smtClean="0">
                <a:solidFill>
                  <a:srgbClr val="C00000"/>
                </a:solidFill>
              </a:rPr>
              <a:t>проводится проверка</a:t>
            </a:r>
            <a:endParaRPr lang="ru-RU" sz="14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готовности </a:t>
            </a:r>
            <a:r>
              <a:rPr lang="ru-RU" sz="1400" dirty="0" smtClean="0">
                <a:solidFill>
                  <a:srgbClr val="C00000"/>
                </a:solidFill>
              </a:rPr>
              <a:t>ППЭ,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организованных:</a:t>
            </a:r>
          </a:p>
          <a:p>
            <a:pPr marL="361950" indent="-180975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дому</a:t>
            </a:r>
          </a:p>
          <a:p>
            <a:pPr marL="361950" indent="-180975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в медицинской организации</a:t>
            </a:r>
          </a:p>
          <a:p>
            <a:pPr marL="361950" indent="-180975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в СИЗО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406" y="50102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Проверка технической готовности ППЭ 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578" y="567410"/>
            <a:ext cx="734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за </a:t>
            </a:r>
            <a:r>
              <a:rPr lang="ru-RU" b="1" dirty="0"/>
              <a:t>1 день до </a:t>
            </a:r>
            <a:r>
              <a:rPr lang="ru-RU" b="1" dirty="0" smtClean="0"/>
              <a:t>устной части ОГЭ по иностранным языкам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5932" y="6247020"/>
            <a:ext cx="774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Протокол хранится в </a:t>
            </a:r>
            <a:r>
              <a:rPr lang="ru-RU" sz="2000" b="1" u="sng" dirty="0" smtClean="0">
                <a:solidFill>
                  <a:srgbClr val="C00000"/>
                </a:solidFill>
              </a:rPr>
              <a:t>ОО</a:t>
            </a:r>
            <a:r>
              <a:rPr lang="ru-RU" sz="2000" b="1" dirty="0" smtClean="0">
                <a:solidFill>
                  <a:srgbClr val="C00000"/>
                </a:solidFill>
              </a:rPr>
              <a:t> в течение месяца после экзамена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08863"/>
            <a:ext cx="726982" cy="7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3943"/>
            <a:ext cx="7991996" cy="497847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995936" y="992078"/>
            <a:ext cx="2448272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орма ППЭ-01-01-У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470" y="1362224"/>
            <a:ext cx="2525712" cy="131272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Места</a:t>
            </a:r>
            <a:endParaRPr lang="ru-RU" sz="1900" b="1" kern="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для хранения личных вещей участников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6849" y="5131151"/>
            <a:ext cx="2533103" cy="116797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сопровождающих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7824" y="1362224"/>
            <a:ext cx="647700" cy="496237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Х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800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</a:rPr>
              <a:t>Э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73395" y="1376665"/>
            <a:ext cx="2142499" cy="12982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медицинского работника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70750" y="3052172"/>
            <a:ext cx="2142331" cy="139144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Помещение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для инструктажа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98587" y="4834225"/>
            <a:ext cx="2120209" cy="145490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Штаб ППЭ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1860" y="1443056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435869" y="1712096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617349" y="1968681"/>
            <a:ext cx="2376487" cy="236537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Аудитории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 для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проведения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ГИА-9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617349" y="1982474"/>
            <a:ext cx="2376487" cy="790575"/>
          </a:xfrm>
          <a:prstGeom prst="rect">
            <a:avLst/>
          </a:prstGeom>
          <a:solidFill>
            <a:srgbClr val="FFFFCC"/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Закрыта справочно-познавательная информация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44" y="1412361"/>
            <a:ext cx="268938" cy="26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79006" y="4647044"/>
            <a:ext cx="1819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Остальные помещения должны быть заперты и опечатаны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16850" y="2832044"/>
            <a:ext cx="2533103" cy="214201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Места</a:t>
            </a:r>
            <a:r>
              <a:rPr lang="ru-RU" b="1" kern="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для хранения личных вещей работников ППЭ, медицинских работников, представителей СМИ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97077" y="4492862"/>
            <a:ext cx="2415279" cy="15804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5453"/>
            <a:ext cx="1140400" cy="11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204777" y="231198"/>
            <a:ext cx="6607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10" y="3893790"/>
            <a:ext cx="300986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3688" y="804193"/>
            <a:ext cx="6702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На территории ППЭ должны быть организованы рабочие места:</a:t>
            </a:r>
            <a:endParaRPr lang="ru-RU" sz="2000" b="1" u="sng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1719056"/>
            <a:ext cx="9071545" cy="21747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67744" y="85151"/>
            <a:ext cx="6607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12868"/>
            <a:ext cx="54101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штаба ППЭ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304648"/>
            <a:ext cx="8352980" cy="5400367"/>
            <a:chOff x="123824" y="664146"/>
            <a:chExt cx="11020611" cy="6930623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23824" y="3768431"/>
              <a:ext cx="3406775" cy="2643033"/>
              <a:chOff x="123824" y="923374"/>
              <a:chExt cx="3406775" cy="2643033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9724" y="1183725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3824" y="923374"/>
                <a:ext cx="663577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946894" y="3752237"/>
              <a:ext cx="3416105" cy="2643034"/>
              <a:chOff x="123821" y="907180"/>
              <a:chExt cx="3416105" cy="264303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63033" y="1167532"/>
                <a:ext cx="3276893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23821" y="907180"/>
                <a:ext cx="663577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7769970" y="3714945"/>
              <a:ext cx="3374465" cy="3879824"/>
              <a:chOff x="123824" y="869888"/>
              <a:chExt cx="3374465" cy="387982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07414" y="1167531"/>
                <a:ext cx="3190875" cy="3582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23824" y="869888"/>
                <a:ext cx="663577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</p:grpSp>
      <p:pic>
        <p:nvPicPr>
          <p:cNvPr id="25" name="Рисунок 24" descr="https://im0-tub-ru.yandex.net/i?id=5f41ad7792eeaef9068bb3ce7b523b6b-l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31649" y="2345763"/>
            <a:ext cx="2317890" cy="13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07865" y="1559605"/>
            <a:ext cx="188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Зона работы с документами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89696" y="1589425"/>
            <a:ext cx="188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Телефонная связь</a:t>
            </a:r>
            <a:endParaRPr lang="ru-RU" dirty="0"/>
          </a:p>
        </p:txBody>
      </p:sp>
      <p:pic>
        <p:nvPicPr>
          <p:cNvPr id="28" name="Picture 8" descr="http://www.belgorod.ret.ru/?&amp;pn=pict&amp;pt=1&amp;id=27017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9589" y="2345927"/>
            <a:ext cx="1626255" cy="111870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598229" y="1471654"/>
            <a:ext cx="18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Сейф (металлический шкаф)</a:t>
            </a:r>
            <a:endParaRPr lang="ru-RU" dirty="0"/>
          </a:p>
        </p:txBody>
      </p:sp>
      <p:pic>
        <p:nvPicPr>
          <p:cNvPr id="30" name="Picture 16" descr="http://www.x-safe.com.ua/wp-content/uploads/2016/11/VALBERG-ASM-63-T-EL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126" y="2353670"/>
            <a:ext cx="1384600" cy="14554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907865" y="3972172"/>
            <a:ext cx="188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ПК с выходом </a:t>
            </a:r>
          </a:p>
          <a:p>
            <a:pPr algn="ctr"/>
            <a:r>
              <a:rPr lang="ru-RU" dirty="0" smtClean="0"/>
              <a:t>в интернет</a:t>
            </a:r>
            <a:endParaRPr lang="ru-RU" dirty="0"/>
          </a:p>
        </p:txBody>
      </p:sp>
      <p:pic>
        <p:nvPicPr>
          <p:cNvPr id="32" name="Picture 18" descr="http://images.myshared.ru/4/274499/slide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0" t="44606" r="27000" b="9333"/>
          <a:stretch>
            <a:fillRect/>
          </a:stretch>
        </p:blipFill>
        <p:spPr bwMode="auto">
          <a:xfrm>
            <a:off x="1255668" y="5042210"/>
            <a:ext cx="1919242" cy="1147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3672276" y="4059261"/>
            <a:ext cx="188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pic>
        <p:nvPicPr>
          <p:cNvPr id="34" name="Рисунок 33" descr="http://sdelaycomp.ru/uploads/posts/2017-01/1483349803_kak-udalit-dokument-iz-ocheredi-pechati-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1447" y="4681711"/>
            <a:ext cx="1619403" cy="14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577963" y="3927865"/>
            <a:ext cx="19541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Места для хранения личных вещей: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61577" y="4757281"/>
            <a:ext cx="238693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руководителя ОО</a:t>
            </a:r>
          </a:p>
          <a:p>
            <a:r>
              <a:rPr lang="ru-RU" sz="1700" dirty="0" smtClean="0"/>
              <a:t>- руководителя ППЭ</a:t>
            </a:r>
          </a:p>
          <a:p>
            <a:r>
              <a:rPr lang="ru-RU" sz="1700" dirty="0" smtClean="0"/>
              <a:t>- членов ГЭК</a:t>
            </a:r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тех.специалистов</a:t>
            </a:r>
            <a:endParaRPr lang="ru-RU" sz="1700" dirty="0" smtClean="0"/>
          </a:p>
          <a:p>
            <a:r>
              <a:rPr lang="ru-RU" sz="1700" dirty="0" smtClean="0"/>
              <a:t>- </a:t>
            </a:r>
            <a:r>
              <a:rPr lang="ru-RU" sz="1700" dirty="0" err="1" smtClean="0"/>
              <a:t>общ.наблюдателей</a:t>
            </a:r>
            <a:endParaRPr lang="ru-RU" sz="1700" dirty="0" smtClean="0"/>
          </a:p>
          <a:p>
            <a:r>
              <a:rPr lang="ru-RU" sz="1700" dirty="0" smtClean="0"/>
              <a:t>- должностных лиц </a:t>
            </a:r>
            <a:r>
              <a:rPr lang="ru-RU" sz="1700" dirty="0" err="1" smtClean="0"/>
              <a:t>Рособрнадзора</a:t>
            </a:r>
            <a:r>
              <a:rPr lang="ru-RU" sz="1700" dirty="0" smtClean="0"/>
              <a:t> и МО</a:t>
            </a:r>
          </a:p>
        </p:txBody>
      </p:sp>
    </p:spTree>
    <p:extLst>
      <p:ext uri="{BB962C8B-B14F-4D97-AF65-F5344CB8AC3E}">
        <p14:creationId xmlns:p14="http://schemas.microsoft.com/office/powerpoint/2010/main" val="37550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1484784"/>
            <a:ext cx="878497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нормативные правовые документы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 организации и проведению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ГИА-9, в том числе приказы МО ЯО, инструктивные материалы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журнал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учета участников, обратившихся к медицинскому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работнику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ведомость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наличия лекарственных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препаратов/медицинских приборов</a:t>
            </a:r>
            <a:endParaRPr lang="ru-RU" sz="2000" i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памятки с информацией о сроках ознакомления участников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ГИА-9 с результатами экзаменов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черновики (по 2 листа на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каждого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участника)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конверты для упаковки использованных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черновиков</a:t>
            </a:r>
            <a:endParaRPr lang="ru-RU" sz="2000" i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запасные ВДП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памятка с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телефонами экстренных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служб и «горячих линий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копии выписок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из протоколов ГЭК о создании специальных условий для участников с ОВЗ, детей-инвалидов и инвалидов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бейджи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 для работников ППЭ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шпагат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поэтажная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схема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ППЭ</a:t>
            </a:r>
            <a:endParaRPr lang="ru-RU" sz="2000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88640"/>
            <a:ext cx="6607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49660"/>
            <a:ext cx="684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В штабе ППЭ должны быть подготовлены: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3204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04664"/>
            <a:ext cx="66075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9835" y="1474143"/>
            <a:ext cx="8064896" cy="12534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Все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помещения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и оборудованные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места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должны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быть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обозначены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табличками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указанием названия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помещения или места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9833" y="3008876"/>
            <a:ext cx="8058119" cy="12534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коридорах/рекреациях должны быть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указатели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номерами аудиторий и названиями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помещений,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а также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ограничительные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ленты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с табличкой «Прохода нет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6254" y="4544830"/>
            <a:ext cx="4002741" cy="162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Размещена информация о запрете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иметь при себе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средства связи!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Запрет-пользования-телефон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085184"/>
            <a:ext cx="1099500" cy="108238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26637" y="4544830"/>
            <a:ext cx="3821315" cy="16227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4584D3">
                <a:lumMod val="50000"/>
              </a:srgbClr>
            </a:solidFill>
            <a:miter lim="800000"/>
          </a:ln>
          <a:effectLst/>
        </p:spPr>
        <p:txBody>
          <a:bodyPr wrap="square" lIns="90000" tIns="72000" rIns="90000" bIns="72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lvl="0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tabLst/>
              <a:defRPr/>
            </a:pPr>
            <a:r>
              <a:rPr lang="ru-RU" sz="2100" b="1" kern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Каждый работник ППЭ должен носить </a:t>
            </a:r>
            <a:r>
              <a:rPr lang="ru-RU" sz="2100" b="1" kern="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бейдж</a:t>
            </a:r>
            <a:r>
              <a:rPr lang="ru-RU" sz="2100" b="1" kern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tabLst/>
              <a:defRPr/>
            </a:pPr>
            <a:endParaRPr lang="ru-RU" sz="1200" b="1" kern="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 algn="l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ФИО </a:t>
            </a: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(полностью)</a:t>
            </a:r>
          </a:p>
          <a:p>
            <a:pPr marL="285750" lvl="0" indent="-285750" algn="l" defTabSz="4495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73E87">
                  <a:lumMod val="50000"/>
                </a:srgbClr>
              </a:buClr>
              <a:buFont typeface="Wingdings" pitchFamily="2" charset="2"/>
              <a:buChar char="Ø"/>
              <a:tabLst/>
              <a:defRPr/>
            </a:pP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</a:t>
            </a: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олжность </a:t>
            </a: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21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621" y="794870"/>
            <a:ext cx="7546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Организация аудитории проведения</a:t>
            </a:r>
            <a:endParaRPr lang="ru-RU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450" y="16563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готовности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31" y="2119848"/>
            <a:ext cx="953084" cy="34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90" y="1700808"/>
            <a:ext cx="1304353" cy="178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5" y="3899631"/>
            <a:ext cx="1137952" cy="20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69" y="1292859"/>
            <a:ext cx="836412" cy="8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Рисунок 16" descr="Запрет-пользования-телефонам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496" y="5805264"/>
            <a:ext cx="854719" cy="825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96336" y="1583456"/>
            <a:ext cx="154107" cy="333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" y="1577794"/>
            <a:ext cx="57721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3816424" cy="134274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04663"/>
            <a:ext cx="62463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ГЭК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4055517"/>
              </p:ext>
            </p:extLst>
          </p:nvPr>
        </p:nvGraphicFramePr>
        <p:xfrm>
          <a:off x="1187624" y="1412776"/>
          <a:ext cx="73448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6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923851" y="1443708"/>
            <a:ext cx="2088232" cy="13782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1965" y="1419373"/>
            <a:ext cx="2088232" cy="13961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3583" y="1439375"/>
            <a:ext cx="2109217" cy="13771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32958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Особые категории участников ГИА-9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482" y="1411691"/>
            <a:ext cx="2232248" cy="13778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1547" y="1821083"/>
            <a:ext cx="210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участники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ОВЗ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9936" y="1671311"/>
            <a:ext cx="20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участники -дети-инвалиды и инвалиды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0463" y="1856886"/>
            <a:ext cx="217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обучающиеся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дому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5708" y="1698291"/>
            <a:ext cx="219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обучающиеся в медицинских организациях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4276" y="3599499"/>
            <a:ext cx="735780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ГВЭ </a:t>
            </a:r>
            <a:r>
              <a:rPr lang="ru-RU" sz="2200" dirty="0" smtClean="0">
                <a:latin typeface="Calibri"/>
              </a:rPr>
              <a:t>- в </a:t>
            </a:r>
            <a:r>
              <a:rPr lang="ru-RU" sz="2200" dirty="0">
                <a:latin typeface="Calibri"/>
              </a:rPr>
              <a:t>устной </a:t>
            </a:r>
            <a:r>
              <a:rPr lang="ru-RU" sz="2200" dirty="0" smtClean="0">
                <a:latin typeface="Calibri"/>
              </a:rPr>
              <a:t>форме</a:t>
            </a:r>
            <a:endParaRPr lang="ru-RU" sz="2200" dirty="0">
              <a:latin typeface="Calibri"/>
            </a:endParaRP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о</a:t>
            </a:r>
            <a:r>
              <a:rPr lang="ru-RU" sz="2200" dirty="0" smtClean="0">
                <a:latin typeface="Calibri"/>
              </a:rPr>
              <a:t>беспечение беспрепятственного доступа в аудитории и иные помещения ППЭ</a:t>
            </a:r>
            <a:endParaRPr lang="ru-RU" sz="2200" dirty="0">
              <a:latin typeface="Calibri"/>
            </a:endParaRP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у</a:t>
            </a:r>
            <a:r>
              <a:rPr lang="ru-RU" sz="2200" dirty="0" smtClean="0">
                <a:latin typeface="Calibri"/>
              </a:rPr>
              <a:t>величение </a:t>
            </a:r>
            <a:r>
              <a:rPr lang="ru-RU" sz="2200" dirty="0">
                <a:latin typeface="Calibri"/>
              </a:rPr>
              <a:t>продолжительности </a:t>
            </a:r>
            <a:r>
              <a:rPr lang="ru-RU" sz="2200" dirty="0" smtClean="0">
                <a:latin typeface="Calibri"/>
              </a:rPr>
              <a:t>экзамена на 1,5 часа</a:t>
            </a:r>
            <a:endParaRPr lang="ru-RU" sz="2200" dirty="0">
              <a:latin typeface="Calibri"/>
            </a:endParaRPr>
          </a:p>
          <a:p>
            <a:pPr marL="342900" lvl="0" indent="-342900">
              <a:spcAft>
                <a:spcPts val="600"/>
              </a:spcAft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о</a:t>
            </a:r>
            <a:r>
              <a:rPr lang="ru-RU" sz="2200" dirty="0" smtClean="0">
                <a:latin typeface="Calibri"/>
              </a:rPr>
              <a:t>рганизация </a:t>
            </a:r>
            <a:r>
              <a:rPr lang="ru-RU" sz="2200" dirty="0">
                <a:latin typeface="Calibri"/>
              </a:rPr>
              <a:t>питания и </a:t>
            </a:r>
            <a:r>
              <a:rPr lang="ru-RU" sz="2200" dirty="0" smtClean="0">
                <a:latin typeface="Calibri"/>
              </a:rPr>
              <a:t>перерывов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п</a:t>
            </a:r>
            <a:r>
              <a:rPr lang="ru-RU" sz="2200" dirty="0" smtClean="0">
                <a:latin typeface="Calibri"/>
              </a:rPr>
              <a:t>ривлечение ассистентов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и</a:t>
            </a:r>
            <a:r>
              <a:rPr lang="ru-RU" sz="2200" dirty="0" smtClean="0">
                <a:latin typeface="Calibri"/>
              </a:rPr>
              <a:t>спользование </a:t>
            </a:r>
            <a:r>
              <a:rPr lang="ru-RU" sz="2200" dirty="0">
                <a:latin typeface="Calibri"/>
              </a:rPr>
              <a:t>специальных технических </a:t>
            </a:r>
            <a:r>
              <a:rPr lang="ru-RU" sz="2200" dirty="0" smtClean="0">
                <a:latin typeface="Calibri"/>
              </a:rPr>
              <a:t>средств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latin typeface="Calibri"/>
              </a:rPr>
              <a:t>в</a:t>
            </a:r>
            <a:r>
              <a:rPr lang="ru-RU" sz="2200" dirty="0" smtClean="0">
                <a:latin typeface="Calibri"/>
              </a:rPr>
              <a:t>ыполнение </a:t>
            </a:r>
            <a:r>
              <a:rPr lang="ru-RU" sz="2200" dirty="0">
                <a:latin typeface="Calibri"/>
              </a:rPr>
              <a:t>работы на </a:t>
            </a:r>
            <a:r>
              <a:rPr lang="ru-RU" sz="2200" dirty="0" smtClean="0">
                <a:latin typeface="Calibri"/>
              </a:rPr>
              <a:t>компьютере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Calibri"/>
              </a:rPr>
              <a:t>условия для отдельных категорий</a:t>
            </a:r>
            <a:endParaRPr lang="ru-RU" sz="2200" dirty="0">
              <a:latin typeface="Calibri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2354964" y="1799155"/>
            <a:ext cx="336036" cy="2432271"/>
          </a:xfrm>
          <a:prstGeom prst="rightBrace">
            <a:avLst>
              <a:gd name="adj1" fmla="val 36552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70355" y="3123865"/>
            <a:ext cx="1439162" cy="5376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ГВЭ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 rot="10800000">
            <a:off x="1468835" y="3671099"/>
            <a:ext cx="264233" cy="1620567"/>
          </a:xfrm>
          <a:prstGeom prst="rightBrace">
            <a:avLst>
              <a:gd name="adj1" fmla="val 36552"/>
              <a:gd name="adj2" fmla="val 49471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10800000">
            <a:off x="1486708" y="5432164"/>
            <a:ext cx="228485" cy="1309204"/>
          </a:xfrm>
          <a:prstGeom prst="rightBrace">
            <a:avLst>
              <a:gd name="adj1" fmla="val 36552"/>
              <a:gd name="adj2" fmla="val 4921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8488" y="4108029"/>
            <a:ext cx="1374867" cy="70267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Общие условия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584" y="5735427"/>
            <a:ext cx="1374867" cy="70267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Спец. условия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61294" y="4005064"/>
            <a:ext cx="7760393" cy="20367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93379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326" y="210741"/>
            <a:ext cx="82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Доставка экзаменационных материалов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5723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62869" y="616972"/>
            <a:ext cx="71287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ru-RU" sz="2200" b="1" u="sng" dirty="0" smtClean="0">
                <a:solidFill>
                  <a:srgbClr val="FF6600"/>
                </a:solidFill>
              </a:rPr>
              <a:t>В день проведения экзамена</a:t>
            </a:r>
            <a:r>
              <a:rPr lang="ru-RU" sz="2200" b="1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ru-RU" sz="2000" b="1" dirty="0" smtClean="0"/>
              <a:t>члены ГЭК получают сейф-пакеты с ЭМ: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1294" y="1844824"/>
            <a:ext cx="828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 ОМСУ (от муниципальных координаторов)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 ГУ ЯО «Центр оценки и контроля качества образования» </a:t>
            </a:r>
          </a:p>
          <a:p>
            <a:r>
              <a:rPr lang="ru-RU" sz="2000" dirty="0" smtClean="0"/>
              <a:t>(г. Ярославль, ул. Кузнецова, д. 4)</a:t>
            </a:r>
          </a:p>
          <a:p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 ППЭ – от ответственных за доставку ЭМ членов ГЭК-курьеров, специалистов ГУ ЯО </a:t>
            </a:r>
            <a:r>
              <a:rPr lang="ru-RU" sz="2000" dirty="0" err="1" smtClean="0"/>
              <a:t>ЦОиККО</a:t>
            </a:r>
            <a:r>
              <a:rPr lang="ru-RU" sz="2000" dirty="0" smtClean="0"/>
              <a:t>, муниципальных координаторов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9310" y="4192427"/>
            <a:ext cx="7504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Член ГЭК доставляет ЭМ в ППЭ</a:t>
            </a:r>
          </a:p>
          <a:p>
            <a:pPr algn="ctr"/>
            <a:r>
              <a:rPr lang="ru-RU" sz="2000" b="1" u="sng" dirty="0" smtClean="0"/>
              <a:t>не позднее 8:00 часов</a:t>
            </a:r>
            <a:endParaRPr lang="ru-RU" sz="2000" dirty="0" smtClean="0"/>
          </a:p>
          <a:p>
            <a:pPr algn="ctr"/>
            <a:endParaRPr lang="ru-RU" sz="2200" dirty="0" smtClean="0"/>
          </a:p>
          <a:p>
            <a:pPr algn="ctr"/>
            <a:r>
              <a:rPr lang="ru-RU" sz="2000" dirty="0" smtClean="0"/>
              <a:t>В ППЭ на дому или в медицинской организации </a:t>
            </a:r>
          </a:p>
          <a:p>
            <a:pPr algn="ctr"/>
            <a:r>
              <a:rPr lang="ru-RU" sz="2000" dirty="0" smtClean="0"/>
              <a:t>ЭМ </a:t>
            </a:r>
            <a:r>
              <a:rPr lang="ru-RU" dirty="0" smtClean="0"/>
              <a:t>доставляются </a:t>
            </a:r>
            <a:r>
              <a:rPr lang="ru-RU" b="1" u="sng" dirty="0" smtClean="0"/>
              <a:t>не ранее 9:00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4154" y="30907"/>
            <a:ext cx="7348907" cy="8640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Приём экзаменационных материалов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0" y="1698177"/>
            <a:ext cx="2130129" cy="32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04124"/>
            <a:ext cx="5044651" cy="33662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6405" y="5450350"/>
            <a:ext cx="741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</a:rPr>
              <a:t>Член ГЭК </a:t>
            </a:r>
            <a:r>
              <a:rPr lang="ru-RU" dirty="0" smtClean="0">
                <a:solidFill>
                  <a:srgbClr val="000000"/>
                </a:solidFill>
              </a:rPr>
              <a:t>обеспечивает ответственное хранение ЭМ до передачи их руководителю ППЭ в Штабе ППЭ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849041" cy="88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2130" y="722047"/>
            <a:ext cx="719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Ведомость </a:t>
            </a:r>
            <a:r>
              <a:rPr lang="ru-RU" sz="2400" b="1" dirty="0">
                <a:latin typeface="Times New Roman"/>
                <a:ea typeface="Times New Roman"/>
              </a:rPr>
              <a:t>приёмки-передачи сейф-пакетов с </a:t>
            </a:r>
            <a:r>
              <a:rPr lang="ru-RU" sz="2400" b="1" dirty="0" smtClean="0">
                <a:latin typeface="Times New Roman"/>
                <a:ea typeface="Times New Roman"/>
              </a:rPr>
              <a:t>ЭМ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(форма ППЭ-9 </a:t>
            </a:r>
            <a:r>
              <a:rPr lang="ru-RU" sz="2400" b="1" dirty="0">
                <a:latin typeface="Times New Roman"/>
                <a:ea typeface="Times New Roman"/>
              </a:rPr>
              <a:t>14)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3174158"/>
            <a:ext cx="648072" cy="11082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4730" y="1556499"/>
            <a:ext cx="5384425" cy="355306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161" y="52031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приемки-передачи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ОГЭ в ППЭ </a:t>
            </a:r>
          </a:p>
          <a:p>
            <a:pPr algn="ctr"/>
            <a:endParaRPr lang="ru-RU" sz="3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124744"/>
            <a:ext cx="51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(форма ППЭ-9 14-01 ОГЭ)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4" y="1997402"/>
            <a:ext cx="8898231" cy="39176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8264" y="1997402"/>
            <a:ext cx="8898231" cy="391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855" y="3196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сейф-пакета с ЭМ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204864"/>
            <a:ext cx="14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72267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/>
              <a:t>спецпакеты</a:t>
            </a:r>
            <a:r>
              <a:rPr lang="ru-RU" sz="1500" dirty="0"/>
              <a:t> с индивидуальными комплектами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1" y="1193850"/>
            <a:ext cx="2902395" cy="1795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504" y="3219551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Возвратные доставочные пакеты</a:t>
            </a:r>
          </a:p>
          <a:p>
            <a:r>
              <a:rPr lang="ru-RU" sz="1500" dirty="0" smtClean="0"/>
              <a:t>(по 2 на аудиторию)</a:t>
            </a:r>
            <a:endParaRPr lang="ru-RU" sz="15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0" y="2989561"/>
            <a:ext cx="2902395" cy="1958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260243" y="1575067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Новый сейф-пакет для экзаменационных работ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77039"/>
            <a:ext cx="1654968" cy="26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40" y="2296657"/>
            <a:ext cx="1408906" cy="9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261471" y="4198573"/>
            <a:ext cx="2304256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Пакет руководителя</a:t>
            </a:r>
            <a:endParaRPr lang="ru-RU" sz="1500" dirty="0"/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287" y="3945526"/>
            <a:ext cx="1693068" cy="228190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" name="Прямоугольник 27"/>
          <p:cNvSpPr/>
          <p:nvPr/>
        </p:nvSpPr>
        <p:spPr>
          <a:xfrm>
            <a:off x="109836" y="5086477"/>
            <a:ext cx="2019275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Возвратный доставочный пакет для съемного носителя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1" y="4978800"/>
            <a:ext cx="2903673" cy="18792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9110" y="4947605"/>
            <a:ext cx="2903674" cy="19103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12" y="1447815"/>
            <a:ext cx="3151212" cy="4435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7263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ответов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№ 2 ОГЭ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0263" y="1078483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ОМСУ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504" y="1149854"/>
            <a:ext cx="91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ППЭ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117759" y="700069"/>
            <a:ext cx="490597" cy="3373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504" y="745023"/>
            <a:ext cx="558189" cy="41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608356" y="1284748"/>
            <a:ext cx="2698429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99592" y="6012154"/>
            <a:ext cx="7805668" cy="79085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C00000"/>
                </a:solidFill>
              </a:rPr>
              <a:t>После проведения </a:t>
            </a:r>
            <a:r>
              <a:rPr lang="ru-RU" sz="1700" b="1" dirty="0" smtClean="0">
                <a:solidFill>
                  <a:srgbClr val="C00000"/>
                </a:solidFill>
              </a:rPr>
              <a:t>в ППЭ последнего </a:t>
            </a:r>
            <a:r>
              <a:rPr lang="ru-RU" sz="1700" b="1" dirty="0">
                <a:solidFill>
                  <a:srgbClr val="C00000"/>
                </a:solidFill>
              </a:rPr>
              <a:t>экзамена </a:t>
            </a:r>
            <a:r>
              <a:rPr lang="ru-RU" sz="1700" b="1" dirty="0" smtClean="0">
                <a:solidFill>
                  <a:srgbClr val="C00000"/>
                </a:solidFill>
              </a:rPr>
              <a:t>основного </a:t>
            </a:r>
            <a:r>
              <a:rPr lang="ru-RU" sz="1700" b="1" dirty="0">
                <a:solidFill>
                  <a:srgbClr val="C00000"/>
                </a:solidFill>
              </a:rPr>
              <a:t>периода </a:t>
            </a:r>
            <a:r>
              <a:rPr lang="ru-RU" sz="1700" b="1" dirty="0" smtClean="0">
                <a:solidFill>
                  <a:srgbClr val="C00000"/>
                </a:solidFill>
              </a:rPr>
              <a:t>(включая резервные дни) обе ведомости и неиспользованные ДБО передаются </a:t>
            </a:r>
            <a:r>
              <a:rPr lang="ru-RU" sz="1700" b="1" dirty="0">
                <a:solidFill>
                  <a:srgbClr val="C00000"/>
                </a:solidFill>
              </a:rPr>
              <a:t>в </a:t>
            </a:r>
            <a:r>
              <a:rPr lang="ru-RU" sz="1700" b="1" dirty="0" smtClean="0">
                <a:solidFill>
                  <a:srgbClr val="C00000"/>
                </a:solidFill>
              </a:rPr>
              <a:t>ГУ ЯО </a:t>
            </a:r>
            <a:r>
              <a:rPr lang="ru-RU" sz="1700" b="1" dirty="0" err="1" smtClean="0">
                <a:solidFill>
                  <a:srgbClr val="C00000"/>
                </a:solidFill>
              </a:rPr>
              <a:t>ЦОиККО</a:t>
            </a:r>
            <a:endParaRPr lang="ru-RU" sz="17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2" y="5945212"/>
            <a:ext cx="875159" cy="9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102" y="1428751"/>
            <a:ext cx="3623140" cy="43045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5121" y="486916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6" y="1458769"/>
            <a:ext cx="3616096" cy="426596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84549" y="1447815"/>
            <a:ext cx="3491907" cy="44143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30502" y="5475895"/>
            <a:ext cx="25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6280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Акт приемки-передачи ЭМ</a:t>
            </a:r>
          </a:p>
          <a:p>
            <a:pPr lvl="0" algn="ctr"/>
            <a:r>
              <a:rPr lang="ru-RU" sz="3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  <a:r>
              <a:rPr lang="ru-RU" sz="3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в ППЭ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5637" y="1150526"/>
            <a:ext cx="5088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(форма ППЭ-9 14-01 ГВЭ)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" y="1988840"/>
            <a:ext cx="8851099" cy="40324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1412" y="1988840"/>
            <a:ext cx="8851099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698" y="5257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сейф-пакета с ЭМ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ГВЭ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929" y="1338917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/>
              <a:t>спецпакеты</a:t>
            </a:r>
            <a:r>
              <a:rPr lang="ru-RU" sz="1500" dirty="0"/>
              <a:t> </a:t>
            </a:r>
            <a:r>
              <a:rPr lang="ru-RU" sz="1500" dirty="0" smtClean="0"/>
              <a:t>с комплектами бланков ГВЭ</a:t>
            </a:r>
            <a:endParaRPr lang="ru-RU" sz="15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60" y="908720"/>
            <a:ext cx="2515870" cy="1572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1059" y="2901868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/>
              <a:t>Доставочные </a:t>
            </a:r>
            <a:r>
              <a:rPr lang="ru-RU" sz="1500" dirty="0" err="1" smtClean="0"/>
              <a:t>спецпакеты</a:t>
            </a:r>
            <a:r>
              <a:rPr lang="ru-RU" sz="1500" dirty="0" smtClean="0"/>
              <a:t> с КИМ ГВЭ</a:t>
            </a:r>
            <a:endParaRPr lang="ru-RU" sz="15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7" y="2496989"/>
            <a:ext cx="2514938" cy="1557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1059" y="4331986"/>
            <a:ext cx="2160240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ВДП ГВЭ</a:t>
            </a:r>
            <a:endParaRPr lang="ru-RU" sz="1500" dirty="0"/>
          </a:p>
          <a:p>
            <a:r>
              <a:rPr lang="ru-RU" sz="1500" dirty="0"/>
              <a:t>(по 2 на аудиторию)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054903"/>
            <a:ext cx="2533448" cy="1525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871789" y="1464170"/>
            <a:ext cx="1728192" cy="969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Дополнительные бланки ответов ГВЭ</a:t>
            </a:r>
            <a:endParaRPr lang="ru-RU" sz="1500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43" y="841678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" name="Прямоугольник 30"/>
          <p:cNvSpPr/>
          <p:nvPr/>
        </p:nvSpPr>
        <p:spPr>
          <a:xfrm>
            <a:off x="5270011" y="3427690"/>
            <a:ext cx="2088232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Пакет руководителя</a:t>
            </a:r>
            <a:endParaRPr lang="ru-RU" sz="1500" dirty="0"/>
          </a:p>
        </p:txBody>
      </p:sp>
      <p:pic>
        <p:nvPicPr>
          <p:cNvPr id="32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076" y="3142646"/>
            <a:ext cx="1446801" cy="19499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" name="Прямоугольник 32"/>
          <p:cNvSpPr/>
          <p:nvPr/>
        </p:nvSpPr>
        <p:spPr>
          <a:xfrm>
            <a:off x="6456065" y="5301760"/>
            <a:ext cx="2211360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500" dirty="0"/>
              <a:t>Новый сейф-пакет для экзаменационных работ</a:t>
            </a: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369" y="842471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225" y="820661"/>
            <a:ext cx="1575465" cy="2161541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310" y="4570621"/>
            <a:ext cx="1581150" cy="213106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18" y="5301760"/>
            <a:ext cx="1265533" cy="7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43793" y="1532099"/>
            <a:ext cx="1462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Передаются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на каждый экзамен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738" y="5813777"/>
            <a:ext cx="2074322" cy="8879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 smtClean="0"/>
              <a:t>ВДП для съемного носителя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80364"/>
            <a:ext cx="2514600" cy="12776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8277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 начала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480" y="1340768"/>
            <a:ext cx="493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Член ГЭК присутствует при:</a:t>
            </a: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33289" y="191887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18871"/>
            <a:ext cx="849694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опуске в ППЭ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работников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ППЭ и лиц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, имеющих право присутствовать в ППЭ в день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экзамена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проведении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руководителем ППЭ краткого инструктажа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работников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ППЭ (не ранее 8:15)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информировании об антитеррористической и противопожарной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безопасности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распределении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организаторов по аудиториям и местам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дежурства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назначении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ответственных организаторов в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аудиториях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</a:rPr>
              <a:t>организации входа участников ГИА-9 в ППЭ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(не ранее 9:00)</a:t>
            </a:r>
            <a:endParaRPr lang="ru-RU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154493"/>
            <a:ext cx="8424936" cy="11734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>
              <a:lnSpc>
                <a:spcPct val="90000"/>
              </a:lnSpc>
              <a:spcBef>
                <a:spcPts val="800"/>
              </a:spcBef>
              <a:defRPr/>
            </a:pPr>
            <a:r>
              <a:rPr lang="ru-RU" dirty="0" smtClean="0">
                <a:solidFill>
                  <a:schemeClr val="accent4"/>
                </a:solidFill>
              </a:rPr>
              <a:t>В день проведения устной части ОГЭ </a:t>
            </a:r>
            <a:r>
              <a:rPr lang="ru-RU" dirty="0">
                <a:solidFill>
                  <a:schemeClr val="accent4"/>
                </a:solidFill>
              </a:rPr>
              <a:t>по иностранным </a:t>
            </a:r>
            <a:r>
              <a:rPr lang="ru-RU" dirty="0" smtClean="0">
                <a:solidFill>
                  <a:schemeClr val="accent4"/>
                </a:solidFill>
              </a:rPr>
              <a:t>языкам </a:t>
            </a:r>
            <a:r>
              <a:rPr lang="ru-RU" b="1" dirty="0" smtClean="0">
                <a:solidFill>
                  <a:schemeClr val="accent4"/>
                </a:solidFill>
              </a:rPr>
              <a:t>не </a:t>
            </a:r>
            <a:r>
              <a:rPr lang="ru-RU" b="1" dirty="0">
                <a:solidFill>
                  <a:schemeClr val="accent4"/>
                </a:solidFill>
              </a:rPr>
              <a:t>позднее 08:30 </a:t>
            </a:r>
            <a:r>
              <a:rPr lang="ru-RU" dirty="0" smtClean="0">
                <a:solidFill>
                  <a:schemeClr val="accent4"/>
                </a:solidFill>
              </a:rPr>
              <a:t>член </a:t>
            </a:r>
            <a:r>
              <a:rPr lang="ru-RU" dirty="0">
                <a:solidFill>
                  <a:schemeClr val="accent4"/>
                </a:solidFill>
              </a:rPr>
              <a:t>ГЭК </a:t>
            </a:r>
            <a:r>
              <a:rPr lang="ru-RU" dirty="0" smtClean="0">
                <a:solidFill>
                  <a:schemeClr val="accent4"/>
                </a:solidFill>
              </a:rPr>
              <a:t>присутствует в </a:t>
            </a:r>
            <a:r>
              <a:rPr lang="ru-RU" dirty="0">
                <a:solidFill>
                  <a:schemeClr val="accent4"/>
                </a:solidFill>
              </a:rPr>
              <a:t>Штабе ППЭ </a:t>
            </a:r>
            <a:r>
              <a:rPr lang="ru-RU" dirty="0" smtClean="0">
                <a:solidFill>
                  <a:schemeClr val="accent4"/>
                </a:solidFill>
              </a:rPr>
              <a:t>при </a:t>
            </a:r>
            <a:r>
              <a:rPr lang="ru-RU" dirty="0">
                <a:solidFill>
                  <a:schemeClr val="accent4"/>
                </a:solidFill>
              </a:rPr>
              <a:t>получении техническим специалистом ключа доступа для расшифровки электронных </a:t>
            </a:r>
            <a:r>
              <a:rPr lang="ru-RU" dirty="0" smtClean="0">
                <a:solidFill>
                  <a:schemeClr val="accent4"/>
                </a:solidFill>
              </a:rPr>
              <a:t>КИМ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Лица, привлекаемые к проведению ГИА-9</a:t>
            </a:r>
            <a:endParaRPr lang="ru-RU" sz="3200" b="1" dirty="0">
              <a:solidFill>
                <a:srgbClr val="2D2D8A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8442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Руководитель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ОО (или уполномоченное им лицо)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Руководитель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организаторы ППЭ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Член ГЭК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Технический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специалист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Сотрудники, осуществляющие охрану правопорядка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Медицинский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работник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Специалисты по проведению инструктажа и обеспечению лабораторных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Экзаменаторы-собеседники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Эксперты, оценивающие выполнение лабораторных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работ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Ассистенты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96" y="404664"/>
            <a:ext cx="7596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 ГЭК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39" y="4581128"/>
            <a:ext cx="46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2829" y="1484784"/>
            <a:ext cx="72383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Приказ МО ЯО от 18.01.2024  № 6/01-04 </a:t>
            </a:r>
          </a:p>
          <a:p>
            <a:pPr algn="ctr"/>
            <a:r>
              <a:rPr lang="ru-RU" sz="2400" b="1" dirty="0"/>
              <a:t>«Об утверждении состава государственной экзаменационной комиссии Ярославской области по проведению государственной итоговой аттестации по образовательным программам основного общего образования в 2024 году»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2409" y="1357298"/>
            <a:ext cx="7632848" cy="293579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29596" y="4656137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Приказ МО </a:t>
            </a:r>
            <a:r>
              <a:rPr lang="ru-RU" sz="2400" b="1" dirty="0" smtClean="0"/>
              <a:t>ЯО</a:t>
            </a:r>
            <a:endParaRPr lang="ru-RU" sz="2400" b="1" dirty="0"/>
          </a:p>
          <a:p>
            <a:pPr algn="ctr"/>
            <a:r>
              <a:rPr lang="ru-RU" sz="2400" b="1" dirty="0"/>
              <a:t>«О внесении изменений в приказ министерства образования Ярославской области от 18.01.2024  № 6/01-04</a:t>
            </a:r>
            <a:r>
              <a:rPr lang="ru-RU" sz="2400" b="1" dirty="0" smtClean="0"/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2409" y="4465728"/>
            <a:ext cx="7632848" cy="195047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75" y="1482840"/>
            <a:ext cx="4963798" cy="80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документ, удостоверяющий личность;</a:t>
            </a:r>
          </a:p>
        </p:txBody>
      </p:sp>
      <p:pic>
        <p:nvPicPr>
          <p:cNvPr id="8" name="Рисунок 7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8133" y="1685151"/>
            <a:ext cx="1332663" cy="999497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3940" y="2684648"/>
            <a:ext cx="4946658" cy="18642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наличие в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списках распределения в данный ППЭ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(Форма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ППЭ-07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и/или документ, подтверждающий полномочия</a:t>
            </a:r>
            <a:endParaRPr lang="ru-RU" sz="23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2466" y="104762"/>
            <a:ext cx="2952328" cy="3717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ППЭ-07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820" y="104762"/>
            <a:ext cx="4079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Допуск работников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17567"/>
            <a:ext cx="3180972" cy="616530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0404" y="4869160"/>
            <a:ext cx="4946658" cy="1710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100" b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Допуск </a:t>
            </a:r>
            <a:r>
              <a:rPr lang="ru-RU" sz="21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медицинских работников -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документ, удостоверяющий личность + документ, подтверждающий полномочия (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приказ министерства образования ЯО)</a:t>
            </a:r>
          </a:p>
        </p:txBody>
      </p:sp>
    </p:spTree>
    <p:extLst>
      <p:ext uri="{BB962C8B-B14F-4D97-AF65-F5344CB8AC3E}">
        <p14:creationId xmlns:p14="http://schemas.microsoft.com/office/powerpoint/2010/main" val="1595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16632"/>
            <a:ext cx="6246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400" b="1" dirty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Лица, </a:t>
            </a:r>
            <a:r>
              <a:rPr lang="ru-RU" sz="34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имеющие право присутствовать </a:t>
            </a:r>
            <a:r>
              <a:rPr lang="ru-RU" sz="3400" b="1" dirty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 </a:t>
            </a:r>
            <a:r>
              <a:rPr lang="ru-RU" sz="34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ППЭ</a:t>
            </a:r>
            <a:endParaRPr lang="ru-RU" sz="3400" b="1" dirty="0">
              <a:solidFill>
                <a:srgbClr val="2D2D8A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79912" y="1383627"/>
            <a:ext cx="0" cy="5184576"/>
          </a:xfrm>
          <a:prstGeom prst="line">
            <a:avLst/>
          </a:prstGeom>
          <a:ln w="476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7692" y="1556792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олжностные лица </a:t>
            </a:r>
            <a:r>
              <a:rPr lang="ru-RU" dirty="0" err="1" smtClean="0"/>
              <a:t>Рособрнадзора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ные лица, определенные </a:t>
            </a:r>
            <a:r>
              <a:rPr lang="ru-RU" dirty="0" err="1" smtClean="0"/>
              <a:t>Рособрнадзором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олжностные лица министерства образования ЯО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</a:t>
            </a:r>
            <a:r>
              <a:rPr lang="ru-RU" dirty="0" smtClean="0"/>
              <a:t>ккредитованные представители СМИ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</a:t>
            </a:r>
            <a:r>
              <a:rPr lang="ru-RU" dirty="0" smtClean="0"/>
              <a:t>ккредитованные общественные наблюдатели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47579" y="1924815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окумент, удостоверяющий личность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окумент, подтверждающий полномочия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93255" y="5085184"/>
            <a:ext cx="8294736" cy="0"/>
          </a:xfrm>
          <a:prstGeom prst="line">
            <a:avLst/>
          </a:prstGeom>
          <a:ln w="476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7579" y="5209281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окумент, удостоверяющий личность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аличие в списках распределения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достоверение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47579" y="4330841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окумент, удостоверяющий личность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удостоверение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37693" y="4221088"/>
            <a:ext cx="8262291" cy="0"/>
          </a:xfrm>
          <a:prstGeom prst="line">
            <a:avLst/>
          </a:prstGeom>
          <a:ln w="476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37692" y="3140968"/>
            <a:ext cx="8294736" cy="0"/>
          </a:xfrm>
          <a:prstGeom prst="line">
            <a:avLst/>
          </a:prstGeom>
          <a:ln w="476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55951" y="3329584"/>
            <a:ext cx="493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окумент, удостоверяющий личность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риказ министерства образования ЯО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0851" y="83839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rgbClr val="C00000"/>
                </a:solidFill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  <a:endParaRPr lang="ru-RU" sz="2400" b="1" dirty="0">
              <a:solidFill>
                <a:srgbClr val="C00000"/>
              </a:solidFill>
              <a:ea typeface="MS Gothic" panose="020B0609070205080204" pitchFamily="49" charset="-128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2350" y="1297088"/>
            <a:ext cx="8917433" cy="14487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не ранее </a:t>
            </a: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9:00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на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основании: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документа, удостоверяющего личность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наличия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списках распределения в данный ППЭ 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(формы ППЭ-06-01, ППЭ-06-02)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480" y="2852936"/>
            <a:ext cx="5491631" cy="38190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При себе участник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должен иметь: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документ, удостоверяющий личность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г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елевую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или капиллярную ручку с чернилами черного цвета</a:t>
            </a:r>
          </a:p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 eaLnBrk="1" hangingPunct="1">
              <a:buClr>
                <a:schemeClr val="tx2">
                  <a:lumMod val="50000"/>
                </a:schemeClr>
              </a:buClr>
              <a:buSzPct val="100000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себе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может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иметь:</a:t>
            </a:r>
            <a:endParaRPr lang="ru-RU" sz="2000" b="1" u="sng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средства обучения и воспитания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лекарственные средства и питание (при необходимости)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пециальные технические средства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устройство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неинвазивного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мониторинга глюкозы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24128" y="2852936"/>
            <a:ext cx="3285655" cy="38037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Пронесение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лекарственного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средства/медицинского прибора в ППЭ</a:t>
            </a:r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Медицинская справка:</a:t>
            </a:r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9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тамп и печать медицинской организации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одпись и печать врача</a:t>
            </a:r>
          </a:p>
          <a:p>
            <a:pPr marL="342900" indent="-342900" eaLnBrk="1" hangingPunct="1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54" y="628954"/>
            <a:ext cx="1369843" cy="1513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142852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Контроль мероприятий до начала экзамена</a:t>
            </a:r>
            <a:endParaRPr lang="ru-RU" sz="3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1721716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запрещено: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222495" y="1223018"/>
            <a:ext cx="1588" cy="4007196"/>
          </a:xfrm>
          <a:prstGeom prst="line">
            <a:avLst/>
          </a:prstGeom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56732" y="2441735"/>
            <a:ext cx="37872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иметь при себе средства связи</a:t>
            </a:r>
            <a:r>
              <a:rPr lang="ru-RU" dirty="0"/>
              <a:t>, фото-, аудио- </a:t>
            </a:r>
            <a:r>
              <a:rPr lang="ru-RU" dirty="0" smtClean="0"/>
              <a:t>и видеоаппаратуру,  электронно-вычислительную технику, справочные материалы, письменные заметки и иные средства хранения и передачи информации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5500702"/>
            <a:ext cx="7747224" cy="10001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Оставляют личные вещи в специально выделенных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>
                <a:solidFill>
                  <a:srgbClr val="C00000"/>
                </a:solidFill>
              </a:rPr>
              <a:t>входа в ППЭ местах </a:t>
            </a:r>
            <a:r>
              <a:rPr lang="ru-RU" b="1" dirty="0" smtClean="0">
                <a:solidFill>
                  <a:srgbClr val="C00000"/>
                </a:solidFill>
              </a:rPr>
              <a:t>для хранения личных вещей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0" y="5602110"/>
            <a:ext cx="875159" cy="9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360" y="1536895"/>
            <a:ext cx="4461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организаторам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</a:t>
            </a:r>
            <a:r>
              <a:rPr lang="ru-RU" dirty="0" smtClean="0"/>
              <a:t>ссистентам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медицинским работникам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специалистам </a:t>
            </a:r>
            <a:r>
              <a:rPr lang="ru-RU" dirty="0"/>
              <a:t>по проведению инструктажа и обеспечению лабораторных </a:t>
            </a:r>
            <a:r>
              <a:rPr lang="ru-RU" dirty="0" smtClean="0"/>
              <a:t>работ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экзаменаторам-собеседникам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экспертам</a:t>
            </a:r>
            <a:r>
              <a:rPr lang="ru-RU" dirty="0"/>
              <a:t>, оценивающим выполнение лабораторных </a:t>
            </a:r>
            <a:r>
              <a:rPr lang="ru-RU" dirty="0" smtClean="0"/>
              <a:t>работ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участникам ГИА-9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95537" y="4221088"/>
            <a:ext cx="4582553" cy="0"/>
          </a:xfrm>
          <a:prstGeom prst="line">
            <a:avLst/>
          </a:prstGeom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1628" y="98661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Использовать средства связи </a:t>
            </a:r>
            <a:r>
              <a:rPr lang="ru-RU" sz="3200" b="1" u="sng" kern="0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разрешается: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734481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</a:rPr>
              <a:t>   </a:t>
            </a: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руководителю ОО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руководителю ППЭ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 </a:t>
            </a:r>
            <a:r>
              <a:rPr lang="ru-RU" b="1" dirty="0">
                <a:solidFill>
                  <a:srgbClr val="003399"/>
                </a:solidFill>
                <a:cs typeface="Arial" pitchFamily="34" charset="0"/>
              </a:rPr>
              <a:t>члену ГЭК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техническим специалистам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 представителям СМИ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общественным наблюдателям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должностным лицам </a:t>
            </a:r>
            <a:r>
              <a:rPr lang="ru-RU" b="1" dirty="0" err="1" smtClean="0">
                <a:solidFill>
                  <a:srgbClr val="003399"/>
                </a:solidFill>
                <a:cs typeface="Arial" pitchFamily="34" charset="0"/>
              </a:rPr>
              <a:t>Рособрнадзора</a:t>
            </a:r>
            <a:endParaRPr lang="ru-RU" b="1" dirty="0">
              <a:solidFill>
                <a:srgbClr val="003399"/>
              </a:solidFill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542925" algn="l"/>
              </a:tabLst>
            </a:pP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 должностным лицам министерства </a:t>
            </a:r>
            <a:r>
              <a:rPr lang="ru-RU" b="1" dirty="0">
                <a:solidFill>
                  <a:srgbClr val="003399"/>
                </a:solidFill>
                <a:cs typeface="Arial" pitchFamily="34" charset="0"/>
              </a:rPr>
              <a:t>образования ЯО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  <a:cs typeface="Arial" pitchFamily="34" charset="0"/>
              </a:rPr>
              <a:t>   сотрудникам, осуществляющим охрану правопорядка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16764" y="5656287"/>
            <a:ext cx="8305800" cy="762000"/>
          </a:xfrm>
          <a:prstGeom prst="rect">
            <a:avLst/>
          </a:prstGeom>
          <a:gradFill flip="none" rotWithShape="1">
            <a:gsLst>
              <a:gs pos="0">
                <a:srgbClr val="3366CC">
                  <a:shade val="30000"/>
                  <a:satMod val="115000"/>
                </a:srgbClr>
              </a:gs>
              <a:gs pos="50000">
                <a:srgbClr val="3366CC">
                  <a:shade val="67500"/>
                  <a:satMod val="115000"/>
                </a:srgbClr>
              </a:gs>
              <a:gs pos="100000">
                <a:srgbClr val="3366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Перечисленные лица имеют право использовать средства связи только в  Штабе ППЭ и только в связи со служебной необходимостью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40830"/>
            <a:ext cx="2039379" cy="28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2970" y="3544021"/>
            <a:ext cx="4032446" cy="24643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частник </a:t>
            </a: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допускается </a:t>
            </a:r>
            <a:endParaRPr lang="ru-RU" sz="2200" dirty="0" smtClean="0">
              <a:solidFill>
                <a:schemeClr val="accent4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 в </a:t>
            </a: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опровождающий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заполняет форму ППЭ-20 «</a:t>
            </a:r>
            <a:r>
              <a:rPr lang="ru-RU" sz="22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Акт об </a:t>
            </a:r>
            <a:r>
              <a:rPr lang="ru-RU" sz="2200" dirty="0">
                <a:solidFill>
                  <a:schemeClr val="accent4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идентификации личности участника ГИА-9»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9794" y="872753"/>
            <a:ext cx="3384376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ППЭ-20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2970" y="1372412"/>
            <a:ext cx="4032446" cy="11101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участника документа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удостоверяющего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личность</a:t>
            </a:r>
            <a:endParaRPr lang="ru-RU" sz="22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13" y="1407471"/>
            <a:ext cx="4268203" cy="4854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9300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23728" y="2636912"/>
            <a:ext cx="0" cy="6900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436096" y="5013176"/>
            <a:ext cx="2019300" cy="360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7264" y="2297846"/>
            <a:ext cx="1368152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36" y="1204892"/>
            <a:ext cx="4476449" cy="5307790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1412776"/>
            <a:ext cx="3766009" cy="771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списках распределения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18" y="3967797"/>
            <a:ext cx="3895195" cy="16333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участник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не допускается</a:t>
            </a:r>
            <a:r>
              <a:rPr lang="ru-RU" sz="2000" b="1" dirty="0">
                <a:solidFill>
                  <a:srgbClr val="00B050"/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Член ГЭК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составляет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«Акт о недопуске участника ГИА-9 в ППЭ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ППЭ-9 21-1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610195"/>
            <a:ext cx="3177124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ППЭ-9 21-1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54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2420887"/>
            <a:ext cx="3607161" cy="771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Отказ от сдачи запрещенного средства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54496" y="3212975"/>
            <a:ext cx="1" cy="7548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5537" y="2184399"/>
            <a:ext cx="0" cy="17629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92290" y="5229200"/>
            <a:ext cx="28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901" y="6143350"/>
            <a:ext cx="44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97" y="1354570"/>
            <a:ext cx="3923523" cy="5345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1354570"/>
            <a:ext cx="4392488" cy="19873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Опоздание на </a:t>
            </a:r>
            <a:r>
              <a:rPr lang="ru-RU" sz="23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участник допускается 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Руководитель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 составляет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«Акт о допуске участника ГИА-9 в ППЭ после начала экзамена» 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   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форма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ППЭ-9 21-2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0308" y="781081"/>
            <a:ext cx="3118116" cy="4156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ППЭ-9 21-2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166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Допуск участников ГИА-9 в ППЭ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5830" y="3501008"/>
            <a:ext cx="4382194" cy="26028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3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Факт отсутствия участника:</a:t>
            </a:r>
          </a:p>
          <a:p>
            <a:pPr marL="342900" lvl="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 прослушивании текста изложения </a:t>
            </a:r>
          </a:p>
          <a:p>
            <a:pPr marL="342900" lvl="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аудировании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 иностранным языкам (письменная часть)</a:t>
            </a:r>
          </a:p>
          <a:p>
            <a:pPr marL="342900" lvl="0" indent="-342900">
              <a:buClr>
                <a:srgbClr val="000000">
                  <a:lumMod val="50000"/>
                </a:srgbClr>
              </a:buClr>
              <a:buSzPct val="100000"/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а инструктаже </a:t>
            </a:r>
            <a:r>
              <a:rPr lang="ru-RU" sz="2000" dirty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по технике безопасности на ОГЭ по физике и </a:t>
            </a:r>
            <a:r>
              <a:rPr lang="ru-RU" sz="2000" dirty="0" smtClean="0">
                <a:solidFill>
                  <a:srgbClr val="333399">
                    <a:lumMod val="50000"/>
                  </a:srgbClr>
                </a:solidFill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химии</a:t>
            </a:r>
            <a:endParaRPr lang="ru-RU" sz="2000" dirty="0">
              <a:solidFill>
                <a:srgbClr val="333399">
                  <a:lumMod val="50000"/>
                </a:srgbClr>
              </a:solidFill>
              <a:latin typeface="Cambria" panose="020405030504060302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661248"/>
            <a:ext cx="195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93" y="6262999"/>
            <a:ext cx="44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467544" y="1590483"/>
            <a:ext cx="5715040" cy="64294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85720" y="1857364"/>
            <a:ext cx="8352928" cy="47931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/>
          <a:lstStyle/>
          <a:p>
            <a:pPr marL="342378" indent="-342378" defTabSz="970567">
              <a:spcAft>
                <a:spcPts val="50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 аудиторию ОГЭ: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ИК ОГЭ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дополнительные бланки ответов №2 ОГЭ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комплект возвратных доставочных пакетов для упаковки бланков ОГЭ (по 2 пакета на аудиторию)</a:t>
            </a:r>
          </a:p>
          <a:p>
            <a:pPr defTabSz="970567">
              <a:spcAft>
                <a:spcPts val="500"/>
              </a:spcAft>
              <a:defRPr/>
            </a:pPr>
            <a:endParaRPr lang="ru-RU" sz="105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378" indent="-342378" defTabSz="970567">
              <a:spcAft>
                <a:spcPts val="500"/>
              </a:spcAft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 аудиторию ГВЭ: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комплектами бланков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доставочные </a:t>
            </a:r>
            <a:r>
              <a:rPr lang="ru-RU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спецпакеты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 КИМ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дополнительные бланки ответов ГВЭ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комплект возвратных доставочных пакетов для упаковки бланков ГВЭ (по 2 пакета на аудиторию)</a:t>
            </a:r>
          </a:p>
          <a:p>
            <a:pPr marL="342378" indent="-342378" defTabSz="970567">
              <a:spcAft>
                <a:spcPts val="500"/>
              </a:spcAft>
              <a:buFont typeface="Wingdings" pitchFamily="2" charset="2"/>
              <a:buChar char="ü"/>
              <a:defRPr/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954" y="11749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Выдача ЭМ в штабе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 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64452" y="778188"/>
            <a:ext cx="5327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Ведомость учета экзаменационных материалов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(форма ППЭ-14-02 или ППЭ-14-02-ГВЭ)</a:t>
            </a:r>
            <a:endParaRPr lang="ru-RU" sz="20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318820" y="734029"/>
            <a:ext cx="1325880" cy="1177925"/>
            <a:chOff x="981777" y="827256"/>
            <a:chExt cx="3599849" cy="3580598"/>
          </a:xfrm>
        </p:grpSpPr>
        <p:sp>
          <p:nvSpPr>
            <p:cNvPr id="11" name="Овал 10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9:45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248400" cy="762000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Член ГЭК:</a:t>
            </a:r>
            <a:r>
              <a:rPr lang="ru-RU" sz="18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u="sng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873" y="4434213"/>
            <a:ext cx="8801121" cy="1670225"/>
          </a:xfrm>
          <a:prstGeom prst="roundRect">
            <a:avLst>
              <a:gd name="adj" fmla="val 15973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622300" indent="-444500" eaLnBrk="1" hangingPunct="1">
              <a:tabLst>
                <a:tab pos="622300" algn="l"/>
              </a:tabLst>
              <a:defRPr/>
            </a:pPr>
            <a:endParaRPr lang="ru-RU" b="1" dirty="0" smtClean="0"/>
          </a:p>
          <a:p>
            <a:pPr marL="622300" indent="-444500" algn="just" eaLnBrk="1" hangingPunct="1">
              <a:tabLst>
                <a:tab pos="622300" algn="l"/>
              </a:tabLst>
              <a:defRPr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2300" indent="-444500" eaLnBrk="1" hangingPunct="1">
              <a:tabLst>
                <a:tab pos="622300" algn="l"/>
              </a:tabLst>
              <a:defRPr/>
            </a:pPr>
            <a:endParaRPr lang="ru-RU" dirty="0" smtClean="0"/>
          </a:p>
          <a:p>
            <a:pPr marL="622300" indent="-444500" eaLnBrk="1" hangingPunct="1">
              <a:tabLst>
                <a:tab pos="622300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00044" y="1304867"/>
            <a:ext cx="8763000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just">
              <a:tabLst>
                <a:tab pos="630238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осуществляет взаимодействие </a:t>
            </a:r>
            <a:r>
              <a:rPr lang="ru-RU" dirty="0" smtClean="0">
                <a:solidFill>
                  <a:schemeClr val="accent6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лицами, присутствующими в ППЭ, по обеспечению соблюдения требований Порядка проведения ГИА-9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79250" y="2038349"/>
            <a:ext cx="8791613" cy="6381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    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оказывает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содействие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руководителю ППЭ 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решении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возникающих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процессе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проведения экзамена ситуаций</a:t>
            </a:r>
            <a:endParaRPr lang="ru-RU" dirty="0">
              <a:latin typeface="Cambria" panose="02040503050406030204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010" y="4413870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  контролирует соблюдение Порядка ГИА-9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–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не допускает</a:t>
            </a:r>
            <a:r>
              <a:rPr lang="ru-RU" sz="1700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: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присутствия посторонних лиц в  ППЭ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наличия в ППЭ у участников ГИА-9, работников ППЭ средств связи и иных запрещенных средств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 выноса из аудиторий и ППЭ черновиков, ЭМ, их фотографирования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оказания содействия участникам ГИА-9 лицами, присутствующими в ППЭ</a:t>
            </a:r>
            <a:endParaRPr lang="ru-RU" sz="1700" dirty="0">
              <a:latin typeface="Cambria" panose="02040503050406030204" pitchFamily="18" charset="0"/>
            </a:endParaRPr>
          </a:p>
        </p:txBody>
      </p:sp>
      <p:grpSp>
        <p:nvGrpSpPr>
          <p:cNvPr id="3" name="Группа 20"/>
          <p:cNvGrpSpPr/>
          <p:nvPr/>
        </p:nvGrpSpPr>
        <p:grpSpPr>
          <a:xfrm>
            <a:off x="138193" y="6216074"/>
            <a:ext cx="8824851" cy="512416"/>
            <a:chOff x="1274170" y="5664861"/>
            <a:chExt cx="7907730" cy="882283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274170" y="5664861"/>
              <a:ext cx="7907730" cy="8822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marL="622300" indent="-444500" algn="just" eaLnBrk="1" hangingPunct="1">
                <a:tabLst>
                  <a:tab pos="622300" algn="l"/>
                </a:tabLst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   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38153" y="5725798"/>
              <a:ext cx="7826676" cy="635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фиксирует</a:t>
              </a:r>
              <a:r>
                <a:rPr lang="ru-RU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все случаи нарушения Порядка проведения ГИА-9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07704" y="9470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Во время проведения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ea typeface="MS Gothic" panose="020B0609070205080204" pitchFamily="49" charset="-128"/>
              <a:cs typeface="Times New Roman" pitchFamily="18" charset="0"/>
            </a:endParaRPr>
          </a:p>
        </p:txBody>
      </p:sp>
      <p:grpSp>
        <p:nvGrpSpPr>
          <p:cNvPr id="16" name="Группа 20"/>
          <p:cNvGrpSpPr/>
          <p:nvPr/>
        </p:nvGrpSpPr>
        <p:grpSpPr>
          <a:xfrm>
            <a:off x="142873" y="2764676"/>
            <a:ext cx="8796343" cy="648941"/>
            <a:chOff x="1295400" y="3934178"/>
            <a:chExt cx="7924800" cy="1101531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1295400" y="3962399"/>
              <a:ext cx="7924800" cy="107331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marL="622300" indent="-444500" algn="just" eaLnBrk="1" hangingPunct="1">
                <a:tabLst>
                  <a:tab pos="622300" algn="l"/>
                </a:tabLst>
                <a:defRPr/>
              </a:pPr>
              <a:r>
                <a:rPr lang="ru-RU" b="1" dirty="0" smtClean="0">
                  <a:solidFill>
                    <a:srgbClr val="C00000"/>
                  </a:solidFill>
                </a:rPr>
                <a:t>    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28085" y="3934178"/>
              <a:ext cx="7740896" cy="1097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Arial" pitchFamily="34" charset="0"/>
                </a:rPr>
                <a:t>присутствует </a:t>
              </a:r>
              <a:r>
                <a:rPr lang="ru-RU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 Штабе ППЭ при выдаче руководителем ППЭ ответственному организатору в аудитории резервного доставочного спецпакета с ИК ОГЭ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 bwMode="auto">
          <a:xfrm>
            <a:off x="159544" y="3526825"/>
            <a:ext cx="8763000" cy="80970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just">
              <a:tabLst>
                <a:tab pos="630238" algn="l"/>
              </a:tabLs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контролирует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продолжительность проведения экзаменов в аудиториях ППЭ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проверяет зафиксированное организаторами на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доске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время окончания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2703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44" y="188640"/>
            <a:ext cx="7478172" cy="1152128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Порядок проведения ГИА-9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700808"/>
            <a:ext cx="8389596" cy="424847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720" y="1839885"/>
            <a:ext cx="8389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195" marR="459740" lvl="0" indent="9525" algn="ctr"/>
            <a:r>
              <a:rPr lang="ru-RU" sz="28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Приказ Министерства просвещения </a:t>
            </a:r>
            <a:r>
              <a:rPr lang="ru-RU" sz="2800" b="1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Российской </a:t>
            </a:r>
            <a:r>
              <a:rPr lang="ru-RU" sz="28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Федерации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и</a:t>
            </a:r>
            <a:r>
              <a:rPr lang="ru-RU" sz="28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Федеральной</a:t>
            </a:r>
            <a:r>
              <a:rPr lang="ru-RU" sz="2800" b="1" spc="-2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службы</a:t>
            </a:r>
            <a:r>
              <a:rPr lang="ru-RU" sz="2800" b="1" spc="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по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надзору</a:t>
            </a:r>
            <a:r>
              <a:rPr lang="ru-RU" sz="2800" b="1" spc="-2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в сфере образования</a:t>
            </a:r>
            <a:r>
              <a:rPr lang="ru-RU" sz="2800" b="1" spc="-4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и </a:t>
            </a:r>
            <a:r>
              <a:rPr lang="ru-RU" sz="2800" b="1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науки</a:t>
            </a:r>
            <a:r>
              <a:rPr lang="ru-RU" sz="2800" b="1" spc="-2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</a:p>
          <a:p>
            <a:pPr marL="163195" marR="459740" lvl="0" indent="9525" algn="ctr"/>
            <a:r>
              <a:rPr lang="ru-RU" sz="2800" b="1" spc="-2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от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4</a:t>
            </a:r>
            <a:r>
              <a:rPr lang="ru-RU" sz="2800" b="1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апреля</a:t>
            </a:r>
            <a:r>
              <a:rPr lang="ru-RU" sz="2800" b="1" spc="-2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2023</a:t>
            </a:r>
            <a:r>
              <a:rPr lang="ru-RU" sz="2800" b="1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spc="-8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г.</a:t>
            </a:r>
            <a:r>
              <a:rPr lang="ru-RU" sz="2800" b="1" spc="6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№ 232/551</a:t>
            </a:r>
          </a:p>
          <a:p>
            <a:pPr marL="163195" marR="361950" lvl="0" indent="9525" algn="ctr">
              <a:spcBef>
                <a:spcPts val="5"/>
              </a:spcBef>
            </a:pPr>
            <a:r>
              <a:rPr lang="ru-RU" sz="2800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«Об</a:t>
            </a:r>
            <a:r>
              <a:rPr lang="ru-RU" sz="28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утверждении</a:t>
            </a:r>
            <a:r>
              <a:rPr lang="ru-RU" sz="2800" spc="3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Порядка</a:t>
            </a:r>
            <a:r>
              <a:rPr lang="ru-RU" sz="2800" spc="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проведения</a:t>
            </a:r>
            <a:r>
              <a:rPr lang="ru-RU" sz="2800" spc="3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государственной </a:t>
            </a:r>
            <a:r>
              <a:rPr lang="ru-RU" sz="2800" spc="-38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итоговой</a:t>
            </a:r>
            <a:r>
              <a:rPr lang="ru-RU" sz="2800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аттестации</a:t>
            </a:r>
            <a:r>
              <a:rPr lang="ru-RU" sz="2800" spc="4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по</a:t>
            </a:r>
            <a:r>
              <a:rPr lang="ru-RU" sz="2800" spc="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образовательным</a:t>
            </a:r>
            <a:r>
              <a:rPr lang="ru-RU" sz="2800" spc="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5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программам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</a:t>
            </a:r>
            <a:r>
              <a:rPr lang="ru-RU" sz="2800" spc="-1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основного </a:t>
            </a:r>
            <a:r>
              <a:rPr lang="ru-RU" sz="2800" spc="-1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общего</a:t>
            </a:r>
            <a:r>
              <a:rPr lang="ru-RU" sz="2800" spc="-1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 образования</a:t>
            </a:r>
            <a:r>
              <a:rPr lang="ru-RU" sz="2800" spc="-5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entury Gothic" panose="020B0502020202020204" pitchFamily="34" charset="0"/>
              </a:rPr>
              <a:t>»</a:t>
            </a:r>
            <a:endParaRPr lang="ru-RU" sz="2800" b="1" i="1" spc="-5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714356"/>
            <a:ext cx="8763000" cy="5411807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endParaRPr lang="ru-RU" sz="2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078" y="5845576"/>
            <a:ext cx="784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Участники, допустившие нарушение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требований Порядка проведения ГИА-9, удаляются из ППЭ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9152" y="738146"/>
            <a:ext cx="799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Участникам ГИА-9 запрещено: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43042" y="142852"/>
            <a:ext cx="7358082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Контроль соблюдения требований Порядка</a:t>
            </a:r>
            <a:endParaRPr lang="ru-RU" sz="2600" b="1" dirty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53908"/>
            <a:ext cx="1046237" cy="10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954" y="1340768"/>
            <a:ext cx="83803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и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меть при себе:</a:t>
            </a:r>
          </a:p>
          <a:p>
            <a:pPr marL="714375" lvl="0" indent="-352425">
              <a:buClr>
                <a:srgbClr val="ED7D31">
                  <a:lumMod val="50000"/>
                </a:srgbClr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</a:rPr>
              <a:t>средства связи</a:t>
            </a:r>
          </a:p>
          <a:p>
            <a:pPr marL="714375" lvl="0" indent="-352425">
              <a:buClr>
                <a:srgbClr val="ED7D31">
                  <a:lumMod val="50000"/>
                </a:srgb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</a:rPr>
              <a:t> электронно-вычислительную технику</a:t>
            </a:r>
          </a:p>
          <a:p>
            <a:pPr marL="714375" lvl="0" indent="-352425">
              <a:buClr>
                <a:srgbClr val="ED7D31">
                  <a:lumMod val="50000"/>
                </a:srgb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</a:rPr>
              <a:t> фото-, аудио- и видеоаппаратуру</a:t>
            </a:r>
          </a:p>
          <a:p>
            <a:pPr marL="714375" lvl="0" indent="-352425">
              <a:buClr>
                <a:srgbClr val="ED7D31">
                  <a:lumMod val="50000"/>
                </a:srgb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</a:rPr>
              <a:t> справочные  материалы, письменные заметки и иные средства хранения и передачи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информации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выполнять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работу несамостоятельно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общаться с другими участниками во время экзамена в аудитории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ересаживаться, перемещаться по ППЭ без сопровождения организатора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фотографировать ЭМ и черновики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свободно перемещаться по аудитории и ППЭ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обмениваться любыми материалами и предметами</a:t>
            </a:r>
          </a:p>
          <a:p>
            <a:pPr marL="342900" lvl="0" indent="-342900">
              <a:buClr>
                <a:srgbClr val="ED7D31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выносить из аудиторий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ППЭ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ЭМ и черновики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 бумажном или электронном носителях </a:t>
            </a:r>
            <a:endParaRPr lang="ru-RU" sz="2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107263"/>
            <a:ext cx="7272808" cy="7483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Удаление из ППЭ участника, </a:t>
            </a: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нарушившего Порядок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2844" y="857232"/>
            <a:ext cx="5557846" cy="6172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just"/>
            <a:endParaRPr lang="ru-RU" sz="8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проконтролировать наличие соответствующих записей и подписи участника в форме ППЭ-05-02 (ПП-05-02 ГВЭ) «Протокол проведения ГИА-9 в аудитории», отметки об удалении из ППЭ в бланке ответов №1 (бланке регистрации ГВЭ) данного участника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составить в Штабе ППЭ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кт об удалении участника ГИА-9 из ППЭ (форма ППЭ-21) в присутствии руководителя ППЭ, ответственного организатора, общественного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наблюдателя</a:t>
            </a:r>
            <a:endParaRPr lang="ru-RU" sz="1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составить служебную записку, принять служебные  записки от ответственного организатора в аудитории (организатора вне аудитории), руководителя ППЭ по факту выявленного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нарушения</a:t>
            </a:r>
            <a:endParaRPr lang="ru-RU" sz="1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незамедлительно проинформировать ГЭК и сопровождающего о факте удаления с экзамена участника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ГИА-9</a:t>
            </a:r>
            <a:endParaRPr lang="ru-RU" sz="1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91" y="1533565"/>
            <a:ext cx="3328430" cy="4343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69111" y="1034402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ППЭ-21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1475" y="5085184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9348" y="83671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Лицам, привлекаемым к проведению экзаменов и лицам, присутствующим в ППЭ, </a:t>
            </a:r>
            <a:r>
              <a:rPr lang="ru-RU" sz="24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запрещается</a:t>
            </a:r>
            <a:r>
              <a:rPr lang="ru-RU" sz="24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</a:t>
            </a:r>
            <a:r>
              <a:rPr lang="ru-RU" sz="2400" b="1" u="sng" kern="0" dirty="0">
                <a:solidFill>
                  <a:srgbClr val="C00000"/>
                </a:solidFill>
                <a:latin typeface="Calibri"/>
                <a:sym typeface="+mn-ea"/>
              </a:rPr>
              <a:t> </a:t>
            </a:r>
            <a:endParaRPr lang="ru-RU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923839"/>
            <a:ext cx="75927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оказывать содействие участникам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экзаменов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передавать участникам средства связи, электронно-вычислительную технику, фото-, аудио 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видеоаппаратуру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передавать участникам справочные материалы, письменные заметки и иные средства хранения и передачи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информации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выносить из аудитории и ППЭ ЭМ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и черновики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бумажном или электронном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носителе</a:t>
            </a:r>
            <a:endParaRPr lang="ru-RU" i="1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фотографировать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+Основной текст (восточно-азиат" charset="0"/>
                <a:sym typeface="+mn-ea"/>
              </a:rPr>
              <a:t>ЭМ и черновики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/>
              <a:t>организаторам, ассистентам, </a:t>
            </a:r>
            <a:r>
              <a:rPr lang="ru-RU" dirty="0" smtClean="0"/>
              <a:t>медицинским работникам, специалистам </a:t>
            </a:r>
            <a:r>
              <a:rPr lang="ru-RU" dirty="0"/>
              <a:t>по проведению инструктажа и обеспечению лабораторных работ, экзаменаторам-собеседникам, экспертам, оценивающим выполнение лабораторных </a:t>
            </a:r>
            <a:r>
              <a:rPr lang="ru-RU" dirty="0" smtClean="0"/>
              <a:t>работ –</a:t>
            </a:r>
            <a:endParaRPr lang="ru-RU" dirty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  <a:p>
            <a:pPr lvl="0">
              <a:spcAft>
                <a:spcPts val="600"/>
              </a:spcAft>
            </a:pPr>
            <a:r>
              <a:rPr lang="ru-RU" dirty="0" smtClean="0"/>
              <a:t>иметь </a:t>
            </a:r>
            <a:r>
              <a:rPr lang="ru-RU" dirty="0"/>
              <a:t>при себе средства </a:t>
            </a:r>
            <a:r>
              <a:rPr lang="ru-RU" dirty="0" smtClean="0"/>
              <a:t>связи, </a:t>
            </a:r>
            <a:r>
              <a:rPr lang="ru-RU" dirty="0"/>
              <a:t>фото-, аудио- и </a:t>
            </a:r>
            <a:r>
              <a:rPr lang="ru-RU" dirty="0" smtClean="0"/>
              <a:t>видеоаппаратуру, электронно-вычислительную технику, справочные материалы, письменные заметки </a:t>
            </a:r>
            <a:r>
              <a:rPr lang="ru-RU" dirty="0"/>
              <a:t>и иных </a:t>
            </a:r>
            <a:r>
              <a:rPr lang="ru-RU" dirty="0" smtClean="0"/>
              <a:t>средства </a:t>
            </a:r>
            <a:r>
              <a:rPr lang="ru-RU" dirty="0"/>
              <a:t>хранения и передачи </a:t>
            </a:r>
            <a:r>
              <a:rPr lang="ru-RU" dirty="0" smtClean="0"/>
              <a:t>информации </a:t>
            </a:r>
            <a:endParaRPr lang="ru-RU" dirty="0" smtClean="0">
              <a:solidFill>
                <a:schemeClr val="bg2">
                  <a:lumMod val="10000"/>
                </a:schemeClr>
              </a:solidFill>
              <a:ea typeface="+Основной текст (восточно-азиат" charset="0"/>
              <a:sym typeface="+mn-ea"/>
            </a:endParaRPr>
          </a:p>
        </p:txBody>
      </p:sp>
      <p:pic>
        <p:nvPicPr>
          <p:cNvPr id="6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10" y="2083798"/>
            <a:ext cx="1596390" cy="2260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214414" y="332656"/>
            <a:ext cx="7786710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rgbClr val="2D2D8A"/>
                </a:solidFill>
                <a:latin typeface="Times New Roman" pitchFamily="18" charset="0"/>
                <a:ea typeface="MS Gothic" panose="020B0609070205080204" pitchFamily="49" charset="-128"/>
                <a:cs typeface="Times New Roman" pitchFamily="18" charset="0"/>
              </a:rPr>
              <a:t>Контроль соблюдения требований Порядка</a:t>
            </a:r>
            <a:endParaRPr lang="ru-RU" sz="2800" b="1" dirty="0">
              <a:solidFill>
                <a:srgbClr val="FF66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142852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Удаление из ППЭ лица, нарушившего Порядок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5575" y="1114425"/>
            <a:ext cx="5357850" cy="59327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just"/>
            <a:endParaRPr lang="ru-RU" sz="800" b="1" u="sng" dirty="0" smtClean="0">
              <a:solidFill>
                <a:schemeClr val="accent6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принять объяснительную записку от лица, допустившего нарушение Порядка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/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</a:rPr>
              <a:t> составить служебную записку, принять служебные записки от руководителя ППЭ и работников ППЭ, выявивших нарушение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оформить акт об удалении лиц, нарушивших установленный Порядок (форма ППЭ-9 21-3) в Штабе ППЭ в присутствии руководителя ППЭ, ответственного организатора в аудитории (организатора вне аудитории), общественного наблюдателя</a:t>
            </a: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незамедлительно проинформировать ГЭК о факте удаления из ППЭ лица, нарушившего Порядок проведения ГИА-9</a:t>
            </a:r>
          </a:p>
          <a:p>
            <a:pPr algn="just">
              <a:buFontTx/>
              <a:buChar char="-"/>
            </a:pPr>
            <a:endParaRPr lang="ru-RU" dirty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/>
                </a:solidFill>
                <a:cs typeface="Arial" pitchFamily="34" charset="0"/>
              </a:rPr>
              <a:t>направить в тот же день в ГЭК акт и служебные записки</a:t>
            </a: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0711" y="1114425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ППЭ-9 21-3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15" y="614362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43570" y="1628762"/>
            <a:ext cx="3424230" cy="4500594"/>
            <a:chOff x="457200" y="1447800"/>
            <a:chExt cx="4267200" cy="5257800"/>
          </a:xfrm>
        </p:grpSpPr>
        <p:pic>
          <p:nvPicPr>
            <p:cNvPr id="13" name="Рисунок 12"/>
            <p:cNvPicPr/>
            <p:nvPr/>
          </p:nvPicPr>
          <p:blipFill>
            <a:blip r:embed="rId2" cstate="print"/>
            <a:srcRect l="962" t="16524" r="71940" b="20228"/>
            <a:stretch>
              <a:fillRect/>
            </a:stretch>
          </p:blipFill>
          <p:spPr bwMode="auto">
            <a:xfrm>
              <a:off x="457200" y="1447800"/>
              <a:ext cx="4267200" cy="52578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362200" y="5486400"/>
              <a:ext cx="152400" cy="46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000892" y="507207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8" y="955360"/>
            <a:ext cx="4896544" cy="409248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  </a:t>
            </a:r>
          </a:p>
          <a:p>
            <a:pPr algn="just">
              <a:buNone/>
            </a:pPr>
            <a:endParaRPr lang="ru-RU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331640" y="0"/>
            <a:ext cx="7929618" cy="6858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 объективным причинам</a:t>
            </a:r>
            <a:endParaRPr lang="ru-RU" sz="26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9434708" y="5853308"/>
            <a:ext cx="3173187" cy="11480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80" y="1364608"/>
            <a:ext cx="5427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пройти </a:t>
            </a:r>
            <a:r>
              <a:rPr lang="ru-RU" sz="1600" dirty="0"/>
              <a:t>в медицинский кабинет по приглашению организатора вне </a:t>
            </a:r>
            <a:r>
              <a:rPr lang="ru-RU" sz="1600" dirty="0" smtClean="0"/>
              <a:t>аудитории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заполнить </a:t>
            </a:r>
            <a:r>
              <a:rPr lang="ru-RU" sz="1600" dirty="0"/>
              <a:t>акт о досрочном завершении экзамена по объективным причинам (форма </a:t>
            </a:r>
            <a:r>
              <a:rPr lang="ru-RU" sz="1600" dirty="0" smtClean="0"/>
              <a:t>ППЭ-22)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проконтролировать </a:t>
            </a:r>
            <a:r>
              <a:rPr lang="ru-RU" sz="1600" dirty="0"/>
              <a:t>наличие </a:t>
            </a:r>
            <a:r>
              <a:rPr lang="ru-RU" sz="1600" dirty="0" smtClean="0"/>
              <a:t>отметки </a:t>
            </a:r>
            <a:r>
              <a:rPr lang="ru-RU" sz="1600" dirty="0"/>
              <a:t>в Журнале учета участников экзамена, обратившихся к медицинскому работнику во время проведения </a:t>
            </a:r>
            <a:r>
              <a:rPr lang="ru-RU" sz="1600" dirty="0" smtClean="0"/>
              <a:t>экзамена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проконтролировать </a:t>
            </a:r>
            <a:r>
              <a:rPr lang="ru-RU" sz="1600" dirty="0"/>
              <a:t>наличие </a:t>
            </a:r>
            <a:r>
              <a:rPr lang="ru-RU" sz="1600" dirty="0" smtClean="0"/>
              <a:t>записей </a:t>
            </a:r>
            <a:r>
              <a:rPr lang="ru-RU" sz="1600" dirty="0"/>
              <a:t>и подписи участника в форме ППЭ-05-02 «Протокол проведения ГИА-9 в аудитории» (форме </a:t>
            </a:r>
            <a:r>
              <a:rPr lang="ru-RU" sz="1600" dirty="0" smtClean="0"/>
              <a:t>ППЭ-05-02-ГВЭ), а </a:t>
            </a:r>
            <a:r>
              <a:rPr lang="ru-RU" sz="1600" dirty="0"/>
              <a:t>также отметки о досрочном завершении экзамена </a:t>
            </a:r>
            <a:r>
              <a:rPr lang="ru-RU" sz="1600" dirty="0" smtClean="0"/>
              <a:t>в </a:t>
            </a:r>
            <a:r>
              <a:rPr lang="ru-RU" sz="1600" dirty="0"/>
              <a:t>соответствующем поле бланка данного </a:t>
            </a:r>
            <a:r>
              <a:rPr lang="ru-RU" sz="1600" dirty="0" smtClean="0"/>
              <a:t>участника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составить </a:t>
            </a:r>
            <a:r>
              <a:rPr lang="ru-RU" sz="1600" dirty="0"/>
              <a:t>служебную записку и принять служебные записки от ответственного организатора в аудитории (организатора вне аудитории) и руководителя ППЭ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незамедлительно </a:t>
            </a:r>
            <a:r>
              <a:rPr lang="ru-RU" sz="1600" dirty="0"/>
              <a:t>проинформировать ГЭК и сопровождающего о факте досрочного завершения </a:t>
            </a:r>
            <a:r>
              <a:rPr lang="ru-RU" sz="1600" dirty="0" smtClean="0"/>
              <a:t>экзамена</a:t>
            </a:r>
            <a:endParaRPr lang="ru-RU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96" y="1628800"/>
            <a:ext cx="3310558" cy="4479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640636" y="1165537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орма ППЭ-22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1810" y="613233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571868" cy="4666947"/>
          </a:xfrm>
          <a:prstGeom prst="rect">
            <a:avLst/>
          </a:prstGeom>
        </p:spPr>
      </p:pic>
      <p:sp>
        <p:nvSpPr>
          <p:cNvPr id="91138" name="AutoShape 2" descr="https://image.freepik.com/free-icon/camera-symbol_318-19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91680" y="0"/>
            <a:ext cx="7452320" cy="90872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Апелляция о нарушении Порядка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57158" y="1357298"/>
            <a:ext cx="5143536" cy="56721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Член ГЭК должен:</a:t>
            </a:r>
          </a:p>
          <a:p>
            <a:pPr algn="ctr"/>
            <a:endParaRPr lang="ru-RU" sz="17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принять от участника ГИА-9 апелляцию о нарушении Порядка проведения ГИА-9 по форме ППЭ-02 «Апелляция о нарушении установленного порядка проведения ГИА-9»</a:t>
            </a: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/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организовать своевременное проведение проверки изложенных в апелляции сведений о нарушении Порядка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6"/>
              </a:solidFill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</a:rPr>
              <a:t> принять </a:t>
            </a:r>
            <a:r>
              <a:rPr lang="ru-RU" sz="1700" dirty="0">
                <a:solidFill>
                  <a:schemeClr val="accent6"/>
                </a:solidFill>
              </a:rPr>
              <a:t>служебные записки от лиц, задействованных в ситуации, изложенной в апелляции о нарушении Порядка</a:t>
            </a:r>
          </a:p>
          <a:p>
            <a:pPr algn="just">
              <a:buFontTx/>
              <a:buChar char="-"/>
            </a:pPr>
            <a:endParaRPr lang="ru-RU" sz="1700" dirty="0">
              <a:solidFill>
                <a:schemeClr val="accent6"/>
              </a:solidFill>
            </a:endParaRPr>
          </a:p>
          <a:p>
            <a:pPr algn="just">
              <a:buFontTx/>
              <a:buChar char="-"/>
            </a:pPr>
            <a:r>
              <a:rPr lang="ru-RU" sz="1700" dirty="0">
                <a:solidFill>
                  <a:schemeClr val="accent6"/>
                </a:solidFill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заполнить протокол рассмотрения апелляции о </a:t>
            </a:r>
            <a:r>
              <a:rPr lang="ru-RU" sz="1700" dirty="0">
                <a:solidFill>
                  <a:schemeClr val="accent6"/>
                </a:solidFill>
              </a:rPr>
              <a:t>нарушении Порядка </a:t>
            </a:r>
            <a:r>
              <a:rPr lang="ru-RU" sz="1700" dirty="0" smtClean="0">
                <a:solidFill>
                  <a:schemeClr val="accent6"/>
                </a:solidFill>
              </a:rPr>
              <a:t> (форма ППЭ-03)</a:t>
            </a:r>
          </a:p>
          <a:p>
            <a:pPr algn="just"/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700" dirty="0" smtClean="0">
                <a:solidFill>
                  <a:schemeClr val="accent6"/>
                </a:solidFill>
              </a:rPr>
              <a:t> своевременно проинформировать ГЭК о факте подачи апелляции</a:t>
            </a:r>
          </a:p>
          <a:p>
            <a:pPr algn="just">
              <a:buFontTx/>
              <a:buChar char="-"/>
            </a:pPr>
            <a:endParaRPr lang="ru-RU" sz="1700" dirty="0">
              <a:solidFill>
                <a:schemeClr val="accent6"/>
              </a:solidFill>
            </a:endParaRPr>
          </a:p>
          <a:p>
            <a:pPr algn="just">
              <a:buFontTx/>
              <a:buChar char="-"/>
            </a:pPr>
            <a:r>
              <a:rPr lang="ru-RU" sz="1700" dirty="0">
                <a:solidFill>
                  <a:schemeClr val="accent6"/>
                </a:solidFill>
              </a:rPr>
              <a:t> </a:t>
            </a:r>
            <a:r>
              <a:rPr lang="ru-RU" sz="1700" dirty="0" smtClean="0">
                <a:solidFill>
                  <a:schemeClr val="accent6"/>
                </a:solidFill>
              </a:rPr>
              <a:t>передать все документы  в АК в тот же день</a:t>
            </a:r>
          </a:p>
          <a:p>
            <a:pPr algn="just">
              <a:buFontTx/>
              <a:buChar char="-"/>
            </a:pPr>
            <a:endParaRPr lang="ru-RU" sz="1700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dirty="0" smtClean="0">
              <a:solidFill>
                <a:schemeClr val="accent6"/>
              </a:solidFill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8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3019" y="997259"/>
            <a:ext cx="3170094" cy="3600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ППЭ-02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18" y="614021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5214950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395536" y="332656"/>
            <a:ext cx="9144000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 принимаются апелляции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642910" y="1571612"/>
            <a:ext cx="8001056" cy="4576786"/>
            <a:chOff x="642910" y="1571612"/>
            <a:chExt cx="7696200" cy="4576786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642910" y="1571612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accent5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вопросам содержания и структуры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заданий КИМ</a:t>
              </a:r>
              <a:endParaRPr 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642910" y="3214686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ru-RU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вопросам, связанным с нарушением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участником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требований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Порядка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проведения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ГИА-9</a:t>
              </a:r>
              <a:endParaRPr lang="ru-RU" sz="2400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42910" y="4929198"/>
              <a:ext cx="7696200" cy="121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 algn="just" eaLnBrk="1" hangingPunct="1">
                <a:defRPr/>
              </a:pPr>
              <a:endParaRPr lang="ru-RU" sz="1600" b="1" dirty="0">
                <a:solidFill>
                  <a:srgbClr val="002060"/>
                </a:solidFill>
              </a:endParaRPr>
            </a:p>
            <a:p>
              <a:pPr eaLnBrk="1" hangingPunct="1"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По </a:t>
              </a:r>
              <a:r>
                <a:rPr lang="ru-RU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вопросам, связанным с неправильным заполнением бланков экзаменационной </a:t>
              </a:r>
              <a:r>
                <a:rPr lang="ru-RU" sz="24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itchFamily="34" charset="0"/>
                </a:rPr>
                <a:t>работы</a:t>
              </a:r>
            </a:p>
            <a:p>
              <a:pPr algn="just" eaLnBrk="1" hangingPunct="1">
                <a:defRPr/>
              </a:pP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7315" y="260648"/>
            <a:ext cx="7704856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Остановка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259" y="234888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В случае если в течение двух часов от начала </a:t>
            </a:r>
            <a:r>
              <a:rPr lang="ru-RU" dirty="0" smtClean="0"/>
              <a:t>экзамена </a:t>
            </a:r>
            <a:r>
              <a:rPr lang="ru-RU" dirty="0"/>
              <a:t>ни один из участников ГИА-9, распределенных в ППЭ или отдельные аудитории ППЭ, не явился в ППЭ (отдельные аудитории ППЭ), член ГЭК по согласованию с председателем ГЭК принимает решение об остановке экзамена в ППЭ или отдельных аудиториях </a:t>
            </a:r>
            <a:r>
              <a:rPr lang="ru-RU" dirty="0" smtClean="0"/>
              <a:t>ППЭ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случае возникновения форс-мажорных обстоятельств член ГЭК по согласованию с председателем ГЭК принимает решение об остановке экзамена в ППЭ или в отдельных аудиториях </a:t>
            </a:r>
            <a:r>
              <a:rPr lang="ru-RU" dirty="0" smtClean="0"/>
              <a:t>ППЭ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046887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Экзамены начинаются в 10.00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по </a:t>
            </a:r>
            <a:r>
              <a:rPr lang="ru-RU" sz="2200" b="1" dirty="0">
                <a:solidFill>
                  <a:srgbClr val="C00000"/>
                </a:solidFill>
              </a:rPr>
              <a:t>местному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8874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500166" y="214290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2400" y="6524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4800" y="8048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022403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 случае наличия в ППЭ участников ГИА-9 с ОВЗ, детей-инвалидов и инвалидов член ГЭК: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присутствует </a:t>
            </a:r>
            <a:r>
              <a:rPr lang="ru-RU" dirty="0"/>
              <a:t>при переносе ассистентом (организатором в аудитории) </a:t>
            </a:r>
            <a:r>
              <a:rPr lang="ru-RU" dirty="0" smtClean="0"/>
              <a:t>информации </a:t>
            </a:r>
            <a:r>
              <a:rPr lang="ru-RU" dirty="0"/>
              <a:t>и ответов участников с масштабированных бланков на соответствующие стандартные бланки – в аудитории, где проходил экзамен для слабовидящих участников </a:t>
            </a:r>
            <a:r>
              <a:rPr lang="ru-RU" dirty="0" smtClean="0"/>
              <a:t>ГИА-9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9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присутствует </a:t>
            </a:r>
            <a:r>
              <a:rPr lang="ru-RU" dirty="0"/>
              <a:t>при переносе ассистентом (организатором в аудитории) ответов участников экзамена с распечатанных листов на стандартные бланки, при выполнении экзаменационной работы на </a:t>
            </a:r>
            <a:r>
              <a:rPr lang="ru-RU" dirty="0" smtClean="0"/>
              <a:t>компьютере участниками ГИА-9 с ОВЗ, детьми-инвалидами и инвалидами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algn="just"/>
            <a:r>
              <a:rPr lang="ru-RU" dirty="0"/>
              <a:t>Информация и ответы участников переносятся в стандартные бланки в полном соответствии с информацией и ответами участников из масштабированных бланков и распечатанных листов. В стандартном бланке в поле «Подпись участника» ассистент пишет «Копия верна» и ставит свою подпись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828092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034" y="714356"/>
            <a:ext cx="8643966" cy="7143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Член ГЭК :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214282" y="1357298"/>
            <a:ext cx="86011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</a:t>
            </a: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существляет контроль при получении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руководителем ППЭ  в Штабе ППЭ </a:t>
            </a: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экзаменационных материалов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и форм от: 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ответственного организатора в аудитории</a:t>
            </a: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организатора вне аудитории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технического специалиста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специалиста по проведению инструктажа и обеспечению лабораторных работ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общественного наблюдателя</a:t>
            </a:r>
          </a:p>
          <a:p>
            <a:pPr marL="1076325" lvl="8" indent="-342900" algn="just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kern="12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м</a:t>
            </a:r>
            <a:r>
              <a:rPr lang="ru-RU" kern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едицинского работника</a:t>
            </a:r>
          </a:p>
          <a:p>
            <a:pPr marL="733425" lvl="8" indent="0" algn="just" eaLnBrk="0" hangingPunct="0">
              <a:spcBef>
                <a:spcPts val="0"/>
              </a:spcBef>
              <a:spcAft>
                <a:spcPts val="0"/>
              </a:spcAft>
              <a:buNone/>
            </a:pPr>
            <a:endParaRPr lang="ru-RU" sz="1000" kern="12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контролирует </a:t>
            </a: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удаление техническим специалистом: </a:t>
            </a:r>
          </a:p>
          <a:p>
            <a:pPr marL="828675" lvl="8" indent="-2857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после экзаменов по русскому и иностранным языкам (письменная часть) – аудиофайлов со всех средств воспроизведения аудиозаписи в аудиториях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проведения</a:t>
            </a:r>
            <a:endParaRPr lang="ru-RU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828675" lvl="8" indent="-28575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после экзамена </a:t>
            </a:r>
            <a:r>
              <a:rPr lang="ru-RU" kern="120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kern="120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информатике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– файлов с практическими заданиями с каждого компьютера в аудитории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проведения</a:t>
            </a:r>
            <a:endParaRPr lang="ru-RU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85852" y="142852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ГЭК</a:t>
            </a:r>
            <a:endParaRPr lang="ru-RU" sz="3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8389596" cy="485778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2382" y="1517955"/>
            <a:ext cx="83895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Приказ департамента </a:t>
            </a:r>
            <a:r>
              <a:rPr lang="ru-RU" sz="2800" b="1" dirty="0"/>
              <a:t>образования Ярославской области от 31.08.2023 № 25-нп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Об утверждении </a:t>
            </a:r>
            <a:r>
              <a:rPr lang="ru-RU" sz="2400" b="1" dirty="0"/>
              <a:t>Положения о государственной экзаменационной комиссии </a:t>
            </a:r>
            <a:r>
              <a:rPr lang="ru-RU" sz="2400" dirty="0"/>
              <a:t>Ярославской области по проведению государственной итоговой аттестации по образовательным программам основного общего образования и о признании утратившим силу приказа департамента образования Ярославской области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18.03.2019 № 13-нп и частично утратившим силу приказа департамента образования Ярославской области от 26.06.2023 № 21-нп» </a:t>
            </a:r>
          </a:p>
        </p:txBody>
      </p:sp>
    </p:spTree>
    <p:extLst>
      <p:ext uri="{BB962C8B-B14F-4D97-AF65-F5344CB8AC3E}">
        <p14:creationId xmlns:p14="http://schemas.microsoft.com/office/powerpoint/2010/main" val="22259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500042"/>
            <a:ext cx="9144000" cy="5715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0034" y="714356"/>
            <a:ext cx="8643966" cy="7143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Член ГЭК</a:t>
            </a:r>
            <a:r>
              <a:rPr kumimoji="0" lang="ru-RU" sz="2400" b="1" i="0" u="sng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214282" y="1357298"/>
            <a:ext cx="860112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проверяет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правильность заполнения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и ставит подпись в:</a:t>
            </a:r>
          </a:p>
          <a:p>
            <a:pPr marL="885825" lvl="8" indent="-34290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ведомости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учета экзаменационных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материалов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(форма ППЭ-14-02 и ППЭ-14-02-ГВЭ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885825" lvl="8" indent="-34290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сводной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ведомости учёта участников и использования экзаменационных материалов в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ППЭ (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форма ППЭ 13-02 МАШ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885825" lvl="8" indent="-342900" algn="just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ротоколе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проведения ГИА-9 в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ППЭ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(форма ППЭ-13-01 и ППЭ-13-01-ГВЭ)</a:t>
            </a:r>
          </a:p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составляет отчет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о проведении ГИА-9 в ППЭ </a:t>
            </a:r>
            <a:r>
              <a:rPr lang="ru-RU" b="1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(ф. ППЭ-10</a:t>
            </a: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marL="342900" lvl="8" indent="-342900" algn="just" eaLnBrk="0" hangingPunc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принимает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от руководителя ППЭ все материалы по «Акту приёмки-передачи  экзаменационных материалов в ППЭ» (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формы </a:t>
            </a:r>
            <a:r>
              <a:rPr lang="ru-RU" kern="12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ППЭ-9 14-01 ОГЭ </a:t>
            </a:r>
            <a:r>
              <a:rPr lang="ru-RU" kern="12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или ППЭ-9 14-01 ГВЭ)</a:t>
            </a:r>
            <a:endParaRPr lang="ru-RU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8" indent="-342900" algn="just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принимает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после последнего экзамена в ППЭ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неиспользованные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ДБО №2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по форме ППЭ-9 15-01 «Ведомость получения и расходования дополнительных бланков ответов №2 в ППЭ в основной период», указывает их количество, упаковывает в сейф-пакет, в котором они были доставлены</a:t>
            </a:r>
            <a:endParaRPr lang="ru-RU" sz="6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0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85852" y="142852"/>
            <a:ext cx="7524328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Завершение экзамена в ППЭ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7810" y="53430"/>
            <a:ext cx="7731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Упаковка </a:t>
            </a:r>
            <a:r>
              <a:rPr lang="ru-RU" sz="3000" b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экзаменационных материалов</a:t>
            </a:r>
            <a:endParaRPr lang="ru-RU" sz="3000" b="1" kern="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20441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не позднее, чем через 1час 30 минут 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после окончания экзамена, 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совместно с руководителем ППЭ</a:t>
            </a:r>
            <a:endParaRPr lang="ru-RU" sz="2000" dirty="0">
              <a:solidFill>
                <a:srgbClr val="C0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6" y="1849226"/>
            <a:ext cx="4184205" cy="4782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82" y="1985313"/>
            <a:ext cx="3990077" cy="466269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1381989"/>
            <a:ext cx="3321140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14-01 ОГЭ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2350" y="1381989"/>
            <a:ext cx="3321140" cy="39686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14-01 ГВЭ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1"/>
          <p:cNvCxnSpPr>
            <a:cxnSpLocks noChangeShapeType="1"/>
          </p:cNvCxnSpPr>
          <p:nvPr/>
        </p:nvCxnSpPr>
        <p:spPr bwMode="auto">
          <a:xfrm flipH="1">
            <a:off x="5662028" y="1582503"/>
            <a:ext cx="420554" cy="197226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34" name="Прямая со стрелкой 21"/>
          <p:cNvCxnSpPr>
            <a:cxnSpLocks noChangeShapeType="1"/>
          </p:cNvCxnSpPr>
          <p:nvPr/>
        </p:nvCxnSpPr>
        <p:spPr bwMode="auto">
          <a:xfrm flipH="1" flipV="1">
            <a:off x="5677266" y="2127784"/>
            <a:ext cx="478910" cy="160616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20182" y="714005"/>
            <a:ext cx="1124255" cy="338554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Новый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969"/>
            <a:ext cx="7452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Упаковка экзаменационных материалов</a:t>
            </a:r>
          </a:p>
        </p:txBody>
      </p:sp>
      <p:pic>
        <p:nvPicPr>
          <p:cNvPr id="5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36403"/>
            <a:ext cx="3228329" cy="426731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 l="18750" t="31480" r="18750" b="37038"/>
          <a:stretch>
            <a:fillRect/>
          </a:stretch>
        </p:blipFill>
        <p:spPr bwMode="gray">
          <a:xfrm>
            <a:off x="344801" y="3341364"/>
            <a:ext cx="3020484" cy="1524011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13351" y="3242834"/>
            <a:ext cx="2782019" cy="12892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9283" y="5286268"/>
            <a:ext cx="2782019" cy="115753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3593923" y="911915"/>
            <a:ext cx="709888" cy="5638689"/>
          </a:xfrm>
          <a:prstGeom prst="leftBrace">
            <a:avLst/>
          </a:prstGeom>
          <a:ln w="762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31671" y="3258887"/>
            <a:ext cx="291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Упакованная пачка использованных материалов с сопроводительным бланком (ППЭ-9 11-02)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62028" y="5366587"/>
            <a:ext cx="2565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Файл с документами из ППЭ (формы, ведомости согласно акту </a:t>
            </a:r>
          </a:p>
          <a:p>
            <a:pPr algn="ctr"/>
            <a:r>
              <a:rPr lang="ru-RU" sz="1600" dirty="0" smtClean="0"/>
              <a:t>ППЭ-9 14-01)</a:t>
            </a:r>
            <a:endParaRPr lang="ru-RU" sz="1600" dirty="0"/>
          </a:p>
        </p:txBody>
      </p:sp>
      <p:pic>
        <p:nvPicPr>
          <p:cNvPr id="16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001" y="1007389"/>
            <a:ext cx="1483687" cy="187238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 cstate="print"/>
          <a:srcRect l="15971" t="25000" r="15279" b="39815"/>
          <a:stretch>
            <a:fillRect/>
          </a:stretch>
        </p:blipFill>
        <p:spPr bwMode="gray">
          <a:xfrm>
            <a:off x="4241405" y="1582503"/>
            <a:ext cx="1358877" cy="866515"/>
          </a:xfrm>
          <a:prstGeom prst="rect">
            <a:avLst/>
          </a:prstGeom>
          <a:noFill/>
          <a:ln w="25400" algn="ctr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Picture 12" descr="http://static7.depositphotos.com/1003082/756/i/450/depositphotos_7568780-Stack-of-Antique-Mail.jpg"/>
          <p:cNvPicPr>
            <a:picLocks noChangeAspect="1" noChangeArrowheads="1"/>
          </p:cNvPicPr>
          <p:nvPr/>
        </p:nvPicPr>
        <p:blipFill>
          <a:blip r:embed="rId5" cstate="print"/>
          <a:srcRect l="10279" t="27778" r="7487" b="16667"/>
          <a:stretch>
            <a:fillRect/>
          </a:stretch>
        </p:blipFill>
        <p:spPr bwMode="auto">
          <a:xfrm>
            <a:off x="6945026" y="3348976"/>
            <a:ext cx="1648558" cy="114325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grayscl/>
          </a:blip>
          <a:srcRect l="12145" r="11094"/>
          <a:stretch>
            <a:fillRect/>
          </a:stretch>
        </p:blipFill>
        <p:spPr>
          <a:xfrm>
            <a:off x="4496936" y="4668865"/>
            <a:ext cx="753878" cy="11961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70106" y="5464366"/>
            <a:ext cx="1007538" cy="12961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27000"/>
          </a:effectLst>
        </p:spPr>
      </p:pic>
      <p:pic>
        <p:nvPicPr>
          <p:cNvPr id="23" name="Picture 2" descr="http://www2.polosatiy.com.ua/upload/iblock/239/2398f34c0bfedf7e7ae4dfd8c114d598.jp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95736" y="1052559"/>
            <a:ext cx="396875" cy="407779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24" name="Прямая со стрелкой 13"/>
          <p:cNvCxnSpPr>
            <a:cxnSpLocks noChangeShapeType="1"/>
          </p:cNvCxnSpPr>
          <p:nvPr/>
        </p:nvCxnSpPr>
        <p:spPr bwMode="auto">
          <a:xfrm rot="10800000" flipV="1">
            <a:off x="1719486" y="1270000"/>
            <a:ext cx="457200" cy="2032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triangle" w="med" len="med"/>
          </a:ln>
        </p:spPr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30" y="708647"/>
            <a:ext cx="1788834" cy="1141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4" y="1885482"/>
            <a:ext cx="1788340" cy="1205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08647"/>
            <a:ext cx="1788834" cy="1141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27046"/>
            <a:ext cx="1788340" cy="1205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4" y="1258173"/>
            <a:ext cx="1931027" cy="124972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1" name="Прямая со стрелкой 21"/>
          <p:cNvCxnSpPr>
            <a:cxnSpLocks noChangeShapeType="1"/>
            <a:stCxn id="37" idx="1"/>
            <a:endCxn id="16" idx="3"/>
          </p:cNvCxnSpPr>
          <p:nvPr/>
        </p:nvCxnSpPr>
        <p:spPr bwMode="auto">
          <a:xfrm flipH="1">
            <a:off x="5662688" y="1883035"/>
            <a:ext cx="1490336" cy="60547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425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85" y="4267550"/>
            <a:ext cx="3328772" cy="2221239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 bwMode="auto">
          <a:xfrm flipH="1">
            <a:off x="344987" y="2246439"/>
            <a:ext cx="683493" cy="2946648"/>
          </a:xfrm>
          <a:prstGeom prst="curvedLef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504" y="1347668"/>
            <a:ext cx="7620000" cy="5105400"/>
          </a:xfrm>
        </p:spPr>
        <p:txBody>
          <a:bodyPr/>
          <a:lstStyle/>
          <a:p>
            <a:pPr algn="l"/>
            <a:endParaRPr lang="ru-RU" sz="16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algn="just"/>
            <a:endParaRPr lang="ru-RU" sz="1800" b="1" u="sng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/>
            <a:endParaRPr lang="ru-RU" sz="18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81108" y="-7193"/>
            <a:ext cx="7668344" cy="6096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Возврат ЭМ из ППЭ в день экзамена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648200" y="1752600"/>
            <a:ext cx="4038600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36957" y="1906250"/>
            <a:ext cx="8157055" cy="3184513"/>
            <a:chOff x="682393" y="1003064"/>
            <a:chExt cx="8184960" cy="3184513"/>
          </a:xfrm>
        </p:grpSpPr>
        <p:grpSp>
          <p:nvGrpSpPr>
            <p:cNvPr id="2" name="Группа 23"/>
            <p:cNvGrpSpPr/>
            <p:nvPr/>
          </p:nvGrpSpPr>
          <p:grpSpPr>
            <a:xfrm>
              <a:off x="682393" y="1003064"/>
              <a:ext cx="3592595" cy="3184513"/>
              <a:chOff x="682393" y="1003064"/>
              <a:chExt cx="3592595" cy="3184513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682393" y="2114178"/>
                <a:ext cx="3037798" cy="1016496"/>
              </a:xfrm>
              <a:prstGeom prst="rect">
                <a:avLst/>
              </a:prstGeom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000" b="1" u="sng" dirty="0">
                  <a:solidFill>
                    <a:srgbClr val="002060"/>
                  </a:solidFill>
                </a:endParaRPr>
              </a:p>
              <a:p>
                <a:pPr algn="ctr" eaLnBrk="1" hangingPunct="1">
                  <a:defRPr/>
                </a:pPr>
                <a:endParaRPr lang="ru-RU" sz="2000" b="1" u="sng" dirty="0" smtClean="0">
                  <a:solidFill>
                    <a:srgbClr val="00206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2400" b="1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ОМСУ</a:t>
                </a:r>
                <a:endParaRPr lang="ru-RU" sz="24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  <a:p>
                <a:pPr algn="ctr"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cs typeface="Arial" pitchFamily="34" charset="0"/>
                  </a:rPr>
                  <a:t>муниципальному координатору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600" dirty="0"/>
                  <a:t> </a:t>
                </a:r>
              </a:p>
              <a:p>
                <a:pPr>
                  <a:defRPr/>
                </a:pPr>
                <a:r>
                  <a:rPr lang="ru-RU" dirty="0"/>
                  <a:t>	</a:t>
                </a:r>
                <a:endParaRPr lang="ru-RU" sz="1050" b="1" i="1" dirty="0">
                  <a:solidFill>
                    <a:srgbClr val="002060"/>
                  </a:solidFill>
                </a:endParaRPr>
              </a:p>
              <a:p>
                <a:pPr>
                  <a:defRPr/>
                </a:pPr>
                <a:r>
                  <a:rPr lang="ru-RU" sz="1050" b="1" i="1" dirty="0">
                    <a:solidFill>
                      <a:srgbClr val="002060"/>
                    </a:solidFill>
                  </a:rPr>
                  <a:t> </a:t>
                </a:r>
              </a:p>
              <a:p>
                <a:pPr algn="ctr" eaLnBrk="1" hangingPunct="1">
                  <a:defRPr/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Выгнутая вправо стрелка 17"/>
              <p:cNvSpPr/>
              <p:nvPr/>
            </p:nvSpPr>
            <p:spPr bwMode="auto">
              <a:xfrm>
                <a:off x="3741588" y="1258838"/>
                <a:ext cx="533400" cy="1447800"/>
              </a:xfrm>
              <a:prstGeom prst="curvedLeftArrow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Выгнутая вправо стрелка 18"/>
              <p:cNvSpPr/>
              <p:nvPr/>
            </p:nvSpPr>
            <p:spPr bwMode="auto">
              <a:xfrm>
                <a:off x="3726997" y="2739777"/>
                <a:ext cx="533400" cy="1447800"/>
              </a:xfrm>
              <a:prstGeom prst="curvedLeftArrow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 bwMode="auto">
              <a:xfrm>
                <a:off x="718082" y="1003064"/>
                <a:ext cx="3037798" cy="628710"/>
              </a:xfrm>
              <a:prstGeom prst="rect">
                <a:avLst/>
              </a:prstGeom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ППЭ</a:t>
                </a:r>
                <a:endParaRPr lang="ru-RU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76353" y="1524000"/>
              <a:ext cx="419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 bwMode="auto">
          <a:xfrm>
            <a:off x="1028480" y="4509120"/>
            <a:ext cx="3027441" cy="936104"/>
          </a:xfrm>
          <a:prstGeom prst="rect">
            <a:avLst/>
          </a:prstGeom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ГУ ЯО </a:t>
            </a:r>
            <a:r>
              <a:rPr lang="ru-RU" sz="32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ЦОиККО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47512"/>
            <a:ext cx="3528392" cy="23145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90776" y="3719763"/>
            <a:ext cx="3118116" cy="4156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14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62168" y="752972"/>
            <a:ext cx="3245532" cy="4038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14-ОМСУ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21" y="1340768"/>
            <a:ext cx="3110292" cy="21976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985638" y="4220879"/>
            <a:ext cx="3528392" cy="23145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68560" y="332656"/>
            <a:ext cx="1000296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ЯО: 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40-08-63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9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ЯО </a:t>
            </a: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kern="0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4400" b="1" kern="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kern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232" y="33265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 ЯО «Центр оценки и контроля качества образования</a:t>
            </a:r>
            <a:r>
              <a:rPr lang="ru-RU" sz="32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sz="3200" b="1" u="sng" dirty="0">
                <a:solidFill>
                  <a:srgbClr val="0000FF"/>
                </a:solidFill>
              </a:rPr>
              <a:t>https://www.coikko.ru </a:t>
            </a:r>
            <a:endParaRPr lang="ru-RU" sz="3200" u="sng" dirty="0">
              <a:solidFill>
                <a:srgbClr val="0000FF"/>
              </a:solidFill>
            </a:endParaRPr>
          </a:p>
          <a:p>
            <a:pPr algn="ctr"/>
            <a:r>
              <a:rPr lang="ru-RU" sz="32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(ГИА-9, Инструктивно-методические материалы)</a:t>
            </a:r>
          </a:p>
          <a:p>
            <a:pPr algn="ctr"/>
            <a:endParaRPr lang="ru-RU" sz="3200" b="1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08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7682" y="116632"/>
            <a:ext cx="8010754" cy="1143000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(региональный </a:t>
            </a:r>
            <a:r>
              <a:rPr lang="ru-RU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3174" y="1515563"/>
            <a:ext cx="295097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/>
              <a:t>«</a:t>
            </a:r>
            <a:r>
              <a:rPr lang="ru-RU" sz="1700" dirty="0"/>
              <a:t>Об утверждении инструктивных материалов </a:t>
            </a:r>
            <a:r>
              <a:rPr lang="ru-RU" sz="1700" dirty="0" smtClean="0"/>
              <a:t>по подготовке и проведению </a:t>
            </a:r>
            <a:r>
              <a:rPr lang="ru-RU" sz="1700" dirty="0"/>
              <a:t>государственной итоговой аттестации по образовательным программам основного общего </a:t>
            </a:r>
            <a:r>
              <a:rPr lang="ru-RU" sz="1700" dirty="0" smtClean="0"/>
              <a:t>образования в 2024 году» </a:t>
            </a:r>
          </a:p>
          <a:p>
            <a:pPr algn="ctr"/>
            <a:r>
              <a:rPr lang="ru-RU" sz="1700" b="1" dirty="0" smtClean="0"/>
              <a:t>(</a:t>
            </a:r>
            <a:r>
              <a:rPr lang="ru-RU" sz="1700" b="1" u="sng" dirty="0"/>
              <a:t>Приложение </a:t>
            </a:r>
            <a:r>
              <a:rPr lang="ru-RU" sz="1700" b="1" u="sng" dirty="0" smtClean="0"/>
              <a:t>2:</a:t>
            </a:r>
            <a:r>
              <a:rPr lang="ru-RU" sz="1700" b="1" dirty="0" smtClean="0"/>
              <a:t> «</a:t>
            </a:r>
            <a:r>
              <a:rPr lang="ru-RU" sz="1700" b="1" dirty="0"/>
              <a:t>Инструкция для члена ГЭК ЯО при проведении ГИА-9</a:t>
            </a:r>
            <a:r>
              <a:rPr lang="ru-RU" sz="1700" b="1" dirty="0" smtClean="0"/>
              <a:t>»)</a:t>
            </a:r>
          </a:p>
          <a:p>
            <a:pPr algn="ctr"/>
            <a:endParaRPr lang="ru-RU" sz="1700" dirty="0" smtClean="0"/>
          </a:p>
          <a:p>
            <a:pPr algn="ctr"/>
            <a:r>
              <a:rPr lang="ru-RU" sz="1700" i="1" dirty="0" smtClean="0"/>
              <a:t>Приказ министерства</a:t>
            </a:r>
          </a:p>
          <a:p>
            <a:pPr algn="ctr"/>
            <a:r>
              <a:rPr lang="ru-RU" sz="1700" i="1" dirty="0" smtClean="0"/>
              <a:t>образования </a:t>
            </a:r>
          </a:p>
          <a:p>
            <a:pPr algn="ctr"/>
            <a:r>
              <a:rPr lang="ru-RU" sz="1700" i="1" dirty="0" smtClean="0"/>
              <a:t>Ярославской области  </a:t>
            </a:r>
          </a:p>
          <a:p>
            <a:pPr algn="ctr"/>
            <a:r>
              <a:rPr lang="ru-RU" sz="1700" i="1" dirty="0" smtClean="0"/>
              <a:t>(находится в работе)</a:t>
            </a:r>
            <a:endParaRPr lang="ru-RU" sz="17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571612"/>
            <a:ext cx="235745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 smtClean="0"/>
              <a:t>«Об утверждении </a:t>
            </a:r>
            <a:r>
              <a:rPr lang="ru-RU" sz="1700" b="1" dirty="0" smtClean="0"/>
              <a:t>правил заполнения бланков</a:t>
            </a:r>
            <a:r>
              <a:rPr lang="ru-RU" sz="1700" dirty="0" smtClean="0"/>
              <a:t> ГИА-9 </a:t>
            </a:r>
            <a:endParaRPr lang="en-US" sz="1700" dirty="0" smtClean="0"/>
          </a:p>
          <a:p>
            <a:pPr algn="ctr">
              <a:defRPr/>
            </a:pPr>
            <a:r>
              <a:rPr lang="ru-RU" sz="1700" dirty="0" smtClean="0"/>
              <a:t>в 2024 году»</a:t>
            </a:r>
          </a:p>
          <a:p>
            <a:pPr algn="just">
              <a:defRPr/>
            </a:pPr>
            <a:endParaRPr lang="ru-RU" sz="1700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</a:endParaRPr>
          </a:p>
          <a:p>
            <a:pPr algn="just">
              <a:defRPr/>
            </a:pPr>
            <a:endParaRPr lang="ru-RU" sz="1700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Приказ министерства образования</a:t>
            </a:r>
          </a:p>
          <a:p>
            <a:pPr algn="ctr">
              <a:defRPr/>
            </a:pPr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 Ярославской области </a:t>
            </a:r>
            <a:endParaRPr lang="ru-RU" sz="1700" i="1" dirty="0" smtClean="0">
              <a:cs typeface="Century Gothic" panose="020B0502020202020204" pitchFamily="34" charset="0"/>
            </a:endParaRPr>
          </a:p>
          <a:p>
            <a:pPr algn="ctr"/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от 29.03.2024 </a:t>
            </a:r>
          </a:p>
          <a:p>
            <a:pPr algn="ctr"/>
            <a:r>
              <a:rPr lang="ru-RU" sz="1700" i="1" dirty="0" smtClean="0">
                <a:cs typeface="Century Gothic" panose="020B0502020202020204" pitchFamily="34" charset="0"/>
                <a:sym typeface="+mn-ea"/>
              </a:rPr>
              <a:t>№ 92/01-04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3"/>
            <a:ext cx="2928958" cy="507831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500174"/>
            <a:ext cx="2370730" cy="371477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5025" y="1500174"/>
            <a:ext cx="3014693" cy="516918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786" y="1500174"/>
            <a:ext cx="29384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/>
              <a:t>О проведении </a:t>
            </a:r>
            <a:r>
              <a:rPr lang="ru-RU" b="1" dirty="0"/>
              <a:t>государственной итоговой аттестации </a:t>
            </a:r>
            <a:r>
              <a:rPr lang="ru-RU" dirty="0"/>
              <a:t>по образовательным программам основного общего и среднего общего образования, итогового собеседования, итогового сочинения (изложения)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Ярославской </a:t>
            </a:r>
            <a:r>
              <a:rPr lang="ru-RU" dirty="0" smtClean="0"/>
              <a:t>области </a:t>
            </a:r>
          </a:p>
          <a:p>
            <a:pPr algn="ctr"/>
            <a:r>
              <a:rPr lang="ru-RU" dirty="0" smtClean="0"/>
              <a:t>в 2024 году»</a:t>
            </a:r>
          </a:p>
          <a:p>
            <a:pPr algn="ctr"/>
            <a:endParaRPr lang="ru-RU" dirty="0"/>
          </a:p>
          <a:p>
            <a:pPr algn="ctr"/>
            <a:r>
              <a:rPr lang="ru-RU" i="1" dirty="0"/>
              <a:t>Приказ </a:t>
            </a:r>
            <a:r>
              <a:rPr lang="ru-RU" i="1" dirty="0" smtClean="0"/>
              <a:t>министерства </a:t>
            </a:r>
            <a:r>
              <a:rPr lang="ru-RU" i="1" dirty="0"/>
              <a:t>образования Ярославской области </a:t>
            </a:r>
            <a:r>
              <a:rPr lang="ru-RU" i="1" dirty="0" smtClean="0"/>
              <a:t>от </a:t>
            </a:r>
          </a:p>
          <a:p>
            <a:pPr algn="ctr"/>
            <a:r>
              <a:rPr lang="ru-RU" i="1" dirty="0" smtClean="0"/>
              <a:t>26.10.2023 № 229/01-04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302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192688" cy="864096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ГИА-9</a:t>
            </a:r>
            <a:endParaRPr lang="ru-RU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2382" y="1517955"/>
            <a:ext cx="8389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669205"/>
            <a:ext cx="2448272" cy="3271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3" y="1667463"/>
            <a:ext cx="2232248" cy="3271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80113" y="1669204"/>
            <a:ext cx="3241212" cy="3271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2382" y="1979620"/>
            <a:ext cx="2297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/>
              <a:t>Досрочный период</a:t>
            </a:r>
            <a:endParaRPr lang="ru-RU" sz="29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5536" y="3312980"/>
            <a:ext cx="2232248" cy="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27438" y="1949464"/>
            <a:ext cx="22974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/>
              <a:t>Основной период</a:t>
            </a:r>
            <a:endParaRPr lang="ru-RU" sz="2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86936" y="2011019"/>
            <a:ext cx="321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Дополнительный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700" b="1" dirty="0" smtClean="0"/>
              <a:t>период</a:t>
            </a:r>
            <a:endParaRPr lang="ru-RU" sz="27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131840" y="3303444"/>
            <a:ext cx="2016224" cy="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24128" y="3298273"/>
            <a:ext cx="2880320" cy="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3528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23 апреля – 18 мая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094538" y="3568824"/>
            <a:ext cx="2132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21 мая – 14 июня</a:t>
            </a:r>
          </a:p>
          <a:p>
            <a:endParaRPr lang="ru-RU" b="1" dirty="0"/>
          </a:p>
          <a:p>
            <a:pPr algn="ctr"/>
            <a:r>
              <a:rPr lang="ru-RU" sz="1700" b="1" dirty="0" smtClean="0"/>
              <a:t>Резервные сроки:</a:t>
            </a:r>
          </a:p>
          <a:p>
            <a:pPr algn="ctr"/>
            <a:r>
              <a:rPr lang="ru-RU" sz="1700" b="1" dirty="0" smtClean="0"/>
              <a:t>24 июня – 2 июля</a:t>
            </a:r>
            <a:endParaRPr lang="ru-RU" sz="17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00483" y="3568824"/>
            <a:ext cx="31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сентября – </a:t>
            </a:r>
            <a:r>
              <a:rPr lang="ru-RU" b="1" dirty="0"/>
              <a:t>2</a:t>
            </a:r>
            <a:r>
              <a:rPr lang="ru-RU" b="1" dirty="0" smtClean="0"/>
              <a:t>4 сентября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47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619672" y="332656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 и полномочия члена ГЭК 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4"/>
          <p:cNvSpPr/>
          <p:nvPr/>
        </p:nvSpPr>
        <p:spPr>
          <a:xfrm>
            <a:off x="1715625" y="2210221"/>
            <a:ext cx="6040431" cy="6553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997" tIns="45720" rIns="85344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844824"/>
            <a:ext cx="8856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осуществляет </a:t>
            </a:r>
            <a:r>
              <a:rPr lang="ru-RU" sz="2000" dirty="0"/>
              <a:t>контроль за соблюдением требований Порядка в ППЭ, </a:t>
            </a:r>
            <a:r>
              <a:rPr lang="ru-RU" sz="2000" dirty="0" smtClean="0"/>
              <a:t>РЦОИ, </a:t>
            </a:r>
            <a:r>
              <a:rPr lang="ru-RU" sz="2000" dirty="0"/>
              <a:t>в местах работы </a:t>
            </a:r>
            <a:r>
              <a:rPr lang="ru-RU" sz="2000" dirty="0" smtClean="0"/>
              <a:t>ПК </a:t>
            </a:r>
            <a:r>
              <a:rPr lang="ru-RU" sz="2000" dirty="0"/>
              <a:t>и </a:t>
            </a:r>
            <a:r>
              <a:rPr lang="ru-RU" sz="2000" dirty="0" smtClean="0"/>
              <a:t>АК, </a:t>
            </a:r>
            <a:r>
              <a:rPr lang="ru-RU" sz="2000" dirty="0"/>
              <a:t>а также в местах хранения </a:t>
            </a:r>
            <a:r>
              <a:rPr lang="ru-RU" sz="2000" dirty="0" smtClean="0"/>
              <a:t>ЭМ</a:t>
            </a:r>
            <a:endParaRPr lang="ru-RU" sz="1200" dirty="0"/>
          </a:p>
          <a:p>
            <a:endParaRPr lang="ru-RU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осуществляет </a:t>
            </a:r>
            <a:r>
              <a:rPr lang="ru-RU" sz="2000" dirty="0"/>
              <a:t>взаимодействие с лицами, присутствующими в ППЭ, РЦОИ, в местах работы ПК и АК, в местах хранения ЭМ, по вопросам обеспечения соблюдения требований </a:t>
            </a:r>
            <a:r>
              <a:rPr lang="ru-RU" sz="2000" dirty="0" smtClean="0"/>
              <a:t>Порядка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обеспечивает доставку ЭМ в ППЭ и из ППЭ в день проведения ГИА-9 по соответствующему учебному </a:t>
            </a:r>
            <a:r>
              <a:rPr lang="ru-RU" sz="2000" dirty="0" smtClean="0"/>
              <a:t>предмету </a:t>
            </a:r>
            <a:endParaRPr lang="ru-RU" sz="2000" dirty="0"/>
          </a:p>
          <a:p>
            <a:endParaRPr lang="ru-RU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фиксирует </a:t>
            </a:r>
            <a:r>
              <a:rPr lang="ru-RU" sz="2000" dirty="0"/>
              <a:t>все случаи нарушения требований Порядка в ППЭ и принимает решение об удалении из ППЭ участников ГИА-9, а также иных лиц (в том числе неустановленных), присутствующих в </a:t>
            </a:r>
            <a:r>
              <a:rPr lang="ru-RU" sz="2000" dirty="0" smtClean="0"/>
              <a:t>ППЭ</a:t>
            </a:r>
          </a:p>
          <a:p>
            <a:endParaRPr lang="ru-RU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по </a:t>
            </a:r>
            <a:r>
              <a:rPr lang="ru-RU" sz="2000" dirty="0"/>
              <a:t>согласованию с председателем ГЭК принимает решение об остановке экзамена в ППЭ или отдельных аудиториях </a:t>
            </a:r>
            <a:r>
              <a:rPr lang="ru-RU" sz="2000" dirty="0" smtClean="0"/>
              <a:t>ППЭ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126875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/>
              <a:t>Обеспечивает соблюдение требований </a:t>
            </a:r>
            <a:r>
              <a:rPr lang="ru-RU" sz="2400" u="sng" dirty="0" smtClean="0"/>
              <a:t>Порядка </a:t>
            </a:r>
            <a:r>
              <a:rPr lang="ru-RU" sz="2400" u="sng" dirty="0"/>
              <a:t>ГИА-9:</a:t>
            </a:r>
          </a:p>
        </p:txBody>
      </p:sp>
    </p:spTree>
    <p:extLst>
      <p:ext uri="{BB962C8B-B14F-4D97-AF65-F5344CB8AC3E}">
        <p14:creationId xmlns:p14="http://schemas.microsoft.com/office/powerpoint/2010/main" val="7077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154" y="905237"/>
            <a:ext cx="7774632" cy="27363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340767"/>
            <a:ext cx="1689031" cy="235753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64545" y="260648"/>
            <a:ext cx="7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Член ГЭК несёт ответственность за:</a:t>
            </a:r>
            <a:endParaRPr lang="ru-RU" sz="3200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00" y="980728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целостность</a:t>
            </a:r>
            <a:r>
              <a:rPr lang="ru-RU" dirty="0"/>
              <a:t>, полноту и сохранность ЭМ при передаче их в ППЭ и из ППЭ в день проведения </a:t>
            </a:r>
            <a:r>
              <a:rPr lang="ru-RU" dirty="0" smtClean="0"/>
              <a:t>экзамена</a:t>
            </a: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своевременность </a:t>
            </a:r>
            <a:r>
              <a:rPr lang="ru-RU" dirty="0"/>
              <a:t>проведения проверки фактов нарушения Порядка в ППЭ, в том числе в случае подачи участником ГИА-9 апелляции о нарушении </a:t>
            </a:r>
            <a:r>
              <a:rPr lang="ru-RU" dirty="0" smtClean="0"/>
              <a:t>Порядка, </a:t>
            </a:r>
            <a:r>
              <a:rPr lang="ru-RU" dirty="0"/>
              <a:t>и </a:t>
            </a:r>
            <a:r>
              <a:rPr lang="ru-RU" dirty="0" smtClean="0"/>
              <a:t>своевременность предоставления </a:t>
            </a:r>
            <a:r>
              <a:rPr lang="ru-RU" dirty="0"/>
              <a:t>необходимых для рассмотрения апелляции материалов в </a:t>
            </a:r>
            <a:r>
              <a:rPr lang="ru-RU" dirty="0" smtClean="0"/>
              <a:t>АК</a:t>
            </a: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соблюдение </a:t>
            </a:r>
            <a:r>
              <a:rPr lang="ru-RU" dirty="0"/>
              <a:t>информационной безопасности на всех этапах проведения </a:t>
            </a:r>
            <a:r>
              <a:rPr lang="ru-RU" dirty="0" smtClean="0"/>
              <a:t>ГИА-9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6090" y="3942779"/>
            <a:ext cx="59701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Член ГЭК по месту работы </a:t>
            </a:r>
            <a:r>
              <a:rPr lang="ru-RU" sz="1600" dirty="0" smtClean="0"/>
              <a:t>информируется </a:t>
            </a:r>
            <a:r>
              <a:rPr lang="ru-RU" sz="1600" dirty="0"/>
              <a:t>под подпись о сроках, местах и </a:t>
            </a:r>
            <a:r>
              <a:rPr lang="ru-RU" sz="1600" dirty="0" smtClean="0"/>
              <a:t>порядке </a:t>
            </a:r>
            <a:r>
              <a:rPr lang="ru-RU" sz="1600" dirty="0"/>
              <a:t>проведения ГИА-9</a:t>
            </a:r>
            <a:r>
              <a:rPr lang="ru-RU" sz="1600" dirty="0" smtClean="0"/>
              <a:t>, об основаниях для удаления из ППЭ, о </a:t>
            </a:r>
            <a:r>
              <a:rPr lang="ru-RU" sz="1600" dirty="0"/>
              <a:t>применении мер дисциплинарного и административного воздействия в отношении лиц, привлекаемых к проведению </a:t>
            </a:r>
            <a:r>
              <a:rPr lang="ru-RU" sz="1600" dirty="0" smtClean="0"/>
              <a:t>ГИА-9 </a:t>
            </a:r>
            <a:r>
              <a:rPr lang="ru-RU" sz="1600" dirty="0"/>
              <a:t>и нарушивших Порядок проведения </a:t>
            </a:r>
            <a:r>
              <a:rPr lang="ru-RU" sz="1600" dirty="0" smtClean="0"/>
              <a:t>ГИА-9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Член ГЭК информируется о месте расположения ППЭ, времени прибытия и способах доставки (возврата) ЭМ не ранее чем за 3 рабочих дня до экзамена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657" y="3769610"/>
            <a:ext cx="8496944" cy="273160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" y="4243942"/>
            <a:ext cx="2191648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3427</Words>
  <Application>Microsoft Office PowerPoint</Application>
  <PresentationFormat>Экран (4:3)</PresentationFormat>
  <Paragraphs>581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Презентация ИС 2020</vt:lpstr>
      <vt:lpstr> Подготовка  членов государственной экзаменационной комиссии  при проведении ГИА-9  </vt:lpstr>
      <vt:lpstr> </vt:lpstr>
      <vt:lpstr> </vt:lpstr>
      <vt:lpstr>Новый Порядок проведения ГИА-9</vt:lpstr>
      <vt:lpstr>Положение о ГЭК</vt:lpstr>
      <vt:lpstr>Нормативные правовые документы (региональный уровень)</vt:lpstr>
      <vt:lpstr>Сроки ГИА-9</vt:lpstr>
      <vt:lpstr>Функции и полномочия члена ГЭК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Приём экзаменационных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 ГЭК: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Зыкова Надежда Юрьевна</dc:creator>
  <cp:lastModifiedBy>Зыкова Надежда Юрьевна</cp:lastModifiedBy>
  <cp:revision>456</cp:revision>
  <dcterms:created xsi:type="dcterms:W3CDTF">2022-03-11T08:52:08Z</dcterms:created>
  <dcterms:modified xsi:type="dcterms:W3CDTF">2024-04-22T14:04:23Z</dcterms:modified>
</cp:coreProperties>
</file>