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</p:sldMasterIdLst>
  <p:sldIdLst>
    <p:sldId id="256" r:id="rId3"/>
    <p:sldId id="314" r:id="rId4"/>
    <p:sldId id="257" r:id="rId5"/>
    <p:sldId id="259" r:id="rId6"/>
    <p:sldId id="297" r:id="rId7"/>
    <p:sldId id="264" r:id="rId8"/>
    <p:sldId id="315" r:id="rId9"/>
    <p:sldId id="298" r:id="rId10"/>
    <p:sldId id="277" r:id="rId11"/>
    <p:sldId id="299" r:id="rId12"/>
    <p:sldId id="300" r:id="rId13"/>
    <p:sldId id="307" r:id="rId14"/>
    <p:sldId id="316" r:id="rId15"/>
    <p:sldId id="317" r:id="rId16"/>
    <p:sldId id="309" r:id="rId17"/>
    <p:sldId id="308" r:id="rId18"/>
    <p:sldId id="318" r:id="rId19"/>
    <p:sldId id="310" r:id="rId20"/>
    <p:sldId id="311" r:id="rId21"/>
    <p:sldId id="312" r:id="rId22"/>
    <p:sldId id="304" r:id="rId23"/>
    <p:sldId id="305" r:id="rId24"/>
    <p:sldId id="306" r:id="rId25"/>
    <p:sldId id="31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A06"/>
    <a:srgbClr val="7ABC32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98" d="100"/>
          <a:sy n="98" d="100"/>
        </p:scale>
        <p:origin x="1013" y="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CCAA30DA-E364-46F3-A751-BC5D83CEAC21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74CE845A-89F5-475E-A08A-CFB9FBD5ADCE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6">
            <a:extLst>
              <a:ext uri="{FF2B5EF4-FFF2-40B4-BE49-F238E27FC236}">
                <a16:creationId xmlns:a16="http://schemas.microsoft.com/office/drawing/2014/main" xmlns="" id="{B1FF2E20-8FA3-4DF7-89AB-15A8638B0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7A27B4-1F94-46C3-82C9-191D2BB51DFB}" type="datetimeFigureOut">
              <a:rPr lang="en-US"/>
              <a:pPr>
                <a:defRPr/>
              </a:pPr>
              <a:t>2/8/2024</a:t>
            </a:fld>
            <a:endParaRPr lang="en-US"/>
          </a:p>
        </p:txBody>
      </p:sp>
      <p:sp>
        <p:nvSpPr>
          <p:cNvPr id="7" name="Нижний колонтитул 19">
            <a:extLst>
              <a:ext uri="{FF2B5EF4-FFF2-40B4-BE49-F238E27FC236}">
                <a16:creationId xmlns:a16="http://schemas.microsoft.com/office/drawing/2014/main" xmlns="" id="{E41024F2-CBD9-42CF-856C-48AD92527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9">
            <a:extLst>
              <a:ext uri="{FF2B5EF4-FFF2-40B4-BE49-F238E27FC236}">
                <a16:creationId xmlns:a16="http://schemas.microsoft.com/office/drawing/2014/main" xmlns="" id="{050792E6-7019-4547-95DE-C1A816CD5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BD582-8560-41EA-9B12-139554C7FEA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94069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3">
            <a:extLst>
              <a:ext uri="{FF2B5EF4-FFF2-40B4-BE49-F238E27FC236}">
                <a16:creationId xmlns:a16="http://schemas.microsoft.com/office/drawing/2014/main" xmlns="" id="{F00B393E-7060-4147-AD4B-69BA519E4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AB9C8-0DB3-4937-8097-74FFB8B67DD5}" type="datetimeFigureOut">
              <a:rPr lang="en-US"/>
              <a:pPr>
                <a:defRPr/>
              </a:pPr>
              <a:t>2/8/2024</a:t>
            </a:fld>
            <a:endParaRPr lang="en-US"/>
          </a:p>
        </p:txBody>
      </p:sp>
      <p:sp>
        <p:nvSpPr>
          <p:cNvPr id="5" name="Нижний колонтитул 9">
            <a:extLst>
              <a:ext uri="{FF2B5EF4-FFF2-40B4-BE49-F238E27FC236}">
                <a16:creationId xmlns:a16="http://schemas.microsoft.com/office/drawing/2014/main" xmlns="" id="{FA2CEE62-B527-4069-8F6F-CC449A854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>
            <a:extLst>
              <a:ext uri="{FF2B5EF4-FFF2-40B4-BE49-F238E27FC236}">
                <a16:creationId xmlns:a16="http://schemas.microsoft.com/office/drawing/2014/main" xmlns="" id="{816FBC0B-6F7A-4423-95AD-1BCBDDFC1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54D2-A0AE-4997-A83A-96FA3EBA727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19072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E90EB71-780C-4055-84DE-342C19A5D13D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AD3E605-8C70-4358-8C52-0670828CA047}"/>
              </a:ext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C22B11E2-312D-4DB3-ABE5-9D68BB9A6F74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8AB8AF97-7790-4F84-AE02-0C36A6B1BC18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3">
            <a:extLst>
              <a:ext uri="{FF2B5EF4-FFF2-40B4-BE49-F238E27FC236}">
                <a16:creationId xmlns:a16="http://schemas.microsoft.com/office/drawing/2014/main" xmlns="" id="{61ED6463-A021-4A0D-9312-2B119F4B1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91657A-A0C5-42E9-B3DB-AE9F52B1EC7D}" type="datetimeFigureOut">
              <a:rPr lang="en-US"/>
              <a:pPr>
                <a:defRPr/>
              </a:pPr>
              <a:t>2/8/2024</a:t>
            </a:fld>
            <a:endParaRPr lang="en-US"/>
          </a:p>
        </p:txBody>
      </p:sp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xmlns="" id="{6FBB5707-FF83-4BFA-B166-0EFEF9B3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xmlns="" id="{0D1EBAA4-C820-4F90-9119-B0450BDC9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34A2D-6125-4037-A88D-CDC505F7953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53687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3">
            <a:extLst>
              <a:ext uri="{FF2B5EF4-FFF2-40B4-BE49-F238E27FC236}">
                <a16:creationId xmlns:a16="http://schemas.microsoft.com/office/drawing/2014/main" xmlns="" id="{8DE58ABE-4ECF-4458-87D8-D5A07B39C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61C3D-2A14-4236-ACC0-3EEA11D3E877}" type="datetimeFigureOut">
              <a:rPr lang="en-US"/>
              <a:pPr>
                <a:defRPr/>
              </a:pPr>
              <a:t>2/8/2024</a:t>
            </a:fld>
            <a:endParaRPr lang="en-US"/>
          </a:p>
        </p:txBody>
      </p:sp>
      <p:sp>
        <p:nvSpPr>
          <p:cNvPr id="6" name="Нижний колонтитул 9">
            <a:extLst>
              <a:ext uri="{FF2B5EF4-FFF2-40B4-BE49-F238E27FC236}">
                <a16:creationId xmlns:a16="http://schemas.microsoft.com/office/drawing/2014/main" xmlns="" id="{5DC8D31F-0C7F-4552-8EEE-A795144FB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>
            <a:extLst>
              <a:ext uri="{FF2B5EF4-FFF2-40B4-BE49-F238E27FC236}">
                <a16:creationId xmlns:a16="http://schemas.microsoft.com/office/drawing/2014/main" xmlns="" id="{FCEC7DFE-DBCF-4A9E-AE9F-3035E69B2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BA07F-4F15-40CF-B232-2F6E402D9FB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91095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2F2841D-F3A0-4518-AB98-F6EC07505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9B95AF-508C-44AE-A680-C978DE9C2045}" type="datetimeFigureOut">
              <a:rPr lang="en-US"/>
              <a:pPr>
                <a:defRPr/>
              </a:pPr>
              <a:t>2/8/2024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4EAE9157-B491-4D27-9CC2-BBFD025B1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3E7A959-B666-4718-B82D-39E4382F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1D495-2CA3-4113-A35A-A4E5EE6A956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56774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3">
            <a:extLst>
              <a:ext uri="{FF2B5EF4-FFF2-40B4-BE49-F238E27FC236}">
                <a16:creationId xmlns:a16="http://schemas.microsoft.com/office/drawing/2014/main" xmlns="" id="{4187EA8F-9313-4C35-8EF3-46E77E880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27B87-FA47-430B-87F8-8209EEFEC2C4}" type="datetimeFigureOut">
              <a:rPr lang="en-US"/>
              <a:pPr>
                <a:defRPr/>
              </a:pPr>
              <a:t>2/8/2024</a:t>
            </a:fld>
            <a:endParaRPr lang="en-US"/>
          </a:p>
        </p:txBody>
      </p:sp>
      <p:sp>
        <p:nvSpPr>
          <p:cNvPr id="4" name="Нижний колонтитул 9">
            <a:extLst>
              <a:ext uri="{FF2B5EF4-FFF2-40B4-BE49-F238E27FC236}">
                <a16:creationId xmlns:a16="http://schemas.microsoft.com/office/drawing/2014/main" xmlns="" id="{41B107B1-26F3-4DE6-BCD3-BEF274BFA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1">
            <a:extLst>
              <a:ext uri="{FF2B5EF4-FFF2-40B4-BE49-F238E27FC236}">
                <a16:creationId xmlns:a16="http://schemas.microsoft.com/office/drawing/2014/main" xmlns="" id="{CB5EBDB8-D783-4120-B510-7D2AD1C06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C2C43-DA08-43AA-975D-3C11FBAFF20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75851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44AABDB-CDC7-4491-9F30-91022122FB1D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CAC85703-1F02-42C1-8093-F641AFDA17EE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>
            <a:extLst>
              <a:ext uri="{FF2B5EF4-FFF2-40B4-BE49-F238E27FC236}">
                <a16:creationId xmlns:a16="http://schemas.microsoft.com/office/drawing/2014/main" xmlns="" id="{85B6ECEA-C35D-488E-8D4A-1C091A0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32998E-4D5B-457D-8A7A-1D92D9F40E75}" type="datetimeFigureOut">
              <a:rPr lang="en-US"/>
              <a:pPr>
                <a:defRPr/>
              </a:pPr>
              <a:t>2/8/2024</a:t>
            </a:fld>
            <a:endParaRPr lang="en-US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xmlns="" id="{DD0A9225-2C43-4721-B14E-FA2563FB6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xmlns="" id="{2EAB7B10-64B0-4A6F-AF1C-5C37523EC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57938-8D85-439C-9313-E99406AC418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92239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C6E5634-AE01-478C-AE96-C2256CC9E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2A06CA-C9AD-4BB5-B39D-51166B6E0922}" type="datetimeFigureOut">
              <a:rPr lang="en-US"/>
              <a:pPr>
                <a:defRPr/>
              </a:pPr>
              <a:t>2/8/2024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4135E3C-EE5F-4975-ACFC-1ADA66CF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018C943-D0DD-49A5-A160-289157C78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36AE6-1BAA-448B-9784-4CA399A8575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4558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0CA6E19-3FE4-4B80-856D-E91357253C2F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>
            <a:extLst>
              <a:ext uri="{FF2B5EF4-FFF2-40B4-BE49-F238E27FC236}">
                <a16:creationId xmlns:a16="http://schemas.microsoft.com/office/drawing/2014/main" xmlns="" id="{6BF4B24F-8E90-45B2-9B41-259C3EB3068F}"/>
              </a:ext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>
            <a:extLst>
              <a:ext uri="{FF2B5EF4-FFF2-40B4-BE49-F238E27FC236}">
                <a16:creationId xmlns:a16="http://schemas.microsoft.com/office/drawing/2014/main" xmlns="" id="{B9E206C0-689C-4AA2-BFCF-FC764EE7AFB4}"/>
              </a:ext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4">
            <a:extLst>
              <a:ext uri="{FF2B5EF4-FFF2-40B4-BE49-F238E27FC236}">
                <a16:creationId xmlns:a16="http://schemas.microsoft.com/office/drawing/2014/main" xmlns="" id="{10C50D05-EBAB-4779-A2F6-4C1688A7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15D51D-1638-427B-9483-9503AE206B97}" type="datetimeFigureOut">
              <a:rPr lang="en-US"/>
              <a:pPr>
                <a:defRPr/>
              </a:pPr>
              <a:t>2/8/2024</a:t>
            </a:fld>
            <a:endParaRPr lang="en-US"/>
          </a:p>
        </p:txBody>
      </p:sp>
      <p:sp>
        <p:nvSpPr>
          <p:cNvPr id="9" name="Нижний колонтитул 5">
            <a:extLst>
              <a:ext uri="{FF2B5EF4-FFF2-40B4-BE49-F238E27FC236}">
                <a16:creationId xmlns:a16="http://schemas.microsoft.com/office/drawing/2014/main" xmlns="" id="{B0C017B4-02B2-412B-B7EB-BB71B5412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>
            <a:extLst>
              <a:ext uri="{FF2B5EF4-FFF2-40B4-BE49-F238E27FC236}">
                <a16:creationId xmlns:a16="http://schemas.microsoft.com/office/drawing/2014/main" xmlns="" id="{AFF957DC-62E2-450F-9B4F-A5A46E50C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CFF9B-E880-4D5B-AF0B-BF88F641867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66033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3">
            <a:extLst>
              <a:ext uri="{FF2B5EF4-FFF2-40B4-BE49-F238E27FC236}">
                <a16:creationId xmlns:a16="http://schemas.microsoft.com/office/drawing/2014/main" xmlns="" id="{D7FF2E7B-C4A6-4B5D-864E-4C9357B3B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CCBC7-D9FA-406C-B20B-A854F333A127}" type="datetimeFigureOut">
              <a:rPr lang="en-US"/>
              <a:pPr>
                <a:defRPr/>
              </a:pPr>
              <a:t>2/8/2024</a:t>
            </a:fld>
            <a:endParaRPr lang="en-US"/>
          </a:p>
        </p:txBody>
      </p:sp>
      <p:sp>
        <p:nvSpPr>
          <p:cNvPr id="5" name="Нижний колонтитул 9">
            <a:extLst>
              <a:ext uri="{FF2B5EF4-FFF2-40B4-BE49-F238E27FC236}">
                <a16:creationId xmlns:a16="http://schemas.microsoft.com/office/drawing/2014/main" xmlns="" id="{47B36FAE-F6DC-4BD3-974E-4D87D0E9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>
            <a:extLst>
              <a:ext uri="{FF2B5EF4-FFF2-40B4-BE49-F238E27FC236}">
                <a16:creationId xmlns:a16="http://schemas.microsoft.com/office/drawing/2014/main" xmlns="" id="{1BA9D399-51D0-4253-9E80-BD416E8E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FD55D-C586-4D2F-A1FA-916EAE3863D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32030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3">
            <a:extLst>
              <a:ext uri="{FF2B5EF4-FFF2-40B4-BE49-F238E27FC236}">
                <a16:creationId xmlns:a16="http://schemas.microsoft.com/office/drawing/2014/main" xmlns="" id="{7896154F-1003-4017-82FD-FB59B6A72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976EC-01B3-4E22-AF90-E7FC5C55A7C4}" type="datetimeFigureOut">
              <a:rPr lang="en-US"/>
              <a:pPr>
                <a:defRPr/>
              </a:pPr>
              <a:t>2/8/2024</a:t>
            </a:fld>
            <a:endParaRPr lang="en-US"/>
          </a:p>
        </p:txBody>
      </p:sp>
      <p:sp>
        <p:nvSpPr>
          <p:cNvPr id="5" name="Нижний колонтитул 9">
            <a:extLst>
              <a:ext uri="{FF2B5EF4-FFF2-40B4-BE49-F238E27FC236}">
                <a16:creationId xmlns:a16="http://schemas.microsoft.com/office/drawing/2014/main" xmlns="" id="{BE6D8449-2F09-42DD-B613-8DA3E9A5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>
            <a:extLst>
              <a:ext uri="{FF2B5EF4-FFF2-40B4-BE49-F238E27FC236}">
                <a16:creationId xmlns:a16="http://schemas.microsoft.com/office/drawing/2014/main" xmlns="" id="{7A30E2EF-B0BC-4989-8818-2504D3FD9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937EB-A1BE-4F0C-8E9E-348181DE9FC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7238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74F12-AA26-4AC8-9962-C36BB8F32554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>
            <a:extLst>
              <a:ext uri="{FF2B5EF4-FFF2-40B4-BE49-F238E27FC236}">
                <a16:creationId xmlns:a16="http://schemas.microsoft.com/office/drawing/2014/main" xmlns="" id="{DED71EC8-7BAF-4A2C-A679-C4EE1C36C8A8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86466E81-03A9-47EC-93FA-9AE8A12955B2}"/>
              </a:ext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>
            <a:extLst>
              <a:ext uri="{FF2B5EF4-FFF2-40B4-BE49-F238E27FC236}">
                <a16:creationId xmlns:a16="http://schemas.microsoft.com/office/drawing/2014/main" xmlns="" id="{9D38D647-4CF6-4FFE-9323-75A43868FC76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7C1A2328-BC03-4146-B6C1-5ED3FDECF081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E20E1083-B0C9-4E47-AD15-AA9EE4C8A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3" name="Текст 8">
            <a:extLst>
              <a:ext uri="{FF2B5EF4-FFF2-40B4-BE49-F238E27FC236}">
                <a16:creationId xmlns:a16="http://schemas.microsoft.com/office/drawing/2014/main" xmlns="" id="{41167EDD-0095-4B2B-8693-01DCB5A558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24" name="Дата 23">
            <a:extLst>
              <a:ext uri="{FF2B5EF4-FFF2-40B4-BE49-F238E27FC236}">
                <a16:creationId xmlns:a16="http://schemas.microsoft.com/office/drawing/2014/main" xmlns="" id="{28CC9D34-685A-4DE2-AC68-7B0A822434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8EEE4A5-3F2A-4A36-B521-6032E0F34B77}" type="datetimeFigureOut">
              <a:rPr lang="en-US"/>
              <a:pPr>
                <a:defRPr/>
              </a:pPr>
              <a:t>2/8/2024</a:t>
            </a:fld>
            <a:endParaRPr lang="en-US"/>
          </a:p>
        </p:txBody>
      </p:sp>
      <p:sp>
        <p:nvSpPr>
          <p:cNvPr id="10" name="Нижний колонтитул 9">
            <a:extLst>
              <a:ext uri="{FF2B5EF4-FFF2-40B4-BE49-F238E27FC236}">
                <a16:creationId xmlns:a16="http://schemas.microsoft.com/office/drawing/2014/main" xmlns="" id="{10804255-8749-4D3F-AC20-4254322B76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>
            <a:extLst>
              <a:ext uri="{FF2B5EF4-FFF2-40B4-BE49-F238E27FC236}">
                <a16:creationId xmlns:a16="http://schemas.microsoft.com/office/drawing/2014/main" xmlns="" id="{57DAE99A-D08B-496C-BE73-D4A878DF19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A1AAB480-34CF-4E6B-A7C5-218DB7B6E27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05A37AE4-7CBC-4FAD-8A01-D06B5745B7FF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5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620688"/>
            <a:ext cx="6623364" cy="324036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b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оценивание итогового собеседования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4581128"/>
            <a:ext cx="7143800" cy="108012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Н.В. Лукьянчикова, к.ф.н., доцент кафедры русской литературы ЯГПУ им. К.Д. Ушинского, доцент кафедры общего образования ГАУ ДПО ЯО «Институт развития образования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en-US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lunavl@yandex.ru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DBA135-1CB7-45C0-A136-81ED08324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>
                <a:solidFill>
                  <a:srgbClr val="2A5A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2. Пересказ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52B1351-DA45-4730-8050-41FC1EAB8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пересказу – до 2 минут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 – до 3 минут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к пересказу участник собеседования может делать записи в поле для заметок</a:t>
            </a:r>
          </a:p>
        </p:txBody>
      </p:sp>
    </p:spTree>
    <p:extLst>
      <p:ext uri="{BB962C8B-B14F-4D97-AF65-F5344CB8AC3E}">
        <p14:creationId xmlns:p14="http://schemas.microsoft.com/office/powerpoint/2010/main" val="403548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13C1135-BB69-4224-A286-CEA33613D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404664"/>
            <a:ext cx="7659422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447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F4A870-C056-4882-8A4A-24AAE1F87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3. Монологическое высказывание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C008ECB-DF0B-4B91-9398-DB2FB1890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одной из трех тем для высказывания (описание фотографии, повествование на основе жизненного опыта, рассуждение по поставленному вопросу)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высказыванию – 1 минута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Высказывание – 3 минуты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высказывания – не менее 10 фраз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853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269098-DAD8-4286-98A1-6304F9A19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Монологическое высказывание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79456F3-F796-4575-8519-EDF18506F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5051648"/>
          </a:xfrm>
        </p:spPr>
        <p:txBody>
          <a:bodyPr>
            <a:normAutofit fontScale="77500" lnSpcReduction="20000"/>
          </a:bodyPr>
          <a:lstStyle/>
          <a:p>
            <a:pPr indent="449580" algn="just">
              <a:tabLst>
                <a:tab pos="450215" algn="l"/>
              </a:tabLst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Фразы считаются по количеству грамматических основ, имеющих отношение к теме высказывания. Именно в зависимости от количества фраз, полно раскрывающих тему монолога, происходит дифференциация баллов по критерию М1 «Выполнение коммуникативной задачи в монологическом высказывании».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tabLst>
                <a:tab pos="450215" algn="l"/>
              </a:tabLst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ответе участнику рекомендовано ориентироваться на четыре вопроса (тезиса), сформулированных в карточке задания. Однако участник имеет право дополнить или изменить свой план ответа в зависимости от коммуникативного замысла, то есть не отвечать на предложенные вопросы или ответить лишь на некоторые.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Читать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вопросы при высказывании не нужно, они являются стимулирующим материалом.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176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BABC3C-B097-489E-93B2-5251D1A76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Монологическое высказывание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8A03E17-0A8E-462B-9F71-9DE98F584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135562"/>
          </a:xfrm>
        </p:spPr>
        <p:txBody>
          <a:bodyPr>
            <a:normAutofit fontScale="85000" lnSpcReduction="10000"/>
          </a:bodyPr>
          <a:lstStyle/>
          <a:p>
            <a:pPr indent="449580" algn="just">
              <a:tabLst>
                <a:tab pos="450215" algn="l"/>
              </a:tabLst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критерию М2 «Логичность монологического высказывания» оценивается логичность оформления монологической речи участника. Монолог должен представлять собой текстовое единство, характеризоваться смысловой целостностью, речевой связностью и последовательностью изложения, быть завершённым, иметь композицию с соблюдением пропорций частей (небольшое вступление, развёрнутая основная часть, краткое заключение), поддерживаться использованием со стороны говорящего разнообразных средств связи предложений в тексте.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308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A6DF110-B6A2-4C50-9133-B26C02690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692696"/>
            <a:ext cx="8051157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886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514584-6702-4CDE-84DB-90613089E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4. Диалог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5C506CA-777A-43A6-B69F-D69982572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196752"/>
            <a:ext cx="7962850" cy="5544616"/>
          </a:xfrm>
        </p:spPr>
        <p:txBody>
          <a:bodyPr/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окончании монологического высказывания участника ИС собеседник задает ему три вопроса по выбранной ранее теме из карточки собеседника. Вопросы помогают расширить и разнообразить содержательный и языковой аспект речи участника ИС, стимулируют его к использованию новых типов речи и расширению языкового материала.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5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7976AF-BD6B-4223-A00E-E929F9F85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94122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4. Диалог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ED2D89C-C4FD-4C22-8E75-A2F2D152E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268760"/>
            <a:ext cx="7746826" cy="4979640"/>
          </a:xfrm>
        </p:spPr>
        <p:txBody>
          <a:bodyPr/>
          <a:lstStyle/>
          <a:p>
            <a:pPr algn="just"/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Собеседник вправе менять последовательность, уточнять и дополнять вопросы с целью создания живой непринужденной беседы. При оценивании задания 4 эксперт ориентируется не на карточку собеседника, а на реально заданные участнику вопросы.</a:t>
            </a:r>
          </a:p>
          <a:p>
            <a:pPr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участника должны быть развернутыми (не односложными)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594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4B27DA7-69E5-4566-BBBC-14CCCBFD8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723983"/>
            <a:ext cx="7943571" cy="541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827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06B9AC3B-5669-4A56-9665-E2A118EC4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63391"/>
            <a:ext cx="7128792" cy="641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72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295FF9-5E4D-48AC-93ED-BCFFD8F34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итогового собеседования в 2024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DB3C71-F8BC-4C61-B48E-914B4F3DB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/>
          <a:lstStyle/>
          <a:p>
            <a:pPr marL="82296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основной срок (вторая среда февраля) – 14 февраля 2024 года </a:t>
            </a:r>
          </a:p>
          <a:p>
            <a:pPr marL="82296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дополнительный срок 1 (вторая рабочая среда марта) – 13 марта 2024 года </a:t>
            </a:r>
          </a:p>
          <a:p>
            <a:pPr marL="82296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дополнительный срок 2 (третий понедельник апреля) – 15 апреля 2024 года</a:t>
            </a:r>
          </a:p>
        </p:txBody>
      </p:sp>
    </p:spTree>
    <p:extLst>
      <p:ext uri="{BB962C8B-B14F-4D97-AF65-F5344CB8AC3E}">
        <p14:creationId xmlns:p14="http://schemas.microsoft.com/office/powerpoint/2010/main" val="3741176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F27722-01BC-460C-A2FD-AF2F10C1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речи в заданиях 1 - 4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E14E4EE-266E-4A4F-AFF0-861402B80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340" marR="450215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tabLst>
                <a:tab pos="5671185" algn="l"/>
              </a:tabLs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участник итогового собеседования не приступал к выполнению двух или более заданий, то по всем критериям оценивания грамотности речи ставится 0 баллов.</a:t>
            </a:r>
            <a:r>
              <a:rPr lang="ru-RU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55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245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623B49-F9E3-4535-AB72-AF5D7C06E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pPr algn="ctr"/>
            <a:r>
              <a:rPr lang="ru-RU" sz="3900" dirty="0">
                <a:solidFill>
                  <a:srgbClr val="572314"/>
                </a:solidFill>
              </a:rPr>
              <a:t>Типы ошибок: грамматические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492598-DBAD-4706-893B-E73331053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908720"/>
            <a:ext cx="7962088" cy="5674642"/>
          </a:xfrm>
        </p:spPr>
        <p:txBody>
          <a:bodyPr>
            <a:normAutofit lnSpcReduction="10000"/>
          </a:bodyPr>
          <a:lstStyle/>
          <a:p>
            <a:pPr marL="365125" lvl="0" indent="-282575" algn="just" eaLnBrk="0" fontAlgn="base" hangingPunct="0">
              <a:spcBef>
                <a:spcPts val="0"/>
              </a:spcBef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 предложениях с однородными членами;</a:t>
            </a:r>
          </a:p>
          <a:p>
            <a:pPr marL="365125" lvl="0" indent="-282575" algn="just" eaLnBrk="0" fontAlgn="base" hangingPunct="0">
              <a:spcBef>
                <a:spcPts val="0"/>
              </a:spcBef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 предложениях с деепричастным оборотом;</a:t>
            </a:r>
          </a:p>
          <a:p>
            <a:pPr marL="365125" lvl="0" indent="-282575" algn="just" eaLnBrk="0" fontAlgn="base" hangingPunct="0">
              <a:spcBef>
                <a:spcPts val="0"/>
              </a:spcBef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неправильное построение предложения с причастным оборотом;</a:t>
            </a:r>
          </a:p>
          <a:p>
            <a:pPr marL="365125" lvl="0" indent="-282575" algn="just" eaLnBrk="0" fontAlgn="base" hangingPunct="0">
              <a:spcBef>
                <a:spcPts val="0"/>
              </a:spcBef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связи между подлежащим и сказуемым;</a:t>
            </a:r>
          </a:p>
          <a:p>
            <a:pPr marL="365125" lvl="0" indent="-282575" algn="just" eaLnBrk="0" fontAlgn="base" hangingPunct="0">
              <a:spcBef>
                <a:spcPts val="0"/>
              </a:spcBef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неправильное построение предложения с косвенной речью;</a:t>
            </a:r>
          </a:p>
          <a:p>
            <a:pPr marL="365125" lvl="0" indent="-282575" algn="just" eaLnBrk="0" fontAlgn="base" hangingPunct="0">
              <a:spcBef>
                <a:spcPts val="0"/>
              </a:spcBef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видовременной соотнесенности глагольных форм;</a:t>
            </a:r>
          </a:p>
          <a:p>
            <a:pPr marL="365125" lvl="0" indent="-282575" algn="just" eaLnBrk="0" fontAlgn="base" hangingPunct="0">
              <a:spcBef>
                <a:spcPts val="0"/>
              </a:spcBef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в построении сложного предложения;</a:t>
            </a:r>
          </a:p>
          <a:p>
            <a:pPr marL="365125" lvl="0" indent="-282575" algn="just" eaLnBrk="0" fontAlgn="base" hangingPunct="0">
              <a:spcBef>
                <a:spcPts val="0"/>
              </a:spcBef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в употреблении частей речи (числительных, степеней сравнения прилагательных и др.);</a:t>
            </a:r>
          </a:p>
          <a:p>
            <a:pPr marL="365125" lvl="0" indent="-282575" algn="just" eaLnBrk="0" fontAlgn="base" hangingPunct="0">
              <a:spcBef>
                <a:spcPts val="0"/>
              </a:spcBef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 построении предложения с несогласованным приложением;</a:t>
            </a:r>
          </a:p>
          <a:p>
            <a:pPr marL="365125" lvl="0" indent="-282575" algn="just" eaLnBrk="0" fontAlgn="base" hangingPunct="0">
              <a:spcBef>
                <a:spcPts val="0"/>
              </a:spcBef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неправильное употребление падежных форм существительных.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926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B5F415-6357-4E0A-B71E-A849AEF44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pPr algn="ctr"/>
            <a:r>
              <a:rPr lang="ru-RU" dirty="0"/>
              <a:t>Типы ошибок: речевые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C5E5E28-2F81-44A0-BFE1-E3DD7DAFF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933528"/>
          </a:xfrm>
        </p:spPr>
        <p:txBody>
          <a:bodyPr/>
          <a:lstStyle/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Лексические: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слова в несвойственном ему значении;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смешение паронимов;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«сочинение» несуществующих слов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Стилистические: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лексической сочетаемости (глухая стена – глухая дверь, уделял внимание – уделял заботу);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речевая избыточность;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повторы слов;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неудачная инверсия;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неуместных в стилевом плане слов.</a:t>
            </a:r>
          </a:p>
        </p:txBody>
      </p:sp>
    </p:spTree>
    <p:extLst>
      <p:ext uri="{BB962C8B-B14F-4D97-AF65-F5344CB8AC3E}">
        <p14:creationId xmlns:p14="http://schemas.microsoft.com/office/powerpoint/2010/main" val="38477356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3F0E8E-6CD2-43AB-8861-A828DB81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ошибок: орфоэпические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1BE0153-B547-49A2-971F-49CE70647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Неправильное произнесение звуков, сочетаний звуков («плотит», «</a:t>
            </a:r>
            <a:r>
              <a:rPr lang="ru-RU" alt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прецендент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alt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тыща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»), в том числе ненужное смягчение либо неуместное произношение твердого звука («</a:t>
            </a:r>
            <a:r>
              <a:rPr lang="ru-RU" alt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шинЭль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alt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восем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alt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карьеризьм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»);</a:t>
            </a:r>
          </a:p>
          <a:p>
            <a:pPr marL="365125" lvl="0" indent="-282575" algn="just" eaLnBrk="0" fontAlgn="base" hangingPunct="0">
              <a:spcAft>
                <a:spcPct val="0"/>
              </a:spcAft>
              <a:buClr>
                <a:srgbClr val="3891A7"/>
              </a:buClr>
              <a:buFont typeface="Wingdings 2" panose="05020102010507070707" pitchFamily="18" charset="2"/>
              <a:buChar char=""/>
            </a:pP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акцентологические ошибки (</a:t>
            </a:r>
            <a:r>
              <a:rPr lang="ru-RU" alt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звОнит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красивЕе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4526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E59B9A-5277-481C-A8DA-98C53D008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баллов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470B74C-05A0-434A-A4DE-54F4E8D47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buNone/>
              <a:tabLst>
                <a:tab pos="270510" algn="l"/>
              </a:tabLst>
            </a:pPr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Общее количество баллов за выполнение всей работы – 20. 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448945" indent="0" algn="just">
              <a:spcAft>
                <a:spcPts val="0"/>
              </a:spcAft>
              <a:buNone/>
              <a:tabLst>
                <a:tab pos="270510" algn="l"/>
              </a:tabLst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 итогового собеседования получает зачёт в случае, если за выполнение всей работы он набрал</a:t>
            </a:r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 или более баллов. 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255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82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404665"/>
            <a:ext cx="7358114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/>
              <a:t>Структура собеседования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340770"/>
            <a:ext cx="7527210" cy="489654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вслух текста</a:t>
            </a: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Подробный пересказ текста с привлечением дополнительной информации</a:t>
            </a: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монологическое высказывание </a:t>
            </a: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диалоге </a:t>
            </a:r>
          </a:p>
          <a:p>
            <a:pPr marL="82296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Примерное время проведения собеседования с одним обучающимся – 15 – 16 минут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2A5A06"/>
                </a:solidFill>
              </a:rPr>
              <a:t>Цель собеседования -</a:t>
            </a:r>
            <a:r>
              <a:rPr lang="ru-RU" sz="4400" b="1" dirty="0"/>
              <a:t> </a:t>
            </a:r>
            <a:endParaRPr lang="en-US" sz="4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005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уровень общеобразовательной подготовки по разделу «Говорение» у выпускников IX классов общеобразовательных организаций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4CBB4E-81D3-48FE-B086-E89B82273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2A5A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текста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DFAE15A-7B42-429F-9105-45201A1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256584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ru-RU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Контролируются: </a:t>
            </a:r>
          </a:p>
          <a:p>
            <a:pPr algn="just"/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осмысленного чтения,</a:t>
            </a:r>
          </a:p>
          <a:p>
            <a:pPr algn="just"/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экзаменуемым содержания читаемого, </a:t>
            </a:r>
          </a:p>
          <a:p>
            <a:pPr algn="just"/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оформление фонетической стороны устной речи (темп, соответствие интонации знакам препинания, соблюдение орфоэпических норм),</a:t>
            </a:r>
          </a:p>
          <a:p>
            <a:pPr algn="just"/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грамматических норм, склонение сложных грамматических форм (например, числительных или имен собственных);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тение графических символов (например, ударения)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332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79" y="476673"/>
            <a:ext cx="6819615" cy="6480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2A5A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1. Чтение текста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124744"/>
            <a:ext cx="7819802" cy="525658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чтению текста вслух – 2 минуты. </a:t>
            </a:r>
          </a:p>
          <a:p>
            <a:pPr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 текста – научно-публицистический.</a:t>
            </a:r>
          </a:p>
          <a:p>
            <a:pPr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примерно 170 – 200 слов.</a:t>
            </a:r>
          </a:p>
          <a:p>
            <a:pPr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посвящен известной личности, многое сделавшей для Родины (исторический или общественный деятель, полководец, ученый, деятель культуры, писатель и т.д.)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01488D-9EC4-4B71-91EC-BE480727A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1. Чтение текста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3F0B329-3549-4500-9B4B-721F85916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/>
          </a:bodyPr>
          <a:lstStyle/>
          <a:p>
            <a:pPr marL="822960" indent="-457200" algn="just">
              <a:lnSpc>
                <a:spcPct val="115000"/>
              </a:lnSpc>
              <a:spcBef>
                <a:spcPts val="0"/>
              </a:spcBef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 должно занимать не более 2-х минут. Если участник ИС не успевает прочитать текст вслух в отведённое время, то ему снижается 1 балл по критерию Ч2 «Темп чтения».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0"/>
              </a:spcBef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Участнику разрешено делать пометки в тексте задания (подчёркивания, выделения, разметки ударения и проч.).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519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E9ED28F2-8662-4980-8E22-C86FB2E81A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407998"/>
            <a:ext cx="7744821" cy="604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23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428604"/>
            <a:ext cx="7105366" cy="76814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2A5A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2. Пересказ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052736"/>
            <a:ext cx="7490487" cy="53766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Пересказ должен быть подробным.</a:t>
            </a:r>
          </a:p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процессе пересказа необходимо сохранить все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микротемы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текста.</a:t>
            </a:r>
          </a:p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пересказ необходимо включить дополнительную информацию (цитату, характеризующую героя текста и его деятельность). Используются разные способы включения цитаты (прямая речь, косвенная речь, вводное слово).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3233</TotalTime>
  <Words>915</Words>
  <Application>Microsoft Office PowerPoint</Application>
  <PresentationFormat>Экран (4:3)</PresentationFormat>
  <Paragraphs>84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Calibri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1_Солнцестояние</vt:lpstr>
      <vt:lpstr>Проведение  и оценивание итогового собеседования</vt:lpstr>
      <vt:lpstr>Проведение итогового собеседования в 2024 году</vt:lpstr>
      <vt:lpstr>Структура собеседования </vt:lpstr>
      <vt:lpstr>Цель собеседования - </vt:lpstr>
      <vt:lpstr>Чтение текста</vt:lpstr>
      <vt:lpstr>Задание 1. Чтение текста</vt:lpstr>
      <vt:lpstr>Задание 1. Чтение текста</vt:lpstr>
      <vt:lpstr>Презентация PowerPoint</vt:lpstr>
      <vt:lpstr>Задание 2. Пересказ</vt:lpstr>
      <vt:lpstr>Задание 2. Пересказ</vt:lpstr>
      <vt:lpstr>Презентация PowerPoint</vt:lpstr>
      <vt:lpstr>Задание 3. Монологическое высказывание</vt:lpstr>
      <vt:lpstr>Монологическое высказывание</vt:lpstr>
      <vt:lpstr>Монологическое высказывание</vt:lpstr>
      <vt:lpstr>Презентация PowerPoint</vt:lpstr>
      <vt:lpstr>Задание 4. Диалог</vt:lpstr>
      <vt:lpstr>Задание 4. Диалог</vt:lpstr>
      <vt:lpstr>Презентация PowerPoint</vt:lpstr>
      <vt:lpstr>Презентация PowerPoint</vt:lpstr>
      <vt:lpstr>Оценивание речи в заданиях 1 - 4</vt:lpstr>
      <vt:lpstr>Типы ошибок: грамматические</vt:lpstr>
      <vt:lpstr>Типы ошибок: речевые</vt:lpstr>
      <vt:lpstr>Типы ошибок: орфоэпические</vt:lpstr>
      <vt:lpstr>Количество баллов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ЦОиККО_СИЦ</cp:lastModifiedBy>
  <cp:revision>110</cp:revision>
  <dcterms:created xsi:type="dcterms:W3CDTF">2013-08-21T19:17:07Z</dcterms:created>
  <dcterms:modified xsi:type="dcterms:W3CDTF">2024-02-08T11:16:55Z</dcterms:modified>
</cp:coreProperties>
</file>