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95" r:id="rId2"/>
  </p:sldMasterIdLst>
  <p:notesMasterIdLst>
    <p:notesMasterId r:id="rId117"/>
  </p:notesMasterIdLst>
  <p:sldIdLst>
    <p:sldId id="257" r:id="rId3"/>
    <p:sldId id="302" r:id="rId4"/>
    <p:sldId id="472" r:id="rId5"/>
    <p:sldId id="473" r:id="rId6"/>
    <p:sldId id="474" r:id="rId7"/>
    <p:sldId id="306" r:id="rId8"/>
    <p:sldId id="305" r:id="rId9"/>
    <p:sldId id="303" r:id="rId10"/>
    <p:sldId id="304" r:id="rId11"/>
    <p:sldId id="307" r:id="rId12"/>
    <p:sldId id="299" r:id="rId13"/>
    <p:sldId id="504" r:id="rId14"/>
    <p:sldId id="503" r:id="rId15"/>
    <p:sldId id="295" r:id="rId16"/>
    <p:sldId id="297" r:id="rId17"/>
    <p:sldId id="296" r:id="rId18"/>
    <p:sldId id="298" r:id="rId19"/>
    <p:sldId id="258" r:id="rId20"/>
    <p:sldId id="259" r:id="rId21"/>
    <p:sldId id="260" r:id="rId22"/>
    <p:sldId id="508" r:id="rId23"/>
    <p:sldId id="262" r:id="rId24"/>
    <p:sldId id="505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309" r:id="rId33"/>
    <p:sldId id="271" r:id="rId34"/>
    <p:sldId id="300" r:id="rId35"/>
    <p:sldId id="403" r:id="rId36"/>
    <p:sldId id="404" r:id="rId37"/>
    <p:sldId id="273" r:id="rId38"/>
    <p:sldId id="274" r:id="rId39"/>
    <p:sldId id="405" r:id="rId40"/>
    <p:sldId id="406" r:id="rId41"/>
    <p:sldId id="407" r:id="rId42"/>
    <p:sldId id="276" r:id="rId43"/>
    <p:sldId id="277" r:id="rId44"/>
    <p:sldId id="275" r:id="rId45"/>
    <p:sldId id="408" r:id="rId46"/>
    <p:sldId id="433" r:id="rId47"/>
    <p:sldId id="409" r:id="rId48"/>
    <p:sldId id="410" r:id="rId49"/>
    <p:sldId id="411" r:id="rId50"/>
    <p:sldId id="412" r:id="rId51"/>
    <p:sldId id="413" r:id="rId52"/>
    <p:sldId id="414" r:id="rId53"/>
    <p:sldId id="415" r:id="rId54"/>
    <p:sldId id="416" r:id="rId55"/>
    <p:sldId id="281" r:id="rId56"/>
    <p:sldId id="417" r:id="rId57"/>
    <p:sldId id="282" r:id="rId58"/>
    <p:sldId id="283" r:id="rId59"/>
    <p:sldId id="284" r:id="rId60"/>
    <p:sldId id="475" r:id="rId61"/>
    <p:sldId id="285" r:id="rId62"/>
    <p:sldId id="286" r:id="rId63"/>
    <p:sldId id="287" r:id="rId64"/>
    <p:sldId id="288" r:id="rId65"/>
    <p:sldId id="289" r:id="rId66"/>
    <p:sldId id="290" r:id="rId67"/>
    <p:sldId id="434" r:id="rId68"/>
    <p:sldId id="425" r:id="rId69"/>
    <p:sldId id="426" r:id="rId70"/>
    <p:sldId id="427" r:id="rId71"/>
    <p:sldId id="428" r:id="rId72"/>
    <p:sldId id="429" r:id="rId73"/>
    <p:sldId id="430" r:id="rId74"/>
    <p:sldId id="431" r:id="rId75"/>
    <p:sldId id="292" r:id="rId76"/>
    <p:sldId id="477" r:id="rId77"/>
    <p:sldId id="478" r:id="rId78"/>
    <p:sldId id="479" r:id="rId79"/>
    <p:sldId id="480" r:id="rId80"/>
    <p:sldId id="481" r:id="rId81"/>
    <p:sldId id="500" r:id="rId82"/>
    <p:sldId id="482" r:id="rId83"/>
    <p:sldId id="483" r:id="rId84"/>
    <p:sldId id="484" r:id="rId85"/>
    <p:sldId id="485" r:id="rId86"/>
    <p:sldId id="486" r:id="rId87"/>
    <p:sldId id="487" r:id="rId88"/>
    <p:sldId id="488" r:id="rId89"/>
    <p:sldId id="489" r:id="rId90"/>
    <p:sldId id="490" r:id="rId91"/>
    <p:sldId id="491" r:id="rId92"/>
    <p:sldId id="492" r:id="rId93"/>
    <p:sldId id="493" r:id="rId94"/>
    <p:sldId id="494" r:id="rId95"/>
    <p:sldId id="495" r:id="rId96"/>
    <p:sldId id="496" r:id="rId97"/>
    <p:sldId id="497" r:id="rId98"/>
    <p:sldId id="498" r:id="rId99"/>
    <p:sldId id="342" r:id="rId100"/>
    <p:sldId id="499" r:id="rId101"/>
    <p:sldId id="350" r:id="rId102"/>
    <p:sldId id="351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81" r:id="rId112"/>
    <p:sldId id="401" r:id="rId113"/>
    <p:sldId id="435" r:id="rId114"/>
    <p:sldId id="471" r:id="rId115"/>
    <p:sldId id="502" r:id="rId116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53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73242-1933-47F1-A8BE-839772759B83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FAA93-9B8A-4763-B0CF-E0349EAF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58BC83-C8A1-48C6-A1C1-468FCB1F8B9A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;p2"/>
          <p:cNvGrpSpPr/>
          <p:nvPr/>
        </p:nvGrpSpPr>
        <p:grpSpPr>
          <a:xfrm>
            <a:off x="-7997" y="-6006"/>
            <a:ext cx="9159994" cy="6870012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0" t="0" r="0" b="0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0" t="0" r="0" b="0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0" t="0" r="0" b="0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0" t="0" r="0" b="0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0" t="0" r="0" b="0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0" t="0" r="0" b="0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0" t="0" r="0" b="0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0" t="0" r="0" b="0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0" t="0" r="0" b="0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0" t="0" r="0" b="0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0" t="0" r="0" b="0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0" t="0" r="0" b="0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0" t="0" r="0" b="0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0" t="0" r="0" b="0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0" t="0" r="0" b="0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0" t="0" r="0" b="0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0" t="0" r="0" b="0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0" t="0" r="0" b="0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0" t="0" r="0" b="0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0" t="0" r="0" b="0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0" t="0" r="0" b="0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0" t="0" r="0" b="0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0" t="0" r="0" b="0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0" t="0" r="0" b="0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0" t="0" r="0" b="0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0" t="0" r="0" b="0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0" t="0" r="0" b="0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0" t="0" r="0" b="0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0" t="0" r="0" b="0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0" t="0" r="0" b="0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0" t="0" r="0" b="0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0" t="0" r="0" b="0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0" t="0" r="0" b="0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0" t="0" r="0" b="0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0" t="0" r="0" b="0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0" t="0" r="0" b="0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0" t="0" r="0" b="0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0" t="0" r="0" b="0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0" t="0" r="0" b="0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0" t="0" r="0" b="0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0" t="0" r="0" b="0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0" t="0" r="0" b="0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0" t="0" r="0" b="0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0" t="0" r="0" b="0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0" t="0" r="0" b="0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0" t="0" r="0" b="0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0" t="0" r="0" b="0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0" t="0" r="0" b="0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0" t="0" r="0" b="0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0" t="0" r="0" b="0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0" t="0" r="0" b="0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0" t="0" r="0" b="0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0" t="0" r="0" b="0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0" t="0" r="0" b="0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0" t="0" r="0" b="0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0" t="0" r="0" b="0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0" t="0" r="0" b="0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0" t="0" r="0" b="0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0" t="0" r="0" b="0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0" t="0" r="0" b="0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0" t="0" r="0" b="0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0" t="0" r="0" b="0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0" t="0" r="0" b="0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0" t="0" r="0" b="0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0" t="0" r="0" b="0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0" t="0" r="0" b="0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0" t="0" r="0" b="0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0" t="0" r="0" b="0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0" t="0" r="0" b="0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0" t="0" r="0" b="0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0" t="0" r="0" b="0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0" t="0" r="0" b="0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0" t="0" r="0" b="0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0" t="0" r="0" b="0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0" t="0" r="0" b="0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0" t="0" r="0" b="0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0" t="0" r="0" b="0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0" t="0" r="0" b="0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0" t="0" r="0" b="0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0" t="0" r="0" b="0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0" t="0" r="0" b="0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0" t="0" r="0" b="0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0" t="0" r="0" b="0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0" t="0" r="0" b="0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0" t="0" r="0" b="0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0" t="0" r="0" b="0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0" t="0" r="0" b="0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0" t="0" r="0" b="0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0" t="0" r="0" b="0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0" t="0" r="0" b="0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0" t="0" r="0" b="0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0" t="0" r="0" b="0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0" t="0" r="0" b="0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0" t="0" r="0" b="0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0" t="0" r="0" b="0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0" t="0" r="0" b="0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0" t="0" r="0" b="0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0" t="0" r="0" b="0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0" t="0" r="0" b="0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0" t="0" r="0" b="0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0" t="0" r="0" b="0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0" t="0" r="0" b="0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0" t="0" r="0" b="0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0" t="0" r="0" b="0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0" t="0" r="0" b="0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0" t="0" r="0" b="0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0" t="0" r="0" b="0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0" t="0" r="0" b="0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0" t="0" r="0" b="0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0" t="0" r="0" b="0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0" t="0" r="0" b="0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0" t="0" r="0" b="0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0" t="0" r="0" b="0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0" t="0" r="0" b="0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0" t="0" r="0" b="0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0" t="0" r="0" b="0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0" t="0" r="0" b="0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0" t="0" r="0" b="0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0" t="0" r="0" b="0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0" t="0" r="0" b="0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0" t="0" r="0" b="0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0" t="0" r="0" b="0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0" t="0" r="0" b="0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0" t="0" r="0" b="0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0" t="0" r="0" b="0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0" t="0" r="0" b="0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0" t="0" r="0" b="0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0" t="0" r="0" b="0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0" t="0" r="0" b="0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0" t="0" r="0" b="0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0" t="0" r="0" b="0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0" t="0" r="0" b="0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0" t="0" r="0" b="0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0" t="0" r="0" b="0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0" t="0" r="0" b="0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0" t="0" r="0" b="0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0" t="0" r="0" b="0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0" t="0" r="0" b="0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0" t="0" r="0" b="0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0" t="0" r="0" b="0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0" t="0" r="0" b="0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0" t="0" r="0" b="0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0" t="0" r="0" b="0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0" t="0" r="0" b="0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0" t="0" r="0" b="0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0" t="0" r="0" b="0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5" name="Google Shape;205;p2"/>
          <p:cNvSpPr txBox="1">
            <a:spLocks noGrp="1"/>
          </p:cNvSpPr>
          <p:nvPr>
            <p:ph type="ctrTitle"/>
          </p:nvPr>
        </p:nvSpPr>
        <p:spPr>
          <a:xfrm>
            <a:off x="2191053" y="2427150"/>
            <a:ext cx="4761899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 i="0" u="none" strike="noStrike" cap="none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Font typeface="Amatic SC"/>
              <a:buNone/>
              <a:defRPr sz="7200" b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"/>
          <p:cNvSpPr txBox="1">
            <a:spLocks noGrp="1"/>
          </p:cNvSpPr>
          <p:nvPr>
            <p:ph type="title"/>
          </p:nvPr>
        </p:nvSpPr>
        <p:spPr>
          <a:xfrm>
            <a:off x="1131753" y="830700"/>
            <a:ext cx="6880499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 i="0" u="none" strike="noStrike" cap="none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83" name="Google Shape;383;p3"/>
          <p:cNvSpPr txBox="1">
            <a:spLocks noGrp="1"/>
          </p:cNvSpPr>
          <p:nvPr>
            <p:ph type="body" idx="1"/>
          </p:nvPr>
        </p:nvSpPr>
        <p:spPr>
          <a:xfrm>
            <a:off x="1131728" y="1773156"/>
            <a:ext cx="3339599" cy="464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✖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●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●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4" name="Google Shape;384;p3"/>
          <p:cNvSpPr txBox="1">
            <a:spLocks noGrp="1"/>
          </p:cNvSpPr>
          <p:nvPr>
            <p:ph type="body" idx="2"/>
          </p:nvPr>
        </p:nvSpPr>
        <p:spPr>
          <a:xfrm>
            <a:off x="4672556" y="1773156"/>
            <a:ext cx="3339599" cy="4642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✖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●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●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■"/>
              <a:defRPr sz="2200" b="0" i="0" u="none" strike="noStrike" cap="none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36C0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36C09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grpSp>
        <p:nvGrpSpPr>
          <p:cNvPr id="4" name="Google Shape;207;p3"/>
          <p:cNvGrpSpPr/>
          <p:nvPr/>
        </p:nvGrpSpPr>
        <p:grpSpPr>
          <a:xfrm>
            <a:off x="138" y="104"/>
            <a:ext cx="9159994" cy="6870012"/>
            <a:chOff x="3843650" y="2891150"/>
            <a:chExt cx="3447625" cy="2585725"/>
          </a:xfrm>
        </p:grpSpPr>
        <p:sp>
          <p:nvSpPr>
            <p:cNvPr id="8" name="Google Shape;208;p3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209;p3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10;p3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11;p3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12;p3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13;p3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4;p3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15;p3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16;p3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7;p3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18;p3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19;p3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20;p3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21;p3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2;p3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23;p3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24;p3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25;p3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26;p3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27;p3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28;p3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29;p3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30;p3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31;p3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32;p3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33;p3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34;p3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35;p3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36;p3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37;p3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238;p3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239;p3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40;p3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41;p3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42;p3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44;p3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45;p3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46;p3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47;p3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48;p3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49;p3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50;p3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251;p3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252;p3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253;p3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254;p3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255;p3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256;p3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257;p3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258;p3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259;p3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60;p3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1;p3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62;p3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63;p3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64;p3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65;p3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66;p3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67;p3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68;p3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69;p3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70;p3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271;p3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272;p3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273;p3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274;p3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275;p3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276;p3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277;p3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278;p3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279;p3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280;p3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281;p3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282;p3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283;p3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284;p3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285;p3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286;p3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287;p3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288;p3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289;p3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290;p3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291;p3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292;p3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293;p3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294;p3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95;p3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296;p3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297;p3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298;p3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299;p3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00;p3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01;p3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02;p3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03;p3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04;p3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05;p3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06;p3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07;p3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08;p3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309;p3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310;p3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311;p3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312;p3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313;p3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314;p3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315;p3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316;p3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317;p3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318;p3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319;p3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20;p3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321;p3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322;p3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323;p3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324;p3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325;p3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326;p3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327;p3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328;p3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329;p3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330;p3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331;p3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332;p3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333;p3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334;p3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335;p3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336;p3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337;p3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338;p3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339;p3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340;p3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341;p3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342;p3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343;p3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344;p3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345;p3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346;p3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347;p3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348;p3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349;p3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350;p3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351;p3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352;p3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353;p3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354;p3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355;p3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356;p3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357;p3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358;p3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359;p3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360;p3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361;p3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362;p3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363;p3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364;p3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365;p3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366;p3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367;p3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368;p3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369;p3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370;p3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371;p3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372;p3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373;p3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374;p3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75;p3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76;p3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77;p3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78;p3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79;p3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80;p3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81;p3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DEC7A-9FE9-4F71-81D3-391FC03E1C10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899FE-6981-43B6-BA15-7E31321618A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png"/><Relationship Id="rId3" Type="http://schemas.openxmlformats.org/officeDocument/2006/relationships/image" Target="../media/image398.png"/><Relationship Id="rId7" Type="http://schemas.openxmlformats.org/officeDocument/2006/relationships/image" Target="../media/image402.pn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1.png"/><Relationship Id="rId5" Type="http://schemas.openxmlformats.org/officeDocument/2006/relationships/image" Target="../media/image400.png"/><Relationship Id="rId4" Type="http://schemas.openxmlformats.org/officeDocument/2006/relationships/image" Target="../media/image39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e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eg"/><Relationship Id="rId1" Type="http://schemas.openxmlformats.org/officeDocument/2006/relationships/slideLayout" Target="../slideLayouts/slideLayout2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eg"/><Relationship Id="rId1" Type="http://schemas.openxmlformats.org/officeDocument/2006/relationships/slideLayout" Target="../slideLayouts/slideLayout2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e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19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1" Type="http://schemas.microsoft.com/office/2007/relationships/hdphoto" Target="../media/hdphoto9.wdp"/><Relationship Id="rId7" Type="http://schemas.openxmlformats.org/officeDocument/2006/relationships/image" Target="../media/image62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60.pn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63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0.jpe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122.png"/><Relationship Id="rId21" Type="http://schemas.openxmlformats.org/officeDocument/2006/relationships/image" Target="../media/image140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image" Target="../media/image121.jpeg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0.jpe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3.jpeg"/><Relationship Id="rId11" Type="http://schemas.openxmlformats.org/officeDocument/2006/relationships/image" Target="../media/image188.png"/><Relationship Id="rId5" Type="http://schemas.openxmlformats.org/officeDocument/2006/relationships/image" Target="../media/image182.jpe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6.png"/><Relationship Id="rId11" Type="http://schemas.openxmlformats.org/officeDocument/2006/relationships/image" Target="../media/image201.jpeg"/><Relationship Id="rId5" Type="http://schemas.openxmlformats.org/officeDocument/2006/relationships/image" Target="../media/image195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206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5.png"/><Relationship Id="rId5" Type="http://schemas.openxmlformats.org/officeDocument/2006/relationships/image" Target="../media/image117.jpeg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10" Type="http://schemas.openxmlformats.org/officeDocument/2006/relationships/image" Target="../media/image217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1.png"/><Relationship Id="rId7" Type="http://schemas.openxmlformats.org/officeDocument/2006/relationships/image" Target="../media/image245.pn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61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0.png"/><Relationship Id="rId5" Type="http://schemas.openxmlformats.org/officeDocument/2006/relationships/image" Target="../media/image121.jpeg"/><Relationship Id="rId4" Type="http://schemas.openxmlformats.org/officeDocument/2006/relationships/image" Target="../media/image25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8.png"/><Relationship Id="rId3" Type="http://schemas.openxmlformats.org/officeDocument/2006/relationships/image" Target="../media/image278.jpeg"/><Relationship Id="rId7" Type="http://schemas.openxmlformats.org/officeDocument/2006/relationships/image" Target="../media/image282.png"/><Relationship Id="rId12" Type="http://schemas.openxmlformats.org/officeDocument/2006/relationships/image" Target="../media/image287.png"/><Relationship Id="rId17" Type="http://schemas.openxmlformats.org/officeDocument/2006/relationships/image" Target="../media/image292.png"/><Relationship Id="rId2" Type="http://schemas.openxmlformats.org/officeDocument/2006/relationships/image" Target="../media/image277.png"/><Relationship Id="rId16" Type="http://schemas.openxmlformats.org/officeDocument/2006/relationships/image" Target="../media/image29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5" Type="http://schemas.openxmlformats.org/officeDocument/2006/relationships/image" Target="../media/image280.png"/><Relationship Id="rId15" Type="http://schemas.openxmlformats.org/officeDocument/2006/relationships/image" Target="../media/image290.png"/><Relationship Id="rId10" Type="http://schemas.openxmlformats.org/officeDocument/2006/relationships/image" Target="../media/image285.png"/><Relationship Id="rId4" Type="http://schemas.openxmlformats.org/officeDocument/2006/relationships/image" Target="../media/image279.jpeg"/><Relationship Id="rId9" Type="http://schemas.openxmlformats.org/officeDocument/2006/relationships/image" Target="../media/image284.png"/><Relationship Id="rId14" Type="http://schemas.openxmlformats.org/officeDocument/2006/relationships/image" Target="../media/image28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image" Target="../media/image29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" Type="http://schemas.openxmlformats.org/officeDocument/2006/relationships/image" Target="../media/image298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2.png"/><Relationship Id="rId11" Type="http://schemas.openxmlformats.org/officeDocument/2006/relationships/image" Target="../media/image307.png"/><Relationship Id="rId5" Type="http://schemas.openxmlformats.org/officeDocument/2006/relationships/image" Target="../media/image301.png"/><Relationship Id="rId15" Type="http://schemas.openxmlformats.org/officeDocument/2006/relationships/image" Target="../media/image311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4" Type="http://schemas.openxmlformats.org/officeDocument/2006/relationships/image" Target="../media/image300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png"/><Relationship Id="rId3" Type="http://schemas.openxmlformats.org/officeDocument/2006/relationships/image" Target="../media/image321.png"/><Relationship Id="rId7" Type="http://schemas.openxmlformats.org/officeDocument/2006/relationships/image" Target="../media/image325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4.png"/><Relationship Id="rId11" Type="http://schemas.openxmlformats.org/officeDocument/2006/relationships/image" Target="../media/image329.png"/><Relationship Id="rId5" Type="http://schemas.openxmlformats.org/officeDocument/2006/relationships/image" Target="../media/image323.png"/><Relationship Id="rId10" Type="http://schemas.openxmlformats.org/officeDocument/2006/relationships/image" Target="../media/image328.png"/><Relationship Id="rId4" Type="http://schemas.openxmlformats.org/officeDocument/2006/relationships/image" Target="../media/image322.png"/><Relationship Id="rId9" Type="http://schemas.openxmlformats.org/officeDocument/2006/relationships/image" Target="../media/image3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8.png"/><Relationship Id="rId13" Type="http://schemas.openxmlformats.org/officeDocument/2006/relationships/image" Target="../media/image343.png"/><Relationship Id="rId3" Type="http://schemas.openxmlformats.org/officeDocument/2006/relationships/image" Target="../media/image333.png"/><Relationship Id="rId7" Type="http://schemas.openxmlformats.org/officeDocument/2006/relationships/image" Target="../media/image337.png"/><Relationship Id="rId12" Type="http://schemas.openxmlformats.org/officeDocument/2006/relationships/image" Target="../media/image342.png"/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6.png"/><Relationship Id="rId11" Type="http://schemas.openxmlformats.org/officeDocument/2006/relationships/image" Target="../media/image341.png"/><Relationship Id="rId5" Type="http://schemas.openxmlformats.org/officeDocument/2006/relationships/image" Target="../media/image335.png"/><Relationship Id="rId10" Type="http://schemas.openxmlformats.org/officeDocument/2006/relationships/image" Target="../media/image340.png"/><Relationship Id="rId4" Type="http://schemas.openxmlformats.org/officeDocument/2006/relationships/image" Target="../media/image334.png"/><Relationship Id="rId9" Type="http://schemas.openxmlformats.org/officeDocument/2006/relationships/image" Target="../media/image33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7.png"/><Relationship Id="rId4" Type="http://schemas.openxmlformats.org/officeDocument/2006/relationships/image" Target="../media/image34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9.png"/><Relationship Id="rId13" Type="http://schemas.openxmlformats.org/officeDocument/2006/relationships/image" Target="../media/image364.png"/><Relationship Id="rId18" Type="http://schemas.openxmlformats.org/officeDocument/2006/relationships/image" Target="../media/image369.png"/><Relationship Id="rId3" Type="http://schemas.openxmlformats.org/officeDocument/2006/relationships/image" Target="../media/image354.png"/><Relationship Id="rId21" Type="http://schemas.openxmlformats.org/officeDocument/2006/relationships/image" Target="../media/image372.png"/><Relationship Id="rId7" Type="http://schemas.openxmlformats.org/officeDocument/2006/relationships/image" Target="../media/image358.png"/><Relationship Id="rId12" Type="http://schemas.openxmlformats.org/officeDocument/2006/relationships/image" Target="../media/image363.png"/><Relationship Id="rId17" Type="http://schemas.openxmlformats.org/officeDocument/2006/relationships/image" Target="../media/image368.png"/><Relationship Id="rId2" Type="http://schemas.openxmlformats.org/officeDocument/2006/relationships/image" Target="../media/image320.png"/><Relationship Id="rId16" Type="http://schemas.openxmlformats.org/officeDocument/2006/relationships/image" Target="../media/image367.png"/><Relationship Id="rId20" Type="http://schemas.openxmlformats.org/officeDocument/2006/relationships/image" Target="../media/image3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7.png"/><Relationship Id="rId11" Type="http://schemas.openxmlformats.org/officeDocument/2006/relationships/image" Target="../media/image362.png"/><Relationship Id="rId24" Type="http://schemas.openxmlformats.org/officeDocument/2006/relationships/image" Target="../media/image375.png"/><Relationship Id="rId5" Type="http://schemas.openxmlformats.org/officeDocument/2006/relationships/image" Target="../media/image356.png"/><Relationship Id="rId15" Type="http://schemas.openxmlformats.org/officeDocument/2006/relationships/image" Target="../media/image366.png"/><Relationship Id="rId23" Type="http://schemas.openxmlformats.org/officeDocument/2006/relationships/image" Target="../media/image374.png"/><Relationship Id="rId10" Type="http://schemas.openxmlformats.org/officeDocument/2006/relationships/image" Target="../media/image361.png"/><Relationship Id="rId19" Type="http://schemas.openxmlformats.org/officeDocument/2006/relationships/image" Target="../media/image370.png"/><Relationship Id="rId4" Type="http://schemas.openxmlformats.org/officeDocument/2006/relationships/image" Target="../media/image355.png"/><Relationship Id="rId9" Type="http://schemas.openxmlformats.org/officeDocument/2006/relationships/image" Target="../media/image360.png"/><Relationship Id="rId14" Type="http://schemas.openxmlformats.org/officeDocument/2006/relationships/image" Target="../media/image365.png"/><Relationship Id="rId22" Type="http://schemas.openxmlformats.org/officeDocument/2006/relationships/image" Target="../media/image37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13" Type="http://schemas.openxmlformats.org/officeDocument/2006/relationships/image" Target="../media/image387.png"/><Relationship Id="rId3" Type="http://schemas.openxmlformats.org/officeDocument/2006/relationships/image" Target="../media/image377.png"/><Relationship Id="rId7" Type="http://schemas.openxmlformats.org/officeDocument/2006/relationships/image" Target="../media/image381.png"/><Relationship Id="rId12" Type="http://schemas.openxmlformats.org/officeDocument/2006/relationships/image" Target="../media/image386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0.png"/><Relationship Id="rId11" Type="http://schemas.openxmlformats.org/officeDocument/2006/relationships/image" Target="../media/image385.png"/><Relationship Id="rId5" Type="http://schemas.openxmlformats.org/officeDocument/2006/relationships/image" Target="../media/image379.jpeg"/><Relationship Id="rId15" Type="http://schemas.openxmlformats.org/officeDocument/2006/relationships/image" Target="../media/image389.png"/><Relationship Id="rId10" Type="http://schemas.openxmlformats.org/officeDocument/2006/relationships/image" Target="../media/image384.png"/><Relationship Id="rId4" Type="http://schemas.openxmlformats.org/officeDocument/2006/relationships/image" Target="../media/image378.png"/><Relationship Id="rId9" Type="http://schemas.openxmlformats.org/officeDocument/2006/relationships/image" Target="../media/image383.png"/><Relationship Id="rId14" Type="http://schemas.openxmlformats.org/officeDocument/2006/relationships/image" Target="../media/image38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5.png"/><Relationship Id="rId4" Type="http://schemas.openxmlformats.org/officeDocument/2006/relationships/image" Target="../media/image394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40565"/>
            <a:ext cx="7924800" cy="4937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ru-RU" sz="3200" b="1" spc="-15" dirty="0" smtClean="0">
                <a:solidFill>
                  <a:srgbClr val="002060"/>
                </a:solidFill>
                <a:latin typeface="+mn-lt"/>
                <a:cs typeface="Arial"/>
              </a:rPr>
              <a:t>ПОДГОТОВКА </a:t>
            </a:r>
            <a:r>
              <a:rPr lang="ru-RU" sz="3200" b="1" spc="-5" dirty="0" smtClean="0">
                <a:solidFill>
                  <a:srgbClr val="002060"/>
                </a:solidFill>
                <a:latin typeface="+mn-lt"/>
                <a:cs typeface="Arial"/>
              </a:rPr>
              <a:t>ЛИЦ,</a:t>
            </a:r>
            <a:r>
              <a:rPr lang="ru-RU" sz="3200" dirty="0" smtClean="0">
                <a:solidFill>
                  <a:srgbClr val="002060"/>
                </a:solidFill>
                <a:latin typeface="+mn-lt"/>
                <a:cs typeface="Arial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ru-RU" sz="3200" b="1" spc="-10" dirty="0" smtClean="0">
                <a:solidFill>
                  <a:srgbClr val="002060"/>
                </a:solidFill>
                <a:latin typeface="+mn-lt"/>
                <a:cs typeface="Arial"/>
              </a:rPr>
              <a:t>ПРИВЛЕКАЕМЫХ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ru-RU" sz="3200" b="1" spc="-5" dirty="0" smtClean="0">
                <a:solidFill>
                  <a:srgbClr val="002060"/>
                </a:solidFill>
                <a:latin typeface="+mn-lt"/>
                <a:cs typeface="Arial"/>
              </a:rPr>
              <a:t>К</a:t>
            </a:r>
            <a:r>
              <a:rPr lang="ru-RU" sz="3200" b="1" spc="-10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ru-RU" sz="3200" b="1" spc="-5" dirty="0" smtClean="0">
                <a:solidFill>
                  <a:srgbClr val="002060"/>
                </a:solidFill>
                <a:latin typeface="+mn-lt"/>
                <a:cs typeface="Arial"/>
              </a:rPr>
              <a:t>ПРОВЕДЕНИЮ</a:t>
            </a:r>
            <a:r>
              <a:rPr lang="ru-RU" sz="3200" b="1" spc="5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br>
              <a:rPr lang="ru-RU" sz="3200" b="1" spc="5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ru-RU" sz="3200" b="1" spc="-25" dirty="0" smtClean="0">
                <a:solidFill>
                  <a:srgbClr val="002060"/>
                </a:solidFill>
                <a:latin typeface="+mn-lt"/>
                <a:cs typeface="Arial"/>
              </a:rPr>
              <a:t>ГОСУДАРСТВЕННОЙ </a:t>
            </a:r>
            <a:r>
              <a:rPr lang="ru-RU" sz="3200" b="1" spc="-595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ru-RU" sz="3200" b="1" spc="-25" dirty="0" smtClean="0">
                <a:solidFill>
                  <a:srgbClr val="002060"/>
                </a:solidFill>
                <a:latin typeface="+mn-lt"/>
                <a:cs typeface="Arial"/>
              </a:rPr>
              <a:t>ИТОГОВОЙ</a:t>
            </a:r>
            <a:r>
              <a:rPr lang="ru-RU" sz="3200" b="1" spc="40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ru-RU" sz="3200" b="1" spc="-35" dirty="0" smtClean="0">
                <a:solidFill>
                  <a:srgbClr val="002060"/>
                </a:solidFill>
                <a:latin typeface="+mn-lt"/>
                <a:cs typeface="Arial"/>
              </a:rPr>
              <a:t>АТТЕСТАЦИИ</a:t>
            </a:r>
            <a:r>
              <a:rPr lang="ru-RU" sz="3200" b="1" spc="50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br>
              <a:rPr lang="ru-RU" sz="3200" b="1" spc="50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ru-RU" sz="3200" b="1" spc="-5" dirty="0" smtClean="0">
                <a:solidFill>
                  <a:srgbClr val="002060"/>
                </a:solidFill>
                <a:latin typeface="+mn-lt"/>
                <a:cs typeface="Arial"/>
              </a:rPr>
              <a:t>ПО</a:t>
            </a:r>
            <a:r>
              <a:rPr lang="ru-RU" sz="3200" b="1" spc="5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ru-RU" sz="3200" b="1" spc="-35" dirty="0" smtClean="0">
                <a:solidFill>
                  <a:srgbClr val="002060"/>
                </a:solidFill>
                <a:latin typeface="+mn-lt"/>
                <a:cs typeface="Arial"/>
              </a:rPr>
              <a:t>ОБРАЗОВАТЕЛЬНЫМ </a:t>
            </a:r>
            <a:r>
              <a:rPr lang="ru-RU" sz="3200" b="1" spc="-30" dirty="0" smtClean="0">
                <a:solidFill>
                  <a:srgbClr val="002060"/>
                </a:solidFill>
                <a:latin typeface="+mn-lt"/>
                <a:cs typeface="Arial"/>
              </a:rPr>
              <a:t> ПРОГРАММАМ</a:t>
            </a:r>
            <a:r>
              <a:rPr lang="ru-RU" sz="3200" b="1" spc="25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br>
              <a:rPr lang="ru-RU" sz="3200" b="1" spc="25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ru-RU" sz="3200" b="1" spc="-10" dirty="0" smtClean="0">
                <a:solidFill>
                  <a:srgbClr val="002060"/>
                </a:solidFill>
                <a:latin typeface="+mn-lt"/>
                <a:cs typeface="Arial"/>
              </a:rPr>
              <a:t>СРЕДНЕГО</a:t>
            </a:r>
            <a:r>
              <a:rPr lang="ru-RU" sz="3200" b="1" spc="5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ru-RU" sz="3200" b="1" spc="-10" dirty="0" smtClean="0">
                <a:solidFill>
                  <a:srgbClr val="002060"/>
                </a:solidFill>
                <a:latin typeface="+mn-lt"/>
                <a:cs typeface="Arial"/>
              </a:rPr>
              <a:t>ОБЩЕГО</a:t>
            </a:r>
            <a:r>
              <a:rPr lang="ru-RU" sz="3200" b="1" spc="20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ru-RU" sz="3200" b="1" spc="-35" dirty="0" smtClean="0">
                <a:solidFill>
                  <a:srgbClr val="002060"/>
                </a:solidFill>
                <a:latin typeface="+mn-lt"/>
                <a:cs typeface="Arial"/>
              </a:rPr>
              <a:t>ОБРАЗОВАНИЯ</a:t>
            </a:r>
            <a:r>
              <a:rPr lang="ru-RU" sz="3200" dirty="0" smtClean="0">
                <a:solidFill>
                  <a:srgbClr val="002060"/>
                </a:solidFill>
                <a:latin typeface="+mn-lt"/>
                <a:cs typeface="Arial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ru-RU" sz="3200" b="1" spc="-5" dirty="0" smtClean="0">
                <a:solidFill>
                  <a:srgbClr val="002060"/>
                </a:solidFill>
                <a:latin typeface="+mn-lt"/>
                <a:cs typeface="Arial"/>
              </a:rPr>
              <a:t>В </a:t>
            </a:r>
            <a:r>
              <a:rPr lang="ru-RU" sz="3200" b="1" spc="5" dirty="0" smtClean="0">
                <a:solidFill>
                  <a:srgbClr val="002060"/>
                </a:solidFill>
                <a:latin typeface="+mn-lt"/>
                <a:cs typeface="Arial"/>
              </a:rPr>
              <a:t>ПУНКТЕ </a:t>
            </a:r>
            <a:r>
              <a:rPr lang="ru-RU" sz="3200" b="1" spc="-5" dirty="0" smtClean="0">
                <a:solidFill>
                  <a:srgbClr val="002060"/>
                </a:solidFill>
                <a:latin typeface="+mn-lt"/>
                <a:cs typeface="Arial"/>
              </a:rPr>
              <a:t>ПРОВЕДЕНИЯ 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  <a:cs typeface="Arial"/>
              </a:rPr>
              <a:t>ЭКЗАМЕНОВ </a:t>
            </a:r>
            <a:br>
              <a:rPr lang="ru-RU" sz="3200" b="1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ru-RU" sz="3200" b="1" spc="-600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ru-RU" sz="3200" b="1" spc="-30" dirty="0" smtClean="0">
                <a:solidFill>
                  <a:srgbClr val="002060"/>
                </a:solidFill>
                <a:latin typeface="+mn-lt"/>
                <a:cs typeface="Arial"/>
              </a:rPr>
              <a:t>(ОРГАНИЗАТОР</a:t>
            </a:r>
            <a:r>
              <a:rPr lang="ru-RU" sz="3200" b="1" spc="30" dirty="0" smtClean="0">
                <a:solidFill>
                  <a:srgbClr val="002060"/>
                </a:solidFill>
                <a:latin typeface="+mn-lt"/>
                <a:cs typeface="Arial"/>
              </a:rPr>
              <a:t> </a:t>
            </a:r>
            <a:r>
              <a:rPr lang="ru-RU" sz="3200" b="1" spc="-5" dirty="0" smtClean="0">
                <a:solidFill>
                  <a:srgbClr val="002060"/>
                </a:solidFill>
                <a:latin typeface="+mn-lt"/>
                <a:cs typeface="Arial"/>
              </a:rPr>
              <a:t>ППЭ)</a:t>
            </a:r>
            <a:r>
              <a:rPr lang="ru-RU" sz="3200" dirty="0" smtClean="0">
                <a:solidFill>
                  <a:srgbClr val="002060"/>
                </a:solidFill>
                <a:latin typeface="+mn-lt"/>
                <a:cs typeface="Arial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+mn-lt"/>
                <a:cs typeface="Arial"/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</a:br>
            <a:r>
              <a:rPr lang="ru-RU" spc="-1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(ТЕХНОЛОГИЯ</a:t>
            </a:r>
            <a:r>
              <a:rPr lang="ru-RU" spc="-2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pc="-4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ПЕРЕДАЧИ</a:t>
            </a:r>
            <a:r>
              <a:rPr lang="ru-RU" spc="3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ЭМ</a:t>
            </a:r>
            <a:r>
              <a:rPr lang="ru-RU" spc="1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pc="-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ПО</a:t>
            </a:r>
            <a:r>
              <a:rPr lang="ru-RU" spc="1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СЕТИ</a:t>
            </a:r>
            <a:r>
              <a:rPr lang="ru-RU" spc="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ИНТЕРНЕТ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ru-RU" spc="-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И</a:t>
            </a:r>
            <a:r>
              <a:rPr lang="ru-RU" spc="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spc="-2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СКАНИРОВАНИЯ</a:t>
            </a:r>
            <a:r>
              <a:rPr lang="ru-RU" spc="3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ЭМ</a:t>
            </a:r>
            <a:r>
              <a:rPr lang="ru-RU" spc="-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В </a:t>
            </a:r>
            <a:r>
              <a:rPr lang="ru-RU" spc="1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ШТАБЕ</a:t>
            </a:r>
            <a:r>
              <a:rPr lang="ru-RU" spc="1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ППЭ)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b="1" spc="-25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15858" y="5767402"/>
            <a:ext cx="3688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5" dirty="0" smtClean="0">
                <a:solidFill>
                  <a:srgbClr val="002060"/>
                </a:solidFill>
                <a:cs typeface="Arial"/>
              </a:rPr>
              <a:t>Смирнова Татьяна Александровна, </a:t>
            </a:r>
          </a:p>
          <a:p>
            <a:r>
              <a:rPr lang="ru-RU" b="1" spc="-15" dirty="0" smtClean="0">
                <a:solidFill>
                  <a:srgbClr val="002060"/>
                </a:solidFill>
                <a:cs typeface="Arial"/>
              </a:rPr>
              <a:t>специалист ГУ ЯО </a:t>
            </a:r>
            <a:r>
              <a:rPr lang="ru-RU" b="1" spc="-15" dirty="0" err="1" smtClean="0">
                <a:solidFill>
                  <a:srgbClr val="002060"/>
                </a:solidFill>
                <a:cs typeface="Arial"/>
              </a:rPr>
              <a:t>ЦОиККО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333" y="533857"/>
            <a:ext cx="23193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494363" y="2449907"/>
            <a:ext cx="4382218" cy="2337757"/>
            <a:chOff x="6332220" y="2852927"/>
            <a:chExt cx="5152390" cy="22307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32220" y="3738372"/>
              <a:ext cx="5151882" cy="13449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38316" y="2852927"/>
              <a:ext cx="5139690" cy="109499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606509" y="2518919"/>
            <a:ext cx="4149304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832485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cs typeface="Times New Roman"/>
              </a:rPr>
              <a:t>А</a:t>
            </a:r>
            <a:r>
              <a:rPr sz="2400" b="1" spc="-10" dirty="0">
                <a:solidFill>
                  <a:srgbClr val="FFFFFF"/>
                </a:solidFill>
                <a:cs typeface="Times New Roman"/>
              </a:rPr>
              <a:t>д</a:t>
            </a:r>
            <a:r>
              <a:rPr sz="2400" b="1" spc="-5" dirty="0">
                <a:solidFill>
                  <a:srgbClr val="FFFFFF"/>
                </a:solidFill>
                <a:cs typeface="Times New Roman"/>
              </a:rPr>
              <a:t>ми</a:t>
            </a:r>
            <a:r>
              <a:rPr sz="2400" b="1" spc="-10" dirty="0">
                <a:solidFill>
                  <a:srgbClr val="FFFFFF"/>
                </a:solidFill>
                <a:cs typeface="Times New Roman"/>
              </a:rPr>
              <a:t>н</a:t>
            </a:r>
            <a:r>
              <a:rPr sz="2400" b="1" spc="-5" dirty="0">
                <a:solidFill>
                  <a:srgbClr val="FFFFFF"/>
                </a:solidFill>
                <a:cs typeface="Times New Roman"/>
              </a:rPr>
              <a:t>ис</a:t>
            </a:r>
            <a:r>
              <a:rPr sz="2400" b="1" spc="15" dirty="0">
                <a:solidFill>
                  <a:srgbClr val="FFFFFF"/>
                </a:solidFill>
                <a:cs typeface="Times New Roman"/>
              </a:rPr>
              <a:t>т</a:t>
            </a:r>
            <a:r>
              <a:rPr sz="2400" b="1" spc="-5" dirty="0">
                <a:solidFill>
                  <a:srgbClr val="FFFFFF"/>
                </a:solidFill>
                <a:cs typeface="Times New Roman"/>
              </a:rPr>
              <a:t>р</a:t>
            </a:r>
            <a:r>
              <a:rPr sz="2400" b="1" spc="-65" dirty="0">
                <a:solidFill>
                  <a:srgbClr val="FFFFFF"/>
                </a:solidFill>
                <a:cs typeface="Times New Roman"/>
              </a:rPr>
              <a:t>а</a:t>
            </a:r>
            <a:r>
              <a:rPr sz="2400" b="1" spc="-5" dirty="0">
                <a:solidFill>
                  <a:srgbClr val="FFFFFF"/>
                </a:solidFill>
                <a:cs typeface="Times New Roman"/>
              </a:rPr>
              <a:t>тивная  ответственность</a:t>
            </a:r>
            <a:endParaRPr sz="2400" dirty="0">
              <a:cs typeface="Times New Roman"/>
            </a:endParaRPr>
          </a:p>
          <a:p>
            <a:pPr marR="324485" algn="ctr">
              <a:lnSpc>
                <a:spcPct val="100000"/>
              </a:lnSpc>
            </a:pPr>
            <a:endParaRPr lang="ru-RU" sz="1600" b="1" spc="-30" dirty="0" smtClean="0">
              <a:solidFill>
                <a:srgbClr val="1F487C"/>
              </a:solidFill>
              <a:cs typeface="Times New Roman"/>
            </a:endParaRPr>
          </a:p>
          <a:p>
            <a:pPr marR="324485" algn="ctr">
              <a:lnSpc>
                <a:spcPct val="100000"/>
              </a:lnSpc>
            </a:pPr>
            <a:r>
              <a:rPr sz="1600" b="1" spc="-30" dirty="0" smtClean="0">
                <a:cs typeface="Times New Roman"/>
              </a:rPr>
              <a:t>«</a:t>
            </a:r>
            <a:r>
              <a:rPr sz="1600" b="1" spc="-30" dirty="0">
                <a:cs typeface="Times New Roman"/>
              </a:rPr>
              <a:t>Кодекс</a:t>
            </a:r>
            <a:r>
              <a:rPr sz="1600" b="1" spc="10" dirty="0">
                <a:cs typeface="Times New Roman"/>
              </a:rPr>
              <a:t> </a:t>
            </a:r>
            <a:r>
              <a:rPr sz="1600" b="1" spc="-10" dirty="0" err="1">
                <a:cs typeface="Times New Roman"/>
              </a:rPr>
              <a:t>Российской</a:t>
            </a:r>
            <a:r>
              <a:rPr sz="1600" b="1" spc="20" dirty="0">
                <a:cs typeface="Times New Roman"/>
              </a:rPr>
              <a:t> </a:t>
            </a:r>
            <a:r>
              <a:rPr lang="ru-RU" sz="1600" b="1" spc="20" dirty="0" smtClean="0">
                <a:cs typeface="Times New Roman"/>
              </a:rPr>
              <a:t> </a:t>
            </a:r>
            <a:r>
              <a:rPr sz="1600" b="1" spc="-10" dirty="0" err="1" smtClean="0">
                <a:cs typeface="Times New Roman"/>
              </a:rPr>
              <a:t>Федерации</a:t>
            </a:r>
            <a:r>
              <a:rPr sz="1600" b="1" spc="25" dirty="0" smtClean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об </a:t>
            </a:r>
            <a:r>
              <a:rPr sz="1600" b="1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административных</a:t>
            </a:r>
            <a:r>
              <a:rPr sz="1600" b="1" spc="65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правонарушениях»</a:t>
            </a:r>
            <a:endParaRPr sz="16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spc="-15" dirty="0">
                <a:cs typeface="Times New Roman"/>
              </a:rPr>
              <a:t>от</a:t>
            </a:r>
            <a:r>
              <a:rPr sz="1600" b="1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30.12.2001</a:t>
            </a:r>
            <a:r>
              <a:rPr sz="1600" b="1" spc="-20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№</a:t>
            </a:r>
            <a:r>
              <a:rPr sz="1600" b="1" spc="10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195-ФЗ</a:t>
            </a:r>
            <a:r>
              <a:rPr sz="1600" b="1" spc="5" dirty="0">
                <a:cs typeface="Times New Roman"/>
              </a:rPr>
              <a:t> </a:t>
            </a:r>
            <a:endParaRPr lang="ru-RU" sz="1600" b="1" spc="5" dirty="0" smtClean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dirty="0" smtClean="0">
                <a:cs typeface="Times New Roman"/>
              </a:rPr>
              <a:t>(</a:t>
            </a:r>
            <a:r>
              <a:rPr sz="1600" b="1" dirty="0">
                <a:cs typeface="Times New Roman"/>
              </a:rPr>
              <a:t>в</a:t>
            </a:r>
            <a:r>
              <a:rPr sz="1600" b="1" spc="-5" dirty="0">
                <a:cs typeface="Times New Roman"/>
              </a:rPr>
              <a:t> редакции</a:t>
            </a:r>
            <a:r>
              <a:rPr sz="1600" b="1" spc="25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от </a:t>
            </a:r>
            <a:r>
              <a:rPr sz="1600" b="1" dirty="0">
                <a:cs typeface="Times New Roman"/>
              </a:rPr>
              <a:t>05.04.2021)</a:t>
            </a:r>
            <a:endParaRPr sz="1600" dirty="0">
              <a:cs typeface="Times New Roman"/>
            </a:endParaRPr>
          </a:p>
          <a:p>
            <a:pPr marL="48260" algn="ctr">
              <a:lnSpc>
                <a:spcPct val="100000"/>
              </a:lnSpc>
            </a:pPr>
            <a:r>
              <a:rPr sz="1600" b="1" spc="-45" dirty="0">
                <a:cs typeface="Times New Roman"/>
              </a:rPr>
              <a:t>ст.</a:t>
            </a:r>
            <a:r>
              <a:rPr sz="1600" b="1" spc="-5" dirty="0">
                <a:cs typeface="Times New Roman"/>
              </a:rPr>
              <a:t> 19.30.,</a:t>
            </a:r>
            <a:r>
              <a:rPr sz="1600" b="1" spc="-30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п.4</a:t>
            </a:r>
            <a:endParaRPr sz="1600" b="1" dirty="0"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50169" y="2415403"/>
            <a:ext cx="4161625" cy="3743863"/>
            <a:chOff x="623316" y="2865107"/>
            <a:chExt cx="5259070" cy="30111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316" y="3724655"/>
              <a:ext cx="5258562" cy="21511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3984" y="2865107"/>
              <a:ext cx="5164074" cy="109043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41541" y="2527547"/>
            <a:ext cx="4097547" cy="3431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94130" algn="r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cs typeface="Times New Roman"/>
              </a:rPr>
              <a:t>Дисципл</a:t>
            </a:r>
            <a:r>
              <a:rPr sz="2400" b="1" spc="-10" dirty="0">
                <a:solidFill>
                  <a:srgbClr val="FFFFFF"/>
                </a:solidFill>
                <a:cs typeface="Times New Roman"/>
              </a:rPr>
              <a:t>и</a:t>
            </a:r>
            <a:r>
              <a:rPr sz="2400" b="1" spc="-5" dirty="0">
                <a:solidFill>
                  <a:srgbClr val="FFFFFF"/>
                </a:solidFill>
                <a:cs typeface="Times New Roman"/>
              </a:rPr>
              <a:t>нарная  ответственность</a:t>
            </a:r>
            <a:endParaRPr sz="2400" dirty="0">
              <a:cs typeface="Times New Roman"/>
            </a:endParaRPr>
          </a:p>
          <a:p>
            <a:pPr marL="635" algn="ctr">
              <a:lnSpc>
                <a:spcPct val="100000"/>
              </a:lnSpc>
              <a:spcBef>
                <a:spcPts val="1735"/>
              </a:spcBef>
            </a:pPr>
            <a:r>
              <a:rPr sz="1600" b="1" spc="-10" dirty="0" err="1" smtClean="0">
                <a:cs typeface="Times New Roman"/>
              </a:rPr>
              <a:t>Приказ</a:t>
            </a:r>
            <a:r>
              <a:rPr sz="1600" b="1" spc="-15" dirty="0" smtClean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Министерства</a:t>
            </a:r>
            <a:r>
              <a:rPr sz="1600" b="1" spc="45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просвещения</a:t>
            </a:r>
            <a:endParaRPr sz="1600" dirty="0">
              <a:cs typeface="Times New Roman"/>
            </a:endParaRPr>
          </a:p>
          <a:p>
            <a:pPr marL="277495" marR="271145" algn="ctr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cs typeface="Times New Roman"/>
              </a:rPr>
              <a:t>Российской</a:t>
            </a:r>
            <a:r>
              <a:rPr sz="1600" b="1" spc="5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Федерации</a:t>
            </a:r>
            <a:r>
              <a:rPr sz="1600" b="1" spc="30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и</a:t>
            </a:r>
            <a:r>
              <a:rPr sz="1600" b="1" spc="-10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Федеральной</a:t>
            </a:r>
            <a:r>
              <a:rPr sz="1600" b="1" spc="15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службы </a:t>
            </a:r>
            <a:r>
              <a:rPr sz="1600" b="1" spc="-385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по</a:t>
            </a:r>
            <a:r>
              <a:rPr sz="1600" b="1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надзору</a:t>
            </a:r>
            <a:r>
              <a:rPr sz="1600" b="1" spc="5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в</a:t>
            </a:r>
            <a:r>
              <a:rPr sz="1600" b="1" spc="10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сфере</a:t>
            </a:r>
            <a:r>
              <a:rPr sz="1600" b="1" spc="15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образования</a:t>
            </a:r>
            <a:r>
              <a:rPr sz="1600" b="1" spc="-20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и </a:t>
            </a:r>
            <a:r>
              <a:rPr sz="1600" b="1" spc="-25" dirty="0">
                <a:cs typeface="Times New Roman"/>
              </a:rPr>
              <a:t>науки</a:t>
            </a:r>
            <a:endParaRPr sz="16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spc="-25" dirty="0">
                <a:cs typeface="Times New Roman"/>
              </a:rPr>
              <a:t>о</a:t>
            </a:r>
            <a:r>
              <a:rPr sz="1600" b="1" spc="-5" dirty="0">
                <a:cs typeface="Times New Roman"/>
              </a:rPr>
              <a:t>т</a:t>
            </a:r>
            <a:r>
              <a:rPr sz="1600" b="1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7</a:t>
            </a:r>
            <a:r>
              <a:rPr sz="1600" b="1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н</a:t>
            </a:r>
            <a:r>
              <a:rPr sz="1600" b="1" spc="-35" dirty="0">
                <a:cs typeface="Times New Roman"/>
              </a:rPr>
              <a:t>о</a:t>
            </a:r>
            <a:r>
              <a:rPr sz="1600" b="1" spc="-5" dirty="0">
                <a:cs typeface="Times New Roman"/>
              </a:rPr>
              <a:t>яб</a:t>
            </a:r>
            <a:r>
              <a:rPr sz="1600" b="1" spc="-10" dirty="0">
                <a:cs typeface="Times New Roman"/>
              </a:rPr>
              <a:t>р</a:t>
            </a:r>
            <a:r>
              <a:rPr sz="1600" b="1" spc="-5" dirty="0">
                <a:cs typeface="Times New Roman"/>
              </a:rPr>
              <a:t>я 2</a:t>
            </a:r>
            <a:r>
              <a:rPr sz="1600" b="1" dirty="0">
                <a:cs typeface="Times New Roman"/>
              </a:rPr>
              <a:t>0</a:t>
            </a:r>
            <a:r>
              <a:rPr sz="1600" b="1" spc="-5" dirty="0">
                <a:cs typeface="Times New Roman"/>
              </a:rPr>
              <a:t>18</a:t>
            </a:r>
            <a:r>
              <a:rPr sz="1600" b="1" spc="-15" dirty="0">
                <a:cs typeface="Times New Roman"/>
              </a:rPr>
              <a:t> </a:t>
            </a:r>
            <a:r>
              <a:rPr sz="1600" b="1" spc="-195" dirty="0">
                <a:cs typeface="Times New Roman"/>
              </a:rPr>
              <a:t>г</a:t>
            </a:r>
            <a:r>
              <a:rPr sz="1600" b="1" spc="-5" dirty="0">
                <a:cs typeface="Times New Roman"/>
              </a:rPr>
              <a:t>.</a:t>
            </a:r>
            <a:r>
              <a:rPr sz="1600" b="1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№</a:t>
            </a:r>
            <a:r>
              <a:rPr sz="1600" b="1" spc="15" dirty="0">
                <a:cs typeface="Times New Roman"/>
              </a:rPr>
              <a:t>1</a:t>
            </a:r>
            <a:r>
              <a:rPr sz="1600" b="1" dirty="0">
                <a:cs typeface="Times New Roman"/>
              </a:rPr>
              <a:t>90</a:t>
            </a:r>
            <a:r>
              <a:rPr sz="1600" b="1" spc="-5" dirty="0">
                <a:cs typeface="Times New Roman"/>
              </a:rPr>
              <a:t>/15</a:t>
            </a:r>
            <a:r>
              <a:rPr sz="1600" b="1" dirty="0">
                <a:cs typeface="Times New Roman"/>
              </a:rPr>
              <a:t>1</a:t>
            </a:r>
            <a:r>
              <a:rPr sz="1600" b="1" spc="-5" dirty="0">
                <a:cs typeface="Times New Roman"/>
              </a:rPr>
              <a:t>2</a:t>
            </a:r>
            <a:endParaRPr sz="16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spc="-15" dirty="0">
                <a:cs typeface="Times New Roman"/>
              </a:rPr>
              <a:t>«Об</a:t>
            </a:r>
            <a:r>
              <a:rPr sz="1600" spc="3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утверждении</a:t>
            </a:r>
            <a:r>
              <a:rPr sz="1600" spc="30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Порядка</a:t>
            </a:r>
            <a:r>
              <a:rPr sz="1600" spc="5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проведения</a:t>
            </a:r>
            <a:r>
              <a:rPr sz="1600" spc="35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государственной</a:t>
            </a:r>
            <a:endParaRPr sz="16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spc="-15" dirty="0">
                <a:cs typeface="Times New Roman"/>
              </a:rPr>
              <a:t>итоговой</a:t>
            </a:r>
            <a:r>
              <a:rPr sz="160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аттестации</a:t>
            </a:r>
            <a:r>
              <a:rPr sz="1600" spc="4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по</a:t>
            </a:r>
            <a:r>
              <a:rPr sz="1600" spc="5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образовательным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программам</a:t>
            </a:r>
            <a:endParaRPr sz="1600" dirty="0">
              <a:cs typeface="Times New Roman"/>
            </a:endParaRPr>
          </a:p>
          <a:p>
            <a:pPr marL="3175" algn="ctr">
              <a:lnSpc>
                <a:spcPct val="100000"/>
              </a:lnSpc>
            </a:pPr>
            <a:r>
              <a:rPr sz="1600" spc="-10" dirty="0">
                <a:cs typeface="Times New Roman"/>
              </a:rPr>
              <a:t>среднего общего</a:t>
            </a:r>
            <a:r>
              <a:rPr sz="1600" spc="-1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образования»</a:t>
            </a:r>
            <a:endParaRPr sz="1600" dirty="0"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8062" y="966159"/>
            <a:ext cx="8120444" cy="151825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26211" y="1173198"/>
            <a:ext cx="7591245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2200" b="1" spc="-15" dirty="0">
                <a:solidFill>
                  <a:srgbClr val="FFFFFF"/>
                </a:solidFill>
                <a:cs typeface="Times New Roman"/>
              </a:rPr>
              <a:t>Работники, </a:t>
            </a:r>
            <a:r>
              <a:rPr sz="2200" b="1" spc="-10" dirty="0">
                <a:solidFill>
                  <a:srgbClr val="FFFFFF"/>
                </a:solidFill>
                <a:cs typeface="Times New Roman"/>
              </a:rPr>
              <a:t>привлекаемые</a:t>
            </a:r>
            <a:r>
              <a:rPr sz="2200" b="1" spc="-5" dirty="0">
                <a:solidFill>
                  <a:srgbClr val="FFFFFF"/>
                </a:solidFill>
                <a:cs typeface="Times New Roman"/>
              </a:rPr>
              <a:t> к</a:t>
            </a:r>
            <a:r>
              <a:rPr sz="2200" b="1" spc="-10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200" b="1" spc="-15" dirty="0">
                <a:solidFill>
                  <a:srgbClr val="FFFFFF"/>
                </a:solidFill>
                <a:cs typeface="Times New Roman"/>
              </a:rPr>
              <a:t>проведению</a:t>
            </a:r>
            <a:endParaRPr sz="22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200" b="1" spc="-20" dirty="0">
                <a:solidFill>
                  <a:srgbClr val="FFFFFF"/>
                </a:solidFill>
                <a:cs typeface="Times New Roman"/>
              </a:rPr>
              <a:t>государственной</a:t>
            </a:r>
            <a:r>
              <a:rPr sz="2200" b="1" spc="-1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200" b="1" spc="-25" dirty="0">
                <a:solidFill>
                  <a:srgbClr val="FFFFFF"/>
                </a:solidFill>
                <a:cs typeface="Times New Roman"/>
              </a:rPr>
              <a:t>итоговой</a:t>
            </a:r>
            <a:r>
              <a:rPr sz="2200" b="1" spc="-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200" b="1" spc="-10" dirty="0">
                <a:solidFill>
                  <a:srgbClr val="FFFFFF"/>
                </a:solidFill>
                <a:cs typeface="Times New Roman"/>
              </a:rPr>
              <a:t>аттестации,</a:t>
            </a:r>
            <a:r>
              <a:rPr sz="2200" b="1" spc="2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200" b="1" spc="-5" dirty="0">
                <a:solidFill>
                  <a:srgbClr val="FFFFFF"/>
                </a:solidFill>
                <a:cs typeface="Times New Roman"/>
              </a:rPr>
              <a:t>несут</a:t>
            </a:r>
            <a:r>
              <a:rPr sz="2200" b="1" spc="-1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200" b="1" spc="-10" dirty="0">
                <a:solidFill>
                  <a:srgbClr val="FFFFFF"/>
                </a:solidFill>
                <a:cs typeface="Times New Roman"/>
              </a:rPr>
              <a:t>ответственность</a:t>
            </a:r>
            <a:endParaRPr sz="2200" dirty="0"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2200" b="1" spc="-5" dirty="0">
                <a:solidFill>
                  <a:srgbClr val="FFFFFF"/>
                </a:solidFill>
                <a:cs typeface="Times New Roman"/>
              </a:rPr>
              <a:t>в</a:t>
            </a:r>
            <a:r>
              <a:rPr sz="2200" b="1" spc="-1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200" b="1" spc="-10" dirty="0">
                <a:solidFill>
                  <a:srgbClr val="FFFFFF"/>
                </a:solidFill>
                <a:cs typeface="Times New Roman"/>
              </a:rPr>
              <a:t>соответствии</a:t>
            </a:r>
            <a:r>
              <a:rPr sz="2200" b="1" spc="10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200" b="1" spc="-5" dirty="0">
                <a:solidFill>
                  <a:srgbClr val="FFFFFF"/>
                </a:solidFill>
                <a:cs typeface="Times New Roman"/>
              </a:rPr>
              <a:t>с</a:t>
            </a:r>
            <a:r>
              <a:rPr sz="2200" b="1" spc="-10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200" b="1" spc="-15" dirty="0">
                <a:solidFill>
                  <a:srgbClr val="FFFFFF"/>
                </a:solidFill>
                <a:cs typeface="Times New Roman"/>
              </a:rPr>
              <a:t>законодательством</a:t>
            </a:r>
            <a:r>
              <a:rPr sz="2200" b="1" spc="-25" dirty="0">
                <a:solidFill>
                  <a:srgbClr val="FFFFFF"/>
                </a:solidFill>
                <a:cs typeface="Times New Roman"/>
              </a:rPr>
              <a:t> РФ</a:t>
            </a:r>
            <a:endParaRPr sz="2200" dirty="0"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72530" y="45514"/>
            <a:ext cx="81692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2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О</a:t>
            </a:r>
            <a:r>
              <a:rPr lang="ru-RU" sz="2400" b="1" spc="-2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ТВЕТСТВЕННОСТЬ ЛИЦ, ПРИВЛЕКАЕМЫХ </a:t>
            </a:r>
            <a:br>
              <a:rPr lang="ru-RU" sz="2400" b="1" spc="-2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</a:br>
            <a:r>
              <a:rPr lang="ru-RU" sz="2400" b="1" spc="-2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К ПРОВЕДЕНИЮ ГИА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+mn-lt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3647" y="4752529"/>
            <a:ext cx="2839878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cs typeface="Times New Roman"/>
              </a:rPr>
              <a:t>Наложение</a:t>
            </a:r>
            <a:r>
              <a:rPr sz="1600" b="1" spc="5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административного</a:t>
            </a:r>
            <a:r>
              <a:rPr sz="1600" b="1" spc="5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штрафа:</a:t>
            </a:r>
            <a:endParaRPr sz="1600" dirty="0"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21887" y="5341478"/>
            <a:ext cx="3923373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 algn="just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b="1" spc="-5" dirty="0">
                <a:cs typeface="Times New Roman"/>
              </a:rPr>
              <a:t>на</a:t>
            </a:r>
            <a:r>
              <a:rPr sz="1400" b="1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граждан</a:t>
            </a:r>
            <a:r>
              <a:rPr sz="1400" b="1" spc="30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-</a:t>
            </a:r>
            <a:r>
              <a:rPr sz="1400" b="1" dirty="0">
                <a:cs typeface="Times New Roman"/>
              </a:rPr>
              <a:t> </a:t>
            </a:r>
            <a:r>
              <a:rPr sz="1400" b="1" spc="-15" dirty="0">
                <a:cs typeface="Times New Roman"/>
              </a:rPr>
              <a:t>от</a:t>
            </a:r>
            <a:r>
              <a:rPr sz="1400" b="1" spc="-5" dirty="0">
                <a:cs typeface="Times New Roman"/>
              </a:rPr>
              <a:t> </a:t>
            </a:r>
            <a:r>
              <a:rPr sz="1400" b="1" spc="-15" dirty="0">
                <a:cs typeface="Times New Roman"/>
              </a:rPr>
              <a:t>трех</a:t>
            </a:r>
            <a:r>
              <a:rPr sz="1400" b="1" spc="20" dirty="0">
                <a:cs typeface="Times New Roman"/>
              </a:rPr>
              <a:t> </a:t>
            </a:r>
            <a:r>
              <a:rPr sz="1400" b="1" spc="-10" dirty="0">
                <a:cs typeface="Times New Roman"/>
              </a:rPr>
              <a:t>тысяч</a:t>
            </a:r>
            <a:r>
              <a:rPr sz="1400" b="1" spc="20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до</a:t>
            </a:r>
            <a:r>
              <a:rPr sz="1400" b="1" dirty="0">
                <a:cs typeface="Times New Roman"/>
              </a:rPr>
              <a:t> </a:t>
            </a:r>
            <a:r>
              <a:rPr sz="1400" b="1" spc="-10" dirty="0">
                <a:cs typeface="Times New Roman"/>
              </a:rPr>
              <a:t>пяти</a:t>
            </a:r>
            <a:r>
              <a:rPr sz="1400" b="1" spc="20" dirty="0">
                <a:cs typeface="Times New Roman"/>
              </a:rPr>
              <a:t> </a:t>
            </a:r>
            <a:r>
              <a:rPr sz="1400" b="1" spc="-10" dirty="0">
                <a:cs typeface="Times New Roman"/>
              </a:rPr>
              <a:t>тысяч</a:t>
            </a:r>
            <a:r>
              <a:rPr sz="1400" b="1" spc="20" dirty="0">
                <a:cs typeface="Times New Roman"/>
              </a:rPr>
              <a:t> </a:t>
            </a:r>
            <a:r>
              <a:rPr sz="1400" b="1" spc="-20" dirty="0">
                <a:cs typeface="Times New Roman"/>
              </a:rPr>
              <a:t>рублей</a:t>
            </a:r>
            <a:endParaRPr sz="1400" dirty="0">
              <a:cs typeface="Times New Roman"/>
            </a:endParaRPr>
          </a:p>
          <a:p>
            <a:pPr marL="299085" marR="479425" indent="-287020" algn="just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b="1" spc="-5" dirty="0">
                <a:cs typeface="Times New Roman"/>
              </a:rPr>
              <a:t>на</a:t>
            </a:r>
            <a:r>
              <a:rPr sz="1400" b="1" dirty="0">
                <a:cs typeface="Times New Roman"/>
              </a:rPr>
              <a:t> </a:t>
            </a:r>
            <a:r>
              <a:rPr sz="1400" b="1" spc="-10" dirty="0">
                <a:cs typeface="Times New Roman"/>
              </a:rPr>
              <a:t>должностных</a:t>
            </a:r>
            <a:r>
              <a:rPr sz="1400" b="1" spc="40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лиц</a:t>
            </a:r>
            <a:r>
              <a:rPr sz="1400" b="1" spc="10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- </a:t>
            </a:r>
            <a:r>
              <a:rPr sz="1400" b="1" spc="-15" dirty="0">
                <a:cs typeface="Times New Roman"/>
              </a:rPr>
              <a:t>от</a:t>
            </a:r>
            <a:r>
              <a:rPr sz="1400" b="1" spc="-5" dirty="0">
                <a:cs typeface="Times New Roman"/>
              </a:rPr>
              <a:t> </a:t>
            </a:r>
            <a:r>
              <a:rPr sz="1400" b="1" spc="-10" dirty="0">
                <a:cs typeface="Times New Roman"/>
              </a:rPr>
              <a:t>двадцати</a:t>
            </a:r>
            <a:r>
              <a:rPr sz="1400" b="1" spc="20" dirty="0">
                <a:cs typeface="Times New Roman"/>
              </a:rPr>
              <a:t> </a:t>
            </a:r>
            <a:r>
              <a:rPr sz="1400" b="1" spc="-10" dirty="0">
                <a:cs typeface="Times New Roman"/>
              </a:rPr>
              <a:t>тысяч</a:t>
            </a:r>
            <a:r>
              <a:rPr sz="1400" b="1" spc="25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до </a:t>
            </a:r>
            <a:r>
              <a:rPr sz="1400" b="1" spc="-385" dirty="0">
                <a:cs typeface="Times New Roman"/>
              </a:rPr>
              <a:t> </a:t>
            </a:r>
            <a:r>
              <a:rPr sz="1400" b="1" spc="-10" dirty="0">
                <a:cs typeface="Times New Roman"/>
              </a:rPr>
              <a:t>сорока</a:t>
            </a:r>
            <a:r>
              <a:rPr sz="1400" b="1" spc="-5" dirty="0">
                <a:cs typeface="Times New Roman"/>
              </a:rPr>
              <a:t> </a:t>
            </a:r>
            <a:r>
              <a:rPr sz="1400" b="1" spc="-10" dirty="0">
                <a:cs typeface="Times New Roman"/>
              </a:rPr>
              <a:t>тысяч</a:t>
            </a:r>
            <a:r>
              <a:rPr sz="1400" b="1" spc="20" dirty="0">
                <a:cs typeface="Times New Roman"/>
              </a:rPr>
              <a:t> </a:t>
            </a:r>
            <a:r>
              <a:rPr sz="1400" b="1" spc="-20" dirty="0">
                <a:cs typeface="Times New Roman"/>
              </a:rPr>
              <a:t>рублей</a:t>
            </a:r>
            <a:endParaRPr sz="1400" dirty="0">
              <a:cs typeface="Times New Roman"/>
            </a:endParaRPr>
          </a:p>
          <a:p>
            <a:pPr marL="299085" indent="-287020" algn="just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400" b="1" spc="-5" dirty="0">
                <a:cs typeface="Times New Roman"/>
              </a:rPr>
              <a:t>на</a:t>
            </a:r>
            <a:r>
              <a:rPr sz="1400" b="1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юридических</a:t>
            </a:r>
            <a:r>
              <a:rPr sz="1400" b="1" spc="15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лиц</a:t>
            </a:r>
            <a:r>
              <a:rPr sz="1400" b="1" spc="5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- </a:t>
            </a:r>
            <a:r>
              <a:rPr sz="1400" b="1" spc="-15" dirty="0">
                <a:cs typeface="Times New Roman"/>
              </a:rPr>
              <a:t>от</a:t>
            </a:r>
            <a:r>
              <a:rPr sz="1400" b="1" spc="-5" dirty="0">
                <a:cs typeface="Times New Roman"/>
              </a:rPr>
              <a:t> пятидесяти</a:t>
            </a:r>
            <a:r>
              <a:rPr sz="1400" b="1" spc="50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тысяч</a:t>
            </a:r>
            <a:r>
              <a:rPr sz="1400" b="1" spc="5" dirty="0">
                <a:cs typeface="Times New Roman"/>
              </a:rPr>
              <a:t> </a:t>
            </a:r>
            <a:r>
              <a:rPr sz="1400" b="1" spc="-5" dirty="0">
                <a:cs typeface="Times New Roman"/>
              </a:rPr>
              <a:t>до</a:t>
            </a:r>
            <a:endParaRPr sz="1400" dirty="0">
              <a:cs typeface="Times New Roman"/>
            </a:endParaRPr>
          </a:p>
          <a:p>
            <a:pPr marL="299085" algn="just">
              <a:lnSpc>
                <a:spcPct val="100000"/>
              </a:lnSpc>
            </a:pPr>
            <a:r>
              <a:rPr sz="1400" b="1" spc="-25" dirty="0">
                <a:cs typeface="Times New Roman"/>
              </a:rPr>
              <a:t>двухсот</a:t>
            </a:r>
            <a:r>
              <a:rPr sz="1400" b="1" spc="-5" dirty="0">
                <a:cs typeface="Times New Roman"/>
              </a:rPr>
              <a:t> </a:t>
            </a:r>
            <a:r>
              <a:rPr sz="1400" b="1" spc="-10" dirty="0">
                <a:cs typeface="Times New Roman"/>
              </a:rPr>
              <a:t>тысяч</a:t>
            </a:r>
            <a:r>
              <a:rPr sz="1400" b="1" spc="10" dirty="0">
                <a:cs typeface="Times New Roman"/>
              </a:rPr>
              <a:t> </a:t>
            </a:r>
            <a:r>
              <a:rPr sz="1400" b="1" spc="-20" dirty="0">
                <a:cs typeface="Times New Roman"/>
              </a:rPr>
              <a:t>рублей</a:t>
            </a:r>
            <a:endParaRPr sz="1400" dirty="0"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34782" y="5414778"/>
            <a:ext cx="282320" cy="1002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59" y="749814"/>
            <a:ext cx="6426835" cy="4166235"/>
            <a:chOff x="44956" y="749808"/>
            <a:chExt cx="6426835" cy="41662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656" y="749808"/>
              <a:ext cx="6413881" cy="41662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77799" y="791464"/>
              <a:ext cx="5807710" cy="217170"/>
            </a:xfrm>
            <a:custGeom>
              <a:avLst/>
              <a:gdLst/>
              <a:ahLst/>
              <a:cxnLst/>
              <a:rect l="l" t="t" r="r" b="b"/>
              <a:pathLst>
                <a:path w="5807710" h="217169">
                  <a:moveTo>
                    <a:pt x="0" y="216915"/>
                  </a:moveTo>
                  <a:lnTo>
                    <a:pt x="4656" y="174734"/>
                  </a:lnTo>
                  <a:lnTo>
                    <a:pt x="17356" y="140255"/>
                  </a:lnTo>
                  <a:lnTo>
                    <a:pt x="36192" y="116992"/>
                  </a:lnTo>
                  <a:lnTo>
                    <a:pt x="59258" y="108458"/>
                  </a:lnTo>
                  <a:lnTo>
                    <a:pt x="2803499" y="108458"/>
                  </a:lnTo>
                  <a:lnTo>
                    <a:pt x="2826516" y="99941"/>
                  </a:lnTo>
                  <a:lnTo>
                    <a:pt x="2845330" y="76708"/>
                  </a:lnTo>
                  <a:lnTo>
                    <a:pt x="2858024" y="42235"/>
                  </a:lnTo>
                  <a:lnTo>
                    <a:pt x="2862681" y="0"/>
                  </a:lnTo>
                  <a:lnTo>
                    <a:pt x="2867340" y="42235"/>
                  </a:lnTo>
                  <a:lnTo>
                    <a:pt x="2880048" y="76708"/>
                  </a:lnTo>
                  <a:lnTo>
                    <a:pt x="2898900" y="99941"/>
                  </a:lnTo>
                  <a:lnTo>
                    <a:pt x="2921990" y="108458"/>
                  </a:lnTo>
                  <a:lnTo>
                    <a:pt x="5748375" y="108458"/>
                  </a:lnTo>
                  <a:lnTo>
                    <a:pt x="5771465" y="116992"/>
                  </a:lnTo>
                  <a:lnTo>
                    <a:pt x="5790317" y="140255"/>
                  </a:lnTo>
                  <a:lnTo>
                    <a:pt x="5803025" y="174734"/>
                  </a:lnTo>
                  <a:lnTo>
                    <a:pt x="5807684" y="21691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656" y="1375663"/>
              <a:ext cx="206375" cy="165100"/>
            </a:xfrm>
            <a:custGeom>
              <a:avLst/>
              <a:gdLst/>
              <a:ahLst/>
              <a:cxnLst/>
              <a:rect l="l" t="t" r="r" b="b"/>
              <a:pathLst>
                <a:path w="206375" h="165100">
                  <a:moveTo>
                    <a:pt x="0" y="82423"/>
                  </a:moveTo>
                  <a:lnTo>
                    <a:pt x="8092" y="50363"/>
                  </a:lnTo>
                  <a:lnTo>
                    <a:pt x="30160" y="24161"/>
                  </a:lnTo>
                  <a:lnTo>
                    <a:pt x="62891" y="6484"/>
                  </a:lnTo>
                  <a:lnTo>
                    <a:pt x="102972" y="0"/>
                  </a:lnTo>
                  <a:lnTo>
                    <a:pt x="143054" y="6484"/>
                  </a:lnTo>
                  <a:lnTo>
                    <a:pt x="175785" y="24161"/>
                  </a:lnTo>
                  <a:lnTo>
                    <a:pt x="197852" y="50363"/>
                  </a:lnTo>
                  <a:lnTo>
                    <a:pt x="205944" y="82423"/>
                  </a:lnTo>
                  <a:lnTo>
                    <a:pt x="197852" y="114482"/>
                  </a:lnTo>
                  <a:lnTo>
                    <a:pt x="175785" y="140684"/>
                  </a:lnTo>
                  <a:lnTo>
                    <a:pt x="143054" y="158361"/>
                  </a:lnTo>
                  <a:lnTo>
                    <a:pt x="102972" y="164846"/>
                  </a:lnTo>
                  <a:lnTo>
                    <a:pt x="62891" y="158361"/>
                  </a:lnTo>
                  <a:lnTo>
                    <a:pt x="30159" y="140684"/>
                  </a:lnTo>
                  <a:lnTo>
                    <a:pt x="8092" y="114482"/>
                  </a:lnTo>
                  <a:lnTo>
                    <a:pt x="0" y="82423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91995" y="193300"/>
            <a:ext cx="22294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9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ППЭ-05-02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2631" y="1377189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659" y="1573402"/>
            <a:ext cx="206375" cy="165100"/>
          </a:xfrm>
          <a:custGeom>
            <a:avLst/>
            <a:gdLst/>
            <a:ahLst/>
            <a:cxnLst/>
            <a:rect l="l" t="t" r="r" b="b"/>
            <a:pathLst>
              <a:path w="206375" h="165100">
                <a:moveTo>
                  <a:pt x="0" y="82423"/>
                </a:moveTo>
                <a:lnTo>
                  <a:pt x="8092" y="50363"/>
                </a:lnTo>
                <a:lnTo>
                  <a:pt x="30160" y="24161"/>
                </a:lnTo>
                <a:lnTo>
                  <a:pt x="62891" y="6484"/>
                </a:lnTo>
                <a:lnTo>
                  <a:pt x="102972" y="0"/>
                </a:lnTo>
                <a:lnTo>
                  <a:pt x="143054" y="6484"/>
                </a:lnTo>
                <a:lnTo>
                  <a:pt x="175785" y="24161"/>
                </a:lnTo>
                <a:lnTo>
                  <a:pt x="197852" y="50363"/>
                </a:lnTo>
                <a:lnTo>
                  <a:pt x="205944" y="82423"/>
                </a:lnTo>
                <a:lnTo>
                  <a:pt x="197852" y="114482"/>
                </a:lnTo>
                <a:lnTo>
                  <a:pt x="175785" y="140684"/>
                </a:lnTo>
                <a:lnTo>
                  <a:pt x="143054" y="158361"/>
                </a:lnTo>
                <a:lnTo>
                  <a:pt x="102972" y="164846"/>
                </a:lnTo>
                <a:lnTo>
                  <a:pt x="62891" y="158361"/>
                </a:lnTo>
                <a:lnTo>
                  <a:pt x="30159" y="140684"/>
                </a:lnTo>
                <a:lnTo>
                  <a:pt x="8092" y="114482"/>
                </a:lnTo>
                <a:lnTo>
                  <a:pt x="0" y="8242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631" y="1575054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66008" y="1375663"/>
            <a:ext cx="206375" cy="165100"/>
          </a:xfrm>
          <a:custGeom>
            <a:avLst/>
            <a:gdLst/>
            <a:ahLst/>
            <a:cxnLst/>
            <a:rect l="l" t="t" r="r" b="b"/>
            <a:pathLst>
              <a:path w="206375" h="165100">
                <a:moveTo>
                  <a:pt x="0" y="82423"/>
                </a:moveTo>
                <a:lnTo>
                  <a:pt x="8092" y="50363"/>
                </a:lnTo>
                <a:lnTo>
                  <a:pt x="30162" y="24161"/>
                </a:lnTo>
                <a:lnTo>
                  <a:pt x="62900" y="6484"/>
                </a:lnTo>
                <a:lnTo>
                  <a:pt x="102997" y="0"/>
                </a:lnTo>
                <a:lnTo>
                  <a:pt x="143093" y="6484"/>
                </a:lnTo>
                <a:lnTo>
                  <a:pt x="175831" y="24161"/>
                </a:lnTo>
                <a:lnTo>
                  <a:pt x="197901" y="50363"/>
                </a:lnTo>
                <a:lnTo>
                  <a:pt x="205994" y="82423"/>
                </a:lnTo>
                <a:lnTo>
                  <a:pt x="197901" y="114482"/>
                </a:lnTo>
                <a:lnTo>
                  <a:pt x="175831" y="140684"/>
                </a:lnTo>
                <a:lnTo>
                  <a:pt x="143093" y="158361"/>
                </a:lnTo>
                <a:lnTo>
                  <a:pt x="102997" y="164846"/>
                </a:lnTo>
                <a:lnTo>
                  <a:pt x="62900" y="158361"/>
                </a:lnTo>
                <a:lnTo>
                  <a:pt x="30162" y="140684"/>
                </a:lnTo>
                <a:lnTo>
                  <a:pt x="8092" y="114482"/>
                </a:lnTo>
                <a:lnTo>
                  <a:pt x="0" y="8242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31540" y="1377189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66008" y="1573402"/>
            <a:ext cx="206375" cy="165100"/>
          </a:xfrm>
          <a:custGeom>
            <a:avLst/>
            <a:gdLst/>
            <a:ahLst/>
            <a:cxnLst/>
            <a:rect l="l" t="t" r="r" b="b"/>
            <a:pathLst>
              <a:path w="206375" h="165100">
                <a:moveTo>
                  <a:pt x="0" y="82423"/>
                </a:moveTo>
                <a:lnTo>
                  <a:pt x="8092" y="50363"/>
                </a:lnTo>
                <a:lnTo>
                  <a:pt x="30162" y="24161"/>
                </a:lnTo>
                <a:lnTo>
                  <a:pt x="62900" y="6484"/>
                </a:lnTo>
                <a:lnTo>
                  <a:pt x="102997" y="0"/>
                </a:lnTo>
                <a:lnTo>
                  <a:pt x="143093" y="6484"/>
                </a:lnTo>
                <a:lnTo>
                  <a:pt x="175831" y="24161"/>
                </a:lnTo>
                <a:lnTo>
                  <a:pt x="197901" y="50363"/>
                </a:lnTo>
                <a:lnTo>
                  <a:pt x="205994" y="82423"/>
                </a:lnTo>
                <a:lnTo>
                  <a:pt x="197901" y="114482"/>
                </a:lnTo>
                <a:lnTo>
                  <a:pt x="175831" y="140684"/>
                </a:lnTo>
                <a:lnTo>
                  <a:pt x="143093" y="158361"/>
                </a:lnTo>
                <a:lnTo>
                  <a:pt x="102997" y="164846"/>
                </a:lnTo>
                <a:lnTo>
                  <a:pt x="62900" y="158361"/>
                </a:lnTo>
                <a:lnTo>
                  <a:pt x="30162" y="140684"/>
                </a:lnTo>
                <a:lnTo>
                  <a:pt x="8092" y="114482"/>
                </a:lnTo>
                <a:lnTo>
                  <a:pt x="0" y="82423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31540" y="1575054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727" y="1877948"/>
            <a:ext cx="231344" cy="19011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14402" y="1892300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6174" y="3368933"/>
            <a:ext cx="231343" cy="19011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33883" y="3383661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1131" y="3368933"/>
            <a:ext cx="231343" cy="19011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028802" y="3383661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4356" y="3372992"/>
            <a:ext cx="231267" cy="186055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902332" y="3385566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03119" y="338569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80" h="173354">
                <a:moveTo>
                  <a:pt x="0" y="86614"/>
                </a:moveTo>
                <a:lnTo>
                  <a:pt x="42135" y="35442"/>
                </a:lnTo>
                <a:lnTo>
                  <a:pt x="89400" y="16698"/>
                </a:lnTo>
                <a:lnTo>
                  <a:pt x="149327" y="4411"/>
                </a:lnTo>
                <a:lnTo>
                  <a:pt x="218312" y="0"/>
                </a:lnTo>
                <a:lnTo>
                  <a:pt x="287347" y="4411"/>
                </a:lnTo>
                <a:lnTo>
                  <a:pt x="347279" y="16698"/>
                </a:lnTo>
                <a:lnTo>
                  <a:pt x="394527" y="35442"/>
                </a:lnTo>
                <a:lnTo>
                  <a:pt x="425503" y="59220"/>
                </a:lnTo>
                <a:lnTo>
                  <a:pt x="436625" y="86614"/>
                </a:lnTo>
                <a:lnTo>
                  <a:pt x="425503" y="113945"/>
                </a:lnTo>
                <a:lnTo>
                  <a:pt x="394527" y="137686"/>
                </a:lnTo>
                <a:lnTo>
                  <a:pt x="347279" y="156410"/>
                </a:lnTo>
                <a:lnTo>
                  <a:pt x="287347" y="168690"/>
                </a:lnTo>
                <a:lnTo>
                  <a:pt x="218312" y="173101"/>
                </a:lnTo>
                <a:lnTo>
                  <a:pt x="149327" y="168690"/>
                </a:lnTo>
                <a:lnTo>
                  <a:pt x="89400" y="156410"/>
                </a:lnTo>
                <a:lnTo>
                  <a:pt x="42135" y="137686"/>
                </a:lnTo>
                <a:lnTo>
                  <a:pt x="11134" y="113945"/>
                </a:lnTo>
                <a:lnTo>
                  <a:pt x="0" y="8661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757045" y="3391916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10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92830" y="3377570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098" y="35414"/>
                </a:lnTo>
                <a:lnTo>
                  <a:pt x="89346" y="16690"/>
                </a:lnTo>
                <a:lnTo>
                  <a:pt x="149278" y="4410"/>
                </a:lnTo>
                <a:lnTo>
                  <a:pt x="218313" y="0"/>
                </a:lnTo>
                <a:lnTo>
                  <a:pt x="287298" y="4410"/>
                </a:lnTo>
                <a:lnTo>
                  <a:pt x="347225" y="16690"/>
                </a:lnTo>
                <a:lnTo>
                  <a:pt x="394490" y="35414"/>
                </a:lnTo>
                <a:lnTo>
                  <a:pt x="425491" y="59155"/>
                </a:lnTo>
                <a:lnTo>
                  <a:pt x="436626" y="86487"/>
                </a:lnTo>
                <a:lnTo>
                  <a:pt x="425491" y="113818"/>
                </a:lnTo>
                <a:lnTo>
                  <a:pt x="394490" y="137559"/>
                </a:lnTo>
                <a:lnTo>
                  <a:pt x="347225" y="156283"/>
                </a:lnTo>
                <a:lnTo>
                  <a:pt x="287298" y="168563"/>
                </a:lnTo>
                <a:lnTo>
                  <a:pt x="218313" y="172974"/>
                </a:lnTo>
                <a:lnTo>
                  <a:pt x="149278" y="168563"/>
                </a:lnTo>
                <a:lnTo>
                  <a:pt x="89346" y="156283"/>
                </a:lnTo>
                <a:lnTo>
                  <a:pt x="42098" y="137559"/>
                </a:lnTo>
                <a:lnTo>
                  <a:pt x="11122" y="113818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246885" y="3383661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68803" y="3575183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098" y="35414"/>
                </a:lnTo>
                <a:lnTo>
                  <a:pt x="89346" y="16690"/>
                </a:lnTo>
                <a:lnTo>
                  <a:pt x="149278" y="4410"/>
                </a:lnTo>
                <a:lnTo>
                  <a:pt x="218312" y="0"/>
                </a:lnTo>
                <a:lnTo>
                  <a:pt x="287298" y="4410"/>
                </a:lnTo>
                <a:lnTo>
                  <a:pt x="347225" y="16690"/>
                </a:lnTo>
                <a:lnTo>
                  <a:pt x="394490" y="35414"/>
                </a:lnTo>
                <a:lnTo>
                  <a:pt x="425491" y="59155"/>
                </a:lnTo>
                <a:lnTo>
                  <a:pt x="436625" y="86487"/>
                </a:lnTo>
                <a:lnTo>
                  <a:pt x="425491" y="113880"/>
                </a:lnTo>
                <a:lnTo>
                  <a:pt x="394490" y="137658"/>
                </a:lnTo>
                <a:lnTo>
                  <a:pt x="347225" y="156402"/>
                </a:lnTo>
                <a:lnTo>
                  <a:pt x="287298" y="168689"/>
                </a:lnTo>
                <a:lnTo>
                  <a:pt x="218312" y="173100"/>
                </a:lnTo>
                <a:lnTo>
                  <a:pt x="149278" y="168689"/>
                </a:lnTo>
                <a:lnTo>
                  <a:pt x="89346" y="156402"/>
                </a:lnTo>
                <a:lnTo>
                  <a:pt x="42098" y="137658"/>
                </a:lnTo>
                <a:lnTo>
                  <a:pt x="11122" y="113880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522729" y="3581146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641092" y="338569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614"/>
                </a:moveTo>
                <a:lnTo>
                  <a:pt x="42135" y="35442"/>
                </a:lnTo>
                <a:lnTo>
                  <a:pt x="89400" y="16698"/>
                </a:lnTo>
                <a:lnTo>
                  <a:pt x="149327" y="4411"/>
                </a:lnTo>
                <a:lnTo>
                  <a:pt x="218312" y="0"/>
                </a:lnTo>
                <a:lnTo>
                  <a:pt x="287298" y="4411"/>
                </a:lnTo>
                <a:lnTo>
                  <a:pt x="347225" y="16698"/>
                </a:lnTo>
                <a:lnTo>
                  <a:pt x="394490" y="35442"/>
                </a:lnTo>
                <a:lnTo>
                  <a:pt x="425491" y="59220"/>
                </a:lnTo>
                <a:lnTo>
                  <a:pt x="436625" y="86614"/>
                </a:lnTo>
                <a:lnTo>
                  <a:pt x="425491" y="113945"/>
                </a:lnTo>
                <a:lnTo>
                  <a:pt x="394490" y="137686"/>
                </a:lnTo>
                <a:lnTo>
                  <a:pt x="347225" y="156410"/>
                </a:lnTo>
                <a:lnTo>
                  <a:pt x="287298" y="168690"/>
                </a:lnTo>
                <a:lnTo>
                  <a:pt x="218312" y="173101"/>
                </a:lnTo>
                <a:lnTo>
                  <a:pt x="149327" y="168690"/>
                </a:lnTo>
                <a:lnTo>
                  <a:pt x="89400" y="156410"/>
                </a:lnTo>
                <a:lnTo>
                  <a:pt x="42135" y="137686"/>
                </a:lnTo>
                <a:lnTo>
                  <a:pt x="11134" y="113945"/>
                </a:lnTo>
                <a:lnTo>
                  <a:pt x="0" y="86614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795143" y="3391916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349623" y="340220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098" y="35414"/>
                </a:lnTo>
                <a:lnTo>
                  <a:pt x="89346" y="16690"/>
                </a:lnTo>
                <a:lnTo>
                  <a:pt x="149278" y="4410"/>
                </a:lnTo>
                <a:lnTo>
                  <a:pt x="218312" y="0"/>
                </a:lnTo>
                <a:lnTo>
                  <a:pt x="287285" y="4410"/>
                </a:lnTo>
                <a:lnTo>
                  <a:pt x="347180" y="16690"/>
                </a:lnTo>
                <a:lnTo>
                  <a:pt x="394408" y="35414"/>
                </a:lnTo>
                <a:lnTo>
                  <a:pt x="425377" y="59155"/>
                </a:lnTo>
                <a:lnTo>
                  <a:pt x="436499" y="86487"/>
                </a:lnTo>
                <a:lnTo>
                  <a:pt x="425377" y="113818"/>
                </a:lnTo>
                <a:lnTo>
                  <a:pt x="394408" y="137559"/>
                </a:lnTo>
                <a:lnTo>
                  <a:pt x="347180" y="156283"/>
                </a:lnTo>
                <a:lnTo>
                  <a:pt x="287285" y="168563"/>
                </a:lnTo>
                <a:lnTo>
                  <a:pt x="218312" y="172974"/>
                </a:lnTo>
                <a:lnTo>
                  <a:pt x="149278" y="168563"/>
                </a:lnTo>
                <a:lnTo>
                  <a:pt x="89346" y="156283"/>
                </a:lnTo>
                <a:lnTo>
                  <a:pt x="42098" y="137559"/>
                </a:lnTo>
                <a:lnTo>
                  <a:pt x="11122" y="113818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503804" y="3408427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156836" y="340220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135" y="35414"/>
                </a:lnTo>
                <a:lnTo>
                  <a:pt x="89400" y="16690"/>
                </a:lnTo>
                <a:lnTo>
                  <a:pt x="149327" y="4410"/>
                </a:lnTo>
                <a:lnTo>
                  <a:pt x="218312" y="0"/>
                </a:lnTo>
                <a:lnTo>
                  <a:pt x="287347" y="4410"/>
                </a:lnTo>
                <a:lnTo>
                  <a:pt x="347279" y="16690"/>
                </a:lnTo>
                <a:lnTo>
                  <a:pt x="394527" y="35414"/>
                </a:lnTo>
                <a:lnTo>
                  <a:pt x="425503" y="59155"/>
                </a:lnTo>
                <a:lnTo>
                  <a:pt x="436625" y="86487"/>
                </a:lnTo>
                <a:lnTo>
                  <a:pt x="425503" y="113818"/>
                </a:lnTo>
                <a:lnTo>
                  <a:pt x="394527" y="137559"/>
                </a:lnTo>
                <a:lnTo>
                  <a:pt x="347279" y="156283"/>
                </a:lnTo>
                <a:lnTo>
                  <a:pt x="287347" y="168563"/>
                </a:lnTo>
                <a:lnTo>
                  <a:pt x="218312" y="172974"/>
                </a:lnTo>
                <a:lnTo>
                  <a:pt x="149327" y="168563"/>
                </a:lnTo>
                <a:lnTo>
                  <a:pt x="89400" y="156283"/>
                </a:lnTo>
                <a:lnTo>
                  <a:pt x="42135" y="137559"/>
                </a:lnTo>
                <a:lnTo>
                  <a:pt x="11134" y="113818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5311269" y="3408427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741797" y="3402208"/>
            <a:ext cx="436880" cy="173355"/>
          </a:xfrm>
          <a:custGeom>
            <a:avLst/>
            <a:gdLst/>
            <a:ahLst/>
            <a:cxnLst/>
            <a:rect l="l" t="t" r="r" b="b"/>
            <a:pathLst>
              <a:path w="436879" h="173354">
                <a:moveTo>
                  <a:pt x="0" y="86487"/>
                </a:moveTo>
                <a:lnTo>
                  <a:pt x="42098" y="35414"/>
                </a:lnTo>
                <a:lnTo>
                  <a:pt x="89346" y="16690"/>
                </a:lnTo>
                <a:lnTo>
                  <a:pt x="149278" y="4410"/>
                </a:lnTo>
                <a:lnTo>
                  <a:pt x="218312" y="0"/>
                </a:lnTo>
                <a:lnTo>
                  <a:pt x="287298" y="4410"/>
                </a:lnTo>
                <a:lnTo>
                  <a:pt x="347225" y="16690"/>
                </a:lnTo>
                <a:lnTo>
                  <a:pt x="394490" y="35414"/>
                </a:lnTo>
                <a:lnTo>
                  <a:pt x="425491" y="59155"/>
                </a:lnTo>
                <a:lnTo>
                  <a:pt x="436625" y="86487"/>
                </a:lnTo>
                <a:lnTo>
                  <a:pt x="425491" y="113818"/>
                </a:lnTo>
                <a:lnTo>
                  <a:pt x="394490" y="137559"/>
                </a:lnTo>
                <a:lnTo>
                  <a:pt x="347225" y="156283"/>
                </a:lnTo>
                <a:lnTo>
                  <a:pt x="287298" y="168563"/>
                </a:lnTo>
                <a:lnTo>
                  <a:pt x="218312" y="172974"/>
                </a:lnTo>
                <a:lnTo>
                  <a:pt x="149278" y="168563"/>
                </a:lnTo>
                <a:lnTo>
                  <a:pt x="89346" y="156283"/>
                </a:lnTo>
                <a:lnTo>
                  <a:pt x="42098" y="137559"/>
                </a:lnTo>
                <a:lnTo>
                  <a:pt x="11122" y="113818"/>
                </a:lnTo>
                <a:lnTo>
                  <a:pt x="0" y="86487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896104" y="3408427"/>
            <a:ext cx="129539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16</a:t>
            </a:r>
            <a:endParaRPr sz="800">
              <a:latin typeface="Calibri"/>
              <a:cs typeface="Calibri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3444748" y="2973703"/>
          <a:ext cx="1609724" cy="2100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8180"/>
                <a:gridCol w="931544"/>
              </a:tblGrid>
              <a:tr h="104997">
                <a:tc>
                  <a:txBody>
                    <a:bodyPr/>
                    <a:lstStyle/>
                    <a:p>
                      <a:pPr marR="281940" algn="r">
                        <a:lnSpc>
                          <a:spcPts val="725"/>
                        </a:lnSpc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725"/>
                        </a:lnSpc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  <a:tr h="105061">
                <a:tc>
                  <a:txBody>
                    <a:bodyPr/>
                    <a:lstStyle/>
                    <a:p>
                      <a:pPr marR="279400" algn="r">
                        <a:lnSpc>
                          <a:spcPts val="725"/>
                        </a:lnSpc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 algn="ctr">
                        <a:lnSpc>
                          <a:spcPts val="725"/>
                        </a:lnSpc>
                      </a:pPr>
                      <a:r>
                        <a:rPr sz="8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б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0000"/>
                      </a:solidFill>
                      <a:prstDash val="solid"/>
                    </a:lnL>
                    <a:lnR w="12700">
                      <a:solidFill>
                        <a:srgbClr val="FF0000"/>
                      </a:solidFill>
                      <a:prstDash val="solid"/>
                    </a:lnR>
                    <a:lnT w="12700">
                      <a:solidFill>
                        <a:srgbClr val="FF0000"/>
                      </a:solidFill>
                      <a:prstDash val="solid"/>
                    </a:lnT>
                    <a:lnB w="12700">
                      <a:solidFill>
                        <a:srgbClr val="FF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37" name="object 37"/>
          <p:cNvGrpSpPr/>
          <p:nvPr/>
        </p:nvGrpSpPr>
        <p:grpSpPr>
          <a:xfrm>
            <a:off x="228373" y="3060323"/>
            <a:ext cx="4384040" cy="1763395"/>
            <a:chOff x="228371" y="3060319"/>
            <a:chExt cx="4384040" cy="1763395"/>
          </a:xfrm>
        </p:grpSpPr>
        <p:sp>
          <p:nvSpPr>
            <p:cNvPr id="38" name="object 38"/>
            <p:cNvSpPr/>
            <p:nvPr/>
          </p:nvSpPr>
          <p:spPr>
            <a:xfrm>
              <a:off x="228371" y="3064382"/>
              <a:ext cx="887730" cy="317500"/>
            </a:xfrm>
            <a:custGeom>
              <a:avLst/>
              <a:gdLst/>
              <a:ahLst/>
              <a:cxnLst/>
              <a:rect l="l" t="t" r="r" b="b"/>
              <a:pathLst>
                <a:path w="887730" h="317500">
                  <a:moveTo>
                    <a:pt x="103403" y="88646"/>
                  </a:moveTo>
                  <a:lnTo>
                    <a:pt x="101638" y="85725"/>
                  </a:lnTo>
                  <a:lnTo>
                    <a:pt x="59093" y="12700"/>
                  </a:lnTo>
                  <a:lnTo>
                    <a:pt x="51701" y="0"/>
                  </a:lnTo>
                  <a:lnTo>
                    <a:pt x="1778" y="85725"/>
                  </a:lnTo>
                  <a:lnTo>
                    <a:pt x="0" y="88646"/>
                  </a:lnTo>
                  <a:lnTo>
                    <a:pt x="1028" y="92583"/>
                  </a:lnTo>
                  <a:lnTo>
                    <a:pt x="7086" y="96139"/>
                  </a:lnTo>
                  <a:lnTo>
                    <a:pt x="10972" y="95123"/>
                  </a:lnTo>
                  <a:lnTo>
                    <a:pt x="45351" y="36182"/>
                  </a:lnTo>
                  <a:lnTo>
                    <a:pt x="45351" y="313182"/>
                  </a:lnTo>
                  <a:lnTo>
                    <a:pt x="58051" y="313182"/>
                  </a:lnTo>
                  <a:lnTo>
                    <a:pt x="58051" y="36182"/>
                  </a:lnTo>
                  <a:lnTo>
                    <a:pt x="92443" y="95123"/>
                  </a:lnTo>
                  <a:lnTo>
                    <a:pt x="96329" y="96139"/>
                  </a:lnTo>
                  <a:lnTo>
                    <a:pt x="102387" y="92583"/>
                  </a:lnTo>
                  <a:lnTo>
                    <a:pt x="103403" y="88646"/>
                  </a:lnTo>
                  <a:close/>
                </a:path>
                <a:path w="887730" h="317500">
                  <a:moveTo>
                    <a:pt x="887171" y="92075"/>
                  </a:moveTo>
                  <a:lnTo>
                    <a:pt x="885367" y="89154"/>
                  </a:lnTo>
                  <a:lnTo>
                    <a:pt x="841781" y="16637"/>
                  </a:lnTo>
                  <a:lnTo>
                    <a:pt x="834313" y="4191"/>
                  </a:lnTo>
                  <a:lnTo>
                    <a:pt x="783780" y="93472"/>
                  </a:lnTo>
                  <a:lnTo>
                    <a:pt x="784847" y="97409"/>
                  </a:lnTo>
                  <a:lnTo>
                    <a:pt x="787908" y="99060"/>
                  </a:lnTo>
                  <a:lnTo>
                    <a:pt x="790956" y="100838"/>
                  </a:lnTo>
                  <a:lnTo>
                    <a:pt x="794829" y="99695"/>
                  </a:lnTo>
                  <a:lnTo>
                    <a:pt x="828433" y="40360"/>
                  </a:lnTo>
                  <a:lnTo>
                    <a:pt x="832078" y="317373"/>
                  </a:lnTo>
                  <a:lnTo>
                    <a:pt x="844778" y="317119"/>
                  </a:lnTo>
                  <a:lnTo>
                    <a:pt x="841133" y="40195"/>
                  </a:lnTo>
                  <a:lnTo>
                    <a:pt x="874483" y="95631"/>
                  </a:lnTo>
                  <a:lnTo>
                    <a:pt x="876287" y="98679"/>
                  </a:lnTo>
                  <a:lnTo>
                    <a:pt x="880186" y="99695"/>
                  </a:lnTo>
                  <a:lnTo>
                    <a:pt x="883196" y="97790"/>
                  </a:lnTo>
                  <a:lnTo>
                    <a:pt x="886206" y="96012"/>
                  </a:lnTo>
                  <a:lnTo>
                    <a:pt x="887171" y="920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84172" y="3171571"/>
              <a:ext cx="103377" cy="21412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2603119" y="3060318"/>
              <a:ext cx="993140" cy="516255"/>
            </a:xfrm>
            <a:custGeom>
              <a:avLst/>
              <a:gdLst/>
              <a:ahLst/>
              <a:cxnLst/>
              <a:rect l="l" t="t" r="r" b="b"/>
              <a:pathLst>
                <a:path w="993139" h="516254">
                  <a:moveTo>
                    <a:pt x="436626" y="0"/>
                  </a:moveTo>
                  <a:lnTo>
                    <a:pt x="343916" y="44069"/>
                  </a:lnTo>
                  <a:lnTo>
                    <a:pt x="342646" y="47752"/>
                  </a:lnTo>
                  <a:lnTo>
                    <a:pt x="344170" y="50927"/>
                  </a:lnTo>
                  <a:lnTo>
                    <a:pt x="345567" y="54102"/>
                  </a:lnTo>
                  <a:lnTo>
                    <a:pt x="349377" y="55499"/>
                  </a:lnTo>
                  <a:lnTo>
                    <a:pt x="411086" y="26200"/>
                  </a:lnTo>
                  <a:lnTo>
                    <a:pt x="217030" y="310121"/>
                  </a:lnTo>
                  <a:lnTo>
                    <a:pt x="25450" y="26339"/>
                  </a:lnTo>
                  <a:lnTo>
                    <a:pt x="86995" y="56007"/>
                  </a:lnTo>
                  <a:lnTo>
                    <a:pt x="90805" y="54610"/>
                  </a:lnTo>
                  <a:lnTo>
                    <a:pt x="93853" y="48260"/>
                  </a:lnTo>
                  <a:lnTo>
                    <a:pt x="92456" y="44577"/>
                  </a:lnTo>
                  <a:lnTo>
                    <a:pt x="14211" y="6858"/>
                  </a:lnTo>
                  <a:lnTo>
                    <a:pt x="0" y="0"/>
                  </a:lnTo>
                  <a:lnTo>
                    <a:pt x="6604" y="98933"/>
                  </a:lnTo>
                  <a:lnTo>
                    <a:pt x="6731" y="102362"/>
                  </a:lnTo>
                  <a:lnTo>
                    <a:pt x="9779" y="105029"/>
                  </a:lnTo>
                  <a:lnTo>
                    <a:pt x="13335" y="104775"/>
                  </a:lnTo>
                  <a:lnTo>
                    <a:pt x="16764" y="104648"/>
                  </a:lnTo>
                  <a:lnTo>
                    <a:pt x="19431" y="101600"/>
                  </a:lnTo>
                  <a:lnTo>
                    <a:pt x="19177" y="98044"/>
                  </a:lnTo>
                  <a:lnTo>
                    <a:pt x="14986" y="33540"/>
                  </a:lnTo>
                  <a:lnTo>
                    <a:pt x="208915" y="320802"/>
                  </a:lnTo>
                  <a:lnTo>
                    <a:pt x="210439" y="319786"/>
                  </a:lnTo>
                  <a:lnTo>
                    <a:pt x="209042" y="321818"/>
                  </a:lnTo>
                  <a:lnTo>
                    <a:pt x="219456" y="329057"/>
                  </a:lnTo>
                  <a:lnTo>
                    <a:pt x="421487" y="33515"/>
                  </a:lnTo>
                  <a:lnTo>
                    <a:pt x="416687" y="101473"/>
                  </a:lnTo>
                  <a:lnTo>
                    <a:pt x="419354" y="104521"/>
                  </a:lnTo>
                  <a:lnTo>
                    <a:pt x="426339" y="105029"/>
                  </a:lnTo>
                  <a:lnTo>
                    <a:pt x="429387" y="102362"/>
                  </a:lnTo>
                  <a:lnTo>
                    <a:pt x="436130" y="6858"/>
                  </a:lnTo>
                  <a:lnTo>
                    <a:pt x="436626" y="0"/>
                  </a:lnTo>
                  <a:close/>
                </a:path>
                <a:path w="993139" h="516254">
                  <a:moveTo>
                    <a:pt x="776732" y="92710"/>
                  </a:moveTo>
                  <a:lnTo>
                    <a:pt x="774954" y="89789"/>
                  </a:lnTo>
                  <a:lnTo>
                    <a:pt x="732320" y="16764"/>
                  </a:lnTo>
                  <a:lnTo>
                    <a:pt x="724916" y="4064"/>
                  </a:lnTo>
                  <a:lnTo>
                    <a:pt x="675005" y="89789"/>
                  </a:lnTo>
                  <a:lnTo>
                    <a:pt x="673227" y="92710"/>
                  </a:lnTo>
                  <a:lnTo>
                    <a:pt x="674243" y="96647"/>
                  </a:lnTo>
                  <a:lnTo>
                    <a:pt x="680339" y="100203"/>
                  </a:lnTo>
                  <a:lnTo>
                    <a:pt x="684276" y="99187"/>
                  </a:lnTo>
                  <a:lnTo>
                    <a:pt x="718566" y="40411"/>
                  </a:lnTo>
                  <a:lnTo>
                    <a:pt x="718693" y="40195"/>
                  </a:lnTo>
                  <a:lnTo>
                    <a:pt x="718566" y="325374"/>
                  </a:lnTo>
                  <a:lnTo>
                    <a:pt x="731266" y="325374"/>
                  </a:lnTo>
                  <a:lnTo>
                    <a:pt x="731266" y="40195"/>
                  </a:lnTo>
                  <a:lnTo>
                    <a:pt x="731266" y="19939"/>
                  </a:lnTo>
                  <a:lnTo>
                    <a:pt x="731266" y="16764"/>
                  </a:lnTo>
                  <a:lnTo>
                    <a:pt x="731393" y="40411"/>
                  </a:lnTo>
                  <a:lnTo>
                    <a:pt x="765683" y="99187"/>
                  </a:lnTo>
                  <a:lnTo>
                    <a:pt x="769620" y="100203"/>
                  </a:lnTo>
                  <a:lnTo>
                    <a:pt x="772668" y="98425"/>
                  </a:lnTo>
                  <a:lnTo>
                    <a:pt x="775589" y="96647"/>
                  </a:lnTo>
                  <a:lnTo>
                    <a:pt x="776732" y="92710"/>
                  </a:lnTo>
                  <a:close/>
                </a:path>
                <a:path w="993139" h="516254">
                  <a:moveTo>
                    <a:pt x="993013" y="275717"/>
                  </a:moveTo>
                  <a:lnTo>
                    <a:pt x="935990" y="209042"/>
                  </a:lnTo>
                  <a:lnTo>
                    <a:pt x="926338" y="197739"/>
                  </a:lnTo>
                  <a:lnTo>
                    <a:pt x="892429" y="290830"/>
                  </a:lnTo>
                  <a:lnTo>
                    <a:pt x="891286" y="294132"/>
                  </a:lnTo>
                  <a:lnTo>
                    <a:pt x="892937" y="297815"/>
                  </a:lnTo>
                  <a:lnTo>
                    <a:pt x="896239" y="298958"/>
                  </a:lnTo>
                  <a:lnTo>
                    <a:pt x="899541" y="300228"/>
                  </a:lnTo>
                  <a:lnTo>
                    <a:pt x="903224" y="298450"/>
                  </a:lnTo>
                  <a:lnTo>
                    <a:pt x="904367" y="295148"/>
                  </a:lnTo>
                  <a:lnTo>
                    <a:pt x="926477" y="234315"/>
                  </a:lnTo>
                  <a:lnTo>
                    <a:pt x="977773" y="516013"/>
                  </a:lnTo>
                  <a:lnTo>
                    <a:pt x="990219" y="513727"/>
                  </a:lnTo>
                  <a:lnTo>
                    <a:pt x="939050" y="232232"/>
                  </a:lnTo>
                  <a:lnTo>
                    <a:pt x="983361" y="283972"/>
                  </a:lnTo>
                  <a:lnTo>
                    <a:pt x="987425" y="284226"/>
                  </a:lnTo>
                  <a:lnTo>
                    <a:pt x="992759" y="279654"/>
                  </a:lnTo>
                  <a:lnTo>
                    <a:pt x="993013" y="27571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03141" y="3171571"/>
              <a:ext cx="103378" cy="20599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166493" y="4637913"/>
              <a:ext cx="436880" cy="173355"/>
            </a:xfrm>
            <a:custGeom>
              <a:avLst/>
              <a:gdLst/>
              <a:ahLst/>
              <a:cxnLst/>
              <a:rect l="l" t="t" r="r" b="b"/>
              <a:pathLst>
                <a:path w="436880" h="173354">
                  <a:moveTo>
                    <a:pt x="0" y="86487"/>
                  </a:moveTo>
                  <a:lnTo>
                    <a:pt x="42135" y="35414"/>
                  </a:lnTo>
                  <a:lnTo>
                    <a:pt x="89400" y="16690"/>
                  </a:lnTo>
                  <a:lnTo>
                    <a:pt x="149327" y="4410"/>
                  </a:lnTo>
                  <a:lnTo>
                    <a:pt x="218312" y="0"/>
                  </a:lnTo>
                  <a:lnTo>
                    <a:pt x="287347" y="4410"/>
                  </a:lnTo>
                  <a:lnTo>
                    <a:pt x="347279" y="16690"/>
                  </a:lnTo>
                  <a:lnTo>
                    <a:pt x="394527" y="35414"/>
                  </a:lnTo>
                  <a:lnTo>
                    <a:pt x="425503" y="59155"/>
                  </a:lnTo>
                  <a:lnTo>
                    <a:pt x="436625" y="86487"/>
                  </a:lnTo>
                  <a:lnTo>
                    <a:pt x="425503" y="113818"/>
                  </a:lnTo>
                  <a:lnTo>
                    <a:pt x="394527" y="137559"/>
                  </a:lnTo>
                  <a:lnTo>
                    <a:pt x="347279" y="156283"/>
                  </a:lnTo>
                  <a:lnTo>
                    <a:pt x="287347" y="168563"/>
                  </a:lnTo>
                  <a:lnTo>
                    <a:pt x="218312" y="172974"/>
                  </a:lnTo>
                  <a:lnTo>
                    <a:pt x="149327" y="168563"/>
                  </a:lnTo>
                  <a:lnTo>
                    <a:pt x="89400" y="156283"/>
                  </a:lnTo>
                  <a:lnTo>
                    <a:pt x="42135" y="137559"/>
                  </a:lnTo>
                  <a:lnTo>
                    <a:pt x="11134" y="113818"/>
                  </a:lnTo>
                  <a:lnTo>
                    <a:pt x="0" y="8648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09008" y="3187954"/>
              <a:ext cx="103250" cy="214630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659002" y="3060323"/>
            <a:ext cx="5356860" cy="1763395"/>
            <a:chOff x="659002" y="3060319"/>
            <a:chExt cx="5356860" cy="1763395"/>
          </a:xfrm>
        </p:grpSpPr>
        <p:sp>
          <p:nvSpPr>
            <p:cNvPr id="45" name="object 45"/>
            <p:cNvSpPr/>
            <p:nvPr/>
          </p:nvSpPr>
          <p:spPr>
            <a:xfrm>
              <a:off x="659003" y="3060318"/>
              <a:ext cx="5356860" cy="1583690"/>
            </a:xfrm>
            <a:custGeom>
              <a:avLst/>
              <a:gdLst/>
              <a:ahLst/>
              <a:cxnLst/>
              <a:rect l="l" t="t" r="r" b="b"/>
              <a:pathLst>
                <a:path w="5356860" h="1583689">
                  <a:moveTo>
                    <a:pt x="1736217" y="1576324"/>
                  </a:moveTo>
                  <a:lnTo>
                    <a:pt x="1632204" y="1080058"/>
                  </a:lnTo>
                  <a:lnTo>
                    <a:pt x="1677924" y="1130681"/>
                  </a:lnTo>
                  <a:lnTo>
                    <a:pt x="1681861" y="1130808"/>
                  </a:lnTo>
                  <a:lnTo>
                    <a:pt x="1684528" y="1128522"/>
                  </a:lnTo>
                  <a:lnTo>
                    <a:pt x="1687068" y="1126109"/>
                  </a:lnTo>
                  <a:lnTo>
                    <a:pt x="1687322" y="1122172"/>
                  </a:lnTo>
                  <a:lnTo>
                    <a:pt x="1628457" y="1057021"/>
                  </a:lnTo>
                  <a:lnTo>
                    <a:pt x="1618488" y="1045972"/>
                  </a:lnTo>
                  <a:lnTo>
                    <a:pt x="1586103" y="1143381"/>
                  </a:lnTo>
                  <a:lnTo>
                    <a:pt x="1587881" y="1146937"/>
                  </a:lnTo>
                  <a:lnTo>
                    <a:pt x="1591183" y="1148080"/>
                  </a:lnTo>
                  <a:lnTo>
                    <a:pt x="1594612" y="1149096"/>
                  </a:lnTo>
                  <a:lnTo>
                    <a:pt x="1598168" y="1147318"/>
                  </a:lnTo>
                  <a:lnTo>
                    <a:pt x="1599311" y="1144016"/>
                  </a:lnTo>
                  <a:lnTo>
                    <a:pt x="1619732" y="1082535"/>
                  </a:lnTo>
                  <a:lnTo>
                    <a:pt x="1721015" y="1565770"/>
                  </a:lnTo>
                  <a:lnTo>
                    <a:pt x="35115" y="698766"/>
                  </a:lnTo>
                  <a:lnTo>
                    <a:pt x="99631" y="695325"/>
                  </a:lnTo>
                  <a:lnTo>
                    <a:pt x="103136" y="695071"/>
                  </a:lnTo>
                  <a:lnTo>
                    <a:pt x="105829" y="692150"/>
                  </a:lnTo>
                  <a:lnTo>
                    <a:pt x="105600" y="687959"/>
                  </a:lnTo>
                  <a:lnTo>
                    <a:pt x="105448" y="685165"/>
                  </a:lnTo>
                  <a:lnTo>
                    <a:pt x="102463" y="682498"/>
                  </a:lnTo>
                  <a:lnTo>
                    <a:pt x="98958" y="682625"/>
                  </a:lnTo>
                  <a:lnTo>
                    <a:pt x="0" y="687832"/>
                  </a:lnTo>
                  <a:lnTo>
                    <a:pt x="53365" y="771525"/>
                  </a:lnTo>
                  <a:lnTo>
                    <a:pt x="55168" y="774446"/>
                  </a:lnTo>
                  <a:lnTo>
                    <a:pt x="59093" y="775208"/>
                  </a:lnTo>
                  <a:lnTo>
                    <a:pt x="62052" y="773430"/>
                  </a:lnTo>
                  <a:lnTo>
                    <a:pt x="65011" y="771525"/>
                  </a:lnTo>
                  <a:lnTo>
                    <a:pt x="65874" y="767588"/>
                  </a:lnTo>
                  <a:lnTo>
                    <a:pt x="63995" y="764667"/>
                  </a:lnTo>
                  <a:lnTo>
                    <a:pt x="29133" y="709980"/>
                  </a:lnTo>
                  <a:lnTo>
                    <a:pt x="1612722" y="1524381"/>
                  </a:lnTo>
                  <a:lnTo>
                    <a:pt x="35890" y="901204"/>
                  </a:lnTo>
                  <a:lnTo>
                    <a:pt x="92405" y="892556"/>
                  </a:lnTo>
                  <a:lnTo>
                    <a:pt x="103352" y="890905"/>
                  </a:lnTo>
                  <a:lnTo>
                    <a:pt x="105727" y="887603"/>
                  </a:lnTo>
                  <a:lnTo>
                    <a:pt x="104673" y="880745"/>
                  </a:lnTo>
                  <a:lnTo>
                    <a:pt x="101422" y="878332"/>
                  </a:lnTo>
                  <a:lnTo>
                    <a:pt x="0" y="893826"/>
                  </a:lnTo>
                  <a:lnTo>
                    <a:pt x="61252" y="971677"/>
                  </a:lnTo>
                  <a:lnTo>
                    <a:pt x="63423" y="974471"/>
                  </a:lnTo>
                  <a:lnTo>
                    <a:pt x="67411" y="974979"/>
                  </a:lnTo>
                  <a:lnTo>
                    <a:pt x="72923" y="970661"/>
                  </a:lnTo>
                  <a:lnTo>
                    <a:pt x="73406" y="966597"/>
                  </a:lnTo>
                  <a:lnTo>
                    <a:pt x="71234" y="963930"/>
                  </a:lnTo>
                  <a:lnTo>
                    <a:pt x="31178" y="913003"/>
                  </a:lnTo>
                  <a:lnTo>
                    <a:pt x="1727581" y="1583436"/>
                  </a:lnTo>
                  <a:lnTo>
                    <a:pt x="1729714" y="1578076"/>
                  </a:lnTo>
                  <a:lnTo>
                    <a:pt x="1729955" y="1577606"/>
                  </a:lnTo>
                  <a:lnTo>
                    <a:pt x="1736217" y="1576324"/>
                  </a:lnTo>
                  <a:close/>
                </a:path>
                <a:path w="5356860" h="1583689">
                  <a:moveTo>
                    <a:pt x="4767834" y="88646"/>
                  </a:moveTo>
                  <a:lnTo>
                    <a:pt x="4723473" y="12573"/>
                  </a:lnTo>
                  <a:lnTo>
                    <a:pt x="4716145" y="0"/>
                  </a:lnTo>
                  <a:lnTo>
                    <a:pt x="4664456" y="88646"/>
                  </a:lnTo>
                  <a:lnTo>
                    <a:pt x="4665472" y="92583"/>
                  </a:lnTo>
                  <a:lnTo>
                    <a:pt x="4668520" y="94234"/>
                  </a:lnTo>
                  <a:lnTo>
                    <a:pt x="4671568" y="96012"/>
                  </a:lnTo>
                  <a:lnTo>
                    <a:pt x="4675505" y="94996"/>
                  </a:lnTo>
                  <a:lnTo>
                    <a:pt x="4677156" y="91948"/>
                  </a:lnTo>
                  <a:lnTo>
                    <a:pt x="4709795" y="36004"/>
                  </a:lnTo>
                  <a:lnTo>
                    <a:pt x="4709795" y="325374"/>
                  </a:lnTo>
                  <a:lnTo>
                    <a:pt x="4722495" y="325374"/>
                  </a:lnTo>
                  <a:lnTo>
                    <a:pt x="4722495" y="36004"/>
                  </a:lnTo>
                  <a:lnTo>
                    <a:pt x="4756912" y="94996"/>
                  </a:lnTo>
                  <a:lnTo>
                    <a:pt x="4760849" y="96012"/>
                  </a:lnTo>
                  <a:lnTo>
                    <a:pt x="4763897" y="94234"/>
                  </a:lnTo>
                  <a:lnTo>
                    <a:pt x="4766818" y="92583"/>
                  </a:lnTo>
                  <a:lnTo>
                    <a:pt x="4767834" y="88646"/>
                  </a:lnTo>
                  <a:close/>
                </a:path>
                <a:path w="5356860" h="1583689">
                  <a:moveTo>
                    <a:pt x="5356860" y="92710"/>
                  </a:moveTo>
                  <a:lnTo>
                    <a:pt x="5355082" y="89789"/>
                  </a:lnTo>
                  <a:lnTo>
                    <a:pt x="5312562" y="16764"/>
                  </a:lnTo>
                  <a:lnTo>
                    <a:pt x="5305171" y="4064"/>
                  </a:lnTo>
                  <a:lnTo>
                    <a:pt x="5255260" y="89789"/>
                  </a:lnTo>
                  <a:lnTo>
                    <a:pt x="5253482" y="92710"/>
                  </a:lnTo>
                  <a:lnTo>
                    <a:pt x="5254498" y="96647"/>
                  </a:lnTo>
                  <a:lnTo>
                    <a:pt x="5260594" y="100203"/>
                  </a:lnTo>
                  <a:lnTo>
                    <a:pt x="5264404" y="99187"/>
                  </a:lnTo>
                  <a:lnTo>
                    <a:pt x="5298821" y="40195"/>
                  </a:lnTo>
                  <a:lnTo>
                    <a:pt x="5298821" y="329565"/>
                  </a:lnTo>
                  <a:lnTo>
                    <a:pt x="5311521" y="329565"/>
                  </a:lnTo>
                  <a:lnTo>
                    <a:pt x="5311521" y="40195"/>
                  </a:lnTo>
                  <a:lnTo>
                    <a:pt x="5345938" y="99187"/>
                  </a:lnTo>
                  <a:lnTo>
                    <a:pt x="5349748" y="100203"/>
                  </a:lnTo>
                  <a:lnTo>
                    <a:pt x="5355844" y="96647"/>
                  </a:lnTo>
                  <a:lnTo>
                    <a:pt x="5356860" y="9271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52614" y="4637913"/>
              <a:ext cx="436880" cy="173355"/>
            </a:xfrm>
            <a:custGeom>
              <a:avLst/>
              <a:gdLst/>
              <a:ahLst/>
              <a:cxnLst/>
              <a:rect l="l" t="t" r="r" b="b"/>
              <a:pathLst>
                <a:path w="436880" h="173354">
                  <a:moveTo>
                    <a:pt x="0" y="86487"/>
                  </a:moveTo>
                  <a:lnTo>
                    <a:pt x="42120" y="35414"/>
                  </a:lnTo>
                  <a:lnTo>
                    <a:pt x="89376" y="16690"/>
                  </a:lnTo>
                  <a:lnTo>
                    <a:pt x="149301" y="4410"/>
                  </a:lnTo>
                  <a:lnTo>
                    <a:pt x="218300" y="0"/>
                  </a:lnTo>
                  <a:lnTo>
                    <a:pt x="287299" y="4410"/>
                  </a:lnTo>
                  <a:lnTo>
                    <a:pt x="347216" y="16690"/>
                  </a:lnTo>
                  <a:lnTo>
                    <a:pt x="394459" y="35414"/>
                  </a:lnTo>
                  <a:lnTo>
                    <a:pt x="425438" y="59155"/>
                  </a:lnTo>
                  <a:lnTo>
                    <a:pt x="436562" y="86487"/>
                  </a:lnTo>
                  <a:lnTo>
                    <a:pt x="425438" y="113818"/>
                  </a:lnTo>
                  <a:lnTo>
                    <a:pt x="394459" y="137559"/>
                  </a:lnTo>
                  <a:lnTo>
                    <a:pt x="347216" y="156283"/>
                  </a:lnTo>
                  <a:lnTo>
                    <a:pt x="287299" y="168563"/>
                  </a:lnTo>
                  <a:lnTo>
                    <a:pt x="218300" y="172974"/>
                  </a:lnTo>
                  <a:lnTo>
                    <a:pt x="149301" y="168563"/>
                  </a:lnTo>
                  <a:lnTo>
                    <a:pt x="89376" y="156283"/>
                  </a:lnTo>
                  <a:lnTo>
                    <a:pt x="42120" y="137559"/>
                  </a:lnTo>
                  <a:lnTo>
                    <a:pt x="11129" y="113818"/>
                  </a:lnTo>
                  <a:lnTo>
                    <a:pt x="0" y="8648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019213" y="4242435"/>
              <a:ext cx="103505" cy="395605"/>
            </a:xfrm>
            <a:custGeom>
              <a:avLst/>
              <a:gdLst/>
              <a:ahLst/>
              <a:cxnLst/>
              <a:rect l="l" t="t" r="r" b="b"/>
              <a:pathLst>
                <a:path w="103505" h="395604">
                  <a:moveTo>
                    <a:pt x="51701" y="25280"/>
                  </a:moveTo>
                  <a:lnTo>
                    <a:pt x="45351" y="36165"/>
                  </a:lnTo>
                  <a:lnTo>
                    <a:pt x="45351" y="395477"/>
                  </a:lnTo>
                  <a:lnTo>
                    <a:pt x="58051" y="395477"/>
                  </a:lnTo>
                  <a:lnTo>
                    <a:pt x="58051" y="36165"/>
                  </a:lnTo>
                  <a:lnTo>
                    <a:pt x="51701" y="25280"/>
                  </a:lnTo>
                  <a:close/>
                </a:path>
                <a:path w="103505" h="395604">
                  <a:moveTo>
                    <a:pt x="51701" y="0"/>
                  </a:moveTo>
                  <a:lnTo>
                    <a:pt x="0" y="88645"/>
                  </a:lnTo>
                  <a:lnTo>
                    <a:pt x="1028" y="92582"/>
                  </a:lnTo>
                  <a:lnTo>
                    <a:pt x="4051" y="94360"/>
                  </a:lnTo>
                  <a:lnTo>
                    <a:pt x="7086" y="96012"/>
                  </a:lnTo>
                  <a:lnTo>
                    <a:pt x="10972" y="94995"/>
                  </a:lnTo>
                  <a:lnTo>
                    <a:pt x="12738" y="92075"/>
                  </a:lnTo>
                  <a:lnTo>
                    <a:pt x="45351" y="36165"/>
                  </a:lnTo>
                  <a:lnTo>
                    <a:pt x="45351" y="12572"/>
                  </a:lnTo>
                  <a:lnTo>
                    <a:pt x="59034" y="12572"/>
                  </a:lnTo>
                  <a:lnTo>
                    <a:pt x="51701" y="0"/>
                  </a:lnTo>
                  <a:close/>
                </a:path>
                <a:path w="103505" h="395604">
                  <a:moveTo>
                    <a:pt x="59034" y="12572"/>
                  </a:moveTo>
                  <a:lnTo>
                    <a:pt x="58051" y="12572"/>
                  </a:lnTo>
                  <a:lnTo>
                    <a:pt x="58051" y="36165"/>
                  </a:lnTo>
                  <a:lnTo>
                    <a:pt x="90665" y="92075"/>
                  </a:lnTo>
                  <a:lnTo>
                    <a:pt x="92430" y="94995"/>
                  </a:lnTo>
                  <a:lnTo>
                    <a:pt x="96329" y="96012"/>
                  </a:lnTo>
                  <a:lnTo>
                    <a:pt x="99352" y="94360"/>
                  </a:lnTo>
                  <a:lnTo>
                    <a:pt x="102387" y="92582"/>
                  </a:lnTo>
                  <a:lnTo>
                    <a:pt x="103403" y="88645"/>
                  </a:lnTo>
                  <a:lnTo>
                    <a:pt x="59034" y="12572"/>
                  </a:lnTo>
                  <a:close/>
                </a:path>
                <a:path w="103505" h="395604">
                  <a:moveTo>
                    <a:pt x="58051" y="12572"/>
                  </a:moveTo>
                  <a:lnTo>
                    <a:pt x="45351" y="12572"/>
                  </a:lnTo>
                  <a:lnTo>
                    <a:pt x="45351" y="36165"/>
                  </a:lnTo>
                  <a:lnTo>
                    <a:pt x="51701" y="25280"/>
                  </a:lnTo>
                  <a:lnTo>
                    <a:pt x="46215" y="15875"/>
                  </a:lnTo>
                  <a:lnTo>
                    <a:pt x="58051" y="15875"/>
                  </a:lnTo>
                  <a:lnTo>
                    <a:pt x="58051" y="12572"/>
                  </a:lnTo>
                  <a:close/>
                </a:path>
                <a:path w="103505" h="395604">
                  <a:moveTo>
                    <a:pt x="58051" y="15875"/>
                  </a:moveTo>
                  <a:lnTo>
                    <a:pt x="57188" y="15875"/>
                  </a:lnTo>
                  <a:lnTo>
                    <a:pt x="51701" y="25280"/>
                  </a:lnTo>
                  <a:lnTo>
                    <a:pt x="58051" y="36165"/>
                  </a:lnTo>
                  <a:lnTo>
                    <a:pt x="58051" y="15875"/>
                  </a:lnTo>
                  <a:close/>
                </a:path>
                <a:path w="103505" h="395604">
                  <a:moveTo>
                    <a:pt x="57188" y="15875"/>
                  </a:moveTo>
                  <a:lnTo>
                    <a:pt x="46215" y="15875"/>
                  </a:lnTo>
                  <a:lnTo>
                    <a:pt x="51701" y="25280"/>
                  </a:lnTo>
                  <a:lnTo>
                    <a:pt x="57188" y="158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311144" y="4637913"/>
              <a:ext cx="436880" cy="173355"/>
            </a:xfrm>
            <a:custGeom>
              <a:avLst/>
              <a:gdLst/>
              <a:ahLst/>
              <a:cxnLst/>
              <a:rect l="l" t="t" r="r" b="b"/>
              <a:pathLst>
                <a:path w="436879" h="173354">
                  <a:moveTo>
                    <a:pt x="0" y="86487"/>
                  </a:moveTo>
                  <a:lnTo>
                    <a:pt x="42098" y="35414"/>
                  </a:lnTo>
                  <a:lnTo>
                    <a:pt x="89346" y="16690"/>
                  </a:lnTo>
                  <a:lnTo>
                    <a:pt x="149278" y="4410"/>
                  </a:lnTo>
                  <a:lnTo>
                    <a:pt x="218312" y="0"/>
                  </a:lnTo>
                  <a:lnTo>
                    <a:pt x="287298" y="4410"/>
                  </a:lnTo>
                  <a:lnTo>
                    <a:pt x="347225" y="16690"/>
                  </a:lnTo>
                  <a:lnTo>
                    <a:pt x="394490" y="35414"/>
                  </a:lnTo>
                  <a:lnTo>
                    <a:pt x="425491" y="59155"/>
                  </a:lnTo>
                  <a:lnTo>
                    <a:pt x="436625" y="86487"/>
                  </a:lnTo>
                  <a:lnTo>
                    <a:pt x="425491" y="113818"/>
                  </a:lnTo>
                  <a:lnTo>
                    <a:pt x="394490" y="137559"/>
                  </a:lnTo>
                  <a:lnTo>
                    <a:pt x="347225" y="156283"/>
                  </a:lnTo>
                  <a:lnTo>
                    <a:pt x="287298" y="168563"/>
                  </a:lnTo>
                  <a:lnTo>
                    <a:pt x="218312" y="172974"/>
                  </a:lnTo>
                  <a:lnTo>
                    <a:pt x="149278" y="168563"/>
                  </a:lnTo>
                  <a:lnTo>
                    <a:pt x="89346" y="156283"/>
                  </a:lnTo>
                  <a:lnTo>
                    <a:pt x="42098" y="137559"/>
                  </a:lnTo>
                  <a:lnTo>
                    <a:pt x="11122" y="113818"/>
                  </a:lnTo>
                  <a:lnTo>
                    <a:pt x="0" y="8648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1006248" y="4644396"/>
            <a:ext cx="25882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26515" algn="l"/>
                <a:tab pos="2471420" algn="l"/>
              </a:tabLst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17	18	19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216655" y="563250"/>
            <a:ext cx="364490" cy="4074795"/>
            <a:chOff x="3216655" y="563244"/>
            <a:chExt cx="364490" cy="4074795"/>
          </a:xfrm>
        </p:grpSpPr>
        <p:sp>
          <p:nvSpPr>
            <p:cNvPr id="51" name="object 51"/>
            <p:cNvSpPr/>
            <p:nvPr/>
          </p:nvSpPr>
          <p:spPr>
            <a:xfrm>
              <a:off x="3477767" y="4242435"/>
              <a:ext cx="103505" cy="395605"/>
            </a:xfrm>
            <a:custGeom>
              <a:avLst/>
              <a:gdLst/>
              <a:ahLst/>
              <a:cxnLst/>
              <a:rect l="l" t="t" r="r" b="b"/>
              <a:pathLst>
                <a:path w="103504" h="395604">
                  <a:moveTo>
                    <a:pt x="51688" y="25236"/>
                  </a:moveTo>
                  <a:lnTo>
                    <a:pt x="45339" y="36122"/>
                  </a:lnTo>
                  <a:lnTo>
                    <a:pt x="45339" y="395477"/>
                  </a:lnTo>
                  <a:lnTo>
                    <a:pt x="58039" y="395477"/>
                  </a:lnTo>
                  <a:lnTo>
                    <a:pt x="58039" y="36122"/>
                  </a:lnTo>
                  <a:lnTo>
                    <a:pt x="51688" y="25236"/>
                  </a:lnTo>
                  <a:close/>
                </a:path>
                <a:path w="103504" h="395604">
                  <a:moveTo>
                    <a:pt x="51689" y="0"/>
                  </a:moveTo>
                  <a:lnTo>
                    <a:pt x="0" y="88645"/>
                  </a:lnTo>
                  <a:lnTo>
                    <a:pt x="1016" y="92582"/>
                  </a:lnTo>
                  <a:lnTo>
                    <a:pt x="4064" y="94360"/>
                  </a:lnTo>
                  <a:lnTo>
                    <a:pt x="6985" y="96012"/>
                  </a:lnTo>
                  <a:lnTo>
                    <a:pt x="10922" y="94995"/>
                  </a:lnTo>
                  <a:lnTo>
                    <a:pt x="12700" y="92075"/>
                  </a:lnTo>
                  <a:lnTo>
                    <a:pt x="45338" y="36122"/>
                  </a:lnTo>
                  <a:lnTo>
                    <a:pt x="45339" y="12572"/>
                  </a:lnTo>
                  <a:lnTo>
                    <a:pt x="59020" y="12572"/>
                  </a:lnTo>
                  <a:lnTo>
                    <a:pt x="51689" y="0"/>
                  </a:lnTo>
                  <a:close/>
                </a:path>
                <a:path w="103504" h="395604">
                  <a:moveTo>
                    <a:pt x="59020" y="12572"/>
                  </a:moveTo>
                  <a:lnTo>
                    <a:pt x="58039" y="12572"/>
                  </a:lnTo>
                  <a:lnTo>
                    <a:pt x="58039" y="36122"/>
                  </a:lnTo>
                  <a:lnTo>
                    <a:pt x="90678" y="92075"/>
                  </a:lnTo>
                  <a:lnTo>
                    <a:pt x="92329" y="94995"/>
                  </a:lnTo>
                  <a:lnTo>
                    <a:pt x="96266" y="96012"/>
                  </a:lnTo>
                  <a:lnTo>
                    <a:pt x="99314" y="94360"/>
                  </a:lnTo>
                  <a:lnTo>
                    <a:pt x="102362" y="92582"/>
                  </a:lnTo>
                  <a:lnTo>
                    <a:pt x="103378" y="88645"/>
                  </a:lnTo>
                  <a:lnTo>
                    <a:pt x="59020" y="12572"/>
                  </a:lnTo>
                  <a:close/>
                </a:path>
                <a:path w="103504" h="395604">
                  <a:moveTo>
                    <a:pt x="58039" y="12572"/>
                  </a:moveTo>
                  <a:lnTo>
                    <a:pt x="45339" y="12572"/>
                  </a:lnTo>
                  <a:lnTo>
                    <a:pt x="45339" y="36122"/>
                  </a:lnTo>
                  <a:lnTo>
                    <a:pt x="51688" y="25236"/>
                  </a:lnTo>
                  <a:lnTo>
                    <a:pt x="46228" y="15875"/>
                  </a:lnTo>
                  <a:lnTo>
                    <a:pt x="58039" y="15875"/>
                  </a:lnTo>
                  <a:lnTo>
                    <a:pt x="58039" y="12572"/>
                  </a:lnTo>
                  <a:close/>
                </a:path>
                <a:path w="103504" h="395604">
                  <a:moveTo>
                    <a:pt x="58039" y="15875"/>
                  </a:moveTo>
                  <a:lnTo>
                    <a:pt x="57150" y="15875"/>
                  </a:lnTo>
                  <a:lnTo>
                    <a:pt x="51688" y="25236"/>
                  </a:lnTo>
                  <a:lnTo>
                    <a:pt x="58039" y="36122"/>
                  </a:lnTo>
                  <a:lnTo>
                    <a:pt x="58039" y="15875"/>
                  </a:lnTo>
                  <a:close/>
                </a:path>
                <a:path w="103504" h="395604">
                  <a:moveTo>
                    <a:pt x="57150" y="15875"/>
                  </a:moveTo>
                  <a:lnTo>
                    <a:pt x="46228" y="15875"/>
                  </a:lnTo>
                  <a:lnTo>
                    <a:pt x="51688" y="25236"/>
                  </a:lnTo>
                  <a:lnTo>
                    <a:pt x="57150" y="158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229355" y="575944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5">
                  <a:moveTo>
                    <a:pt x="0" y="91058"/>
                  </a:moveTo>
                  <a:lnTo>
                    <a:pt x="9074" y="55614"/>
                  </a:lnTo>
                  <a:lnTo>
                    <a:pt x="33829" y="26669"/>
                  </a:lnTo>
                  <a:lnTo>
                    <a:pt x="70562" y="7155"/>
                  </a:lnTo>
                  <a:lnTo>
                    <a:pt x="115569" y="0"/>
                  </a:lnTo>
                  <a:lnTo>
                    <a:pt x="160524" y="7155"/>
                  </a:lnTo>
                  <a:lnTo>
                    <a:pt x="197262" y="26670"/>
                  </a:lnTo>
                  <a:lnTo>
                    <a:pt x="222047" y="55614"/>
                  </a:lnTo>
                  <a:lnTo>
                    <a:pt x="231140" y="91058"/>
                  </a:lnTo>
                  <a:lnTo>
                    <a:pt x="222047" y="126503"/>
                  </a:lnTo>
                  <a:lnTo>
                    <a:pt x="197262" y="155448"/>
                  </a:lnTo>
                  <a:lnTo>
                    <a:pt x="160524" y="174962"/>
                  </a:lnTo>
                  <a:lnTo>
                    <a:pt x="115569" y="182117"/>
                  </a:lnTo>
                  <a:lnTo>
                    <a:pt x="70562" y="174962"/>
                  </a:lnTo>
                  <a:lnTo>
                    <a:pt x="33829" y="155447"/>
                  </a:lnTo>
                  <a:lnTo>
                    <a:pt x="9074" y="126503"/>
                  </a:lnTo>
                  <a:lnTo>
                    <a:pt x="0" y="91058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6521960" y="769368"/>
            <a:ext cx="2502535" cy="4182427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314960">
              <a:lnSpc>
                <a:spcPts val="1190"/>
              </a:lnSpc>
              <a:spcBef>
                <a:spcPts val="250"/>
              </a:spcBef>
              <a:buAutoNum type="arabicPeriod"/>
              <a:tabLst>
                <a:tab pos="151765" algn="l"/>
              </a:tabLst>
            </a:pPr>
            <a:r>
              <a:rPr sz="1100" dirty="0">
                <a:latin typeface="Times New Roman"/>
                <a:cs typeface="Times New Roman"/>
              </a:rPr>
              <a:t>Код </a:t>
            </a:r>
            <a:r>
              <a:rPr sz="1100" spc="-5" dirty="0">
                <a:latin typeface="Times New Roman"/>
                <a:cs typeface="Times New Roman"/>
              </a:rPr>
              <a:t>региона, </a:t>
            </a:r>
            <a:r>
              <a:rPr sz="1100" dirty="0">
                <a:latin typeface="Times New Roman"/>
                <a:cs typeface="Times New Roman"/>
              </a:rPr>
              <a:t>код </a:t>
            </a:r>
            <a:r>
              <a:rPr sz="1100" spc="-5" dirty="0">
                <a:latin typeface="Times New Roman"/>
                <a:cs typeface="Times New Roman"/>
              </a:rPr>
              <a:t>МСУ, </a:t>
            </a:r>
            <a:r>
              <a:rPr sz="1100" dirty="0">
                <a:latin typeface="Times New Roman"/>
                <a:cs typeface="Times New Roman"/>
              </a:rPr>
              <a:t>код </a:t>
            </a:r>
            <a:r>
              <a:rPr sz="1100" spc="-5" dirty="0">
                <a:latin typeface="Times New Roman"/>
                <a:cs typeface="Times New Roman"/>
              </a:rPr>
              <a:t>ППЭ,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номер аудитории,</a:t>
            </a:r>
            <a:r>
              <a:rPr sz="1100" dirty="0">
                <a:latin typeface="Times New Roman"/>
                <a:cs typeface="Times New Roman"/>
              </a:rPr>
              <a:t> код и </a:t>
            </a:r>
            <a:r>
              <a:rPr sz="1100" spc="-5" dirty="0">
                <a:latin typeface="Times New Roman"/>
                <a:cs typeface="Times New Roman"/>
              </a:rPr>
              <a:t>название 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предмета,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дата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проведения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заполняются</a:t>
            </a:r>
            <a:r>
              <a:rPr sz="1100" spc="-4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автоматически.</a:t>
            </a:r>
            <a:endParaRPr sz="1100" dirty="0">
              <a:latin typeface="Times New Roman"/>
              <a:cs typeface="Times New Roman"/>
            </a:endParaRPr>
          </a:p>
          <a:p>
            <a:pPr marL="151130" indent="-139065">
              <a:lnSpc>
                <a:spcPts val="1100"/>
              </a:lnSpc>
              <a:buAutoNum type="arabicPeriod"/>
              <a:tabLst>
                <a:tab pos="151765" algn="l"/>
              </a:tabLst>
            </a:pPr>
            <a:r>
              <a:rPr sz="1100" dirty="0">
                <a:latin typeface="Times New Roman"/>
                <a:cs typeface="Times New Roman"/>
              </a:rPr>
              <a:t>Указывается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время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вскрытия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сейф-</a:t>
            </a:r>
          </a:p>
          <a:p>
            <a:pPr marL="12700">
              <a:lnSpc>
                <a:spcPts val="1190"/>
              </a:lnSpc>
            </a:pPr>
            <a:r>
              <a:rPr sz="1100" spc="-5" dirty="0">
                <a:latin typeface="Times New Roman"/>
                <a:cs typeface="Times New Roman"/>
              </a:rPr>
              <a:t>пакетов</a:t>
            </a:r>
            <a:r>
              <a:rPr sz="1100" spc="-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 </a:t>
            </a:r>
            <a:r>
              <a:rPr sz="1100" spc="-5" dirty="0">
                <a:latin typeface="Times New Roman"/>
                <a:cs typeface="Times New Roman"/>
              </a:rPr>
              <a:t>дисками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(при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штатном</a:t>
            </a:r>
          </a:p>
          <a:p>
            <a:pPr marL="12700">
              <a:lnSpc>
                <a:spcPts val="1190"/>
              </a:lnSpc>
            </a:pPr>
            <a:r>
              <a:rPr sz="1100" spc="-5" dirty="0">
                <a:latin typeface="Times New Roman"/>
                <a:cs typeface="Times New Roman"/>
              </a:rPr>
              <a:t>проведении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 </a:t>
            </a:r>
            <a:r>
              <a:rPr sz="1100" spc="-5" dirty="0">
                <a:latin typeface="Times New Roman"/>
                <a:cs typeface="Times New Roman"/>
              </a:rPr>
              <a:t>указывается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10:00).</a:t>
            </a:r>
          </a:p>
          <a:p>
            <a:pPr marL="12700" marR="208915">
              <a:lnSpc>
                <a:spcPts val="1190"/>
              </a:lnSpc>
              <a:spcBef>
                <a:spcPts val="85"/>
              </a:spcBef>
              <a:buAutoNum type="arabicPeriod" startAt="3"/>
              <a:tabLst>
                <a:tab pos="15176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знак  </a:t>
            </a:r>
            <a:r>
              <a:rPr sz="1100" spc="-15" dirty="0">
                <a:latin typeface="Times New Roman"/>
                <a:cs typeface="Times New Roman"/>
              </a:rPr>
              <a:t>«х»,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если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печать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ЭМ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не</a:t>
            </a:r>
            <a:r>
              <a:rPr sz="1100" dirty="0">
                <a:latin typeface="Times New Roman"/>
                <a:cs typeface="Times New Roman"/>
              </a:rPr>
              <a:t> осуществлялась.</a:t>
            </a:r>
          </a:p>
          <a:p>
            <a:pPr marL="151130" indent="-139065">
              <a:lnSpc>
                <a:spcPts val="1100"/>
              </a:lnSpc>
              <a:buAutoNum type="arabicPeriod" startAt="3"/>
              <a:tabLst>
                <a:tab pos="15176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время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фактического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начала</a:t>
            </a:r>
            <a:endParaRPr sz="1100" dirty="0">
              <a:latin typeface="Times New Roman"/>
              <a:cs typeface="Times New Roman"/>
            </a:endParaRPr>
          </a:p>
          <a:p>
            <a:pPr marL="12700" marR="288290">
              <a:lnSpc>
                <a:spcPct val="90100"/>
              </a:lnSpc>
              <a:spcBef>
                <a:spcPts val="60"/>
              </a:spcBef>
            </a:pPr>
            <a:r>
              <a:rPr sz="1100" dirty="0">
                <a:latin typeface="Times New Roman"/>
                <a:cs typeface="Times New Roman"/>
              </a:rPr>
              <a:t>экзамена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(которое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записано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доске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после </a:t>
            </a:r>
            <a:r>
              <a:rPr sz="1100" dirty="0">
                <a:latin typeface="Times New Roman"/>
                <a:cs typeface="Times New Roman"/>
              </a:rPr>
              <a:t>объявления </a:t>
            </a:r>
            <a:r>
              <a:rPr sz="1100" spc="-5" dirty="0">
                <a:latin typeface="Times New Roman"/>
                <a:cs typeface="Times New Roman"/>
              </a:rPr>
              <a:t>начала </a:t>
            </a:r>
            <a:r>
              <a:rPr sz="1100" dirty="0">
                <a:latin typeface="Times New Roman"/>
                <a:cs typeface="Times New Roman"/>
              </a:rPr>
              <a:t>экзамена,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например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10:22,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10:28).</a:t>
            </a:r>
          </a:p>
          <a:p>
            <a:pPr marL="12700" marR="5080">
              <a:lnSpc>
                <a:spcPts val="1190"/>
              </a:lnSpc>
              <a:spcBef>
                <a:spcPts val="20"/>
              </a:spcBef>
              <a:buAutoNum type="arabicPeriod" startAt="5"/>
              <a:tabLst>
                <a:tab pos="151765" algn="l"/>
              </a:tabLst>
            </a:pPr>
            <a:r>
              <a:rPr sz="1100" dirty="0">
                <a:latin typeface="Times New Roman"/>
                <a:cs typeface="Times New Roman"/>
              </a:rPr>
              <a:t>Указывается фактическое время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окончания экзамена: </a:t>
            </a:r>
            <a:r>
              <a:rPr sz="1100" spc="-5" dirty="0">
                <a:latin typeface="Times New Roman"/>
                <a:cs typeface="Times New Roman"/>
              </a:rPr>
              <a:t>либо </a:t>
            </a:r>
            <a:r>
              <a:rPr sz="1100" dirty="0">
                <a:latin typeface="Times New Roman"/>
                <a:cs typeface="Times New Roman"/>
              </a:rPr>
              <a:t>время, когда 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ушел последний участник </a:t>
            </a:r>
            <a:r>
              <a:rPr sz="1100" dirty="0">
                <a:latin typeface="Times New Roman"/>
                <a:cs typeface="Times New Roman"/>
              </a:rPr>
              <a:t>экзамена, </a:t>
            </a:r>
            <a:r>
              <a:rPr sz="1100" spc="-5" dirty="0">
                <a:latin typeface="Times New Roman"/>
                <a:cs typeface="Times New Roman"/>
              </a:rPr>
              <a:t>либо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время окончания экзамена </a:t>
            </a:r>
            <a:r>
              <a:rPr sz="1100" spc="-5" dirty="0">
                <a:latin typeface="Times New Roman"/>
                <a:cs typeface="Times New Roman"/>
              </a:rPr>
              <a:t>по истечении </a:t>
            </a:r>
            <a:r>
              <a:rPr sz="1100" dirty="0">
                <a:latin typeface="Times New Roman"/>
                <a:cs typeface="Times New Roman"/>
              </a:rPr>
              <a:t> его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продолжительности,</a:t>
            </a:r>
            <a:r>
              <a:rPr sz="1100" spc="-5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записанное</a:t>
            </a:r>
            <a:endParaRPr sz="1100" dirty="0">
              <a:latin typeface="Times New Roman"/>
              <a:cs typeface="Times New Roman"/>
            </a:endParaRPr>
          </a:p>
          <a:p>
            <a:pPr marL="12700">
              <a:lnSpc>
                <a:spcPts val="1095"/>
              </a:lnSpc>
            </a:pPr>
            <a:r>
              <a:rPr sz="1100" spc="-5" dirty="0">
                <a:latin typeface="Times New Roman"/>
                <a:cs typeface="Times New Roman"/>
              </a:rPr>
              <a:t>на</a:t>
            </a:r>
            <a:r>
              <a:rPr sz="1100" spc="-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доске.</a:t>
            </a:r>
          </a:p>
          <a:p>
            <a:pPr marL="151130" indent="-139065">
              <a:lnSpc>
                <a:spcPts val="1190"/>
              </a:lnSpc>
              <a:buAutoNum type="arabicPeriod" startAt="6"/>
              <a:tabLst>
                <a:tab pos="15176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знак </a:t>
            </a:r>
            <a:r>
              <a:rPr sz="1100" spc="-10" dirty="0">
                <a:latin typeface="Times New Roman"/>
                <a:cs typeface="Times New Roman"/>
              </a:rPr>
              <a:t>«х»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-5" dirty="0">
                <a:latin typeface="Times New Roman"/>
                <a:cs typeface="Times New Roman"/>
              </a:rPr>
              <a:t>случае</a:t>
            </a:r>
            <a:endParaRPr sz="1100" dirty="0">
              <a:latin typeface="Times New Roman"/>
              <a:cs typeface="Times New Roman"/>
            </a:endParaRPr>
          </a:p>
          <a:p>
            <a:pPr marL="12700" marR="568960">
              <a:lnSpc>
                <a:spcPts val="1190"/>
              </a:lnSpc>
              <a:spcBef>
                <a:spcPts val="80"/>
              </a:spcBef>
            </a:pPr>
            <a:r>
              <a:rPr sz="1100" spc="-5" dirty="0">
                <a:latin typeface="Times New Roman"/>
                <a:cs typeface="Times New Roman"/>
              </a:rPr>
              <a:t>специализированной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рассадки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аудитории</a:t>
            </a:r>
            <a:endParaRPr sz="1100" dirty="0">
              <a:latin typeface="Times New Roman"/>
              <a:cs typeface="Times New Roman"/>
            </a:endParaRPr>
          </a:p>
          <a:p>
            <a:pPr marL="12700">
              <a:lnSpc>
                <a:spcPts val="1105"/>
              </a:lnSpc>
            </a:pPr>
            <a:r>
              <a:rPr sz="1100" dirty="0">
                <a:latin typeface="Times New Roman"/>
                <a:cs typeface="Times New Roman"/>
              </a:rPr>
              <a:t>7,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8,9,10,11.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Поля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заполняются</a:t>
            </a:r>
          </a:p>
          <a:p>
            <a:pPr marL="12700">
              <a:lnSpc>
                <a:spcPts val="1190"/>
              </a:lnSpc>
            </a:pPr>
            <a:r>
              <a:rPr sz="1100" spc="-5" dirty="0">
                <a:latin typeface="Times New Roman"/>
                <a:cs typeface="Times New Roman"/>
              </a:rPr>
              <a:t>автоматически.</a:t>
            </a:r>
            <a:endParaRPr sz="1100" dirty="0">
              <a:latin typeface="Times New Roman"/>
              <a:cs typeface="Times New Roman"/>
            </a:endParaRPr>
          </a:p>
          <a:p>
            <a:pPr marL="12700" marR="207010">
              <a:lnSpc>
                <a:spcPts val="1190"/>
              </a:lnSpc>
              <a:spcBef>
                <a:spcPts val="80"/>
              </a:spcBef>
            </a:pPr>
            <a:r>
              <a:rPr sz="1100" dirty="0">
                <a:latin typeface="Times New Roman"/>
                <a:cs typeface="Times New Roman"/>
              </a:rPr>
              <a:t>12. </a:t>
            </a:r>
            <a:r>
              <a:rPr sz="1100" spc="-5" dirty="0">
                <a:latin typeface="Times New Roman"/>
                <a:cs typeface="Times New Roman"/>
              </a:rPr>
              <a:t>Подсчитывается </a:t>
            </a:r>
            <a:r>
              <a:rPr sz="1100" dirty="0">
                <a:latin typeface="Times New Roman"/>
                <a:cs typeface="Times New Roman"/>
              </a:rPr>
              <a:t>и </a:t>
            </a:r>
            <a:r>
              <a:rPr sz="1100" spc="-5" dirty="0">
                <a:latin typeface="Times New Roman"/>
                <a:cs typeface="Times New Roman"/>
              </a:rPr>
              <a:t>ставится </a:t>
            </a:r>
            <a:r>
              <a:rPr sz="1100" dirty="0">
                <a:latin typeface="Times New Roman"/>
                <a:cs typeface="Times New Roman"/>
              </a:rPr>
              <a:t> количество </a:t>
            </a:r>
            <a:r>
              <a:rPr sz="1100" spc="-5" dirty="0">
                <a:latin typeface="Times New Roman"/>
                <a:cs typeface="Times New Roman"/>
              </a:rPr>
              <a:t>участников, не явившихся </a:t>
            </a:r>
            <a:r>
              <a:rPr sz="1100" spc="-2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аудиторию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факту.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307461" y="585978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893573" y="3575183"/>
            <a:ext cx="667385" cy="531495"/>
          </a:xfrm>
          <a:custGeom>
            <a:avLst/>
            <a:gdLst/>
            <a:ahLst/>
            <a:cxnLst/>
            <a:rect l="l" t="t" r="r" b="b"/>
            <a:pathLst>
              <a:path w="667385" h="531495">
                <a:moveTo>
                  <a:pt x="0" y="265556"/>
                </a:moveTo>
                <a:lnTo>
                  <a:pt x="4366" y="222507"/>
                </a:lnTo>
                <a:lnTo>
                  <a:pt x="17006" y="181660"/>
                </a:lnTo>
                <a:lnTo>
                  <a:pt x="37235" y="143564"/>
                </a:lnTo>
                <a:lnTo>
                  <a:pt x="64365" y="108767"/>
                </a:lnTo>
                <a:lnTo>
                  <a:pt x="97710" y="77819"/>
                </a:lnTo>
                <a:lnTo>
                  <a:pt x="136583" y="51267"/>
                </a:lnTo>
                <a:lnTo>
                  <a:pt x="180298" y="29660"/>
                </a:lnTo>
                <a:lnTo>
                  <a:pt x="228169" y="13548"/>
                </a:lnTo>
                <a:lnTo>
                  <a:pt x="279508" y="3478"/>
                </a:lnTo>
                <a:lnTo>
                  <a:pt x="333629" y="0"/>
                </a:lnTo>
                <a:lnTo>
                  <a:pt x="387749" y="3478"/>
                </a:lnTo>
                <a:lnTo>
                  <a:pt x="439088" y="13548"/>
                </a:lnTo>
                <a:lnTo>
                  <a:pt x="486959" y="29660"/>
                </a:lnTo>
                <a:lnTo>
                  <a:pt x="530674" y="51267"/>
                </a:lnTo>
                <a:lnTo>
                  <a:pt x="569547" y="77819"/>
                </a:lnTo>
                <a:lnTo>
                  <a:pt x="602892" y="108767"/>
                </a:lnTo>
                <a:lnTo>
                  <a:pt x="630022" y="143564"/>
                </a:lnTo>
                <a:lnTo>
                  <a:pt x="650251" y="181660"/>
                </a:lnTo>
                <a:lnTo>
                  <a:pt x="662891" y="222507"/>
                </a:lnTo>
                <a:lnTo>
                  <a:pt x="667257" y="265556"/>
                </a:lnTo>
                <a:lnTo>
                  <a:pt x="662891" y="308637"/>
                </a:lnTo>
                <a:lnTo>
                  <a:pt x="650251" y="349501"/>
                </a:lnTo>
                <a:lnTo>
                  <a:pt x="630022" y="387605"/>
                </a:lnTo>
                <a:lnTo>
                  <a:pt x="602892" y="422400"/>
                </a:lnTo>
                <a:lnTo>
                  <a:pt x="569547" y="453342"/>
                </a:lnTo>
                <a:lnTo>
                  <a:pt x="530674" y="479883"/>
                </a:lnTo>
                <a:lnTo>
                  <a:pt x="486959" y="501477"/>
                </a:lnTo>
                <a:lnTo>
                  <a:pt x="439088" y="517577"/>
                </a:lnTo>
                <a:lnTo>
                  <a:pt x="387749" y="527638"/>
                </a:lnTo>
                <a:lnTo>
                  <a:pt x="333629" y="531114"/>
                </a:lnTo>
                <a:lnTo>
                  <a:pt x="279508" y="527638"/>
                </a:lnTo>
                <a:lnTo>
                  <a:pt x="228169" y="517577"/>
                </a:lnTo>
                <a:lnTo>
                  <a:pt x="180298" y="501477"/>
                </a:lnTo>
                <a:lnTo>
                  <a:pt x="136583" y="479883"/>
                </a:lnTo>
                <a:lnTo>
                  <a:pt x="97710" y="453342"/>
                </a:lnTo>
                <a:lnTo>
                  <a:pt x="64365" y="422400"/>
                </a:lnTo>
                <a:lnTo>
                  <a:pt x="37235" y="387605"/>
                </a:lnTo>
                <a:lnTo>
                  <a:pt x="17006" y="349501"/>
                </a:lnTo>
                <a:lnTo>
                  <a:pt x="4366" y="308637"/>
                </a:lnTo>
                <a:lnTo>
                  <a:pt x="0" y="265556"/>
                </a:lnTo>
                <a:close/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36347" y="4843398"/>
            <a:ext cx="8926830" cy="2032608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134620">
              <a:lnSpc>
                <a:spcPts val="1190"/>
              </a:lnSpc>
              <a:spcBef>
                <a:spcPts val="250"/>
              </a:spcBef>
              <a:buAutoNum type="arabicPeriod" startAt="13"/>
              <a:tabLst>
                <a:tab pos="220345" algn="l"/>
              </a:tabLst>
            </a:pPr>
            <a:r>
              <a:rPr sz="1100" dirty="0">
                <a:latin typeface="Times New Roman"/>
                <a:cs typeface="Times New Roman"/>
              </a:rPr>
              <a:t>а)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отметка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(например,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«+»,</a:t>
            </a:r>
            <a:r>
              <a:rPr sz="1100" spc="85" dirty="0">
                <a:latin typeface="Times New Roman"/>
                <a:cs typeface="Times New Roman"/>
              </a:rPr>
              <a:t> </a:t>
            </a:r>
            <a:r>
              <a:rPr sz="1100" spc="-15" dirty="0">
                <a:latin typeface="Times New Roman"/>
                <a:cs typeface="Times New Roman"/>
              </a:rPr>
              <a:t>«х»)</a:t>
            </a:r>
            <a:r>
              <a:rPr sz="1100" spc="6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явке,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удалении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участников</a:t>
            </a:r>
            <a:r>
              <a:rPr sz="1100" spc="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экзамена,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окончании</a:t>
            </a:r>
            <a:r>
              <a:rPr sz="1100" spc="3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досрочно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уважительной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причине,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об</a:t>
            </a:r>
            <a:r>
              <a:rPr sz="1100" spc="4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ошибке </a:t>
            </a:r>
            <a:r>
              <a:rPr sz="1100" dirty="0">
                <a:latin typeface="Times New Roman"/>
                <a:cs typeface="Times New Roman"/>
              </a:rPr>
              <a:t> в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документе, </a:t>
            </a:r>
            <a:r>
              <a:rPr sz="1100" dirty="0">
                <a:latin typeface="Times New Roman"/>
                <a:cs typeface="Times New Roman"/>
              </a:rPr>
              <a:t>удостоверяющем</a:t>
            </a:r>
            <a:r>
              <a:rPr sz="1100" spc="-5" dirty="0">
                <a:latin typeface="Times New Roman"/>
                <a:cs typeface="Times New Roman"/>
              </a:rPr>
              <a:t> личность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участника,</a:t>
            </a:r>
            <a:r>
              <a:rPr sz="1100" dirty="0">
                <a:latin typeface="Times New Roman"/>
                <a:cs typeface="Times New Roman"/>
              </a:rPr>
              <a:t> отметка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подаче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участником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апелляции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нарушении Порядка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проведения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ГИА,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замене</a:t>
            </a:r>
            <a:r>
              <a:rPr sz="1100" spc="-5" dirty="0">
                <a:latin typeface="Times New Roman"/>
                <a:cs typeface="Times New Roman"/>
              </a:rPr>
              <a:t> ИК;</a:t>
            </a:r>
            <a:endParaRPr sz="1100">
              <a:latin typeface="Times New Roman"/>
              <a:cs typeface="Times New Roman"/>
            </a:endParaRPr>
          </a:p>
          <a:p>
            <a:pPr marL="219710">
              <a:lnSpc>
                <a:spcPts val="1100"/>
              </a:lnSpc>
            </a:pPr>
            <a:r>
              <a:rPr sz="1100" dirty="0">
                <a:latin typeface="Times New Roman"/>
                <a:cs typeface="Times New Roman"/>
              </a:rPr>
              <a:t>б) </a:t>
            </a:r>
            <a:r>
              <a:rPr sz="1100" spc="-5" dirty="0">
                <a:latin typeface="Times New Roman"/>
                <a:cs typeface="Times New Roman"/>
              </a:rPr>
              <a:t>подсчитывается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количество</a:t>
            </a:r>
            <a:r>
              <a:rPr sz="1100" spc="-5" dirty="0">
                <a:latin typeface="Times New Roman"/>
                <a:cs typeface="Times New Roman"/>
              </a:rPr>
              <a:t> случаев,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указанных</a:t>
            </a:r>
            <a:r>
              <a:rPr sz="1100" dirty="0">
                <a:latin typeface="Times New Roman"/>
                <a:cs typeface="Times New Roman"/>
              </a:rPr>
              <a:t> в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п.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13а,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и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их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общее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количество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соответствующей </a:t>
            </a:r>
            <a:r>
              <a:rPr sz="1100" dirty="0">
                <a:latin typeface="Times New Roman"/>
                <a:cs typeface="Times New Roman"/>
              </a:rPr>
              <a:t>графе.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ts val="1190"/>
              </a:lnSpc>
              <a:spcBef>
                <a:spcPts val="85"/>
              </a:spcBef>
              <a:buAutoNum type="arabicPeriod" startAt="14"/>
              <a:tabLst>
                <a:tab pos="220345" algn="l"/>
              </a:tabLst>
            </a:pPr>
            <a:r>
              <a:rPr sz="1100" dirty="0">
                <a:latin typeface="Times New Roman"/>
                <a:cs typeface="Times New Roman"/>
              </a:rPr>
              <a:t>а)</a:t>
            </a:r>
            <a:r>
              <a:rPr sz="1100" spc="-5" dirty="0">
                <a:latin typeface="Times New Roman"/>
                <a:cs typeface="Times New Roman"/>
              </a:rPr>
              <a:t> ставится </a:t>
            </a:r>
            <a:r>
              <a:rPr sz="1100" dirty="0">
                <a:latin typeface="Times New Roman"/>
                <a:cs typeface="Times New Roman"/>
              </a:rPr>
              <a:t>количество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полученных</a:t>
            </a:r>
            <a:r>
              <a:rPr sz="1100" dirty="0">
                <a:latin typeface="Times New Roman"/>
                <a:cs typeface="Times New Roman"/>
              </a:rPr>
              <a:t> от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участников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материалов</a:t>
            </a:r>
            <a:r>
              <a:rPr sz="1100" spc="-5" dirty="0">
                <a:latin typeface="Times New Roman"/>
                <a:cs typeface="Times New Roman"/>
              </a:rPr>
              <a:t> после</a:t>
            </a:r>
            <a:r>
              <a:rPr sz="1100" dirty="0">
                <a:latin typeface="Times New Roman"/>
                <a:cs typeface="Times New Roman"/>
              </a:rPr>
              <a:t> окончания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экзамена.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При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этом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указывается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один</a:t>
            </a:r>
            <a:r>
              <a:rPr sz="1100" spc="-5" dirty="0">
                <a:latin typeface="Times New Roman"/>
                <a:cs typeface="Times New Roman"/>
              </a:rPr>
              <a:t> КИМ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 </a:t>
            </a:r>
            <a:r>
              <a:rPr sz="1100" spc="5" dirty="0">
                <a:latin typeface="Times New Roman"/>
                <a:cs typeface="Times New Roman"/>
              </a:rPr>
              <a:t>одного</a:t>
            </a:r>
            <a:r>
              <a:rPr sz="1100" spc="-5" dirty="0">
                <a:latin typeface="Times New Roman"/>
                <a:cs typeface="Times New Roman"/>
              </a:rPr>
              <a:t> участника,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независимо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количества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листов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КИМ.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Количество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листов</a:t>
            </a:r>
            <a:r>
              <a:rPr sz="1100" spc="-5" dirty="0">
                <a:latin typeface="Times New Roman"/>
                <a:cs typeface="Times New Roman"/>
              </a:rPr>
              <a:t> черновиков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количеству,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выданному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участнику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(не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менее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двух);</a:t>
            </a:r>
            <a:endParaRPr sz="1100">
              <a:latin typeface="Times New Roman"/>
              <a:cs typeface="Times New Roman"/>
            </a:endParaRPr>
          </a:p>
          <a:p>
            <a:pPr marL="219710">
              <a:lnSpc>
                <a:spcPts val="1105"/>
              </a:lnSpc>
            </a:pPr>
            <a:r>
              <a:rPr sz="1100" dirty="0">
                <a:latin typeface="Times New Roman"/>
                <a:cs typeface="Times New Roman"/>
              </a:rPr>
              <a:t>б) </a:t>
            </a:r>
            <a:r>
              <a:rPr sz="1100" spc="-5" dirty="0">
                <a:latin typeface="Times New Roman"/>
                <a:cs typeface="Times New Roman"/>
              </a:rPr>
              <a:t>проставляется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сумма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всех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принятых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участников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материалов</a:t>
            </a:r>
            <a:r>
              <a:rPr sz="1100" spc="-5" dirty="0">
                <a:latin typeface="Times New Roman"/>
                <a:cs typeface="Times New Roman"/>
              </a:rPr>
              <a:t> по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категориям,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например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15 </a:t>
            </a:r>
            <a:r>
              <a:rPr sz="1100" spc="-5" dirty="0">
                <a:latin typeface="Times New Roman"/>
                <a:cs typeface="Times New Roman"/>
              </a:rPr>
              <a:t>бланков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регистрации,</a:t>
            </a:r>
            <a:r>
              <a:rPr sz="1100" spc="-3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15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БО№1,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15</a:t>
            </a:r>
            <a:r>
              <a:rPr sz="1100" spc="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БО№2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лист </a:t>
            </a:r>
            <a:r>
              <a:rPr sz="1100" dirty="0">
                <a:latin typeface="Times New Roman"/>
                <a:cs typeface="Times New Roman"/>
              </a:rPr>
              <a:t>1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190"/>
              </a:lnSpc>
            </a:pPr>
            <a:r>
              <a:rPr sz="1100" dirty="0">
                <a:latin typeface="Times New Roman"/>
                <a:cs typeface="Times New Roman"/>
              </a:rPr>
              <a:t>и</a:t>
            </a:r>
            <a:r>
              <a:rPr sz="1100" spc="-5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т.д.</a:t>
            </a:r>
            <a:endParaRPr sz="1100">
              <a:latin typeface="Times New Roman"/>
              <a:cs typeface="Times New Roman"/>
            </a:endParaRPr>
          </a:p>
          <a:p>
            <a:pPr marL="219710" indent="-207645">
              <a:lnSpc>
                <a:spcPts val="1190"/>
              </a:lnSpc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dirty="0">
                <a:latin typeface="Times New Roman"/>
                <a:cs typeface="Times New Roman"/>
              </a:rPr>
              <a:t> подпись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участника,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подтверждающая</a:t>
            </a:r>
            <a:r>
              <a:rPr sz="1100" spc="-4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факт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сдачи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им</a:t>
            </a:r>
            <a:r>
              <a:rPr sz="1100" dirty="0">
                <a:latin typeface="Times New Roman"/>
                <a:cs typeface="Times New Roman"/>
              </a:rPr>
              <a:t> материалов.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ts val="1190"/>
              </a:lnSpc>
              <a:spcBef>
                <a:spcPts val="80"/>
              </a:spcBef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 </a:t>
            </a:r>
            <a:r>
              <a:rPr sz="1100" dirty="0">
                <a:latin typeface="Times New Roman"/>
                <a:cs typeface="Times New Roman"/>
              </a:rPr>
              <a:t>подпись ответственного организатора в </a:t>
            </a:r>
            <a:r>
              <a:rPr sz="1100" spc="-5" dirty="0">
                <a:latin typeface="Times New Roman"/>
                <a:cs typeface="Times New Roman"/>
              </a:rPr>
              <a:t>аудитории, </a:t>
            </a:r>
            <a:r>
              <a:rPr sz="1100" dirty="0">
                <a:latin typeface="Times New Roman"/>
                <a:cs typeface="Times New Roman"/>
              </a:rPr>
              <a:t>подтверждающая факт </a:t>
            </a:r>
            <a:r>
              <a:rPr sz="1100" spc="-5" dirty="0">
                <a:latin typeface="Times New Roman"/>
                <a:cs typeface="Times New Roman"/>
              </a:rPr>
              <a:t>приема </a:t>
            </a:r>
            <a:r>
              <a:rPr sz="1100" dirty="0">
                <a:latin typeface="Times New Roman"/>
                <a:cs typeface="Times New Roman"/>
              </a:rPr>
              <a:t>материалов от каждого </a:t>
            </a:r>
            <a:r>
              <a:rPr sz="1100" spc="-5" dirty="0">
                <a:latin typeface="Times New Roman"/>
                <a:cs typeface="Times New Roman"/>
              </a:rPr>
              <a:t>участника. </a:t>
            </a:r>
            <a:r>
              <a:rPr sz="1100" dirty="0">
                <a:latin typeface="Times New Roman"/>
                <a:cs typeface="Times New Roman"/>
              </a:rPr>
              <a:t>Подпись </a:t>
            </a:r>
            <a:r>
              <a:rPr sz="1100" spc="-5" dirty="0">
                <a:latin typeface="Times New Roman"/>
                <a:cs typeface="Times New Roman"/>
              </a:rPr>
              <a:t>ставится </a:t>
            </a:r>
            <a:r>
              <a:rPr sz="1100" spc="-26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-5" dirty="0">
                <a:latin typeface="Times New Roman"/>
                <a:cs typeface="Times New Roman"/>
              </a:rPr>
              <a:t> присутствии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участника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экзамена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(напротив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отсутствующего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участника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подпись не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ставится).</a:t>
            </a:r>
            <a:endParaRPr sz="1100">
              <a:latin typeface="Times New Roman"/>
              <a:cs typeface="Times New Roman"/>
            </a:endParaRPr>
          </a:p>
          <a:p>
            <a:pPr marL="219710" indent="-207645">
              <a:lnSpc>
                <a:spcPts val="1100"/>
              </a:lnSpc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dirty="0">
                <a:latin typeface="Times New Roman"/>
                <a:cs typeface="Times New Roman"/>
              </a:rPr>
              <a:t> подпись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руководителя ППЭ.</a:t>
            </a:r>
            <a:endParaRPr sz="1100">
              <a:latin typeface="Times New Roman"/>
              <a:cs typeface="Times New Roman"/>
            </a:endParaRPr>
          </a:p>
          <a:p>
            <a:pPr marL="219710" indent="-207645">
              <a:lnSpc>
                <a:spcPts val="1190"/>
              </a:lnSpc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Ставится</a:t>
            </a:r>
            <a:r>
              <a:rPr sz="1100" spc="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подпись,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расшифровка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подписи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организаторов</a:t>
            </a:r>
            <a:r>
              <a:rPr sz="1100" spc="-1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аудитории, </a:t>
            </a:r>
            <a:r>
              <a:rPr sz="1100" dirty="0">
                <a:latin typeface="Times New Roman"/>
                <a:cs typeface="Times New Roman"/>
              </a:rPr>
              <a:t>отметка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(знак</a:t>
            </a:r>
            <a:r>
              <a:rPr sz="1100" dirty="0">
                <a:latin typeface="Times New Roman"/>
                <a:cs typeface="Times New Roman"/>
              </a:rPr>
              <a:t> </a:t>
            </a:r>
            <a:r>
              <a:rPr sz="1100" spc="-10" dirty="0">
                <a:latin typeface="Times New Roman"/>
                <a:cs typeface="Times New Roman"/>
              </a:rPr>
              <a:t>«х»)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об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ответственном</a:t>
            </a:r>
            <a:r>
              <a:rPr sz="1100" spc="-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организаторе</a:t>
            </a:r>
            <a:r>
              <a:rPr sz="1100" spc="-20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аудитории.</a:t>
            </a:r>
            <a:endParaRPr sz="1100">
              <a:latin typeface="Times New Roman"/>
              <a:cs typeface="Times New Roman"/>
            </a:endParaRPr>
          </a:p>
          <a:p>
            <a:pPr marL="219710" indent="-207645">
              <a:lnSpc>
                <a:spcPts val="1255"/>
              </a:lnSpc>
              <a:buAutoNum type="arabicPeriod" startAt="15"/>
              <a:tabLst>
                <a:tab pos="220345" algn="l"/>
              </a:tabLst>
            </a:pPr>
            <a:r>
              <a:rPr sz="1100" spc="-5" dirty="0">
                <a:latin typeface="Times New Roman"/>
                <a:cs typeface="Times New Roman"/>
              </a:rPr>
              <a:t>Ставятся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подписи</a:t>
            </a:r>
            <a:r>
              <a:rPr sz="1100" spc="-2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членов</a:t>
            </a:r>
            <a:r>
              <a:rPr sz="1100" spc="-15" dirty="0">
                <a:latin typeface="Times New Roman"/>
                <a:cs typeface="Times New Roman"/>
              </a:rPr>
              <a:t> </a:t>
            </a:r>
            <a:r>
              <a:rPr sz="1100" spc="-5" dirty="0">
                <a:latin typeface="Times New Roman"/>
                <a:cs typeface="Times New Roman"/>
              </a:rPr>
              <a:t>ГЭК.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6987" y="193300"/>
            <a:ext cx="51193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4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</a:t>
            </a:r>
            <a:r>
              <a:rPr sz="2000" b="1" spc="-3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05-02</a:t>
            </a:r>
            <a:r>
              <a:rPr sz="2000" b="1" spc="-3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(образец</a:t>
            </a:r>
            <a:r>
              <a:rPr sz="2000" b="1" spc="-3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заполнения)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47267" y="673100"/>
            <a:ext cx="59842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imes New Roman"/>
                <a:cs typeface="Times New Roman"/>
              </a:rPr>
              <a:t>Технология передачи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ЭМ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по </a:t>
            </a:r>
            <a:r>
              <a:rPr sz="2400" spc="5" dirty="0">
                <a:latin typeface="Times New Roman"/>
                <a:cs typeface="Times New Roman"/>
              </a:rPr>
              <a:t>сети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«Интернет»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395" y="1193355"/>
            <a:ext cx="7582408" cy="533654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0871" y="230108"/>
          <a:ext cx="8855708" cy="43979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670"/>
                <a:gridCol w="251459"/>
                <a:gridCol w="1974850"/>
                <a:gridCol w="3058160"/>
                <a:gridCol w="737235"/>
                <a:gridCol w="234314"/>
                <a:gridCol w="155575"/>
                <a:gridCol w="2290445"/>
              </a:tblGrid>
              <a:tr h="377775">
                <a:tc rowSpan="1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71500">
                        <a:lnSpc>
                          <a:spcPts val="2215"/>
                        </a:lnSpc>
                      </a:pPr>
                      <a:r>
                        <a:rPr sz="2000" b="1" spc="-10" dirty="0">
                          <a:solidFill>
                            <a:srgbClr val="E36C09"/>
                          </a:solidFill>
                          <a:latin typeface="Arial"/>
                          <a:cs typeface="Arial"/>
                        </a:rPr>
                        <a:t>Форма</a:t>
                      </a:r>
                      <a:r>
                        <a:rPr sz="2000" b="1" spc="-60" dirty="0">
                          <a:solidFill>
                            <a:srgbClr val="E36C0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E36C09"/>
                          </a:solidFill>
                          <a:latin typeface="Arial"/>
                          <a:cs typeface="Arial"/>
                        </a:rPr>
                        <a:t>ППЭ-</a:t>
                      </a:r>
                      <a:r>
                        <a:rPr sz="2000" b="1" spc="-45" dirty="0">
                          <a:solidFill>
                            <a:srgbClr val="E36C09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b="1" spc="-110" dirty="0">
                          <a:solidFill>
                            <a:srgbClr val="E36C09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541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280"/>
                        </a:lnSpc>
                        <a:spcBef>
                          <a:spcPts val="620"/>
                        </a:spcBef>
                      </a:pPr>
                      <a:r>
                        <a:rPr sz="1100" dirty="0">
                          <a:latin typeface="Times New Roman"/>
                          <a:cs typeface="Times New Roman"/>
                        </a:rPr>
                        <a:t>1.</a:t>
                      </a:r>
                      <a:r>
                        <a:rPr sz="11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Указываются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данные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ППЭ: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номер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78740" marB="0"/>
                </a:tc>
              </a:tr>
              <a:tr h="15167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09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ППЭ,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ППЭ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(наименование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ОО,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базе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которой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24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организован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ППЭ),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адрес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места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1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35"/>
                        </a:lnSpc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нахождения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940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04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4508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2.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код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субъекта</a:t>
                      </a:r>
                      <a:r>
                        <a:rPr sz="10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РФ.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/>
                </a:tc>
              </a:tr>
              <a:tr h="18728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3.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номер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аудитории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ППЭ.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7620" marB="0"/>
                </a:tc>
              </a:tr>
              <a:tr h="3655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5735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563880" algn="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1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62940"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2090" indent="-127000">
                        <a:lnSpc>
                          <a:spcPct val="100000"/>
                        </a:lnSpc>
                        <a:spcBef>
                          <a:spcPts val="85"/>
                        </a:spcBef>
                        <a:buAutoNum type="arabicPeriod" startAt="4"/>
                        <a:tabLst>
                          <a:tab pos="212725" algn="l"/>
                        </a:tabLst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код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предмета.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212090" indent="-127000">
                        <a:lnSpc>
                          <a:spcPts val="1190"/>
                        </a:lnSpc>
                        <a:spcBef>
                          <a:spcPts val="300"/>
                        </a:spcBef>
                        <a:buAutoNum type="arabicPeriod" startAt="4"/>
                        <a:tabLst>
                          <a:tab pos="212725" algn="l"/>
                        </a:tabLst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/>
                </a:tc>
              </a:tr>
              <a:tr h="35837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8509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1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предмета.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6.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Ставится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дата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проведения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экзамена.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14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65"/>
                        </a:lnSpc>
                        <a:spcBef>
                          <a:spcPts val="85"/>
                        </a:spcBef>
                      </a:pPr>
                      <a:r>
                        <a:rPr sz="1000" dirty="0">
                          <a:latin typeface="Times New Roman"/>
                          <a:cs typeface="Times New Roman"/>
                        </a:rPr>
                        <a:t>7.</a:t>
                      </a:r>
                      <a:r>
                        <a:rPr sz="10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количество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материалов,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10795" marB="0"/>
                </a:tc>
              </a:tr>
              <a:tr h="30508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160" algn="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находящихся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возвратном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доставочном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пакете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(далее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ВДП):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2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отдельно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видам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(количество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R="482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50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регистрации,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ответов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ts val="116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ответов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лист</a:t>
                      </a:r>
                      <a:r>
                        <a:rPr sz="1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1,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4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38100">
                      <a:solidFill>
                        <a:srgbClr val="FF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FF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05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бланков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ответов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№2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лист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должно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85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5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совпадать).</a:t>
                      </a:r>
                      <a:r>
                        <a:rPr sz="10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Отдельно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проставляется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9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3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количество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ДБО</a:t>
                      </a:r>
                      <a:r>
                        <a:rPr sz="10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№</a:t>
                      </a:r>
                      <a:r>
                        <a:rPr sz="10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2.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8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869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7580">
                        <a:lnSpc>
                          <a:spcPts val="869"/>
                        </a:lnSpc>
                      </a:pPr>
                      <a:r>
                        <a:rPr sz="800" b="1" dirty="0">
                          <a:solidFill>
                            <a:srgbClr val="1F487C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65"/>
                        </a:lnSpc>
                        <a:spcBef>
                          <a:spcPts val="175"/>
                        </a:spcBef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Бланк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регистрации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устного</a:t>
                      </a:r>
                      <a:r>
                        <a:rPr sz="1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экзамена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22225" marB="0"/>
                </a:tc>
              </a:tr>
              <a:tr h="1527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5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указывается</a:t>
                      </a:r>
                      <a:r>
                        <a:rPr sz="10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только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проведении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2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100"/>
                        </a:lnSpc>
                      </a:pP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устной</a:t>
                      </a:r>
                      <a:r>
                        <a:rPr sz="1000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части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«Говорение»</a:t>
                      </a:r>
                      <a:r>
                        <a:rPr sz="10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10" dirty="0">
                          <a:latin typeface="Times New Roman"/>
                          <a:cs typeface="Times New Roman"/>
                        </a:rPr>
                        <a:t>по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4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ts val="1050"/>
                        </a:lnSpc>
                      </a:pPr>
                      <a:r>
                        <a:rPr sz="1000" spc="-5" dirty="0">
                          <a:latin typeface="Times New Roman"/>
                          <a:cs typeface="Times New Roman"/>
                        </a:rPr>
                        <a:t>иностранным</a:t>
                      </a:r>
                      <a:r>
                        <a:rPr sz="10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языкам.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427571" y="1062482"/>
            <a:ext cx="4337685" cy="643890"/>
            <a:chOff x="427570" y="1062482"/>
            <a:chExt cx="4337685" cy="643890"/>
          </a:xfrm>
        </p:grpSpPr>
        <p:sp>
          <p:nvSpPr>
            <p:cNvPr id="4" name="object 4"/>
            <p:cNvSpPr/>
            <p:nvPr/>
          </p:nvSpPr>
          <p:spPr>
            <a:xfrm>
              <a:off x="474090" y="1143000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4">
                  <a:moveTo>
                    <a:pt x="0" y="91059"/>
                  </a:moveTo>
                  <a:lnTo>
                    <a:pt x="9081" y="55614"/>
                  </a:lnTo>
                  <a:lnTo>
                    <a:pt x="33848" y="26669"/>
                  </a:lnTo>
                  <a:lnTo>
                    <a:pt x="70583" y="7155"/>
                  </a:lnTo>
                  <a:lnTo>
                    <a:pt x="115570" y="0"/>
                  </a:lnTo>
                  <a:lnTo>
                    <a:pt x="160563" y="7155"/>
                  </a:lnTo>
                  <a:lnTo>
                    <a:pt x="197302" y="26670"/>
                  </a:lnTo>
                  <a:lnTo>
                    <a:pt x="222070" y="55614"/>
                  </a:lnTo>
                  <a:lnTo>
                    <a:pt x="231152" y="91059"/>
                  </a:lnTo>
                  <a:lnTo>
                    <a:pt x="222070" y="126503"/>
                  </a:lnTo>
                  <a:lnTo>
                    <a:pt x="197302" y="155448"/>
                  </a:lnTo>
                  <a:lnTo>
                    <a:pt x="160563" y="174962"/>
                  </a:lnTo>
                  <a:lnTo>
                    <a:pt x="115570" y="182117"/>
                  </a:lnTo>
                  <a:lnTo>
                    <a:pt x="70583" y="174962"/>
                  </a:lnTo>
                  <a:lnTo>
                    <a:pt x="33848" y="155447"/>
                  </a:lnTo>
                  <a:lnTo>
                    <a:pt x="9081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4875" y="1182369"/>
              <a:ext cx="3114040" cy="250825"/>
            </a:xfrm>
            <a:custGeom>
              <a:avLst/>
              <a:gdLst/>
              <a:ahLst/>
              <a:cxnLst/>
              <a:rect l="l" t="t" r="r" b="b"/>
              <a:pathLst>
                <a:path w="3114040" h="250825">
                  <a:moveTo>
                    <a:pt x="3113633" y="51689"/>
                  </a:moveTo>
                  <a:lnTo>
                    <a:pt x="3102737" y="45339"/>
                  </a:lnTo>
                  <a:lnTo>
                    <a:pt x="3024987" y="0"/>
                  </a:lnTo>
                  <a:lnTo>
                    <a:pt x="3021050" y="1016"/>
                  </a:lnTo>
                  <a:lnTo>
                    <a:pt x="3019272" y="4064"/>
                  </a:lnTo>
                  <a:lnTo>
                    <a:pt x="3017621" y="7112"/>
                  </a:lnTo>
                  <a:lnTo>
                    <a:pt x="3018637" y="10922"/>
                  </a:lnTo>
                  <a:lnTo>
                    <a:pt x="3021558" y="12700"/>
                  </a:lnTo>
                  <a:lnTo>
                    <a:pt x="3077489" y="45339"/>
                  </a:lnTo>
                  <a:lnTo>
                    <a:pt x="736" y="45339"/>
                  </a:lnTo>
                  <a:lnTo>
                    <a:pt x="368" y="45339"/>
                  </a:lnTo>
                  <a:lnTo>
                    <a:pt x="368" y="51689"/>
                  </a:lnTo>
                  <a:lnTo>
                    <a:pt x="0" y="58039"/>
                  </a:lnTo>
                  <a:lnTo>
                    <a:pt x="2586253" y="208330"/>
                  </a:lnTo>
                  <a:lnTo>
                    <a:pt x="2528417" y="237617"/>
                  </a:lnTo>
                  <a:lnTo>
                    <a:pt x="2525369" y="239268"/>
                  </a:lnTo>
                  <a:lnTo>
                    <a:pt x="2524099" y="243078"/>
                  </a:lnTo>
                  <a:lnTo>
                    <a:pt x="2525623" y="246253"/>
                  </a:lnTo>
                  <a:lnTo>
                    <a:pt x="2527274" y="249301"/>
                  </a:lnTo>
                  <a:lnTo>
                    <a:pt x="2531084" y="250571"/>
                  </a:lnTo>
                  <a:lnTo>
                    <a:pt x="2534259" y="249047"/>
                  </a:lnTo>
                  <a:lnTo>
                    <a:pt x="2611551" y="209677"/>
                  </a:lnTo>
                  <a:lnTo>
                    <a:pt x="2622524" y="204089"/>
                  </a:lnTo>
                  <a:lnTo>
                    <a:pt x="2539974" y="149225"/>
                  </a:lnTo>
                  <a:lnTo>
                    <a:pt x="2537053" y="147320"/>
                  </a:lnTo>
                  <a:lnTo>
                    <a:pt x="2533116" y="148082"/>
                  </a:lnTo>
                  <a:lnTo>
                    <a:pt x="2529306" y="153924"/>
                  </a:lnTo>
                  <a:lnTo>
                    <a:pt x="2530068" y="157861"/>
                  </a:lnTo>
                  <a:lnTo>
                    <a:pt x="2532989" y="159893"/>
                  </a:lnTo>
                  <a:lnTo>
                    <a:pt x="2586736" y="195618"/>
                  </a:lnTo>
                  <a:lnTo>
                    <a:pt x="219265" y="58039"/>
                  </a:lnTo>
                  <a:lnTo>
                    <a:pt x="3077489" y="58039"/>
                  </a:lnTo>
                  <a:lnTo>
                    <a:pt x="3021558" y="90678"/>
                  </a:lnTo>
                  <a:lnTo>
                    <a:pt x="3018637" y="92456"/>
                  </a:lnTo>
                  <a:lnTo>
                    <a:pt x="3017621" y="96266"/>
                  </a:lnTo>
                  <a:lnTo>
                    <a:pt x="3019272" y="99314"/>
                  </a:lnTo>
                  <a:lnTo>
                    <a:pt x="3021050" y="102362"/>
                  </a:lnTo>
                  <a:lnTo>
                    <a:pt x="3024987" y="103378"/>
                  </a:lnTo>
                  <a:lnTo>
                    <a:pt x="3102737" y="58039"/>
                  </a:lnTo>
                  <a:lnTo>
                    <a:pt x="3113633" y="5168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40270" y="1511427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4">
                  <a:moveTo>
                    <a:pt x="0" y="91059"/>
                  </a:moveTo>
                  <a:lnTo>
                    <a:pt x="9081" y="55614"/>
                  </a:lnTo>
                  <a:lnTo>
                    <a:pt x="33850" y="26670"/>
                  </a:lnTo>
                  <a:lnTo>
                    <a:pt x="70589" y="7155"/>
                  </a:lnTo>
                  <a:lnTo>
                    <a:pt x="115582" y="0"/>
                  </a:lnTo>
                  <a:lnTo>
                    <a:pt x="160568" y="7155"/>
                  </a:lnTo>
                  <a:lnTo>
                    <a:pt x="197304" y="26670"/>
                  </a:lnTo>
                  <a:lnTo>
                    <a:pt x="222071" y="55614"/>
                  </a:lnTo>
                  <a:lnTo>
                    <a:pt x="231152" y="91059"/>
                  </a:lnTo>
                  <a:lnTo>
                    <a:pt x="222071" y="126503"/>
                  </a:lnTo>
                  <a:lnTo>
                    <a:pt x="197304" y="155448"/>
                  </a:lnTo>
                  <a:lnTo>
                    <a:pt x="160568" y="174962"/>
                  </a:lnTo>
                  <a:lnTo>
                    <a:pt x="115582" y="182118"/>
                  </a:lnTo>
                  <a:lnTo>
                    <a:pt x="70589" y="174962"/>
                  </a:lnTo>
                  <a:lnTo>
                    <a:pt x="33850" y="155448"/>
                  </a:lnTo>
                  <a:lnTo>
                    <a:pt x="9081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4138" y="1227836"/>
              <a:ext cx="2014220" cy="400050"/>
            </a:xfrm>
            <a:custGeom>
              <a:avLst/>
              <a:gdLst/>
              <a:ahLst/>
              <a:cxnLst/>
              <a:rect l="l" t="t" r="r" b="b"/>
              <a:pathLst>
                <a:path w="2014220" h="400050">
                  <a:moveTo>
                    <a:pt x="1977034" y="364053"/>
                  </a:moveTo>
                  <a:lnTo>
                    <a:pt x="1916252" y="386334"/>
                  </a:lnTo>
                  <a:lnTo>
                    <a:pt x="1912950" y="387603"/>
                  </a:lnTo>
                  <a:lnTo>
                    <a:pt x="1911299" y="391160"/>
                  </a:lnTo>
                  <a:lnTo>
                    <a:pt x="1912569" y="394462"/>
                  </a:lnTo>
                  <a:lnTo>
                    <a:pt x="1913712" y="397763"/>
                  </a:lnTo>
                  <a:lnTo>
                    <a:pt x="1917395" y="399541"/>
                  </a:lnTo>
                  <a:lnTo>
                    <a:pt x="1920697" y="398272"/>
                  </a:lnTo>
                  <a:lnTo>
                    <a:pt x="2002602" y="368173"/>
                  </a:lnTo>
                  <a:lnTo>
                    <a:pt x="2000199" y="368173"/>
                  </a:lnTo>
                  <a:lnTo>
                    <a:pt x="1977034" y="364053"/>
                  </a:lnTo>
                  <a:close/>
                </a:path>
                <a:path w="2014220" h="400050">
                  <a:moveTo>
                    <a:pt x="1988858" y="359719"/>
                  </a:moveTo>
                  <a:lnTo>
                    <a:pt x="1977034" y="364053"/>
                  </a:lnTo>
                  <a:lnTo>
                    <a:pt x="2000199" y="368173"/>
                  </a:lnTo>
                  <a:lnTo>
                    <a:pt x="2000439" y="366775"/>
                  </a:lnTo>
                  <a:lnTo>
                    <a:pt x="1997151" y="366775"/>
                  </a:lnTo>
                  <a:lnTo>
                    <a:pt x="1988858" y="359719"/>
                  </a:lnTo>
                  <a:close/>
                </a:path>
                <a:path w="2014220" h="400050">
                  <a:moveTo>
                    <a:pt x="1935429" y="297688"/>
                  </a:moveTo>
                  <a:lnTo>
                    <a:pt x="1931492" y="298068"/>
                  </a:lnTo>
                  <a:lnTo>
                    <a:pt x="1926920" y="303402"/>
                  </a:lnTo>
                  <a:lnTo>
                    <a:pt x="1927301" y="307339"/>
                  </a:lnTo>
                  <a:lnTo>
                    <a:pt x="1979172" y="351477"/>
                  </a:lnTo>
                  <a:lnTo>
                    <a:pt x="2002358" y="355600"/>
                  </a:lnTo>
                  <a:lnTo>
                    <a:pt x="2000199" y="368173"/>
                  </a:lnTo>
                  <a:lnTo>
                    <a:pt x="2002602" y="368173"/>
                  </a:lnTo>
                  <a:lnTo>
                    <a:pt x="2013661" y="364109"/>
                  </a:lnTo>
                  <a:lnTo>
                    <a:pt x="1935429" y="297688"/>
                  </a:lnTo>
                  <a:close/>
                </a:path>
                <a:path w="2014220" h="400050">
                  <a:moveTo>
                    <a:pt x="1999056" y="355980"/>
                  </a:moveTo>
                  <a:lnTo>
                    <a:pt x="1988858" y="359719"/>
                  </a:lnTo>
                  <a:lnTo>
                    <a:pt x="1997151" y="366775"/>
                  </a:lnTo>
                  <a:lnTo>
                    <a:pt x="1999056" y="355980"/>
                  </a:lnTo>
                  <a:close/>
                </a:path>
                <a:path w="2014220" h="400050">
                  <a:moveTo>
                    <a:pt x="2002292" y="355980"/>
                  </a:moveTo>
                  <a:lnTo>
                    <a:pt x="1999056" y="355980"/>
                  </a:lnTo>
                  <a:lnTo>
                    <a:pt x="1997151" y="366775"/>
                  </a:lnTo>
                  <a:lnTo>
                    <a:pt x="2000439" y="366775"/>
                  </a:lnTo>
                  <a:lnTo>
                    <a:pt x="2002292" y="355980"/>
                  </a:lnTo>
                  <a:close/>
                </a:path>
                <a:path w="2014220" h="400050">
                  <a:moveTo>
                    <a:pt x="2222" y="0"/>
                  </a:moveTo>
                  <a:lnTo>
                    <a:pt x="0" y="12446"/>
                  </a:lnTo>
                  <a:lnTo>
                    <a:pt x="1977034" y="364053"/>
                  </a:lnTo>
                  <a:lnTo>
                    <a:pt x="1988858" y="359719"/>
                  </a:lnTo>
                  <a:lnTo>
                    <a:pt x="1979172" y="351477"/>
                  </a:lnTo>
                  <a:lnTo>
                    <a:pt x="2222" y="0"/>
                  </a:lnTo>
                  <a:close/>
                </a:path>
                <a:path w="2014220" h="400050">
                  <a:moveTo>
                    <a:pt x="1979172" y="351477"/>
                  </a:moveTo>
                  <a:lnTo>
                    <a:pt x="1988858" y="359719"/>
                  </a:lnTo>
                  <a:lnTo>
                    <a:pt x="1999056" y="355980"/>
                  </a:lnTo>
                  <a:lnTo>
                    <a:pt x="2002292" y="355980"/>
                  </a:lnTo>
                  <a:lnTo>
                    <a:pt x="2002358" y="355600"/>
                  </a:lnTo>
                  <a:lnTo>
                    <a:pt x="1979172" y="35147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01490" y="1068832"/>
              <a:ext cx="956944" cy="296545"/>
            </a:xfrm>
            <a:custGeom>
              <a:avLst/>
              <a:gdLst/>
              <a:ahLst/>
              <a:cxnLst/>
              <a:rect l="l" t="t" r="r" b="b"/>
              <a:pathLst>
                <a:path w="956945" h="296544">
                  <a:moveTo>
                    <a:pt x="0" y="148335"/>
                  </a:moveTo>
                  <a:lnTo>
                    <a:pt x="20260" y="105497"/>
                  </a:lnTo>
                  <a:lnTo>
                    <a:pt x="77089" y="67569"/>
                  </a:lnTo>
                  <a:lnTo>
                    <a:pt x="117365" y="51020"/>
                  </a:lnTo>
                  <a:lnTo>
                    <a:pt x="164561" y="36387"/>
                  </a:lnTo>
                  <a:lnTo>
                    <a:pt x="217935" y="23900"/>
                  </a:lnTo>
                  <a:lnTo>
                    <a:pt x="276748" y="13788"/>
                  </a:lnTo>
                  <a:lnTo>
                    <a:pt x="340259" y="6281"/>
                  </a:lnTo>
                  <a:lnTo>
                    <a:pt x="407726" y="1608"/>
                  </a:lnTo>
                  <a:lnTo>
                    <a:pt x="478409" y="0"/>
                  </a:lnTo>
                  <a:lnTo>
                    <a:pt x="549091" y="1608"/>
                  </a:lnTo>
                  <a:lnTo>
                    <a:pt x="616558" y="6281"/>
                  </a:lnTo>
                  <a:lnTo>
                    <a:pt x="680069" y="13788"/>
                  </a:lnTo>
                  <a:lnTo>
                    <a:pt x="738882" y="23900"/>
                  </a:lnTo>
                  <a:lnTo>
                    <a:pt x="792256" y="36387"/>
                  </a:lnTo>
                  <a:lnTo>
                    <a:pt x="839452" y="51020"/>
                  </a:lnTo>
                  <a:lnTo>
                    <a:pt x="879728" y="67569"/>
                  </a:lnTo>
                  <a:lnTo>
                    <a:pt x="936557" y="105497"/>
                  </a:lnTo>
                  <a:lnTo>
                    <a:pt x="956818" y="148335"/>
                  </a:lnTo>
                  <a:lnTo>
                    <a:pt x="951629" y="170251"/>
                  </a:lnTo>
                  <a:lnTo>
                    <a:pt x="936557" y="191163"/>
                  </a:lnTo>
                  <a:lnTo>
                    <a:pt x="879728" y="229064"/>
                  </a:lnTo>
                  <a:lnTo>
                    <a:pt x="839452" y="245596"/>
                  </a:lnTo>
                  <a:lnTo>
                    <a:pt x="792256" y="260212"/>
                  </a:lnTo>
                  <a:lnTo>
                    <a:pt x="738882" y="272683"/>
                  </a:lnTo>
                  <a:lnTo>
                    <a:pt x="680069" y="282780"/>
                  </a:lnTo>
                  <a:lnTo>
                    <a:pt x="616558" y="290274"/>
                  </a:lnTo>
                  <a:lnTo>
                    <a:pt x="549091" y="294939"/>
                  </a:lnTo>
                  <a:lnTo>
                    <a:pt x="478409" y="296544"/>
                  </a:lnTo>
                  <a:lnTo>
                    <a:pt x="407726" y="294939"/>
                  </a:lnTo>
                  <a:lnTo>
                    <a:pt x="340259" y="290274"/>
                  </a:lnTo>
                  <a:lnTo>
                    <a:pt x="276748" y="282780"/>
                  </a:lnTo>
                  <a:lnTo>
                    <a:pt x="217935" y="272683"/>
                  </a:lnTo>
                  <a:lnTo>
                    <a:pt x="164561" y="260212"/>
                  </a:lnTo>
                  <a:lnTo>
                    <a:pt x="117365" y="245596"/>
                  </a:lnTo>
                  <a:lnTo>
                    <a:pt x="77089" y="229064"/>
                  </a:lnTo>
                  <a:lnTo>
                    <a:pt x="20260" y="191163"/>
                  </a:lnTo>
                  <a:lnTo>
                    <a:pt x="0" y="148335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206622" y="1437258"/>
            <a:ext cx="1207135" cy="309880"/>
            <a:chOff x="5206619" y="1437258"/>
            <a:chExt cx="1207135" cy="309880"/>
          </a:xfrm>
        </p:grpSpPr>
        <p:sp>
          <p:nvSpPr>
            <p:cNvPr id="10" name="object 10"/>
            <p:cNvSpPr/>
            <p:nvPr/>
          </p:nvSpPr>
          <p:spPr>
            <a:xfrm>
              <a:off x="6169660" y="1511426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74" y="55614"/>
                  </a:lnTo>
                  <a:lnTo>
                    <a:pt x="33829" y="26670"/>
                  </a:lnTo>
                  <a:lnTo>
                    <a:pt x="70562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39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8"/>
                  </a:lnTo>
                  <a:lnTo>
                    <a:pt x="70562" y="174962"/>
                  </a:lnTo>
                  <a:lnTo>
                    <a:pt x="33829" y="155448"/>
                  </a:lnTo>
                  <a:lnTo>
                    <a:pt x="9074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12969" y="1443608"/>
              <a:ext cx="956944" cy="297180"/>
            </a:xfrm>
            <a:custGeom>
              <a:avLst/>
              <a:gdLst/>
              <a:ahLst/>
              <a:cxnLst/>
              <a:rect l="l" t="t" r="r" b="b"/>
              <a:pathLst>
                <a:path w="956945" h="297180">
                  <a:moveTo>
                    <a:pt x="0" y="148336"/>
                  </a:moveTo>
                  <a:lnTo>
                    <a:pt x="20249" y="105497"/>
                  </a:lnTo>
                  <a:lnTo>
                    <a:pt x="77051" y="67569"/>
                  </a:lnTo>
                  <a:lnTo>
                    <a:pt x="117310" y="51020"/>
                  </a:lnTo>
                  <a:lnTo>
                    <a:pt x="164488" y="36387"/>
                  </a:lnTo>
                  <a:lnTo>
                    <a:pt x="217847" y="23900"/>
                  </a:lnTo>
                  <a:lnTo>
                    <a:pt x="276645" y="13788"/>
                  </a:lnTo>
                  <a:lnTo>
                    <a:pt x="340143" y="6281"/>
                  </a:lnTo>
                  <a:lnTo>
                    <a:pt x="407602" y="1608"/>
                  </a:lnTo>
                  <a:lnTo>
                    <a:pt x="478281" y="0"/>
                  </a:lnTo>
                  <a:lnTo>
                    <a:pt x="548964" y="1608"/>
                  </a:lnTo>
                  <a:lnTo>
                    <a:pt x="616431" y="6281"/>
                  </a:lnTo>
                  <a:lnTo>
                    <a:pt x="679942" y="13788"/>
                  </a:lnTo>
                  <a:lnTo>
                    <a:pt x="738755" y="23900"/>
                  </a:lnTo>
                  <a:lnTo>
                    <a:pt x="792129" y="36387"/>
                  </a:lnTo>
                  <a:lnTo>
                    <a:pt x="839325" y="51020"/>
                  </a:lnTo>
                  <a:lnTo>
                    <a:pt x="879601" y="67569"/>
                  </a:lnTo>
                  <a:lnTo>
                    <a:pt x="936430" y="105497"/>
                  </a:lnTo>
                  <a:lnTo>
                    <a:pt x="956690" y="148336"/>
                  </a:lnTo>
                  <a:lnTo>
                    <a:pt x="951502" y="170254"/>
                  </a:lnTo>
                  <a:lnTo>
                    <a:pt x="936430" y="191174"/>
                  </a:lnTo>
                  <a:lnTo>
                    <a:pt x="879601" y="229102"/>
                  </a:lnTo>
                  <a:lnTo>
                    <a:pt x="839325" y="245651"/>
                  </a:lnTo>
                  <a:lnTo>
                    <a:pt x="792129" y="260284"/>
                  </a:lnTo>
                  <a:lnTo>
                    <a:pt x="738755" y="272771"/>
                  </a:lnTo>
                  <a:lnTo>
                    <a:pt x="679942" y="282883"/>
                  </a:lnTo>
                  <a:lnTo>
                    <a:pt x="616431" y="290390"/>
                  </a:lnTo>
                  <a:lnTo>
                    <a:pt x="548964" y="295063"/>
                  </a:lnTo>
                  <a:lnTo>
                    <a:pt x="478281" y="296671"/>
                  </a:lnTo>
                  <a:lnTo>
                    <a:pt x="407602" y="295063"/>
                  </a:lnTo>
                  <a:lnTo>
                    <a:pt x="340143" y="290390"/>
                  </a:lnTo>
                  <a:lnTo>
                    <a:pt x="276645" y="282883"/>
                  </a:lnTo>
                  <a:lnTo>
                    <a:pt x="217847" y="272771"/>
                  </a:lnTo>
                  <a:lnTo>
                    <a:pt x="164488" y="260284"/>
                  </a:lnTo>
                  <a:lnTo>
                    <a:pt x="117310" y="245651"/>
                  </a:lnTo>
                  <a:lnTo>
                    <a:pt x="77051" y="229102"/>
                  </a:lnTo>
                  <a:lnTo>
                    <a:pt x="20249" y="191174"/>
                  </a:lnTo>
                  <a:lnTo>
                    <a:pt x="0" y="148336"/>
                  </a:lnTo>
                  <a:close/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440273" y="1968374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4">
                <a:moveTo>
                  <a:pt x="0" y="91059"/>
                </a:moveTo>
                <a:lnTo>
                  <a:pt x="9081" y="55614"/>
                </a:lnTo>
                <a:lnTo>
                  <a:pt x="33850" y="26669"/>
                </a:lnTo>
                <a:lnTo>
                  <a:pt x="70589" y="7155"/>
                </a:lnTo>
                <a:lnTo>
                  <a:pt x="115582" y="0"/>
                </a:lnTo>
                <a:lnTo>
                  <a:pt x="160568" y="7155"/>
                </a:lnTo>
                <a:lnTo>
                  <a:pt x="197304" y="26670"/>
                </a:lnTo>
                <a:lnTo>
                  <a:pt x="222071" y="55614"/>
                </a:lnTo>
                <a:lnTo>
                  <a:pt x="231152" y="91059"/>
                </a:lnTo>
                <a:lnTo>
                  <a:pt x="222071" y="126503"/>
                </a:lnTo>
                <a:lnTo>
                  <a:pt x="197304" y="155448"/>
                </a:lnTo>
                <a:lnTo>
                  <a:pt x="160568" y="174962"/>
                </a:lnTo>
                <a:lnTo>
                  <a:pt x="115582" y="182117"/>
                </a:lnTo>
                <a:lnTo>
                  <a:pt x="70589" y="174962"/>
                </a:lnTo>
                <a:lnTo>
                  <a:pt x="33850" y="155447"/>
                </a:lnTo>
                <a:lnTo>
                  <a:pt x="9081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77062" y="1968374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4">
                <a:moveTo>
                  <a:pt x="0" y="91059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77" y="7155"/>
                </a:lnTo>
                <a:lnTo>
                  <a:pt x="197310" y="26670"/>
                </a:lnTo>
                <a:lnTo>
                  <a:pt x="222065" y="55614"/>
                </a:lnTo>
                <a:lnTo>
                  <a:pt x="231139" y="91059"/>
                </a:lnTo>
                <a:lnTo>
                  <a:pt x="222065" y="126503"/>
                </a:lnTo>
                <a:lnTo>
                  <a:pt x="197310" y="155448"/>
                </a:lnTo>
                <a:lnTo>
                  <a:pt x="160577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9"/>
                </a:lnTo>
                <a:close/>
              </a:path>
            </a:pathLst>
          </a:custGeom>
          <a:ln w="253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34893" y="1993774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4">
                <a:moveTo>
                  <a:pt x="0" y="91059"/>
                </a:moveTo>
                <a:lnTo>
                  <a:pt x="9092" y="55614"/>
                </a:lnTo>
                <a:lnTo>
                  <a:pt x="33877" y="26669"/>
                </a:lnTo>
                <a:lnTo>
                  <a:pt x="70615" y="7155"/>
                </a:lnTo>
                <a:lnTo>
                  <a:pt x="115570" y="0"/>
                </a:lnTo>
                <a:lnTo>
                  <a:pt x="160597" y="7155"/>
                </a:lnTo>
                <a:lnTo>
                  <a:pt x="197373" y="26670"/>
                </a:lnTo>
                <a:lnTo>
                  <a:pt x="222172" y="55614"/>
                </a:lnTo>
                <a:lnTo>
                  <a:pt x="231267" y="91059"/>
                </a:lnTo>
                <a:lnTo>
                  <a:pt x="222172" y="126503"/>
                </a:lnTo>
                <a:lnTo>
                  <a:pt x="197373" y="155448"/>
                </a:lnTo>
                <a:lnTo>
                  <a:pt x="160597" y="174962"/>
                </a:lnTo>
                <a:lnTo>
                  <a:pt x="115570" y="182117"/>
                </a:lnTo>
                <a:lnTo>
                  <a:pt x="70615" y="174962"/>
                </a:lnTo>
                <a:lnTo>
                  <a:pt x="33877" y="155447"/>
                </a:lnTo>
                <a:lnTo>
                  <a:pt x="9092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39700" y="651891"/>
            <a:ext cx="6656070" cy="4013200"/>
            <a:chOff x="139700" y="651891"/>
            <a:chExt cx="6656070" cy="401320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651891"/>
              <a:ext cx="6643370" cy="40132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2400" y="2781173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4">
                  <a:moveTo>
                    <a:pt x="0" y="91059"/>
                  </a:moveTo>
                  <a:lnTo>
                    <a:pt x="9083" y="55614"/>
                  </a:lnTo>
                  <a:lnTo>
                    <a:pt x="33855" y="26669"/>
                  </a:lnTo>
                  <a:lnTo>
                    <a:pt x="70594" y="7155"/>
                  </a:lnTo>
                  <a:lnTo>
                    <a:pt x="115582" y="0"/>
                  </a:lnTo>
                  <a:lnTo>
                    <a:pt x="160570" y="7155"/>
                  </a:lnTo>
                  <a:lnTo>
                    <a:pt x="197310" y="26670"/>
                  </a:lnTo>
                  <a:lnTo>
                    <a:pt x="222081" y="55614"/>
                  </a:lnTo>
                  <a:lnTo>
                    <a:pt x="231165" y="91059"/>
                  </a:lnTo>
                  <a:lnTo>
                    <a:pt x="222081" y="126503"/>
                  </a:lnTo>
                  <a:lnTo>
                    <a:pt x="197310" y="155448"/>
                  </a:lnTo>
                  <a:lnTo>
                    <a:pt x="160570" y="174962"/>
                  </a:lnTo>
                  <a:lnTo>
                    <a:pt x="115582" y="182117"/>
                  </a:lnTo>
                  <a:lnTo>
                    <a:pt x="70594" y="174962"/>
                  </a:lnTo>
                  <a:lnTo>
                    <a:pt x="33855" y="155447"/>
                  </a:lnTo>
                  <a:lnTo>
                    <a:pt x="9083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6547867" y="2298579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40" h="182244">
                <a:moveTo>
                  <a:pt x="0" y="91059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24" y="7155"/>
                </a:lnTo>
                <a:lnTo>
                  <a:pt x="197262" y="26670"/>
                </a:lnTo>
                <a:lnTo>
                  <a:pt x="222047" y="55614"/>
                </a:lnTo>
                <a:lnTo>
                  <a:pt x="231139" y="91059"/>
                </a:lnTo>
                <a:lnTo>
                  <a:pt x="222047" y="126503"/>
                </a:lnTo>
                <a:lnTo>
                  <a:pt x="197262" y="155448"/>
                </a:lnTo>
                <a:lnTo>
                  <a:pt x="160524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60111" y="2781179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40" h="182244">
                <a:moveTo>
                  <a:pt x="0" y="91059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24" y="7155"/>
                </a:lnTo>
                <a:lnTo>
                  <a:pt x="197262" y="26670"/>
                </a:lnTo>
                <a:lnTo>
                  <a:pt x="222047" y="55614"/>
                </a:lnTo>
                <a:lnTo>
                  <a:pt x="231139" y="91059"/>
                </a:lnTo>
                <a:lnTo>
                  <a:pt x="222047" y="126503"/>
                </a:lnTo>
                <a:lnTo>
                  <a:pt x="197262" y="155448"/>
                </a:lnTo>
                <a:lnTo>
                  <a:pt x="160524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9"/>
                </a:lnTo>
                <a:close/>
              </a:path>
            </a:pathLst>
          </a:custGeom>
          <a:ln w="253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04660" y="3308228"/>
            <a:ext cx="415290" cy="182245"/>
          </a:xfrm>
          <a:custGeom>
            <a:avLst/>
            <a:gdLst/>
            <a:ahLst/>
            <a:cxnLst/>
            <a:rect l="l" t="t" r="r" b="b"/>
            <a:pathLst>
              <a:path w="415290" h="182245">
                <a:moveTo>
                  <a:pt x="0" y="91059"/>
                </a:moveTo>
                <a:lnTo>
                  <a:pt x="40010" y="37280"/>
                </a:lnTo>
                <a:lnTo>
                  <a:pt x="84902" y="17568"/>
                </a:lnTo>
                <a:lnTo>
                  <a:pt x="141833" y="4642"/>
                </a:lnTo>
                <a:lnTo>
                  <a:pt x="207390" y="0"/>
                </a:lnTo>
                <a:lnTo>
                  <a:pt x="272961" y="4642"/>
                </a:lnTo>
                <a:lnTo>
                  <a:pt x="329924" y="17568"/>
                </a:lnTo>
                <a:lnTo>
                  <a:pt x="374854" y="37280"/>
                </a:lnTo>
                <a:lnTo>
                  <a:pt x="404324" y="62276"/>
                </a:lnTo>
                <a:lnTo>
                  <a:pt x="414909" y="91059"/>
                </a:lnTo>
                <a:lnTo>
                  <a:pt x="404324" y="119841"/>
                </a:lnTo>
                <a:lnTo>
                  <a:pt x="374854" y="144837"/>
                </a:lnTo>
                <a:lnTo>
                  <a:pt x="329924" y="164549"/>
                </a:lnTo>
                <a:lnTo>
                  <a:pt x="272961" y="177475"/>
                </a:lnTo>
                <a:lnTo>
                  <a:pt x="207390" y="182117"/>
                </a:lnTo>
                <a:lnTo>
                  <a:pt x="141833" y="177475"/>
                </a:lnTo>
                <a:lnTo>
                  <a:pt x="84902" y="164549"/>
                </a:lnTo>
                <a:lnTo>
                  <a:pt x="40010" y="144837"/>
                </a:lnTo>
                <a:lnTo>
                  <a:pt x="10571" y="119841"/>
                </a:lnTo>
                <a:lnTo>
                  <a:pt x="0" y="91059"/>
                </a:lnTo>
                <a:close/>
              </a:path>
            </a:pathLst>
          </a:custGeom>
          <a:ln w="253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84169" y="3958088"/>
            <a:ext cx="434340" cy="182245"/>
          </a:xfrm>
          <a:custGeom>
            <a:avLst/>
            <a:gdLst/>
            <a:ahLst/>
            <a:cxnLst/>
            <a:rect l="l" t="t" r="r" b="b"/>
            <a:pathLst>
              <a:path w="434339" h="182245">
                <a:moveTo>
                  <a:pt x="0" y="91059"/>
                </a:moveTo>
                <a:lnTo>
                  <a:pt x="41879" y="37280"/>
                </a:lnTo>
                <a:lnTo>
                  <a:pt x="88879" y="17568"/>
                </a:lnTo>
                <a:lnTo>
                  <a:pt x="148498" y="4642"/>
                </a:lnTo>
                <a:lnTo>
                  <a:pt x="217169" y="0"/>
                </a:lnTo>
                <a:lnTo>
                  <a:pt x="285792" y="4642"/>
                </a:lnTo>
                <a:lnTo>
                  <a:pt x="345405" y="17568"/>
                </a:lnTo>
                <a:lnTo>
                  <a:pt x="392423" y="37280"/>
                </a:lnTo>
                <a:lnTo>
                  <a:pt x="423263" y="62276"/>
                </a:lnTo>
                <a:lnTo>
                  <a:pt x="434339" y="91059"/>
                </a:lnTo>
                <a:lnTo>
                  <a:pt x="423263" y="119841"/>
                </a:lnTo>
                <a:lnTo>
                  <a:pt x="392423" y="144837"/>
                </a:lnTo>
                <a:lnTo>
                  <a:pt x="345405" y="164549"/>
                </a:lnTo>
                <a:lnTo>
                  <a:pt x="285792" y="177475"/>
                </a:lnTo>
                <a:lnTo>
                  <a:pt x="217169" y="182118"/>
                </a:lnTo>
                <a:lnTo>
                  <a:pt x="148498" y="177475"/>
                </a:lnTo>
                <a:lnTo>
                  <a:pt x="88879" y="164549"/>
                </a:lnTo>
                <a:lnTo>
                  <a:pt x="41879" y="144837"/>
                </a:lnTo>
                <a:lnTo>
                  <a:pt x="11064" y="119841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0929" y="3958088"/>
            <a:ext cx="434340" cy="182245"/>
          </a:xfrm>
          <a:custGeom>
            <a:avLst/>
            <a:gdLst/>
            <a:ahLst/>
            <a:cxnLst/>
            <a:rect l="l" t="t" r="r" b="b"/>
            <a:pathLst>
              <a:path w="434340" h="182245">
                <a:moveTo>
                  <a:pt x="0" y="91059"/>
                </a:moveTo>
                <a:lnTo>
                  <a:pt x="41900" y="37280"/>
                </a:lnTo>
                <a:lnTo>
                  <a:pt x="88909" y="17568"/>
                </a:lnTo>
                <a:lnTo>
                  <a:pt x="148521" y="4642"/>
                </a:lnTo>
                <a:lnTo>
                  <a:pt x="217157" y="0"/>
                </a:lnTo>
                <a:lnTo>
                  <a:pt x="285798" y="4642"/>
                </a:lnTo>
                <a:lnTo>
                  <a:pt x="345410" y="17568"/>
                </a:lnTo>
                <a:lnTo>
                  <a:pt x="392417" y="37280"/>
                </a:lnTo>
                <a:lnTo>
                  <a:pt x="423244" y="62276"/>
                </a:lnTo>
                <a:lnTo>
                  <a:pt x="434314" y="91059"/>
                </a:lnTo>
                <a:lnTo>
                  <a:pt x="423244" y="119841"/>
                </a:lnTo>
                <a:lnTo>
                  <a:pt x="392417" y="144837"/>
                </a:lnTo>
                <a:lnTo>
                  <a:pt x="345410" y="164549"/>
                </a:lnTo>
                <a:lnTo>
                  <a:pt x="285798" y="177475"/>
                </a:lnTo>
                <a:lnTo>
                  <a:pt x="217157" y="182118"/>
                </a:lnTo>
                <a:lnTo>
                  <a:pt x="148521" y="177475"/>
                </a:lnTo>
                <a:lnTo>
                  <a:pt x="88909" y="164549"/>
                </a:lnTo>
                <a:lnTo>
                  <a:pt x="41900" y="144837"/>
                </a:lnTo>
                <a:lnTo>
                  <a:pt x="11071" y="119841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8739" y="4744592"/>
            <a:ext cx="5759450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160" indent="-125095">
              <a:lnSpc>
                <a:spcPct val="100000"/>
              </a:lnSpc>
              <a:spcBef>
                <a:spcPts val="95"/>
              </a:spcBef>
              <a:buAutoNum type="arabicPeriod" startAt="8"/>
              <a:tabLst>
                <a:tab pos="137795" algn="l"/>
              </a:tabLst>
            </a:pPr>
            <a:r>
              <a:rPr sz="1000" spc="-5" dirty="0">
                <a:latin typeface="Times New Roman"/>
                <a:cs typeface="Times New Roman"/>
              </a:rPr>
              <a:t>Указывается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общее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количество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бланков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ВДП. (сумма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всех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позиций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пункта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7).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Важно:</a:t>
            </a:r>
            <a:r>
              <a:rPr sz="1000"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указывается</a:t>
            </a:r>
            <a:r>
              <a:rPr sz="10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количество</a:t>
            </a:r>
            <a:r>
              <a:rPr sz="1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листов.</a:t>
            </a:r>
            <a:endParaRPr sz="1000">
              <a:latin typeface="Times New Roman"/>
              <a:cs typeface="Times New Roman"/>
            </a:endParaRPr>
          </a:p>
          <a:p>
            <a:pPr marL="137160" indent="-125095">
              <a:lnSpc>
                <a:spcPct val="100000"/>
              </a:lnSpc>
              <a:spcBef>
                <a:spcPts val="300"/>
              </a:spcBef>
              <a:buAutoNum type="arabicPeriod" startAt="9"/>
              <a:tabLst>
                <a:tab pos="137795" algn="l"/>
              </a:tabLst>
            </a:pPr>
            <a:r>
              <a:rPr sz="1000" spc="-5" dirty="0">
                <a:latin typeface="Times New Roman"/>
                <a:cs typeface="Times New Roman"/>
              </a:rPr>
              <a:t>Указывается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количество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использованных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участниками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КИМ,</a:t>
            </a:r>
            <a:r>
              <a:rPr sz="1000" spc="254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упакованных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или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 </a:t>
            </a:r>
            <a:r>
              <a:rPr sz="1000" dirty="0">
                <a:latin typeface="Times New Roman"/>
                <a:cs typeface="Times New Roman"/>
              </a:rPr>
              <a:t>сейф-пакет.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Важно:</a:t>
            </a:r>
            <a:r>
              <a:rPr sz="1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указывается</a:t>
            </a:r>
            <a:r>
              <a:rPr sz="1000" b="1" spc="-4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количество</a:t>
            </a:r>
            <a:r>
              <a:rPr sz="1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комплектов.</a:t>
            </a:r>
            <a:endParaRPr sz="1000">
              <a:latin typeface="Times New Roman"/>
              <a:cs typeface="Times New Roman"/>
            </a:endParaRPr>
          </a:p>
          <a:p>
            <a:pPr marL="201295" indent="-188595">
              <a:lnSpc>
                <a:spcPct val="100000"/>
              </a:lnSpc>
              <a:spcBef>
                <a:spcPts val="300"/>
              </a:spcBef>
              <a:buAutoNum type="arabicPeriod" startAt="10"/>
              <a:tabLst>
                <a:tab pos="201295" algn="l"/>
              </a:tabLst>
            </a:pPr>
            <a:r>
              <a:rPr sz="1000" spc="-5" dirty="0">
                <a:latin typeface="Times New Roman"/>
                <a:cs typeface="Times New Roman"/>
              </a:rPr>
              <a:t>Указывается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количество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испорченных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(бракованных)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ЭМ.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Важно:</a:t>
            </a:r>
            <a:r>
              <a:rPr sz="10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указывается</a:t>
            </a:r>
            <a:r>
              <a:rPr sz="1000" b="1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количество</a:t>
            </a:r>
            <a:r>
              <a:rPr sz="1000" b="1" spc="-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FF0000"/>
                </a:solidFill>
                <a:latin typeface="Times New Roman"/>
                <a:cs typeface="Times New Roman"/>
              </a:rPr>
              <a:t>комплектов.</a:t>
            </a:r>
            <a:endParaRPr sz="10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00000"/>
              </a:lnSpc>
              <a:spcBef>
                <a:spcPts val="300"/>
              </a:spcBef>
              <a:buAutoNum type="arabicPeriod" startAt="11"/>
              <a:tabLst>
                <a:tab pos="241300" algn="l"/>
              </a:tabLst>
            </a:pPr>
            <a:r>
              <a:rPr sz="1000" spc="-5" dirty="0">
                <a:latin typeface="Times New Roman"/>
                <a:cs typeface="Times New Roman"/>
              </a:rPr>
              <a:t>Ставится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дата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время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сдачи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материалов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ответственным</a:t>
            </a:r>
            <a:r>
              <a:rPr sz="1000" spc="6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организатором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руководителю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ППЭ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Штабе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ППЭ,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подпись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расшифровка</a:t>
            </a:r>
            <a:r>
              <a:rPr sz="1000" spc="3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подписи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ответственного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организатора.</a:t>
            </a:r>
            <a:endParaRPr sz="1000">
              <a:latin typeface="Times New Roman"/>
              <a:cs typeface="Times New Roman"/>
            </a:endParaRPr>
          </a:p>
          <a:p>
            <a:pPr marL="241300" marR="585470" indent="-228600" algn="just">
              <a:lnSpc>
                <a:spcPct val="100000"/>
              </a:lnSpc>
              <a:spcBef>
                <a:spcPts val="300"/>
              </a:spcBef>
              <a:buAutoNum type="arabicPeriod" startAt="11"/>
              <a:tabLst>
                <a:tab pos="241300" algn="l"/>
              </a:tabLst>
            </a:pPr>
            <a:r>
              <a:rPr sz="1000" spc="-5" dirty="0">
                <a:latin typeface="Times New Roman"/>
                <a:cs typeface="Times New Roman"/>
              </a:rPr>
              <a:t>Заполняется техническим специалистом: ставится дата и время завершения сканирования 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техническим </a:t>
            </a:r>
            <a:r>
              <a:rPr sz="1000" spc="-5" dirty="0">
                <a:latin typeface="Times New Roman"/>
                <a:cs typeface="Times New Roman"/>
              </a:rPr>
              <a:t>специалистом бланков участников экзамена. Поле </a:t>
            </a:r>
            <a:r>
              <a:rPr sz="1000" spc="-10" dirty="0">
                <a:latin typeface="Times New Roman"/>
                <a:cs typeface="Times New Roman"/>
              </a:rPr>
              <a:t>не </a:t>
            </a:r>
            <a:r>
              <a:rPr sz="1000" spc="-5" dirty="0">
                <a:latin typeface="Times New Roman"/>
                <a:cs typeface="Times New Roman"/>
              </a:rPr>
              <a:t>заполняется </a:t>
            </a:r>
            <a:r>
              <a:rPr sz="1000" spc="-10" dirty="0">
                <a:latin typeface="Times New Roman"/>
                <a:cs typeface="Times New Roman"/>
              </a:rPr>
              <a:t>для </a:t>
            </a:r>
            <a:r>
              <a:rPr sz="1000" spc="-5" dirty="0">
                <a:latin typeface="Times New Roman"/>
                <a:cs typeface="Times New Roman"/>
              </a:rPr>
              <a:t>ВДП с 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использованными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КИМ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для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с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испорченными</a:t>
            </a:r>
            <a:r>
              <a:rPr sz="1000" spc="4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(бракованными)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ЭМ.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40629" y="4836503"/>
            <a:ext cx="3056890" cy="1696618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30"/>
              </a:spcBef>
            </a:pPr>
            <a:r>
              <a:rPr sz="1000" spc="-5" dirty="0">
                <a:latin typeface="Times New Roman"/>
                <a:cs typeface="Times New Roman"/>
              </a:rPr>
              <a:t>Примечание:</a:t>
            </a:r>
            <a:endParaRPr sz="1000">
              <a:latin typeface="Times New Roman"/>
              <a:cs typeface="Times New Roman"/>
            </a:endParaRPr>
          </a:p>
          <a:p>
            <a:pPr marL="92075" marR="310515">
              <a:lnSpc>
                <a:spcPct val="100000"/>
              </a:lnSpc>
              <a:spcBef>
                <a:spcPts val="300"/>
              </a:spcBef>
              <a:buChar char="-"/>
              <a:tabLst>
                <a:tab pos="165735" algn="l"/>
              </a:tabLst>
            </a:pPr>
            <a:r>
              <a:rPr sz="1000" spc="-5" dirty="0">
                <a:latin typeface="Times New Roman"/>
                <a:cs typeface="Times New Roman"/>
              </a:rPr>
              <a:t>если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находятся</a:t>
            </a:r>
            <a:r>
              <a:rPr sz="1000" spc="2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бланки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участников </a:t>
            </a:r>
            <a:r>
              <a:rPr sz="100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экзамена,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то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заполняются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позиции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пунктов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7 и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8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(п.</a:t>
            </a:r>
            <a:r>
              <a:rPr sz="1000" dirty="0">
                <a:latin typeface="Times New Roman"/>
                <a:cs typeface="Times New Roman"/>
              </a:rPr>
              <a:t> 9,</a:t>
            </a:r>
            <a:r>
              <a:rPr sz="1000" spc="-1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10</a:t>
            </a:r>
            <a:r>
              <a:rPr sz="1000" spc="-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не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заполняются);</a:t>
            </a:r>
            <a:endParaRPr sz="1000">
              <a:latin typeface="Times New Roman"/>
              <a:cs typeface="Times New Roman"/>
            </a:endParaRPr>
          </a:p>
          <a:p>
            <a:pPr marL="92075" marR="308610">
              <a:lnSpc>
                <a:spcPct val="100000"/>
              </a:lnSpc>
              <a:spcBef>
                <a:spcPts val="300"/>
              </a:spcBef>
              <a:buChar char="-"/>
              <a:tabLst>
                <a:tab pos="165735" algn="l"/>
              </a:tabLst>
            </a:pPr>
            <a:r>
              <a:rPr sz="1000" spc="-5" dirty="0">
                <a:latin typeface="Times New Roman"/>
                <a:cs typeface="Times New Roman"/>
              </a:rPr>
              <a:t>если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ВДП </a:t>
            </a:r>
            <a:r>
              <a:rPr sz="1000" spc="-10" dirty="0">
                <a:latin typeface="Times New Roman"/>
                <a:cs typeface="Times New Roman"/>
              </a:rPr>
              <a:t>или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сейф-пакете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упакованы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только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использованные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КИМ,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то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заполняется</a:t>
            </a:r>
            <a:r>
              <a:rPr sz="1000" spc="5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только </a:t>
            </a:r>
            <a:r>
              <a:rPr sz="1000" spc="-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позиция</a:t>
            </a:r>
            <a:r>
              <a:rPr sz="1000" spc="30" dirty="0">
                <a:latin typeface="Times New Roman"/>
                <a:cs typeface="Times New Roman"/>
              </a:rPr>
              <a:t> </a:t>
            </a:r>
            <a:r>
              <a:rPr sz="1000" spc="-15" dirty="0">
                <a:latin typeface="Times New Roman"/>
                <a:cs typeface="Times New Roman"/>
              </a:rPr>
              <a:t>пункта</a:t>
            </a:r>
            <a:r>
              <a:rPr sz="1000" spc="5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9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(п.7,8,10 </a:t>
            </a:r>
            <a:r>
              <a:rPr sz="1000" spc="-10" dirty="0">
                <a:latin typeface="Times New Roman"/>
                <a:cs typeface="Times New Roman"/>
              </a:rPr>
              <a:t>не</a:t>
            </a:r>
            <a:r>
              <a:rPr sz="1000" spc="20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заполняются);</a:t>
            </a:r>
            <a:endParaRPr sz="1000">
              <a:latin typeface="Times New Roman"/>
              <a:cs typeface="Times New Roman"/>
            </a:endParaRPr>
          </a:p>
          <a:p>
            <a:pPr marL="92075" marR="143510" algn="just">
              <a:lnSpc>
                <a:spcPct val="100000"/>
              </a:lnSpc>
              <a:spcBef>
                <a:spcPts val="300"/>
              </a:spcBef>
            </a:pPr>
            <a:r>
              <a:rPr sz="1000" spc="-5" dirty="0">
                <a:latin typeface="Times New Roman"/>
                <a:cs typeface="Times New Roman"/>
              </a:rPr>
              <a:t>-если в ВДП упакованы испорченные, бракованные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(некомплектные) КИМ, то заполняется только </a:t>
            </a:r>
            <a:r>
              <a:rPr sz="1000" spc="-10" dirty="0">
                <a:latin typeface="Times New Roman"/>
                <a:cs typeface="Times New Roman"/>
              </a:rPr>
              <a:t>п. </a:t>
            </a:r>
            <a:r>
              <a:rPr sz="1000" dirty="0">
                <a:latin typeface="Times New Roman"/>
                <a:cs typeface="Times New Roman"/>
              </a:rPr>
              <a:t>10 </a:t>
            </a:r>
            <a:r>
              <a:rPr sz="1000" spc="-23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(п.7,8,9</a:t>
            </a:r>
            <a:r>
              <a:rPr sz="1000" spc="-2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не</a:t>
            </a:r>
            <a:r>
              <a:rPr sz="1000" spc="15" dirty="0">
                <a:latin typeface="Times New Roman"/>
                <a:cs typeface="Times New Roman"/>
              </a:rPr>
              <a:t> </a:t>
            </a:r>
            <a:r>
              <a:rPr sz="1000" spc="-5" dirty="0">
                <a:latin typeface="Times New Roman"/>
                <a:cs typeface="Times New Roman"/>
              </a:rPr>
              <a:t>заполняются).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37487" y="193300"/>
            <a:ext cx="47383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4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</a:t>
            </a:r>
            <a:r>
              <a:rPr sz="2000" b="1" spc="-3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spc="-55" dirty="0">
                <a:solidFill>
                  <a:srgbClr val="E36C09"/>
                </a:solidFill>
                <a:latin typeface="Arial"/>
                <a:cs typeface="Arial"/>
              </a:rPr>
              <a:t>11</a:t>
            </a:r>
            <a:r>
              <a:rPr sz="2000" b="1" spc="-2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(образец</a:t>
            </a:r>
            <a:r>
              <a:rPr sz="2000" b="1" spc="-3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заполнения)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0651" y="592658"/>
            <a:ext cx="687450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20" dirty="0" err="1" smtClean="0">
                <a:solidFill>
                  <a:schemeClr val="tx1"/>
                </a:solidFill>
              </a:rPr>
              <a:t>Технология</a:t>
            </a:r>
            <a:r>
              <a:rPr spc="-20" dirty="0" smtClean="0">
                <a:solidFill>
                  <a:schemeClr val="tx1"/>
                </a:solidFill>
              </a:rPr>
              <a:t> </a:t>
            </a:r>
            <a:r>
              <a:rPr spc="-20" dirty="0">
                <a:solidFill>
                  <a:schemeClr val="tx1"/>
                </a:solidFill>
              </a:rPr>
              <a:t>передачи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ЭМ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по</a:t>
            </a:r>
            <a:r>
              <a:rPr spc="5" dirty="0">
                <a:solidFill>
                  <a:schemeClr val="tx1"/>
                </a:solidFill>
              </a:rPr>
              <a:t> сети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«Интернет»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351" y="1387678"/>
            <a:ext cx="8243443" cy="4991608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7010" y="471169"/>
            <a:ext cx="7014209" cy="4587240"/>
            <a:chOff x="187007" y="471169"/>
            <a:chExt cx="7014209" cy="4587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007" y="665987"/>
              <a:ext cx="7014209" cy="43920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22191" y="483869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5">
                  <a:moveTo>
                    <a:pt x="0" y="91058"/>
                  </a:moveTo>
                  <a:lnTo>
                    <a:pt x="9092" y="55614"/>
                  </a:lnTo>
                  <a:lnTo>
                    <a:pt x="33877" y="26669"/>
                  </a:lnTo>
                  <a:lnTo>
                    <a:pt x="70615" y="7155"/>
                  </a:lnTo>
                  <a:lnTo>
                    <a:pt x="115570" y="0"/>
                  </a:lnTo>
                  <a:lnTo>
                    <a:pt x="160597" y="7155"/>
                  </a:lnTo>
                  <a:lnTo>
                    <a:pt x="197373" y="26670"/>
                  </a:lnTo>
                  <a:lnTo>
                    <a:pt x="222172" y="55614"/>
                  </a:lnTo>
                  <a:lnTo>
                    <a:pt x="231267" y="91058"/>
                  </a:lnTo>
                  <a:lnTo>
                    <a:pt x="222172" y="126503"/>
                  </a:lnTo>
                  <a:lnTo>
                    <a:pt x="197373" y="155448"/>
                  </a:lnTo>
                  <a:lnTo>
                    <a:pt x="160597" y="174962"/>
                  </a:lnTo>
                  <a:lnTo>
                    <a:pt x="115570" y="182117"/>
                  </a:lnTo>
                  <a:lnTo>
                    <a:pt x="70615" y="174962"/>
                  </a:lnTo>
                  <a:lnTo>
                    <a:pt x="33877" y="155447"/>
                  </a:lnTo>
                  <a:lnTo>
                    <a:pt x="9092" y="126503"/>
                  </a:lnTo>
                  <a:lnTo>
                    <a:pt x="0" y="91058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91995" y="193300"/>
            <a:ext cx="2229485" cy="448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85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9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ППЭ-12-02</a:t>
            </a:r>
            <a:endParaRPr sz="2000">
              <a:latin typeface="Arial"/>
              <a:cs typeface="Arial"/>
            </a:endParaRPr>
          </a:p>
          <a:p>
            <a:pPr marR="327660" algn="ctr">
              <a:lnSpc>
                <a:spcPts val="944"/>
              </a:lnSpc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8198" y="693677"/>
            <a:ext cx="6108700" cy="2296795"/>
            <a:chOff x="768197" y="693673"/>
            <a:chExt cx="6108700" cy="2296795"/>
          </a:xfrm>
        </p:grpSpPr>
        <p:sp>
          <p:nvSpPr>
            <p:cNvPr id="7" name="object 7"/>
            <p:cNvSpPr/>
            <p:nvPr/>
          </p:nvSpPr>
          <p:spPr>
            <a:xfrm>
              <a:off x="774547" y="700023"/>
              <a:ext cx="6096000" cy="108585"/>
            </a:xfrm>
            <a:custGeom>
              <a:avLst/>
              <a:gdLst/>
              <a:ahLst/>
              <a:cxnLst/>
              <a:rect l="l" t="t" r="r" b="b"/>
              <a:pathLst>
                <a:path w="6096000" h="108584">
                  <a:moveTo>
                    <a:pt x="0" y="108458"/>
                  </a:moveTo>
                  <a:lnTo>
                    <a:pt x="2327" y="87340"/>
                  </a:lnTo>
                  <a:lnTo>
                    <a:pt x="8675" y="70103"/>
                  </a:lnTo>
                  <a:lnTo>
                    <a:pt x="18093" y="58487"/>
                  </a:lnTo>
                  <a:lnTo>
                    <a:pt x="29629" y="54228"/>
                  </a:lnTo>
                  <a:lnTo>
                    <a:pt x="2974873" y="54228"/>
                  </a:lnTo>
                  <a:lnTo>
                    <a:pt x="2986428" y="49952"/>
                  </a:lnTo>
                  <a:lnTo>
                    <a:pt x="2995876" y="38306"/>
                  </a:lnTo>
                  <a:lnTo>
                    <a:pt x="3002251" y="21064"/>
                  </a:lnTo>
                  <a:lnTo>
                    <a:pt x="3004591" y="0"/>
                  </a:lnTo>
                  <a:lnTo>
                    <a:pt x="3006911" y="21064"/>
                  </a:lnTo>
                  <a:lnTo>
                    <a:pt x="3013243" y="38306"/>
                  </a:lnTo>
                  <a:lnTo>
                    <a:pt x="3022647" y="49952"/>
                  </a:lnTo>
                  <a:lnTo>
                    <a:pt x="3034182" y="54228"/>
                  </a:lnTo>
                  <a:lnTo>
                    <a:pt x="6065799" y="54228"/>
                  </a:lnTo>
                  <a:lnTo>
                    <a:pt x="6077280" y="58487"/>
                  </a:lnTo>
                  <a:lnTo>
                    <a:pt x="6086690" y="70103"/>
                  </a:lnTo>
                  <a:lnTo>
                    <a:pt x="6093052" y="87340"/>
                  </a:lnTo>
                  <a:lnTo>
                    <a:pt x="6095390" y="108458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178938" y="2795143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92" y="55614"/>
                  </a:lnTo>
                  <a:lnTo>
                    <a:pt x="33877" y="26670"/>
                  </a:lnTo>
                  <a:lnTo>
                    <a:pt x="70615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40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8"/>
                  </a:lnTo>
                  <a:lnTo>
                    <a:pt x="70615" y="174962"/>
                  </a:lnTo>
                  <a:lnTo>
                    <a:pt x="33877" y="155448"/>
                  </a:lnTo>
                  <a:lnTo>
                    <a:pt x="9092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256789" y="2805431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8370" y="2011997"/>
            <a:ext cx="5295900" cy="946150"/>
            <a:chOff x="478370" y="2011997"/>
            <a:chExt cx="5295900" cy="946150"/>
          </a:xfrm>
        </p:grpSpPr>
        <p:sp>
          <p:nvSpPr>
            <p:cNvPr id="11" name="object 11"/>
            <p:cNvSpPr/>
            <p:nvPr/>
          </p:nvSpPr>
          <p:spPr>
            <a:xfrm>
              <a:off x="491070" y="2024697"/>
              <a:ext cx="2844165" cy="427990"/>
            </a:xfrm>
            <a:custGeom>
              <a:avLst/>
              <a:gdLst/>
              <a:ahLst/>
              <a:cxnLst/>
              <a:rect l="l" t="t" r="r" b="b"/>
              <a:pathLst>
                <a:path w="2844165" h="427989">
                  <a:moveTo>
                    <a:pt x="0" y="427672"/>
                  </a:moveTo>
                  <a:lnTo>
                    <a:pt x="2843784" y="427672"/>
                  </a:lnTo>
                  <a:lnTo>
                    <a:pt x="2843784" y="0"/>
                  </a:lnTo>
                  <a:lnTo>
                    <a:pt x="0" y="0"/>
                  </a:lnTo>
                  <a:lnTo>
                    <a:pt x="0" y="427672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29833" y="2762885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92" y="55614"/>
                  </a:lnTo>
                  <a:lnTo>
                    <a:pt x="33877" y="26669"/>
                  </a:lnTo>
                  <a:lnTo>
                    <a:pt x="70615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39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7"/>
                  </a:lnTo>
                  <a:lnTo>
                    <a:pt x="70615" y="174962"/>
                  </a:lnTo>
                  <a:lnTo>
                    <a:pt x="33877" y="155447"/>
                  </a:lnTo>
                  <a:lnTo>
                    <a:pt x="9092" y="126503"/>
                  </a:lnTo>
                  <a:lnTo>
                    <a:pt x="0" y="91059"/>
                  </a:lnTo>
                  <a:close/>
                </a:path>
              </a:pathLst>
            </a:custGeom>
            <a:ln w="25399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08446" y="2773121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58464" y="1994731"/>
            <a:ext cx="3187700" cy="978535"/>
            <a:chOff x="3458464" y="1994725"/>
            <a:chExt cx="3187700" cy="978535"/>
          </a:xfrm>
        </p:grpSpPr>
        <p:sp>
          <p:nvSpPr>
            <p:cNvPr id="15" name="object 15"/>
            <p:cNvSpPr/>
            <p:nvPr/>
          </p:nvSpPr>
          <p:spPr>
            <a:xfrm>
              <a:off x="3471164" y="2007425"/>
              <a:ext cx="2649855" cy="445134"/>
            </a:xfrm>
            <a:custGeom>
              <a:avLst/>
              <a:gdLst/>
              <a:ahLst/>
              <a:cxnLst/>
              <a:rect l="l" t="t" r="r" b="b"/>
              <a:pathLst>
                <a:path w="2649854" h="445135">
                  <a:moveTo>
                    <a:pt x="0" y="444944"/>
                  </a:moveTo>
                  <a:lnTo>
                    <a:pt x="2649855" y="444944"/>
                  </a:lnTo>
                  <a:lnTo>
                    <a:pt x="2649855" y="0"/>
                  </a:lnTo>
                  <a:lnTo>
                    <a:pt x="0" y="0"/>
                  </a:lnTo>
                  <a:lnTo>
                    <a:pt x="0" y="444944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01816" y="2778252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40" h="182244">
                  <a:moveTo>
                    <a:pt x="0" y="91059"/>
                  </a:moveTo>
                  <a:lnTo>
                    <a:pt x="9074" y="55614"/>
                  </a:lnTo>
                  <a:lnTo>
                    <a:pt x="33829" y="26670"/>
                  </a:lnTo>
                  <a:lnTo>
                    <a:pt x="70562" y="7155"/>
                  </a:lnTo>
                  <a:lnTo>
                    <a:pt x="115569" y="0"/>
                  </a:lnTo>
                  <a:lnTo>
                    <a:pt x="160524" y="7155"/>
                  </a:lnTo>
                  <a:lnTo>
                    <a:pt x="197262" y="26670"/>
                  </a:lnTo>
                  <a:lnTo>
                    <a:pt x="222047" y="55614"/>
                  </a:lnTo>
                  <a:lnTo>
                    <a:pt x="231139" y="91059"/>
                  </a:lnTo>
                  <a:lnTo>
                    <a:pt x="222047" y="126503"/>
                  </a:lnTo>
                  <a:lnTo>
                    <a:pt x="197262" y="155448"/>
                  </a:lnTo>
                  <a:lnTo>
                    <a:pt x="160524" y="174962"/>
                  </a:lnTo>
                  <a:lnTo>
                    <a:pt x="115569" y="182118"/>
                  </a:lnTo>
                  <a:lnTo>
                    <a:pt x="70562" y="174962"/>
                  </a:lnTo>
                  <a:lnTo>
                    <a:pt x="33829" y="155448"/>
                  </a:lnTo>
                  <a:lnTo>
                    <a:pt x="9074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480429" y="2788667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3025" y="4720088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59"/>
                </a:moveTo>
                <a:lnTo>
                  <a:pt x="9082" y="55614"/>
                </a:lnTo>
                <a:lnTo>
                  <a:pt x="33852" y="26670"/>
                </a:lnTo>
                <a:lnTo>
                  <a:pt x="70590" y="7155"/>
                </a:lnTo>
                <a:lnTo>
                  <a:pt x="115577" y="0"/>
                </a:lnTo>
                <a:lnTo>
                  <a:pt x="160571" y="7155"/>
                </a:lnTo>
                <a:lnTo>
                  <a:pt x="197310" y="26670"/>
                </a:lnTo>
                <a:lnTo>
                  <a:pt x="222078" y="55614"/>
                </a:lnTo>
                <a:lnTo>
                  <a:pt x="231160" y="91059"/>
                </a:lnTo>
                <a:lnTo>
                  <a:pt x="222078" y="126503"/>
                </a:lnTo>
                <a:lnTo>
                  <a:pt x="197310" y="155448"/>
                </a:lnTo>
                <a:lnTo>
                  <a:pt x="160571" y="174962"/>
                </a:lnTo>
                <a:lnTo>
                  <a:pt x="115577" y="182118"/>
                </a:lnTo>
                <a:lnTo>
                  <a:pt x="70590" y="174962"/>
                </a:lnTo>
                <a:lnTo>
                  <a:pt x="33852" y="155448"/>
                </a:lnTo>
                <a:lnTo>
                  <a:pt x="9082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90602" y="4730883"/>
            <a:ext cx="774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6438" y="5067430"/>
            <a:ext cx="853059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317500" indent="-2286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41300" algn="l"/>
              </a:tabLst>
            </a:pPr>
            <a:r>
              <a:rPr sz="1200" spc="-35" dirty="0">
                <a:latin typeface="Times New Roman"/>
                <a:cs typeface="Times New Roman"/>
              </a:rPr>
              <a:t>Код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региона, </a:t>
            </a:r>
            <a:r>
              <a:rPr sz="1200" spc="-35" dirty="0">
                <a:latin typeface="Times New Roman"/>
                <a:cs typeface="Times New Roman"/>
              </a:rPr>
              <a:t>код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5" dirty="0">
                <a:latin typeface="Times New Roman"/>
                <a:cs typeface="Times New Roman"/>
              </a:rPr>
              <a:t>МСУ,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35" dirty="0">
                <a:latin typeface="Times New Roman"/>
                <a:cs typeface="Times New Roman"/>
              </a:rPr>
              <a:t>код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ППЭ, </a:t>
            </a:r>
            <a:r>
              <a:rPr sz="1200" spc="-25" dirty="0">
                <a:latin typeface="Times New Roman"/>
                <a:cs typeface="Times New Roman"/>
              </a:rPr>
              <a:t>код,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наименование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предмета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10" dirty="0">
                <a:latin typeface="Times New Roman"/>
                <a:cs typeface="Times New Roman"/>
              </a:rPr>
              <a:t>дата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экзамена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заполняются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автоматически,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организатором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заполняется</a:t>
            </a:r>
            <a:r>
              <a:rPr sz="1200" spc="-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номер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аудитории.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Вносятся</a:t>
            </a:r>
            <a:r>
              <a:rPr sz="1200" spc="-5" dirty="0">
                <a:latin typeface="Times New Roman"/>
                <a:cs typeface="Times New Roman"/>
              </a:rPr>
              <a:t> данные</a:t>
            </a:r>
            <a:r>
              <a:rPr sz="1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участника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экзамена</a:t>
            </a:r>
            <a:r>
              <a:rPr sz="1200" dirty="0">
                <a:latin typeface="Times New Roman"/>
                <a:cs typeface="Times New Roman"/>
              </a:rPr>
              <a:t> из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формы</a:t>
            </a:r>
            <a:r>
              <a:rPr sz="1200" dirty="0">
                <a:latin typeface="Times New Roman"/>
                <a:cs typeface="Times New Roman"/>
              </a:rPr>
              <a:t> ППЭ-05-02.</a:t>
            </a:r>
            <a:endParaRPr sz="12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00000"/>
              </a:lnSpc>
              <a:buAutoNum type="arabicPeriod"/>
              <a:tabLst>
                <a:tab pos="241300" algn="l"/>
              </a:tabLst>
            </a:pPr>
            <a:r>
              <a:rPr sz="1200" dirty="0">
                <a:latin typeface="Times New Roman"/>
                <a:cs typeface="Times New Roman"/>
              </a:rPr>
              <a:t>Вносятся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только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те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данные,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которые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необходимо</a:t>
            </a:r>
            <a:r>
              <a:rPr sz="1200" spc="-10" dirty="0">
                <a:latin typeface="Times New Roman"/>
                <a:cs typeface="Times New Roman"/>
              </a:rPr>
              <a:t> откорректировать.</a:t>
            </a:r>
            <a:r>
              <a:rPr sz="1200" spc="-5" dirty="0">
                <a:latin typeface="Times New Roman"/>
                <a:cs typeface="Times New Roman"/>
              </a:rPr>
              <a:t> Например,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если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выявлено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неправильное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написание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только </a:t>
            </a:r>
            <a:r>
              <a:rPr sz="1200" spc="-28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имени</a:t>
            </a:r>
            <a:r>
              <a:rPr sz="1200" spc="2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участника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экзамена,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то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 позиции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указываются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все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данные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из</a:t>
            </a:r>
            <a:r>
              <a:rPr sz="1200" spc="-5" dirty="0">
                <a:latin typeface="Times New Roman"/>
                <a:cs typeface="Times New Roman"/>
              </a:rPr>
              <a:t> формы</a:t>
            </a:r>
            <a:r>
              <a:rPr sz="1200" dirty="0">
                <a:latin typeface="Times New Roman"/>
                <a:cs typeface="Times New Roman"/>
              </a:rPr>
              <a:t> ППЭ-05-02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(ФИО,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серия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номер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документа,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</a:pPr>
            <a:r>
              <a:rPr sz="1200" spc="-15" dirty="0">
                <a:latin typeface="Times New Roman"/>
                <a:cs typeface="Times New Roman"/>
              </a:rPr>
              <a:t>удостоверяющего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личность),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а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позиции</a:t>
            </a:r>
            <a:r>
              <a:rPr sz="1200" spc="-4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3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отражается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только</a:t>
            </a:r>
            <a:r>
              <a:rPr sz="1200" spc="-5" dirty="0">
                <a:latin typeface="Times New Roman"/>
                <a:cs typeface="Times New Roman"/>
              </a:rPr>
              <a:t> правильное написание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имени,</a:t>
            </a:r>
            <a:r>
              <a:rPr sz="1200" dirty="0">
                <a:latin typeface="Times New Roman"/>
                <a:cs typeface="Times New Roman"/>
              </a:rPr>
              <a:t> остальные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данные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(фамилия,</a:t>
            </a:r>
            <a:endParaRPr sz="1200">
              <a:latin typeface="Times New Roman"/>
              <a:cs typeface="Times New Roman"/>
            </a:endParaRPr>
          </a:p>
          <a:p>
            <a:pPr marL="241300">
              <a:lnSpc>
                <a:spcPct val="100000"/>
              </a:lnSpc>
            </a:pPr>
            <a:r>
              <a:rPr sz="1200" spc="-5" dirty="0">
                <a:latin typeface="Times New Roman"/>
                <a:cs typeface="Times New Roman"/>
              </a:rPr>
              <a:t>отчество, </a:t>
            </a:r>
            <a:r>
              <a:rPr sz="1200" dirty="0">
                <a:latin typeface="Times New Roman"/>
                <a:cs typeface="Times New Roman"/>
              </a:rPr>
              <a:t>серия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</a:t>
            </a:r>
            <a:r>
              <a:rPr sz="1200" spc="-10" dirty="0">
                <a:latin typeface="Times New Roman"/>
                <a:cs typeface="Times New Roman"/>
              </a:rPr>
              <a:t> номер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паспорта) </a:t>
            </a:r>
            <a:r>
              <a:rPr sz="1200" dirty="0">
                <a:latin typeface="Times New Roman"/>
                <a:cs typeface="Times New Roman"/>
              </a:rPr>
              <a:t>остаются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не</a:t>
            </a:r>
            <a:r>
              <a:rPr sz="1200" spc="-5" dirty="0">
                <a:latin typeface="Times New Roman"/>
                <a:cs typeface="Times New Roman"/>
              </a:rPr>
              <a:t> заполненными.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 startAt="4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Ставится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подпись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участника.</a:t>
            </a:r>
            <a:endParaRPr sz="12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AutoNum type="arabicPeriod" startAt="4"/>
              <a:tabLst>
                <a:tab pos="241300" algn="l"/>
              </a:tabLst>
            </a:pPr>
            <a:r>
              <a:rPr sz="1200" spc="-5" dirty="0">
                <a:latin typeface="Times New Roman"/>
                <a:cs typeface="Times New Roman"/>
              </a:rPr>
              <a:t>Ставится </a:t>
            </a:r>
            <a:r>
              <a:rPr sz="1200" spc="-10" dirty="0">
                <a:latin typeface="Times New Roman"/>
                <a:cs typeface="Times New Roman"/>
              </a:rPr>
              <a:t>подпись</a:t>
            </a:r>
            <a:r>
              <a:rPr sz="1200" spc="-1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и </a:t>
            </a:r>
            <a:r>
              <a:rPr sz="1200" spc="-5" dirty="0">
                <a:latin typeface="Times New Roman"/>
                <a:cs typeface="Times New Roman"/>
              </a:rPr>
              <a:t>расшифровка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подписи ответственного</a:t>
            </a:r>
            <a:r>
              <a:rPr sz="1200" spc="-5" dirty="0">
                <a:latin typeface="Times New Roman"/>
                <a:cs typeface="Times New Roman"/>
              </a:rPr>
              <a:t> организатора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в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аудитории.</a:t>
            </a:r>
            <a:endParaRPr sz="1200">
              <a:latin typeface="Times New Roman"/>
              <a:cs typeface="Times New Roman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2247265" y="1994693"/>
            <a:ext cx="4635500" cy="800735"/>
            <a:chOff x="2247264" y="1994687"/>
            <a:chExt cx="4635500" cy="800735"/>
          </a:xfrm>
        </p:grpSpPr>
        <p:sp>
          <p:nvSpPr>
            <p:cNvPr id="22" name="object 22"/>
            <p:cNvSpPr/>
            <p:nvPr/>
          </p:nvSpPr>
          <p:spPr>
            <a:xfrm>
              <a:off x="2247265" y="2456560"/>
              <a:ext cx="3449954" cy="339090"/>
            </a:xfrm>
            <a:custGeom>
              <a:avLst/>
              <a:gdLst/>
              <a:ahLst/>
              <a:cxnLst/>
              <a:rect l="l" t="t" r="r" b="b"/>
              <a:pathLst>
                <a:path w="3449954" h="339089">
                  <a:moveTo>
                    <a:pt x="103378" y="89535"/>
                  </a:moveTo>
                  <a:lnTo>
                    <a:pt x="101600" y="86487"/>
                  </a:lnTo>
                  <a:lnTo>
                    <a:pt x="60172" y="12446"/>
                  </a:lnTo>
                  <a:lnTo>
                    <a:pt x="53213" y="0"/>
                  </a:lnTo>
                  <a:lnTo>
                    <a:pt x="1778" y="84709"/>
                  </a:lnTo>
                  <a:lnTo>
                    <a:pt x="0" y="87757"/>
                  </a:lnTo>
                  <a:lnTo>
                    <a:pt x="889" y="91567"/>
                  </a:lnTo>
                  <a:lnTo>
                    <a:pt x="3937" y="93472"/>
                  </a:lnTo>
                  <a:lnTo>
                    <a:pt x="6858" y="95250"/>
                  </a:lnTo>
                  <a:lnTo>
                    <a:pt x="10795" y="94234"/>
                  </a:lnTo>
                  <a:lnTo>
                    <a:pt x="46189" y="35991"/>
                  </a:lnTo>
                  <a:lnTo>
                    <a:pt x="40894" y="338455"/>
                  </a:lnTo>
                  <a:lnTo>
                    <a:pt x="53594" y="338709"/>
                  </a:lnTo>
                  <a:lnTo>
                    <a:pt x="58889" y="36296"/>
                  </a:lnTo>
                  <a:lnTo>
                    <a:pt x="90957" y="93472"/>
                  </a:lnTo>
                  <a:lnTo>
                    <a:pt x="92202" y="95758"/>
                  </a:lnTo>
                  <a:lnTo>
                    <a:pt x="96139" y="96774"/>
                  </a:lnTo>
                  <a:lnTo>
                    <a:pt x="99187" y="95123"/>
                  </a:lnTo>
                  <a:lnTo>
                    <a:pt x="102235" y="93345"/>
                  </a:lnTo>
                  <a:lnTo>
                    <a:pt x="103378" y="89535"/>
                  </a:lnTo>
                  <a:close/>
                </a:path>
                <a:path w="3449954" h="339089">
                  <a:moveTo>
                    <a:pt x="3449701" y="88646"/>
                  </a:moveTo>
                  <a:lnTo>
                    <a:pt x="3447973" y="85471"/>
                  </a:lnTo>
                  <a:lnTo>
                    <a:pt x="3405467" y="12573"/>
                  </a:lnTo>
                  <a:lnTo>
                    <a:pt x="3398139" y="0"/>
                  </a:lnTo>
                  <a:lnTo>
                    <a:pt x="3346323" y="88519"/>
                  </a:lnTo>
                  <a:lnTo>
                    <a:pt x="3347339" y="92456"/>
                  </a:lnTo>
                  <a:lnTo>
                    <a:pt x="3353435" y="96012"/>
                  </a:lnTo>
                  <a:lnTo>
                    <a:pt x="3357372" y="94996"/>
                  </a:lnTo>
                  <a:lnTo>
                    <a:pt x="3391751" y="36055"/>
                  </a:lnTo>
                  <a:lnTo>
                    <a:pt x="3391408" y="306324"/>
                  </a:lnTo>
                  <a:lnTo>
                    <a:pt x="3404108" y="306324"/>
                  </a:lnTo>
                  <a:lnTo>
                    <a:pt x="3404451" y="36042"/>
                  </a:lnTo>
                  <a:lnTo>
                    <a:pt x="3404476" y="15748"/>
                  </a:lnTo>
                  <a:lnTo>
                    <a:pt x="3404463" y="36055"/>
                  </a:lnTo>
                  <a:lnTo>
                    <a:pt x="3438779" y="95123"/>
                  </a:lnTo>
                  <a:lnTo>
                    <a:pt x="3442716" y="96139"/>
                  </a:lnTo>
                  <a:lnTo>
                    <a:pt x="3445637" y="94361"/>
                  </a:lnTo>
                  <a:lnTo>
                    <a:pt x="3448685" y="92583"/>
                  </a:lnTo>
                  <a:lnTo>
                    <a:pt x="3449701" y="8864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75755" y="2007387"/>
              <a:ext cx="694690" cy="449580"/>
            </a:xfrm>
            <a:custGeom>
              <a:avLst/>
              <a:gdLst/>
              <a:ahLst/>
              <a:cxnLst/>
              <a:rect l="l" t="t" r="r" b="b"/>
              <a:pathLst>
                <a:path w="694690" h="449580">
                  <a:moveTo>
                    <a:pt x="0" y="449173"/>
                  </a:moveTo>
                  <a:lnTo>
                    <a:pt x="694156" y="449173"/>
                  </a:lnTo>
                  <a:lnTo>
                    <a:pt x="694156" y="0"/>
                  </a:lnTo>
                  <a:lnTo>
                    <a:pt x="0" y="0"/>
                  </a:lnTo>
                  <a:lnTo>
                    <a:pt x="0" y="449173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71030" y="2456560"/>
              <a:ext cx="103505" cy="339090"/>
            </a:xfrm>
            <a:custGeom>
              <a:avLst/>
              <a:gdLst/>
              <a:ahLst/>
              <a:cxnLst/>
              <a:rect l="l" t="t" r="r" b="b"/>
              <a:pathLst>
                <a:path w="103504" h="339089">
                  <a:moveTo>
                    <a:pt x="51752" y="25218"/>
                  </a:moveTo>
                  <a:lnTo>
                    <a:pt x="45466" y="35995"/>
                  </a:lnTo>
                  <a:lnTo>
                    <a:pt x="45466" y="338581"/>
                  </a:lnTo>
                  <a:lnTo>
                    <a:pt x="58166" y="338581"/>
                  </a:lnTo>
                  <a:lnTo>
                    <a:pt x="58166" y="36213"/>
                  </a:lnTo>
                  <a:lnTo>
                    <a:pt x="51752" y="25218"/>
                  </a:lnTo>
                  <a:close/>
                </a:path>
                <a:path w="103504" h="339089">
                  <a:moveTo>
                    <a:pt x="51816" y="0"/>
                  </a:moveTo>
                  <a:lnTo>
                    <a:pt x="0" y="88646"/>
                  </a:lnTo>
                  <a:lnTo>
                    <a:pt x="1143" y="92455"/>
                  </a:lnTo>
                  <a:lnTo>
                    <a:pt x="4064" y="94234"/>
                  </a:lnTo>
                  <a:lnTo>
                    <a:pt x="7112" y="96012"/>
                  </a:lnTo>
                  <a:lnTo>
                    <a:pt x="11049" y="94996"/>
                  </a:lnTo>
                  <a:lnTo>
                    <a:pt x="45466" y="35995"/>
                  </a:lnTo>
                  <a:lnTo>
                    <a:pt x="45466" y="12573"/>
                  </a:lnTo>
                  <a:lnTo>
                    <a:pt x="59147" y="12573"/>
                  </a:lnTo>
                  <a:lnTo>
                    <a:pt x="51816" y="0"/>
                  </a:lnTo>
                  <a:close/>
                </a:path>
                <a:path w="103504" h="339089">
                  <a:moveTo>
                    <a:pt x="59147" y="12573"/>
                  </a:moveTo>
                  <a:lnTo>
                    <a:pt x="58166" y="12573"/>
                  </a:lnTo>
                  <a:lnTo>
                    <a:pt x="58166" y="36213"/>
                  </a:lnTo>
                  <a:lnTo>
                    <a:pt x="92455" y="94996"/>
                  </a:lnTo>
                  <a:lnTo>
                    <a:pt x="96393" y="96012"/>
                  </a:lnTo>
                  <a:lnTo>
                    <a:pt x="102489" y="92455"/>
                  </a:lnTo>
                  <a:lnTo>
                    <a:pt x="103504" y="88646"/>
                  </a:lnTo>
                  <a:lnTo>
                    <a:pt x="59147" y="12573"/>
                  </a:lnTo>
                  <a:close/>
                </a:path>
                <a:path w="103504" h="339089">
                  <a:moveTo>
                    <a:pt x="58166" y="15748"/>
                  </a:moveTo>
                  <a:lnTo>
                    <a:pt x="57276" y="15748"/>
                  </a:lnTo>
                  <a:lnTo>
                    <a:pt x="51752" y="25218"/>
                  </a:lnTo>
                  <a:lnTo>
                    <a:pt x="58166" y="36213"/>
                  </a:lnTo>
                  <a:lnTo>
                    <a:pt x="58166" y="15748"/>
                  </a:lnTo>
                  <a:close/>
                </a:path>
                <a:path w="103504" h="339089">
                  <a:moveTo>
                    <a:pt x="58166" y="12573"/>
                  </a:moveTo>
                  <a:lnTo>
                    <a:pt x="45466" y="12573"/>
                  </a:lnTo>
                  <a:lnTo>
                    <a:pt x="45466" y="35995"/>
                  </a:lnTo>
                  <a:lnTo>
                    <a:pt x="51752" y="25218"/>
                  </a:lnTo>
                  <a:lnTo>
                    <a:pt x="46227" y="15748"/>
                  </a:lnTo>
                  <a:lnTo>
                    <a:pt x="58166" y="15748"/>
                  </a:lnTo>
                  <a:lnTo>
                    <a:pt x="58166" y="12573"/>
                  </a:lnTo>
                  <a:close/>
                </a:path>
                <a:path w="103504" h="339089">
                  <a:moveTo>
                    <a:pt x="57276" y="15748"/>
                  </a:moveTo>
                  <a:lnTo>
                    <a:pt x="46227" y="15748"/>
                  </a:lnTo>
                  <a:lnTo>
                    <a:pt x="51752" y="25218"/>
                  </a:lnTo>
                  <a:lnTo>
                    <a:pt x="57276" y="157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2038" y="193300"/>
            <a:ext cx="50495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5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ППЭ-12-02</a:t>
            </a:r>
            <a:r>
              <a:rPr sz="2000" b="1" spc="-5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(образец</a:t>
            </a:r>
            <a:r>
              <a:rPr sz="2000" b="1" spc="-3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заполнения)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90651" y="592658"/>
            <a:ext cx="687450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20" dirty="0" err="1" smtClean="0">
                <a:solidFill>
                  <a:schemeClr val="tx1"/>
                </a:solidFill>
              </a:rPr>
              <a:t>Технология</a:t>
            </a:r>
            <a:r>
              <a:rPr spc="-20" dirty="0" smtClean="0">
                <a:solidFill>
                  <a:schemeClr val="tx1"/>
                </a:solidFill>
              </a:rPr>
              <a:t> </a:t>
            </a:r>
            <a:r>
              <a:rPr spc="-20" dirty="0">
                <a:solidFill>
                  <a:schemeClr val="tx1"/>
                </a:solidFill>
              </a:rPr>
              <a:t>передачи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ЭМ</a:t>
            </a:r>
            <a:r>
              <a:rPr spc="-15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по</a:t>
            </a:r>
            <a:r>
              <a:rPr spc="5" dirty="0">
                <a:solidFill>
                  <a:schemeClr val="tx1"/>
                </a:solidFill>
              </a:rPr>
              <a:t> сети</a:t>
            </a:r>
            <a:r>
              <a:rPr spc="-10" dirty="0">
                <a:solidFill>
                  <a:schemeClr val="tx1"/>
                </a:solidFill>
              </a:rPr>
              <a:t> </a:t>
            </a:r>
            <a:r>
              <a:rPr spc="-5" dirty="0">
                <a:solidFill>
                  <a:schemeClr val="tx1"/>
                </a:solidFill>
              </a:rPr>
              <a:t>«Интернет»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13" y="1409706"/>
            <a:ext cx="7597394" cy="5364734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777" y="822421"/>
            <a:ext cx="4267581" cy="59335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91995" y="193300"/>
            <a:ext cx="22294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9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ППЭ-12-03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79777" y="554487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5">
                <a:moveTo>
                  <a:pt x="0" y="91058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77" y="7155"/>
                </a:lnTo>
                <a:lnTo>
                  <a:pt x="197310" y="26670"/>
                </a:lnTo>
                <a:lnTo>
                  <a:pt x="222065" y="55614"/>
                </a:lnTo>
                <a:lnTo>
                  <a:pt x="231140" y="91058"/>
                </a:lnTo>
                <a:lnTo>
                  <a:pt x="222065" y="126503"/>
                </a:lnTo>
                <a:lnTo>
                  <a:pt x="197310" y="155448"/>
                </a:lnTo>
                <a:lnTo>
                  <a:pt x="160577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8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57626" y="564262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23202" y="772165"/>
            <a:ext cx="3606165" cy="915669"/>
            <a:chOff x="1123200" y="772159"/>
            <a:chExt cx="3606165" cy="915669"/>
          </a:xfrm>
        </p:grpSpPr>
        <p:sp>
          <p:nvSpPr>
            <p:cNvPr id="7" name="object 7"/>
            <p:cNvSpPr/>
            <p:nvPr/>
          </p:nvSpPr>
          <p:spPr>
            <a:xfrm>
              <a:off x="1129550" y="778509"/>
              <a:ext cx="3593465" cy="217170"/>
            </a:xfrm>
            <a:custGeom>
              <a:avLst/>
              <a:gdLst/>
              <a:ahLst/>
              <a:cxnLst/>
              <a:rect l="l" t="t" r="r" b="b"/>
              <a:pathLst>
                <a:path w="3593465" h="217169">
                  <a:moveTo>
                    <a:pt x="0" y="216915"/>
                  </a:moveTo>
                  <a:lnTo>
                    <a:pt x="4656" y="174680"/>
                  </a:lnTo>
                  <a:lnTo>
                    <a:pt x="17356" y="140207"/>
                  </a:lnTo>
                  <a:lnTo>
                    <a:pt x="36192" y="116974"/>
                  </a:lnTo>
                  <a:lnTo>
                    <a:pt x="59258" y="108457"/>
                  </a:lnTo>
                  <a:lnTo>
                    <a:pt x="1711820" y="108457"/>
                  </a:lnTo>
                  <a:lnTo>
                    <a:pt x="1734910" y="99923"/>
                  </a:lnTo>
                  <a:lnTo>
                    <a:pt x="1753762" y="76660"/>
                  </a:lnTo>
                  <a:lnTo>
                    <a:pt x="1766469" y="42181"/>
                  </a:lnTo>
                  <a:lnTo>
                    <a:pt x="1771129" y="0"/>
                  </a:lnTo>
                  <a:lnTo>
                    <a:pt x="1775786" y="42181"/>
                  </a:lnTo>
                  <a:lnTo>
                    <a:pt x="1788480" y="76660"/>
                  </a:lnTo>
                  <a:lnTo>
                    <a:pt x="1807294" y="99923"/>
                  </a:lnTo>
                  <a:lnTo>
                    <a:pt x="1830311" y="108457"/>
                  </a:lnTo>
                  <a:lnTo>
                    <a:pt x="3533762" y="108457"/>
                  </a:lnTo>
                  <a:lnTo>
                    <a:pt x="3556852" y="116974"/>
                  </a:lnTo>
                  <a:lnTo>
                    <a:pt x="3575704" y="140208"/>
                  </a:lnTo>
                  <a:lnTo>
                    <a:pt x="3588411" y="174680"/>
                  </a:lnTo>
                  <a:lnTo>
                    <a:pt x="3593071" y="21691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36751" y="1492884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74" y="55614"/>
                  </a:lnTo>
                  <a:lnTo>
                    <a:pt x="33829" y="26669"/>
                  </a:lnTo>
                  <a:lnTo>
                    <a:pt x="70562" y="7155"/>
                  </a:lnTo>
                  <a:lnTo>
                    <a:pt x="115570" y="0"/>
                  </a:lnTo>
                  <a:lnTo>
                    <a:pt x="160524" y="7155"/>
                  </a:lnTo>
                  <a:lnTo>
                    <a:pt x="197262" y="26670"/>
                  </a:lnTo>
                  <a:lnTo>
                    <a:pt x="222047" y="55614"/>
                  </a:lnTo>
                  <a:lnTo>
                    <a:pt x="231140" y="91059"/>
                  </a:lnTo>
                  <a:lnTo>
                    <a:pt x="222047" y="126503"/>
                  </a:lnTo>
                  <a:lnTo>
                    <a:pt x="197262" y="155448"/>
                  </a:lnTo>
                  <a:lnTo>
                    <a:pt x="160524" y="174962"/>
                  </a:lnTo>
                  <a:lnTo>
                    <a:pt x="115570" y="182117"/>
                  </a:lnTo>
                  <a:lnTo>
                    <a:pt x="70562" y="174962"/>
                  </a:lnTo>
                  <a:lnTo>
                    <a:pt x="33829" y="155447"/>
                  </a:lnTo>
                  <a:lnTo>
                    <a:pt x="9074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514349" y="1503046"/>
            <a:ext cx="77470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7225" y="5879064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24"/>
                </a:lnTo>
                <a:lnTo>
                  <a:pt x="33855" y="26676"/>
                </a:lnTo>
                <a:lnTo>
                  <a:pt x="70594" y="7157"/>
                </a:lnTo>
                <a:lnTo>
                  <a:pt x="115582" y="0"/>
                </a:lnTo>
                <a:lnTo>
                  <a:pt x="160576" y="7157"/>
                </a:lnTo>
                <a:lnTo>
                  <a:pt x="197315" y="26676"/>
                </a:lnTo>
                <a:lnTo>
                  <a:pt x="222083" y="55624"/>
                </a:lnTo>
                <a:lnTo>
                  <a:pt x="231165" y="91071"/>
                </a:lnTo>
                <a:lnTo>
                  <a:pt x="222083" y="126518"/>
                </a:lnTo>
                <a:lnTo>
                  <a:pt x="197315" y="155467"/>
                </a:lnTo>
                <a:lnTo>
                  <a:pt x="160576" y="174985"/>
                </a:lnTo>
                <a:lnTo>
                  <a:pt x="115582" y="182143"/>
                </a:lnTo>
                <a:lnTo>
                  <a:pt x="70594" y="174985"/>
                </a:lnTo>
                <a:lnTo>
                  <a:pt x="33855" y="155467"/>
                </a:lnTo>
                <a:lnTo>
                  <a:pt x="9083" y="126518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4897" y="5890367"/>
            <a:ext cx="774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85318" y="6362426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24"/>
                </a:lnTo>
                <a:lnTo>
                  <a:pt x="33855" y="26676"/>
                </a:lnTo>
                <a:lnTo>
                  <a:pt x="70594" y="7157"/>
                </a:lnTo>
                <a:lnTo>
                  <a:pt x="115582" y="0"/>
                </a:lnTo>
                <a:lnTo>
                  <a:pt x="160570" y="7157"/>
                </a:lnTo>
                <a:lnTo>
                  <a:pt x="197310" y="26676"/>
                </a:lnTo>
                <a:lnTo>
                  <a:pt x="222081" y="55624"/>
                </a:lnTo>
                <a:lnTo>
                  <a:pt x="231165" y="91071"/>
                </a:lnTo>
                <a:lnTo>
                  <a:pt x="222081" y="126516"/>
                </a:lnTo>
                <a:lnTo>
                  <a:pt x="197310" y="155460"/>
                </a:lnTo>
                <a:lnTo>
                  <a:pt x="160570" y="174975"/>
                </a:lnTo>
                <a:lnTo>
                  <a:pt x="115582" y="182130"/>
                </a:lnTo>
                <a:lnTo>
                  <a:pt x="70594" y="174975"/>
                </a:lnTo>
                <a:lnTo>
                  <a:pt x="33855" y="155460"/>
                </a:lnTo>
                <a:lnTo>
                  <a:pt x="9083" y="126516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62764" y="6373780"/>
            <a:ext cx="774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28920" y="1874272"/>
            <a:ext cx="3575050" cy="28437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региона,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65" dirty="0">
                <a:latin typeface="Times New Roman"/>
                <a:cs typeface="Times New Roman"/>
              </a:rPr>
              <a:t>МСУ,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ППЭ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заполняются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автоматически,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организатором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 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заполняются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номер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аудитории,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30" dirty="0">
                <a:latin typeface="Times New Roman"/>
                <a:cs typeface="Times New Roman"/>
              </a:rPr>
              <a:t>код,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300" spc="-5" dirty="0">
                <a:latin typeface="Times New Roman"/>
                <a:cs typeface="Times New Roman"/>
              </a:rPr>
              <a:t>наименование предмета и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дата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экзамена.</a:t>
            </a:r>
            <a:endParaRPr sz="1300">
              <a:latin typeface="Times New Roman"/>
              <a:cs typeface="Times New Roman"/>
            </a:endParaRPr>
          </a:p>
          <a:p>
            <a:pPr marL="355600" marR="32384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sz="1300" dirty="0">
                <a:latin typeface="Times New Roman"/>
                <a:cs typeface="Times New Roman"/>
              </a:rPr>
              <a:t>Вносятся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номера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дополнительных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бланков 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ответов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№ 2 </a:t>
            </a:r>
            <a:r>
              <a:rPr sz="1300" spc="-10" dirty="0">
                <a:latin typeface="Times New Roman"/>
                <a:cs typeface="Times New Roman"/>
              </a:rPr>
              <a:t>(номер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указан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под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штрихкодом),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которые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были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выданы</a:t>
            </a:r>
            <a:r>
              <a:rPr sz="1300" spc="7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участникам</a:t>
            </a:r>
            <a:r>
              <a:rPr sz="1300" spc="1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  <a:p>
            <a:pPr marL="355600" marR="211454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sz="1300" spc="-10" dirty="0">
                <a:latin typeface="Times New Roman"/>
                <a:cs typeface="Times New Roman"/>
              </a:rPr>
              <a:t>Подсчитывается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указывается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количество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выданных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участникам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дополнительных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бланков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ответов</a:t>
            </a:r>
            <a:r>
              <a:rPr sz="1300" spc="-5" dirty="0">
                <a:latin typeface="Times New Roman"/>
                <a:cs typeface="Times New Roman"/>
              </a:rPr>
              <a:t> № 2.</a:t>
            </a:r>
            <a:endParaRPr sz="1300">
              <a:latin typeface="Times New Roman"/>
              <a:cs typeface="Times New Roman"/>
            </a:endParaRPr>
          </a:p>
          <a:p>
            <a:pPr marL="355600" marR="207010" indent="-342900">
              <a:lnSpc>
                <a:spcPct val="100000"/>
              </a:lnSpc>
              <a:spcBef>
                <a:spcPts val="60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sz="1300" spc="-5" dirty="0">
                <a:latin typeface="Times New Roman"/>
                <a:cs typeface="Times New Roman"/>
              </a:rPr>
              <a:t>Ставится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подпись</a:t>
            </a:r>
            <a:r>
              <a:rPr sz="1300" spc="-5" dirty="0">
                <a:latin typeface="Times New Roman"/>
                <a:cs typeface="Times New Roman"/>
              </a:rPr>
              <a:t> и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расшифровка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подписи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ответственного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организатора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2038" y="193300"/>
            <a:ext cx="50495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5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ППЭ-12-03</a:t>
            </a:r>
            <a:r>
              <a:rPr sz="2000" b="1" spc="-5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(образец</a:t>
            </a:r>
            <a:r>
              <a:rPr sz="2000" b="1" spc="-3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заполнения)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92114" y="2535454"/>
            <a:ext cx="278892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0555">
              <a:lnSpc>
                <a:spcPct val="100000"/>
              </a:lnSpc>
            </a:pPr>
            <a:r>
              <a:rPr sz="2400" spc="-20" dirty="0" err="1" smtClean="0">
                <a:latin typeface="Times New Roman"/>
                <a:cs typeface="Times New Roman"/>
              </a:rPr>
              <a:t>Технология</a:t>
            </a:r>
            <a:r>
              <a:rPr sz="2400" spc="-20" dirty="0" smtClean="0">
                <a:latin typeface="Times New Roman"/>
                <a:cs typeface="Times New Roman"/>
              </a:rPr>
              <a:t> </a:t>
            </a:r>
            <a:r>
              <a:rPr sz="2400" spc="-15" dirty="0" smtClean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передачи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ЭМ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по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сети</a:t>
            </a:r>
            <a:endParaRPr sz="2400" dirty="0">
              <a:latin typeface="Times New Roman"/>
              <a:cs typeface="Times New Roman"/>
            </a:endParaRPr>
          </a:p>
          <a:p>
            <a:pPr marL="624840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«Интернет»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2" y="613200"/>
            <a:ext cx="5023449" cy="6080379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24711" y="193300"/>
            <a:ext cx="296481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10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ППЭ-12-04-МАШ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2" y="550292"/>
            <a:ext cx="5100955" cy="6064885"/>
            <a:chOff x="152400" y="550291"/>
            <a:chExt cx="5100955" cy="60648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698817"/>
              <a:ext cx="5100574" cy="59161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28951" y="562991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5">
                  <a:moveTo>
                    <a:pt x="0" y="91059"/>
                  </a:moveTo>
                  <a:lnTo>
                    <a:pt x="9074" y="55614"/>
                  </a:lnTo>
                  <a:lnTo>
                    <a:pt x="33829" y="26670"/>
                  </a:lnTo>
                  <a:lnTo>
                    <a:pt x="70562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40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8"/>
                  </a:lnTo>
                  <a:lnTo>
                    <a:pt x="70562" y="174962"/>
                  </a:lnTo>
                  <a:lnTo>
                    <a:pt x="33829" y="155448"/>
                  </a:lnTo>
                  <a:lnTo>
                    <a:pt x="9074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494404" y="5600191"/>
            <a:ext cx="3390265" cy="101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Форма</a:t>
            </a:r>
            <a:r>
              <a:rPr sz="13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является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 машиночитаемой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и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сканируется</a:t>
            </a:r>
            <a:r>
              <a:rPr sz="13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вместе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с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другими</a:t>
            </a:r>
            <a:r>
              <a:rPr sz="13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формами</a:t>
            </a:r>
            <a:r>
              <a:rPr sz="13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ППЭ.</a:t>
            </a:r>
            <a:endParaRPr sz="1300">
              <a:latin typeface="Times New Roman"/>
              <a:cs typeface="Times New Roman"/>
            </a:endParaRPr>
          </a:p>
          <a:p>
            <a:pPr marL="190500" marR="182880" indent="105410">
              <a:lnSpc>
                <a:spcPct val="100000"/>
              </a:lnSpc>
            </a:pP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При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заполнении 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необходимо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соблюдать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аккуратность,</a:t>
            </a:r>
            <a:r>
              <a:rPr sz="13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для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исправлений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запрещено </a:t>
            </a:r>
            <a:r>
              <a:rPr sz="1300" spc="-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использовать</a:t>
            </a:r>
            <a:r>
              <a:rPr sz="1300" spc="-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корректор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и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другие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средства.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3757" y="509062"/>
            <a:ext cx="6401435" cy="4870564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L="3064510" marR="591185" indent="-342900">
              <a:lnSpc>
                <a:spcPct val="100000"/>
              </a:lnSpc>
              <a:spcBef>
                <a:spcPts val="630"/>
              </a:spcBef>
              <a:buAutoNum type="arabicPeriod"/>
              <a:tabLst>
                <a:tab pos="3064510" algn="l"/>
                <a:tab pos="3065145" algn="l"/>
              </a:tabLst>
            </a:pP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региона,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65" dirty="0">
                <a:latin typeface="Times New Roman"/>
                <a:cs typeface="Times New Roman"/>
              </a:rPr>
              <a:t>МСУ,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ППЭ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дата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 заполняются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автоматически,</a:t>
            </a:r>
            <a:endParaRPr sz="1300">
              <a:latin typeface="Times New Roman"/>
              <a:cs typeface="Times New Roman"/>
            </a:endParaRPr>
          </a:p>
          <a:p>
            <a:pPr marL="3064510">
              <a:lnSpc>
                <a:spcPct val="100000"/>
              </a:lnSpc>
            </a:pPr>
            <a:r>
              <a:rPr sz="1300" spc="-10" dirty="0">
                <a:latin typeface="Times New Roman"/>
                <a:cs typeface="Times New Roman"/>
              </a:rPr>
              <a:t>организатором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заполняются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номер</a:t>
            </a:r>
            <a:endParaRPr sz="1300">
              <a:latin typeface="Times New Roman"/>
              <a:cs typeface="Times New Roman"/>
            </a:endParaRPr>
          </a:p>
          <a:p>
            <a:pPr marL="3064510">
              <a:lnSpc>
                <a:spcPct val="100000"/>
              </a:lnSpc>
              <a:spcBef>
                <a:spcPts val="5"/>
              </a:spcBef>
            </a:pPr>
            <a:r>
              <a:rPr sz="1300" spc="-25" dirty="0">
                <a:latin typeface="Times New Roman"/>
                <a:cs typeface="Times New Roman"/>
              </a:rPr>
              <a:t>аудитории,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наименование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предмета.</a:t>
            </a:r>
            <a:endParaRPr sz="1300">
              <a:latin typeface="Times New Roman"/>
              <a:cs typeface="Times New Roman"/>
            </a:endParaRPr>
          </a:p>
          <a:p>
            <a:pPr marL="3064510" marR="163830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064510" algn="l"/>
                <a:tab pos="3065145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Указывается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фамилия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инициалы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экзамена,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который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выходит</a:t>
            </a:r>
            <a:r>
              <a:rPr sz="1300" spc="-5" dirty="0">
                <a:latin typeface="Times New Roman"/>
                <a:cs typeface="Times New Roman"/>
              </a:rPr>
              <a:t> из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  <a:p>
            <a:pPr marL="3064510" marR="550545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064510" algn="l"/>
                <a:tab pos="3065145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Указывается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номер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бланка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регистрации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участника,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выходящего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из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  <a:p>
            <a:pPr marL="3064510" marR="673100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064510" algn="l"/>
                <a:tab pos="3065145" algn="l"/>
              </a:tabLst>
            </a:pPr>
            <a:r>
              <a:rPr sz="1300" spc="-15" dirty="0">
                <a:latin typeface="Times New Roman"/>
                <a:cs typeface="Times New Roman"/>
              </a:rPr>
              <a:t>Фиксируется</a:t>
            </a:r>
            <a:r>
              <a:rPr sz="1300" spc="3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время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выхода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из</a:t>
            </a:r>
            <a:r>
              <a:rPr sz="1300" spc="-1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аудитории.</a:t>
            </a:r>
            <a:endParaRPr sz="1300">
              <a:latin typeface="Times New Roman"/>
              <a:cs typeface="Times New Roman"/>
            </a:endParaRPr>
          </a:p>
          <a:p>
            <a:pPr marL="3064510" marR="260985" indent="-34290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3064510" algn="l"/>
                <a:tab pos="3065145" algn="l"/>
              </a:tabLst>
            </a:pPr>
            <a:r>
              <a:rPr sz="1300" spc="-15" dirty="0">
                <a:latin typeface="Times New Roman"/>
                <a:cs typeface="Times New Roman"/>
              </a:rPr>
              <a:t>Фиксируется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время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возвращения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аудиторию.</a:t>
            </a:r>
            <a:endParaRPr sz="1300">
              <a:latin typeface="Times New Roman"/>
              <a:cs typeface="Times New Roman"/>
            </a:endParaRPr>
          </a:p>
          <a:p>
            <a:pPr marL="3064510" marR="52069">
              <a:lnSpc>
                <a:spcPct val="100000"/>
              </a:lnSpc>
            </a:pP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Важно: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каждый</a:t>
            </a:r>
            <a:r>
              <a:rPr sz="1300" spc="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25" dirty="0">
                <a:solidFill>
                  <a:srgbClr val="FF0000"/>
                </a:solidFill>
                <a:latin typeface="Times New Roman"/>
                <a:cs typeface="Times New Roman"/>
              </a:rPr>
              <a:t>выход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 участника</a:t>
            </a:r>
            <a:r>
              <a:rPr sz="1300" spc="4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из </a:t>
            </a:r>
            <a:r>
              <a:rPr sz="1300" spc="-25" dirty="0">
                <a:solidFill>
                  <a:srgbClr val="FF0000"/>
                </a:solidFill>
                <a:latin typeface="Times New Roman"/>
                <a:cs typeface="Times New Roman"/>
              </a:rPr>
              <a:t>аудитории </a:t>
            </a:r>
            <a:r>
              <a:rPr sz="1300" spc="-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(включая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25" dirty="0">
                <a:solidFill>
                  <a:srgbClr val="FF0000"/>
                </a:solidFill>
                <a:latin typeface="Times New Roman"/>
                <a:cs typeface="Times New Roman"/>
              </a:rPr>
              <a:t>выход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в</a:t>
            </a:r>
            <a:r>
              <a:rPr sz="13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медицинский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кабинет)</a:t>
            </a:r>
            <a:endParaRPr sz="1300">
              <a:latin typeface="Times New Roman"/>
              <a:cs typeface="Times New Roman"/>
            </a:endParaRPr>
          </a:p>
          <a:p>
            <a:pPr marL="3064510" marR="80645">
              <a:lnSpc>
                <a:spcPct val="100000"/>
              </a:lnSpc>
              <a:spcBef>
                <a:spcPts val="5"/>
              </a:spcBef>
            </a:pP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фиксируется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новой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строке</a:t>
            </a:r>
            <a:r>
              <a:rPr sz="1300" spc="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ведомости,</a:t>
            </a:r>
            <a:r>
              <a:rPr sz="13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таким </a:t>
            </a:r>
            <a:r>
              <a:rPr sz="1300" spc="-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образом,</a:t>
            </a:r>
            <a:r>
              <a:rPr sz="13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один</a:t>
            </a:r>
            <a:r>
              <a:rPr sz="13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и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тот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же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участник</a:t>
            </a:r>
            <a:r>
              <a:rPr sz="13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может</a:t>
            </a:r>
            <a:endParaRPr sz="1300">
              <a:latin typeface="Times New Roman"/>
              <a:cs typeface="Times New Roman"/>
            </a:endParaRPr>
          </a:p>
          <a:p>
            <a:pPr marL="3064510" marR="453390">
              <a:lnSpc>
                <a:spcPct val="100000"/>
              </a:lnSpc>
            </a:pP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фигурировать</a:t>
            </a:r>
            <a:r>
              <a:rPr sz="1300" spc="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ведомости</a:t>
            </a:r>
            <a:r>
              <a:rPr sz="13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несколько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раз </a:t>
            </a:r>
            <a:r>
              <a:rPr sz="1300" spc="-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в</a:t>
            </a:r>
            <a:r>
              <a:rPr sz="1300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зависимости</a:t>
            </a:r>
            <a:r>
              <a:rPr sz="13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от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FF0000"/>
                </a:solidFill>
                <a:latin typeface="Times New Roman"/>
                <a:cs typeface="Times New Roman"/>
              </a:rPr>
              <a:t>количества</a:t>
            </a:r>
            <a:r>
              <a:rPr sz="1300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FF0000"/>
                </a:solidFill>
                <a:latin typeface="Times New Roman"/>
                <a:cs typeface="Times New Roman"/>
              </a:rPr>
              <a:t>выходов.</a:t>
            </a:r>
            <a:endParaRPr sz="1300">
              <a:latin typeface="Times New Roman"/>
              <a:cs typeface="Times New Roman"/>
            </a:endParaRPr>
          </a:p>
          <a:p>
            <a:pPr marL="3064510" indent="-343535">
              <a:lnSpc>
                <a:spcPct val="100000"/>
              </a:lnSpc>
              <a:spcBef>
                <a:spcPts val="600"/>
              </a:spcBef>
              <a:buAutoNum type="arabicPeriod" startAt="6"/>
              <a:tabLst>
                <a:tab pos="3064510" algn="l"/>
                <a:tab pos="3065145" algn="l"/>
              </a:tabLst>
            </a:pPr>
            <a:r>
              <a:rPr sz="1300" spc="-5" dirty="0">
                <a:latin typeface="Times New Roman"/>
                <a:cs typeface="Times New Roman"/>
              </a:rPr>
              <a:t>Ставятся</a:t>
            </a:r>
            <a:r>
              <a:rPr sz="1300" spc="-3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подписи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расшифровки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подписи</a:t>
            </a:r>
            <a:endParaRPr sz="1300">
              <a:latin typeface="Times New Roman"/>
              <a:cs typeface="Times New Roman"/>
            </a:endParaRPr>
          </a:p>
          <a:p>
            <a:pPr marL="3064510">
              <a:lnSpc>
                <a:spcPct val="100000"/>
              </a:lnSpc>
            </a:pPr>
            <a:r>
              <a:rPr sz="1300" spc="-25" dirty="0">
                <a:latin typeface="Times New Roman"/>
                <a:cs typeface="Times New Roman"/>
              </a:rPr>
              <a:t>двух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организаторов,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фиксируется,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кто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из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них</a:t>
            </a:r>
            <a:endParaRPr sz="1300">
              <a:latin typeface="Times New Roman"/>
              <a:cs typeface="Times New Roman"/>
            </a:endParaRPr>
          </a:p>
          <a:p>
            <a:pPr marL="3064510">
              <a:lnSpc>
                <a:spcPct val="100000"/>
              </a:lnSpc>
            </a:pPr>
            <a:r>
              <a:rPr sz="1300" spc="-5" dirty="0">
                <a:latin typeface="Times New Roman"/>
                <a:cs typeface="Times New Roman"/>
              </a:rPr>
              <a:t>ответственный.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59322" y="772159"/>
            <a:ext cx="4441190" cy="2043430"/>
            <a:chOff x="459320" y="772159"/>
            <a:chExt cx="4441190" cy="2043430"/>
          </a:xfrm>
        </p:grpSpPr>
        <p:sp>
          <p:nvSpPr>
            <p:cNvPr id="9" name="object 9"/>
            <p:cNvSpPr/>
            <p:nvPr/>
          </p:nvSpPr>
          <p:spPr>
            <a:xfrm>
              <a:off x="465670" y="778509"/>
              <a:ext cx="4428490" cy="217170"/>
            </a:xfrm>
            <a:custGeom>
              <a:avLst/>
              <a:gdLst/>
              <a:ahLst/>
              <a:cxnLst/>
              <a:rect l="l" t="t" r="r" b="b"/>
              <a:pathLst>
                <a:path w="4428490" h="217169">
                  <a:moveTo>
                    <a:pt x="0" y="216915"/>
                  </a:moveTo>
                  <a:lnTo>
                    <a:pt x="4656" y="174680"/>
                  </a:lnTo>
                  <a:lnTo>
                    <a:pt x="17356" y="140207"/>
                  </a:lnTo>
                  <a:lnTo>
                    <a:pt x="36192" y="116974"/>
                  </a:lnTo>
                  <a:lnTo>
                    <a:pt x="59258" y="108457"/>
                  </a:lnTo>
                  <a:lnTo>
                    <a:pt x="2123351" y="108457"/>
                  </a:lnTo>
                  <a:lnTo>
                    <a:pt x="2146441" y="99923"/>
                  </a:lnTo>
                  <a:lnTo>
                    <a:pt x="2165292" y="76660"/>
                  </a:lnTo>
                  <a:lnTo>
                    <a:pt x="2178000" y="42181"/>
                  </a:lnTo>
                  <a:lnTo>
                    <a:pt x="2182660" y="0"/>
                  </a:lnTo>
                  <a:lnTo>
                    <a:pt x="2187319" y="42181"/>
                  </a:lnTo>
                  <a:lnTo>
                    <a:pt x="2200027" y="76660"/>
                  </a:lnTo>
                  <a:lnTo>
                    <a:pt x="2218878" y="99923"/>
                  </a:lnTo>
                  <a:lnTo>
                    <a:pt x="2241969" y="108457"/>
                  </a:lnTo>
                  <a:lnTo>
                    <a:pt x="4368838" y="108457"/>
                  </a:lnTo>
                  <a:lnTo>
                    <a:pt x="4391854" y="116974"/>
                  </a:lnTo>
                  <a:lnTo>
                    <a:pt x="4410668" y="140208"/>
                  </a:lnTo>
                  <a:lnTo>
                    <a:pt x="4423362" y="174680"/>
                  </a:lnTo>
                  <a:lnTo>
                    <a:pt x="4428020" y="216915"/>
                  </a:lnTo>
                </a:path>
              </a:pathLst>
            </a:custGeom>
            <a:ln w="127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1176" y="2620771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40" h="182244">
                  <a:moveTo>
                    <a:pt x="0" y="91058"/>
                  </a:moveTo>
                  <a:lnTo>
                    <a:pt x="9081" y="55614"/>
                  </a:lnTo>
                  <a:lnTo>
                    <a:pt x="33850" y="26669"/>
                  </a:lnTo>
                  <a:lnTo>
                    <a:pt x="70589" y="7155"/>
                  </a:lnTo>
                  <a:lnTo>
                    <a:pt x="115582" y="0"/>
                  </a:lnTo>
                  <a:lnTo>
                    <a:pt x="160562" y="7155"/>
                  </a:lnTo>
                  <a:lnTo>
                    <a:pt x="197284" y="26670"/>
                  </a:lnTo>
                  <a:lnTo>
                    <a:pt x="222038" y="55614"/>
                  </a:lnTo>
                  <a:lnTo>
                    <a:pt x="231114" y="91058"/>
                  </a:lnTo>
                  <a:lnTo>
                    <a:pt x="222038" y="126503"/>
                  </a:lnTo>
                  <a:lnTo>
                    <a:pt x="197284" y="155448"/>
                  </a:lnTo>
                  <a:lnTo>
                    <a:pt x="160562" y="174962"/>
                  </a:lnTo>
                  <a:lnTo>
                    <a:pt x="115582" y="182117"/>
                  </a:lnTo>
                  <a:lnTo>
                    <a:pt x="70589" y="174962"/>
                  </a:lnTo>
                  <a:lnTo>
                    <a:pt x="33850" y="155447"/>
                  </a:lnTo>
                  <a:lnTo>
                    <a:pt x="9081" y="126503"/>
                  </a:lnTo>
                  <a:lnTo>
                    <a:pt x="0" y="91058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51636" y="2615950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28953" y="2620778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4">
                <a:moveTo>
                  <a:pt x="0" y="91058"/>
                </a:moveTo>
                <a:lnTo>
                  <a:pt x="9074" y="55614"/>
                </a:lnTo>
                <a:lnTo>
                  <a:pt x="33829" y="26669"/>
                </a:lnTo>
                <a:lnTo>
                  <a:pt x="70562" y="7155"/>
                </a:lnTo>
                <a:lnTo>
                  <a:pt x="115569" y="0"/>
                </a:lnTo>
                <a:lnTo>
                  <a:pt x="160577" y="7155"/>
                </a:lnTo>
                <a:lnTo>
                  <a:pt x="197310" y="26670"/>
                </a:lnTo>
                <a:lnTo>
                  <a:pt x="222065" y="55614"/>
                </a:lnTo>
                <a:lnTo>
                  <a:pt x="231140" y="91058"/>
                </a:lnTo>
                <a:lnTo>
                  <a:pt x="222065" y="126503"/>
                </a:lnTo>
                <a:lnTo>
                  <a:pt x="197310" y="155448"/>
                </a:lnTo>
                <a:lnTo>
                  <a:pt x="160577" y="174962"/>
                </a:lnTo>
                <a:lnTo>
                  <a:pt x="115569" y="182117"/>
                </a:lnTo>
                <a:lnTo>
                  <a:pt x="70562" y="174962"/>
                </a:lnTo>
                <a:lnTo>
                  <a:pt x="33829" y="155447"/>
                </a:lnTo>
                <a:lnTo>
                  <a:pt x="9074" y="126503"/>
                </a:lnTo>
                <a:lnTo>
                  <a:pt x="0" y="91058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99691" y="2615950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29659" y="2637669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4">
                <a:moveTo>
                  <a:pt x="0" y="91186"/>
                </a:moveTo>
                <a:lnTo>
                  <a:pt x="9074" y="55721"/>
                </a:lnTo>
                <a:lnTo>
                  <a:pt x="33829" y="26733"/>
                </a:lnTo>
                <a:lnTo>
                  <a:pt x="70562" y="7175"/>
                </a:lnTo>
                <a:lnTo>
                  <a:pt x="115569" y="0"/>
                </a:lnTo>
                <a:lnTo>
                  <a:pt x="160577" y="7175"/>
                </a:lnTo>
                <a:lnTo>
                  <a:pt x="197310" y="26733"/>
                </a:lnTo>
                <a:lnTo>
                  <a:pt x="222065" y="55721"/>
                </a:lnTo>
                <a:lnTo>
                  <a:pt x="231139" y="91186"/>
                </a:lnTo>
                <a:lnTo>
                  <a:pt x="222065" y="126630"/>
                </a:lnTo>
                <a:lnTo>
                  <a:pt x="197310" y="155575"/>
                </a:lnTo>
                <a:lnTo>
                  <a:pt x="160577" y="175089"/>
                </a:lnTo>
                <a:lnTo>
                  <a:pt x="115569" y="182245"/>
                </a:lnTo>
                <a:lnTo>
                  <a:pt x="70562" y="175089"/>
                </a:lnTo>
                <a:lnTo>
                  <a:pt x="33829" y="155575"/>
                </a:lnTo>
                <a:lnTo>
                  <a:pt x="9074" y="126630"/>
                </a:lnTo>
                <a:lnTo>
                  <a:pt x="0" y="91186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700655" y="2632968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40860" y="2637669"/>
            <a:ext cx="231140" cy="182245"/>
          </a:xfrm>
          <a:custGeom>
            <a:avLst/>
            <a:gdLst/>
            <a:ahLst/>
            <a:cxnLst/>
            <a:rect l="l" t="t" r="r" b="b"/>
            <a:pathLst>
              <a:path w="231139" h="182244">
                <a:moveTo>
                  <a:pt x="0" y="91186"/>
                </a:moveTo>
                <a:lnTo>
                  <a:pt x="9092" y="55721"/>
                </a:lnTo>
                <a:lnTo>
                  <a:pt x="33877" y="26733"/>
                </a:lnTo>
                <a:lnTo>
                  <a:pt x="70615" y="7175"/>
                </a:lnTo>
                <a:lnTo>
                  <a:pt x="115569" y="0"/>
                </a:lnTo>
                <a:lnTo>
                  <a:pt x="160577" y="7175"/>
                </a:lnTo>
                <a:lnTo>
                  <a:pt x="197310" y="26733"/>
                </a:lnTo>
                <a:lnTo>
                  <a:pt x="222065" y="55721"/>
                </a:lnTo>
                <a:lnTo>
                  <a:pt x="231139" y="91186"/>
                </a:lnTo>
                <a:lnTo>
                  <a:pt x="222065" y="126630"/>
                </a:lnTo>
                <a:lnTo>
                  <a:pt x="197310" y="155575"/>
                </a:lnTo>
                <a:lnTo>
                  <a:pt x="160577" y="175089"/>
                </a:lnTo>
                <a:lnTo>
                  <a:pt x="115569" y="182245"/>
                </a:lnTo>
                <a:lnTo>
                  <a:pt x="70615" y="175089"/>
                </a:lnTo>
                <a:lnTo>
                  <a:pt x="33877" y="155575"/>
                </a:lnTo>
                <a:lnTo>
                  <a:pt x="9092" y="126630"/>
                </a:lnTo>
                <a:lnTo>
                  <a:pt x="0" y="91186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12108" y="2632968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2403" y="5854604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19"/>
                </a:lnTo>
                <a:lnTo>
                  <a:pt x="33855" y="26671"/>
                </a:lnTo>
                <a:lnTo>
                  <a:pt x="70594" y="7155"/>
                </a:lnTo>
                <a:lnTo>
                  <a:pt x="115582" y="0"/>
                </a:lnTo>
                <a:lnTo>
                  <a:pt x="160570" y="7155"/>
                </a:lnTo>
                <a:lnTo>
                  <a:pt x="197310" y="26671"/>
                </a:lnTo>
                <a:lnTo>
                  <a:pt x="222081" y="55619"/>
                </a:lnTo>
                <a:lnTo>
                  <a:pt x="231165" y="91071"/>
                </a:lnTo>
                <a:lnTo>
                  <a:pt x="222081" y="126516"/>
                </a:lnTo>
                <a:lnTo>
                  <a:pt x="197310" y="155460"/>
                </a:lnTo>
                <a:lnTo>
                  <a:pt x="160570" y="174975"/>
                </a:lnTo>
                <a:lnTo>
                  <a:pt x="115582" y="182130"/>
                </a:lnTo>
                <a:lnTo>
                  <a:pt x="70594" y="174975"/>
                </a:lnTo>
                <a:lnTo>
                  <a:pt x="33855" y="155460"/>
                </a:lnTo>
                <a:lnTo>
                  <a:pt x="9083" y="126516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22911" y="5850437"/>
            <a:ext cx="8953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F487C"/>
                </a:solidFill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1279" y="1960079"/>
            <a:ext cx="4159885" cy="678180"/>
            <a:chOff x="611276" y="1960079"/>
            <a:chExt cx="4159885" cy="678180"/>
          </a:xfrm>
        </p:grpSpPr>
        <p:sp>
          <p:nvSpPr>
            <p:cNvPr id="21" name="object 21"/>
            <p:cNvSpPr/>
            <p:nvPr/>
          </p:nvSpPr>
          <p:spPr>
            <a:xfrm>
              <a:off x="623976" y="1972779"/>
              <a:ext cx="4134485" cy="177800"/>
            </a:xfrm>
            <a:custGeom>
              <a:avLst/>
              <a:gdLst/>
              <a:ahLst/>
              <a:cxnLst/>
              <a:rect l="l" t="t" r="r" b="b"/>
              <a:pathLst>
                <a:path w="4134485" h="177800">
                  <a:moveTo>
                    <a:pt x="0" y="169329"/>
                  </a:moveTo>
                  <a:lnTo>
                    <a:pt x="1196365" y="169329"/>
                  </a:lnTo>
                  <a:lnTo>
                    <a:pt x="1196365" y="0"/>
                  </a:lnTo>
                  <a:lnTo>
                    <a:pt x="0" y="0"/>
                  </a:lnTo>
                  <a:lnTo>
                    <a:pt x="0" y="169329"/>
                  </a:lnTo>
                  <a:close/>
                </a:path>
                <a:path w="4134485" h="177800">
                  <a:moveTo>
                    <a:pt x="1255623" y="169329"/>
                  </a:moveTo>
                  <a:lnTo>
                    <a:pt x="2771114" y="169329"/>
                  </a:lnTo>
                  <a:lnTo>
                    <a:pt x="2771114" y="0"/>
                  </a:lnTo>
                  <a:lnTo>
                    <a:pt x="1255623" y="0"/>
                  </a:lnTo>
                  <a:lnTo>
                    <a:pt x="1255623" y="169329"/>
                  </a:lnTo>
                  <a:close/>
                </a:path>
                <a:path w="4134485" h="177800">
                  <a:moveTo>
                    <a:pt x="2836265" y="169329"/>
                  </a:moveTo>
                  <a:lnTo>
                    <a:pt x="3431489" y="169329"/>
                  </a:lnTo>
                  <a:lnTo>
                    <a:pt x="3431489" y="0"/>
                  </a:lnTo>
                  <a:lnTo>
                    <a:pt x="2836265" y="0"/>
                  </a:lnTo>
                  <a:lnTo>
                    <a:pt x="2836265" y="169329"/>
                  </a:lnTo>
                  <a:close/>
                </a:path>
                <a:path w="4134485" h="177800">
                  <a:moveTo>
                    <a:pt x="3539083" y="177711"/>
                  </a:moveTo>
                  <a:lnTo>
                    <a:pt x="4134307" y="177711"/>
                  </a:lnTo>
                  <a:lnTo>
                    <a:pt x="4134307" y="8381"/>
                  </a:lnTo>
                  <a:lnTo>
                    <a:pt x="3539083" y="8381"/>
                  </a:lnTo>
                  <a:lnTo>
                    <a:pt x="3539083" y="177711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45044" y="2099690"/>
              <a:ext cx="3368040" cy="538480"/>
            </a:xfrm>
            <a:custGeom>
              <a:avLst/>
              <a:gdLst/>
              <a:ahLst/>
              <a:cxnLst/>
              <a:rect l="l" t="t" r="r" b="b"/>
              <a:pathLst>
                <a:path w="3368040" h="538480">
                  <a:moveTo>
                    <a:pt x="103416" y="88646"/>
                  </a:moveTo>
                  <a:lnTo>
                    <a:pt x="59029" y="12573"/>
                  </a:lnTo>
                  <a:lnTo>
                    <a:pt x="51701" y="0"/>
                  </a:lnTo>
                  <a:lnTo>
                    <a:pt x="0" y="88646"/>
                  </a:lnTo>
                  <a:lnTo>
                    <a:pt x="1028" y="92583"/>
                  </a:lnTo>
                  <a:lnTo>
                    <a:pt x="4064" y="94361"/>
                  </a:lnTo>
                  <a:lnTo>
                    <a:pt x="7086" y="96012"/>
                  </a:lnTo>
                  <a:lnTo>
                    <a:pt x="10972" y="94996"/>
                  </a:lnTo>
                  <a:lnTo>
                    <a:pt x="12738" y="92075"/>
                  </a:lnTo>
                  <a:lnTo>
                    <a:pt x="45351" y="36169"/>
                  </a:lnTo>
                  <a:lnTo>
                    <a:pt x="45351" y="521081"/>
                  </a:lnTo>
                  <a:lnTo>
                    <a:pt x="58051" y="521081"/>
                  </a:lnTo>
                  <a:lnTo>
                    <a:pt x="58051" y="36144"/>
                  </a:lnTo>
                  <a:lnTo>
                    <a:pt x="90678" y="92075"/>
                  </a:lnTo>
                  <a:lnTo>
                    <a:pt x="92443" y="94996"/>
                  </a:lnTo>
                  <a:lnTo>
                    <a:pt x="96329" y="96012"/>
                  </a:lnTo>
                  <a:lnTo>
                    <a:pt x="99352" y="94361"/>
                  </a:lnTo>
                  <a:lnTo>
                    <a:pt x="102387" y="92583"/>
                  </a:lnTo>
                  <a:lnTo>
                    <a:pt x="103416" y="88646"/>
                  </a:lnTo>
                  <a:close/>
                </a:path>
                <a:path w="3368040" h="538480">
                  <a:moveTo>
                    <a:pt x="1544307" y="89154"/>
                  </a:moveTo>
                  <a:lnTo>
                    <a:pt x="1542656" y="86106"/>
                  </a:lnTo>
                  <a:lnTo>
                    <a:pt x="1500784" y="12573"/>
                  </a:lnTo>
                  <a:lnTo>
                    <a:pt x="1493634" y="0"/>
                  </a:lnTo>
                  <a:lnTo>
                    <a:pt x="1442707" y="85090"/>
                  </a:lnTo>
                  <a:lnTo>
                    <a:pt x="1440929" y="88138"/>
                  </a:lnTo>
                  <a:lnTo>
                    <a:pt x="1441945" y="91948"/>
                  </a:lnTo>
                  <a:lnTo>
                    <a:pt x="1444993" y="93726"/>
                  </a:lnTo>
                  <a:lnTo>
                    <a:pt x="1447914" y="95631"/>
                  </a:lnTo>
                  <a:lnTo>
                    <a:pt x="1451851" y="94615"/>
                  </a:lnTo>
                  <a:lnTo>
                    <a:pt x="1453629" y="91567"/>
                  </a:lnTo>
                  <a:lnTo>
                    <a:pt x="1486890" y="36029"/>
                  </a:lnTo>
                  <a:lnTo>
                    <a:pt x="1481696" y="512572"/>
                  </a:lnTo>
                  <a:lnTo>
                    <a:pt x="1494396" y="512699"/>
                  </a:lnTo>
                  <a:lnTo>
                    <a:pt x="1499590" y="36258"/>
                  </a:lnTo>
                  <a:lnTo>
                    <a:pt x="1531607" y="92456"/>
                  </a:lnTo>
                  <a:lnTo>
                    <a:pt x="1533258" y="95504"/>
                  </a:lnTo>
                  <a:lnTo>
                    <a:pt x="1537195" y="96520"/>
                  </a:lnTo>
                  <a:lnTo>
                    <a:pt x="1540243" y="94742"/>
                  </a:lnTo>
                  <a:lnTo>
                    <a:pt x="1543291" y="93091"/>
                  </a:lnTo>
                  <a:lnTo>
                    <a:pt x="1544307" y="89154"/>
                  </a:lnTo>
                  <a:close/>
                </a:path>
                <a:path w="3368040" h="538480">
                  <a:moveTo>
                    <a:pt x="2653525" y="114554"/>
                  </a:moveTo>
                  <a:lnTo>
                    <a:pt x="2651747" y="111506"/>
                  </a:lnTo>
                  <a:lnTo>
                    <a:pt x="2609875" y="37973"/>
                  </a:lnTo>
                  <a:lnTo>
                    <a:pt x="2602725" y="25400"/>
                  </a:lnTo>
                  <a:lnTo>
                    <a:pt x="2551925" y="110490"/>
                  </a:lnTo>
                  <a:lnTo>
                    <a:pt x="2550020" y="113411"/>
                  </a:lnTo>
                  <a:lnTo>
                    <a:pt x="2551036" y="117348"/>
                  </a:lnTo>
                  <a:lnTo>
                    <a:pt x="2554084" y="119126"/>
                  </a:lnTo>
                  <a:lnTo>
                    <a:pt x="2557132" y="121031"/>
                  </a:lnTo>
                  <a:lnTo>
                    <a:pt x="2560942" y="120015"/>
                  </a:lnTo>
                  <a:lnTo>
                    <a:pt x="2562720" y="116967"/>
                  </a:lnTo>
                  <a:lnTo>
                    <a:pt x="2595994" y="61417"/>
                  </a:lnTo>
                  <a:lnTo>
                    <a:pt x="2590914" y="537972"/>
                  </a:lnTo>
                  <a:lnTo>
                    <a:pt x="2603614" y="538099"/>
                  </a:lnTo>
                  <a:lnTo>
                    <a:pt x="2608694" y="61518"/>
                  </a:lnTo>
                  <a:lnTo>
                    <a:pt x="2640698" y="117856"/>
                  </a:lnTo>
                  <a:lnTo>
                    <a:pt x="2642476" y="120904"/>
                  </a:lnTo>
                  <a:lnTo>
                    <a:pt x="2646286" y="121920"/>
                  </a:lnTo>
                  <a:lnTo>
                    <a:pt x="2649334" y="120142"/>
                  </a:lnTo>
                  <a:lnTo>
                    <a:pt x="2652382" y="118491"/>
                  </a:lnTo>
                  <a:lnTo>
                    <a:pt x="2653525" y="114554"/>
                  </a:lnTo>
                  <a:close/>
                </a:path>
                <a:path w="3368040" h="538480">
                  <a:moveTo>
                    <a:pt x="3367646" y="114554"/>
                  </a:moveTo>
                  <a:lnTo>
                    <a:pt x="3365868" y="111506"/>
                  </a:lnTo>
                  <a:lnTo>
                    <a:pt x="3323996" y="37973"/>
                  </a:lnTo>
                  <a:lnTo>
                    <a:pt x="3316846" y="25400"/>
                  </a:lnTo>
                  <a:lnTo>
                    <a:pt x="3266046" y="110490"/>
                  </a:lnTo>
                  <a:lnTo>
                    <a:pt x="3264268" y="113411"/>
                  </a:lnTo>
                  <a:lnTo>
                    <a:pt x="3265157" y="117348"/>
                  </a:lnTo>
                  <a:lnTo>
                    <a:pt x="3271253" y="120904"/>
                  </a:lnTo>
                  <a:lnTo>
                    <a:pt x="3275190" y="120015"/>
                  </a:lnTo>
                  <a:lnTo>
                    <a:pt x="3276968" y="116967"/>
                  </a:lnTo>
                  <a:lnTo>
                    <a:pt x="3310115" y="61480"/>
                  </a:lnTo>
                  <a:lnTo>
                    <a:pt x="3305035" y="537972"/>
                  </a:lnTo>
                  <a:lnTo>
                    <a:pt x="3317735" y="538099"/>
                  </a:lnTo>
                  <a:lnTo>
                    <a:pt x="3322815" y="61518"/>
                  </a:lnTo>
                  <a:lnTo>
                    <a:pt x="3354819" y="117856"/>
                  </a:lnTo>
                  <a:lnTo>
                    <a:pt x="3356597" y="120904"/>
                  </a:lnTo>
                  <a:lnTo>
                    <a:pt x="3360407" y="121920"/>
                  </a:lnTo>
                  <a:lnTo>
                    <a:pt x="3363455" y="120142"/>
                  </a:lnTo>
                  <a:lnTo>
                    <a:pt x="3366503" y="118491"/>
                  </a:lnTo>
                  <a:lnTo>
                    <a:pt x="3367646" y="11455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13206" y="193300"/>
            <a:ext cx="5784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5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ППЭ-12-04-МАШ</a:t>
            </a:r>
            <a:r>
              <a:rPr sz="2000" b="1" spc="-5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(образец</a:t>
            </a:r>
            <a:r>
              <a:rPr sz="2000" b="1" spc="-3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заполнения)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23103" y="2673477"/>
            <a:ext cx="278892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0555">
              <a:lnSpc>
                <a:spcPct val="100000"/>
              </a:lnSpc>
            </a:pPr>
            <a:r>
              <a:rPr sz="2400" spc="-20" dirty="0" err="1" smtClean="0">
                <a:latin typeface="Times New Roman"/>
                <a:cs typeface="Times New Roman"/>
              </a:rPr>
              <a:t>Технология</a:t>
            </a:r>
            <a:r>
              <a:rPr sz="2400" spc="-20" dirty="0" smtClean="0">
                <a:latin typeface="Times New Roman"/>
                <a:cs typeface="Times New Roman"/>
              </a:rPr>
              <a:t> </a:t>
            </a:r>
            <a:r>
              <a:rPr sz="2400" spc="-15" dirty="0" smtClean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передачи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ЭМ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по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сети</a:t>
            </a:r>
            <a:endParaRPr sz="2400" dirty="0">
              <a:latin typeface="Times New Roman"/>
              <a:cs typeface="Times New Roman"/>
            </a:endParaRPr>
          </a:p>
          <a:p>
            <a:pPr marL="624840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«Интернет»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8296" y="602493"/>
            <a:ext cx="4336796" cy="60305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460961"/>
            <a:ext cx="7924800" cy="2105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sz="3600" b="1" spc="-35" dirty="0" smtClean="0">
                <a:solidFill>
                  <a:srgbClr val="002060"/>
                </a:solidFill>
                <a:latin typeface="+mn-lt"/>
              </a:rPr>
              <a:t>ОРГАНИЗАЦИЯ</a:t>
            </a:r>
            <a:r>
              <a:rPr sz="36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10" dirty="0" smtClean="0">
                <a:solidFill>
                  <a:srgbClr val="002060"/>
                </a:solidFill>
                <a:latin typeface="+mn-lt"/>
              </a:rPr>
              <a:t>И</a:t>
            </a:r>
            <a:r>
              <a:rPr sz="3600" b="1" spc="25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35" dirty="0" smtClean="0">
                <a:solidFill>
                  <a:srgbClr val="002060"/>
                </a:solidFill>
                <a:latin typeface="+mn-lt"/>
              </a:rPr>
              <a:t>ПРОВЕДЕНИЕ</a:t>
            </a:r>
            <a:r>
              <a:rPr sz="3600" b="1" spc="2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600" b="1" spc="2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600" b="1" spc="20" dirty="0" smtClean="0">
                <a:solidFill>
                  <a:srgbClr val="002060"/>
                </a:solidFill>
                <a:latin typeface="+mn-lt"/>
              </a:rPr>
            </a:br>
            <a:r>
              <a:rPr sz="3600" b="1" spc="-25" dirty="0" smtClean="0">
                <a:solidFill>
                  <a:srgbClr val="002060"/>
                </a:solidFill>
                <a:latin typeface="+mn-lt"/>
              </a:rPr>
              <a:t>ГИА</a:t>
            </a:r>
            <a:r>
              <a:rPr lang="ru-RU" sz="3600" b="1" spc="-25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dirty="0" smtClean="0">
                <a:solidFill>
                  <a:srgbClr val="002060"/>
                </a:solidFill>
                <a:latin typeface="+mn-lt"/>
              </a:rPr>
              <a:t>В</a:t>
            </a:r>
            <a:r>
              <a:rPr sz="3600" b="1" spc="-5" dirty="0" smtClean="0">
                <a:solidFill>
                  <a:srgbClr val="002060"/>
                </a:solidFill>
                <a:latin typeface="+mn-lt"/>
              </a:rPr>
              <a:t> ППЭ</a:t>
            </a:r>
            <a:r>
              <a:rPr sz="36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sz="3600" b="1" dirty="0" smtClean="0">
                <a:solidFill>
                  <a:srgbClr val="002060"/>
                </a:solidFill>
                <a:latin typeface="+mn-lt"/>
              </a:rPr>
              <a:t>В</a:t>
            </a:r>
            <a:r>
              <a:rPr sz="3600" b="1" spc="1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50" dirty="0" smtClean="0">
                <a:solidFill>
                  <a:srgbClr val="002060"/>
                </a:solidFill>
                <a:latin typeface="+mn-lt"/>
              </a:rPr>
              <a:t>ФОРМЕ</a:t>
            </a:r>
            <a:r>
              <a:rPr sz="3600" b="1" spc="-1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sz="3600" b="1" spc="-25" dirty="0" smtClean="0">
                <a:solidFill>
                  <a:srgbClr val="002060"/>
                </a:solidFill>
                <a:latin typeface="+mn-lt"/>
              </a:rPr>
              <a:t>ЕГЭ</a:t>
            </a:r>
            <a:endParaRPr sz="3600" b="1" spc="-25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6399" y="193300"/>
            <a:ext cx="18611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9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ППЭ-20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41292" y="779784"/>
            <a:ext cx="3261995" cy="559832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224790" indent="-34290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региона,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65" dirty="0">
                <a:latin typeface="Times New Roman"/>
                <a:cs typeface="Times New Roman"/>
              </a:rPr>
              <a:t>МСУ,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ППЭ,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дата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 заполняются </a:t>
            </a:r>
            <a:r>
              <a:rPr sz="1300" spc="-15" dirty="0">
                <a:latin typeface="Times New Roman"/>
                <a:cs typeface="Times New Roman"/>
              </a:rPr>
              <a:t>автоматически.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40" dirty="0">
                <a:latin typeface="Times New Roman"/>
                <a:cs typeface="Times New Roman"/>
              </a:rPr>
              <a:t>Код</a:t>
            </a:r>
            <a:r>
              <a:rPr sz="1300" spc="-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 </a:t>
            </a:r>
            <a:r>
              <a:rPr sz="1300" spc="-10" dirty="0">
                <a:latin typeface="Times New Roman"/>
                <a:cs typeface="Times New Roman"/>
              </a:rPr>
              <a:t>наименование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предмета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заполняются</a:t>
            </a:r>
            <a:r>
              <a:rPr sz="1300" spc="-15" dirty="0">
                <a:latin typeface="Times New Roman"/>
                <a:cs typeface="Times New Roman"/>
              </a:rPr>
              <a:t> вручную.</a:t>
            </a:r>
            <a:endParaRPr sz="1300">
              <a:latin typeface="Times New Roman"/>
              <a:cs typeface="Times New Roman"/>
            </a:endParaRPr>
          </a:p>
          <a:p>
            <a:pPr marL="355600" marR="43815" indent="-342900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Указываются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данные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об </a:t>
            </a:r>
            <a:r>
              <a:rPr sz="1300" spc="-15" dirty="0">
                <a:latin typeface="Times New Roman"/>
                <a:cs typeface="Times New Roman"/>
              </a:rPr>
              <a:t>участнике</a:t>
            </a:r>
            <a:r>
              <a:rPr sz="1300" spc="4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ГИА,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пришедшем</a:t>
            </a:r>
            <a:r>
              <a:rPr sz="1300" spc="-5" dirty="0">
                <a:latin typeface="Times New Roman"/>
                <a:cs typeface="Times New Roman"/>
              </a:rPr>
              <a:t> в </a:t>
            </a:r>
            <a:r>
              <a:rPr sz="1300" spc="-10" dirty="0">
                <a:latin typeface="Times New Roman"/>
                <a:cs typeface="Times New Roman"/>
              </a:rPr>
              <a:t>ППЭ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 день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экзамена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без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документа,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удостоверяющего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личность: 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наименование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образовательной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1300" spc="-5" dirty="0">
                <a:latin typeface="Times New Roman"/>
                <a:cs typeface="Times New Roman"/>
              </a:rPr>
              <a:t>организации,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25" dirty="0">
                <a:latin typeface="Times New Roman"/>
                <a:cs typeface="Times New Roman"/>
              </a:rPr>
              <a:t>где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обучается</a:t>
            </a:r>
            <a:r>
              <a:rPr sz="1300" spc="4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участник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300" spc="-10" dirty="0">
                <a:latin typeface="Times New Roman"/>
                <a:cs typeface="Times New Roman"/>
              </a:rPr>
              <a:t>ГИА,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класс,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ФИО.</a:t>
            </a:r>
            <a:endParaRPr sz="1300">
              <a:latin typeface="Times New Roman"/>
              <a:cs typeface="Times New Roman"/>
            </a:endParaRPr>
          </a:p>
          <a:p>
            <a:pPr marL="355600" marR="73660" indent="-342900">
              <a:lnSpc>
                <a:spcPct val="100000"/>
              </a:lnSpc>
              <a:spcBef>
                <a:spcPts val="600"/>
              </a:spcBef>
              <a:buAutoNum type="arabicPeriod" startAt="3"/>
              <a:tabLst>
                <a:tab pos="354965" algn="l"/>
                <a:tab pos="355600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Указываются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данные </a:t>
            </a:r>
            <a:r>
              <a:rPr sz="1300" spc="-10" dirty="0">
                <a:latin typeface="Times New Roman"/>
                <a:cs typeface="Times New Roman"/>
              </a:rPr>
              <a:t>сопровождающего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из</a:t>
            </a:r>
            <a:r>
              <a:rPr sz="1300" spc="-10" dirty="0">
                <a:latin typeface="Times New Roman"/>
                <a:cs typeface="Times New Roman"/>
              </a:rPr>
              <a:t> образовательной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организации, 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20" dirty="0">
                <a:latin typeface="Times New Roman"/>
                <a:cs typeface="Times New Roman"/>
              </a:rPr>
              <a:t>который </a:t>
            </a:r>
            <a:r>
              <a:rPr sz="1300" spc="-10" dirty="0">
                <a:latin typeface="Times New Roman"/>
                <a:cs typeface="Times New Roman"/>
              </a:rPr>
              <a:t>подтверждает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личность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300" spc="-10" dirty="0">
                <a:latin typeface="Times New Roman"/>
                <a:cs typeface="Times New Roman"/>
              </a:rPr>
              <a:t>участника: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ФИО, </a:t>
            </a:r>
            <a:r>
              <a:rPr sz="1300" spc="-5" dirty="0">
                <a:latin typeface="Times New Roman"/>
                <a:cs typeface="Times New Roman"/>
              </a:rPr>
              <a:t>реквизиты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документа,</a:t>
            </a:r>
            <a:endParaRPr sz="13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1300" spc="-15" dirty="0">
                <a:latin typeface="Times New Roman"/>
                <a:cs typeface="Times New Roman"/>
              </a:rPr>
              <a:t>удостоверяющего</a:t>
            </a:r>
            <a:r>
              <a:rPr sz="1300" spc="20" dirty="0">
                <a:latin typeface="Times New Roman"/>
                <a:cs typeface="Times New Roman"/>
              </a:rPr>
              <a:t> </a:t>
            </a:r>
            <a:r>
              <a:rPr sz="1300" dirty="0">
                <a:latin typeface="Times New Roman"/>
                <a:cs typeface="Times New Roman"/>
              </a:rPr>
              <a:t>личность.</a:t>
            </a:r>
            <a:endParaRPr sz="1300">
              <a:latin typeface="Times New Roman"/>
              <a:cs typeface="Times New Roman"/>
            </a:endParaRPr>
          </a:p>
          <a:p>
            <a:pPr marL="355600" marR="182880" indent="-342900">
              <a:lnSpc>
                <a:spcPct val="100000"/>
              </a:lnSpc>
              <a:spcBef>
                <a:spcPts val="600"/>
              </a:spcBef>
              <a:buAutoNum type="arabicPeriod" startAt="4"/>
              <a:tabLst>
                <a:tab pos="354965" algn="l"/>
                <a:tab pos="355600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Указываются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реквизиты</a:t>
            </a:r>
            <a:r>
              <a:rPr sz="1300" spc="1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документа 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образовательной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организации</a:t>
            </a:r>
            <a:r>
              <a:rPr sz="1300" spc="5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(приказ,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распоряжение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и др.)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назначении</a:t>
            </a:r>
            <a:endParaRPr sz="1300">
              <a:latin typeface="Times New Roman"/>
              <a:cs typeface="Times New Roman"/>
            </a:endParaRPr>
          </a:p>
          <a:p>
            <a:pPr marR="344170" algn="r">
              <a:lnSpc>
                <a:spcPct val="100000"/>
              </a:lnSpc>
            </a:pPr>
            <a:r>
              <a:rPr sz="1300" spc="-10" dirty="0">
                <a:latin typeface="Times New Roman"/>
                <a:cs typeface="Times New Roman"/>
              </a:rPr>
              <a:t>сопровождающего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участников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ГИА.</a:t>
            </a:r>
            <a:endParaRPr sz="1300">
              <a:latin typeface="Times New Roman"/>
              <a:cs typeface="Times New Roman"/>
            </a:endParaRPr>
          </a:p>
          <a:p>
            <a:pPr marL="342265" marR="297815" indent="-342265" algn="r">
              <a:lnSpc>
                <a:spcPct val="100000"/>
              </a:lnSpc>
              <a:spcBef>
                <a:spcPts val="600"/>
              </a:spcBef>
              <a:buAutoNum type="arabicPeriod" startAt="5"/>
              <a:tabLst>
                <a:tab pos="342265" algn="l"/>
                <a:tab pos="355600" algn="l"/>
              </a:tabLst>
            </a:pPr>
            <a:r>
              <a:rPr sz="1300" spc="-5" dirty="0">
                <a:latin typeface="Times New Roman"/>
                <a:cs typeface="Times New Roman"/>
              </a:rPr>
              <a:t>Ставится </a:t>
            </a:r>
            <a:r>
              <a:rPr sz="1300" spc="-10" dirty="0">
                <a:latin typeface="Times New Roman"/>
                <a:cs typeface="Times New Roman"/>
              </a:rPr>
              <a:t>подпись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сопровождающего</a:t>
            </a:r>
            <a:endParaRPr sz="1300">
              <a:latin typeface="Times New Roman"/>
              <a:cs typeface="Times New Roman"/>
            </a:endParaRPr>
          </a:p>
          <a:p>
            <a:pPr marL="355600" marR="5080">
              <a:lnSpc>
                <a:spcPct val="100000"/>
              </a:lnSpc>
              <a:spcBef>
                <a:spcPts val="5"/>
              </a:spcBef>
            </a:pPr>
            <a:r>
              <a:rPr sz="1300" spc="-10" dirty="0">
                <a:latin typeface="Times New Roman"/>
                <a:cs typeface="Times New Roman"/>
              </a:rPr>
              <a:t>от</a:t>
            </a:r>
            <a:r>
              <a:rPr sz="1300" spc="-25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образовательной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организации</a:t>
            </a:r>
            <a:r>
              <a:rPr sz="1300" spc="2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в</a:t>
            </a:r>
            <a:r>
              <a:rPr sz="1300" spc="5" dirty="0">
                <a:latin typeface="Times New Roman"/>
                <a:cs typeface="Times New Roman"/>
              </a:rPr>
              <a:t> </a:t>
            </a:r>
            <a:r>
              <a:rPr sz="1300" spc="-15" dirty="0">
                <a:latin typeface="Times New Roman"/>
                <a:cs typeface="Times New Roman"/>
              </a:rPr>
              <a:t>том, </a:t>
            </a:r>
            <a:r>
              <a:rPr sz="1300" spc="-10" dirty="0">
                <a:latin typeface="Times New Roman"/>
                <a:cs typeface="Times New Roman"/>
              </a:rPr>
              <a:t> что </a:t>
            </a:r>
            <a:r>
              <a:rPr sz="1300" spc="-5" dirty="0">
                <a:latin typeface="Times New Roman"/>
                <a:cs typeface="Times New Roman"/>
              </a:rPr>
              <a:t>он </a:t>
            </a:r>
            <a:r>
              <a:rPr sz="1300" spc="-10" dirty="0">
                <a:latin typeface="Times New Roman"/>
                <a:cs typeface="Times New Roman"/>
              </a:rPr>
              <a:t>подтверждает </a:t>
            </a:r>
            <a:r>
              <a:rPr sz="1300" dirty="0">
                <a:latin typeface="Times New Roman"/>
                <a:cs typeface="Times New Roman"/>
              </a:rPr>
              <a:t>личность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ГИА, </a:t>
            </a:r>
            <a:r>
              <a:rPr sz="1300" spc="-5" dirty="0">
                <a:latin typeface="Times New Roman"/>
                <a:cs typeface="Times New Roman"/>
              </a:rPr>
              <a:t>и</a:t>
            </a:r>
            <a:r>
              <a:rPr sz="1300" spc="-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расшифровка</a:t>
            </a:r>
            <a:r>
              <a:rPr sz="1300" spc="3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подписи.</a:t>
            </a:r>
            <a:endParaRPr sz="13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AutoNum type="arabicPeriod" startAt="6"/>
              <a:tabLst>
                <a:tab pos="354965" algn="l"/>
                <a:tab pos="355600" algn="l"/>
              </a:tabLst>
            </a:pPr>
            <a:r>
              <a:rPr sz="1300" spc="-20" dirty="0">
                <a:latin typeface="Times New Roman"/>
                <a:cs typeface="Times New Roman"/>
              </a:rPr>
              <a:t>Указывается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дата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составления</a:t>
            </a:r>
            <a:r>
              <a:rPr sz="130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акта</a:t>
            </a:r>
            <a:endParaRPr sz="1300">
              <a:latin typeface="Times New Roman"/>
              <a:cs typeface="Times New Roman"/>
            </a:endParaRPr>
          </a:p>
          <a:p>
            <a:pPr marL="355600" marR="132715">
              <a:lnSpc>
                <a:spcPct val="100000"/>
              </a:lnSpc>
            </a:pPr>
            <a:r>
              <a:rPr sz="1300" spc="-5" dirty="0">
                <a:latin typeface="Times New Roman"/>
                <a:cs typeface="Times New Roman"/>
              </a:rPr>
              <a:t>об идентификации </a:t>
            </a:r>
            <a:r>
              <a:rPr sz="1300" dirty="0">
                <a:latin typeface="Times New Roman"/>
                <a:cs typeface="Times New Roman"/>
              </a:rPr>
              <a:t>личности </a:t>
            </a:r>
            <a:r>
              <a:rPr sz="1300" spc="-10" dirty="0">
                <a:latin typeface="Times New Roman"/>
                <a:cs typeface="Times New Roman"/>
              </a:rPr>
              <a:t>участника </a:t>
            </a:r>
            <a:r>
              <a:rPr sz="1300" spc="-310" dirty="0">
                <a:latin typeface="Times New Roman"/>
                <a:cs typeface="Times New Roman"/>
              </a:rPr>
              <a:t> </a:t>
            </a:r>
            <a:r>
              <a:rPr sz="1300" spc="-10" dirty="0">
                <a:latin typeface="Times New Roman"/>
                <a:cs typeface="Times New Roman"/>
              </a:rPr>
              <a:t>ГИА.</a:t>
            </a:r>
            <a:endParaRPr sz="13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7235" y="659637"/>
            <a:ext cx="5256530" cy="5854065"/>
            <a:chOff x="337235" y="659637"/>
            <a:chExt cx="5256530" cy="58540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7235" y="661454"/>
              <a:ext cx="5256149" cy="585203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02686" y="672337"/>
              <a:ext cx="231140" cy="182245"/>
            </a:xfrm>
            <a:custGeom>
              <a:avLst/>
              <a:gdLst/>
              <a:ahLst/>
              <a:cxnLst/>
              <a:rect l="l" t="t" r="r" b="b"/>
              <a:pathLst>
                <a:path w="231139" h="182244">
                  <a:moveTo>
                    <a:pt x="0" y="91059"/>
                  </a:moveTo>
                  <a:lnTo>
                    <a:pt x="9092" y="55614"/>
                  </a:lnTo>
                  <a:lnTo>
                    <a:pt x="33877" y="26669"/>
                  </a:lnTo>
                  <a:lnTo>
                    <a:pt x="70615" y="7155"/>
                  </a:lnTo>
                  <a:lnTo>
                    <a:pt x="115569" y="0"/>
                  </a:lnTo>
                  <a:lnTo>
                    <a:pt x="160577" y="7155"/>
                  </a:lnTo>
                  <a:lnTo>
                    <a:pt x="197310" y="26670"/>
                  </a:lnTo>
                  <a:lnTo>
                    <a:pt x="222065" y="55614"/>
                  </a:lnTo>
                  <a:lnTo>
                    <a:pt x="231139" y="91059"/>
                  </a:lnTo>
                  <a:lnTo>
                    <a:pt x="222065" y="126503"/>
                  </a:lnTo>
                  <a:lnTo>
                    <a:pt x="197310" y="155448"/>
                  </a:lnTo>
                  <a:lnTo>
                    <a:pt x="160577" y="174962"/>
                  </a:lnTo>
                  <a:lnTo>
                    <a:pt x="115569" y="182117"/>
                  </a:lnTo>
                  <a:lnTo>
                    <a:pt x="70615" y="174962"/>
                  </a:lnTo>
                  <a:lnTo>
                    <a:pt x="33877" y="155447"/>
                  </a:lnTo>
                  <a:lnTo>
                    <a:pt x="9092" y="126503"/>
                  </a:lnTo>
                  <a:lnTo>
                    <a:pt x="0" y="91059"/>
                  </a:lnTo>
                  <a:close/>
                </a:path>
              </a:pathLst>
            </a:custGeom>
            <a:ln w="25399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77615" y="674628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11672" y="903350"/>
            <a:ext cx="5491480" cy="2028189"/>
            <a:chOff x="111671" y="903350"/>
            <a:chExt cx="5491480" cy="2028189"/>
          </a:xfrm>
        </p:grpSpPr>
        <p:sp>
          <p:nvSpPr>
            <p:cNvPr id="9" name="object 9"/>
            <p:cNvSpPr/>
            <p:nvPr/>
          </p:nvSpPr>
          <p:spPr>
            <a:xfrm>
              <a:off x="1118679" y="912875"/>
              <a:ext cx="4474845" cy="155575"/>
            </a:xfrm>
            <a:custGeom>
              <a:avLst/>
              <a:gdLst/>
              <a:ahLst/>
              <a:cxnLst/>
              <a:rect l="l" t="t" r="r" b="b"/>
              <a:pathLst>
                <a:path w="4474845" h="155575">
                  <a:moveTo>
                    <a:pt x="0" y="155575"/>
                  </a:moveTo>
                  <a:lnTo>
                    <a:pt x="3341" y="125301"/>
                  </a:lnTo>
                  <a:lnTo>
                    <a:pt x="12452" y="100552"/>
                  </a:lnTo>
                  <a:lnTo>
                    <a:pt x="25963" y="83851"/>
                  </a:lnTo>
                  <a:lnTo>
                    <a:pt x="42506" y="77724"/>
                  </a:lnTo>
                  <a:lnTo>
                    <a:pt x="2163127" y="77724"/>
                  </a:lnTo>
                  <a:lnTo>
                    <a:pt x="2179687" y="71616"/>
                  </a:lnTo>
                  <a:lnTo>
                    <a:pt x="2193210" y="54959"/>
                  </a:lnTo>
                  <a:lnTo>
                    <a:pt x="2202328" y="30253"/>
                  </a:lnTo>
                  <a:lnTo>
                    <a:pt x="2205672" y="0"/>
                  </a:lnTo>
                  <a:lnTo>
                    <a:pt x="2209016" y="30253"/>
                  </a:lnTo>
                  <a:lnTo>
                    <a:pt x="2218134" y="54959"/>
                  </a:lnTo>
                  <a:lnTo>
                    <a:pt x="2231657" y="71616"/>
                  </a:lnTo>
                  <a:lnTo>
                    <a:pt x="2248217" y="77724"/>
                  </a:lnTo>
                  <a:lnTo>
                    <a:pt x="4432236" y="77724"/>
                  </a:lnTo>
                  <a:lnTo>
                    <a:pt x="4448796" y="83851"/>
                  </a:lnTo>
                  <a:lnTo>
                    <a:pt x="4462319" y="100552"/>
                  </a:lnTo>
                  <a:lnTo>
                    <a:pt x="4471437" y="125301"/>
                  </a:lnTo>
                  <a:lnTo>
                    <a:pt x="4474781" y="15557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4371" y="2736215"/>
              <a:ext cx="231775" cy="182245"/>
            </a:xfrm>
            <a:custGeom>
              <a:avLst/>
              <a:gdLst/>
              <a:ahLst/>
              <a:cxnLst/>
              <a:rect l="l" t="t" r="r" b="b"/>
              <a:pathLst>
                <a:path w="231775" h="182244">
                  <a:moveTo>
                    <a:pt x="0" y="91059"/>
                  </a:moveTo>
                  <a:lnTo>
                    <a:pt x="9083" y="55614"/>
                  </a:lnTo>
                  <a:lnTo>
                    <a:pt x="33855" y="26670"/>
                  </a:lnTo>
                  <a:lnTo>
                    <a:pt x="70594" y="7155"/>
                  </a:lnTo>
                  <a:lnTo>
                    <a:pt x="115582" y="0"/>
                  </a:lnTo>
                  <a:lnTo>
                    <a:pt x="160570" y="7155"/>
                  </a:lnTo>
                  <a:lnTo>
                    <a:pt x="197310" y="26670"/>
                  </a:lnTo>
                  <a:lnTo>
                    <a:pt x="222081" y="55614"/>
                  </a:lnTo>
                  <a:lnTo>
                    <a:pt x="231165" y="91059"/>
                  </a:lnTo>
                  <a:lnTo>
                    <a:pt x="222081" y="126503"/>
                  </a:lnTo>
                  <a:lnTo>
                    <a:pt x="197310" y="155448"/>
                  </a:lnTo>
                  <a:lnTo>
                    <a:pt x="160570" y="174962"/>
                  </a:lnTo>
                  <a:lnTo>
                    <a:pt x="115582" y="182118"/>
                  </a:lnTo>
                  <a:lnTo>
                    <a:pt x="70594" y="174962"/>
                  </a:lnTo>
                  <a:lnTo>
                    <a:pt x="33855" y="155448"/>
                  </a:lnTo>
                  <a:lnTo>
                    <a:pt x="9083" y="126503"/>
                  </a:lnTo>
                  <a:lnTo>
                    <a:pt x="0" y="91059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98831" y="2739014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4374" y="4535810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59"/>
                </a:moveTo>
                <a:lnTo>
                  <a:pt x="9083" y="55614"/>
                </a:lnTo>
                <a:lnTo>
                  <a:pt x="33855" y="26670"/>
                </a:lnTo>
                <a:lnTo>
                  <a:pt x="70594" y="7155"/>
                </a:lnTo>
                <a:lnTo>
                  <a:pt x="115582" y="0"/>
                </a:lnTo>
                <a:lnTo>
                  <a:pt x="160570" y="7155"/>
                </a:lnTo>
                <a:lnTo>
                  <a:pt x="197310" y="26670"/>
                </a:lnTo>
                <a:lnTo>
                  <a:pt x="222081" y="55614"/>
                </a:lnTo>
                <a:lnTo>
                  <a:pt x="231165" y="91059"/>
                </a:lnTo>
                <a:lnTo>
                  <a:pt x="222081" y="126503"/>
                </a:lnTo>
                <a:lnTo>
                  <a:pt x="197310" y="155448"/>
                </a:lnTo>
                <a:lnTo>
                  <a:pt x="160570" y="174962"/>
                </a:lnTo>
                <a:lnTo>
                  <a:pt x="115582" y="182118"/>
                </a:lnTo>
                <a:lnTo>
                  <a:pt x="70594" y="174962"/>
                </a:lnTo>
                <a:lnTo>
                  <a:pt x="33855" y="155448"/>
                </a:lnTo>
                <a:lnTo>
                  <a:pt x="9083" y="126503"/>
                </a:lnTo>
                <a:lnTo>
                  <a:pt x="0" y="91059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98831" y="4538935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4102" y="5313940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185"/>
                </a:moveTo>
                <a:lnTo>
                  <a:pt x="9083" y="55721"/>
                </a:lnTo>
                <a:lnTo>
                  <a:pt x="33855" y="26733"/>
                </a:lnTo>
                <a:lnTo>
                  <a:pt x="70594" y="7175"/>
                </a:lnTo>
                <a:lnTo>
                  <a:pt x="115582" y="0"/>
                </a:lnTo>
                <a:lnTo>
                  <a:pt x="160570" y="7175"/>
                </a:lnTo>
                <a:lnTo>
                  <a:pt x="197310" y="26733"/>
                </a:lnTo>
                <a:lnTo>
                  <a:pt x="222081" y="55721"/>
                </a:lnTo>
                <a:lnTo>
                  <a:pt x="231165" y="91185"/>
                </a:lnTo>
                <a:lnTo>
                  <a:pt x="222081" y="126630"/>
                </a:lnTo>
                <a:lnTo>
                  <a:pt x="197310" y="155574"/>
                </a:lnTo>
                <a:lnTo>
                  <a:pt x="160570" y="175089"/>
                </a:lnTo>
                <a:lnTo>
                  <a:pt x="115582" y="182244"/>
                </a:lnTo>
                <a:lnTo>
                  <a:pt x="70594" y="175089"/>
                </a:lnTo>
                <a:lnTo>
                  <a:pt x="33855" y="155574"/>
                </a:lnTo>
                <a:lnTo>
                  <a:pt x="9083" y="126630"/>
                </a:lnTo>
                <a:lnTo>
                  <a:pt x="0" y="91185"/>
                </a:lnTo>
                <a:close/>
              </a:path>
            </a:pathLst>
          </a:custGeom>
          <a:ln w="25399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08584" y="5317368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4102" y="5625280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24"/>
                </a:lnTo>
                <a:lnTo>
                  <a:pt x="33855" y="26676"/>
                </a:lnTo>
                <a:lnTo>
                  <a:pt x="70594" y="7157"/>
                </a:lnTo>
                <a:lnTo>
                  <a:pt x="115582" y="0"/>
                </a:lnTo>
                <a:lnTo>
                  <a:pt x="160570" y="7157"/>
                </a:lnTo>
                <a:lnTo>
                  <a:pt x="197310" y="26676"/>
                </a:lnTo>
                <a:lnTo>
                  <a:pt x="222081" y="55624"/>
                </a:lnTo>
                <a:lnTo>
                  <a:pt x="231165" y="91071"/>
                </a:lnTo>
                <a:lnTo>
                  <a:pt x="222081" y="126518"/>
                </a:lnTo>
                <a:lnTo>
                  <a:pt x="197310" y="155467"/>
                </a:lnTo>
                <a:lnTo>
                  <a:pt x="160570" y="174985"/>
                </a:lnTo>
                <a:lnTo>
                  <a:pt x="115582" y="182143"/>
                </a:lnTo>
                <a:lnTo>
                  <a:pt x="70594" y="174985"/>
                </a:lnTo>
                <a:lnTo>
                  <a:pt x="33855" y="155467"/>
                </a:lnTo>
                <a:lnTo>
                  <a:pt x="9083" y="126518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08584" y="5628848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4102" y="6043567"/>
            <a:ext cx="231775" cy="182245"/>
          </a:xfrm>
          <a:custGeom>
            <a:avLst/>
            <a:gdLst/>
            <a:ahLst/>
            <a:cxnLst/>
            <a:rect l="l" t="t" r="r" b="b"/>
            <a:pathLst>
              <a:path w="231775" h="182245">
                <a:moveTo>
                  <a:pt x="0" y="91071"/>
                </a:moveTo>
                <a:lnTo>
                  <a:pt x="9083" y="55624"/>
                </a:lnTo>
                <a:lnTo>
                  <a:pt x="33855" y="26676"/>
                </a:lnTo>
                <a:lnTo>
                  <a:pt x="70594" y="7157"/>
                </a:lnTo>
                <a:lnTo>
                  <a:pt x="115582" y="0"/>
                </a:lnTo>
                <a:lnTo>
                  <a:pt x="160570" y="7157"/>
                </a:lnTo>
                <a:lnTo>
                  <a:pt x="197310" y="26676"/>
                </a:lnTo>
                <a:lnTo>
                  <a:pt x="222081" y="55624"/>
                </a:lnTo>
                <a:lnTo>
                  <a:pt x="231165" y="91071"/>
                </a:lnTo>
                <a:lnTo>
                  <a:pt x="222081" y="126518"/>
                </a:lnTo>
                <a:lnTo>
                  <a:pt x="197310" y="155467"/>
                </a:lnTo>
                <a:lnTo>
                  <a:pt x="160570" y="174985"/>
                </a:lnTo>
                <a:lnTo>
                  <a:pt x="115582" y="182143"/>
                </a:lnTo>
                <a:lnTo>
                  <a:pt x="70594" y="174985"/>
                </a:lnTo>
                <a:lnTo>
                  <a:pt x="33855" y="155467"/>
                </a:lnTo>
                <a:lnTo>
                  <a:pt x="9083" y="126518"/>
                </a:lnTo>
                <a:lnTo>
                  <a:pt x="0" y="91071"/>
                </a:lnTo>
                <a:close/>
              </a:path>
            </a:pathLst>
          </a:custGeom>
          <a:ln w="25400">
            <a:solidFill>
              <a:srgbClr val="1F48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08584" y="6047034"/>
            <a:ext cx="8382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solidFill>
                  <a:srgbClr val="1F487C"/>
                </a:solidFill>
                <a:latin typeface="Calibri"/>
                <a:cs typeface="Calibri"/>
              </a:rPr>
              <a:t>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8322" y="2023364"/>
            <a:ext cx="217170" cy="3181350"/>
          </a:xfrm>
          <a:custGeom>
            <a:avLst/>
            <a:gdLst/>
            <a:ahLst/>
            <a:cxnLst/>
            <a:rect l="l" t="t" r="r" b="b"/>
            <a:pathLst>
              <a:path w="217170" h="3181350">
                <a:moveTo>
                  <a:pt x="216903" y="1612265"/>
                </a:moveTo>
                <a:lnTo>
                  <a:pt x="174691" y="1610840"/>
                </a:lnTo>
                <a:lnTo>
                  <a:pt x="140220" y="1606962"/>
                </a:lnTo>
                <a:lnTo>
                  <a:pt x="116980" y="1601227"/>
                </a:lnTo>
                <a:lnTo>
                  <a:pt x="108458" y="1594231"/>
                </a:lnTo>
                <a:lnTo>
                  <a:pt x="108458" y="828039"/>
                </a:lnTo>
                <a:lnTo>
                  <a:pt x="99935" y="820969"/>
                </a:lnTo>
                <a:lnTo>
                  <a:pt x="76693" y="815197"/>
                </a:lnTo>
                <a:lnTo>
                  <a:pt x="42219" y="811305"/>
                </a:lnTo>
                <a:lnTo>
                  <a:pt x="0" y="809878"/>
                </a:lnTo>
                <a:lnTo>
                  <a:pt x="42219" y="808472"/>
                </a:lnTo>
                <a:lnTo>
                  <a:pt x="76693" y="804624"/>
                </a:lnTo>
                <a:lnTo>
                  <a:pt x="99935" y="798895"/>
                </a:lnTo>
                <a:lnTo>
                  <a:pt x="108458" y="791845"/>
                </a:lnTo>
                <a:lnTo>
                  <a:pt x="108458" y="18034"/>
                </a:lnTo>
                <a:lnTo>
                  <a:pt x="116980" y="11037"/>
                </a:lnTo>
                <a:lnTo>
                  <a:pt x="140220" y="5302"/>
                </a:lnTo>
                <a:lnTo>
                  <a:pt x="174691" y="1424"/>
                </a:lnTo>
                <a:lnTo>
                  <a:pt x="216903" y="0"/>
                </a:lnTo>
              </a:path>
              <a:path w="217170" h="3181350">
                <a:moveTo>
                  <a:pt x="216903" y="3180969"/>
                </a:moveTo>
                <a:lnTo>
                  <a:pt x="174691" y="3179542"/>
                </a:lnTo>
                <a:lnTo>
                  <a:pt x="140220" y="3175650"/>
                </a:lnTo>
                <a:lnTo>
                  <a:pt x="116980" y="3169878"/>
                </a:lnTo>
                <a:lnTo>
                  <a:pt x="108458" y="3162808"/>
                </a:lnTo>
                <a:lnTo>
                  <a:pt x="108458" y="2615819"/>
                </a:lnTo>
                <a:lnTo>
                  <a:pt x="99935" y="2608822"/>
                </a:lnTo>
                <a:lnTo>
                  <a:pt x="76693" y="2603087"/>
                </a:lnTo>
                <a:lnTo>
                  <a:pt x="42219" y="2599209"/>
                </a:lnTo>
                <a:lnTo>
                  <a:pt x="0" y="2597785"/>
                </a:lnTo>
                <a:lnTo>
                  <a:pt x="42219" y="2596360"/>
                </a:lnTo>
                <a:lnTo>
                  <a:pt x="76693" y="2592482"/>
                </a:lnTo>
                <a:lnTo>
                  <a:pt x="99935" y="2586747"/>
                </a:lnTo>
                <a:lnTo>
                  <a:pt x="108458" y="2579751"/>
                </a:lnTo>
                <a:lnTo>
                  <a:pt x="108458" y="2027174"/>
                </a:lnTo>
                <a:lnTo>
                  <a:pt x="116980" y="2020123"/>
                </a:lnTo>
                <a:lnTo>
                  <a:pt x="140220" y="2014394"/>
                </a:lnTo>
                <a:lnTo>
                  <a:pt x="174691" y="2010546"/>
                </a:lnTo>
                <a:lnTo>
                  <a:pt x="216903" y="200914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5176" y="193300"/>
            <a:ext cx="46831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Форма</a:t>
            </a:r>
            <a:r>
              <a:rPr sz="2000" b="1" spc="-5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ППЭ-20</a:t>
            </a:r>
            <a:r>
              <a:rPr sz="2000" b="1" spc="-4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E36C09"/>
                </a:solidFill>
                <a:latin typeface="Arial"/>
                <a:cs typeface="Arial"/>
              </a:rPr>
              <a:t>(образец</a:t>
            </a:r>
            <a:r>
              <a:rPr sz="2000" b="1" spc="-3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E36C09"/>
                </a:solidFill>
                <a:latin typeface="Arial"/>
                <a:cs typeface="Arial"/>
              </a:rPr>
              <a:t>заполнения)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1601" y="1371603"/>
            <a:ext cx="332867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5080" indent="-36322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imes New Roman"/>
                <a:cs typeface="Times New Roman"/>
              </a:rPr>
              <a:t>Технология передачи </a:t>
            </a:r>
            <a:r>
              <a:rPr sz="2400" spc="-5" dirty="0">
                <a:latin typeface="Times New Roman"/>
                <a:cs typeface="Times New Roman"/>
              </a:rPr>
              <a:t>ЭМ </a:t>
            </a:r>
            <a:r>
              <a:rPr sz="2400" spc="-58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по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сети</a:t>
            </a:r>
            <a:r>
              <a:rPr sz="2400" spc="-5" dirty="0">
                <a:latin typeface="Times New Roman"/>
                <a:cs typeface="Times New Roman"/>
              </a:rPr>
              <a:t> «Интернет»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597" y="698784"/>
            <a:ext cx="4200271" cy="5959729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3766" y="1380393"/>
            <a:ext cx="2466657" cy="264814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385333" y="533857"/>
            <a:ext cx="23193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16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63903" y="26597"/>
            <a:ext cx="605392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Обеспечение</a:t>
            </a:r>
            <a:r>
              <a:rPr sz="2400" b="1" spc="-2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r>
              <a:rPr sz="2400" b="1" spc="-15" dirty="0" err="1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соблюдения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 </a:t>
            </a:r>
            <a:r>
              <a:rPr sz="2400" b="1" spc="-10" dirty="0" err="1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Порядка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+mn-lt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Добросовестное</a:t>
            </a:r>
            <a:r>
              <a:rPr sz="2400" b="1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исполнение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 обязанностей</a:t>
            </a:r>
            <a:endParaRPr sz="2400" b="1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2790" y="212878"/>
            <a:ext cx="6697028" cy="92717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0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C00000"/>
                </a:solidFill>
                <a:cs typeface="Times New Roman"/>
              </a:rPr>
              <a:t>КАМЕРЫ</a:t>
            </a:r>
            <a:r>
              <a:rPr sz="2000" b="1" spc="-25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15" dirty="0">
                <a:solidFill>
                  <a:srgbClr val="C00000"/>
                </a:solidFill>
                <a:cs typeface="Times New Roman"/>
              </a:rPr>
              <a:t>ВИДЕОНАБЛЮДЕНИЯ</a:t>
            </a:r>
            <a:r>
              <a:rPr sz="2000" b="1" spc="-40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55" dirty="0">
                <a:solidFill>
                  <a:srgbClr val="C00000"/>
                </a:solidFill>
                <a:cs typeface="Times New Roman"/>
              </a:rPr>
              <a:t>РАБОТАЮТ</a:t>
            </a:r>
            <a:endParaRPr sz="2000" dirty="0"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spc="-5" dirty="0">
                <a:solidFill>
                  <a:srgbClr val="C00000"/>
                </a:solidFill>
                <a:cs typeface="Times New Roman"/>
              </a:rPr>
              <a:t>КАК</a:t>
            </a:r>
            <a:r>
              <a:rPr sz="2000" b="1" dirty="0">
                <a:solidFill>
                  <a:srgbClr val="C00000"/>
                </a:solidFill>
                <a:cs typeface="Times New Roman"/>
              </a:rPr>
              <a:t> ДО</a:t>
            </a:r>
            <a:r>
              <a:rPr sz="2000" b="1" spc="-15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45" dirty="0">
                <a:solidFill>
                  <a:srgbClr val="C00000"/>
                </a:solidFill>
                <a:cs typeface="Times New Roman"/>
              </a:rPr>
              <a:t>НАЧАЛА,</a:t>
            </a:r>
            <a:r>
              <a:rPr sz="2000" b="1" spc="-40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35" dirty="0">
                <a:solidFill>
                  <a:srgbClr val="C00000"/>
                </a:solidFill>
                <a:cs typeface="Times New Roman"/>
              </a:rPr>
              <a:t>ТАК</a:t>
            </a:r>
            <a:r>
              <a:rPr sz="2000" b="1" spc="5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cs typeface="Times New Roman"/>
              </a:rPr>
              <a:t>И</a:t>
            </a:r>
            <a:r>
              <a:rPr sz="2000" b="1" spc="-20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spc="-5" dirty="0">
                <a:solidFill>
                  <a:srgbClr val="C00000"/>
                </a:solidFill>
                <a:cs typeface="Times New Roman"/>
              </a:rPr>
              <a:t>ПОСЛЕ</a:t>
            </a:r>
            <a:r>
              <a:rPr sz="2000" b="1" spc="-20" dirty="0">
                <a:solidFill>
                  <a:srgbClr val="C00000"/>
                </a:solidFill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cs typeface="Times New Roman"/>
              </a:rPr>
              <a:t>ЗАВЕРШЕНИЯ</a:t>
            </a:r>
            <a:r>
              <a:rPr sz="2000" b="1" spc="-5" dirty="0">
                <a:solidFill>
                  <a:srgbClr val="C00000"/>
                </a:solidFill>
                <a:cs typeface="Times New Roman"/>
              </a:rPr>
              <a:t> ЭКЗАМЕНА</a:t>
            </a:r>
            <a:endParaRPr sz="2000" dirty="0"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9417" y="1479845"/>
            <a:ext cx="5650062" cy="26847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marR="2068195" indent="-182880">
              <a:lnSpc>
                <a:spcPct val="150000"/>
              </a:lnSpc>
              <a:spcBef>
                <a:spcPts val="95"/>
              </a:spcBef>
              <a:buFont typeface="Wingdings"/>
              <a:buChar char=""/>
              <a:tabLst>
                <a:tab pos="195580" algn="l"/>
              </a:tabLst>
            </a:pP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ППЭ </a:t>
            </a:r>
            <a:r>
              <a:rPr sz="1200" spc="-20" dirty="0">
                <a:solidFill>
                  <a:srgbClr val="17375E"/>
                </a:solidFill>
                <a:latin typeface="Times New Roman"/>
                <a:cs typeface="Times New Roman"/>
              </a:rPr>
              <a:t>ОБОРУДУЮТСЯ </a:t>
            </a:r>
            <a:r>
              <a:rPr sz="1200" spc="-10" dirty="0">
                <a:solidFill>
                  <a:srgbClr val="17375E"/>
                </a:solidFill>
                <a:latin typeface="Times New Roman"/>
                <a:cs typeface="Times New Roman"/>
              </a:rPr>
              <a:t>СРЕДСТВАМИ </a:t>
            </a:r>
            <a:r>
              <a:rPr sz="1200" spc="-15" dirty="0">
                <a:solidFill>
                  <a:srgbClr val="17375E"/>
                </a:solidFill>
                <a:latin typeface="Times New Roman"/>
                <a:cs typeface="Times New Roman"/>
              </a:rPr>
              <a:t>ВИДЕОНАБЛЮДЕНИЯ, </a:t>
            </a:r>
            <a:r>
              <a:rPr sz="1200" spc="-10" dirty="0">
                <a:solidFill>
                  <a:srgbClr val="17375E"/>
                </a:solidFill>
                <a:latin typeface="Times New Roman"/>
                <a:cs typeface="Times New Roman"/>
              </a:rPr>
              <a:t>ПОЗВОЛЯЮЩИМИ </a:t>
            </a: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17375E"/>
                </a:solidFill>
                <a:latin typeface="Times New Roman"/>
                <a:cs typeface="Times New Roman"/>
              </a:rPr>
              <a:t>ОСУЩЕСТВЛЯТЬ</a:t>
            </a:r>
            <a:r>
              <a:rPr sz="1200" spc="10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ВИДЕОЗАПИСЬ</a:t>
            </a:r>
            <a:r>
              <a:rPr sz="1200" spc="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7375E"/>
                </a:solidFill>
                <a:latin typeface="Times New Roman"/>
                <a:cs typeface="Times New Roman"/>
              </a:rPr>
              <a:t>И</a:t>
            </a:r>
            <a:r>
              <a:rPr sz="1200" spc="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25" dirty="0">
                <a:solidFill>
                  <a:srgbClr val="17375E"/>
                </a:solidFill>
                <a:latin typeface="Times New Roman"/>
                <a:cs typeface="Times New Roman"/>
              </a:rPr>
              <a:t>ТРАНСЛЯЦИЮ</a:t>
            </a:r>
            <a:r>
              <a:rPr sz="1200" spc="-10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ПРОВЕДЕНИЯ</a:t>
            </a:r>
            <a:r>
              <a:rPr sz="1200" spc="10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ЭКЗАМЕНОВ</a:t>
            </a:r>
            <a:r>
              <a:rPr sz="1200" spc="-1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7375E"/>
                </a:solidFill>
                <a:latin typeface="Times New Roman"/>
                <a:cs typeface="Times New Roman"/>
              </a:rPr>
              <a:t>В </a:t>
            </a:r>
            <a:r>
              <a:rPr sz="1200" spc="-28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7375E"/>
                </a:solidFill>
                <a:latin typeface="Times New Roman"/>
                <a:cs typeface="Times New Roman"/>
              </a:rPr>
              <a:t>СЕТИ</a:t>
            </a:r>
            <a:r>
              <a:rPr sz="1200" spc="-10" dirty="0">
                <a:solidFill>
                  <a:srgbClr val="17375E"/>
                </a:solidFill>
                <a:latin typeface="Times New Roman"/>
                <a:cs typeface="Times New Roman"/>
              </a:rPr>
              <a:t> «ИНТЕРНЕТ»</a:t>
            </a:r>
            <a:endParaRPr sz="1200" dirty="0">
              <a:latin typeface="Times New Roman"/>
              <a:cs typeface="Times New Roman"/>
            </a:endParaRPr>
          </a:p>
          <a:p>
            <a:pPr marL="195580" indent="-182880">
              <a:lnSpc>
                <a:spcPct val="150000"/>
              </a:lnSpc>
              <a:spcBef>
                <a:spcPts val="720"/>
              </a:spcBef>
              <a:buFont typeface="Wingdings"/>
              <a:buChar char=""/>
              <a:tabLst>
                <a:tab pos="195580" algn="l"/>
              </a:tabLst>
            </a:pP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ДО</a:t>
            </a:r>
            <a:r>
              <a:rPr sz="1200" spc="-10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7375E"/>
                </a:solidFill>
                <a:latin typeface="Times New Roman"/>
                <a:cs typeface="Times New Roman"/>
              </a:rPr>
              <a:t>1 </a:t>
            </a:r>
            <a:r>
              <a:rPr sz="1200" spc="-15" dirty="0">
                <a:solidFill>
                  <a:srgbClr val="17375E"/>
                </a:solidFill>
                <a:latin typeface="Times New Roman"/>
                <a:cs typeface="Times New Roman"/>
              </a:rPr>
              <a:t>МАРТА </a:t>
            </a:r>
            <a:r>
              <a:rPr sz="1200" spc="-20" dirty="0">
                <a:solidFill>
                  <a:srgbClr val="17375E"/>
                </a:solidFill>
                <a:latin typeface="Times New Roman"/>
                <a:cs typeface="Times New Roman"/>
              </a:rPr>
              <a:t>ГОДА,</a:t>
            </a:r>
            <a:r>
              <a:rPr sz="1200" spc="-1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17375E"/>
                </a:solidFill>
                <a:latin typeface="Times New Roman"/>
                <a:cs typeface="Times New Roman"/>
              </a:rPr>
              <a:t>СЛЕДУЮЩЕГО</a:t>
            </a:r>
            <a:r>
              <a:rPr sz="1200" spc="-1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7375E"/>
                </a:solidFill>
                <a:latin typeface="Times New Roman"/>
                <a:cs typeface="Times New Roman"/>
              </a:rPr>
              <a:t>ЗА</a:t>
            </a: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17375E"/>
                </a:solidFill>
                <a:latin typeface="Times New Roman"/>
                <a:cs typeface="Times New Roman"/>
              </a:rPr>
              <a:t>ГОДОМ</a:t>
            </a:r>
            <a:r>
              <a:rPr sz="1200" spc="-1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ПРОВЕДЕНИЯ </a:t>
            </a:r>
            <a:endParaRPr lang="ru-RU" sz="1200" spc="-5" dirty="0" smtClean="0">
              <a:solidFill>
                <a:srgbClr val="17375E"/>
              </a:solidFill>
              <a:latin typeface="Times New Roman"/>
              <a:cs typeface="Times New Roman"/>
            </a:endParaRPr>
          </a:p>
          <a:p>
            <a:pPr marL="195580" indent="-182880">
              <a:lnSpc>
                <a:spcPct val="150000"/>
              </a:lnSpc>
              <a:spcBef>
                <a:spcPts val="720"/>
              </a:spcBef>
              <a:tabLst>
                <a:tab pos="195580" algn="l"/>
              </a:tabLst>
            </a:pPr>
            <a:r>
              <a:rPr lang="ru-RU" sz="1200" spc="-5" dirty="0" smtClean="0">
                <a:solidFill>
                  <a:srgbClr val="17375E"/>
                </a:solidFill>
                <a:latin typeface="Times New Roman"/>
                <a:cs typeface="Times New Roman"/>
              </a:rPr>
              <a:t>      </a:t>
            </a:r>
            <a:r>
              <a:rPr sz="1200" spc="-5" dirty="0" smtClean="0">
                <a:solidFill>
                  <a:srgbClr val="17375E"/>
                </a:solidFill>
                <a:latin typeface="Times New Roman"/>
                <a:cs typeface="Times New Roman"/>
              </a:rPr>
              <a:t>ЭКЗАМЕНА</a:t>
            </a:r>
            <a:r>
              <a:rPr sz="1200" spc="-5" dirty="0" smtClean="0">
                <a:solidFill>
                  <a:srgbClr val="17375E"/>
                </a:solidFill>
                <a:latin typeface="Times New Roman"/>
                <a:cs typeface="Times New Roman"/>
              </a:rPr>
              <a:t>,</a:t>
            </a:r>
            <a:r>
              <a:rPr lang="ru-RU" sz="1200" spc="-5" dirty="0" smtClean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5" dirty="0" smtClean="0">
                <a:solidFill>
                  <a:srgbClr val="17375E"/>
                </a:solidFill>
                <a:latin typeface="Times New Roman"/>
                <a:cs typeface="Times New Roman"/>
              </a:rPr>
              <a:t>ВИДЕОЗАПИСИ </a:t>
            </a: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ЭКЗАМЕНА МОГУТ БЫТЬ </a:t>
            </a:r>
            <a:r>
              <a:rPr sz="1200" spc="-20" dirty="0">
                <a:solidFill>
                  <a:srgbClr val="17375E"/>
                </a:solidFill>
                <a:latin typeface="Times New Roman"/>
                <a:cs typeface="Times New Roman"/>
              </a:rPr>
              <a:t>ИСПОЛЬЗОВАНЫ </a:t>
            </a:r>
            <a:r>
              <a:rPr sz="1200" dirty="0" smtClean="0">
                <a:solidFill>
                  <a:srgbClr val="17375E"/>
                </a:solidFill>
                <a:latin typeface="Times New Roman"/>
                <a:cs typeface="Times New Roman"/>
              </a:rPr>
              <a:t>РОСОБРНАДЗОРОМ</a:t>
            </a:r>
            <a:r>
              <a:rPr sz="1200" spc="-15" dirty="0" smtClean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17375E"/>
                </a:solidFill>
                <a:latin typeface="Times New Roman"/>
                <a:cs typeface="Times New Roman"/>
              </a:rPr>
              <a:t>С </a:t>
            </a:r>
            <a:r>
              <a:rPr sz="1200" spc="-10" dirty="0">
                <a:solidFill>
                  <a:srgbClr val="17375E"/>
                </a:solidFill>
                <a:latin typeface="Times New Roman"/>
                <a:cs typeface="Times New Roman"/>
              </a:rPr>
              <a:t>ЦЕЛЬЮ</a:t>
            </a:r>
            <a:r>
              <a:rPr sz="1200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17375E"/>
                </a:solidFill>
                <a:latin typeface="Times New Roman"/>
                <a:cs typeface="Times New Roman"/>
              </a:rPr>
              <a:t>ВЫЯВЛЕНИЯ</a:t>
            </a:r>
            <a:r>
              <a:rPr sz="1200" spc="10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17375E"/>
                </a:solidFill>
                <a:latin typeface="Times New Roman"/>
                <a:cs typeface="Times New Roman"/>
              </a:rPr>
              <a:t>ФАКТОВ</a:t>
            </a:r>
            <a:r>
              <a:rPr sz="1200" spc="-15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НАРУШЕНИЯ</a:t>
            </a:r>
            <a:r>
              <a:rPr sz="1200" spc="-20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15" dirty="0">
                <a:solidFill>
                  <a:srgbClr val="17375E"/>
                </a:solidFill>
                <a:latin typeface="Times New Roman"/>
                <a:cs typeface="Times New Roman"/>
              </a:rPr>
              <a:t>ПОРЯДКА</a:t>
            </a:r>
            <a:r>
              <a:rPr sz="1200" spc="-30" dirty="0">
                <a:solidFill>
                  <a:srgbClr val="17375E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17375E"/>
                </a:solidFill>
                <a:latin typeface="Times New Roman"/>
                <a:cs typeface="Times New Roman"/>
              </a:rPr>
              <a:t>ПРОВЕДЕНИЯ </a:t>
            </a:r>
            <a:r>
              <a:rPr sz="1200" spc="-5" dirty="0" smtClean="0">
                <a:solidFill>
                  <a:srgbClr val="17375E"/>
                </a:solidFill>
                <a:latin typeface="Times New Roman"/>
                <a:cs typeface="Times New Roman"/>
              </a:rPr>
              <a:t>ГИА</a:t>
            </a:r>
            <a:endParaRPr sz="1650" dirty="0">
              <a:latin typeface="Times New Roman"/>
              <a:cs typeface="Times New Roman"/>
            </a:endParaRPr>
          </a:p>
        </p:txBody>
      </p:sp>
      <p:pic>
        <p:nvPicPr>
          <p:cNvPr id="16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47197" y="4427738"/>
            <a:ext cx="5665780" cy="221742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-3428999" y="4549682"/>
            <a:ext cx="117707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6945" algn="ctr">
              <a:lnSpc>
                <a:spcPct val="100000"/>
              </a:lnSpc>
            </a:pPr>
            <a:r>
              <a:rPr lang="ru-RU" b="1" spc="-25" dirty="0" smtClean="0">
                <a:solidFill>
                  <a:srgbClr val="C00000"/>
                </a:solidFill>
                <a:cs typeface="Times New Roman"/>
              </a:rPr>
              <a:t>ВАЖНО!</a:t>
            </a:r>
            <a:endParaRPr lang="ru-RU" dirty="0" smtClean="0">
              <a:cs typeface="Times New Roman"/>
            </a:endParaRPr>
          </a:p>
          <a:p>
            <a:pPr marL="3496310" algn="ctr">
              <a:lnSpc>
                <a:spcPct val="100000"/>
              </a:lnSpc>
            </a:pPr>
            <a:r>
              <a:rPr lang="ru-RU" b="1" spc="-15" dirty="0" smtClean="0">
                <a:solidFill>
                  <a:srgbClr val="C00000"/>
                </a:solidFill>
                <a:cs typeface="Times New Roman"/>
              </a:rPr>
              <a:t>Корректное</a:t>
            </a:r>
            <a:r>
              <a:rPr lang="ru-RU" b="1" spc="-20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dirty="0" smtClean="0">
                <a:solidFill>
                  <a:srgbClr val="C00000"/>
                </a:solidFill>
                <a:cs typeface="Times New Roman"/>
              </a:rPr>
              <a:t>профессиональное</a:t>
            </a:r>
            <a:r>
              <a:rPr lang="ru-RU" b="1" spc="-2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поведение</a:t>
            </a:r>
          </a:p>
          <a:p>
            <a:pPr marL="3496310" algn="ctr">
              <a:lnSpc>
                <a:spcPct val="100000"/>
              </a:lnSpc>
            </a:pPr>
            <a:endParaRPr lang="ru-RU" b="1" spc="-10" dirty="0" smtClean="0">
              <a:solidFill>
                <a:srgbClr val="C00000"/>
              </a:solidFill>
              <a:cs typeface="Times New Roman"/>
            </a:endParaRPr>
          </a:p>
          <a:p>
            <a:pPr marL="3494404" algn="ctr">
              <a:lnSpc>
                <a:spcPct val="100000"/>
              </a:lnSpc>
              <a:spcBef>
                <a:spcPts val="5"/>
              </a:spcBef>
            </a:pP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Добросовестное</a:t>
            </a:r>
            <a:r>
              <a:rPr lang="ru-RU" b="1" spc="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исполнение</a:t>
            </a:r>
            <a:r>
              <a:rPr lang="ru-RU" b="1" spc="5" dirty="0" smtClean="0">
                <a:solidFill>
                  <a:srgbClr val="C00000"/>
                </a:solidFill>
                <a:cs typeface="Times New Roman"/>
              </a:rPr>
              <a:t>  д</a:t>
            </a: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олжностных </a:t>
            </a:r>
          </a:p>
          <a:p>
            <a:pPr marL="3494404" algn="ctr">
              <a:lnSpc>
                <a:spcPct val="100000"/>
              </a:lnSpc>
              <a:spcBef>
                <a:spcPts val="5"/>
              </a:spcBef>
            </a:pP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обязанностей,</a:t>
            </a:r>
            <a:r>
              <a:rPr lang="ru-RU" b="1" spc="10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возложенных</a:t>
            </a:r>
            <a:r>
              <a:rPr lang="ru-RU" b="1" spc="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на</a:t>
            </a:r>
            <a:r>
              <a:rPr lang="ru-RU" b="1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5" dirty="0" smtClean="0">
                <a:solidFill>
                  <a:srgbClr val="C00000"/>
                </a:solidFill>
                <a:cs typeface="Times New Roman"/>
              </a:rPr>
              <a:t>работника</a:t>
            </a:r>
            <a:endParaRPr lang="ru-RU" dirty="0" smtClean="0">
              <a:cs typeface="Times New Roman"/>
            </a:endParaRPr>
          </a:p>
          <a:p>
            <a:pPr marL="3493770" algn="ctr">
              <a:lnSpc>
                <a:spcPct val="100000"/>
              </a:lnSpc>
            </a:pP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в</a:t>
            </a:r>
            <a:r>
              <a:rPr lang="ru-RU" b="1" spc="-20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5" dirty="0" smtClean="0">
                <a:solidFill>
                  <a:srgbClr val="C00000"/>
                </a:solidFill>
                <a:cs typeface="Times New Roman"/>
              </a:rPr>
              <a:t>период</a:t>
            </a:r>
            <a:r>
              <a:rPr lang="ru-RU" b="1" spc="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10" dirty="0" smtClean="0">
                <a:solidFill>
                  <a:srgbClr val="C00000"/>
                </a:solidFill>
                <a:cs typeface="Times New Roman"/>
              </a:rPr>
              <a:t>проведения</a:t>
            </a: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 экзаменационной</a:t>
            </a:r>
            <a:r>
              <a:rPr lang="ru-RU" b="1" spc="-15" dirty="0" smtClean="0">
                <a:solidFill>
                  <a:srgbClr val="C00000"/>
                </a:solidFill>
                <a:cs typeface="Times New Roman"/>
              </a:rPr>
              <a:t> </a:t>
            </a:r>
            <a:r>
              <a:rPr lang="ru-RU" b="1" spc="-5" dirty="0" smtClean="0">
                <a:solidFill>
                  <a:srgbClr val="C00000"/>
                </a:solidFill>
                <a:cs typeface="Times New Roman"/>
              </a:rPr>
              <a:t>кампании</a:t>
            </a:r>
            <a:endParaRPr lang="ru-RU" dirty="0" smtClean="0">
              <a:cs typeface="Times New Roman"/>
            </a:endParaRPr>
          </a:p>
          <a:p>
            <a:pPr marL="3496310" algn="ctr">
              <a:lnSpc>
                <a:spcPct val="100000"/>
              </a:lnSpc>
            </a:pPr>
            <a:endParaRPr lang="ru-RU" b="1" spc="-10" dirty="0" smtClean="0">
              <a:solidFill>
                <a:srgbClr val="C00000"/>
              </a:solidFill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18483" y="575566"/>
            <a:ext cx="20907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mbria"/>
                <a:cs typeface="Cambria"/>
              </a:rPr>
              <a:t>19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04581" y="5423639"/>
            <a:ext cx="4533914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Остались</a:t>
            </a:r>
            <a:r>
              <a:rPr sz="2800" b="1" spc="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ли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001F5F"/>
                </a:solidFill>
                <a:latin typeface="Arial"/>
                <a:cs typeface="Arial"/>
              </a:rPr>
              <a:t>у</a:t>
            </a:r>
            <a:r>
              <a:rPr sz="28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Вас</a:t>
            </a:r>
            <a:r>
              <a:rPr sz="2800" b="1" spc="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001F5F"/>
                </a:solidFill>
                <a:latin typeface="Arial"/>
                <a:cs typeface="Arial"/>
              </a:rPr>
              <a:t>вопросы?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71933" y="1211187"/>
            <a:ext cx="4585265" cy="4232082"/>
            <a:chOff x="1355990" y="1211185"/>
            <a:chExt cx="7253605" cy="49904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9439" y="1872487"/>
              <a:ext cx="3634740" cy="36703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92908" y="1304543"/>
              <a:ext cx="4525010" cy="3051175"/>
            </a:xfrm>
            <a:custGeom>
              <a:avLst/>
              <a:gdLst/>
              <a:ahLst/>
              <a:cxnLst/>
              <a:rect l="l" t="t" r="r" b="b"/>
              <a:pathLst>
                <a:path w="4525009" h="3051175">
                  <a:moveTo>
                    <a:pt x="35941" y="3042793"/>
                  </a:moveTo>
                  <a:lnTo>
                    <a:pt x="30353" y="3017901"/>
                  </a:lnTo>
                  <a:lnTo>
                    <a:pt x="0" y="3026283"/>
                  </a:lnTo>
                  <a:lnTo>
                    <a:pt x="8255" y="3051048"/>
                  </a:lnTo>
                  <a:lnTo>
                    <a:pt x="35941" y="3042793"/>
                  </a:lnTo>
                  <a:close/>
                </a:path>
                <a:path w="4525009" h="3051175">
                  <a:moveTo>
                    <a:pt x="140843" y="3015234"/>
                  </a:moveTo>
                  <a:lnTo>
                    <a:pt x="132588" y="2984881"/>
                  </a:lnTo>
                  <a:lnTo>
                    <a:pt x="107696" y="2993136"/>
                  </a:lnTo>
                  <a:lnTo>
                    <a:pt x="115951" y="3020695"/>
                  </a:lnTo>
                  <a:lnTo>
                    <a:pt x="140843" y="3015234"/>
                  </a:lnTo>
                  <a:close/>
                </a:path>
                <a:path w="4525009" h="3051175">
                  <a:moveTo>
                    <a:pt x="245745" y="2984881"/>
                  </a:moveTo>
                  <a:lnTo>
                    <a:pt x="237490" y="2957195"/>
                  </a:lnTo>
                  <a:lnTo>
                    <a:pt x="212598" y="2962783"/>
                  </a:lnTo>
                  <a:lnTo>
                    <a:pt x="220853" y="2993136"/>
                  </a:lnTo>
                  <a:lnTo>
                    <a:pt x="245745" y="2984881"/>
                  </a:lnTo>
                  <a:close/>
                </a:path>
                <a:path w="4525009" h="3051175">
                  <a:moveTo>
                    <a:pt x="353441" y="2951734"/>
                  </a:moveTo>
                  <a:lnTo>
                    <a:pt x="347853" y="2926969"/>
                  </a:lnTo>
                  <a:lnTo>
                    <a:pt x="317500" y="2935224"/>
                  </a:lnTo>
                  <a:lnTo>
                    <a:pt x="325755" y="2959989"/>
                  </a:lnTo>
                  <a:lnTo>
                    <a:pt x="353441" y="2951734"/>
                  </a:lnTo>
                  <a:close/>
                </a:path>
                <a:path w="4525009" h="3051175">
                  <a:moveTo>
                    <a:pt x="458343" y="2924175"/>
                  </a:moveTo>
                  <a:lnTo>
                    <a:pt x="450088" y="2899283"/>
                  </a:lnTo>
                  <a:lnTo>
                    <a:pt x="425196" y="2904871"/>
                  </a:lnTo>
                  <a:lnTo>
                    <a:pt x="433451" y="2932430"/>
                  </a:lnTo>
                  <a:lnTo>
                    <a:pt x="458343" y="2924175"/>
                  </a:lnTo>
                  <a:close/>
                </a:path>
                <a:path w="4525009" h="3051175">
                  <a:moveTo>
                    <a:pt x="563245" y="2893822"/>
                  </a:moveTo>
                  <a:lnTo>
                    <a:pt x="554990" y="2868930"/>
                  </a:lnTo>
                  <a:lnTo>
                    <a:pt x="530098" y="2877312"/>
                  </a:lnTo>
                  <a:lnTo>
                    <a:pt x="538353" y="2902077"/>
                  </a:lnTo>
                  <a:lnTo>
                    <a:pt x="563245" y="2893822"/>
                  </a:lnTo>
                  <a:close/>
                </a:path>
                <a:path w="4525009" h="3051175">
                  <a:moveTo>
                    <a:pt x="670941" y="2866263"/>
                  </a:moveTo>
                  <a:lnTo>
                    <a:pt x="665480" y="2841371"/>
                  </a:lnTo>
                  <a:lnTo>
                    <a:pt x="635000" y="2846959"/>
                  </a:lnTo>
                  <a:lnTo>
                    <a:pt x="643382" y="2874518"/>
                  </a:lnTo>
                  <a:lnTo>
                    <a:pt x="670941" y="2866263"/>
                  </a:lnTo>
                  <a:close/>
                </a:path>
                <a:path w="4525009" h="3051175">
                  <a:moveTo>
                    <a:pt x="775843" y="2838577"/>
                  </a:moveTo>
                  <a:lnTo>
                    <a:pt x="767588" y="2808351"/>
                  </a:lnTo>
                  <a:lnTo>
                    <a:pt x="742696" y="2819273"/>
                  </a:lnTo>
                  <a:lnTo>
                    <a:pt x="751078" y="2844165"/>
                  </a:lnTo>
                  <a:lnTo>
                    <a:pt x="775843" y="2838577"/>
                  </a:lnTo>
                  <a:close/>
                </a:path>
                <a:path w="4525009" h="3051175">
                  <a:moveTo>
                    <a:pt x="883539" y="2808351"/>
                  </a:moveTo>
                  <a:lnTo>
                    <a:pt x="872490" y="2780665"/>
                  </a:lnTo>
                  <a:lnTo>
                    <a:pt x="847598" y="2786253"/>
                  </a:lnTo>
                  <a:lnTo>
                    <a:pt x="855980" y="2816606"/>
                  </a:lnTo>
                  <a:lnTo>
                    <a:pt x="883539" y="2808351"/>
                  </a:lnTo>
                  <a:close/>
                </a:path>
                <a:path w="4525009" h="3051175">
                  <a:moveTo>
                    <a:pt x="988441" y="2780665"/>
                  </a:moveTo>
                  <a:lnTo>
                    <a:pt x="982980" y="2750312"/>
                  </a:lnTo>
                  <a:lnTo>
                    <a:pt x="955294" y="2758694"/>
                  </a:lnTo>
                  <a:lnTo>
                    <a:pt x="963676" y="2786253"/>
                  </a:lnTo>
                  <a:lnTo>
                    <a:pt x="988441" y="2780665"/>
                  </a:lnTo>
                  <a:close/>
                </a:path>
                <a:path w="4525009" h="3051175">
                  <a:moveTo>
                    <a:pt x="1093343" y="2747645"/>
                  </a:moveTo>
                  <a:lnTo>
                    <a:pt x="1085088" y="2722753"/>
                  </a:lnTo>
                  <a:lnTo>
                    <a:pt x="1060196" y="2728341"/>
                  </a:lnTo>
                  <a:lnTo>
                    <a:pt x="1068578" y="2753106"/>
                  </a:lnTo>
                  <a:lnTo>
                    <a:pt x="1093343" y="2747645"/>
                  </a:lnTo>
                  <a:close/>
                </a:path>
                <a:path w="4525009" h="3051175">
                  <a:moveTo>
                    <a:pt x="1201039" y="2717292"/>
                  </a:moveTo>
                  <a:lnTo>
                    <a:pt x="1195578" y="2692400"/>
                  </a:lnTo>
                  <a:lnTo>
                    <a:pt x="1165225" y="2700655"/>
                  </a:lnTo>
                  <a:lnTo>
                    <a:pt x="1173480" y="2725547"/>
                  </a:lnTo>
                  <a:lnTo>
                    <a:pt x="1201039" y="2717292"/>
                  </a:lnTo>
                  <a:close/>
                </a:path>
                <a:path w="4525009" h="3051175">
                  <a:moveTo>
                    <a:pt x="1305941" y="2689606"/>
                  </a:moveTo>
                  <a:lnTo>
                    <a:pt x="1300480" y="2664841"/>
                  </a:lnTo>
                  <a:lnTo>
                    <a:pt x="1272921" y="2670302"/>
                  </a:lnTo>
                  <a:lnTo>
                    <a:pt x="1281176" y="2697988"/>
                  </a:lnTo>
                  <a:lnTo>
                    <a:pt x="1305941" y="2689606"/>
                  </a:lnTo>
                  <a:close/>
                </a:path>
                <a:path w="4525009" h="3051175">
                  <a:moveTo>
                    <a:pt x="1410970" y="2659380"/>
                  </a:moveTo>
                  <a:lnTo>
                    <a:pt x="1402588" y="2634488"/>
                  </a:lnTo>
                  <a:lnTo>
                    <a:pt x="1377823" y="2642743"/>
                  </a:lnTo>
                  <a:lnTo>
                    <a:pt x="1386078" y="2667635"/>
                  </a:lnTo>
                  <a:lnTo>
                    <a:pt x="1410970" y="2659380"/>
                  </a:lnTo>
                  <a:close/>
                </a:path>
                <a:path w="4525009" h="3051175">
                  <a:moveTo>
                    <a:pt x="1518539" y="2631694"/>
                  </a:moveTo>
                  <a:lnTo>
                    <a:pt x="1513078" y="2604135"/>
                  </a:lnTo>
                  <a:lnTo>
                    <a:pt x="1482725" y="2609723"/>
                  </a:lnTo>
                  <a:lnTo>
                    <a:pt x="1490980" y="2639949"/>
                  </a:lnTo>
                  <a:lnTo>
                    <a:pt x="1518539" y="2631694"/>
                  </a:lnTo>
                  <a:close/>
                </a:path>
                <a:path w="4525009" h="3051175">
                  <a:moveTo>
                    <a:pt x="1623568" y="2604135"/>
                  </a:moveTo>
                  <a:lnTo>
                    <a:pt x="1615186" y="2573782"/>
                  </a:lnTo>
                  <a:lnTo>
                    <a:pt x="1590421" y="2582037"/>
                  </a:lnTo>
                  <a:lnTo>
                    <a:pt x="1598676" y="2609723"/>
                  </a:lnTo>
                  <a:lnTo>
                    <a:pt x="1623568" y="2604135"/>
                  </a:lnTo>
                  <a:close/>
                </a:path>
                <a:path w="4525009" h="3051175">
                  <a:moveTo>
                    <a:pt x="1728470" y="2573782"/>
                  </a:moveTo>
                  <a:lnTo>
                    <a:pt x="1720215" y="2546223"/>
                  </a:lnTo>
                  <a:lnTo>
                    <a:pt x="1695323" y="2551684"/>
                  </a:lnTo>
                  <a:lnTo>
                    <a:pt x="1703578" y="2582037"/>
                  </a:lnTo>
                  <a:lnTo>
                    <a:pt x="1728470" y="2573782"/>
                  </a:lnTo>
                  <a:close/>
                </a:path>
                <a:path w="4525009" h="3051175">
                  <a:moveTo>
                    <a:pt x="1836166" y="2540762"/>
                  </a:moveTo>
                  <a:lnTo>
                    <a:pt x="1830578" y="2515870"/>
                  </a:lnTo>
                  <a:lnTo>
                    <a:pt x="1800225" y="2524125"/>
                  </a:lnTo>
                  <a:lnTo>
                    <a:pt x="1808480" y="2549017"/>
                  </a:lnTo>
                  <a:lnTo>
                    <a:pt x="1836166" y="2540762"/>
                  </a:lnTo>
                  <a:close/>
                </a:path>
                <a:path w="4525009" h="3051175">
                  <a:moveTo>
                    <a:pt x="1941068" y="2513076"/>
                  </a:moveTo>
                  <a:lnTo>
                    <a:pt x="1932813" y="2488311"/>
                  </a:lnTo>
                  <a:lnTo>
                    <a:pt x="1907921" y="2493772"/>
                  </a:lnTo>
                  <a:lnTo>
                    <a:pt x="1916176" y="2521331"/>
                  </a:lnTo>
                  <a:lnTo>
                    <a:pt x="1941068" y="2513076"/>
                  </a:lnTo>
                  <a:close/>
                </a:path>
                <a:path w="4525009" h="3051175">
                  <a:moveTo>
                    <a:pt x="2048764" y="2482723"/>
                  </a:moveTo>
                  <a:lnTo>
                    <a:pt x="2043176" y="2457958"/>
                  </a:lnTo>
                  <a:lnTo>
                    <a:pt x="2012823" y="2466213"/>
                  </a:lnTo>
                  <a:lnTo>
                    <a:pt x="2021078" y="2491105"/>
                  </a:lnTo>
                  <a:lnTo>
                    <a:pt x="2048764" y="2482723"/>
                  </a:lnTo>
                  <a:close/>
                </a:path>
                <a:path w="4525009" h="3051175">
                  <a:moveTo>
                    <a:pt x="2153666" y="2455164"/>
                  </a:moveTo>
                  <a:lnTo>
                    <a:pt x="2148078" y="2430399"/>
                  </a:lnTo>
                  <a:lnTo>
                    <a:pt x="2120519" y="2435860"/>
                  </a:lnTo>
                  <a:lnTo>
                    <a:pt x="2128774" y="2463419"/>
                  </a:lnTo>
                  <a:lnTo>
                    <a:pt x="2153666" y="2455164"/>
                  </a:lnTo>
                  <a:close/>
                </a:path>
                <a:path w="4525009" h="3051175">
                  <a:moveTo>
                    <a:pt x="2258568" y="2427605"/>
                  </a:moveTo>
                  <a:lnTo>
                    <a:pt x="2250313" y="2397252"/>
                  </a:lnTo>
                  <a:lnTo>
                    <a:pt x="2225421" y="2405507"/>
                  </a:lnTo>
                  <a:lnTo>
                    <a:pt x="2233676" y="2433066"/>
                  </a:lnTo>
                  <a:lnTo>
                    <a:pt x="2258568" y="2427605"/>
                  </a:lnTo>
                  <a:close/>
                </a:path>
                <a:path w="4525009" h="3051175">
                  <a:moveTo>
                    <a:pt x="2396617" y="2370963"/>
                  </a:moveTo>
                  <a:lnTo>
                    <a:pt x="2385568" y="2346071"/>
                  </a:lnTo>
                  <a:lnTo>
                    <a:pt x="2360676" y="2357120"/>
                  </a:lnTo>
                  <a:lnTo>
                    <a:pt x="2371725" y="2382012"/>
                  </a:lnTo>
                  <a:lnTo>
                    <a:pt x="2396617" y="2370963"/>
                  </a:lnTo>
                  <a:close/>
                </a:path>
                <a:path w="4525009" h="3051175">
                  <a:moveTo>
                    <a:pt x="2495931" y="2326767"/>
                  </a:moveTo>
                  <a:lnTo>
                    <a:pt x="2484882" y="2302014"/>
                  </a:lnTo>
                  <a:lnTo>
                    <a:pt x="2459990" y="2313051"/>
                  </a:lnTo>
                  <a:lnTo>
                    <a:pt x="2471039" y="2337816"/>
                  </a:lnTo>
                  <a:lnTo>
                    <a:pt x="2495931" y="2326767"/>
                  </a:lnTo>
                  <a:close/>
                </a:path>
                <a:path w="4525009" h="3051175">
                  <a:moveTo>
                    <a:pt x="2540508" y="0"/>
                  </a:moveTo>
                  <a:lnTo>
                    <a:pt x="2513076" y="0"/>
                  </a:lnTo>
                  <a:lnTo>
                    <a:pt x="2513076" y="30480"/>
                  </a:lnTo>
                  <a:lnTo>
                    <a:pt x="2537714" y="30480"/>
                  </a:lnTo>
                  <a:lnTo>
                    <a:pt x="2540508" y="0"/>
                  </a:lnTo>
                  <a:close/>
                </a:path>
                <a:path w="4525009" h="3051175">
                  <a:moveTo>
                    <a:pt x="2598039" y="2285377"/>
                  </a:moveTo>
                  <a:lnTo>
                    <a:pt x="2586990" y="2257806"/>
                  </a:lnTo>
                  <a:lnTo>
                    <a:pt x="2562225" y="2268855"/>
                  </a:lnTo>
                  <a:lnTo>
                    <a:pt x="2573274" y="2293620"/>
                  </a:lnTo>
                  <a:lnTo>
                    <a:pt x="2598039" y="2285377"/>
                  </a:lnTo>
                  <a:close/>
                </a:path>
                <a:path w="4525009" h="3051175">
                  <a:moveTo>
                    <a:pt x="2647188" y="7620"/>
                  </a:moveTo>
                  <a:lnTo>
                    <a:pt x="2619756" y="7620"/>
                  </a:lnTo>
                  <a:lnTo>
                    <a:pt x="2619756" y="32258"/>
                  </a:lnTo>
                  <a:lnTo>
                    <a:pt x="2625217" y="32258"/>
                  </a:lnTo>
                  <a:lnTo>
                    <a:pt x="2647188" y="35052"/>
                  </a:lnTo>
                  <a:lnTo>
                    <a:pt x="2647188" y="7620"/>
                  </a:lnTo>
                  <a:close/>
                </a:path>
                <a:path w="4525009" h="3051175">
                  <a:moveTo>
                    <a:pt x="2700147" y="2241296"/>
                  </a:moveTo>
                  <a:lnTo>
                    <a:pt x="2691892" y="2216404"/>
                  </a:lnTo>
                  <a:lnTo>
                    <a:pt x="2661539" y="2227453"/>
                  </a:lnTo>
                  <a:lnTo>
                    <a:pt x="2672588" y="2252218"/>
                  </a:lnTo>
                  <a:lnTo>
                    <a:pt x="2700147" y="2241296"/>
                  </a:lnTo>
                  <a:close/>
                </a:path>
                <a:path w="4525009" h="3051175">
                  <a:moveTo>
                    <a:pt x="2761488" y="19304"/>
                  </a:moveTo>
                  <a:lnTo>
                    <a:pt x="2741930" y="13716"/>
                  </a:lnTo>
                  <a:lnTo>
                    <a:pt x="2730754" y="13716"/>
                  </a:lnTo>
                  <a:lnTo>
                    <a:pt x="2727960" y="41402"/>
                  </a:lnTo>
                  <a:lnTo>
                    <a:pt x="2739136" y="44196"/>
                  </a:lnTo>
                  <a:lnTo>
                    <a:pt x="2755900" y="44196"/>
                  </a:lnTo>
                  <a:lnTo>
                    <a:pt x="2761488" y="19304"/>
                  </a:lnTo>
                  <a:close/>
                </a:path>
                <a:path w="4525009" h="3051175">
                  <a:moveTo>
                    <a:pt x="2802382" y="2199894"/>
                  </a:moveTo>
                  <a:lnTo>
                    <a:pt x="2794000" y="2175002"/>
                  </a:lnTo>
                  <a:lnTo>
                    <a:pt x="2766441" y="2186051"/>
                  </a:lnTo>
                  <a:lnTo>
                    <a:pt x="2777490" y="2210816"/>
                  </a:lnTo>
                  <a:lnTo>
                    <a:pt x="2802382" y="2199894"/>
                  </a:lnTo>
                  <a:close/>
                </a:path>
                <a:path w="4525009" h="3051175">
                  <a:moveTo>
                    <a:pt x="2868168" y="29972"/>
                  </a:moveTo>
                  <a:lnTo>
                    <a:pt x="2848737" y="24384"/>
                  </a:lnTo>
                  <a:lnTo>
                    <a:pt x="2837688" y="24384"/>
                  </a:lnTo>
                  <a:lnTo>
                    <a:pt x="2837688" y="49276"/>
                  </a:lnTo>
                  <a:lnTo>
                    <a:pt x="2845943" y="54864"/>
                  </a:lnTo>
                  <a:lnTo>
                    <a:pt x="2865374" y="54864"/>
                  </a:lnTo>
                  <a:lnTo>
                    <a:pt x="2868168" y="29972"/>
                  </a:lnTo>
                  <a:close/>
                </a:path>
                <a:path w="4525009" h="3051175">
                  <a:moveTo>
                    <a:pt x="2904490" y="2158492"/>
                  </a:moveTo>
                  <a:lnTo>
                    <a:pt x="2893441" y="2133600"/>
                  </a:lnTo>
                  <a:lnTo>
                    <a:pt x="2868549" y="2144649"/>
                  </a:lnTo>
                  <a:lnTo>
                    <a:pt x="2879598" y="2169414"/>
                  </a:lnTo>
                  <a:lnTo>
                    <a:pt x="2904490" y="2158492"/>
                  </a:lnTo>
                  <a:close/>
                </a:path>
                <a:path w="4525009" h="3051175">
                  <a:moveTo>
                    <a:pt x="2976372" y="40640"/>
                  </a:moveTo>
                  <a:lnTo>
                    <a:pt x="2959862" y="40640"/>
                  </a:lnTo>
                  <a:lnTo>
                    <a:pt x="2951734" y="35052"/>
                  </a:lnTo>
                  <a:lnTo>
                    <a:pt x="2948940" y="65786"/>
                  </a:lnTo>
                  <a:lnTo>
                    <a:pt x="2954401" y="65786"/>
                  </a:lnTo>
                  <a:lnTo>
                    <a:pt x="2973578" y="68580"/>
                  </a:lnTo>
                  <a:lnTo>
                    <a:pt x="2976372" y="40640"/>
                  </a:lnTo>
                  <a:close/>
                </a:path>
                <a:path w="4525009" h="3051175">
                  <a:moveTo>
                    <a:pt x="3006598" y="2114296"/>
                  </a:moveTo>
                  <a:lnTo>
                    <a:pt x="2995549" y="2089404"/>
                  </a:lnTo>
                  <a:lnTo>
                    <a:pt x="2970657" y="2100453"/>
                  </a:lnTo>
                  <a:lnTo>
                    <a:pt x="2979039" y="2125345"/>
                  </a:lnTo>
                  <a:lnTo>
                    <a:pt x="3006598" y="2114296"/>
                  </a:lnTo>
                  <a:close/>
                </a:path>
                <a:path w="4525009" h="3051175">
                  <a:moveTo>
                    <a:pt x="3089148" y="57658"/>
                  </a:moveTo>
                  <a:lnTo>
                    <a:pt x="3067812" y="54864"/>
                  </a:lnTo>
                  <a:lnTo>
                    <a:pt x="3059811" y="54864"/>
                  </a:lnTo>
                  <a:lnTo>
                    <a:pt x="3057144" y="79502"/>
                  </a:lnTo>
                  <a:lnTo>
                    <a:pt x="3065145" y="79502"/>
                  </a:lnTo>
                  <a:lnTo>
                    <a:pt x="3081147" y="82296"/>
                  </a:lnTo>
                  <a:lnTo>
                    <a:pt x="3089148" y="57658"/>
                  </a:lnTo>
                  <a:close/>
                </a:path>
                <a:path w="4525009" h="3051175">
                  <a:moveTo>
                    <a:pt x="3105912" y="2070100"/>
                  </a:moveTo>
                  <a:lnTo>
                    <a:pt x="3094863" y="2045208"/>
                  </a:lnTo>
                  <a:lnTo>
                    <a:pt x="3070098" y="2056257"/>
                  </a:lnTo>
                  <a:lnTo>
                    <a:pt x="3081147" y="2081149"/>
                  </a:lnTo>
                  <a:lnTo>
                    <a:pt x="3105912" y="2070100"/>
                  </a:lnTo>
                  <a:close/>
                </a:path>
                <a:path w="4525009" h="3051175">
                  <a:moveTo>
                    <a:pt x="3197352" y="76962"/>
                  </a:moveTo>
                  <a:lnTo>
                    <a:pt x="3175000" y="71374"/>
                  </a:lnTo>
                  <a:lnTo>
                    <a:pt x="3166618" y="68580"/>
                  </a:lnTo>
                  <a:lnTo>
                    <a:pt x="3163824" y="96520"/>
                  </a:lnTo>
                  <a:lnTo>
                    <a:pt x="3166618" y="96520"/>
                  </a:lnTo>
                  <a:lnTo>
                    <a:pt x="3188970" y="102108"/>
                  </a:lnTo>
                  <a:lnTo>
                    <a:pt x="3197352" y="76962"/>
                  </a:lnTo>
                  <a:close/>
                </a:path>
                <a:path w="4525009" h="3051175">
                  <a:moveTo>
                    <a:pt x="3208147" y="2028698"/>
                  </a:moveTo>
                  <a:lnTo>
                    <a:pt x="3197098" y="2003806"/>
                  </a:lnTo>
                  <a:lnTo>
                    <a:pt x="3172206" y="2014855"/>
                  </a:lnTo>
                  <a:lnTo>
                    <a:pt x="3183255" y="2039747"/>
                  </a:lnTo>
                  <a:lnTo>
                    <a:pt x="3208147" y="2028698"/>
                  </a:lnTo>
                  <a:close/>
                </a:path>
                <a:path w="4525009" h="3051175">
                  <a:moveTo>
                    <a:pt x="3305556" y="94107"/>
                  </a:moveTo>
                  <a:lnTo>
                    <a:pt x="3302762" y="94107"/>
                  </a:lnTo>
                  <a:lnTo>
                    <a:pt x="3280410" y="91440"/>
                  </a:lnTo>
                  <a:lnTo>
                    <a:pt x="3277616" y="91440"/>
                  </a:lnTo>
                  <a:lnTo>
                    <a:pt x="3272028" y="115443"/>
                  </a:lnTo>
                  <a:lnTo>
                    <a:pt x="3272028" y="118110"/>
                  </a:lnTo>
                  <a:lnTo>
                    <a:pt x="3294380" y="123444"/>
                  </a:lnTo>
                  <a:lnTo>
                    <a:pt x="3297174" y="123444"/>
                  </a:lnTo>
                  <a:lnTo>
                    <a:pt x="3305556" y="94107"/>
                  </a:lnTo>
                  <a:close/>
                </a:path>
                <a:path w="4525009" h="3051175">
                  <a:moveTo>
                    <a:pt x="3307461" y="1984502"/>
                  </a:moveTo>
                  <a:lnTo>
                    <a:pt x="3296412" y="1959737"/>
                  </a:lnTo>
                  <a:lnTo>
                    <a:pt x="3271520" y="1970786"/>
                  </a:lnTo>
                  <a:lnTo>
                    <a:pt x="3282569" y="1995551"/>
                  </a:lnTo>
                  <a:lnTo>
                    <a:pt x="3307461" y="1984502"/>
                  </a:lnTo>
                  <a:close/>
                </a:path>
                <a:path w="4525009" h="3051175">
                  <a:moveTo>
                    <a:pt x="3409569" y="1940306"/>
                  </a:moveTo>
                  <a:lnTo>
                    <a:pt x="3398520" y="1915541"/>
                  </a:lnTo>
                  <a:lnTo>
                    <a:pt x="3373755" y="1926590"/>
                  </a:lnTo>
                  <a:lnTo>
                    <a:pt x="3384804" y="1951355"/>
                  </a:lnTo>
                  <a:lnTo>
                    <a:pt x="3409569" y="1940306"/>
                  </a:lnTo>
                  <a:close/>
                </a:path>
                <a:path w="4525009" h="3051175">
                  <a:moveTo>
                    <a:pt x="3412236" y="118364"/>
                  </a:moveTo>
                  <a:lnTo>
                    <a:pt x="3401441" y="115570"/>
                  </a:lnTo>
                  <a:lnTo>
                    <a:pt x="3385312" y="112776"/>
                  </a:lnTo>
                  <a:lnTo>
                    <a:pt x="3377184" y="140462"/>
                  </a:lnTo>
                  <a:lnTo>
                    <a:pt x="3398774" y="143256"/>
                  </a:lnTo>
                  <a:lnTo>
                    <a:pt x="3406902" y="143256"/>
                  </a:lnTo>
                  <a:lnTo>
                    <a:pt x="3412236" y="118364"/>
                  </a:lnTo>
                  <a:close/>
                </a:path>
                <a:path w="4525009" h="3051175">
                  <a:moveTo>
                    <a:pt x="3511677" y="1898904"/>
                  </a:moveTo>
                  <a:lnTo>
                    <a:pt x="3500628" y="1874139"/>
                  </a:lnTo>
                  <a:lnTo>
                    <a:pt x="3473069" y="1882394"/>
                  </a:lnTo>
                  <a:lnTo>
                    <a:pt x="3484118" y="1909953"/>
                  </a:lnTo>
                  <a:lnTo>
                    <a:pt x="3511677" y="1898904"/>
                  </a:lnTo>
                  <a:close/>
                </a:path>
                <a:path w="4525009" h="3051175">
                  <a:moveTo>
                    <a:pt x="3517392" y="144018"/>
                  </a:moveTo>
                  <a:lnTo>
                    <a:pt x="3506216" y="141351"/>
                  </a:lnTo>
                  <a:lnTo>
                    <a:pt x="3492246" y="138684"/>
                  </a:lnTo>
                  <a:lnTo>
                    <a:pt x="3483864" y="165354"/>
                  </a:lnTo>
                  <a:lnTo>
                    <a:pt x="3500628" y="165354"/>
                  </a:lnTo>
                  <a:lnTo>
                    <a:pt x="3511804" y="170688"/>
                  </a:lnTo>
                  <a:lnTo>
                    <a:pt x="3517392" y="144018"/>
                  </a:lnTo>
                  <a:close/>
                </a:path>
                <a:path w="4525009" h="3051175">
                  <a:moveTo>
                    <a:pt x="3611118" y="1857502"/>
                  </a:moveTo>
                  <a:lnTo>
                    <a:pt x="3600069" y="1832737"/>
                  </a:lnTo>
                  <a:lnTo>
                    <a:pt x="3575177" y="1843786"/>
                  </a:lnTo>
                  <a:lnTo>
                    <a:pt x="3586226" y="1868551"/>
                  </a:lnTo>
                  <a:lnTo>
                    <a:pt x="3611118" y="1857502"/>
                  </a:lnTo>
                  <a:close/>
                </a:path>
                <a:path w="4525009" h="3051175">
                  <a:moveTo>
                    <a:pt x="3713226" y="1816100"/>
                  </a:moveTo>
                  <a:lnTo>
                    <a:pt x="3702177" y="1788541"/>
                  </a:lnTo>
                  <a:lnTo>
                    <a:pt x="3677285" y="1799590"/>
                  </a:lnTo>
                  <a:lnTo>
                    <a:pt x="3688334" y="1827149"/>
                  </a:lnTo>
                  <a:lnTo>
                    <a:pt x="3713226" y="1816100"/>
                  </a:lnTo>
                  <a:close/>
                </a:path>
                <a:path w="4525009" h="3051175">
                  <a:moveTo>
                    <a:pt x="3812540" y="1772031"/>
                  </a:moveTo>
                  <a:lnTo>
                    <a:pt x="3801618" y="1747139"/>
                  </a:lnTo>
                  <a:lnTo>
                    <a:pt x="3776726" y="1758188"/>
                  </a:lnTo>
                  <a:lnTo>
                    <a:pt x="3787775" y="1783080"/>
                  </a:lnTo>
                  <a:lnTo>
                    <a:pt x="3812540" y="1772031"/>
                  </a:lnTo>
                  <a:close/>
                </a:path>
                <a:path w="4525009" h="3051175">
                  <a:moveTo>
                    <a:pt x="3914762" y="1727835"/>
                  </a:moveTo>
                  <a:lnTo>
                    <a:pt x="3903713" y="1702943"/>
                  </a:lnTo>
                  <a:lnTo>
                    <a:pt x="3878834" y="1713992"/>
                  </a:lnTo>
                  <a:lnTo>
                    <a:pt x="3889883" y="1738884"/>
                  </a:lnTo>
                  <a:lnTo>
                    <a:pt x="3914762" y="1727835"/>
                  </a:lnTo>
                  <a:close/>
                </a:path>
                <a:path w="4525009" h="3051175">
                  <a:moveTo>
                    <a:pt x="4014089" y="1686433"/>
                  </a:moveTo>
                  <a:lnTo>
                    <a:pt x="4005834" y="1658874"/>
                  </a:lnTo>
                  <a:lnTo>
                    <a:pt x="3978275" y="1669796"/>
                  </a:lnTo>
                  <a:lnTo>
                    <a:pt x="3989197" y="1694688"/>
                  </a:lnTo>
                  <a:lnTo>
                    <a:pt x="4014089" y="1686433"/>
                  </a:lnTo>
                  <a:close/>
                </a:path>
                <a:path w="4525009" h="3051175">
                  <a:moveTo>
                    <a:pt x="4116197" y="1642237"/>
                  </a:moveTo>
                  <a:lnTo>
                    <a:pt x="4105148" y="1617472"/>
                  </a:lnTo>
                  <a:lnTo>
                    <a:pt x="4080383" y="1628394"/>
                  </a:lnTo>
                  <a:lnTo>
                    <a:pt x="4091432" y="1653286"/>
                  </a:lnTo>
                  <a:lnTo>
                    <a:pt x="4116197" y="1642237"/>
                  </a:lnTo>
                  <a:close/>
                </a:path>
                <a:path w="4525009" h="3051175">
                  <a:moveTo>
                    <a:pt x="4218305" y="1598041"/>
                  </a:moveTo>
                  <a:lnTo>
                    <a:pt x="4210050" y="1573276"/>
                  </a:lnTo>
                  <a:lnTo>
                    <a:pt x="4182491" y="1584325"/>
                  </a:lnTo>
                  <a:lnTo>
                    <a:pt x="4193540" y="1609090"/>
                  </a:lnTo>
                  <a:lnTo>
                    <a:pt x="4218305" y="1598041"/>
                  </a:lnTo>
                  <a:close/>
                </a:path>
                <a:path w="4525009" h="3051175">
                  <a:moveTo>
                    <a:pt x="4323207" y="1556639"/>
                  </a:moveTo>
                  <a:lnTo>
                    <a:pt x="4312158" y="1529080"/>
                  </a:lnTo>
                  <a:lnTo>
                    <a:pt x="4287393" y="1540129"/>
                  </a:lnTo>
                  <a:lnTo>
                    <a:pt x="4295648" y="1565021"/>
                  </a:lnTo>
                  <a:lnTo>
                    <a:pt x="4323207" y="1556639"/>
                  </a:lnTo>
                  <a:close/>
                </a:path>
                <a:path w="4525009" h="3051175">
                  <a:moveTo>
                    <a:pt x="4422648" y="1515237"/>
                  </a:moveTo>
                  <a:lnTo>
                    <a:pt x="4411599" y="1490472"/>
                  </a:lnTo>
                  <a:lnTo>
                    <a:pt x="4386707" y="1501521"/>
                  </a:lnTo>
                  <a:lnTo>
                    <a:pt x="4397756" y="1526286"/>
                  </a:lnTo>
                  <a:lnTo>
                    <a:pt x="4422648" y="1515237"/>
                  </a:lnTo>
                  <a:close/>
                </a:path>
                <a:path w="4525009" h="3051175">
                  <a:moveTo>
                    <a:pt x="4524756" y="1471168"/>
                  </a:moveTo>
                  <a:lnTo>
                    <a:pt x="4513707" y="1446276"/>
                  </a:lnTo>
                  <a:lnTo>
                    <a:pt x="4488815" y="1457325"/>
                  </a:lnTo>
                  <a:lnTo>
                    <a:pt x="4499864" y="1482217"/>
                  </a:lnTo>
                  <a:lnTo>
                    <a:pt x="4524756" y="1471168"/>
                  </a:lnTo>
                  <a:close/>
                </a:path>
              </a:pathLst>
            </a:custGeom>
            <a:solidFill>
              <a:srgbClr val="A8A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5990" y="1211185"/>
              <a:ext cx="7253557" cy="499037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4071" y="2392679"/>
            <a:ext cx="1096137" cy="264414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5" y="1268418"/>
            <a:ext cx="7773987" cy="504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32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49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Контакты</a:t>
            </a:r>
            <a:r>
              <a:rPr lang="ru-RU" sz="4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/>
            </a:r>
            <a:br>
              <a:rPr lang="ru-RU" sz="49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endParaRPr lang="ru-RU" sz="49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088" y="2276480"/>
            <a:ext cx="7993062" cy="33623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Государственное учреждение Ярославской области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«Центр оценки и контроля качества образования»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 smtClean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600" dirty="0" smtClean="0">
                <a:solidFill>
                  <a:srgbClr val="0070C0"/>
                </a:solidFill>
              </a:rPr>
              <a:t>Адрес </a:t>
            </a:r>
            <a:r>
              <a:rPr lang="ru-RU" sz="2600" dirty="0">
                <a:solidFill>
                  <a:srgbClr val="0070C0"/>
                </a:solidFill>
              </a:rPr>
              <a:t>электронной почты</a:t>
            </a:r>
            <a:r>
              <a:rPr lang="ru-RU" sz="2600" dirty="0" smtClean="0">
                <a:solidFill>
                  <a:srgbClr val="0070C0"/>
                </a:solidFill>
              </a:rPr>
              <a:t>: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ru-RU" sz="2800" dirty="0" smtClean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70C0"/>
                </a:solidFill>
              </a:rPr>
              <a:t>smirnova@coikko.ru</a:t>
            </a:r>
            <a:endParaRPr lang="ru-RU" sz="2600" dirty="0" smtClean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CC"/>
                </a:solidFill>
                <a:cs typeface="Times New Roman" pitchFamily="18" charset="0"/>
              </a:rPr>
              <a:t>aleksandrovaei@coikko.ru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600" dirty="0" smtClean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600" dirty="0" smtClean="0">
                <a:solidFill>
                  <a:srgbClr val="0070C0"/>
                </a:solidFill>
              </a:rPr>
              <a:t>Телефоны</a:t>
            </a:r>
            <a:r>
              <a:rPr lang="ru-RU" sz="2600" dirty="0">
                <a:solidFill>
                  <a:srgbClr val="0070C0"/>
                </a:solidFill>
              </a:rPr>
              <a:t>: </a:t>
            </a:r>
            <a:r>
              <a:rPr lang="ru-RU" sz="2600" dirty="0" smtClean="0">
                <a:solidFill>
                  <a:srgbClr val="0070C0"/>
                </a:solidFill>
              </a:rPr>
              <a:t>8(4852) 28 36 76, 28 08 83</a:t>
            </a:r>
            <a:endParaRPr lang="ru-RU" sz="2600" dirty="0">
              <a:solidFill>
                <a:srgbClr val="0070C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rgbClr val="0070C0"/>
              </a:solidFill>
              <a:latin typeface="Cambria" pitchFamily="18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0"/>
          <p:cNvGrpSpPr/>
          <p:nvPr/>
        </p:nvGrpSpPr>
        <p:grpSpPr>
          <a:xfrm>
            <a:off x="251523" y="3032956"/>
            <a:ext cx="8791870" cy="900100"/>
            <a:chOff x="391287" y="1639634"/>
            <a:chExt cx="8315970" cy="900100"/>
          </a:xfrm>
        </p:grpSpPr>
        <p:sp>
          <p:nvSpPr>
            <p:cNvPr id="12" name="TextBox 11"/>
            <p:cNvSpPr txBox="1"/>
            <p:nvPr/>
          </p:nvSpPr>
          <p:spPr>
            <a:xfrm>
              <a:off x="674599" y="1639634"/>
              <a:ext cx="8032658" cy="9001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ru-RU" sz="1600" dirty="0" smtClean="0"/>
                <a:t>Приказ Министерства просвещения и </a:t>
              </a:r>
              <a:r>
                <a:rPr lang="ru-RU" sz="1600" dirty="0" err="1" smtClean="0"/>
                <a:t>Рособрнадзора</a:t>
              </a:r>
              <a:r>
                <a:rPr lang="ru-RU" sz="1600" dirty="0" smtClean="0"/>
                <a:t> от 16.03.2021 № 105/307 </a:t>
              </a:r>
              <a:br>
                <a:rPr lang="ru-RU" sz="1600" dirty="0" smtClean="0"/>
              </a:br>
              <a:r>
                <a:rPr lang="ru-RU" sz="1600" dirty="0" smtClean="0"/>
                <a:t>«Об особенностях проведения государственной итоговой аттестации по образовательным программам среднего общего образования в 2021 году»</a:t>
              </a:r>
              <a:endParaRPr lang="ru-RU" sz="1600" dirty="0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87" y="1711642"/>
              <a:ext cx="288032" cy="288032"/>
            </a:xfrm>
            <a:prstGeom prst="rect">
              <a:avLst/>
            </a:prstGeom>
          </p:spPr>
        </p:pic>
      </p:grpSp>
      <p:grpSp>
        <p:nvGrpSpPr>
          <p:cNvPr id="3" name="Группа 14"/>
          <p:cNvGrpSpPr/>
          <p:nvPr/>
        </p:nvGrpSpPr>
        <p:grpSpPr>
          <a:xfrm>
            <a:off x="251522" y="1970838"/>
            <a:ext cx="9000999" cy="882098"/>
            <a:chOff x="314260" y="1784631"/>
            <a:chExt cx="9000999" cy="882098"/>
          </a:xfrm>
        </p:grpSpPr>
        <p:sp>
          <p:nvSpPr>
            <p:cNvPr id="16" name="TextBox 15"/>
            <p:cNvSpPr txBox="1"/>
            <p:nvPr/>
          </p:nvSpPr>
          <p:spPr>
            <a:xfrm>
              <a:off x="602458" y="1784631"/>
              <a:ext cx="8712801" cy="8820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ru-RU" sz="1600" dirty="0" smtClean="0"/>
                <a:t>Постановление Правительства РФ от 26.02.2021 № 256</a:t>
              </a:r>
            </a:p>
            <a:p>
              <a:pPr algn="just"/>
              <a:r>
                <a:rPr lang="ru-RU" sz="1600" dirty="0" smtClean="0"/>
                <a:t>«Об особенностях проведения государственной итоговой аттестации по образовательным программам основного общего и среднего общего образования в 2021 году»</a:t>
              </a:r>
              <a:endParaRPr lang="ru-RU" sz="1600" dirty="0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260" y="1802633"/>
              <a:ext cx="288032" cy="288032"/>
            </a:xfrm>
            <a:prstGeom prst="rect">
              <a:avLst/>
            </a:prstGeom>
          </p:spPr>
        </p:pic>
      </p:grpSp>
      <p:grpSp>
        <p:nvGrpSpPr>
          <p:cNvPr id="4" name="Группа 18"/>
          <p:cNvGrpSpPr/>
          <p:nvPr/>
        </p:nvGrpSpPr>
        <p:grpSpPr>
          <a:xfrm>
            <a:off x="251522" y="4077072"/>
            <a:ext cx="8746767" cy="1512168"/>
            <a:chOff x="288441" y="1147519"/>
            <a:chExt cx="8317686" cy="1512168"/>
          </a:xfrm>
        </p:grpSpPr>
        <p:sp>
          <p:nvSpPr>
            <p:cNvPr id="20" name="TextBox 19"/>
            <p:cNvSpPr txBox="1"/>
            <p:nvPr/>
          </p:nvSpPr>
          <p:spPr>
            <a:xfrm>
              <a:off x="620880" y="1147519"/>
              <a:ext cx="7985247" cy="151216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ru-RU" sz="1600" dirty="0"/>
                <a:t>П</a:t>
              </a:r>
              <a:r>
                <a:rPr lang="ru-RU" sz="1600" dirty="0" smtClean="0"/>
                <a:t>риказ Министерства просвещения и </a:t>
              </a:r>
              <a:r>
                <a:rPr lang="ru-RU" sz="1600" dirty="0" err="1" smtClean="0"/>
                <a:t>Рособрнадзора</a:t>
              </a:r>
              <a:r>
                <a:rPr lang="ru-RU" sz="1600" dirty="0" smtClean="0"/>
                <a:t> от 05.03.2021 № 88/245 </a:t>
              </a:r>
              <a:br>
                <a:rPr lang="ru-RU" sz="1600" dirty="0" smtClean="0"/>
              </a:br>
              <a:r>
                <a:rPr lang="ru-RU" sz="1600" dirty="0" smtClean="0"/>
                <a:t>«О внесении изменений в пункт 1 приказа Министерства просвещения и Федеральной службы по надзору в сфере образования и науки от 24 ноября 2020 г. № 665/1156 «Об особенностях проведения государственной итоговой аттестации по образовательным программам среднего общего образования в 2020/21 учебном году в части проведения итогового сочинения (изложения)»</a:t>
              </a:r>
              <a:endParaRPr lang="ru-RU" sz="1600" dirty="0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441" y="1219527"/>
              <a:ext cx="288032" cy="288032"/>
            </a:xfrm>
            <a:prstGeom prst="rect">
              <a:avLst/>
            </a:prstGeom>
          </p:spPr>
        </p:pic>
      </p:grpSp>
      <p:grpSp>
        <p:nvGrpSpPr>
          <p:cNvPr id="5" name="Группа 17"/>
          <p:cNvGrpSpPr/>
          <p:nvPr/>
        </p:nvGrpSpPr>
        <p:grpSpPr>
          <a:xfrm>
            <a:off x="251521" y="5841268"/>
            <a:ext cx="8680813" cy="900100"/>
            <a:chOff x="303258" y="1143543"/>
            <a:chExt cx="8254968" cy="900100"/>
          </a:xfrm>
        </p:grpSpPr>
        <p:sp>
          <p:nvSpPr>
            <p:cNvPr id="22" name="TextBox 21"/>
            <p:cNvSpPr txBox="1"/>
            <p:nvPr/>
          </p:nvSpPr>
          <p:spPr>
            <a:xfrm>
              <a:off x="619900" y="1143543"/>
              <a:ext cx="7938326" cy="9001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ru-RU" sz="1600" dirty="0" smtClean="0"/>
                <a:t>Письмо </a:t>
              </a:r>
              <a:r>
                <a:rPr lang="ru-RU" sz="1600" dirty="0" err="1" smtClean="0"/>
                <a:t>Рособрнадзора</a:t>
              </a:r>
              <a:r>
                <a:rPr lang="ru-RU" sz="1600" dirty="0" smtClean="0"/>
                <a:t> от 01.04.2021 №04-26 </a:t>
              </a:r>
              <a:br>
                <a:rPr lang="ru-RU" sz="1600" dirty="0" smtClean="0"/>
              </a:br>
              <a:r>
                <a:rPr lang="ru-RU" sz="1600" dirty="0" smtClean="0"/>
                <a:t>Об особенностях проведения ГИА-11 в форме ГВЭ</a:t>
              </a:r>
              <a:endParaRPr lang="ru-RU" sz="1600" dirty="0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58" y="1143543"/>
              <a:ext cx="288032" cy="288032"/>
            </a:xfrm>
            <a:prstGeom prst="rect">
              <a:avLst/>
            </a:prstGeom>
          </p:spPr>
        </p:pic>
      </p:grpSp>
      <p:grpSp>
        <p:nvGrpSpPr>
          <p:cNvPr id="8" name="Группа 23"/>
          <p:cNvGrpSpPr/>
          <p:nvPr/>
        </p:nvGrpSpPr>
        <p:grpSpPr>
          <a:xfrm>
            <a:off x="235291" y="928923"/>
            <a:ext cx="8808099" cy="843897"/>
            <a:chOff x="308172" y="1784631"/>
            <a:chExt cx="8808099" cy="843897"/>
          </a:xfrm>
        </p:grpSpPr>
        <p:sp>
          <p:nvSpPr>
            <p:cNvPr id="25" name="TextBox 24"/>
            <p:cNvSpPr txBox="1"/>
            <p:nvPr/>
          </p:nvSpPr>
          <p:spPr>
            <a:xfrm>
              <a:off x="602459" y="1784631"/>
              <a:ext cx="8513812" cy="8438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ru-RU" sz="1600" dirty="0"/>
                <a:t>Приказ Министерства просвещения и </a:t>
              </a:r>
              <a:r>
                <a:rPr lang="ru-RU" sz="1600" dirty="0" err="1"/>
                <a:t>Рособрнадзора</a:t>
              </a:r>
              <a:r>
                <a:rPr lang="ru-RU" sz="1600" dirty="0"/>
                <a:t> от </a:t>
              </a:r>
              <a:r>
                <a:rPr lang="en-US" sz="1600" dirty="0" smtClean="0"/>
                <a:t>07</a:t>
              </a:r>
              <a:r>
                <a:rPr lang="ru-RU" sz="1600" dirty="0" smtClean="0"/>
                <a:t>.</a:t>
              </a:r>
              <a:r>
                <a:rPr lang="en-US" sz="1600" dirty="0" smtClean="0"/>
                <a:t>11</a:t>
              </a:r>
              <a:r>
                <a:rPr lang="ru-RU" sz="1600" dirty="0" smtClean="0"/>
                <a:t>.20</a:t>
              </a:r>
              <a:r>
                <a:rPr lang="en-US" sz="1600" dirty="0" smtClean="0"/>
                <a:t>18</a:t>
              </a:r>
              <a:r>
                <a:rPr lang="ru-RU" sz="1600" dirty="0" smtClean="0"/>
                <a:t> </a:t>
              </a:r>
              <a:r>
                <a:rPr lang="ru-RU" sz="1600" dirty="0"/>
                <a:t>№ </a:t>
              </a:r>
              <a:r>
                <a:rPr lang="ru-RU" sz="1600" dirty="0" smtClean="0"/>
                <a:t>1</a:t>
              </a:r>
              <a:r>
                <a:rPr lang="en-US" sz="1600" dirty="0" smtClean="0"/>
                <a:t>90</a:t>
              </a:r>
              <a:r>
                <a:rPr lang="ru-RU" sz="1600" dirty="0" smtClean="0"/>
                <a:t>/</a:t>
              </a:r>
              <a:r>
                <a:rPr lang="en-US" sz="1600" dirty="0" smtClean="0"/>
                <a:t>1512 </a:t>
              </a:r>
              <a:br>
                <a:rPr lang="en-US" sz="1600" dirty="0" smtClean="0"/>
              </a:br>
              <a:r>
                <a:rPr lang="ru-RU" sz="1600" dirty="0" smtClean="0"/>
                <a:t>«Об утверждении Порядка проведения государственной итоговой аттестации по образовательным программам среднего общего образования</a:t>
              </a:r>
              <a:r>
                <a:rPr lang="ru-RU" sz="1600" i="1" dirty="0" smtClean="0">
                  <a:solidFill>
                    <a:schemeClr val="tx2">
                      <a:lumMod val="75000"/>
                    </a:schemeClr>
                  </a:solidFill>
                </a:rPr>
                <a:t>»</a:t>
              </a:r>
              <a:endParaRPr lang="ru-RU" sz="1600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172" y="1836440"/>
              <a:ext cx="288032" cy="288032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135468" y="4"/>
            <a:ext cx="9008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ГОСУДАРСТВЕННАЯ ИТОГОВАЯ АТТЕСТАЦИЯ ПО ПРОГРАММАМ СРЕДНЕГО ОБЩЕГО ОБРАЗОВАНИЯ В 2021 ГОДУ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578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63591" y="692695"/>
            <a:ext cx="453650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Сопровождающие</a:t>
            </a:r>
          </a:p>
          <a:p>
            <a:pPr algn="just"/>
            <a:r>
              <a:rPr lang="ru-RU" dirty="0" smtClean="0"/>
              <a:t>График явки обучающихся</a:t>
            </a:r>
          </a:p>
          <a:p>
            <a:pPr algn="just"/>
            <a:r>
              <a:rPr lang="ru-RU" dirty="0" smtClean="0"/>
              <a:t>Бирки для вещей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dirty="0" smtClean="0"/>
              <a:t>Увеличение кол-ва входов в ОО</a:t>
            </a:r>
          </a:p>
          <a:p>
            <a:pPr algn="just"/>
            <a:r>
              <a:rPr lang="ru-RU" dirty="0" smtClean="0"/>
              <a:t>Увеличение кол-ва входов в ППЭ</a:t>
            </a:r>
          </a:p>
          <a:p>
            <a:pPr algn="just"/>
            <a:r>
              <a:rPr lang="ru-RU" dirty="0" smtClean="0"/>
              <a:t>Металлоискатели </a:t>
            </a:r>
            <a:endParaRPr lang="ru-RU" dirty="0"/>
          </a:p>
          <a:p>
            <a:pPr algn="just"/>
            <a:r>
              <a:rPr lang="ru-RU" dirty="0"/>
              <a:t>Антисептики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dirty="0"/>
              <a:t>Входной фильтр – организатор, журнал</a:t>
            </a:r>
          </a:p>
          <a:p>
            <a:pPr algn="just"/>
            <a:r>
              <a:rPr lang="ru-RU" dirty="0" smtClean="0"/>
              <a:t>Медик – 1 на ППЭ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dirty="0" smtClean="0"/>
              <a:t>Упаковка личных вещей в индивидуальные пакеты</a:t>
            </a:r>
            <a:endParaRPr lang="ru-RU" dirty="0"/>
          </a:p>
          <a:p>
            <a:pPr algn="just"/>
            <a:r>
              <a:rPr lang="ru-RU" dirty="0" smtClean="0"/>
              <a:t>Разметка, указатели, </a:t>
            </a:r>
          </a:p>
          <a:p>
            <a:pPr algn="just"/>
            <a:r>
              <a:rPr lang="ru-RU" dirty="0" smtClean="0"/>
              <a:t>информационные стенды</a:t>
            </a:r>
          </a:p>
          <a:p>
            <a:pPr algn="just"/>
            <a:endParaRPr lang="ru-RU" sz="1000" dirty="0" smtClean="0"/>
          </a:p>
          <a:p>
            <a:pPr algn="just"/>
            <a:r>
              <a:rPr lang="ru-RU" dirty="0" err="1" smtClean="0"/>
              <a:t>Рециркуляторы</a:t>
            </a:r>
            <a:endParaRPr lang="ru-RU" dirty="0" smtClean="0"/>
          </a:p>
          <a:p>
            <a:pPr algn="just"/>
            <a:r>
              <a:rPr lang="ru-RU" dirty="0" smtClean="0"/>
              <a:t>Питьевой режим, одноразовая посуда</a:t>
            </a:r>
          </a:p>
          <a:p>
            <a:pPr algn="just"/>
            <a:r>
              <a:rPr lang="ru-RU" dirty="0" smtClean="0"/>
              <a:t>Туалетная бумага, бумажные полотенца, </a:t>
            </a:r>
          </a:p>
          <a:p>
            <a:pPr algn="just"/>
            <a:r>
              <a:rPr lang="ru-RU" dirty="0" smtClean="0"/>
              <a:t>мыло</a:t>
            </a:r>
          </a:p>
          <a:p>
            <a:pPr algn="just"/>
            <a:r>
              <a:rPr lang="ru-RU" dirty="0" smtClean="0"/>
              <a:t>СИЗ для организаторов  (маски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7906" y="928431"/>
            <a:ext cx="4536504" cy="561662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4138" y="4077072"/>
            <a:ext cx="4176464" cy="2232248"/>
          </a:xfrm>
          <a:prstGeom prst="roundRect">
            <a:avLst/>
          </a:prstGeom>
          <a:solidFill>
            <a:srgbClr val="FFFF65"/>
          </a:solidFill>
          <a:ln w="12700">
            <a:solidFill>
              <a:srgbClr val="FFF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23647" y="1687182"/>
            <a:ext cx="1401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Территория ОО</a:t>
            </a:r>
            <a:endParaRPr lang="ru-RU" sz="1400" i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74513" y="5039311"/>
            <a:ext cx="1489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Территория ППЭ</a:t>
            </a:r>
            <a:endParaRPr lang="ru-RU" sz="1400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516" b="99219" l="9961" r="89844">
                        <a14:foregroundMark x1="79688" y1="82031" x2="79688" y2="82031"/>
                        <a14:foregroundMark x1="50000" y1="34375" x2="50000" y2="34375"/>
                        <a14:foregroundMark x1="51563" y1="57422" x2="51563" y2="57422"/>
                        <a14:foregroundMark x1="52539" y1="15039" x2="52539" y2="15039"/>
                        <a14:foregroundMark x1="36523" y1="3516" x2="36523" y2="3516"/>
                        <a14:foregroundMark x1="51563" y1="96484" x2="51563" y2="96484"/>
                        <a14:foregroundMark x1="80273" y1="99219" x2="80273" y2="99219"/>
                        <a14:backgroundMark x1="5078" y1="97656" x2="5078" y2="97656"/>
                        <a14:backgroundMark x1="12891" y1="79297" x2="12891" y2="79297"/>
                        <a14:backgroundMark x1="72461" y1="31250" x2="72461" y2="31250"/>
                        <a14:backgroundMark x1="96484" y1="20898" x2="96484" y2="20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6" y="4242854"/>
            <a:ext cx="626306" cy="6263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868" b="96321" l="10000" r="90000">
                        <a14:foregroundMark x1="43587" y1="14811" x2="43587" y2="14811"/>
                        <a14:foregroundMark x1="55000" y1="28679" x2="55000" y2="28679"/>
                        <a14:foregroundMark x1="45870" y1="63019" x2="45870" y2="63019"/>
                        <a14:foregroundMark x1="57391" y1="78396" x2="57391" y2="78396"/>
                        <a14:foregroundMark x1="55652" y1="93774" x2="55652" y2="93774"/>
                        <a14:foregroundMark x1="49891" y1="5377" x2="49891" y2="5377"/>
                        <a14:foregroundMark x1="46413" y1="3868" x2="46413" y2="3868"/>
                        <a14:foregroundMark x1="43587" y1="96321" x2="43587" y2="96321"/>
                        <a14:backgroundMark x1="2391" y1="25755" x2="2391" y2="25755"/>
                        <a14:backgroundMark x1="21304" y1="25755" x2="21304" y2="25755"/>
                        <a14:backgroundMark x1="48152" y1="39623" x2="48152" y2="39623"/>
                        <a14:backgroundMark x1="79130" y1="25283" x2="79130" y2="25283"/>
                        <a14:backgroundMark x1="97391" y1="34151" x2="97391" y2="34151"/>
                        <a14:backgroundMark x1="68261" y1="95849" x2="68261" y2="95849"/>
                        <a14:backgroundMark x1="21304" y1="96321" x2="21304" y2="96321"/>
                        <a14:backgroundMark x1="29239" y1="5849" x2="29239" y2="5849"/>
                        <a14:backgroundMark x1="67609" y1="4906" x2="67609" y2="4906"/>
                        <a14:backgroundMark x1="96304" y1="4906" x2="96304" y2="4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8969" y="1361009"/>
            <a:ext cx="684212" cy="78833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868" b="96321" l="10000" r="90000">
                        <a14:foregroundMark x1="43587" y1="14811" x2="43587" y2="14811"/>
                        <a14:foregroundMark x1="55000" y1="28679" x2="55000" y2="28679"/>
                        <a14:foregroundMark x1="45870" y1="63019" x2="45870" y2="63019"/>
                        <a14:foregroundMark x1="57391" y1="78396" x2="57391" y2="78396"/>
                        <a14:foregroundMark x1="55652" y1="93774" x2="55652" y2="93774"/>
                        <a14:foregroundMark x1="49891" y1="5377" x2="49891" y2="5377"/>
                        <a14:foregroundMark x1="46413" y1="3868" x2="46413" y2="3868"/>
                        <a14:foregroundMark x1="43587" y1="96321" x2="43587" y2="96321"/>
                        <a14:backgroundMark x1="2391" y1="25755" x2="2391" y2="25755"/>
                        <a14:backgroundMark x1="21304" y1="25755" x2="21304" y2="25755"/>
                        <a14:backgroundMark x1="48152" y1="39623" x2="48152" y2="39623"/>
                        <a14:backgroundMark x1="79130" y1="25283" x2="79130" y2="25283"/>
                        <a14:backgroundMark x1="97391" y1="34151" x2="97391" y2="34151"/>
                        <a14:backgroundMark x1="68261" y1="95849" x2="68261" y2="95849"/>
                        <a14:backgroundMark x1="21304" y1="96321" x2="21304" y2="96321"/>
                        <a14:backgroundMark x1="29239" y1="5849" x2="29239" y2="5849"/>
                        <a14:backgroundMark x1="67609" y1="4906" x2="67609" y2="4906"/>
                        <a14:backgroundMark x1="96304" y1="4906" x2="96304" y2="4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4684" y="1052736"/>
            <a:ext cx="684212" cy="788332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7908" y="2541775"/>
            <a:ext cx="4505275" cy="3911565"/>
          </a:xfrm>
          <a:prstGeom prst="roundRect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14291" y="2481068"/>
            <a:ext cx="1368152" cy="1671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Вход  в ОО № 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627071" y="2481068"/>
            <a:ext cx="1368152" cy="1671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Вход в ОО № 2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45766" y="3996948"/>
            <a:ext cx="1368152" cy="1671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Вход в ППЭ № 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95869" y="3996948"/>
            <a:ext cx="1368152" cy="1671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Вход в ППЭ № 2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516" b="99219" l="9961" r="89844">
                        <a14:foregroundMark x1="79688" y1="82031" x2="79688" y2="82031"/>
                        <a14:foregroundMark x1="50000" y1="34375" x2="50000" y2="34375"/>
                        <a14:foregroundMark x1="51563" y1="57422" x2="51563" y2="57422"/>
                        <a14:foregroundMark x1="52539" y1="15039" x2="52539" y2="15039"/>
                        <a14:foregroundMark x1="36523" y1="3516" x2="36523" y2="3516"/>
                        <a14:foregroundMark x1="51563" y1="96484" x2="51563" y2="96484"/>
                        <a14:foregroundMark x1="80273" y1="99219" x2="80273" y2="99219"/>
                        <a14:backgroundMark x1="5078" y1="97656" x2="5078" y2="97656"/>
                        <a14:backgroundMark x1="12891" y1="79297" x2="12891" y2="79297"/>
                        <a14:backgroundMark x1="72461" y1="31250" x2="72461" y2="31250"/>
                        <a14:backgroundMark x1="96484" y1="20898" x2="96484" y2="20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242854"/>
            <a:ext cx="626306" cy="6263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041" b="98776" l="10000" r="90000">
                        <a14:foregroundMark x1="45495" y1="5918" x2="45495" y2="5918"/>
                        <a14:foregroundMark x1="14835" y1="9388" x2="14835" y2="9388"/>
                        <a14:foregroundMark x1="18571" y1="17755" x2="18571" y2="17755"/>
                        <a14:foregroundMark x1="28901" y1="20102" x2="28901" y2="20102"/>
                        <a14:foregroundMark x1="42198" y1="21633" x2="42198" y2="21633"/>
                        <a14:foregroundMark x1="57473" y1="30102" x2="57473" y2="30102"/>
                        <a14:foregroundMark x1="65714" y1="42347" x2="65714" y2="42347"/>
                        <a14:foregroundMark x1="80989" y1="81531" x2="80989" y2="81531"/>
                        <a14:foregroundMark x1="55385" y1="96531" x2="55385" y2="96531"/>
                        <a14:foregroundMark x1="42198" y1="98776" x2="42198" y2="98776"/>
                        <a14:foregroundMark x1="72747" y1="2041" x2="72747" y2="2041"/>
                        <a14:backgroundMark x1="1648" y1="30510" x2="1648" y2="30510"/>
                        <a14:backgroundMark x1="18571" y1="33571" x2="18571" y2="33571"/>
                        <a14:backgroundMark x1="41758" y1="37347" x2="41758" y2="37347"/>
                        <a14:backgroundMark x1="85934" y1="31224" x2="85934" y2="31224"/>
                        <a14:backgroundMark x1="96703" y1="27041" x2="96703" y2="2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8723" y="4315895"/>
            <a:ext cx="380021" cy="4092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2041" b="98776" l="10000" r="90000">
                        <a14:foregroundMark x1="45495" y1="5918" x2="45495" y2="5918"/>
                        <a14:foregroundMark x1="14835" y1="9388" x2="14835" y2="9388"/>
                        <a14:foregroundMark x1="18571" y1="17755" x2="18571" y2="17755"/>
                        <a14:foregroundMark x1="28901" y1="20102" x2="28901" y2="20102"/>
                        <a14:foregroundMark x1="42198" y1="21633" x2="42198" y2="21633"/>
                        <a14:foregroundMark x1="57473" y1="30102" x2="57473" y2="30102"/>
                        <a14:foregroundMark x1="65714" y1="42347" x2="65714" y2="42347"/>
                        <a14:foregroundMark x1="80989" y1="81531" x2="80989" y2="81531"/>
                        <a14:foregroundMark x1="55385" y1="96531" x2="55385" y2="96531"/>
                        <a14:foregroundMark x1="42198" y1="98776" x2="42198" y2="98776"/>
                        <a14:foregroundMark x1="72747" y1="2041" x2="72747" y2="2041"/>
                        <a14:backgroundMark x1="1648" y1="30510" x2="1648" y2="30510"/>
                        <a14:backgroundMark x1="18571" y1="33571" x2="18571" y2="33571"/>
                        <a14:backgroundMark x1="41758" y1="37347" x2="41758" y2="37347"/>
                        <a14:backgroundMark x1="85934" y1="31224" x2="85934" y2="31224"/>
                        <a14:backgroundMark x1="96703" y1="27041" x2="96703" y2="2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6457" y="4319578"/>
            <a:ext cx="380021" cy="40925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2041" b="98776" l="10000" r="90000">
                        <a14:foregroundMark x1="45495" y1="5918" x2="45495" y2="5918"/>
                        <a14:foregroundMark x1="14835" y1="9388" x2="14835" y2="9388"/>
                        <a14:foregroundMark x1="18571" y1="17755" x2="18571" y2="17755"/>
                        <a14:foregroundMark x1="28901" y1="20102" x2="28901" y2="20102"/>
                        <a14:foregroundMark x1="42198" y1="21633" x2="42198" y2="21633"/>
                        <a14:foregroundMark x1="57473" y1="30102" x2="57473" y2="30102"/>
                        <a14:foregroundMark x1="65714" y1="42347" x2="65714" y2="42347"/>
                        <a14:foregroundMark x1="80989" y1="81531" x2="80989" y2="81531"/>
                        <a14:foregroundMark x1="55385" y1="96531" x2="55385" y2="96531"/>
                        <a14:foregroundMark x1="42198" y1="98776" x2="42198" y2="98776"/>
                        <a14:foregroundMark x1="72747" y1="2041" x2="72747" y2="2041"/>
                        <a14:backgroundMark x1="1648" y1="30510" x2="1648" y2="30510"/>
                        <a14:backgroundMark x1="18571" y1="33571" x2="18571" y2="33571"/>
                        <a14:backgroundMark x1="41758" y1="37347" x2="41758" y2="37347"/>
                        <a14:backgroundMark x1="85934" y1="31224" x2="85934" y2="31224"/>
                        <a14:backgroundMark x1="96703" y1="27041" x2="96703" y2="2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1149" y="2706933"/>
            <a:ext cx="302983" cy="3262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041" b="98776" l="10000" r="90000">
                        <a14:foregroundMark x1="45495" y1="5918" x2="45495" y2="5918"/>
                        <a14:foregroundMark x1="14835" y1="9388" x2="14835" y2="9388"/>
                        <a14:foregroundMark x1="18571" y1="17755" x2="18571" y2="17755"/>
                        <a14:foregroundMark x1="28901" y1="20102" x2="28901" y2="20102"/>
                        <a14:foregroundMark x1="42198" y1="21633" x2="42198" y2="21633"/>
                        <a14:foregroundMark x1="57473" y1="30102" x2="57473" y2="30102"/>
                        <a14:foregroundMark x1="65714" y1="42347" x2="65714" y2="42347"/>
                        <a14:foregroundMark x1="80989" y1="81531" x2="80989" y2="81531"/>
                        <a14:foregroundMark x1="55385" y1="96531" x2="55385" y2="96531"/>
                        <a14:foregroundMark x1="42198" y1="98776" x2="42198" y2="98776"/>
                        <a14:foregroundMark x1="72747" y1="2041" x2="72747" y2="2041"/>
                        <a14:backgroundMark x1="1648" y1="30510" x2="1648" y2="30510"/>
                        <a14:backgroundMark x1="18571" y1="33571" x2="18571" y2="33571"/>
                        <a14:backgroundMark x1="41758" y1="37347" x2="41758" y2="37347"/>
                        <a14:backgroundMark x1="85934" y1="31224" x2="85934" y2="31224"/>
                        <a14:backgroundMark x1="96703" y1="27041" x2="96703" y2="27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2233" y="2734509"/>
            <a:ext cx="292256" cy="314736"/>
          </a:xfrm>
          <a:prstGeom prst="rect">
            <a:avLst/>
          </a:prstGeo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683570" y="3068960"/>
            <a:ext cx="3564607" cy="0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83570" y="3429000"/>
            <a:ext cx="3564607" cy="0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83570" y="3789040"/>
            <a:ext cx="3564607" cy="0"/>
          </a:xfrm>
          <a:prstGeom prst="line">
            <a:avLst/>
          </a:prstGeom>
          <a:ln w="254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6332" y="5402911"/>
            <a:ext cx="768697" cy="76869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4615" l="10000" r="90000">
                        <a14:foregroundMark x1="28111" y1="29808" x2="28111" y2="29808"/>
                        <a14:foregroundMark x1="43444" y1="5192" x2="43444" y2="5192"/>
                        <a14:foregroundMark x1="53667" y1="192" x2="53667" y2="192"/>
                        <a14:foregroundMark x1="51444" y1="94615" x2="51444" y2="94615"/>
                        <a14:foregroundMark x1="57667" y1="42500" x2="57667" y2="42500"/>
                        <a14:foregroundMark x1="44000" y1="56346" x2="44000" y2="56346"/>
                        <a14:foregroundMark x1="33778" y1="39615" x2="33778" y2="39615"/>
                        <a14:foregroundMark x1="44000" y1="20000" x2="44000" y2="20000"/>
                        <a14:foregroundMark x1="55444" y1="74038" x2="55444" y2="74038"/>
                        <a14:backgroundMark x1="3111" y1="65192" x2="3111" y2="65192"/>
                        <a14:backgroundMark x1="16778" y1="75962" x2="16778" y2="75962"/>
                        <a14:backgroundMark x1="42333" y1="76923" x2="42333" y2="76923"/>
                        <a14:backgroundMark x1="68444" y1="52308" x2="68444" y2="52308"/>
                        <a14:backgroundMark x1="83222" y1="21923" x2="83222" y2="21923"/>
                        <a14:backgroundMark x1="94667" y1="22885" x2="94667" y2="22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436" y="5445224"/>
            <a:ext cx="1289055" cy="74478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2081" b="99220" l="10000" r="90000">
                        <a14:foregroundMark x1="50000" y1="4161" x2="50000" y2="4161"/>
                        <a14:foregroundMark x1="50109" y1="2081" x2="50109" y2="2081"/>
                        <a14:foregroundMark x1="54022" y1="29649" x2="54022" y2="29649"/>
                        <a14:foregroundMark x1="55109" y1="52796" x2="55109" y2="52796"/>
                        <a14:foregroundMark x1="44239" y1="53576" x2="44239" y2="53576"/>
                        <a14:foregroundMark x1="45435" y1="96879" x2="45435" y2="96879"/>
                        <a14:foregroundMark x1="54457" y1="98179" x2="54457" y2="98179"/>
                        <a14:foregroundMark x1="52717" y1="99220" x2="52717" y2="99220"/>
                        <a14:foregroundMark x1="42717" y1="36021" x2="42717" y2="36021"/>
                        <a14:backgroundMark x1="16304" y1="6112" x2="16304" y2="6112"/>
                        <a14:backgroundMark x1="30543" y1="21717" x2="30543" y2="21717"/>
                        <a14:backgroundMark x1="76413" y1="6112" x2="76413" y2="6112"/>
                        <a14:backgroundMark x1="95761" y1="31860" x2="95761" y2="31860"/>
                        <a14:backgroundMark x1="92391" y1="95839" x2="92391" y2="95839"/>
                        <a14:backgroundMark x1="44783" y1="46164" x2="44783" y2="46164"/>
                        <a14:backgroundMark x1="54891" y1="42913" x2="54891" y2="42913"/>
                        <a14:backgroundMark x1="50326" y1="42133" x2="50326" y2="42133"/>
                        <a14:backgroundMark x1="42065" y1="30429" x2="42065" y2="30429"/>
                        <a14:backgroundMark x1="60652" y1="29389" x2="60652" y2="29389"/>
                        <a14:backgroundMark x1="62500" y1="39792" x2="62500" y2="39792"/>
                        <a14:backgroundMark x1="54239" y1="34720" x2="54239" y2="34720"/>
                        <a14:backgroundMark x1="44022" y1="32640" x2="44022" y2="32640"/>
                        <a14:backgroundMark x1="49130" y1="26788" x2="49130" y2="26788"/>
                        <a14:backgroundMark x1="65109" y1="19636" x2="65109" y2="19636"/>
                        <a14:backgroundMark x1="65326" y1="4421" x2="65326" y2="4421"/>
                        <a14:backgroundMark x1="24783" y1="5462" x2="24783" y2="5462"/>
                        <a14:backgroundMark x1="4130" y1="57087" x2="4130" y2="57087"/>
                        <a14:backgroundMark x1="17174" y1="95189" x2="17174" y2="95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7707" y="5193200"/>
            <a:ext cx="1059123" cy="8852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889" b="99667" l="778" r="98000">
                        <a14:foregroundMark x1="13778" y1="73778" x2="13778" y2="73778"/>
                        <a14:foregroundMark x1="3333" y1="85889" x2="3333" y2="85889"/>
                        <a14:foregroundMark x1="71111" y1="6333" x2="71111" y2="6333"/>
                        <a14:foregroundMark x1="80222" y1="3889" x2="80222" y2="3889"/>
                        <a14:foregroundMark x1="96556" y1="18889" x2="96556" y2="18889"/>
                        <a14:foregroundMark x1="98222" y1="25222" x2="98222" y2="25222"/>
                        <a14:foregroundMark x1="66000" y1="36111" x2="66000" y2="36111"/>
                        <a14:foregroundMark x1="12111" y1="98778" x2="12111" y2="98778"/>
                        <a14:foregroundMark x1="778" y1="90000" x2="778" y2="90000"/>
                        <a14:foregroundMark x1="12889" y1="99667" x2="12889" y2="99667"/>
                        <a14:foregroundMark x1="75222" y1="889" x2="75222" y2="889"/>
                        <a14:backgroundMark x1="1667" y1="11778" x2="1667" y2="11778"/>
                        <a14:backgroundMark x1="17889" y1="21000" x2="17889" y2="21000"/>
                        <a14:backgroundMark x1="46333" y1="39000" x2="46333" y2="39000"/>
                        <a14:backgroundMark x1="61000" y1="54444" x2="61000" y2="54444"/>
                        <a14:backgroundMark x1="80222" y1="78778" x2="80222" y2="78778"/>
                        <a14:backgroundMark x1="17111" y1="79556" x2="17111" y2="79556"/>
                        <a14:backgroundMark x1="89111" y1="96778" x2="89111" y2="96778"/>
                        <a14:backgroundMark x1="97000" y1="77889" x2="97000" y2="77889"/>
                        <a14:backgroundMark x1="95778" y1="5111" x2="95778" y2="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6612" y="2706937"/>
            <a:ext cx="362027" cy="36202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ackgroundRemoval t="889" b="99667" l="778" r="98000">
                        <a14:foregroundMark x1="13778" y1="73778" x2="13778" y2="73778"/>
                        <a14:foregroundMark x1="3333" y1="85889" x2="3333" y2="85889"/>
                        <a14:foregroundMark x1="71111" y1="6333" x2="71111" y2="6333"/>
                        <a14:foregroundMark x1="80222" y1="3889" x2="80222" y2="3889"/>
                        <a14:foregroundMark x1="96556" y1="18889" x2="96556" y2="18889"/>
                        <a14:foregroundMark x1="98222" y1="25222" x2="98222" y2="25222"/>
                        <a14:foregroundMark x1="66000" y1="36111" x2="66000" y2="36111"/>
                        <a14:foregroundMark x1="12111" y1="98778" x2="12111" y2="98778"/>
                        <a14:foregroundMark x1="778" y1="90000" x2="778" y2="90000"/>
                        <a14:foregroundMark x1="12889" y1="99667" x2="12889" y2="99667"/>
                        <a14:foregroundMark x1="75222" y1="889" x2="75222" y2="889"/>
                        <a14:backgroundMark x1="1667" y1="11778" x2="1667" y2="11778"/>
                        <a14:backgroundMark x1="17889" y1="21000" x2="17889" y2="21000"/>
                        <a14:backgroundMark x1="46333" y1="39000" x2="46333" y2="39000"/>
                        <a14:backgroundMark x1="61000" y1="54444" x2="61000" y2="54444"/>
                        <a14:backgroundMark x1="80222" y1="78778" x2="80222" y2="78778"/>
                        <a14:backgroundMark x1="17111" y1="79556" x2="17111" y2="79556"/>
                        <a14:backgroundMark x1="89111" y1="96778" x2="89111" y2="96778"/>
                        <a14:backgroundMark x1="97000" y1="77889" x2="97000" y2="77889"/>
                        <a14:backgroundMark x1="95778" y1="5111" x2="95778" y2="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8952" y="2687222"/>
            <a:ext cx="362027" cy="362027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215667" y="103205"/>
            <a:ext cx="6369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ОСОБЕННОСТИ ПРОВЕДЕНИЯ ГИА В 2021 ГОДУ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2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12142" y="98625"/>
            <a:ext cx="9031857" cy="4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z="2400" b="1" dirty="0" smtClean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ЛОГИСТИЧЕСКАЯ СХЕМА ВХОДА В ЗДАНИЕ ОО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7" name="object 3"/>
          <p:cNvSpPr txBox="1">
            <a:spLocks noChangeArrowheads="1"/>
          </p:cNvSpPr>
          <p:nvPr/>
        </p:nvSpPr>
        <p:spPr bwMode="auto">
          <a:xfrm>
            <a:off x="250830" y="1593235"/>
            <a:ext cx="385763" cy="3692036"/>
          </a:xfrm>
          <a:prstGeom prst="rect">
            <a:avLst/>
          </a:prstGeom>
          <a:solidFill>
            <a:srgbClr val="F8F9FA"/>
          </a:solidFill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0" tIns="635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В  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Х  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О  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Д</a:t>
            </a:r>
          </a:p>
          <a:p>
            <a:pPr algn="ctr">
              <a:defRPr/>
            </a:pPr>
            <a:endParaRPr lang="ru-RU" altLang="ru-RU" sz="105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В</a:t>
            </a:r>
          </a:p>
          <a:p>
            <a:pPr algn="ctr">
              <a:defRPr/>
            </a:pPr>
            <a:endParaRPr lang="ru-RU" altLang="ru-RU" sz="105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З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Д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А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Н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И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Е  </a:t>
            </a:r>
          </a:p>
          <a:p>
            <a:pPr algn="ctr">
              <a:defRPr/>
            </a:pPr>
            <a:endParaRPr lang="ru-RU" altLang="ru-RU" sz="105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О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FF0000"/>
                </a:solidFill>
                <a:latin typeface="Cambria" pitchFamily="18" charset="0"/>
              </a:rPr>
              <a:t>О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187627" y="644691"/>
            <a:ext cx="5800725" cy="7078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+mn-lt"/>
              </a:rPr>
              <a:t>Приход на экзамен участников ЕГЭ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+mn-lt"/>
              </a:rPr>
              <a:t>и работников ППЭ </a:t>
            </a:r>
            <a:r>
              <a:rPr lang="ru-RU" altLang="ru-RU" sz="2000" b="1" dirty="0">
                <a:solidFill>
                  <a:srgbClr val="FF0000"/>
                </a:solidFill>
                <a:latin typeface="+mn-lt"/>
              </a:rPr>
              <a:t>строго по графику!</a:t>
            </a:r>
          </a:p>
        </p:txBody>
      </p:sp>
      <p:sp>
        <p:nvSpPr>
          <p:cNvPr id="10" name="object 12"/>
          <p:cNvSpPr txBox="1">
            <a:spLocks noChangeArrowheads="1"/>
          </p:cNvSpPr>
          <p:nvPr/>
        </p:nvSpPr>
        <p:spPr bwMode="auto">
          <a:xfrm>
            <a:off x="755578" y="1796821"/>
            <a:ext cx="1443038" cy="51744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600" dirty="0" smtClean="0">
                <a:latin typeface="+mn-lt"/>
              </a:rPr>
              <a:t>Место</a:t>
            </a:r>
          </a:p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600" dirty="0" smtClean="0">
                <a:latin typeface="+mn-lt"/>
              </a:rPr>
              <a:t>термометрии</a:t>
            </a:r>
            <a:endParaRPr lang="ru-RU" altLang="ru-RU" sz="1600" dirty="0">
              <a:latin typeface="+mn-lt"/>
            </a:endParaRPr>
          </a:p>
        </p:txBody>
      </p:sp>
      <p:pic>
        <p:nvPicPr>
          <p:cNvPr id="11" name="Picture 2" descr="https://ae01.alicdn.com/kf/H21b5aafd503947b6a7559020b846949c2/2020-Baby-Adult-Digital-Termomete-Forehead-Body-Handheld-Infrared-Thermometer-Gauge-Non-Contact-Temperature-Measurement-Device.jpg_q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705" t="6384" r="9250" b="4326"/>
          <a:stretch>
            <a:fillRect/>
          </a:stretch>
        </p:blipFill>
        <p:spPr bwMode="auto">
          <a:xfrm>
            <a:off x="755580" y="2756931"/>
            <a:ext cx="6508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12"/>
          <p:cNvSpPr txBox="1">
            <a:spLocks noChangeArrowheads="1"/>
          </p:cNvSpPr>
          <p:nvPr/>
        </p:nvSpPr>
        <p:spPr bwMode="auto">
          <a:xfrm>
            <a:off x="2267747" y="1796825"/>
            <a:ext cx="1618455" cy="76367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200" dirty="0" smtClean="0">
                <a:latin typeface="+mn-lt"/>
              </a:rPr>
              <a:t>Место</a:t>
            </a:r>
          </a:p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200" dirty="0" smtClean="0">
                <a:latin typeface="+mn-lt"/>
              </a:rPr>
              <a:t>обработки рук антисептическим средством</a:t>
            </a:r>
            <a:endParaRPr lang="ru-RU" altLang="ru-RU" sz="1200" dirty="0">
              <a:latin typeface="+mn-lt"/>
            </a:endParaRPr>
          </a:p>
        </p:txBody>
      </p:sp>
      <p:pic>
        <p:nvPicPr>
          <p:cNvPr id="13" name="Picture 4" descr="http://www.differo.ee/wp-content/uploads/2013/09/photo1361371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044957"/>
            <a:ext cx="114141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ttps://media.istockphoto.com/vectors/white-man-in-a-mask-that-disinfects-his-fingers-vector-id1212719190?k=6&amp;m=1212719190&amp;s=170667a&amp;w=0&amp;h=taw7Dd4CpAqqza9bSfq4O2a9HY6NrvcwhHpBmR9NpC4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64904"/>
            <a:ext cx="46773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bject 12"/>
          <p:cNvSpPr txBox="1">
            <a:spLocks noChangeArrowheads="1"/>
          </p:cNvSpPr>
          <p:nvPr/>
        </p:nvSpPr>
        <p:spPr bwMode="auto">
          <a:xfrm>
            <a:off x="1259636" y="3909053"/>
            <a:ext cx="1330325" cy="2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+mn-lt"/>
              </a:rPr>
              <a:t>Не менее 1,5 м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1115616" y="3717033"/>
            <a:ext cx="225425" cy="5540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699796" y="3813046"/>
            <a:ext cx="225425" cy="5540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www.differo.ee/wp-content/uploads/2013/09/photo1361371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48953"/>
            <a:ext cx="114141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ject 12"/>
          <p:cNvSpPr txBox="1">
            <a:spLocks noChangeArrowheads="1"/>
          </p:cNvSpPr>
          <p:nvPr/>
        </p:nvSpPr>
        <p:spPr bwMode="auto">
          <a:xfrm>
            <a:off x="4139952" y="1796821"/>
            <a:ext cx="2664296" cy="51744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600" dirty="0" smtClean="0">
                <a:latin typeface="+mn-lt"/>
              </a:rPr>
              <a:t>Место</a:t>
            </a:r>
          </a:p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600" dirty="0" smtClean="0">
                <a:latin typeface="+mn-lt"/>
              </a:rPr>
              <a:t>упаковки личных вещей </a:t>
            </a:r>
            <a:endParaRPr lang="ru-RU" altLang="ru-RU" sz="1600" dirty="0">
              <a:latin typeface="+mn-lt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5076060" y="3813046"/>
            <a:ext cx="225425" cy="5540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ject 12"/>
          <p:cNvSpPr txBox="1">
            <a:spLocks noChangeArrowheads="1"/>
          </p:cNvSpPr>
          <p:nvPr/>
        </p:nvSpPr>
        <p:spPr bwMode="auto">
          <a:xfrm>
            <a:off x="3707908" y="3909053"/>
            <a:ext cx="1330325" cy="2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mbria" pitchFamily="18" charset="0"/>
              </a:rPr>
              <a:t>Не менее 1,5 м</a:t>
            </a:r>
          </a:p>
        </p:txBody>
      </p:sp>
      <p:pic>
        <p:nvPicPr>
          <p:cNvPr id="23" name="Picture 8" descr="https://media.istockphoto.com/vectors/white-man-in-a-mask-that-disinfects-his-fingers-vector-id1212719190?k=6&amp;m=1212719190&amp;s=170667a&amp;w=0&amp;h=taw7Dd4CpAqqza9bSfq4O2a9HY6NrvcwhHpBmR9NpC4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6" y="2468893"/>
            <a:ext cx="46773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Прямая соединительная линия 24"/>
          <p:cNvCxnSpPr/>
          <p:nvPr/>
        </p:nvCxnSpPr>
        <p:spPr>
          <a:xfrm flipH="1">
            <a:off x="5148068" y="6213316"/>
            <a:ext cx="225425" cy="5540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12"/>
          <p:cNvSpPr txBox="1">
            <a:spLocks noChangeArrowheads="1"/>
          </p:cNvSpPr>
          <p:nvPr/>
        </p:nvSpPr>
        <p:spPr bwMode="auto">
          <a:xfrm rot="16200000">
            <a:off x="4302990" y="5354198"/>
            <a:ext cx="1773767" cy="2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mbria" pitchFamily="18" charset="0"/>
              </a:rPr>
              <a:t>Не менее 1,5 м</a:t>
            </a:r>
          </a:p>
        </p:txBody>
      </p:sp>
      <p:pic>
        <p:nvPicPr>
          <p:cNvPr id="27" name="Picture 4" descr="http://www.differo.ee/wp-content/uploads/2013/09/photo1361371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4" y="5733262"/>
            <a:ext cx="11414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bject 12"/>
          <p:cNvSpPr txBox="1">
            <a:spLocks noChangeArrowheads="1"/>
          </p:cNvSpPr>
          <p:nvPr/>
        </p:nvSpPr>
        <p:spPr bwMode="auto">
          <a:xfrm>
            <a:off x="5436096" y="4389114"/>
            <a:ext cx="3024336" cy="75084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600" dirty="0" smtClean="0">
                <a:latin typeface="Cambria" pitchFamily="18" charset="0"/>
              </a:rPr>
              <a:t>Место выдачи </a:t>
            </a:r>
            <a:r>
              <a:rPr lang="ru-RU" altLang="ru-RU" sz="1600" dirty="0">
                <a:latin typeface="Cambria" pitchFamily="18" charset="0"/>
              </a:rPr>
              <a:t/>
            </a:r>
            <a:br>
              <a:rPr lang="ru-RU" altLang="ru-RU" sz="1600" dirty="0">
                <a:latin typeface="Cambria" pitchFamily="18" charset="0"/>
              </a:rPr>
            </a:br>
            <a:r>
              <a:rPr lang="ru-RU" altLang="ru-RU" sz="1600" dirty="0">
                <a:latin typeface="Cambria" pitchFamily="18" charset="0"/>
              </a:rPr>
              <a:t>средств индивидуальной защиты</a:t>
            </a:r>
          </a:p>
        </p:txBody>
      </p:sp>
      <p:pic>
        <p:nvPicPr>
          <p:cNvPr id="29" name="Picture 61" descr="https://im0-tub-ru.yandex.net/i?id=d4f1e7f45bb49a94517a5ba754afbfe4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445230"/>
            <a:ext cx="436562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 стрелкой 31"/>
          <p:cNvCxnSpPr/>
          <p:nvPr/>
        </p:nvCxnSpPr>
        <p:spPr>
          <a:xfrm>
            <a:off x="1187626" y="4293096"/>
            <a:ext cx="1503362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436096" y="2660915"/>
            <a:ext cx="261700" cy="40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Прямая со стрелкой 32"/>
          <p:cNvCxnSpPr/>
          <p:nvPr/>
        </p:nvCxnSpPr>
        <p:spPr>
          <a:xfrm>
            <a:off x="3491881" y="4293096"/>
            <a:ext cx="1503362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ject 12"/>
          <p:cNvSpPr txBox="1">
            <a:spLocks noChangeArrowheads="1"/>
          </p:cNvSpPr>
          <p:nvPr/>
        </p:nvSpPr>
        <p:spPr bwMode="auto">
          <a:xfrm>
            <a:off x="7010400" y="1752603"/>
            <a:ext cx="1872208" cy="57900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200" dirty="0" smtClean="0">
                <a:latin typeface="+mn-lt"/>
              </a:rPr>
              <a:t>Место</a:t>
            </a:r>
          </a:p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200" dirty="0" smtClean="0">
                <a:latin typeface="+mn-lt"/>
              </a:rPr>
              <a:t>обработки рук антисептическим средством</a:t>
            </a:r>
            <a:endParaRPr lang="ru-RU" altLang="ru-RU" sz="1600" dirty="0">
              <a:latin typeface="+mn-lt"/>
            </a:endParaRPr>
          </a:p>
        </p:txBody>
      </p:sp>
      <p:pic>
        <p:nvPicPr>
          <p:cNvPr id="35" name="Picture 4" descr="http://www.differo.ee/wp-content/uploads/2013/09/photo1361371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6" y="3044957"/>
            <a:ext cx="114141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 descr="https://media.istockphoto.com/vectors/white-man-in-a-mask-that-disinfects-his-fingers-vector-id1212719190?k=6&amp;m=1212719190&amp;s=170667a&amp;w=0&amp;h=taw7Dd4CpAqqza9bSfq4O2a9HY6NrvcwhHpBmR9NpC4=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4" y="2564904"/>
            <a:ext cx="46773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Прямая соединительная линия 36"/>
          <p:cNvCxnSpPr/>
          <p:nvPr/>
        </p:nvCxnSpPr>
        <p:spPr>
          <a:xfrm flipH="1">
            <a:off x="7467603" y="3733800"/>
            <a:ext cx="225425" cy="5540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ject 12"/>
          <p:cNvSpPr txBox="1">
            <a:spLocks noChangeArrowheads="1"/>
          </p:cNvSpPr>
          <p:nvPr/>
        </p:nvSpPr>
        <p:spPr bwMode="auto">
          <a:xfrm>
            <a:off x="5867403" y="3886200"/>
            <a:ext cx="1330325" cy="2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mbria" pitchFamily="18" charset="0"/>
              </a:rPr>
              <a:t>Не менее 1,5 м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5791201" y="4267200"/>
            <a:ext cx="1503362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5364088" y="4773156"/>
            <a:ext cx="0" cy="1344149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ject 12"/>
          <p:cNvSpPr txBox="1">
            <a:spLocks noChangeArrowheads="1"/>
          </p:cNvSpPr>
          <p:nvPr/>
        </p:nvSpPr>
        <p:spPr bwMode="auto">
          <a:xfrm rot="16200000">
            <a:off x="7985981" y="5182086"/>
            <a:ext cx="1752601" cy="2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mbria" pitchFamily="18" charset="0"/>
              </a:rPr>
              <a:t>Не менее 1,5 м</a:t>
            </a:r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8686800" y="4648206"/>
            <a:ext cx="0" cy="1344149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ject 12"/>
          <p:cNvSpPr txBox="1">
            <a:spLocks noChangeArrowheads="1"/>
          </p:cNvSpPr>
          <p:nvPr/>
        </p:nvSpPr>
        <p:spPr bwMode="auto">
          <a:xfrm>
            <a:off x="179512" y="6021288"/>
            <a:ext cx="3528392" cy="4430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400" dirty="0" smtClean="0">
                <a:latin typeface="Cambria" pitchFamily="18" charset="0"/>
              </a:rPr>
              <a:t>БАК с пакетами  для сбора  использованных масок</a:t>
            </a:r>
            <a:endParaRPr lang="ru-RU" altLang="ru-RU" sz="14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5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98625"/>
            <a:ext cx="9144000" cy="4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z="2400" b="1" dirty="0" smtClean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ЛОГИСТИЧЕСКАЯ СХЕМА ВХОДА В ППЭ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5" y="932723"/>
            <a:ext cx="431800" cy="5232400"/>
          </a:xfrm>
          <a:prstGeom prst="rect">
            <a:avLst/>
          </a:prstGeom>
          <a:solidFill>
            <a:srgbClr val="E9E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000" dirty="0"/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07505" y="1316772"/>
            <a:ext cx="36004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itchFamily="18" charset="0"/>
              </a:rPr>
              <a:t>В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itchFamily="18" charset="0"/>
              </a:rPr>
              <a:t>Х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itchFamily="18" charset="0"/>
              </a:rPr>
              <a:t>О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itchFamily="18" charset="0"/>
              </a:rPr>
              <a:t>Д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itchFamily="18" charset="0"/>
              </a:rPr>
              <a:t>В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FF0000"/>
              </a:solidFill>
              <a:latin typeface="Cambria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itchFamily="18" charset="0"/>
              </a:rPr>
              <a:t>П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itchFamily="18" charset="0"/>
              </a:rPr>
              <a:t>П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Cambria" pitchFamily="18" charset="0"/>
              </a:rPr>
              <a:t>Э</a:t>
            </a:r>
          </a:p>
        </p:txBody>
      </p:sp>
      <p:sp>
        <p:nvSpPr>
          <p:cNvPr id="10" name="object 11"/>
          <p:cNvSpPr>
            <a:spLocks noChangeArrowheads="1"/>
          </p:cNvSpPr>
          <p:nvPr/>
        </p:nvSpPr>
        <p:spPr bwMode="auto">
          <a:xfrm>
            <a:off x="2339756" y="4773150"/>
            <a:ext cx="1131887" cy="15367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Cambria" pitchFamily="18" charset="0"/>
            </a:endParaRPr>
          </a:p>
        </p:txBody>
      </p:sp>
      <p:pic>
        <p:nvPicPr>
          <p:cNvPr id="11" name="Picture 4" descr="http://www.differo.ee/wp-content/uploads/2013/09/photo1361371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6" y="1988846"/>
            <a:ext cx="114141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12"/>
          <p:cNvSpPr txBox="1">
            <a:spLocks noChangeArrowheads="1"/>
          </p:cNvSpPr>
          <p:nvPr/>
        </p:nvSpPr>
        <p:spPr bwMode="auto">
          <a:xfrm>
            <a:off x="1619674" y="1028740"/>
            <a:ext cx="2880320" cy="50462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600" dirty="0" smtClean="0">
                <a:latin typeface="Cambria" pitchFamily="18" charset="0"/>
              </a:rPr>
              <a:t>Место организации паспортного контроля</a:t>
            </a:r>
            <a:endParaRPr lang="ru-RU" altLang="ru-RU" sz="1600" dirty="0">
              <a:latin typeface="Cambria" pitchFamily="18" charset="0"/>
            </a:endParaRPr>
          </a:p>
        </p:txBody>
      </p:sp>
      <p:sp>
        <p:nvSpPr>
          <p:cNvPr id="13" name="object 12"/>
          <p:cNvSpPr txBox="1">
            <a:spLocks noChangeArrowheads="1"/>
          </p:cNvSpPr>
          <p:nvPr/>
        </p:nvSpPr>
        <p:spPr bwMode="auto">
          <a:xfrm rot="16200000">
            <a:off x="2286766" y="3722016"/>
            <a:ext cx="1773767" cy="2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mbria" pitchFamily="18" charset="0"/>
              </a:rPr>
              <a:t>Не менее 1,5 м</a:t>
            </a:r>
          </a:p>
        </p:txBody>
      </p:sp>
      <p:sp>
        <p:nvSpPr>
          <p:cNvPr id="14" name="object 12"/>
          <p:cNvSpPr txBox="1">
            <a:spLocks noChangeArrowheads="1"/>
          </p:cNvSpPr>
          <p:nvPr/>
        </p:nvSpPr>
        <p:spPr bwMode="auto">
          <a:xfrm>
            <a:off x="5004048" y="932730"/>
            <a:ext cx="3888432" cy="50462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600" dirty="0" smtClean="0">
                <a:latin typeface="Cambria" pitchFamily="18" charset="0"/>
              </a:rPr>
              <a:t>организатор вне аудитории называет участнику номер его аудитории</a:t>
            </a:r>
            <a:endParaRPr lang="ru-RU" altLang="ru-RU" sz="1600" dirty="0">
              <a:latin typeface="Cambr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63889" y="2084858"/>
            <a:ext cx="1430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400" b="1" dirty="0" smtClean="0">
                <a:solidFill>
                  <a:srgbClr val="C00000"/>
                </a:solidFill>
                <a:latin typeface="Cambria" pitchFamily="18" charset="0"/>
              </a:rPr>
              <a:t>Не менее 1,5 м</a:t>
            </a:r>
            <a:endParaRPr lang="ru-RU" altLang="ru-RU" sz="1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6" name="Picture 4" descr="http://www.differo.ee/wp-content/uploads/2013/09/photo13613717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700814"/>
            <a:ext cx="1141412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12"/>
          <p:cNvSpPr txBox="1">
            <a:spLocks noChangeArrowheads="1"/>
          </p:cNvSpPr>
          <p:nvPr/>
        </p:nvSpPr>
        <p:spPr bwMode="auto">
          <a:xfrm>
            <a:off x="5436096" y="2852942"/>
            <a:ext cx="3456384" cy="50462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600" dirty="0" smtClean="0">
                <a:latin typeface="Cambria" pitchFamily="18" charset="0"/>
              </a:rPr>
              <a:t>организатор вне аудитории направляет участника к аудиториям</a:t>
            </a:r>
            <a:endParaRPr lang="ru-RU" altLang="ru-RU" sz="1600" dirty="0">
              <a:latin typeface="Cambria" pitchFamily="18" charset="0"/>
            </a:endParaRPr>
          </a:p>
        </p:txBody>
      </p:sp>
      <p:sp>
        <p:nvSpPr>
          <p:cNvPr id="18" name="object 12"/>
          <p:cNvSpPr txBox="1">
            <a:spLocks noChangeArrowheads="1"/>
          </p:cNvSpPr>
          <p:nvPr/>
        </p:nvSpPr>
        <p:spPr bwMode="auto">
          <a:xfrm>
            <a:off x="3779912" y="5349219"/>
            <a:ext cx="4320480" cy="50462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600" dirty="0" smtClean="0">
                <a:latin typeface="Cambria" pitchFamily="18" charset="0"/>
              </a:rPr>
              <a:t>организатор вне аудитории направляет участника к аудиториям</a:t>
            </a:r>
            <a:endParaRPr lang="ru-RU" altLang="ru-RU" sz="1600" dirty="0">
              <a:latin typeface="Cambr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6516217" y="4581128"/>
            <a:ext cx="288032" cy="58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8676457" y="6277512"/>
            <a:ext cx="288032" cy="58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bject 12"/>
          <p:cNvSpPr txBox="1">
            <a:spLocks noChangeArrowheads="1"/>
          </p:cNvSpPr>
          <p:nvPr/>
        </p:nvSpPr>
        <p:spPr bwMode="auto">
          <a:xfrm rot="16200000">
            <a:off x="5023070" y="4298080"/>
            <a:ext cx="1773767" cy="22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22225" indent="-9525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mbria" pitchFamily="18" charset="0"/>
              </a:rPr>
              <a:t>Не менее 1,5 м</a:t>
            </a:r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7683966" y="5758597"/>
            <a:ext cx="12538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0"/>
              </a:spcBef>
              <a:buFontTx/>
              <a:buNone/>
            </a:pPr>
            <a:r>
              <a:rPr lang="ru-RU" altLang="ru-RU" sz="1200" b="1" dirty="0" smtClean="0">
                <a:solidFill>
                  <a:srgbClr val="C00000"/>
                </a:solidFill>
                <a:latin typeface="Cambria" pitchFamily="18" charset="0"/>
              </a:rPr>
              <a:t>Не менее 1,5 м</a:t>
            </a:r>
            <a:endParaRPr lang="ru-RU" altLang="ru-RU" sz="12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563890" y="2468893"/>
            <a:ext cx="1503362" cy="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084168" y="3717038"/>
            <a:ext cx="0" cy="1344149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347864" y="3140971"/>
            <a:ext cx="0" cy="1344149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8460432" y="5157198"/>
            <a:ext cx="0" cy="1344149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611562" y="2377406"/>
            <a:ext cx="1656184" cy="233137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sz="1600" dirty="0" smtClean="0">
                <a:latin typeface="Cambria" pitchFamily="18" charset="0"/>
                <a:ea typeface="Times New Roman" pitchFamily="18" charset="0"/>
                <a:cs typeface="Arial" pitchFamily="34" charset="0"/>
              </a:rPr>
              <a:t>В случае если участник ЕГЭ прибыл в ППЭ в маске, необходимо попросить его снять маску во время прохода в ППЭ</a:t>
            </a:r>
            <a:endParaRPr lang="ru-RU" sz="1600" dirty="0">
              <a:latin typeface="Cambria" pitchFamily="18" charset="0"/>
              <a:cs typeface="Arial" pitchFamily="34" charset="0"/>
            </a:endParaRPr>
          </a:p>
        </p:txBody>
      </p:sp>
      <p:pic>
        <p:nvPicPr>
          <p:cNvPr id="28" name="Объект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8" y="1796819"/>
            <a:ext cx="506507" cy="35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795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98625"/>
            <a:ext cx="9144000" cy="4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НА ТЕРРИТОРИИ ППЭ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23528" y="713772"/>
            <a:ext cx="7344816" cy="94637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b="1" dirty="0" smtClean="0">
                <a:ea typeface="Times New Roman" pitchFamily="18" charset="0"/>
                <a:cs typeface="Arial" pitchFamily="34" charset="0"/>
              </a:rPr>
              <a:t>организаторы вне аудитории:</a:t>
            </a:r>
          </a:p>
          <a:p>
            <a:pPr lvl="0" algn="just"/>
            <a:r>
              <a:rPr lang="ru-RU" b="1" dirty="0" smtClean="0">
                <a:ea typeface="Times New Roman" pitchFamily="18" charset="0"/>
                <a:cs typeface="Arial" pitchFamily="34" charset="0"/>
              </a:rPr>
              <a:t>- контролируют соблюдение дистанции</a:t>
            </a:r>
            <a:br>
              <a:rPr lang="ru-RU" b="1" dirty="0" smtClean="0">
                <a:ea typeface="Times New Roman" pitchFamily="18" charset="0"/>
                <a:cs typeface="Arial" pitchFamily="34" charset="0"/>
              </a:rPr>
            </a:br>
            <a:r>
              <a:rPr lang="ru-RU" b="1" dirty="0" smtClean="0">
                <a:ea typeface="Times New Roman" pitchFamily="18" charset="0"/>
                <a:cs typeface="Arial" pitchFamily="34" charset="0"/>
              </a:rPr>
              <a:t>- напоминают про обработку рук антисептическим средством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40708"/>
            <a:ext cx="864096" cy="115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2" y="2180862"/>
            <a:ext cx="122872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475656" y="2342275"/>
            <a:ext cx="7344816" cy="39237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b="1" dirty="0" smtClean="0">
                <a:ea typeface="Times New Roman" pitchFamily="18" charset="0"/>
                <a:cs typeface="Arial" pitchFamily="34" charset="0"/>
              </a:rPr>
              <a:t>обязательное использование СИЗ работниками ППЭ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9554" y="3236985"/>
            <a:ext cx="1236205" cy="151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043608" y="3590408"/>
            <a:ext cx="6552728" cy="39237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b="1" dirty="0" smtClean="0">
                <a:ea typeface="Times New Roman" pitchFamily="18" charset="0"/>
                <a:cs typeface="Arial" pitchFamily="34" charset="0"/>
              </a:rPr>
              <a:t>организация питьевого режима</a:t>
            </a:r>
            <a:endParaRPr lang="ru-RU" dirty="0"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8" y="4773156"/>
            <a:ext cx="1013464" cy="121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619674" y="5372123"/>
            <a:ext cx="6552728" cy="66937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38088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b="1" dirty="0" smtClean="0">
                <a:ea typeface="Times New Roman" pitchFamily="18" charset="0"/>
                <a:cs typeface="Arial" pitchFamily="34" charset="0"/>
              </a:rPr>
              <a:t>контроль отсутствия скопления участников ЕГЭ в коридорах, холлах, рекреации</a:t>
            </a:r>
            <a:endParaRPr lang="ru-RU" dirty="0"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5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194733" y="231692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altLang="ru-RU" sz="2400" b="1" dirty="0" smtClean="0">
                <a:solidFill>
                  <a:schemeClr val="accent6">
                    <a:lumMod val="75000"/>
                  </a:schemeClr>
                </a:solidFill>
                <a:cs typeface="Arial" charset="0"/>
              </a:rPr>
              <a:t>СХЕМА РАССАДКИ УЧАСТНИКОВ ЕГЭ В АУДИТОРИИ ППЭ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grpSp>
        <p:nvGrpSpPr>
          <p:cNvPr id="2" name="Группа 4"/>
          <p:cNvGrpSpPr/>
          <p:nvPr/>
        </p:nvGrpSpPr>
        <p:grpSpPr>
          <a:xfrm>
            <a:off x="1219200" y="1412777"/>
            <a:ext cx="6953200" cy="4226024"/>
            <a:chOff x="611560" y="631721"/>
            <a:chExt cx="6758575" cy="3579190"/>
          </a:xfrm>
        </p:grpSpPr>
        <p:grpSp>
          <p:nvGrpSpPr>
            <p:cNvPr id="3" name="Группа 12"/>
            <p:cNvGrpSpPr/>
            <p:nvPr/>
          </p:nvGrpSpPr>
          <p:grpSpPr>
            <a:xfrm>
              <a:off x="5148064" y="1052736"/>
              <a:ext cx="792088" cy="3096344"/>
              <a:chOff x="5220072" y="1052736"/>
              <a:chExt cx="792088" cy="3096344"/>
            </a:xfrm>
          </p:grpSpPr>
          <p:sp>
            <p:nvSpPr>
              <p:cNvPr id="40" name="Прямоугольник 3"/>
              <p:cNvSpPr/>
              <p:nvPr/>
            </p:nvSpPr>
            <p:spPr>
              <a:xfrm>
                <a:off x="5580112" y="1052736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1</a:t>
                </a:r>
                <a:r>
                  <a:rPr lang="ru-RU" dirty="0" smtClean="0"/>
                  <a:t>А</a:t>
                </a:r>
                <a:endParaRPr lang="ru-RU" dirty="0"/>
              </a:p>
            </p:txBody>
          </p:sp>
          <p:sp>
            <p:nvSpPr>
              <p:cNvPr id="41" name="Прямоугольник 4"/>
              <p:cNvSpPr/>
              <p:nvPr/>
            </p:nvSpPr>
            <p:spPr>
              <a:xfrm>
                <a:off x="5580112" y="2204864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1</a:t>
                </a:r>
                <a:r>
                  <a:rPr lang="ru-RU" dirty="0" smtClean="0"/>
                  <a:t>Б</a:t>
                </a:r>
                <a:endParaRPr lang="ru-RU" dirty="0"/>
              </a:p>
            </p:txBody>
          </p:sp>
          <p:sp>
            <p:nvSpPr>
              <p:cNvPr id="42" name="Прямоугольник 5"/>
              <p:cNvSpPr/>
              <p:nvPr/>
            </p:nvSpPr>
            <p:spPr>
              <a:xfrm>
                <a:off x="5580112" y="3429000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1</a:t>
                </a:r>
                <a:r>
                  <a:rPr lang="ru-RU" dirty="0" smtClean="0"/>
                  <a:t>В</a:t>
                </a:r>
                <a:endParaRPr lang="ru-RU" dirty="0"/>
              </a:p>
            </p:txBody>
          </p:sp>
          <p:sp>
            <p:nvSpPr>
              <p:cNvPr id="43" name="Овал 6"/>
              <p:cNvSpPr/>
              <p:nvPr/>
            </p:nvSpPr>
            <p:spPr>
              <a:xfrm>
                <a:off x="5220072" y="1052736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7"/>
              <p:cNvSpPr/>
              <p:nvPr/>
            </p:nvSpPr>
            <p:spPr>
              <a:xfrm>
                <a:off x="5220072" y="2420888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8"/>
              <p:cNvSpPr/>
              <p:nvPr/>
            </p:nvSpPr>
            <p:spPr>
              <a:xfrm>
                <a:off x="5220072" y="3861048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" name="Группа 27"/>
            <p:cNvGrpSpPr/>
            <p:nvPr/>
          </p:nvGrpSpPr>
          <p:grpSpPr>
            <a:xfrm>
              <a:off x="4572000" y="1052736"/>
              <a:ext cx="432048" cy="3096344"/>
              <a:chOff x="4572000" y="1052736"/>
              <a:chExt cx="432048" cy="3096344"/>
            </a:xfrm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4572000" y="1052736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4572000" y="2204864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4572000" y="3429000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5" name="Группа 13"/>
            <p:cNvGrpSpPr/>
            <p:nvPr/>
          </p:nvGrpSpPr>
          <p:grpSpPr>
            <a:xfrm>
              <a:off x="3275856" y="1052736"/>
              <a:ext cx="792088" cy="3096344"/>
              <a:chOff x="5220072" y="1052736"/>
              <a:chExt cx="792088" cy="3096344"/>
            </a:xfrm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5580112" y="1052736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/>
                  <a:t>2А</a:t>
                </a:r>
                <a:endParaRPr lang="ru-RU" dirty="0"/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5580112" y="2204864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2</a:t>
                </a:r>
                <a:r>
                  <a:rPr lang="ru-RU" dirty="0" smtClean="0"/>
                  <a:t>Б</a:t>
                </a:r>
                <a:endParaRPr lang="ru-RU" dirty="0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5580112" y="3429000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2</a:t>
                </a:r>
                <a:r>
                  <a:rPr lang="ru-RU" dirty="0" smtClean="0"/>
                  <a:t>В</a:t>
                </a:r>
                <a:endParaRPr lang="ru-RU" dirty="0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5220072" y="1052736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5220072" y="2420888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5220072" y="3861048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20"/>
            <p:cNvGrpSpPr/>
            <p:nvPr/>
          </p:nvGrpSpPr>
          <p:grpSpPr>
            <a:xfrm>
              <a:off x="1403648" y="1052736"/>
              <a:ext cx="792088" cy="3096344"/>
              <a:chOff x="5220072" y="1052736"/>
              <a:chExt cx="792088" cy="3096344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5580112" y="1052736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3</a:t>
                </a:r>
                <a:r>
                  <a:rPr lang="ru-RU" dirty="0" smtClean="0"/>
                  <a:t>А</a:t>
                </a:r>
                <a:endParaRPr lang="ru-RU" dirty="0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5580112" y="2204864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/>
                  <a:t>3</a:t>
                </a:r>
                <a:r>
                  <a:rPr lang="ru-RU" dirty="0" smtClean="0"/>
                  <a:t>Б</a:t>
                </a:r>
                <a:endParaRPr lang="ru-RU" dirty="0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5580112" y="3429000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mtClean="0"/>
                  <a:t>3В</a:t>
                </a:r>
                <a:endParaRPr lang="ru-RU" dirty="0"/>
              </a:p>
            </p:txBody>
          </p:sp>
          <p:sp>
            <p:nvSpPr>
              <p:cNvPr id="28" name="Овал 27"/>
              <p:cNvSpPr/>
              <p:nvPr/>
            </p:nvSpPr>
            <p:spPr>
              <a:xfrm>
                <a:off x="5220072" y="1052736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5220072" y="2420888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Овал 29"/>
              <p:cNvSpPr/>
              <p:nvPr/>
            </p:nvSpPr>
            <p:spPr>
              <a:xfrm>
                <a:off x="5220072" y="3861048"/>
                <a:ext cx="288032" cy="288032"/>
              </a:xfrm>
              <a:prstGeom prst="ellipse">
                <a:avLst/>
              </a:prstGeom>
              <a:solidFill>
                <a:srgbClr val="C00000"/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35"/>
            <p:cNvGrpSpPr/>
            <p:nvPr/>
          </p:nvGrpSpPr>
          <p:grpSpPr>
            <a:xfrm>
              <a:off x="2699792" y="1052736"/>
              <a:ext cx="432048" cy="3096344"/>
              <a:chOff x="4572000" y="1052736"/>
              <a:chExt cx="432048" cy="3096344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4572000" y="1052736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4572000" y="2204864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4572000" y="3429000"/>
                <a:ext cx="432048" cy="72008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cxnSp>
          <p:nvCxnSpPr>
            <p:cNvPr id="11" name="Прямая со стрелкой 10"/>
            <p:cNvCxnSpPr/>
            <p:nvPr/>
          </p:nvCxnSpPr>
          <p:spPr>
            <a:xfrm>
              <a:off x="5292080" y="1412776"/>
              <a:ext cx="0" cy="936104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>
              <a:off x="3707904" y="908720"/>
              <a:ext cx="144016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>
              <a:off x="5292080" y="2852936"/>
              <a:ext cx="0" cy="936104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1763688" y="908720"/>
              <a:ext cx="144016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267744" y="631721"/>
              <a:ext cx="371148" cy="234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1,5</a:t>
              </a:r>
              <a:endParaRPr lang="ru-RU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35784" y="631721"/>
              <a:ext cx="371148" cy="234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1,5</a:t>
              </a:r>
              <a:endParaRPr lang="ru-RU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11848" y="1783849"/>
              <a:ext cx="371148" cy="234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1,5</a:t>
              </a:r>
              <a:endParaRPr lang="ru-RU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11848" y="3068960"/>
              <a:ext cx="371148" cy="2346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1" dirty="0" smtClean="0"/>
                <a:t>1,5</a:t>
              </a:r>
              <a:endParaRPr lang="ru-RU" sz="1200" b="1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444208" y="1556792"/>
              <a:ext cx="648072" cy="108012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 descr="Camcoder-Icon_3038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04248" y="692696"/>
              <a:ext cx="565887" cy="565887"/>
            </a:xfrm>
            <a:prstGeom prst="rect">
              <a:avLst/>
            </a:prstGeom>
          </p:spPr>
        </p:pic>
        <p:pic>
          <p:nvPicPr>
            <p:cNvPr id="21" name="Рисунок 20" descr="Camcoder-Icon_3038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H="1">
              <a:off x="611560" y="3645024"/>
              <a:ext cx="565887" cy="56588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551" y="830964"/>
            <a:ext cx="8644890" cy="5704205"/>
          </a:xfrm>
          <a:custGeom>
            <a:avLst/>
            <a:gdLst/>
            <a:ahLst/>
            <a:cxnLst/>
            <a:rect l="l" t="t" r="r" b="b"/>
            <a:pathLst>
              <a:path w="8644890" h="5704205">
                <a:moveTo>
                  <a:pt x="7693583" y="0"/>
                </a:moveTo>
                <a:lnTo>
                  <a:pt x="950633" y="0"/>
                </a:lnTo>
                <a:lnTo>
                  <a:pt x="903187" y="1163"/>
                </a:lnTo>
                <a:lnTo>
                  <a:pt x="856343" y="4618"/>
                </a:lnTo>
                <a:lnTo>
                  <a:pt x="810155" y="10309"/>
                </a:lnTo>
                <a:lnTo>
                  <a:pt x="764679" y="18182"/>
                </a:lnTo>
                <a:lnTo>
                  <a:pt x="719969" y="28183"/>
                </a:lnTo>
                <a:lnTo>
                  <a:pt x="676078" y="40256"/>
                </a:lnTo>
                <a:lnTo>
                  <a:pt x="633062" y="54348"/>
                </a:lnTo>
                <a:lnTo>
                  <a:pt x="590975" y="70405"/>
                </a:lnTo>
                <a:lnTo>
                  <a:pt x="549871" y="88370"/>
                </a:lnTo>
                <a:lnTo>
                  <a:pt x="509805" y="108191"/>
                </a:lnTo>
                <a:lnTo>
                  <a:pt x="470831" y="129812"/>
                </a:lnTo>
                <a:lnTo>
                  <a:pt x="433004" y="153180"/>
                </a:lnTo>
                <a:lnTo>
                  <a:pt x="396378" y="178238"/>
                </a:lnTo>
                <a:lnTo>
                  <a:pt x="361008" y="204934"/>
                </a:lnTo>
                <a:lnTo>
                  <a:pt x="326948" y="233213"/>
                </a:lnTo>
                <a:lnTo>
                  <a:pt x="294253" y="263019"/>
                </a:lnTo>
                <a:lnTo>
                  <a:pt x="262977" y="294300"/>
                </a:lnTo>
                <a:lnTo>
                  <a:pt x="233175" y="326999"/>
                </a:lnTo>
                <a:lnTo>
                  <a:pt x="204900" y="361063"/>
                </a:lnTo>
                <a:lnTo>
                  <a:pt x="178208" y="396437"/>
                </a:lnTo>
                <a:lnTo>
                  <a:pt x="153153" y="433066"/>
                </a:lnTo>
                <a:lnTo>
                  <a:pt x="129789" y="470897"/>
                </a:lnTo>
                <a:lnTo>
                  <a:pt x="108172" y="509874"/>
                </a:lnTo>
                <a:lnTo>
                  <a:pt x="88354" y="549943"/>
                </a:lnTo>
                <a:lnTo>
                  <a:pt x="70391" y="591050"/>
                </a:lnTo>
                <a:lnTo>
                  <a:pt x="54338" y="633140"/>
                </a:lnTo>
                <a:lnTo>
                  <a:pt x="40249" y="676159"/>
                </a:lnTo>
                <a:lnTo>
                  <a:pt x="28177" y="720052"/>
                </a:lnTo>
                <a:lnTo>
                  <a:pt x="18178" y="764765"/>
                </a:lnTo>
                <a:lnTo>
                  <a:pt x="10307" y="810242"/>
                </a:lnTo>
                <a:lnTo>
                  <a:pt x="4617" y="856431"/>
                </a:lnTo>
                <a:lnTo>
                  <a:pt x="1163" y="903275"/>
                </a:lnTo>
                <a:lnTo>
                  <a:pt x="0" y="950722"/>
                </a:lnTo>
                <a:lnTo>
                  <a:pt x="0" y="4753102"/>
                </a:lnTo>
                <a:lnTo>
                  <a:pt x="1163" y="4800546"/>
                </a:lnTo>
                <a:lnTo>
                  <a:pt x="4617" y="4847389"/>
                </a:lnTo>
                <a:lnTo>
                  <a:pt x="10307" y="4893575"/>
                </a:lnTo>
                <a:lnTo>
                  <a:pt x="18178" y="4939051"/>
                </a:lnTo>
                <a:lnTo>
                  <a:pt x="28177" y="4983761"/>
                </a:lnTo>
                <a:lnTo>
                  <a:pt x="40249" y="5027650"/>
                </a:lnTo>
                <a:lnTo>
                  <a:pt x="54338" y="5070666"/>
                </a:lnTo>
                <a:lnTo>
                  <a:pt x="70391" y="5112752"/>
                </a:lnTo>
                <a:lnTo>
                  <a:pt x="88354" y="5153856"/>
                </a:lnTo>
                <a:lnTo>
                  <a:pt x="108172" y="5193921"/>
                </a:lnTo>
                <a:lnTo>
                  <a:pt x="129789" y="5232894"/>
                </a:lnTo>
                <a:lnTo>
                  <a:pt x="153153" y="5270721"/>
                </a:lnTo>
                <a:lnTo>
                  <a:pt x="178208" y="5307346"/>
                </a:lnTo>
                <a:lnTo>
                  <a:pt x="204900" y="5342716"/>
                </a:lnTo>
                <a:lnTo>
                  <a:pt x="233175" y="5376775"/>
                </a:lnTo>
                <a:lnTo>
                  <a:pt x="262977" y="5409470"/>
                </a:lnTo>
                <a:lnTo>
                  <a:pt x="294253" y="5440746"/>
                </a:lnTo>
                <a:lnTo>
                  <a:pt x="326948" y="5470548"/>
                </a:lnTo>
                <a:lnTo>
                  <a:pt x="361008" y="5498822"/>
                </a:lnTo>
                <a:lnTo>
                  <a:pt x="396378" y="5525514"/>
                </a:lnTo>
                <a:lnTo>
                  <a:pt x="433004" y="5550569"/>
                </a:lnTo>
                <a:lnTo>
                  <a:pt x="470831" y="5573933"/>
                </a:lnTo>
                <a:lnTo>
                  <a:pt x="509805" y="5595550"/>
                </a:lnTo>
                <a:lnTo>
                  <a:pt x="549871" y="5615368"/>
                </a:lnTo>
                <a:lnTo>
                  <a:pt x="590975" y="5633330"/>
                </a:lnTo>
                <a:lnTo>
                  <a:pt x="633062" y="5649383"/>
                </a:lnTo>
                <a:lnTo>
                  <a:pt x="676078" y="5663473"/>
                </a:lnTo>
                <a:lnTo>
                  <a:pt x="719969" y="5675544"/>
                </a:lnTo>
                <a:lnTo>
                  <a:pt x="764679" y="5685543"/>
                </a:lnTo>
                <a:lnTo>
                  <a:pt x="810155" y="5693415"/>
                </a:lnTo>
                <a:lnTo>
                  <a:pt x="856343" y="5699105"/>
                </a:lnTo>
                <a:lnTo>
                  <a:pt x="903187" y="5702558"/>
                </a:lnTo>
                <a:lnTo>
                  <a:pt x="950633" y="5703722"/>
                </a:lnTo>
                <a:lnTo>
                  <a:pt x="7693583" y="5703722"/>
                </a:lnTo>
                <a:lnTo>
                  <a:pt x="7741030" y="5702558"/>
                </a:lnTo>
                <a:lnTo>
                  <a:pt x="7787874" y="5699105"/>
                </a:lnTo>
                <a:lnTo>
                  <a:pt x="7834062" y="5693415"/>
                </a:lnTo>
                <a:lnTo>
                  <a:pt x="7879540" y="5685543"/>
                </a:lnTo>
                <a:lnTo>
                  <a:pt x="7924253" y="5675544"/>
                </a:lnTo>
                <a:lnTo>
                  <a:pt x="7968146" y="5663473"/>
                </a:lnTo>
                <a:lnTo>
                  <a:pt x="8011164" y="5649383"/>
                </a:lnTo>
                <a:lnTo>
                  <a:pt x="8053255" y="5633330"/>
                </a:lnTo>
                <a:lnTo>
                  <a:pt x="8094362" y="5615368"/>
                </a:lnTo>
                <a:lnTo>
                  <a:pt x="8134431" y="5595550"/>
                </a:lnTo>
                <a:lnTo>
                  <a:pt x="8173408" y="5573933"/>
                </a:lnTo>
                <a:lnTo>
                  <a:pt x="8211239" y="5550569"/>
                </a:lnTo>
                <a:lnTo>
                  <a:pt x="8247868" y="5525514"/>
                </a:lnTo>
                <a:lnTo>
                  <a:pt x="8283242" y="5498822"/>
                </a:lnTo>
                <a:lnTo>
                  <a:pt x="8317306" y="5470548"/>
                </a:lnTo>
                <a:lnTo>
                  <a:pt x="8350005" y="5440746"/>
                </a:lnTo>
                <a:lnTo>
                  <a:pt x="8381285" y="5409470"/>
                </a:lnTo>
                <a:lnTo>
                  <a:pt x="8411092" y="5376775"/>
                </a:lnTo>
                <a:lnTo>
                  <a:pt x="8439370" y="5342716"/>
                </a:lnTo>
                <a:lnTo>
                  <a:pt x="8466066" y="5307346"/>
                </a:lnTo>
                <a:lnTo>
                  <a:pt x="8491125" y="5270721"/>
                </a:lnTo>
                <a:lnTo>
                  <a:pt x="8514492" y="5232894"/>
                </a:lnTo>
                <a:lnTo>
                  <a:pt x="8536114" y="5193921"/>
                </a:lnTo>
                <a:lnTo>
                  <a:pt x="8555934" y="5153856"/>
                </a:lnTo>
                <a:lnTo>
                  <a:pt x="8573900" y="5112752"/>
                </a:lnTo>
                <a:lnTo>
                  <a:pt x="8589956" y="5070666"/>
                </a:lnTo>
                <a:lnTo>
                  <a:pt x="8604048" y="5027650"/>
                </a:lnTo>
                <a:lnTo>
                  <a:pt x="8616122" y="4983761"/>
                </a:lnTo>
                <a:lnTo>
                  <a:pt x="8626123" y="4939051"/>
                </a:lnTo>
                <a:lnTo>
                  <a:pt x="8633996" y="4893575"/>
                </a:lnTo>
                <a:lnTo>
                  <a:pt x="8639687" y="4847389"/>
                </a:lnTo>
                <a:lnTo>
                  <a:pt x="8643142" y="4800546"/>
                </a:lnTo>
                <a:lnTo>
                  <a:pt x="8644305" y="4753102"/>
                </a:lnTo>
                <a:lnTo>
                  <a:pt x="8644305" y="950722"/>
                </a:lnTo>
                <a:lnTo>
                  <a:pt x="8643142" y="903275"/>
                </a:lnTo>
                <a:lnTo>
                  <a:pt x="8639687" y="856431"/>
                </a:lnTo>
                <a:lnTo>
                  <a:pt x="8633996" y="810242"/>
                </a:lnTo>
                <a:lnTo>
                  <a:pt x="8626123" y="764765"/>
                </a:lnTo>
                <a:lnTo>
                  <a:pt x="8616122" y="720052"/>
                </a:lnTo>
                <a:lnTo>
                  <a:pt x="8604048" y="676159"/>
                </a:lnTo>
                <a:lnTo>
                  <a:pt x="8589956" y="633140"/>
                </a:lnTo>
                <a:lnTo>
                  <a:pt x="8573900" y="591050"/>
                </a:lnTo>
                <a:lnTo>
                  <a:pt x="8555934" y="549943"/>
                </a:lnTo>
                <a:lnTo>
                  <a:pt x="8536114" y="509874"/>
                </a:lnTo>
                <a:lnTo>
                  <a:pt x="8514492" y="470897"/>
                </a:lnTo>
                <a:lnTo>
                  <a:pt x="8491125" y="433066"/>
                </a:lnTo>
                <a:lnTo>
                  <a:pt x="8466066" y="396437"/>
                </a:lnTo>
                <a:lnTo>
                  <a:pt x="8439370" y="361063"/>
                </a:lnTo>
                <a:lnTo>
                  <a:pt x="8411092" y="326999"/>
                </a:lnTo>
                <a:lnTo>
                  <a:pt x="8381285" y="294300"/>
                </a:lnTo>
                <a:lnTo>
                  <a:pt x="8350005" y="263019"/>
                </a:lnTo>
                <a:lnTo>
                  <a:pt x="8317306" y="233213"/>
                </a:lnTo>
                <a:lnTo>
                  <a:pt x="8283242" y="204934"/>
                </a:lnTo>
                <a:lnTo>
                  <a:pt x="8247868" y="178238"/>
                </a:lnTo>
                <a:lnTo>
                  <a:pt x="8211239" y="153180"/>
                </a:lnTo>
                <a:lnTo>
                  <a:pt x="8173408" y="129812"/>
                </a:lnTo>
                <a:lnTo>
                  <a:pt x="8134431" y="108191"/>
                </a:lnTo>
                <a:lnTo>
                  <a:pt x="8094362" y="88370"/>
                </a:lnTo>
                <a:lnTo>
                  <a:pt x="8053255" y="70405"/>
                </a:lnTo>
                <a:lnTo>
                  <a:pt x="8011164" y="54348"/>
                </a:lnTo>
                <a:lnTo>
                  <a:pt x="7968146" y="40256"/>
                </a:lnTo>
                <a:lnTo>
                  <a:pt x="7924253" y="28183"/>
                </a:lnTo>
                <a:lnTo>
                  <a:pt x="7879540" y="18182"/>
                </a:lnTo>
                <a:lnTo>
                  <a:pt x="7834062" y="10309"/>
                </a:lnTo>
                <a:lnTo>
                  <a:pt x="7787874" y="4618"/>
                </a:lnTo>
                <a:lnTo>
                  <a:pt x="7741030" y="1163"/>
                </a:lnTo>
                <a:lnTo>
                  <a:pt x="76935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01777" y="1136655"/>
            <a:ext cx="8179914" cy="5591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indent="355600" algn="just">
              <a:spcBef>
                <a:spcPts val="600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r>
              <a:rPr sz="1700" spc="-85" dirty="0" err="1" smtClean="0">
                <a:cs typeface="Microsoft Sans Serif"/>
              </a:rPr>
              <a:t>Т</a:t>
            </a:r>
            <a:r>
              <a:rPr sz="1700" spc="-5" dirty="0" err="1" smtClean="0">
                <a:cs typeface="Microsoft Sans Serif"/>
              </a:rPr>
              <a:t>ран</a:t>
            </a:r>
            <a:r>
              <a:rPr sz="1700" spc="-20" dirty="0" err="1" smtClean="0">
                <a:cs typeface="Microsoft Sans Serif"/>
              </a:rPr>
              <a:t>с</a:t>
            </a:r>
            <a:r>
              <a:rPr sz="1700" dirty="0" err="1" smtClean="0">
                <a:cs typeface="Microsoft Sans Serif"/>
              </a:rPr>
              <a:t>ляц</a:t>
            </a:r>
            <a:r>
              <a:rPr sz="1700" spc="-5" dirty="0" err="1" smtClean="0">
                <a:cs typeface="Microsoft Sans Serif"/>
              </a:rPr>
              <a:t>и</a:t>
            </a:r>
            <a:r>
              <a:rPr sz="1700" dirty="0" err="1" smtClean="0">
                <a:cs typeface="Microsoft Sans Serif"/>
              </a:rPr>
              <a:t>я</a:t>
            </a:r>
            <a:r>
              <a:rPr sz="1700" dirty="0" smtClean="0">
                <a:cs typeface="Microsoft Sans Serif"/>
              </a:rPr>
              <a:t>	и	</a:t>
            </a:r>
            <a:r>
              <a:rPr sz="1700" spc="-5" dirty="0" err="1" smtClean="0">
                <a:cs typeface="Microsoft Sans Serif"/>
              </a:rPr>
              <a:t>в</a:t>
            </a:r>
            <a:r>
              <a:rPr sz="1700" spc="-10" dirty="0" err="1" smtClean="0">
                <a:cs typeface="Microsoft Sans Serif"/>
              </a:rPr>
              <a:t>и</a:t>
            </a:r>
            <a:r>
              <a:rPr sz="1700" spc="-5" dirty="0" err="1" smtClean="0">
                <a:cs typeface="Microsoft Sans Serif"/>
              </a:rPr>
              <a:t>де</a:t>
            </a:r>
            <a:r>
              <a:rPr sz="1700" spc="-25" dirty="0" err="1" smtClean="0">
                <a:cs typeface="Microsoft Sans Serif"/>
              </a:rPr>
              <a:t>о</a:t>
            </a:r>
            <a:r>
              <a:rPr sz="1700" spc="-30" dirty="0" err="1" smtClean="0">
                <a:cs typeface="Microsoft Sans Serif"/>
              </a:rPr>
              <a:t>зап</a:t>
            </a:r>
            <a:r>
              <a:rPr sz="1700" spc="-20" dirty="0" err="1" smtClean="0">
                <a:cs typeface="Microsoft Sans Serif"/>
              </a:rPr>
              <a:t>и</a:t>
            </a:r>
            <a:r>
              <a:rPr sz="1700" dirty="0" err="1" smtClean="0">
                <a:cs typeface="Microsoft Sans Serif"/>
              </a:rPr>
              <a:t>сь</a:t>
            </a:r>
            <a:r>
              <a:rPr sz="1700" dirty="0" smtClean="0">
                <a:cs typeface="Microsoft Sans Serif"/>
              </a:rPr>
              <a:t>	в	</a:t>
            </a:r>
            <a:r>
              <a:rPr sz="1700" spc="-5" dirty="0" err="1" smtClean="0">
                <a:cs typeface="Microsoft Sans Serif"/>
              </a:rPr>
              <a:t>а</a:t>
            </a:r>
            <a:r>
              <a:rPr sz="1700" spc="-85" dirty="0" err="1" smtClean="0">
                <a:cs typeface="Microsoft Sans Serif"/>
              </a:rPr>
              <a:t>у</a:t>
            </a:r>
            <a:r>
              <a:rPr sz="1700" spc="-5" dirty="0" err="1" smtClean="0">
                <a:cs typeface="Microsoft Sans Serif"/>
              </a:rPr>
              <a:t>ди</a:t>
            </a:r>
            <a:r>
              <a:rPr sz="1700" spc="-15" dirty="0" err="1" smtClean="0">
                <a:cs typeface="Microsoft Sans Serif"/>
              </a:rPr>
              <a:t>т</a:t>
            </a:r>
            <a:r>
              <a:rPr sz="1700" spc="-5" dirty="0" err="1" smtClean="0">
                <a:cs typeface="Microsoft Sans Serif"/>
              </a:rPr>
              <a:t>ори</a:t>
            </a:r>
            <a:r>
              <a:rPr sz="1700" dirty="0" err="1" smtClean="0">
                <a:cs typeface="Microsoft Sans Serif"/>
              </a:rPr>
              <a:t>и</a:t>
            </a:r>
            <a:r>
              <a:rPr sz="1700" dirty="0" smtClean="0">
                <a:cs typeface="Microsoft Sans Serif"/>
              </a:rPr>
              <a:t>	</a:t>
            </a:r>
            <a:r>
              <a:rPr sz="1700" spc="-15" dirty="0" err="1" smtClean="0">
                <a:cs typeface="Microsoft Sans Serif"/>
              </a:rPr>
              <a:t>п</a:t>
            </a:r>
            <a:r>
              <a:rPr sz="1700" spc="-5" dirty="0" err="1" smtClean="0">
                <a:cs typeface="Microsoft Sans Serif"/>
              </a:rPr>
              <a:t>ро</a:t>
            </a:r>
            <a:r>
              <a:rPr sz="1700" spc="-30" dirty="0" err="1" smtClean="0">
                <a:cs typeface="Microsoft Sans Serif"/>
              </a:rPr>
              <a:t>в</a:t>
            </a:r>
            <a:r>
              <a:rPr sz="1700" spc="-40" dirty="0" err="1" smtClean="0">
                <a:cs typeface="Microsoft Sans Serif"/>
              </a:rPr>
              <a:t>е</a:t>
            </a:r>
            <a:r>
              <a:rPr sz="1700" spc="-5" dirty="0" err="1" smtClean="0">
                <a:cs typeface="Microsoft Sans Serif"/>
              </a:rPr>
              <a:t>ден</a:t>
            </a:r>
            <a:r>
              <a:rPr sz="1700" spc="-10" dirty="0" err="1" smtClean="0">
                <a:cs typeface="Microsoft Sans Serif"/>
              </a:rPr>
              <a:t>и</a:t>
            </a:r>
            <a:r>
              <a:rPr sz="1700" dirty="0" err="1" smtClean="0">
                <a:cs typeface="Microsoft Sans Serif"/>
              </a:rPr>
              <a:t>я</a:t>
            </a:r>
            <a:r>
              <a:rPr lang="ru-RU" sz="1700" dirty="0" smtClean="0">
                <a:cs typeface="Microsoft Sans Serif"/>
              </a:rPr>
              <a:t> </a:t>
            </a:r>
            <a:r>
              <a:rPr lang="ru-RU" sz="1700" spc="-25" dirty="0" smtClean="0">
                <a:cs typeface="Microsoft Sans Serif"/>
              </a:rPr>
              <a:t>экзаменов </a:t>
            </a:r>
            <a:r>
              <a:rPr lang="ru-RU" sz="1700" spc="-15" dirty="0" smtClean="0">
                <a:cs typeface="Microsoft Sans Serif"/>
              </a:rPr>
              <a:t>осуществляется</a:t>
            </a:r>
            <a:r>
              <a:rPr lang="ru-RU" sz="1700" spc="420" dirty="0" smtClean="0">
                <a:cs typeface="Microsoft Sans Serif"/>
              </a:rPr>
              <a:t>  </a:t>
            </a:r>
            <a:r>
              <a:rPr lang="ru-RU" sz="1700" dirty="0" smtClean="0">
                <a:cs typeface="Microsoft Sans Serif"/>
              </a:rPr>
              <a:t>в    </a:t>
            </a:r>
            <a:r>
              <a:rPr lang="ru-RU" sz="1700" spc="-25" dirty="0" smtClean="0">
                <a:cs typeface="Microsoft Sans Serif"/>
              </a:rPr>
              <a:t>режиме</a:t>
            </a:r>
            <a:r>
              <a:rPr lang="ru-RU" sz="1700" spc="400" dirty="0" smtClean="0">
                <a:cs typeface="Microsoft Sans Serif"/>
              </a:rPr>
              <a:t>  </a:t>
            </a:r>
            <a:r>
              <a:rPr lang="ru-RU" sz="1700" spc="-10" dirty="0" smtClean="0">
                <a:cs typeface="Microsoft Sans Serif"/>
              </a:rPr>
              <a:t>реального</a:t>
            </a:r>
            <a:r>
              <a:rPr lang="ru-RU" sz="1700" spc="430" dirty="0" smtClean="0">
                <a:cs typeface="Microsoft Sans Serif"/>
              </a:rPr>
              <a:t>  </a:t>
            </a:r>
            <a:r>
              <a:rPr lang="ru-RU" sz="1700" spc="-10" dirty="0" smtClean="0">
                <a:cs typeface="Microsoft Sans Serif"/>
              </a:rPr>
              <a:t>времени,</a:t>
            </a:r>
            <a:r>
              <a:rPr lang="ru-RU" sz="1700" spc="430" dirty="0" smtClean="0">
                <a:cs typeface="Microsoft Sans Serif"/>
              </a:rPr>
              <a:t> </a:t>
            </a:r>
            <a:r>
              <a:rPr lang="ru-RU" sz="1700" spc="434" dirty="0" smtClean="0">
                <a:cs typeface="Microsoft Sans Serif"/>
              </a:rPr>
              <a:t> </a:t>
            </a:r>
            <a:r>
              <a:rPr lang="ru-RU" sz="1700" spc="-15" dirty="0" smtClean="0">
                <a:cs typeface="Microsoft Sans Serif"/>
              </a:rPr>
              <a:t>начинается</a:t>
            </a:r>
            <a:r>
              <a:rPr lang="ru-RU" sz="1700" spc="420" dirty="0" smtClean="0">
                <a:cs typeface="Microsoft Sans Serif"/>
              </a:rPr>
              <a:t>  </a:t>
            </a:r>
            <a:r>
              <a:rPr lang="ru-RU" sz="1700" dirty="0" smtClean="0">
                <a:cs typeface="Microsoft Sans Serif"/>
              </a:rPr>
              <a:t>с    </a:t>
            </a:r>
            <a:r>
              <a:rPr lang="ru-RU" sz="1700" b="1" spc="5" dirty="0" smtClean="0">
                <a:solidFill>
                  <a:srgbClr val="C00000"/>
                </a:solidFill>
                <a:cs typeface="Microsoft Sans Serif"/>
              </a:rPr>
              <a:t>8.00 </a:t>
            </a:r>
            <a:r>
              <a:rPr lang="ru-RU" sz="1700" b="1" spc="10" dirty="0" smtClean="0">
                <a:solidFill>
                  <a:srgbClr val="C00000"/>
                </a:solidFill>
                <a:cs typeface="Microsoft Sans Serif"/>
              </a:rPr>
              <a:t> </a:t>
            </a:r>
            <a:r>
              <a:rPr lang="ru-RU" sz="1700" spc="-15" dirty="0" smtClean="0">
                <a:cs typeface="Microsoft Sans Serif"/>
              </a:rPr>
              <a:t>по</a:t>
            </a:r>
            <a:r>
              <a:rPr lang="ru-RU" sz="1700" spc="-10" dirty="0" smtClean="0">
                <a:cs typeface="Microsoft Sans Serif"/>
              </a:rPr>
              <a:t> местному</a:t>
            </a:r>
            <a:r>
              <a:rPr lang="ru-RU" sz="1700" spc="-5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времени</a:t>
            </a:r>
            <a:r>
              <a:rPr lang="ru-RU" sz="1700" spc="-5" dirty="0" smtClean="0">
                <a:cs typeface="Microsoft Sans Serif"/>
              </a:rPr>
              <a:t> </a:t>
            </a:r>
            <a:r>
              <a:rPr lang="ru-RU" sz="1700" dirty="0" smtClean="0">
                <a:cs typeface="Microsoft Sans Serif"/>
              </a:rPr>
              <a:t>и</a:t>
            </a:r>
            <a:r>
              <a:rPr lang="ru-RU" sz="1700" spc="5" dirty="0" smtClean="0">
                <a:cs typeface="Microsoft Sans Serif"/>
              </a:rPr>
              <a:t> </a:t>
            </a:r>
            <a:r>
              <a:rPr lang="ru-RU" sz="1700" spc="-20" dirty="0" smtClean="0">
                <a:cs typeface="Microsoft Sans Serif"/>
              </a:rPr>
              <a:t>завершается</a:t>
            </a:r>
            <a:r>
              <a:rPr lang="ru-RU" sz="1700" spc="-15" dirty="0" smtClean="0">
                <a:cs typeface="Microsoft Sans Serif"/>
              </a:rPr>
              <a:t> </a:t>
            </a:r>
            <a:r>
              <a:rPr lang="ru-RU" sz="1700" dirty="0" smtClean="0">
                <a:cs typeface="Microsoft Sans Serif"/>
              </a:rPr>
              <a:t>после</a:t>
            </a:r>
            <a:r>
              <a:rPr lang="ru-RU" sz="1700" spc="5" dirty="0" smtClean="0">
                <a:cs typeface="Microsoft Sans Serif"/>
              </a:rPr>
              <a:t> </a:t>
            </a:r>
            <a:r>
              <a:rPr lang="ru-RU" sz="1700" spc="-20" dirty="0" smtClean="0">
                <a:cs typeface="Microsoft Sans Serif"/>
              </a:rPr>
              <a:t>зачитывания</a:t>
            </a:r>
            <a:r>
              <a:rPr lang="ru-RU" sz="1700" spc="-15" dirty="0" smtClean="0">
                <a:cs typeface="Microsoft Sans Serif"/>
              </a:rPr>
              <a:t> </a:t>
            </a:r>
            <a:r>
              <a:rPr lang="ru-RU" sz="1700" spc="-20" dirty="0" smtClean="0">
                <a:cs typeface="Microsoft Sans Serif"/>
              </a:rPr>
              <a:t>организатором </a:t>
            </a:r>
            <a:r>
              <a:rPr lang="ru-RU" sz="1700" spc="-15" dirty="0" smtClean="0">
                <a:cs typeface="Microsoft Sans Serif"/>
              </a:rPr>
              <a:t> </a:t>
            </a:r>
            <a:r>
              <a:rPr lang="ru-RU" sz="1700" spc="-5" dirty="0" smtClean="0">
                <a:cs typeface="Microsoft Sans Serif"/>
              </a:rPr>
              <a:t>данных </a:t>
            </a:r>
            <a:r>
              <a:rPr lang="ru-RU" sz="1700" spc="-20" dirty="0" smtClean="0">
                <a:cs typeface="Microsoft Sans Serif"/>
              </a:rPr>
              <a:t>протокола </a:t>
            </a:r>
            <a:r>
              <a:rPr lang="ru-RU" sz="1700" dirty="0" smtClean="0">
                <a:cs typeface="Microsoft Sans Serif"/>
              </a:rPr>
              <a:t>о </a:t>
            </a:r>
            <a:r>
              <a:rPr lang="ru-RU" sz="1700" spc="-10" dirty="0" smtClean="0">
                <a:cs typeface="Microsoft Sans Serif"/>
              </a:rPr>
              <a:t>проведении </a:t>
            </a:r>
            <a:r>
              <a:rPr lang="ru-RU" sz="1700" spc="-30" dirty="0" smtClean="0">
                <a:cs typeface="Microsoft Sans Serif"/>
              </a:rPr>
              <a:t>экзамена </a:t>
            </a:r>
            <a:r>
              <a:rPr lang="ru-RU" sz="1700" dirty="0" smtClean="0">
                <a:cs typeface="Microsoft Sans Serif"/>
              </a:rPr>
              <a:t>в </a:t>
            </a:r>
            <a:r>
              <a:rPr lang="ru-RU" sz="1700" spc="-15" dirty="0" smtClean="0">
                <a:cs typeface="Microsoft Sans Serif"/>
              </a:rPr>
              <a:t>аудитории </a:t>
            </a:r>
            <a:r>
              <a:rPr lang="ru-RU" sz="1700" spc="-10" dirty="0" smtClean="0">
                <a:cs typeface="Microsoft Sans Serif"/>
              </a:rPr>
              <a:t>(форма </a:t>
            </a:r>
            <a:r>
              <a:rPr lang="ru-RU" sz="1700" spc="-5" dirty="0" smtClean="0">
                <a:cs typeface="Microsoft Sans Serif"/>
              </a:rPr>
              <a:t>ППЭ-05-02) </a:t>
            </a:r>
            <a:r>
              <a:rPr lang="ru-RU" sz="1700" dirty="0" smtClean="0">
                <a:cs typeface="Microsoft Sans Serif"/>
              </a:rPr>
              <a:t>и </a:t>
            </a:r>
            <a:r>
              <a:rPr lang="ru-RU" sz="1700" spc="5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демонстрации</a:t>
            </a:r>
            <a:r>
              <a:rPr lang="ru-RU" sz="1700" spc="15" dirty="0" smtClean="0">
                <a:cs typeface="Microsoft Sans Serif"/>
              </a:rPr>
              <a:t> </a:t>
            </a:r>
            <a:r>
              <a:rPr lang="ru-RU" sz="1700" spc="-5" dirty="0" smtClean="0">
                <a:cs typeface="Microsoft Sans Serif"/>
              </a:rPr>
              <a:t>на</a:t>
            </a:r>
            <a:r>
              <a:rPr lang="ru-RU" sz="1700" spc="15" dirty="0" smtClean="0">
                <a:cs typeface="Microsoft Sans Serif"/>
              </a:rPr>
              <a:t> </a:t>
            </a:r>
            <a:r>
              <a:rPr lang="ru-RU" sz="1700" spc="-25" dirty="0" smtClean="0">
                <a:cs typeface="Microsoft Sans Serif"/>
              </a:rPr>
              <a:t>камеру</a:t>
            </a:r>
            <a:r>
              <a:rPr lang="ru-RU" sz="1700" spc="45" dirty="0" smtClean="0">
                <a:cs typeface="Microsoft Sans Serif"/>
              </a:rPr>
              <a:t> </a:t>
            </a:r>
            <a:r>
              <a:rPr lang="ru-RU" sz="1700" spc="-25" dirty="0" smtClean="0">
                <a:cs typeface="Microsoft Sans Serif"/>
              </a:rPr>
              <a:t>запечатанных</a:t>
            </a:r>
            <a:r>
              <a:rPr lang="ru-RU" sz="1700" spc="40" dirty="0" smtClean="0">
                <a:cs typeface="Microsoft Sans Serif"/>
              </a:rPr>
              <a:t> </a:t>
            </a:r>
            <a:r>
              <a:rPr lang="ru-RU" sz="1700" spc="-70" dirty="0" smtClean="0">
                <a:cs typeface="Microsoft Sans Serif"/>
              </a:rPr>
              <a:t>ВДП</a:t>
            </a:r>
            <a:r>
              <a:rPr lang="ru-RU" sz="1700" spc="15" dirty="0" smtClean="0">
                <a:cs typeface="Microsoft Sans Serif"/>
              </a:rPr>
              <a:t> </a:t>
            </a:r>
            <a:r>
              <a:rPr lang="ru-RU" sz="1700" dirty="0" smtClean="0">
                <a:cs typeface="Microsoft Sans Serif"/>
              </a:rPr>
              <a:t>с</a:t>
            </a:r>
            <a:r>
              <a:rPr lang="ru-RU" sz="1700" spc="20" dirty="0" smtClean="0">
                <a:cs typeface="Microsoft Sans Serif"/>
              </a:rPr>
              <a:t> </a:t>
            </a:r>
            <a:r>
              <a:rPr lang="ru-RU" sz="1700" dirty="0" smtClean="0">
                <a:cs typeface="Microsoft Sans Serif"/>
              </a:rPr>
              <a:t>ЭМ</a:t>
            </a:r>
            <a:r>
              <a:rPr lang="ru-RU" sz="1700" spc="25" dirty="0" smtClean="0">
                <a:cs typeface="Microsoft Sans Serif"/>
              </a:rPr>
              <a:t> </a:t>
            </a:r>
            <a:r>
              <a:rPr lang="ru-RU" sz="1700" spc="-15" dirty="0" smtClean="0">
                <a:cs typeface="Microsoft Sans Serif"/>
              </a:rPr>
              <a:t>участников</a:t>
            </a:r>
            <a:r>
              <a:rPr lang="ru-RU" sz="1700" spc="35" dirty="0" smtClean="0">
                <a:cs typeface="Microsoft Sans Serif"/>
              </a:rPr>
              <a:t> </a:t>
            </a:r>
            <a:r>
              <a:rPr lang="ru-RU" sz="1700" spc="-25" dirty="0" smtClean="0">
                <a:cs typeface="Microsoft Sans Serif"/>
              </a:rPr>
              <a:t>экзамена.</a:t>
            </a:r>
          </a:p>
          <a:p>
            <a:pPr indent="355600" algn="just"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r>
              <a:rPr lang="ru-RU" sz="1700" spc="-85" dirty="0" smtClean="0">
                <a:cs typeface="Microsoft Sans Serif"/>
              </a:rPr>
              <a:t>Т</a:t>
            </a:r>
            <a:r>
              <a:rPr lang="ru-RU" sz="1700" spc="-5" dirty="0" smtClean="0">
                <a:cs typeface="Microsoft Sans Serif"/>
              </a:rPr>
              <a:t>ран</a:t>
            </a:r>
            <a:r>
              <a:rPr lang="ru-RU" sz="1700" spc="-20" dirty="0" smtClean="0">
                <a:cs typeface="Microsoft Sans Serif"/>
              </a:rPr>
              <a:t>с</a:t>
            </a:r>
            <a:r>
              <a:rPr lang="ru-RU" sz="1700" dirty="0" smtClean="0">
                <a:cs typeface="Microsoft Sans Serif"/>
              </a:rPr>
              <a:t>ляц</a:t>
            </a:r>
            <a:r>
              <a:rPr lang="ru-RU" sz="1700" spc="-5" dirty="0" smtClean="0">
                <a:cs typeface="Microsoft Sans Serif"/>
              </a:rPr>
              <a:t>и</a:t>
            </a:r>
            <a:r>
              <a:rPr lang="ru-RU" sz="1700" dirty="0" smtClean="0">
                <a:cs typeface="Microsoft Sans Serif"/>
              </a:rPr>
              <a:t>я	и	</a:t>
            </a:r>
            <a:r>
              <a:rPr lang="ru-RU" sz="1700" spc="-5" dirty="0" smtClean="0">
                <a:cs typeface="Microsoft Sans Serif"/>
              </a:rPr>
              <a:t>в</a:t>
            </a:r>
            <a:r>
              <a:rPr lang="ru-RU" sz="1700" spc="-10" dirty="0" smtClean="0">
                <a:cs typeface="Microsoft Sans Serif"/>
              </a:rPr>
              <a:t>и</a:t>
            </a:r>
            <a:r>
              <a:rPr lang="ru-RU" sz="1700" spc="-5" dirty="0" smtClean="0">
                <a:cs typeface="Microsoft Sans Serif"/>
              </a:rPr>
              <a:t>де</a:t>
            </a:r>
            <a:r>
              <a:rPr lang="ru-RU" sz="1700" spc="-25" dirty="0" smtClean="0">
                <a:cs typeface="Microsoft Sans Serif"/>
              </a:rPr>
              <a:t>о</a:t>
            </a:r>
            <a:r>
              <a:rPr lang="ru-RU" sz="1700" spc="-20" dirty="0" smtClean="0">
                <a:cs typeface="Microsoft Sans Serif"/>
              </a:rPr>
              <a:t>запис</a:t>
            </a:r>
            <a:r>
              <a:rPr lang="ru-RU" sz="1700" spc="-15" dirty="0" smtClean="0">
                <a:cs typeface="Microsoft Sans Serif"/>
              </a:rPr>
              <a:t>ь</a:t>
            </a:r>
            <a:r>
              <a:rPr lang="ru-RU" sz="1700" dirty="0" smtClean="0">
                <a:cs typeface="Microsoft Sans Serif"/>
              </a:rPr>
              <a:t>	в	</a:t>
            </a:r>
            <a:r>
              <a:rPr lang="ru-RU" sz="1700" spc="65" dirty="0" smtClean="0">
                <a:cs typeface="Microsoft Sans Serif"/>
              </a:rPr>
              <a:t>Ш</a:t>
            </a:r>
            <a:r>
              <a:rPr lang="ru-RU" sz="1700" spc="5" dirty="0" smtClean="0">
                <a:cs typeface="Microsoft Sans Serif"/>
              </a:rPr>
              <a:t>т</a:t>
            </a:r>
            <a:r>
              <a:rPr lang="ru-RU" sz="1700" spc="-5" dirty="0" smtClean="0">
                <a:cs typeface="Microsoft Sans Serif"/>
              </a:rPr>
              <a:t>а</a:t>
            </a:r>
            <a:r>
              <a:rPr lang="ru-RU" sz="1700" spc="-30" dirty="0" smtClean="0">
                <a:cs typeface="Microsoft Sans Serif"/>
              </a:rPr>
              <a:t>б</a:t>
            </a:r>
            <a:r>
              <a:rPr lang="ru-RU" sz="1700" dirty="0" smtClean="0">
                <a:cs typeface="Microsoft Sans Serif"/>
              </a:rPr>
              <a:t>е	ППЭ	</a:t>
            </a:r>
            <a:r>
              <a:rPr lang="ru-RU" sz="1700" spc="-10" dirty="0" smtClean="0">
                <a:cs typeface="Microsoft Sans Serif"/>
              </a:rPr>
              <a:t>н</a:t>
            </a:r>
            <a:r>
              <a:rPr lang="ru-RU" sz="1700" spc="-45" dirty="0" smtClean="0">
                <a:cs typeface="Microsoft Sans Serif"/>
              </a:rPr>
              <a:t>а</a:t>
            </a:r>
            <a:r>
              <a:rPr lang="ru-RU" sz="1700" spc="-10" dirty="0" smtClean="0">
                <a:cs typeface="Microsoft Sans Serif"/>
              </a:rPr>
              <a:t>чи</a:t>
            </a:r>
            <a:r>
              <a:rPr lang="ru-RU" sz="1700" spc="-20" dirty="0" smtClean="0">
                <a:cs typeface="Microsoft Sans Serif"/>
              </a:rPr>
              <a:t>н</a:t>
            </a:r>
            <a:r>
              <a:rPr lang="ru-RU" sz="1700" spc="-5" dirty="0" smtClean="0">
                <a:cs typeface="Microsoft Sans Serif"/>
              </a:rPr>
              <a:t>а</a:t>
            </a:r>
            <a:r>
              <a:rPr lang="ru-RU" sz="1700" spc="-60" dirty="0" smtClean="0">
                <a:cs typeface="Microsoft Sans Serif"/>
              </a:rPr>
              <a:t>е</a:t>
            </a:r>
            <a:r>
              <a:rPr lang="ru-RU" sz="1700" spc="-25" dirty="0" smtClean="0">
                <a:cs typeface="Microsoft Sans Serif"/>
              </a:rPr>
              <a:t>т</a:t>
            </a:r>
            <a:r>
              <a:rPr lang="ru-RU" sz="1700" spc="10" dirty="0" smtClean="0">
                <a:cs typeface="Microsoft Sans Serif"/>
              </a:rPr>
              <a:t>с</a:t>
            </a:r>
            <a:r>
              <a:rPr lang="ru-RU" sz="1700" dirty="0" smtClean="0">
                <a:cs typeface="Microsoft Sans Serif"/>
              </a:rPr>
              <a:t>я   </a:t>
            </a:r>
            <a:r>
              <a:rPr lang="ru-RU" sz="1700" spc="-10" dirty="0" smtClean="0">
                <a:solidFill>
                  <a:srgbClr val="FF0000"/>
                </a:solidFill>
                <a:cs typeface="Microsoft Sans Serif"/>
              </a:rPr>
              <a:t>н</a:t>
            </a:r>
            <a:r>
              <a:rPr lang="ru-RU" sz="1700" spc="-5" dirty="0" smtClean="0">
                <a:solidFill>
                  <a:srgbClr val="FF0000"/>
                </a:solidFill>
                <a:cs typeface="Microsoft Sans Serif"/>
              </a:rPr>
              <a:t>е </a:t>
            </a:r>
            <a:r>
              <a:rPr lang="ru-RU" sz="1700" spc="-15" dirty="0" smtClean="0">
                <a:solidFill>
                  <a:srgbClr val="FF0000"/>
                </a:solidFill>
                <a:cs typeface="Microsoft Sans Serif"/>
              </a:rPr>
              <a:t>п</a:t>
            </a:r>
            <a:r>
              <a:rPr lang="ru-RU" sz="1700" spc="-40" dirty="0" smtClean="0">
                <a:solidFill>
                  <a:srgbClr val="FF0000"/>
                </a:solidFill>
                <a:cs typeface="Microsoft Sans Serif"/>
              </a:rPr>
              <a:t>о</a:t>
            </a:r>
            <a:r>
              <a:rPr lang="ru-RU" sz="1700" spc="-110" dirty="0" smtClean="0">
                <a:solidFill>
                  <a:srgbClr val="FF0000"/>
                </a:solidFill>
                <a:cs typeface="Microsoft Sans Serif"/>
              </a:rPr>
              <a:t>з</a:t>
            </a:r>
            <a:r>
              <a:rPr lang="ru-RU" sz="1700" spc="-5" dirty="0" smtClean="0">
                <a:solidFill>
                  <a:srgbClr val="FF0000"/>
                </a:solidFill>
                <a:cs typeface="Microsoft Sans Serif"/>
              </a:rPr>
              <a:t>дне</a:t>
            </a:r>
            <a:r>
              <a:rPr lang="ru-RU" sz="1700" dirty="0" smtClean="0">
                <a:solidFill>
                  <a:srgbClr val="FF0000"/>
                </a:solidFill>
                <a:cs typeface="Microsoft Sans Serif"/>
              </a:rPr>
              <a:t>е	7</a:t>
            </a:r>
            <a:r>
              <a:rPr lang="ru-RU" sz="1700" spc="-10" dirty="0" smtClean="0">
                <a:solidFill>
                  <a:srgbClr val="FF0000"/>
                </a:solidFill>
                <a:cs typeface="Microsoft Sans Serif"/>
              </a:rPr>
              <a:t>.</a:t>
            </a:r>
            <a:r>
              <a:rPr lang="ru-RU" sz="1700" dirty="0" smtClean="0">
                <a:solidFill>
                  <a:srgbClr val="FF0000"/>
                </a:solidFill>
                <a:cs typeface="Microsoft Sans Serif"/>
              </a:rPr>
              <a:t>30  </a:t>
            </a:r>
            <a:r>
              <a:rPr lang="ru-RU" sz="1700" dirty="0" smtClean="0">
                <a:cs typeface="Microsoft Sans Serif"/>
              </a:rPr>
              <a:t>и</a:t>
            </a:r>
            <a:r>
              <a:rPr lang="ru-RU" sz="1700" spc="10" dirty="0" smtClean="0">
                <a:cs typeface="Microsoft Sans Serif"/>
              </a:rPr>
              <a:t> </a:t>
            </a:r>
            <a:r>
              <a:rPr lang="ru-RU" sz="1700" spc="-20" dirty="0" smtClean="0">
                <a:cs typeface="Microsoft Sans Serif"/>
              </a:rPr>
              <a:t>завершается</a:t>
            </a:r>
            <a:r>
              <a:rPr lang="ru-RU" sz="1700" spc="30" dirty="0" smtClean="0">
                <a:cs typeface="Microsoft Sans Serif"/>
              </a:rPr>
              <a:t> </a:t>
            </a:r>
            <a:r>
              <a:rPr lang="ru-RU" sz="1700" dirty="0" smtClean="0">
                <a:cs typeface="Microsoft Sans Serif"/>
              </a:rPr>
              <a:t>после</a:t>
            </a:r>
            <a:r>
              <a:rPr lang="ru-RU" sz="1700" spc="20" dirty="0" smtClean="0">
                <a:cs typeface="Microsoft Sans Serif"/>
              </a:rPr>
              <a:t> </a:t>
            </a:r>
            <a:r>
              <a:rPr lang="ru-RU" sz="1700" spc="-15" dirty="0" smtClean="0">
                <a:cs typeface="Microsoft Sans Serif"/>
              </a:rPr>
              <a:t>передачи</a:t>
            </a:r>
            <a:r>
              <a:rPr lang="ru-RU" sz="1700" spc="20" dirty="0" smtClean="0">
                <a:cs typeface="Microsoft Sans Serif"/>
              </a:rPr>
              <a:t> </a:t>
            </a:r>
            <a:r>
              <a:rPr lang="ru-RU" sz="1700" spc="-20" dirty="0" smtClean="0">
                <a:cs typeface="Microsoft Sans Serif"/>
              </a:rPr>
              <a:t>всех</a:t>
            </a:r>
            <a:r>
              <a:rPr lang="ru-RU" sz="1700" spc="20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материалов</a:t>
            </a:r>
            <a:r>
              <a:rPr lang="ru-RU" sz="1700" spc="25" dirty="0" smtClean="0">
                <a:cs typeface="Microsoft Sans Serif"/>
              </a:rPr>
              <a:t> </a:t>
            </a:r>
            <a:r>
              <a:rPr lang="ru-RU" sz="1700" dirty="0" smtClean="0">
                <a:cs typeface="Microsoft Sans Serif"/>
              </a:rPr>
              <a:t>члену</a:t>
            </a:r>
            <a:r>
              <a:rPr lang="ru-RU" sz="1700" spc="5" dirty="0" smtClean="0">
                <a:cs typeface="Microsoft Sans Serif"/>
              </a:rPr>
              <a:t> </a:t>
            </a:r>
            <a:r>
              <a:rPr lang="ru-RU" sz="1700" spc="-45" dirty="0" smtClean="0">
                <a:cs typeface="Microsoft Sans Serif"/>
              </a:rPr>
              <a:t>ГЭК.</a:t>
            </a:r>
          </a:p>
          <a:p>
            <a:pPr indent="355600" algn="just">
              <a:spcBef>
                <a:spcPts val="600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r>
              <a:rPr lang="ru-RU" sz="1700" dirty="0" smtClean="0">
                <a:cs typeface="Microsoft Sans Serif"/>
              </a:rPr>
              <a:t>При </a:t>
            </a:r>
            <a:r>
              <a:rPr lang="ru-RU" sz="1700" spc="-10" dirty="0" smtClean="0">
                <a:cs typeface="Microsoft Sans Serif"/>
              </a:rPr>
              <a:t>сканировании </a:t>
            </a:r>
            <a:r>
              <a:rPr lang="ru-RU" sz="1700" dirty="0" smtClean="0">
                <a:cs typeface="Microsoft Sans Serif"/>
              </a:rPr>
              <a:t>ЭМ в </a:t>
            </a:r>
            <a:r>
              <a:rPr lang="ru-RU" sz="1700" spc="-5" dirty="0" smtClean="0">
                <a:cs typeface="Microsoft Sans Serif"/>
              </a:rPr>
              <a:t>ППЭ </a:t>
            </a:r>
            <a:r>
              <a:rPr lang="ru-RU" sz="1700" dirty="0" smtClean="0">
                <a:cs typeface="Microsoft Sans Serif"/>
              </a:rPr>
              <a:t>трансляция и </a:t>
            </a:r>
            <a:r>
              <a:rPr lang="ru-RU" sz="1700" spc="-15" dirty="0" smtClean="0">
                <a:cs typeface="Microsoft Sans Serif"/>
              </a:rPr>
              <a:t>видеозапись </a:t>
            </a:r>
            <a:r>
              <a:rPr lang="ru-RU" sz="1700" spc="-20" dirty="0" smtClean="0">
                <a:cs typeface="Microsoft Sans Serif"/>
              </a:rPr>
              <a:t>завершается </a:t>
            </a:r>
            <a:r>
              <a:rPr lang="ru-RU" sz="1700" dirty="0" smtClean="0">
                <a:cs typeface="Microsoft Sans Serif"/>
              </a:rPr>
              <a:t>после </a:t>
            </a:r>
            <a:r>
              <a:rPr lang="ru-RU" sz="1700" spc="5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получения</a:t>
            </a:r>
            <a:r>
              <a:rPr lang="ru-RU" sz="1700" spc="-5" dirty="0" smtClean="0">
                <a:cs typeface="Microsoft Sans Serif"/>
              </a:rPr>
              <a:t> информации </a:t>
            </a:r>
            <a:r>
              <a:rPr lang="ru-RU" sz="1700" spc="-40" dirty="0" smtClean="0">
                <a:cs typeface="Microsoft Sans Serif"/>
              </a:rPr>
              <a:t>из</a:t>
            </a:r>
            <a:r>
              <a:rPr lang="ru-RU" sz="1700" spc="-35" dirty="0" smtClean="0">
                <a:cs typeface="Microsoft Sans Serif"/>
              </a:rPr>
              <a:t> </a:t>
            </a:r>
            <a:r>
              <a:rPr lang="ru-RU" sz="1700" spc="-15" dirty="0" smtClean="0">
                <a:cs typeface="Microsoft Sans Serif"/>
              </a:rPr>
              <a:t>РЦОИ</a:t>
            </a:r>
            <a:r>
              <a:rPr lang="ru-RU" sz="1700" spc="-10" dirty="0" smtClean="0">
                <a:cs typeface="Microsoft Sans Serif"/>
              </a:rPr>
              <a:t> </a:t>
            </a:r>
            <a:r>
              <a:rPr lang="ru-RU" sz="1700" spc="5" dirty="0" smtClean="0">
                <a:cs typeface="Microsoft Sans Serif"/>
              </a:rPr>
              <a:t>об </a:t>
            </a:r>
            <a:r>
              <a:rPr lang="ru-RU" sz="1700" spc="-15" dirty="0" smtClean="0">
                <a:cs typeface="Microsoft Sans Serif"/>
              </a:rPr>
              <a:t>успешном</a:t>
            </a:r>
            <a:r>
              <a:rPr lang="ru-RU" sz="1700" spc="-10" dirty="0" smtClean="0">
                <a:cs typeface="Microsoft Sans Serif"/>
              </a:rPr>
              <a:t> получении </a:t>
            </a:r>
            <a:r>
              <a:rPr lang="ru-RU" sz="1700" dirty="0" smtClean="0">
                <a:cs typeface="Microsoft Sans Serif"/>
              </a:rPr>
              <a:t>и </a:t>
            </a:r>
            <a:r>
              <a:rPr lang="ru-RU" sz="1700" spc="-10" dirty="0" smtClean="0">
                <a:cs typeface="Microsoft Sans Serif"/>
              </a:rPr>
              <a:t>расшифровке </a:t>
            </a:r>
            <a:r>
              <a:rPr lang="ru-RU" sz="1700" spc="-5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переданных</a:t>
            </a:r>
            <a:r>
              <a:rPr lang="ru-RU" sz="1700" spc="10" dirty="0" smtClean="0">
                <a:cs typeface="Microsoft Sans Serif"/>
              </a:rPr>
              <a:t> </a:t>
            </a:r>
            <a:r>
              <a:rPr lang="ru-RU" sz="1700" spc="-30" dirty="0" smtClean="0">
                <a:cs typeface="Microsoft Sans Serif"/>
              </a:rPr>
              <a:t>пакетов</a:t>
            </a:r>
            <a:r>
              <a:rPr lang="ru-RU" sz="1700" spc="20" dirty="0" smtClean="0">
                <a:cs typeface="Microsoft Sans Serif"/>
              </a:rPr>
              <a:t> </a:t>
            </a:r>
            <a:r>
              <a:rPr lang="ru-RU" sz="1700" dirty="0" smtClean="0">
                <a:cs typeface="Microsoft Sans Serif"/>
              </a:rPr>
              <a:t>с</a:t>
            </a:r>
            <a:r>
              <a:rPr lang="ru-RU" sz="1700" spc="25" dirty="0" smtClean="0">
                <a:cs typeface="Microsoft Sans Serif"/>
              </a:rPr>
              <a:t> </a:t>
            </a:r>
            <a:r>
              <a:rPr lang="ru-RU" sz="1700" spc="-15" dirty="0" smtClean="0">
                <a:cs typeface="Microsoft Sans Serif"/>
              </a:rPr>
              <a:t>электронными</a:t>
            </a:r>
            <a:r>
              <a:rPr lang="ru-RU" sz="1700" spc="15" dirty="0" smtClean="0">
                <a:cs typeface="Microsoft Sans Serif"/>
              </a:rPr>
              <a:t> </a:t>
            </a:r>
            <a:r>
              <a:rPr lang="ru-RU" sz="1700" spc="-20" dirty="0" smtClean="0">
                <a:cs typeface="Microsoft Sans Serif"/>
              </a:rPr>
              <a:t>образами</a:t>
            </a:r>
            <a:r>
              <a:rPr lang="ru-RU" sz="1700" spc="30" dirty="0" smtClean="0">
                <a:cs typeface="Microsoft Sans Serif"/>
              </a:rPr>
              <a:t> </a:t>
            </a:r>
            <a:r>
              <a:rPr lang="ru-RU" sz="1700" dirty="0" smtClean="0">
                <a:cs typeface="Microsoft Sans Serif"/>
              </a:rPr>
              <a:t>ЭМ.</a:t>
            </a:r>
          </a:p>
          <a:p>
            <a:pPr marR="5080" indent="355600" algn="just">
              <a:lnSpc>
                <a:spcPct val="100000"/>
              </a:lnSpc>
              <a:spcBef>
                <a:spcPts val="600"/>
              </a:spcBef>
            </a:pPr>
            <a:r>
              <a:rPr lang="ru-RU" sz="1700" dirty="0" smtClean="0">
                <a:cs typeface="Microsoft Sans Serif"/>
              </a:rPr>
              <a:t>В</a:t>
            </a:r>
            <a:r>
              <a:rPr lang="ru-RU" sz="1700" spc="5" dirty="0" smtClean="0">
                <a:cs typeface="Microsoft Sans Serif"/>
              </a:rPr>
              <a:t> </a:t>
            </a:r>
            <a:r>
              <a:rPr lang="ru-RU" sz="1700" spc="-5" dirty="0" smtClean="0">
                <a:cs typeface="Microsoft Sans Serif"/>
              </a:rPr>
              <a:t>случае</a:t>
            </a:r>
            <a:r>
              <a:rPr lang="ru-RU" sz="1700" dirty="0" smtClean="0">
                <a:cs typeface="Microsoft Sans Serif"/>
              </a:rPr>
              <a:t> </a:t>
            </a:r>
            <a:r>
              <a:rPr lang="ru-RU" sz="1700" spc="-20" dirty="0" smtClean="0">
                <a:cs typeface="Microsoft Sans Serif"/>
              </a:rPr>
              <a:t>отключения</a:t>
            </a:r>
            <a:r>
              <a:rPr lang="ru-RU" sz="1700" spc="-15" dirty="0" smtClean="0">
                <a:cs typeface="Microsoft Sans Serif"/>
              </a:rPr>
              <a:t> </a:t>
            </a:r>
            <a:r>
              <a:rPr lang="ru-RU" sz="1700" spc="-5" dirty="0" smtClean="0">
                <a:cs typeface="Microsoft Sans Serif"/>
              </a:rPr>
              <a:t>средств</a:t>
            </a:r>
            <a:r>
              <a:rPr lang="ru-RU" sz="1700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видеонаблюдения</a:t>
            </a:r>
            <a:r>
              <a:rPr lang="ru-RU" sz="1700" spc="-5" dirty="0" smtClean="0">
                <a:cs typeface="Microsoft Sans Serif"/>
              </a:rPr>
              <a:t> </a:t>
            </a:r>
            <a:r>
              <a:rPr lang="ru-RU" sz="1700" dirty="0" smtClean="0">
                <a:cs typeface="Microsoft Sans Serif"/>
              </a:rPr>
              <a:t>и</a:t>
            </a:r>
            <a:r>
              <a:rPr lang="ru-RU" sz="1700" spc="5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приостановления </a:t>
            </a:r>
            <a:r>
              <a:rPr lang="ru-RU" sz="1700" spc="-440" dirty="0" smtClean="0">
                <a:cs typeface="Microsoft Sans Serif"/>
              </a:rPr>
              <a:t> </a:t>
            </a:r>
            <a:r>
              <a:rPr lang="ru-RU" sz="1700" spc="-15" dirty="0" smtClean="0">
                <a:cs typeface="Microsoft Sans Serif"/>
              </a:rPr>
              <a:t>видеозаписи </a:t>
            </a:r>
            <a:r>
              <a:rPr lang="ru-RU" sz="1700" spc="-30" dirty="0" smtClean="0">
                <a:cs typeface="Microsoft Sans Serif"/>
              </a:rPr>
              <a:t>экзамена </a:t>
            </a:r>
            <a:r>
              <a:rPr lang="ru-RU" sz="1700" dirty="0" smtClean="0">
                <a:cs typeface="Microsoft Sans Serif"/>
              </a:rPr>
              <a:t>член </a:t>
            </a:r>
            <a:r>
              <a:rPr lang="ru-RU" sz="1700" spc="-60" dirty="0" smtClean="0">
                <a:cs typeface="Microsoft Sans Serif"/>
              </a:rPr>
              <a:t>ГЭК </a:t>
            </a:r>
            <a:r>
              <a:rPr lang="ru-RU" sz="1700" spc="-10" dirty="0" smtClean="0">
                <a:cs typeface="Microsoft Sans Serif"/>
              </a:rPr>
              <a:t>совместно </a:t>
            </a:r>
            <a:r>
              <a:rPr lang="ru-RU" sz="1700" dirty="0" smtClean="0">
                <a:cs typeface="Microsoft Sans Serif"/>
              </a:rPr>
              <a:t>с </a:t>
            </a:r>
            <a:r>
              <a:rPr lang="ru-RU" sz="1700" spc="-20" dirty="0" smtClean="0">
                <a:cs typeface="Microsoft Sans Serif"/>
              </a:rPr>
              <a:t>председателем </a:t>
            </a:r>
            <a:r>
              <a:rPr lang="ru-RU" sz="1700" spc="-60" dirty="0" smtClean="0">
                <a:cs typeface="Microsoft Sans Serif"/>
              </a:rPr>
              <a:t>ГЭК </a:t>
            </a:r>
            <a:r>
              <a:rPr lang="ru-RU" sz="1700" spc="-15" dirty="0" smtClean="0">
                <a:cs typeface="Microsoft Sans Serif"/>
              </a:rPr>
              <a:t>принимает </a:t>
            </a:r>
            <a:r>
              <a:rPr lang="ru-RU" sz="1700" spc="-10" dirty="0" smtClean="0">
                <a:cs typeface="Microsoft Sans Serif"/>
              </a:rPr>
              <a:t> </a:t>
            </a:r>
            <a:r>
              <a:rPr lang="ru-RU" sz="1700" spc="-5" dirty="0" smtClean="0">
                <a:cs typeface="Microsoft Sans Serif"/>
              </a:rPr>
              <a:t>решение</a:t>
            </a:r>
          </a:p>
          <a:p>
            <a:pPr marR="5080" indent="355600" algn="just">
              <a:lnSpc>
                <a:spcPct val="100000"/>
              </a:lnSpc>
              <a:spcBef>
                <a:spcPts val="600"/>
              </a:spcBef>
            </a:pPr>
            <a:endParaRPr lang="ru-RU" sz="1700" dirty="0" smtClean="0">
              <a:cs typeface="Microsoft Sans Serif"/>
            </a:endParaRPr>
          </a:p>
          <a:p>
            <a:pPr marL="180000" marR="151130" algn="just">
              <a:lnSpc>
                <a:spcPct val="100000"/>
              </a:lnSpc>
              <a:spcBef>
                <a:spcPts val="600"/>
              </a:spcBef>
            </a:pPr>
            <a:r>
              <a:rPr lang="ru-RU" sz="1700" b="1" spc="-5" dirty="0" smtClean="0">
                <a:solidFill>
                  <a:srgbClr val="FF0000"/>
                </a:solidFill>
                <a:latin typeface="Arial"/>
                <a:cs typeface="Arial"/>
              </a:rPr>
              <a:t>Организатор</a:t>
            </a:r>
            <a:r>
              <a:rPr lang="ru-RU" sz="1700" b="1" spc="1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lang="ru-RU" sz="1700" b="1" spc="-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rgbClr val="FF0000"/>
                </a:solidFill>
                <a:latin typeface="Arial"/>
                <a:cs typeface="Arial"/>
              </a:rPr>
              <a:t>аудитории</a:t>
            </a:r>
            <a:r>
              <a:rPr lang="ru-RU" sz="1700" b="1" spc="3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FF0000"/>
                </a:solidFill>
                <a:latin typeface="Arial"/>
                <a:cs typeface="Arial"/>
              </a:rPr>
              <a:t>обязан</a:t>
            </a:r>
            <a:r>
              <a:rPr lang="ru-RU" sz="1700" b="1" spc="-1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5" dirty="0" smtClean="0">
                <a:solidFill>
                  <a:srgbClr val="FF0000"/>
                </a:solidFill>
                <a:latin typeface="Arial"/>
                <a:cs typeface="Arial"/>
              </a:rPr>
              <a:t>своевременно</a:t>
            </a:r>
            <a:r>
              <a:rPr lang="ru-RU" sz="17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FF0000"/>
                </a:solidFill>
                <a:latin typeface="Arial"/>
                <a:cs typeface="Arial"/>
              </a:rPr>
              <a:t>довести</a:t>
            </a:r>
            <a:r>
              <a:rPr lang="ru-RU" sz="1700" b="1" spc="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FF0000"/>
                </a:solidFill>
                <a:latin typeface="Arial"/>
                <a:cs typeface="Arial"/>
              </a:rPr>
              <a:t>информацию </a:t>
            </a:r>
            <a:r>
              <a:rPr lang="ru-RU" sz="1700" b="1" spc="-45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rgbClr val="FF0000"/>
                </a:solidFill>
                <a:latin typeface="Arial"/>
                <a:cs typeface="Arial"/>
              </a:rPr>
              <a:t>об</a:t>
            </a:r>
            <a:r>
              <a:rPr lang="ru-RU" sz="1700" b="1" spc="-15" dirty="0" smtClean="0">
                <a:solidFill>
                  <a:srgbClr val="FF0000"/>
                </a:solidFill>
                <a:latin typeface="Arial"/>
                <a:cs typeface="Arial"/>
              </a:rPr>
              <a:t> отключении</a:t>
            </a:r>
            <a:r>
              <a:rPr lang="ru-RU" sz="17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FF0000"/>
                </a:solidFill>
                <a:latin typeface="Arial"/>
                <a:cs typeface="Arial"/>
              </a:rPr>
              <a:t>средств</a:t>
            </a:r>
            <a:r>
              <a:rPr lang="ru-RU" sz="1700" b="1" spc="3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5" dirty="0" smtClean="0">
                <a:solidFill>
                  <a:srgbClr val="FF0000"/>
                </a:solidFill>
                <a:latin typeface="Arial"/>
                <a:cs typeface="Arial"/>
              </a:rPr>
              <a:t>видеонаблюдения</a:t>
            </a:r>
            <a:r>
              <a:rPr lang="ru-RU" sz="1700" b="1" spc="-1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rgbClr val="FF0000"/>
                </a:solidFill>
                <a:latin typeface="Arial"/>
                <a:cs typeface="Arial"/>
              </a:rPr>
              <a:t>до</a:t>
            </a:r>
            <a:r>
              <a:rPr lang="ru-RU" sz="1700" b="1" spc="-1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15" dirty="0" smtClean="0">
                <a:solidFill>
                  <a:srgbClr val="FF0000"/>
                </a:solidFill>
                <a:latin typeface="Arial"/>
                <a:cs typeface="Arial"/>
              </a:rPr>
              <a:t>руководителя</a:t>
            </a:r>
            <a:r>
              <a:rPr lang="ru-RU" sz="1700" b="1" spc="1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dirty="0" smtClean="0">
                <a:solidFill>
                  <a:srgbClr val="FF0000"/>
                </a:solidFill>
                <a:latin typeface="Arial"/>
                <a:cs typeface="Arial"/>
              </a:rPr>
              <a:t>ППЭ</a:t>
            </a:r>
            <a:endParaRPr lang="ru-RU" sz="170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700" b="1" dirty="0" smtClean="0">
                <a:solidFill>
                  <a:srgbClr val="FF0000"/>
                </a:solidFill>
                <a:latin typeface="Arial"/>
                <a:cs typeface="Arial"/>
              </a:rPr>
              <a:t>и</a:t>
            </a:r>
            <a:r>
              <a:rPr lang="ru-RU" sz="1700" b="1" spc="-2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5" dirty="0" smtClean="0">
                <a:solidFill>
                  <a:srgbClr val="FF0000"/>
                </a:solidFill>
                <a:latin typeface="Arial"/>
                <a:cs typeface="Arial"/>
              </a:rPr>
              <a:t>(или)</a:t>
            </a:r>
            <a:r>
              <a:rPr lang="ru-RU" sz="1700" b="1" spc="-1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10" dirty="0" smtClean="0">
                <a:solidFill>
                  <a:srgbClr val="FF0000"/>
                </a:solidFill>
                <a:latin typeface="Arial"/>
                <a:cs typeface="Arial"/>
              </a:rPr>
              <a:t>члена</a:t>
            </a:r>
            <a:r>
              <a:rPr lang="ru-RU" sz="1700" b="1" spc="-15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1700" b="1" spc="-5" dirty="0" smtClean="0">
                <a:solidFill>
                  <a:srgbClr val="FF0000"/>
                </a:solidFill>
                <a:latin typeface="Arial"/>
                <a:cs typeface="Arial"/>
              </a:rPr>
              <a:t>ГЭК</a:t>
            </a:r>
            <a:endParaRPr lang="ru-RU" sz="170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ru-RU" sz="1700" spc="5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(для</a:t>
            </a:r>
            <a:r>
              <a:rPr lang="ru-RU" sz="170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lang="ru-RU" sz="1700" spc="-2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субъектов</a:t>
            </a:r>
            <a:r>
              <a:rPr lang="ru-RU" sz="1700" spc="4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lang="ru-RU" sz="1700" spc="-2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Российской</a:t>
            </a:r>
            <a:r>
              <a:rPr lang="ru-RU" sz="1700" spc="3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lang="ru-RU" sz="1700" spc="-25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Федерации,</a:t>
            </a:r>
            <a:r>
              <a:rPr lang="ru-RU" sz="1700" spc="25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lang="ru-RU" sz="1700" spc="-15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использующих</a:t>
            </a:r>
            <a:r>
              <a:rPr lang="ru-RU" sz="1700" spc="30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lang="ru-RU" sz="1700" spc="-35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ПАК)</a:t>
            </a:r>
            <a:endParaRPr lang="ru-RU" sz="1700" dirty="0" smtClean="0">
              <a:latin typeface="Microsoft Sans Serif"/>
              <a:cs typeface="Microsoft Sans Serif"/>
            </a:endParaRPr>
          </a:p>
          <a:p>
            <a:pPr marL="12700" algn="just">
              <a:spcBef>
                <a:spcPts val="105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endParaRPr lang="ru-RU" sz="1700" dirty="0" smtClean="0">
              <a:cs typeface="Microsoft Sans Serif"/>
            </a:endParaRPr>
          </a:p>
          <a:p>
            <a:pPr marL="12700" algn="just">
              <a:spcBef>
                <a:spcPts val="105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endParaRPr lang="ru-RU" sz="1700" dirty="0" smtClean="0">
              <a:cs typeface="Microsoft Sans Serif"/>
            </a:endParaRPr>
          </a:p>
          <a:p>
            <a:pPr marL="12700">
              <a:spcBef>
                <a:spcPts val="105"/>
              </a:spcBef>
              <a:tabLst>
                <a:tab pos="1524635" algn="l"/>
                <a:tab pos="1963420" algn="l"/>
                <a:tab pos="3561079" algn="l"/>
                <a:tab pos="3993515" algn="l"/>
                <a:tab pos="5356225" algn="l"/>
              </a:tabLst>
            </a:pPr>
            <a:endParaRPr sz="1700" dirty="0">
              <a:cs typeface="Microsoft Sans Serif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8739" y="32370"/>
            <a:ext cx="481203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solidFill>
                  <a:schemeClr val="accent6">
                    <a:lumMod val="75000"/>
                  </a:schemeClr>
                </a:solidFill>
              </a:rPr>
              <a:t>ВИДЕОНАБЛЮДЕНИЕ</a:t>
            </a:r>
            <a:r>
              <a:rPr sz="2400" b="1" spc="3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ППЭ:</a:t>
            </a:r>
          </a:p>
          <a:p>
            <a:pPr marL="12700" algn="l">
              <a:lnSpc>
                <a:spcPct val="100000"/>
              </a:lnSpc>
            </a:pP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ТРАНСЛЯЦИЯ</a:t>
            </a:r>
            <a:r>
              <a:rPr sz="2400" b="1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ВИДЕОЗАПИСЬ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598" y="4820488"/>
            <a:ext cx="1081709" cy="15529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8989" y="4822545"/>
            <a:ext cx="1367409" cy="15650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36091" y="4830120"/>
            <a:ext cx="2306447" cy="15529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04641" y="4820488"/>
            <a:ext cx="1434211" cy="155295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83144" y="4909540"/>
            <a:ext cx="1260855" cy="147802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598411" y="4851837"/>
            <a:ext cx="1224978" cy="153123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271135" y="1347850"/>
            <a:ext cx="8580755" cy="3318510"/>
          </a:xfrm>
          <a:custGeom>
            <a:avLst/>
            <a:gdLst/>
            <a:ahLst/>
            <a:cxnLst/>
            <a:rect l="l" t="t" r="r" b="b"/>
            <a:pathLst>
              <a:path w="8580755" h="3318510">
                <a:moveTo>
                  <a:pt x="8027428" y="0"/>
                </a:moveTo>
                <a:lnTo>
                  <a:pt x="553021" y="0"/>
                </a:lnTo>
                <a:lnTo>
                  <a:pt x="505305" y="2030"/>
                </a:lnTo>
                <a:lnTo>
                  <a:pt x="458715" y="8010"/>
                </a:lnTo>
                <a:lnTo>
                  <a:pt x="413419" y="17774"/>
                </a:lnTo>
                <a:lnTo>
                  <a:pt x="369582" y="31156"/>
                </a:lnTo>
                <a:lnTo>
                  <a:pt x="327370" y="47990"/>
                </a:lnTo>
                <a:lnTo>
                  <a:pt x="286949" y="68110"/>
                </a:lnTo>
                <a:lnTo>
                  <a:pt x="248485" y="91348"/>
                </a:lnTo>
                <a:lnTo>
                  <a:pt x="212144" y="117541"/>
                </a:lnTo>
                <a:lnTo>
                  <a:pt x="178092" y="146521"/>
                </a:lnTo>
                <a:lnTo>
                  <a:pt x="146496" y="178122"/>
                </a:lnTo>
                <a:lnTo>
                  <a:pt x="117520" y="212178"/>
                </a:lnTo>
                <a:lnTo>
                  <a:pt x="91332" y="248523"/>
                </a:lnTo>
                <a:lnTo>
                  <a:pt x="68097" y="286992"/>
                </a:lnTo>
                <a:lnTo>
                  <a:pt x="47981" y="327417"/>
                </a:lnTo>
                <a:lnTo>
                  <a:pt x="31151" y="369633"/>
                </a:lnTo>
                <a:lnTo>
                  <a:pt x="17771" y="413474"/>
                </a:lnTo>
                <a:lnTo>
                  <a:pt x="8009" y="458774"/>
                </a:lnTo>
                <a:lnTo>
                  <a:pt x="2029" y="505366"/>
                </a:lnTo>
                <a:lnTo>
                  <a:pt x="0" y="553085"/>
                </a:lnTo>
                <a:lnTo>
                  <a:pt x="0" y="2765044"/>
                </a:lnTo>
                <a:lnTo>
                  <a:pt x="2029" y="2812762"/>
                </a:lnTo>
                <a:lnTo>
                  <a:pt x="8009" y="2859354"/>
                </a:lnTo>
                <a:lnTo>
                  <a:pt x="17771" y="2904654"/>
                </a:lnTo>
                <a:lnTo>
                  <a:pt x="31151" y="2948495"/>
                </a:lnTo>
                <a:lnTo>
                  <a:pt x="47981" y="2990711"/>
                </a:lnTo>
                <a:lnTo>
                  <a:pt x="68097" y="3031136"/>
                </a:lnTo>
                <a:lnTo>
                  <a:pt x="91332" y="3069605"/>
                </a:lnTo>
                <a:lnTo>
                  <a:pt x="117520" y="3105950"/>
                </a:lnTo>
                <a:lnTo>
                  <a:pt x="146496" y="3140006"/>
                </a:lnTo>
                <a:lnTo>
                  <a:pt x="178092" y="3171607"/>
                </a:lnTo>
                <a:lnTo>
                  <a:pt x="212144" y="3200587"/>
                </a:lnTo>
                <a:lnTo>
                  <a:pt x="248485" y="3226780"/>
                </a:lnTo>
                <a:lnTo>
                  <a:pt x="286949" y="3250018"/>
                </a:lnTo>
                <a:lnTo>
                  <a:pt x="327370" y="3270138"/>
                </a:lnTo>
                <a:lnTo>
                  <a:pt x="369582" y="3286972"/>
                </a:lnTo>
                <a:lnTo>
                  <a:pt x="413419" y="3300354"/>
                </a:lnTo>
                <a:lnTo>
                  <a:pt x="458715" y="3310118"/>
                </a:lnTo>
                <a:lnTo>
                  <a:pt x="505305" y="3316098"/>
                </a:lnTo>
                <a:lnTo>
                  <a:pt x="553021" y="3318129"/>
                </a:lnTo>
                <a:lnTo>
                  <a:pt x="8027428" y="3318129"/>
                </a:lnTo>
                <a:lnTo>
                  <a:pt x="8075147" y="3316098"/>
                </a:lnTo>
                <a:lnTo>
                  <a:pt x="8121739" y="3310118"/>
                </a:lnTo>
                <a:lnTo>
                  <a:pt x="8167039" y="3300354"/>
                </a:lnTo>
                <a:lnTo>
                  <a:pt x="8210880" y="3286972"/>
                </a:lnTo>
                <a:lnTo>
                  <a:pt x="8253096" y="3270138"/>
                </a:lnTo>
                <a:lnTo>
                  <a:pt x="8293521" y="3250018"/>
                </a:lnTo>
                <a:lnTo>
                  <a:pt x="8331989" y="3226780"/>
                </a:lnTo>
                <a:lnTo>
                  <a:pt x="8368335" y="3200587"/>
                </a:lnTo>
                <a:lnTo>
                  <a:pt x="8402391" y="3171607"/>
                </a:lnTo>
                <a:lnTo>
                  <a:pt x="8433992" y="3140006"/>
                </a:lnTo>
                <a:lnTo>
                  <a:pt x="8462972" y="3105950"/>
                </a:lnTo>
                <a:lnTo>
                  <a:pt x="8489164" y="3069605"/>
                </a:lnTo>
                <a:lnTo>
                  <a:pt x="8512403" y="3031136"/>
                </a:lnTo>
                <a:lnTo>
                  <a:pt x="8532523" y="2990711"/>
                </a:lnTo>
                <a:lnTo>
                  <a:pt x="8549356" y="2948495"/>
                </a:lnTo>
                <a:lnTo>
                  <a:pt x="8562738" y="2904654"/>
                </a:lnTo>
                <a:lnTo>
                  <a:pt x="8572503" y="2859354"/>
                </a:lnTo>
                <a:lnTo>
                  <a:pt x="8578483" y="2812762"/>
                </a:lnTo>
                <a:lnTo>
                  <a:pt x="8580513" y="2765044"/>
                </a:lnTo>
                <a:lnTo>
                  <a:pt x="8580513" y="553085"/>
                </a:lnTo>
                <a:lnTo>
                  <a:pt x="8578483" y="505366"/>
                </a:lnTo>
                <a:lnTo>
                  <a:pt x="8572503" y="458774"/>
                </a:lnTo>
                <a:lnTo>
                  <a:pt x="8562738" y="413474"/>
                </a:lnTo>
                <a:lnTo>
                  <a:pt x="8549356" y="369633"/>
                </a:lnTo>
                <a:lnTo>
                  <a:pt x="8532523" y="327417"/>
                </a:lnTo>
                <a:lnTo>
                  <a:pt x="8512403" y="286992"/>
                </a:lnTo>
                <a:lnTo>
                  <a:pt x="8489164" y="248523"/>
                </a:lnTo>
                <a:lnTo>
                  <a:pt x="8462972" y="212178"/>
                </a:lnTo>
                <a:lnTo>
                  <a:pt x="8433992" y="178122"/>
                </a:lnTo>
                <a:lnTo>
                  <a:pt x="8402391" y="146521"/>
                </a:lnTo>
                <a:lnTo>
                  <a:pt x="8368335" y="117541"/>
                </a:lnTo>
                <a:lnTo>
                  <a:pt x="8331989" y="91348"/>
                </a:lnTo>
                <a:lnTo>
                  <a:pt x="8293521" y="68110"/>
                </a:lnTo>
                <a:lnTo>
                  <a:pt x="8253096" y="47990"/>
                </a:lnTo>
                <a:lnTo>
                  <a:pt x="8210880" y="31156"/>
                </a:lnTo>
                <a:lnTo>
                  <a:pt x="8167039" y="17774"/>
                </a:lnTo>
                <a:lnTo>
                  <a:pt x="8121739" y="8010"/>
                </a:lnTo>
                <a:lnTo>
                  <a:pt x="8075147" y="2030"/>
                </a:lnTo>
                <a:lnTo>
                  <a:pt x="8027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1861" y="1463205"/>
            <a:ext cx="8098790" cy="28905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93675" indent="-181610" algn="just">
              <a:lnSpc>
                <a:spcPct val="100000"/>
              </a:lnSpc>
              <a:spcBef>
                <a:spcPts val="340"/>
              </a:spcBef>
              <a:buFont typeface="Symbol"/>
              <a:buChar char=""/>
              <a:tabLst>
                <a:tab pos="194310" algn="l"/>
              </a:tabLst>
            </a:pPr>
            <a:r>
              <a:rPr sz="1700" spc="-25" dirty="0">
                <a:cs typeface="Microsoft Sans Serif"/>
              </a:rPr>
              <a:t>руководитель</a:t>
            </a:r>
            <a:r>
              <a:rPr sz="1700" spc="30" dirty="0">
                <a:cs typeface="Microsoft Sans Serif"/>
              </a:rPr>
              <a:t> </a:t>
            </a:r>
            <a:r>
              <a:rPr sz="1700" dirty="0">
                <a:cs typeface="Microsoft Sans Serif"/>
              </a:rPr>
              <a:t>и</a:t>
            </a:r>
            <a:r>
              <a:rPr sz="1700" spc="10" dirty="0">
                <a:cs typeface="Microsoft Sans Serif"/>
              </a:rPr>
              <a:t> </a:t>
            </a:r>
            <a:r>
              <a:rPr sz="1700" spc="-20" dirty="0" err="1">
                <a:cs typeface="Microsoft Sans Serif"/>
              </a:rPr>
              <a:t>организаторы</a:t>
            </a:r>
            <a:r>
              <a:rPr sz="1700" spc="20" dirty="0">
                <a:cs typeface="Microsoft Sans Serif"/>
              </a:rPr>
              <a:t> </a:t>
            </a:r>
            <a:r>
              <a:rPr sz="1700" spc="-5" dirty="0" smtClean="0">
                <a:cs typeface="Microsoft Sans Serif"/>
              </a:rPr>
              <a:t>ППЭ</a:t>
            </a:r>
            <a:endParaRPr sz="17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sz="1700" spc="-25" dirty="0">
                <a:cs typeface="Microsoft Sans Serif"/>
              </a:rPr>
              <a:t>руководитель</a:t>
            </a:r>
            <a:r>
              <a:rPr sz="1700" spc="45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ОО,</a:t>
            </a:r>
            <a:r>
              <a:rPr sz="1700" spc="40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на</a:t>
            </a:r>
            <a:r>
              <a:rPr sz="1700" spc="30" dirty="0">
                <a:cs typeface="Microsoft Sans Serif"/>
              </a:rPr>
              <a:t> </a:t>
            </a:r>
            <a:r>
              <a:rPr sz="1700" spc="-40" dirty="0">
                <a:cs typeface="Microsoft Sans Serif"/>
              </a:rPr>
              <a:t>базе</a:t>
            </a:r>
            <a:r>
              <a:rPr sz="1700" spc="30" dirty="0">
                <a:cs typeface="Microsoft Sans Serif"/>
              </a:rPr>
              <a:t> </a:t>
            </a:r>
            <a:r>
              <a:rPr sz="1700" spc="-25" dirty="0">
                <a:cs typeface="Microsoft Sans Serif"/>
              </a:rPr>
              <a:t>которой</a:t>
            </a:r>
            <a:r>
              <a:rPr sz="1700" spc="25" dirty="0">
                <a:cs typeface="Microsoft Sans Serif"/>
              </a:rPr>
              <a:t> </a:t>
            </a:r>
            <a:r>
              <a:rPr sz="1700" spc="-25" dirty="0" err="1">
                <a:cs typeface="Microsoft Sans Serif"/>
              </a:rPr>
              <a:t>организован</a:t>
            </a:r>
            <a:r>
              <a:rPr sz="1700" spc="55" dirty="0">
                <a:cs typeface="Microsoft Sans Serif"/>
              </a:rPr>
              <a:t> </a:t>
            </a:r>
            <a:r>
              <a:rPr sz="1700" spc="-5" dirty="0" smtClean="0">
                <a:cs typeface="Microsoft Sans Serif"/>
              </a:rPr>
              <a:t>ППЭ</a:t>
            </a:r>
            <a:endParaRPr sz="17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50"/>
              </a:spcBef>
              <a:buFont typeface="Symbol"/>
              <a:buChar char=""/>
              <a:tabLst>
                <a:tab pos="194310" algn="l"/>
                <a:tab pos="975994" algn="l"/>
                <a:tab pos="1582420" algn="l"/>
                <a:tab pos="1845945" algn="l"/>
                <a:tab pos="2359660" algn="l"/>
                <a:tab pos="3096260" algn="l"/>
                <a:tab pos="3353435" algn="l"/>
                <a:tab pos="4446905" algn="l"/>
                <a:tab pos="4906645" algn="l"/>
                <a:tab pos="5685790" algn="l"/>
                <a:tab pos="6569709" algn="l"/>
              </a:tabLst>
            </a:pPr>
            <a:r>
              <a:rPr sz="1700" spc="-5" dirty="0">
                <a:cs typeface="Microsoft Sans Serif"/>
              </a:rPr>
              <a:t>члены	</a:t>
            </a:r>
            <a:r>
              <a:rPr sz="1700" spc="-45" dirty="0">
                <a:cs typeface="Microsoft Sans Serif"/>
              </a:rPr>
              <a:t>ГЭК,	</a:t>
            </a:r>
            <a:r>
              <a:rPr sz="1700" dirty="0">
                <a:cs typeface="Microsoft Sans Serif"/>
              </a:rPr>
              <a:t>в	</a:t>
            </a:r>
            <a:r>
              <a:rPr sz="1700" spc="-25" dirty="0">
                <a:cs typeface="Microsoft Sans Serif"/>
              </a:rPr>
              <a:t>том	</a:t>
            </a:r>
            <a:r>
              <a:rPr sz="1700" dirty="0">
                <a:cs typeface="Microsoft Sans Serif"/>
              </a:rPr>
              <a:t>числе	с	</a:t>
            </a:r>
            <a:r>
              <a:rPr sz="1700" spc="-25" dirty="0">
                <a:cs typeface="Microsoft Sans Serif"/>
              </a:rPr>
              <a:t>токенами	</a:t>
            </a:r>
            <a:r>
              <a:rPr sz="1700" spc="-5" dirty="0">
                <a:cs typeface="Microsoft Sans Serif"/>
              </a:rPr>
              <a:t>(не	</a:t>
            </a:r>
            <a:r>
              <a:rPr sz="1700" spc="-10" dirty="0">
                <a:cs typeface="Microsoft Sans Serif"/>
              </a:rPr>
              <a:t>менее	</a:t>
            </a:r>
            <a:r>
              <a:rPr sz="1700" spc="-20" dirty="0">
                <a:cs typeface="Microsoft Sans Serif"/>
              </a:rPr>
              <a:t>одного,	рекомендуется</a:t>
            </a:r>
            <a:endParaRPr sz="1700" dirty="0">
              <a:cs typeface="Microsoft Sans Serif"/>
            </a:endParaRPr>
          </a:p>
          <a:p>
            <a:pPr marL="193675" algn="just">
              <a:lnSpc>
                <a:spcPct val="100000"/>
              </a:lnSpc>
              <a:spcBef>
                <a:spcPts val="240"/>
              </a:spcBef>
            </a:pPr>
            <a:r>
              <a:rPr sz="1700" spc="-5" dirty="0">
                <a:cs typeface="Microsoft Sans Serif"/>
              </a:rPr>
              <a:t>не</a:t>
            </a:r>
            <a:r>
              <a:rPr sz="1700" spc="-10" dirty="0">
                <a:cs typeface="Microsoft Sans Serif"/>
              </a:rPr>
              <a:t> менее</a:t>
            </a:r>
            <a:r>
              <a:rPr sz="1700" spc="-5" dirty="0">
                <a:cs typeface="Microsoft Sans Serif"/>
              </a:rPr>
              <a:t> </a:t>
            </a:r>
            <a:r>
              <a:rPr sz="1700" spc="-15" dirty="0" err="1">
                <a:cs typeface="Microsoft Sans Serif"/>
              </a:rPr>
              <a:t>двух</a:t>
            </a:r>
            <a:r>
              <a:rPr sz="1700" spc="-15" dirty="0" smtClean="0">
                <a:cs typeface="Microsoft Sans Serif"/>
              </a:rPr>
              <a:t>)</a:t>
            </a:r>
            <a:endParaRPr sz="17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54"/>
              </a:spcBef>
              <a:buFont typeface="Symbol"/>
              <a:buChar char=""/>
              <a:tabLst>
                <a:tab pos="194310" algn="l"/>
              </a:tabLst>
            </a:pPr>
            <a:r>
              <a:rPr sz="1700" spc="-20" dirty="0">
                <a:cs typeface="Microsoft Sans Serif"/>
              </a:rPr>
              <a:t>технические</a:t>
            </a:r>
            <a:r>
              <a:rPr sz="1700" spc="50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специалисты</a:t>
            </a:r>
            <a:r>
              <a:rPr sz="1700" spc="20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(не</a:t>
            </a:r>
            <a:r>
              <a:rPr sz="1700" spc="25" dirty="0">
                <a:cs typeface="Microsoft Sans Serif"/>
              </a:rPr>
              <a:t> </a:t>
            </a:r>
            <a:r>
              <a:rPr sz="1700" spc="-10" dirty="0">
                <a:cs typeface="Microsoft Sans Serif"/>
              </a:rPr>
              <a:t>менее</a:t>
            </a:r>
            <a:r>
              <a:rPr sz="1700" spc="30" dirty="0">
                <a:cs typeface="Microsoft Sans Serif"/>
              </a:rPr>
              <a:t> </a:t>
            </a:r>
            <a:r>
              <a:rPr sz="1700" spc="-20" dirty="0">
                <a:cs typeface="Microsoft Sans Serif"/>
              </a:rPr>
              <a:t>одного,</a:t>
            </a:r>
            <a:r>
              <a:rPr sz="1700" spc="30" dirty="0">
                <a:cs typeface="Microsoft Sans Serif"/>
              </a:rPr>
              <a:t> </a:t>
            </a:r>
            <a:r>
              <a:rPr sz="1700" spc="-25" dirty="0">
                <a:cs typeface="Microsoft Sans Serif"/>
              </a:rPr>
              <a:t>рекомендуется</a:t>
            </a:r>
            <a:r>
              <a:rPr sz="1700" spc="70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не</a:t>
            </a:r>
            <a:r>
              <a:rPr sz="1700" spc="30" dirty="0">
                <a:cs typeface="Microsoft Sans Serif"/>
              </a:rPr>
              <a:t> </a:t>
            </a:r>
            <a:r>
              <a:rPr sz="1700" spc="-10" dirty="0">
                <a:cs typeface="Microsoft Sans Serif"/>
              </a:rPr>
              <a:t>менее</a:t>
            </a:r>
            <a:r>
              <a:rPr sz="1700" spc="25" dirty="0">
                <a:cs typeface="Microsoft Sans Serif"/>
              </a:rPr>
              <a:t> </a:t>
            </a:r>
            <a:r>
              <a:rPr sz="1700" spc="-15" dirty="0" err="1">
                <a:cs typeface="Microsoft Sans Serif"/>
              </a:rPr>
              <a:t>двух</a:t>
            </a:r>
            <a:r>
              <a:rPr sz="1700" spc="-15" dirty="0" smtClean="0">
                <a:cs typeface="Microsoft Sans Serif"/>
              </a:rPr>
              <a:t>)</a:t>
            </a:r>
            <a:endParaRPr sz="17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sz="1700" spc="-20" dirty="0" err="1">
                <a:cs typeface="Microsoft Sans Serif"/>
              </a:rPr>
              <a:t>медицинские</a:t>
            </a:r>
            <a:r>
              <a:rPr sz="1700" spc="-10" dirty="0">
                <a:cs typeface="Microsoft Sans Serif"/>
              </a:rPr>
              <a:t> </a:t>
            </a:r>
            <a:r>
              <a:rPr sz="1700" spc="-20" dirty="0" err="1" smtClean="0">
                <a:cs typeface="Microsoft Sans Serif"/>
              </a:rPr>
              <a:t>работники</a:t>
            </a:r>
            <a:endParaRPr sz="17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sz="1700" spc="-5" dirty="0" err="1" smtClean="0">
                <a:cs typeface="Microsoft Sans Serif"/>
              </a:rPr>
              <a:t>ассистенты</a:t>
            </a:r>
            <a:endParaRPr lang="ru-RU" sz="1700" spc="-20" dirty="0" smtClean="0">
              <a:cs typeface="Microsoft Sans Serif"/>
            </a:endParaRPr>
          </a:p>
          <a:p>
            <a:pPr marL="193675" indent="-181610" algn="just"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lang="ru-RU" sz="1700" spc="20" dirty="0" smtClean="0">
                <a:cs typeface="Microsoft Sans Serif"/>
              </a:rPr>
              <a:t>с</a:t>
            </a:r>
            <a:r>
              <a:rPr lang="ru-RU" sz="1700" spc="-40" dirty="0" smtClean="0">
                <a:cs typeface="Microsoft Sans Serif"/>
              </a:rPr>
              <a:t>о</a:t>
            </a:r>
            <a:r>
              <a:rPr lang="ru-RU" sz="1700" dirty="0" smtClean="0">
                <a:cs typeface="Microsoft Sans Serif"/>
              </a:rPr>
              <a:t>т</a:t>
            </a:r>
            <a:r>
              <a:rPr lang="ru-RU" sz="1700" spc="-15" dirty="0" smtClean="0">
                <a:cs typeface="Microsoft Sans Serif"/>
              </a:rPr>
              <a:t>р</a:t>
            </a:r>
            <a:r>
              <a:rPr lang="ru-RU" sz="1700" spc="-85" dirty="0" smtClean="0">
                <a:cs typeface="Microsoft Sans Serif"/>
              </a:rPr>
              <a:t>у</a:t>
            </a:r>
            <a:r>
              <a:rPr lang="ru-RU" sz="1700" spc="-5" dirty="0" smtClean="0">
                <a:cs typeface="Microsoft Sans Serif"/>
              </a:rPr>
              <a:t>дн</a:t>
            </a:r>
            <a:r>
              <a:rPr lang="ru-RU" sz="1700" spc="-10" dirty="0" smtClean="0">
                <a:cs typeface="Microsoft Sans Serif"/>
              </a:rPr>
              <a:t>и</a:t>
            </a:r>
            <a:r>
              <a:rPr lang="ru-RU" sz="1700" spc="-55" dirty="0" smtClean="0">
                <a:cs typeface="Microsoft Sans Serif"/>
              </a:rPr>
              <a:t>ки</a:t>
            </a:r>
            <a:r>
              <a:rPr lang="ru-RU" sz="1700" dirty="0" smtClean="0">
                <a:cs typeface="Microsoft Sans Serif"/>
              </a:rPr>
              <a:t>,	</a:t>
            </a:r>
            <a:r>
              <a:rPr lang="ru-RU" sz="1700" spc="10" dirty="0" smtClean="0">
                <a:cs typeface="Microsoft Sans Serif"/>
              </a:rPr>
              <a:t>ос</a:t>
            </a:r>
            <a:r>
              <a:rPr lang="ru-RU" sz="1700" spc="-25" dirty="0" smtClean="0">
                <a:cs typeface="Microsoft Sans Serif"/>
              </a:rPr>
              <a:t>у</a:t>
            </a:r>
            <a:r>
              <a:rPr lang="ru-RU" sz="1700" spc="-20" dirty="0" smtClean="0">
                <a:cs typeface="Microsoft Sans Serif"/>
              </a:rPr>
              <a:t>щ</a:t>
            </a:r>
            <a:r>
              <a:rPr lang="ru-RU" sz="1700" spc="-5" dirty="0" smtClean="0">
                <a:cs typeface="Microsoft Sans Serif"/>
              </a:rPr>
              <a:t>ест</a:t>
            </a:r>
            <a:r>
              <a:rPr lang="ru-RU" sz="1700" spc="-45" dirty="0" smtClean="0">
                <a:cs typeface="Microsoft Sans Serif"/>
              </a:rPr>
              <a:t>в</a:t>
            </a:r>
            <a:r>
              <a:rPr lang="ru-RU" sz="1700" dirty="0" smtClean="0">
                <a:cs typeface="Microsoft Sans Serif"/>
              </a:rPr>
              <a:t>ляющ</a:t>
            </a:r>
            <a:r>
              <a:rPr lang="ru-RU" sz="1700" spc="-5" dirty="0" smtClean="0">
                <a:cs typeface="Microsoft Sans Serif"/>
              </a:rPr>
              <a:t>и</a:t>
            </a:r>
            <a:r>
              <a:rPr lang="ru-RU" sz="1700" dirty="0" smtClean="0">
                <a:cs typeface="Microsoft Sans Serif"/>
              </a:rPr>
              <a:t>е	</a:t>
            </a:r>
            <a:r>
              <a:rPr lang="ru-RU" sz="1700" spc="-25" dirty="0" smtClean="0">
                <a:cs typeface="Microsoft Sans Serif"/>
              </a:rPr>
              <a:t>о</a:t>
            </a:r>
            <a:r>
              <a:rPr lang="ru-RU" sz="1700" dirty="0" smtClean="0">
                <a:cs typeface="Microsoft Sans Serif"/>
              </a:rPr>
              <a:t>хра</a:t>
            </a:r>
            <a:r>
              <a:rPr lang="ru-RU" sz="1700" spc="5" dirty="0" smtClean="0">
                <a:cs typeface="Microsoft Sans Serif"/>
              </a:rPr>
              <a:t>н</a:t>
            </a:r>
            <a:r>
              <a:rPr lang="ru-RU" sz="1700" dirty="0" smtClean="0">
                <a:cs typeface="Microsoft Sans Serif"/>
              </a:rPr>
              <a:t>у	</a:t>
            </a:r>
            <a:r>
              <a:rPr lang="ru-RU" sz="1700" spc="-10" dirty="0" smtClean="0">
                <a:cs typeface="Microsoft Sans Serif"/>
              </a:rPr>
              <a:t>пр</a:t>
            </a:r>
            <a:r>
              <a:rPr lang="ru-RU" sz="1700" dirty="0" smtClean="0">
                <a:cs typeface="Microsoft Sans Serif"/>
              </a:rPr>
              <a:t>а</a:t>
            </a:r>
            <a:r>
              <a:rPr lang="ru-RU" sz="1700" spc="-30" dirty="0" smtClean="0">
                <a:cs typeface="Microsoft Sans Serif"/>
              </a:rPr>
              <a:t>в</a:t>
            </a:r>
            <a:r>
              <a:rPr lang="ru-RU" sz="1700" spc="-10" dirty="0" smtClean="0">
                <a:cs typeface="Microsoft Sans Serif"/>
              </a:rPr>
              <a:t>опо</a:t>
            </a:r>
            <a:r>
              <a:rPr lang="ru-RU" sz="1700" spc="-30" dirty="0" smtClean="0">
                <a:cs typeface="Microsoft Sans Serif"/>
              </a:rPr>
              <a:t>р</a:t>
            </a:r>
            <a:r>
              <a:rPr lang="ru-RU" sz="1700" spc="-35" dirty="0" smtClean="0">
                <a:cs typeface="Microsoft Sans Serif"/>
              </a:rPr>
              <a:t>яд</a:t>
            </a:r>
            <a:r>
              <a:rPr lang="ru-RU" sz="1700" spc="10" dirty="0" smtClean="0">
                <a:cs typeface="Microsoft Sans Serif"/>
              </a:rPr>
              <a:t>к</a:t>
            </a:r>
            <a:r>
              <a:rPr lang="ru-RU" sz="1700" spc="-5" dirty="0" smtClean="0">
                <a:cs typeface="Microsoft Sans Serif"/>
              </a:rPr>
              <a:t>а</a:t>
            </a:r>
            <a:r>
              <a:rPr lang="ru-RU" sz="1700" dirty="0" smtClean="0">
                <a:cs typeface="Microsoft Sans Serif"/>
              </a:rPr>
              <a:t>,	и	(</a:t>
            </a:r>
            <a:r>
              <a:rPr lang="ru-RU" sz="1700" spc="-10" dirty="0" smtClean="0">
                <a:cs typeface="Microsoft Sans Serif"/>
              </a:rPr>
              <a:t>и</a:t>
            </a:r>
            <a:r>
              <a:rPr lang="ru-RU" sz="1700" dirty="0" smtClean="0">
                <a:cs typeface="Microsoft Sans Serif"/>
              </a:rPr>
              <a:t>ли) сотрудники  </a:t>
            </a:r>
            <a:r>
              <a:rPr lang="ru-RU" sz="1700" spc="-15" dirty="0" smtClean="0">
                <a:cs typeface="Microsoft Sans Serif"/>
              </a:rPr>
              <a:t>органов</a:t>
            </a:r>
            <a:r>
              <a:rPr lang="ru-RU" sz="1700" spc="10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внутренних</a:t>
            </a:r>
            <a:r>
              <a:rPr lang="ru-RU" sz="1700" spc="45" dirty="0" smtClean="0">
                <a:cs typeface="Microsoft Sans Serif"/>
              </a:rPr>
              <a:t> </a:t>
            </a:r>
            <a:r>
              <a:rPr lang="ru-RU" sz="1700" spc="-15" dirty="0" smtClean="0">
                <a:cs typeface="Microsoft Sans Serif"/>
              </a:rPr>
              <a:t>дел</a:t>
            </a:r>
            <a:r>
              <a:rPr lang="ru-RU" sz="1700" spc="20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(полиции)</a:t>
            </a:r>
          </a:p>
          <a:p>
            <a:pPr marL="193675" indent="-181610" algn="just">
              <a:spcBef>
                <a:spcPts val="240"/>
              </a:spcBef>
              <a:buFont typeface="Symbol"/>
              <a:buChar char=""/>
              <a:tabLst>
                <a:tab pos="194310" algn="l"/>
              </a:tabLst>
            </a:pPr>
            <a:r>
              <a:rPr lang="ru-RU" sz="1700" spc="-15" dirty="0" smtClean="0">
                <a:cs typeface="Microsoft Sans Serif"/>
              </a:rPr>
              <a:t>представители</a:t>
            </a:r>
            <a:r>
              <a:rPr lang="ru-RU" sz="1700" spc="5" dirty="0" smtClean="0">
                <a:cs typeface="Microsoft Sans Serif"/>
              </a:rPr>
              <a:t> </a:t>
            </a:r>
            <a:r>
              <a:rPr lang="ru-RU" sz="1700" spc="-5" dirty="0" smtClean="0">
                <a:cs typeface="Microsoft Sans Serif"/>
              </a:rPr>
              <a:t>ОО,</a:t>
            </a:r>
            <a:r>
              <a:rPr lang="ru-RU" sz="1700" spc="35" dirty="0" smtClean="0">
                <a:cs typeface="Microsoft Sans Serif"/>
              </a:rPr>
              <a:t> </a:t>
            </a:r>
            <a:r>
              <a:rPr lang="ru-RU" sz="1700" spc="-10" dirty="0" smtClean="0">
                <a:cs typeface="Microsoft Sans Serif"/>
              </a:rPr>
              <a:t>сопровождающие</a:t>
            </a:r>
            <a:r>
              <a:rPr lang="ru-RU" sz="1700" spc="20" dirty="0" smtClean="0">
                <a:cs typeface="Microsoft Sans Serif"/>
              </a:rPr>
              <a:t> </a:t>
            </a:r>
            <a:r>
              <a:rPr lang="ru-RU" sz="1700" spc="-15" dirty="0" smtClean="0">
                <a:cs typeface="Microsoft Sans Serif"/>
              </a:rPr>
              <a:t>участников</a:t>
            </a:r>
            <a:r>
              <a:rPr lang="ru-RU" sz="1700" spc="50" dirty="0" smtClean="0">
                <a:cs typeface="Microsoft Sans Serif"/>
              </a:rPr>
              <a:t> </a:t>
            </a:r>
            <a:r>
              <a:rPr lang="ru-RU" sz="1700" spc="-25" dirty="0" smtClean="0">
                <a:cs typeface="Microsoft Sans Serif"/>
              </a:rPr>
              <a:t>экзаменов</a:t>
            </a:r>
            <a:endParaRPr sz="1700" dirty="0">
              <a:cs typeface="Microsoft Sans Serif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739" y="25406"/>
            <a:ext cx="79019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ЛИЦА,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ПРИВЛЕКАЕМЫЕ</a:t>
            </a:r>
            <a:r>
              <a:rPr sz="2400" b="1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204" dirty="0">
                <a:solidFill>
                  <a:schemeClr val="accent6">
                    <a:lumMod val="75000"/>
                  </a:schemeClr>
                </a:solidFill>
              </a:rPr>
              <a:t>К</a:t>
            </a:r>
            <a:r>
              <a:rPr sz="2400" b="1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ПРОВЕДЕНИЮ</a:t>
            </a:r>
            <a:r>
              <a:rPr sz="2400" b="1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ЕГЭ</a:t>
            </a:r>
            <a:r>
              <a:rPr sz="2400" b="1" spc="3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ППЭ: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13349" y="575564"/>
            <a:ext cx="114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mbria"/>
                <a:cs typeface="Cambria"/>
              </a:rPr>
              <a:t>2</a:t>
            </a:r>
            <a:endParaRPr sz="1800">
              <a:latin typeface="Cambria"/>
              <a:cs typeface="Cambr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3" y="51758"/>
            <a:ext cx="588609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lang="ru-RU" sz="2400" b="1" spc="-5" dirty="0" smtClean="0">
                <a:solidFill>
                  <a:schemeClr val="accent6">
                    <a:lumMod val="75000"/>
                  </a:schemeClr>
                </a:solidFill>
              </a:rPr>
              <a:t>ТРЕНИРОВОЧНЫЕ МЕРОПРИЯТИЯ: </a:t>
            </a:r>
            <a:r>
              <a:rPr lang="ru-RU" sz="2400" spc="-5" dirty="0" smtClean="0">
                <a:solidFill>
                  <a:srgbClr val="002060"/>
                </a:solidFill>
              </a:rPr>
              <a:t>ОРГАНИЗАЦИОННЫЕ СИТУАЦИИ</a:t>
            </a:r>
            <a:endParaRPr sz="2400" spc="-5" dirty="0">
              <a:solidFill>
                <a:srgbClr val="00206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1358" y="1073989"/>
            <a:ext cx="2866845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600" b="1" spc="-15" dirty="0">
                <a:solidFill>
                  <a:srgbClr val="C00000"/>
                </a:solidFill>
                <a:cs typeface="Arial"/>
              </a:rPr>
              <a:t>Допуск</a:t>
            </a:r>
            <a:r>
              <a:rPr sz="1600" b="1" spc="5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Arial"/>
              </a:rPr>
              <a:t>нераспределенных </a:t>
            </a:r>
            <a:r>
              <a:rPr sz="1600" b="1" spc="-375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C00000"/>
                </a:solidFill>
                <a:cs typeface="Arial"/>
              </a:rPr>
              <a:t>работников </a:t>
            </a:r>
            <a:r>
              <a:rPr sz="1600" b="1" dirty="0">
                <a:solidFill>
                  <a:srgbClr val="C00000"/>
                </a:solidFill>
                <a:cs typeface="Arial"/>
              </a:rPr>
              <a:t>в</a:t>
            </a:r>
            <a:r>
              <a:rPr sz="1600" b="1" spc="-10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dirty="0">
                <a:solidFill>
                  <a:srgbClr val="C00000"/>
                </a:solidFill>
                <a:cs typeface="Arial"/>
              </a:rPr>
              <a:t>ППЭ</a:t>
            </a:r>
            <a:endParaRPr sz="1600" dirty="0"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4877" y="1893503"/>
            <a:ext cx="3487949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878205" algn="l"/>
                <a:tab pos="1303655" algn="l"/>
              </a:tabLst>
            </a:pPr>
            <a:r>
              <a:rPr sz="1600" spc="-40" dirty="0">
                <a:cs typeface="Microsoft Sans Serif"/>
              </a:rPr>
              <a:t>Допуск	</a:t>
            </a:r>
            <a:r>
              <a:rPr lang="ru-RU" sz="1600" spc="-40" dirty="0" smtClean="0">
                <a:cs typeface="Microsoft Sans Serif"/>
              </a:rPr>
              <a:t>работников в ППЭ осуществляется </a:t>
            </a:r>
            <a:r>
              <a:rPr lang="ru-RU" sz="1600" spc="-40" dirty="0" smtClean="0">
                <a:solidFill>
                  <a:srgbClr val="FF0000"/>
                </a:solidFill>
                <a:cs typeface="Microsoft Sans Serif"/>
              </a:rPr>
              <a:t>СТРОГО по форме ППЭ-07 </a:t>
            </a:r>
            <a:endParaRPr sz="1600" dirty="0">
              <a:solidFill>
                <a:srgbClr val="FF0000"/>
              </a:solidFill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4240" y="1674156"/>
            <a:ext cx="2681764" cy="637540"/>
            <a:chOff x="207263" y="3770376"/>
            <a:chExt cx="3575685" cy="637540"/>
          </a:xfrm>
        </p:grpSpPr>
        <p:sp>
          <p:nvSpPr>
            <p:cNvPr id="17" name="object 17"/>
            <p:cNvSpPr/>
            <p:nvPr/>
          </p:nvSpPr>
          <p:spPr>
            <a:xfrm>
              <a:off x="207263" y="3770376"/>
              <a:ext cx="3575685" cy="104139"/>
            </a:xfrm>
            <a:custGeom>
              <a:avLst/>
              <a:gdLst/>
              <a:ahLst/>
              <a:cxnLst/>
              <a:rect l="l" t="t" r="r" b="b"/>
              <a:pathLst>
                <a:path w="3575685" h="104139">
                  <a:moveTo>
                    <a:pt x="3575304" y="0"/>
                  </a:moveTo>
                  <a:lnTo>
                    <a:pt x="0" y="0"/>
                  </a:lnTo>
                  <a:lnTo>
                    <a:pt x="0" y="67310"/>
                  </a:lnTo>
                  <a:lnTo>
                    <a:pt x="1774698" y="67310"/>
                  </a:lnTo>
                  <a:lnTo>
                    <a:pt x="1774698" y="77724"/>
                  </a:lnTo>
                  <a:lnTo>
                    <a:pt x="1761744" y="77724"/>
                  </a:lnTo>
                  <a:lnTo>
                    <a:pt x="1787652" y="103631"/>
                  </a:lnTo>
                  <a:lnTo>
                    <a:pt x="1813560" y="77724"/>
                  </a:lnTo>
                  <a:lnTo>
                    <a:pt x="1800606" y="77724"/>
                  </a:lnTo>
                  <a:lnTo>
                    <a:pt x="1800606" y="67310"/>
                  </a:lnTo>
                  <a:lnTo>
                    <a:pt x="3575304" y="67310"/>
                  </a:lnTo>
                  <a:lnTo>
                    <a:pt x="3575304" y="0"/>
                  </a:lnTo>
                  <a:close/>
                </a:path>
              </a:pathLst>
            </a:custGeom>
            <a:solidFill>
              <a:srgbClr val="7C9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3360" y="3913631"/>
              <a:ext cx="367665" cy="226060"/>
            </a:xfrm>
            <a:custGeom>
              <a:avLst/>
              <a:gdLst/>
              <a:ahLst/>
              <a:cxnLst/>
              <a:rect l="l" t="t" r="r" b="b"/>
              <a:pathLst>
                <a:path w="367665" h="226060">
                  <a:moveTo>
                    <a:pt x="65532" y="196596"/>
                  </a:moveTo>
                  <a:lnTo>
                    <a:pt x="5702" y="196596"/>
                  </a:lnTo>
                  <a:lnTo>
                    <a:pt x="0" y="202438"/>
                  </a:lnTo>
                  <a:lnTo>
                    <a:pt x="0" y="219710"/>
                  </a:lnTo>
                  <a:lnTo>
                    <a:pt x="5702" y="225552"/>
                  </a:lnTo>
                  <a:lnTo>
                    <a:pt x="62687" y="225552"/>
                  </a:lnTo>
                  <a:lnTo>
                    <a:pt x="62687" y="216916"/>
                  </a:lnTo>
                  <a:lnTo>
                    <a:pt x="62687" y="205232"/>
                  </a:lnTo>
                  <a:lnTo>
                    <a:pt x="65532" y="196596"/>
                  </a:lnTo>
                  <a:close/>
                </a:path>
                <a:path w="367665" h="226060">
                  <a:moveTo>
                    <a:pt x="118872" y="94615"/>
                  </a:moveTo>
                  <a:lnTo>
                    <a:pt x="78232" y="54864"/>
                  </a:lnTo>
                  <a:lnTo>
                    <a:pt x="69519" y="54864"/>
                  </a:lnTo>
                  <a:lnTo>
                    <a:pt x="57912" y="66167"/>
                  </a:lnTo>
                  <a:lnTo>
                    <a:pt x="57912" y="74803"/>
                  </a:lnTo>
                  <a:lnTo>
                    <a:pt x="63715" y="80391"/>
                  </a:lnTo>
                  <a:lnTo>
                    <a:pt x="98552" y="117348"/>
                  </a:lnTo>
                  <a:lnTo>
                    <a:pt x="102946" y="111404"/>
                  </a:lnTo>
                  <a:lnTo>
                    <a:pt x="107619" y="105981"/>
                  </a:lnTo>
                  <a:lnTo>
                    <a:pt x="112826" y="100571"/>
                  </a:lnTo>
                  <a:lnTo>
                    <a:pt x="118872" y="94615"/>
                  </a:lnTo>
                  <a:close/>
                </a:path>
                <a:path w="367665" h="226060">
                  <a:moveTo>
                    <a:pt x="228600" y="5842"/>
                  </a:moveTo>
                  <a:lnTo>
                    <a:pt x="219913" y="0"/>
                  </a:lnTo>
                  <a:lnTo>
                    <a:pt x="205435" y="0"/>
                  </a:lnTo>
                  <a:lnTo>
                    <a:pt x="199644" y="5842"/>
                  </a:lnTo>
                  <a:lnTo>
                    <a:pt x="199644" y="60960"/>
                  </a:lnTo>
                  <a:lnTo>
                    <a:pt x="214122" y="60960"/>
                  </a:lnTo>
                  <a:lnTo>
                    <a:pt x="228600" y="60960"/>
                  </a:lnTo>
                  <a:lnTo>
                    <a:pt x="228600" y="5842"/>
                  </a:lnTo>
                  <a:close/>
                </a:path>
                <a:path w="367665" h="226060">
                  <a:moveTo>
                    <a:pt x="367284" y="66167"/>
                  </a:moveTo>
                  <a:lnTo>
                    <a:pt x="364375" y="60579"/>
                  </a:lnTo>
                  <a:lnTo>
                    <a:pt x="358571" y="54864"/>
                  </a:lnTo>
                  <a:lnTo>
                    <a:pt x="349872" y="54864"/>
                  </a:lnTo>
                  <a:lnTo>
                    <a:pt x="344055" y="60579"/>
                  </a:lnTo>
                  <a:lnTo>
                    <a:pt x="306324" y="94615"/>
                  </a:lnTo>
                  <a:lnTo>
                    <a:pt x="312356" y="100571"/>
                  </a:lnTo>
                  <a:lnTo>
                    <a:pt x="317563" y="105981"/>
                  </a:lnTo>
                  <a:lnTo>
                    <a:pt x="322237" y="111404"/>
                  </a:lnTo>
                  <a:lnTo>
                    <a:pt x="326644" y="117348"/>
                  </a:lnTo>
                  <a:lnTo>
                    <a:pt x="364375" y="80391"/>
                  </a:lnTo>
                  <a:lnTo>
                    <a:pt x="367284" y="74803"/>
                  </a:lnTo>
                  <a:lnTo>
                    <a:pt x="367284" y="66167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427" y="4325112"/>
              <a:ext cx="100584" cy="8229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97180" y="4000499"/>
              <a:ext cx="341630" cy="315595"/>
            </a:xfrm>
            <a:custGeom>
              <a:avLst/>
              <a:gdLst/>
              <a:ahLst/>
              <a:cxnLst/>
              <a:rect l="l" t="t" r="r" b="b"/>
              <a:pathLst>
                <a:path w="341630" h="315595">
                  <a:moveTo>
                    <a:pt x="257556" y="129032"/>
                  </a:moveTo>
                  <a:lnTo>
                    <a:pt x="255917" y="108051"/>
                  </a:lnTo>
                  <a:lnTo>
                    <a:pt x="251040" y="88163"/>
                  </a:lnTo>
                  <a:lnTo>
                    <a:pt x="242900" y="69329"/>
                  </a:lnTo>
                  <a:lnTo>
                    <a:pt x="237299" y="60604"/>
                  </a:lnTo>
                  <a:lnTo>
                    <a:pt x="237299" y="129032"/>
                  </a:lnTo>
                  <a:lnTo>
                    <a:pt x="236753" y="143065"/>
                  </a:lnTo>
                  <a:lnTo>
                    <a:pt x="223316" y="186791"/>
                  </a:lnTo>
                  <a:lnTo>
                    <a:pt x="190995" y="223647"/>
                  </a:lnTo>
                  <a:lnTo>
                    <a:pt x="188099" y="229489"/>
                  </a:lnTo>
                  <a:lnTo>
                    <a:pt x="173990" y="269963"/>
                  </a:lnTo>
                  <a:lnTo>
                    <a:pt x="173634" y="289687"/>
                  </a:lnTo>
                  <a:lnTo>
                    <a:pt x="170738" y="292481"/>
                  </a:lnTo>
                  <a:lnTo>
                    <a:pt x="86817" y="292481"/>
                  </a:lnTo>
                  <a:lnTo>
                    <a:pt x="86817" y="289687"/>
                  </a:lnTo>
                  <a:lnTo>
                    <a:pt x="83921" y="289687"/>
                  </a:lnTo>
                  <a:lnTo>
                    <a:pt x="81026" y="249555"/>
                  </a:lnTo>
                  <a:lnTo>
                    <a:pt x="78130" y="243713"/>
                  </a:lnTo>
                  <a:lnTo>
                    <a:pt x="78130" y="237998"/>
                  </a:lnTo>
                  <a:lnTo>
                    <a:pt x="75234" y="235204"/>
                  </a:lnTo>
                  <a:lnTo>
                    <a:pt x="70891" y="229235"/>
                  </a:lnTo>
                  <a:lnTo>
                    <a:pt x="66548" y="224078"/>
                  </a:lnTo>
                  <a:lnTo>
                    <a:pt x="62204" y="219481"/>
                  </a:lnTo>
                  <a:lnTo>
                    <a:pt x="57873" y="215138"/>
                  </a:lnTo>
                  <a:lnTo>
                    <a:pt x="51409" y="208572"/>
                  </a:lnTo>
                  <a:lnTo>
                    <a:pt x="45212" y="201472"/>
                  </a:lnTo>
                  <a:lnTo>
                    <a:pt x="39560" y="193306"/>
                  </a:lnTo>
                  <a:lnTo>
                    <a:pt x="34721" y="183515"/>
                  </a:lnTo>
                  <a:lnTo>
                    <a:pt x="28790" y="173812"/>
                  </a:lnTo>
                  <a:lnTo>
                    <a:pt x="24231" y="161658"/>
                  </a:lnTo>
                  <a:lnTo>
                    <a:pt x="21285" y="146824"/>
                  </a:lnTo>
                  <a:lnTo>
                    <a:pt x="20256" y="129032"/>
                  </a:lnTo>
                  <a:lnTo>
                    <a:pt x="21831" y="111963"/>
                  </a:lnTo>
                  <a:lnTo>
                    <a:pt x="43408" y="65913"/>
                  </a:lnTo>
                  <a:lnTo>
                    <a:pt x="82054" y="33286"/>
                  </a:lnTo>
                  <a:lnTo>
                    <a:pt x="98386" y="25781"/>
                  </a:lnTo>
                  <a:lnTo>
                    <a:pt x="107073" y="25781"/>
                  </a:lnTo>
                  <a:lnTo>
                    <a:pt x="112864" y="22987"/>
                  </a:lnTo>
                  <a:lnTo>
                    <a:pt x="147586" y="22987"/>
                  </a:lnTo>
                  <a:lnTo>
                    <a:pt x="150482" y="25781"/>
                  </a:lnTo>
                  <a:lnTo>
                    <a:pt x="159169" y="25781"/>
                  </a:lnTo>
                  <a:lnTo>
                    <a:pt x="203923" y="53632"/>
                  </a:lnTo>
                  <a:lnTo>
                    <a:pt x="231140" y="95389"/>
                  </a:lnTo>
                  <a:lnTo>
                    <a:pt x="237299" y="129032"/>
                  </a:lnTo>
                  <a:lnTo>
                    <a:pt x="237299" y="60604"/>
                  </a:lnTo>
                  <a:lnTo>
                    <a:pt x="231508" y="51562"/>
                  </a:lnTo>
                  <a:lnTo>
                    <a:pt x="220065" y="38823"/>
                  </a:lnTo>
                  <a:lnTo>
                    <a:pt x="207276" y="26860"/>
                  </a:lnTo>
                  <a:lnTo>
                    <a:pt x="201866" y="22987"/>
                  </a:lnTo>
                  <a:lnTo>
                    <a:pt x="192849" y="16522"/>
                  </a:lnTo>
                  <a:lnTo>
                    <a:pt x="176530" y="8636"/>
                  </a:lnTo>
                  <a:lnTo>
                    <a:pt x="164947" y="5715"/>
                  </a:lnTo>
                  <a:lnTo>
                    <a:pt x="159169" y="2921"/>
                  </a:lnTo>
                  <a:lnTo>
                    <a:pt x="141795" y="2921"/>
                  </a:lnTo>
                  <a:lnTo>
                    <a:pt x="138912" y="0"/>
                  </a:lnTo>
                  <a:lnTo>
                    <a:pt x="121539" y="0"/>
                  </a:lnTo>
                  <a:lnTo>
                    <a:pt x="115760" y="2921"/>
                  </a:lnTo>
                  <a:lnTo>
                    <a:pt x="98386" y="2921"/>
                  </a:lnTo>
                  <a:lnTo>
                    <a:pt x="92608" y="5715"/>
                  </a:lnTo>
                  <a:lnTo>
                    <a:pt x="51727" y="26860"/>
                  </a:lnTo>
                  <a:lnTo>
                    <a:pt x="14643" y="69329"/>
                  </a:lnTo>
                  <a:lnTo>
                    <a:pt x="1625" y="108051"/>
                  </a:lnTo>
                  <a:lnTo>
                    <a:pt x="0" y="129032"/>
                  </a:lnTo>
                  <a:lnTo>
                    <a:pt x="533" y="143560"/>
                  </a:lnTo>
                  <a:lnTo>
                    <a:pt x="15684" y="196367"/>
                  </a:lnTo>
                  <a:lnTo>
                    <a:pt x="40513" y="229489"/>
                  </a:lnTo>
                  <a:lnTo>
                    <a:pt x="49199" y="237998"/>
                  </a:lnTo>
                  <a:lnTo>
                    <a:pt x="54978" y="243713"/>
                  </a:lnTo>
                  <a:lnTo>
                    <a:pt x="57873" y="246634"/>
                  </a:lnTo>
                  <a:lnTo>
                    <a:pt x="57873" y="252349"/>
                  </a:lnTo>
                  <a:lnTo>
                    <a:pt x="59537" y="261353"/>
                  </a:lnTo>
                  <a:lnTo>
                    <a:pt x="60401" y="270306"/>
                  </a:lnTo>
                  <a:lnTo>
                    <a:pt x="60718" y="278155"/>
                  </a:lnTo>
                  <a:lnTo>
                    <a:pt x="60769" y="283972"/>
                  </a:lnTo>
                  <a:lnTo>
                    <a:pt x="63296" y="296138"/>
                  </a:lnTo>
                  <a:lnTo>
                    <a:pt x="70167" y="306158"/>
                  </a:lnTo>
                  <a:lnTo>
                    <a:pt x="80302" y="312966"/>
                  </a:lnTo>
                  <a:lnTo>
                    <a:pt x="92608" y="315468"/>
                  </a:lnTo>
                  <a:lnTo>
                    <a:pt x="164947" y="315468"/>
                  </a:lnTo>
                  <a:lnTo>
                    <a:pt x="177241" y="312966"/>
                  </a:lnTo>
                  <a:lnTo>
                    <a:pt x="187375" y="306158"/>
                  </a:lnTo>
                  <a:lnTo>
                    <a:pt x="194246" y="296138"/>
                  </a:lnTo>
                  <a:lnTo>
                    <a:pt x="195008" y="292481"/>
                  </a:lnTo>
                  <a:lnTo>
                    <a:pt x="196786" y="283972"/>
                  </a:lnTo>
                  <a:lnTo>
                    <a:pt x="196824" y="278155"/>
                  </a:lnTo>
                  <a:lnTo>
                    <a:pt x="197142" y="270306"/>
                  </a:lnTo>
                  <a:lnTo>
                    <a:pt x="198005" y="261353"/>
                  </a:lnTo>
                  <a:lnTo>
                    <a:pt x="199682" y="252349"/>
                  </a:lnTo>
                  <a:lnTo>
                    <a:pt x="199682" y="249555"/>
                  </a:lnTo>
                  <a:lnTo>
                    <a:pt x="202577" y="246634"/>
                  </a:lnTo>
                  <a:lnTo>
                    <a:pt x="205460" y="240919"/>
                  </a:lnTo>
                  <a:lnTo>
                    <a:pt x="208356" y="237998"/>
                  </a:lnTo>
                  <a:lnTo>
                    <a:pt x="214147" y="232283"/>
                  </a:lnTo>
                  <a:lnTo>
                    <a:pt x="221107" y="223647"/>
                  </a:lnTo>
                  <a:lnTo>
                    <a:pt x="228612" y="214731"/>
                  </a:lnTo>
                  <a:lnTo>
                    <a:pt x="249008" y="181508"/>
                  </a:lnTo>
                  <a:lnTo>
                    <a:pt x="256514" y="149034"/>
                  </a:lnTo>
                  <a:lnTo>
                    <a:pt x="257556" y="129032"/>
                  </a:lnTo>
                  <a:close/>
                </a:path>
                <a:path w="341630" h="315595">
                  <a:moveTo>
                    <a:pt x="283464" y="258699"/>
                  </a:moveTo>
                  <a:lnTo>
                    <a:pt x="280593" y="252857"/>
                  </a:lnTo>
                  <a:lnTo>
                    <a:pt x="251904" y="224028"/>
                  </a:lnTo>
                  <a:lnTo>
                    <a:pt x="247599" y="230466"/>
                  </a:lnTo>
                  <a:lnTo>
                    <a:pt x="243293" y="236639"/>
                  </a:lnTo>
                  <a:lnTo>
                    <a:pt x="238988" y="242290"/>
                  </a:lnTo>
                  <a:lnTo>
                    <a:pt x="234696" y="247142"/>
                  </a:lnTo>
                  <a:lnTo>
                    <a:pt x="266255" y="278892"/>
                  </a:lnTo>
                  <a:lnTo>
                    <a:pt x="274853" y="278892"/>
                  </a:lnTo>
                  <a:lnTo>
                    <a:pt x="280593" y="273177"/>
                  </a:lnTo>
                  <a:lnTo>
                    <a:pt x="283464" y="267335"/>
                  </a:lnTo>
                  <a:lnTo>
                    <a:pt x="283464" y="258699"/>
                  </a:lnTo>
                  <a:close/>
                </a:path>
                <a:path w="341630" h="315595">
                  <a:moveTo>
                    <a:pt x="341376" y="115570"/>
                  </a:moveTo>
                  <a:lnTo>
                    <a:pt x="335559" y="109728"/>
                  </a:lnTo>
                  <a:lnTo>
                    <a:pt x="326834" y="109728"/>
                  </a:lnTo>
                  <a:lnTo>
                    <a:pt x="277368" y="109728"/>
                  </a:lnTo>
                  <a:lnTo>
                    <a:pt x="277368" y="138684"/>
                  </a:lnTo>
                  <a:lnTo>
                    <a:pt x="335559" y="138684"/>
                  </a:lnTo>
                  <a:lnTo>
                    <a:pt x="341376" y="132842"/>
                  </a:lnTo>
                  <a:lnTo>
                    <a:pt x="341376" y="11557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047" y="4184904"/>
              <a:ext cx="83820" cy="8839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71271" y="4224528"/>
              <a:ext cx="53340" cy="55244"/>
            </a:xfrm>
            <a:custGeom>
              <a:avLst/>
              <a:gdLst/>
              <a:ahLst/>
              <a:cxnLst/>
              <a:rect l="l" t="t" r="r" b="b"/>
              <a:pathLst>
                <a:path w="53339" h="55245">
                  <a:moveTo>
                    <a:pt x="32600" y="0"/>
                  </a:moveTo>
                  <a:lnTo>
                    <a:pt x="5930" y="28829"/>
                  </a:lnTo>
                  <a:lnTo>
                    <a:pt x="0" y="34671"/>
                  </a:lnTo>
                  <a:lnTo>
                    <a:pt x="0" y="43307"/>
                  </a:lnTo>
                  <a:lnTo>
                    <a:pt x="11849" y="54864"/>
                  </a:lnTo>
                  <a:lnTo>
                    <a:pt x="20739" y="54864"/>
                  </a:lnTo>
                  <a:lnTo>
                    <a:pt x="53339" y="23114"/>
                  </a:lnTo>
                  <a:lnTo>
                    <a:pt x="48429" y="18252"/>
                  </a:lnTo>
                  <a:lnTo>
                    <a:pt x="42965" y="12604"/>
                  </a:lnTo>
                  <a:lnTo>
                    <a:pt x="37504" y="6433"/>
                  </a:lnTo>
                  <a:lnTo>
                    <a:pt x="326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7622" y="2564927"/>
            <a:ext cx="28194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C00000"/>
                </a:solidFill>
                <a:cs typeface="Arial"/>
              </a:rPr>
              <a:t>Некорректное системное время </a:t>
            </a:r>
            <a:r>
              <a:rPr sz="1600" b="1" spc="-375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dirty="0">
                <a:solidFill>
                  <a:srgbClr val="C00000"/>
                </a:solidFill>
                <a:cs typeface="Arial"/>
              </a:rPr>
              <a:t>на</a:t>
            </a:r>
            <a:r>
              <a:rPr sz="1600" b="1" spc="-10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Arial"/>
              </a:rPr>
              <a:t>станции</a:t>
            </a:r>
            <a:r>
              <a:rPr sz="1600" b="1" spc="-20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C00000"/>
                </a:solidFill>
                <a:cs typeface="Arial"/>
              </a:rPr>
              <a:t>печати</a:t>
            </a:r>
            <a:r>
              <a:rPr sz="1600" b="1" spc="-5" dirty="0">
                <a:solidFill>
                  <a:srgbClr val="C00000"/>
                </a:solidFill>
                <a:cs typeface="Arial"/>
              </a:rPr>
              <a:t> ЭМ</a:t>
            </a:r>
            <a:endParaRPr sz="1600" dirty="0"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2130" y="4727609"/>
            <a:ext cx="31628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600" spc="-55" dirty="0">
                <a:cs typeface="Microsoft Sans Serif"/>
              </a:rPr>
              <a:t>До</a:t>
            </a:r>
            <a:r>
              <a:rPr sz="1600" spc="-50" dirty="0"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09:00</a:t>
            </a:r>
            <a:r>
              <a:rPr sz="160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необходимо</a:t>
            </a:r>
            <a:r>
              <a:rPr sz="1600" spc="28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проверить 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УСТАНОВЛЕННОЕ </a:t>
            </a:r>
            <a:r>
              <a:rPr sz="1600" spc="-5" dirty="0">
                <a:cs typeface="Microsoft Sans Serif"/>
              </a:rPr>
              <a:t>ВРЕМЯ на </a:t>
            </a:r>
            <a:r>
              <a:rPr sz="1600" spc="-10" dirty="0">
                <a:cs typeface="Microsoft Sans Serif"/>
              </a:rPr>
              <a:t>станции 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печати</a:t>
            </a:r>
            <a:r>
              <a:rPr sz="1600" spc="-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</a:p>
        </p:txBody>
      </p:sp>
      <p:sp>
        <p:nvSpPr>
          <p:cNvPr id="25" name="object 25"/>
          <p:cNvSpPr/>
          <p:nvPr/>
        </p:nvSpPr>
        <p:spPr>
          <a:xfrm>
            <a:off x="374022" y="3224301"/>
            <a:ext cx="2682716" cy="104139"/>
          </a:xfrm>
          <a:custGeom>
            <a:avLst/>
            <a:gdLst/>
            <a:ahLst/>
            <a:cxnLst/>
            <a:rect l="l" t="t" r="r" b="b"/>
            <a:pathLst>
              <a:path w="3576954" h="104139">
                <a:moveTo>
                  <a:pt x="3576828" y="0"/>
                </a:moveTo>
                <a:lnTo>
                  <a:pt x="0" y="0"/>
                </a:lnTo>
                <a:lnTo>
                  <a:pt x="0" y="67335"/>
                </a:lnTo>
                <a:lnTo>
                  <a:pt x="1775460" y="67335"/>
                </a:lnTo>
                <a:lnTo>
                  <a:pt x="1775460" y="77723"/>
                </a:lnTo>
                <a:lnTo>
                  <a:pt x="1762506" y="77723"/>
                </a:lnTo>
                <a:lnTo>
                  <a:pt x="1788414" y="103631"/>
                </a:lnTo>
                <a:lnTo>
                  <a:pt x="1814322" y="77723"/>
                </a:lnTo>
                <a:lnTo>
                  <a:pt x="1801368" y="77723"/>
                </a:lnTo>
                <a:lnTo>
                  <a:pt x="1801368" y="67335"/>
                </a:lnTo>
                <a:lnTo>
                  <a:pt x="3576828" y="67335"/>
                </a:lnTo>
                <a:lnTo>
                  <a:pt x="3576828" y="0"/>
                </a:lnTo>
                <a:close/>
              </a:path>
            </a:pathLst>
          </a:custGeom>
          <a:solidFill>
            <a:srgbClr val="7C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400139" y="1526257"/>
            <a:ext cx="353970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cs typeface="Microsoft Sans Serif"/>
              </a:rPr>
              <a:t>Начало</a:t>
            </a:r>
            <a:r>
              <a:rPr sz="1600" spc="7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печати</a:t>
            </a:r>
            <a:r>
              <a:rPr sz="1600" spc="8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  <a:r>
              <a:rPr sz="1600" spc="6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6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аудитории</a:t>
            </a:r>
            <a:r>
              <a:rPr sz="1600" spc="7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 </a:t>
            </a:r>
            <a:r>
              <a:rPr sz="1600" spc="-305" dirty="0">
                <a:cs typeface="Microsoft Sans Serif"/>
              </a:rPr>
              <a:t> </a:t>
            </a:r>
            <a:r>
              <a:rPr sz="1600" spc="-30" dirty="0">
                <a:solidFill>
                  <a:srgbClr val="FF0000"/>
                </a:solidFill>
                <a:cs typeface="Microsoft Sans Serif"/>
              </a:rPr>
              <a:t>СТРОГО</a:t>
            </a:r>
            <a:r>
              <a:rPr sz="1600" dirty="0">
                <a:solidFill>
                  <a:srgbClr val="FF0000"/>
                </a:solidFill>
                <a:cs typeface="Microsoft Sans Serif"/>
              </a:rPr>
              <a:t> с</a:t>
            </a:r>
            <a:r>
              <a:rPr sz="1600" spc="1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10:00</a:t>
            </a:r>
            <a:endParaRPr sz="1600" dirty="0">
              <a:solidFill>
                <a:srgbClr val="FF0000"/>
              </a:solidFill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21880" y="762000"/>
            <a:ext cx="2594610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solidFill>
                  <a:srgbClr val="C00000"/>
                </a:solidFill>
                <a:cs typeface="Arial"/>
              </a:rPr>
              <a:t>Печать</a:t>
            </a:r>
            <a:r>
              <a:rPr sz="1600" b="1" spc="-5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dirty="0">
                <a:solidFill>
                  <a:srgbClr val="C00000"/>
                </a:solidFill>
                <a:cs typeface="Arial"/>
              </a:rPr>
              <a:t>ЭМ</a:t>
            </a:r>
            <a:r>
              <a:rPr sz="1600" b="1" spc="-25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dirty="0">
                <a:solidFill>
                  <a:srgbClr val="C00000"/>
                </a:solidFill>
                <a:cs typeface="Arial"/>
              </a:rPr>
              <a:t>в</a:t>
            </a:r>
            <a:r>
              <a:rPr sz="1600" b="1" spc="-10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spc="-20" dirty="0">
                <a:solidFill>
                  <a:srgbClr val="C00000"/>
                </a:solidFill>
                <a:cs typeface="Arial"/>
              </a:rPr>
              <a:t>аудитории</a:t>
            </a:r>
            <a:r>
              <a:rPr sz="1600" b="1" spc="45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dirty="0">
                <a:solidFill>
                  <a:srgbClr val="C00000"/>
                </a:solidFill>
                <a:cs typeface="Arial"/>
              </a:rPr>
              <a:t>ППЭ </a:t>
            </a:r>
            <a:r>
              <a:rPr sz="1600" b="1" spc="-375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Arial"/>
              </a:rPr>
              <a:t>ранее</a:t>
            </a:r>
            <a:r>
              <a:rPr sz="1600" b="1" spc="-25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Arial"/>
              </a:rPr>
              <a:t>10:00</a:t>
            </a:r>
            <a:endParaRPr sz="1600" dirty="0"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922808" y="1419048"/>
            <a:ext cx="2681764" cy="603885"/>
            <a:chOff x="8263128" y="2001011"/>
            <a:chExt cx="3575685" cy="603885"/>
          </a:xfrm>
        </p:grpSpPr>
        <p:sp>
          <p:nvSpPr>
            <p:cNvPr id="29" name="object 29"/>
            <p:cNvSpPr/>
            <p:nvPr/>
          </p:nvSpPr>
          <p:spPr>
            <a:xfrm>
              <a:off x="8263128" y="2001011"/>
              <a:ext cx="3575685" cy="102235"/>
            </a:xfrm>
            <a:custGeom>
              <a:avLst/>
              <a:gdLst/>
              <a:ahLst/>
              <a:cxnLst/>
              <a:rect l="l" t="t" r="r" b="b"/>
              <a:pathLst>
                <a:path w="3575684" h="102235">
                  <a:moveTo>
                    <a:pt x="3575304" y="0"/>
                  </a:moveTo>
                  <a:lnTo>
                    <a:pt x="0" y="0"/>
                  </a:lnTo>
                  <a:lnTo>
                    <a:pt x="0" y="66293"/>
                  </a:lnTo>
                  <a:lnTo>
                    <a:pt x="1774952" y="66293"/>
                  </a:lnTo>
                  <a:lnTo>
                    <a:pt x="1774952" y="76580"/>
                  </a:lnTo>
                  <a:lnTo>
                    <a:pt x="1762125" y="76580"/>
                  </a:lnTo>
                  <a:lnTo>
                    <a:pt x="1787652" y="102108"/>
                  </a:lnTo>
                  <a:lnTo>
                    <a:pt x="1813178" y="76580"/>
                  </a:lnTo>
                  <a:lnTo>
                    <a:pt x="1800352" y="76580"/>
                  </a:lnTo>
                  <a:lnTo>
                    <a:pt x="1800352" y="66293"/>
                  </a:lnTo>
                  <a:lnTo>
                    <a:pt x="3575304" y="66293"/>
                  </a:lnTo>
                  <a:lnTo>
                    <a:pt x="3575304" y="0"/>
                  </a:lnTo>
                  <a:close/>
                </a:path>
              </a:pathLst>
            </a:custGeom>
            <a:solidFill>
              <a:srgbClr val="7C9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282940" y="2109215"/>
              <a:ext cx="368935" cy="226060"/>
            </a:xfrm>
            <a:custGeom>
              <a:avLst/>
              <a:gdLst/>
              <a:ahLst/>
              <a:cxnLst/>
              <a:rect l="l" t="t" r="r" b="b"/>
              <a:pathLst>
                <a:path w="368934" h="226060">
                  <a:moveTo>
                    <a:pt x="67056" y="196596"/>
                  </a:moveTo>
                  <a:lnTo>
                    <a:pt x="5842" y="196596"/>
                  </a:lnTo>
                  <a:lnTo>
                    <a:pt x="0" y="202438"/>
                  </a:lnTo>
                  <a:lnTo>
                    <a:pt x="0" y="219710"/>
                  </a:lnTo>
                  <a:lnTo>
                    <a:pt x="5842" y="225552"/>
                  </a:lnTo>
                  <a:lnTo>
                    <a:pt x="64135" y="225552"/>
                  </a:lnTo>
                  <a:lnTo>
                    <a:pt x="64135" y="216916"/>
                  </a:lnTo>
                  <a:lnTo>
                    <a:pt x="64135" y="205232"/>
                  </a:lnTo>
                  <a:lnTo>
                    <a:pt x="67056" y="196596"/>
                  </a:lnTo>
                  <a:close/>
                </a:path>
                <a:path w="368934" h="226060">
                  <a:moveTo>
                    <a:pt x="120396" y="96139"/>
                  </a:moveTo>
                  <a:lnTo>
                    <a:pt x="78740" y="56388"/>
                  </a:lnTo>
                  <a:lnTo>
                    <a:pt x="69850" y="56388"/>
                  </a:lnTo>
                  <a:lnTo>
                    <a:pt x="57912" y="67691"/>
                  </a:lnTo>
                  <a:lnTo>
                    <a:pt x="57912" y="76327"/>
                  </a:lnTo>
                  <a:lnTo>
                    <a:pt x="63881" y="81915"/>
                  </a:lnTo>
                  <a:lnTo>
                    <a:pt x="99568" y="118872"/>
                  </a:lnTo>
                  <a:lnTo>
                    <a:pt x="104089" y="112928"/>
                  </a:lnTo>
                  <a:lnTo>
                    <a:pt x="108877" y="107505"/>
                  </a:lnTo>
                  <a:lnTo>
                    <a:pt x="114223" y="102095"/>
                  </a:lnTo>
                  <a:lnTo>
                    <a:pt x="120396" y="96139"/>
                  </a:lnTo>
                  <a:close/>
                </a:path>
                <a:path w="368934" h="226060">
                  <a:moveTo>
                    <a:pt x="228600" y="5969"/>
                  </a:moveTo>
                  <a:lnTo>
                    <a:pt x="219964" y="0"/>
                  </a:lnTo>
                  <a:lnTo>
                    <a:pt x="205486" y="0"/>
                  </a:lnTo>
                  <a:lnTo>
                    <a:pt x="199644" y="5969"/>
                  </a:lnTo>
                  <a:lnTo>
                    <a:pt x="199644" y="62484"/>
                  </a:lnTo>
                  <a:lnTo>
                    <a:pt x="214122" y="62484"/>
                  </a:lnTo>
                  <a:lnTo>
                    <a:pt x="228600" y="62484"/>
                  </a:lnTo>
                  <a:lnTo>
                    <a:pt x="228600" y="5969"/>
                  </a:lnTo>
                  <a:close/>
                </a:path>
                <a:path w="368934" h="226060">
                  <a:moveTo>
                    <a:pt x="368808" y="67691"/>
                  </a:moveTo>
                  <a:lnTo>
                    <a:pt x="365887" y="62103"/>
                  </a:lnTo>
                  <a:lnTo>
                    <a:pt x="360045" y="56388"/>
                  </a:lnTo>
                  <a:lnTo>
                    <a:pt x="351409" y="56388"/>
                  </a:lnTo>
                  <a:lnTo>
                    <a:pt x="345567" y="62103"/>
                  </a:lnTo>
                  <a:lnTo>
                    <a:pt x="307848" y="96139"/>
                  </a:lnTo>
                  <a:lnTo>
                    <a:pt x="313893" y="102095"/>
                  </a:lnTo>
                  <a:lnTo>
                    <a:pt x="319100" y="107505"/>
                  </a:lnTo>
                  <a:lnTo>
                    <a:pt x="323748" y="112928"/>
                  </a:lnTo>
                  <a:lnTo>
                    <a:pt x="328168" y="118872"/>
                  </a:lnTo>
                  <a:lnTo>
                    <a:pt x="365887" y="81915"/>
                  </a:lnTo>
                  <a:lnTo>
                    <a:pt x="368808" y="76327"/>
                  </a:lnTo>
                  <a:lnTo>
                    <a:pt x="368808" y="67691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46008" y="2520695"/>
              <a:ext cx="100584" cy="8381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368284" y="2196083"/>
              <a:ext cx="341630" cy="317500"/>
            </a:xfrm>
            <a:custGeom>
              <a:avLst/>
              <a:gdLst/>
              <a:ahLst/>
              <a:cxnLst/>
              <a:rect l="l" t="t" r="r" b="b"/>
              <a:pathLst>
                <a:path w="341629" h="317500">
                  <a:moveTo>
                    <a:pt x="257556" y="129667"/>
                  </a:moveTo>
                  <a:lnTo>
                    <a:pt x="255930" y="108597"/>
                  </a:lnTo>
                  <a:lnTo>
                    <a:pt x="251053" y="88607"/>
                  </a:lnTo>
                  <a:lnTo>
                    <a:pt x="242925" y="69684"/>
                  </a:lnTo>
                  <a:lnTo>
                    <a:pt x="237236" y="60782"/>
                  </a:lnTo>
                  <a:lnTo>
                    <a:pt x="237236" y="129667"/>
                  </a:lnTo>
                  <a:lnTo>
                    <a:pt x="236702" y="143764"/>
                  </a:lnTo>
                  <a:lnTo>
                    <a:pt x="223329" y="187706"/>
                  </a:lnTo>
                  <a:lnTo>
                    <a:pt x="191008" y="224790"/>
                  </a:lnTo>
                  <a:lnTo>
                    <a:pt x="188087" y="230505"/>
                  </a:lnTo>
                  <a:lnTo>
                    <a:pt x="173964" y="271259"/>
                  </a:lnTo>
                  <a:lnTo>
                    <a:pt x="173609" y="291084"/>
                  </a:lnTo>
                  <a:lnTo>
                    <a:pt x="170688" y="293878"/>
                  </a:lnTo>
                  <a:lnTo>
                    <a:pt x="86868" y="293878"/>
                  </a:lnTo>
                  <a:lnTo>
                    <a:pt x="86868" y="291084"/>
                  </a:lnTo>
                  <a:lnTo>
                    <a:pt x="83947" y="291084"/>
                  </a:lnTo>
                  <a:lnTo>
                    <a:pt x="81026" y="250698"/>
                  </a:lnTo>
                  <a:lnTo>
                    <a:pt x="78105" y="244983"/>
                  </a:lnTo>
                  <a:lnTo>
                    <a:pt x="78105" y="239141"/>
                  </a:lnTo>
                  <a:lnTo>
                    <a:pt x="75184" y="236347"/>
                  </a:lnTo>
                  <a:lnTo>
                    <a:pt x="70866" y="230352"/>
                  </a:lnTo>
                  <a:lnTo>
                    <a:pt x="66548" y="225158"/>
                  </a:lnTo>
                  <a:lnTo>
                    <a:pt x="62217" y="220510"/>
                  </a:lnTo>
                  <a:lnTo>
                    <a:pt x="51396" y="209588"/>
                  </a:lnTo>
                  <a:lnTo>
                    <a:pt x="45186" y="202476"/>
                  </a:lnTo>
                  <a:lnTo>
                    <a:pt x="39522" y="194259"/>
                  </a:lnTo>
                  <a:lnTo>
                    <a:pt x="34671" y="184404"/>
                  </a:lnTo>
                  <a:lnTo>
                    <a:pt x="28778" y="174625"/>
                  </a:lnTo>
                  <a:lnTo>
                    <a:pt x="24257" y="162420"/>
                  </a:lnTo>
                  <a:lnTo>
                    <a:pt x="21336" y="147535"/>
                  </a:lnTo>
                  <a:lnTo>
                    <a:pt x="20320" y="129667"/>
                  </a:lnTo>
                  <a:lnTo>
                    <a:pt x="21894" y="112496"/>
                  </a:lnTo>
                  <a:lnTo>
                    <a:pt x="43434" y="66294"/>
                  </a:lnTo>
                  <a:lnTo>
                    <a:pt x="82054" y="33439"/>
                  </a:lnTo>
                  <a:lnTo>
                    <a:pt x="98425" y="25908"/>
                  </a:lnTo>
                  <a:lnTo>
                    <a:pt x="107061" y="25908"/>
                  </a:lnTo>
                  <a:lnTo>
                    <a:pt x="112903" y="23114"/>
                  </a:lnTo>
                  <a:lnTo>
                    <a:pt x="147574" y="23114"/>
                  </a:lnTo>
                  <a:lnTo>
                    <a:pt x="150495" y="25908"/>
                  </a:lnTo>
                  <a:lnTo>
                    <a:pt x="159131" y="25908"/>
                  </a:lnTo>
                  <a:lnTo>
                    <a:pt x="203911" y="53911"/>
                  </a:lnTo>
                  <a:lnTo>
                    <a:pt x="231101" y="95846"/>
                  </a:lnTo>
                  <a:lnTo>
                    <a:pt x="237236" y="129667"/>
                  </a:lnTo>
                  <a:lnTo>
                    <a:pt x="237236" y="60782"/>
                  </a:lnTo>
                  <a:lnTo>
                    <a:pt x="231521" y="51816"/>
                  </a:lnTo>
                  <a:lnTo>
                    <a:pt x="220065" y="39001"/>
                  </a:lnTo>
                  <a:lnTo>
                    <a:pt x="207264" y="26987"/>
                  </a:lnTo>
                  <a:lnTo>
                    <a:pt x="201879" y="23114"/>
                  </a:lnTo>
                  <a:lnTo>
                    <a:pt x="192836" y="16598"/>
                  </a:lnTo>
                  <a:lnTo>
                    <a:pt x="176530" y="8636"/>
                  </a:lnTo>
                  <a:lnTo>
                    <a:pt x="164973" y="5715"/>
                  </a:lnTo>
                  <a:lnTo>
                    <a:pt x="159131" y="2921"/>
                  </a:lnTo>
                  <a:lnTo>
                    <a:pt x="141859" y="2921"/>
                  </a:lnTo>
                  <a:lnTo>
                    <a:pt x="138938" y="0"/>
                  </a:lnTo>
                  <a:lnTo>
                    <a:pt x="121539" y="0"/>
                  </a:lnTo>
                  <a:lnTo>
                    <a:pt x="115697" y="2921"/>
                  </a:lnTo>
                  <a:lnTo>
                    <a:pt x="98425" y="2921"/>
                  </a:lnTo>
                  <a:lnTo>
                    <a:pt x="92583" y="5715"/>
                  </a:lnTo>
                  <a:lnTo>
                    <a:pt x="51752" y="26987"/>
                  </a:lnTo>
                  <a:lnTo>
                    <a:pt x="14617" y="69684"/>
                  </a:lnTo>
                  <a:lnTo>
                    <a:pt x="1612" y="108597"/>
                  </a:lnTo>
                  <a:lnTo>
                    <a:pt x="0" y="129667"/>
                  </a:lnTo>
                  <a:lnTo>
                    <a:pt x="533" y="144272"/>
                  </a:lnTo>
                  <a:lnTo>
                    <a:pt x="8636" y="181610"/>
                  </a:lnTo>
                  <a:lnTo>
                    <a:pt x="31877" y="221284"/>
                  </a:lnTo>
                  <a:lnTo>
                    <a:pt x="57912" y="247777"/>
                  </a:lnTo>
                  <a:lnTo>
                    <a:pt x="57912" y="253619"/>
                  </a:lnTo>
                  <a:lnTo>
                    <a:pt x="59588" y="262636"/>
                  </a:lnTo>
                  <a:lnTo>
                    <a:pt x="60464" y="271627"/>
                  </a:lnTo>
                  <a:lnTo>
                    <a:pt x="60782" y="279476"/>
                  </a:lnTo>
                  <a:lnTo>
                    <a:pt x="60833" y="285242"/>
                  </a:lnTo>
                  <a:lnTo>
                    <a:pt x="63334" y="297548"/>
                  </a:lnTo>
                  <a:lnTo>
                    <a:pt x="70180" y="307644"/>
                  </a:lnTo>
                  <a:lnTo>
                    <a:pt x="80276" y="314490"/>
                  </a:lnTo>
                  <a:lnTo>
                    <a:pt x="92583" y="316992"/>
                  </a:lnTo>
                  <a:lnTo>
                    <a:pt x="164973" y="316992"/>
                  </a:lnTo>
                  <a:lnTo>
                    <a:pt x="177266" y="314490"/>
                  </a:lnTo>
                  <a:lnTo>
                    <a:pt x="187363" y="307644"/>
                  </a:lnTo>
                  <a:lnTo>
                    <a:pt x="194208" y="297548"/>
                  </a:lnTo>
                  <a:lnTo>
                    <a:pt x="194957" y="293878"/>
                  </a:lnTo>
                  <a:lnTo>
                    <a:pt x="196723" y="285242"/>
                  </a:lnTo>
                  <a:lnTo>
                    <a:pt x="196761" y="279476"/>
                  </a:lnTo>
                  <a:lnTo>
                    <a:pt x="197078" y="271627"/>
                  </a:lnTo>
                  <a:lnTo>
                    <a:pt x="197954" y="262636"/>
                  </a:lnTo>
                  <a:lnTo>
                    <a:pt x="199644" y="253619"/>
                  </a:lnTo>
                  <a:lnTo>
                    <a:pt x="199644" y="250698"/>
                  </a:lnTo>
                  <a:lnTo>
                    <a:pt x="202565" y="247777"/>
                  </a:lnTo>
                  <a:lnTo>
                    <a:pt x="205486" y="242062"/>
                  </a:lnTo>
                  <a:lnTo>
                    <a:pt x="214122" y="233426"/>
                  </a:lnTo>
                  <a:lnTo>
                    <a:pt x="221119" y="224726"/>
                  </a:lnTo>
                  <a:lnTo>
                    <a:pt x="228638" y="215747"/>
                  </a:lnTo>
                  <a:lnTo>
                    <a:pt x="236194" y="206171"/>
                  </a:lnTo>
                  <a:lnTo>
                    <a:pt x="243078" y="195961"/>
                  </a:lnTo>
                  <a:lnTo>
                    <a:pt x="248983" y="182372"/>
                  </a:lnTo>
                  <a:lnTo>
                    <a:pt x="253555" y="167157"/>
                  </a:lnTo>
                  <a:lnTo>
                    <a:pt x="256501" y="149771"/>
                  </a:lnTo>
                  <a:lnTo>
                    <a:pt x="257556" y="129667"/>
                  </a:lnTo>
                  <a:close/>
                </a:path>
                <a:path w="341629" h="317500">
                  <a:moveTo>
                    <a:pt x="283464" y="258699"/>
                  </a:moveTo>
                  <a:lnTo>
                    <a:pt x="280543" y="252857"/>
                  </a:lnTo>
                  <a:lnTo>
                    <a:pt x="251968" y="224028"/>
                  </a:lnTo>
                  <a:lnTo>
                    <a:pt x="247599" y="230466"/>
                  </a:lnTo>
                  <a:lnTo>
                    <a:pt x="243281" y="236639"/>
                  </a:lnTo>
                  <a:lnTo>
                    <a:pt x="238975" y="242290"/>
                  </a:lnTo>
                  <a:lnTo>
                    <a:pt x="234696" y="247142"/>
                  </a:lnTo>
                  <a:lnTo>
                    <a:pt x="266192" y="278892"/>
                  </a:lnTo>
                  <a:lnTo>
                    <a:pt x="274828" y="278892"/>
                  </a:lnTo>
                  <a:lnTo>
                    <a:pt x="280543" y="273177"/>
                  </a:lnTo>
                  <a:lnTo>
                    <a:pt x="283464" y="267335"/>
                  </a:lnTo>
                  <a:lnTo>
                    <a:pt x="283464" y="258699"/>
                  </a:lnTo>
                  <a:close/>
                </a:path>
                <a:path w="341629" h="317500">
                  <a:moveTo>
                    <a:pt x="341376" y="115570"/>
                  </a:moveTo>
                  <a:lnTo>
                    <a:pt x="335534" y="109728"/>
                  </a:lnTo>
                  <a:lnTo>
                    <a:pt x="326771" y="109728"/>
                  </a:lnTo>
                  <a:lnTo>
                    <a:pt x="277368" y="109728"/>
                  </a:lnTo>
                  <a:lnTo>
                    <a:pt x="277368" y="138684"/>
                  </a:lnTo>
                  <a:lnTo>
                    <a:pt x="335534" y="138684"/>
                  </a:lnTo>
                  <a:lnTo>
                    <a:pt x="341376" y="132842"/>
                  </a:lnTo>
                  <a:lnTo>
                    <a:pt x="341376" y="11557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53628" y="2380487"/>
              <a:ext cx="85344" cy="8839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340852" y="2420111"/>
              <a:ext cx="53340" cy="55244"/>
            </a:xfrm>
            <a:custGeom>
              <a:avLst/>
              <a:gdLst/>
              <a:ahLst/>
              <a:cxnLst/>
              <a:rect l="l" t="t" r="r" b="b"/>
              <a:pathLst>
                <a:path w="53340" h="55244">
                  <a:moveTo>
                    <a:pt x="32639" y="0"/>
                  </a:moveTo>
                  <a:lnTo>
                    <a:pt x="5969" y="28828"/>
                  </a:lnTo>
                  <a:lnTo>
                    <a:pt x="0" y="34671"/>
                  </a:lnTo>
                  <a:lnTo>
                    <a:pt x="0" y="43307"/>
                  </a:lnTo>
                  <a:lnTo>
                    <a:pt x="11811" y="54863"/>
                  </a:lnTo>
                  <a:lnTo>
                    <a:pt x="20700" y="54863"/>
                  </a:lnTo>
                  <a:lnTo>
                    <a:pt x="26670" y="49149"/>
                  </a:lnTo>
                  <a:lnTo>
                    <a:pt x="53340" y="23113"/>
                  </a:lnTo>
                  <a:lnTo>
                    <a:pt x="48408" y="18252"/>
                  </a:lnTo>
                  <a:lnTo>
                    <a:pt x="42941" y="12604"/>
                  </a:lnTo>
                  <a:lnTo>
                    <a:pt x="37498" y="6433"/>
                  </a:lnTo>
                  <a:lnTo>
                    <a:pt x="3263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5546785" y="2142228"/>
            <a:ext cx="3396984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solidFill>
                  <a:srgbClr val="C00000"/>
                </a:solidFill>
                <a:cs typeface="Arial"/>
              </a:rPr>
              <a:t>Выдача бракованных</a:t>
            </a:r>
            <a:r>
              <a:rPr sz="1600" b="1" spc="-25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Arial"/>
              </a:rPr>
              <a:t>комплектов</a:t>
            </a:r>
            <a:endParaRPr sz="1600" dirty="0">
              <a:cs typeface="Arial"/>
            </a:endParaRPr>
          </a:p>
          <a:p>
            <a:pPr marL="12700" algn="ctr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rgbClr val="C00000"/>
                </a:solidFill>
                <a:cs typeface="Arial"/>
              </a:rPr>
              <a:t>участникам</a:t>
            </a:r>
            <a:r>
              <a:rPr sz="1600" b="1" dirty="0">
                <a:solidFill>
                  <a:srgbClr val="C00000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Arial"/>
              </a:rPr>
              <a:t>экзаменов</a:t>
            </a:r>
            <a:endParaRPr sz="1600" dirty="0"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87992" y="2898477"/>
            <a:ext cx="356989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  <a:tabLst>
                <a:tab pos="944880" algn="l"/>
              </a:tabLst>
            </a:pPr>
            <a:r>
              <a:rPr sz="1600" spc="-10" dirty="0">
                <a:cs typeface="Microsoft Sans Serif"/>
              </a:rPr>
              <a:t>Перед	</a:t>
            </a:r>
            <a:r>
              <a:rPr sz="1600" spc="-10" dirty="0" err="1" smtClean="0">
                <a:cs typeface="Microsoft Sans Serif"/>
              </a:rPr>
              <a:t>выдачей</a:t>
            </a:r>
            <a:r>
              <a:rPr lang="ru-RU" sz="1600" spc="-10" dirty="0" smtClean="0">
                <a:cs typeface="Microsoft Sans Serif"/>
              </a:rPr>
              <a:t> участникам индивидуальных комплектов необходимо убедиться, что  выдаваемые комплекты не отмечены как брак на станции печати ЭМ</a:t>
            </a:r>
            <a:endParaRPr sz="1600" dirty="0">
              <a:cs typeface="Microsoft Sans Serif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059392" y="2753271"/>
            <a:ext cx="2681764" cy="102235"/>
          </a:xfrm>
          <a:custGeom>
            <a:avLst/>
            <a:gdLst/>
            <a:ahLst/>
            <a:cxnLst/>
            <a:rect l="l" t="t" r="r" b="b"/>
            <a:pathLst>
              <a:path w="3575684" h="102235">
                <a:moveTo>
                  <a:pt x="3575304" y="0"/>
                </a:moveTo>
                <a:lnTo>
                  <a:pt x="0" y="0"/>
                </a:lnTo>
                <a:lnTo>
                  <a:pt x="0" y="66293"/>
                </a:lnTo>
                <a:lnTo>
                  <a:pt x="1774952" y="66293"/>
                </a:lnTo>
                <a:lnTo>
                  <a:pt x="1774952" y="76580"/>
                </a:lnTo>
                <a:lnTo>
                  <a:pt x="1762125" y="76580"/>
                </a:lnTo>
                <a:lnTo>
                  <a:pt x="1787652" y="102107"/>
                </a:lnTo>
                <a:lnTo>
                  <a:pt x="1813178" y="76580"/>
                </a:lnTo>
                <a:lnTo>
                  <a:pt x="1800352" y="76580"/>
                </a:lnTo>
                <a:lnTo>
                  <a:pt x="1800352" y="66293"/>
                </a:lnTo>
                <a:lnTo>
                  <a:pt x="3575304" y="66293"/>
                </a:lnTo>
                <a:lnTo>
                  <a:pt x="3575304" y="0"/>
                </a:lnTo>
                <a:close/>
              </a:path>
            </a:pathLst>
          </a:custGeom>
          <a:solidFill>
            <a:srgbClr val="7C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3876139" y="791545"/>
            <a:ext cx="1312544" cy="5646420"/>
            <a:chOff x="3939540" y="1211588"/>
            <a:chExt cx="262255" cy="5646420"/>
          </a:xfrm>
        </p:grpSpPr>
        <p:pic>
          <p:nvPicPr>
            <p:cNvPr id="47" name="object 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9540" y="1211588"/>
              <a:ext cx="262229" cy="564640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044696" y="1505712"/>
              <a:ext cx="36830" cy="5111750"/>
            </a:xfrm>
            <a:custGeom>
              <a:avLst/>
              <a:gdLst/>
              <a:ahLst/>
              <a:cxnLst/>
              <a:rect l="l" t="t" r="r" b="b"/>
              <a:pathLst>
                <a:path w="36829" h="5111750">
                  <a:moveTo>
                    <a:pt x="36575" y="0"/>
                  </a:moveTo>
                  <a:lnTo>
                    <a:pt x="0" y="0"/>
                  </a:lnTo>
                  <a:lnTo>
                    <a:pt x="0" y="5111496"/>
                  </a:lnTo>
                  <a:lnTo>
                    <a:pt x="36575" y="5111496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E2E6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5055082" y="843951"/>
            <a:ext cx="347663" cy="413384"/>
          </a:xfrm>
          <a:custGeom>
            <a:avLst/>
            <a:gdLst/>
            <a:ahLst/>
            <a:cxnLst/>
            <a:rect l="l" t="t" r="r" b="b"/>
            <a:pathLst>
              <a:path w="463550" h="413385">
                <a:moveTo>
                  <a:pt x="417576" y="358394"/>
                </a:moveTo>
                <a:lnTo>
                  <a:pt x="415544" y="352044"/>
                </a:lnTo>
                <a:lnTo>
                  <a:pt x="411226" y="345186"/>
                </a:lnTo>
                <a:lnTo>
                  <a:pt x="404596" y="333756"/>
                </a:lnTo>
                <a:lnTo>
                  <a:pt x="376872" y="285877"/>
                </a:lnTo>
                <a:lnTo>
                  <a:pt x="367753" y="270129"/>
                </a:lnTo>
                <a:lnTo>
                  <a:pt x="294944" y="144399"/>
                </a:lnTo>
                <a:lnTo>
                  <a:pt x="255016" y="75450"/>
                </a:lnTo>
                <a:lnTo>
                  <a:pt x="255016" y="305181"/>
                </a:lnTo>
                <a:lnTo>
                  <a:pt x="255016" y="314579"/>
                </a:lnTo>
                <a:lnTo>
                  <a:pt x="254000" y="319532"/>
                </a:lnTo>
                <a:lnTo>
                  <a:pt x="251079" y="323469"/>
                </a:lnTo>
                <a:lnTo>
                  <a:pt x="248666" y="326898"/>
                </a:lnTo>
                <a:lnTo>
                  <a:pt x="244729" y="329819"/>
                </a:lnTo>
                <a:lnTo>
                  <a:pt x="240792" y="331851"/>
                </a:lnTo>
                <a:lnTo>
                  <a:pt x="236855" y="332740"/>
                </a:lnTo>
                <a:lnTo>
                  <a:pt x="231394" y="333756"/>
                </a:lnTo>
                <a:lnTo>
                  <a:pt x="227457" y="332740"/>
                </a:lnTo>
                <a:lnTo>
                  <a:pt x="221996" y="331851"/>
                </a:lnTo>
                <a:lnTo>
                  <a:pt x="209296" y="314579"/>
                </a:lnTo>
                <a:lnTo>
                  <a:pt x="207772" y="310134"/>
                </a:lnTo>
                <a:lnTo>
                  <a:pt x="209296" y="305181"/>
                </a:lnTo>
                <a:lnTo>
                  <a:pt x="210185" y="301244"/>
                </a:lnTo>
                <a:lnTo>
                  <a:pt x="212217" y="296799"/>
                </a:lnTo>
                <a:lnTo>
                  <a:pt x="215138" y="292862"/>
                </a:lnTo>
                <a:lnTo>
                  <a:pt x="218059" y="289814"/>
                </a:lnTo>
                <a:lnTo>
                  <a:pt x="221996" y="287909"/>
                </a:lnTo>
                <a:lnTo>
                  <a:pt x="227457" y="286893"/>
                </a:lnTo>
                <a:lnTo>
                  <a:pt x="231394" y="285877"/>
                </a:lnTo>
                <a:lnTo>
                  <a:pt x="251079" y="296799"/>
                </a:lnTo>
                <a:lnTo>
                  <a:pt x="254000" y="301244"/>
                </a:lnTo>
                <a:lnTo>
                  <a:pt x="255016" y="305181"/>
                </a:lnTo>
                <a:lnTo>
                  <a:pt x="255016" y="75450"/>
                </a:lnTo>
                <a:lnTo>
                  <a:pt x="254000" y="73698"/>
                </a:lnTo>
                <a:lnTo>
                  <a:pt x="254000" y="170942"/>
                </a:lnTo>
                <a:lnTo>
                  <a:pt x="254000" y="177419"/>
                </a:lnTo>
                <a:lnTo>
                  <a:pt x="244729" y="252857"/>
                </a:lnTo>
                <a:lnTo>
                  <a:pt x="234315" y="270129"/>
                </a:lnTo>
                <a:lnTo>
                  <a:pt x="228473" y="270129"/>
                </a:lnTo>
                <a:lnTo>
                  <a:pt x="226441" y="269113"/>
                </a:lnTo>
                <a:lnTo>
                  <a:pt x="224536" y="267208"/>
                </a:lnTo>
                <a:lnTo>
                  <a:pt x="221996" y="265176"/>
                </a:lnTo>
                <a:lnTo>
                  <a:pt x="220091" y="260223"/>
                </a:lnTo>
                <a:lnTo>
                  <a:pt x="213233" y="209931"/>
                </a:lnTo>
                <a:lnTo>
                  <a:pt x="210185" y="177419"/>
                </a:lnTo>
                <a:lnTo>
                  <a:pt x="210185" y="170942"/>
                </a:lnTo>
                <a:lnTo>
                  <a:pt x="211201" y="165989"/>
                </a:lnTo>
                <a:lnTo>
                  <a:pt x="212217" y="159639"/>
                </a:lnTo>
                <a:lnTo>
                  <a:pt x="231394" y="144399"/>
                </a:lnTo>
                <a:lnTo>
                  <a:pt x="237744" y="145288"/>
                </a:lnTo>
                <a:lnTo>
                  <a:pt x="254000" y="170942"/>
                </a:lnTo>
                <a:lnTo>
                  <a:pt x="254000" y="73698"/>
                </a:lnTo>
                <a:lnTo>
                  <a:pt x="245745" y="59436"/>
                </a:lnTo>
                <a:lnTo>
                  <a:pt x="240792" y="52578"/>
                </a:lnTo>
                <a:lnTo>
                  <a:pt x="236855" y="48133"/>
                </a:lnTo>
                <a:lnTo>
                  <a:pt x="233426" y="45212"/>
                </a:lnTo>
                <a:lnTo>
                  <a:pt x="232410" y="44196"/>
                </a:lnTo>
                <a:lnTo>
                  <a:pt x="52578" y="345186"/>
                </a:lnTo>
                <a:lnTo>
                  <a:pt x="45720" y="363347"/>
                </a:lnTo>
                <a:lnTo>
                  <a:pt x="47752" y="364363"/>
                </a:lnTo>
                <a:lnTo>
                  <a:pt x="50673" y="366395"/>
                </a:lnTo>
                <a:lnTo>
                  <a:pt x="56515" y="367792"/>
                </a:lnTo>
                <a:lnTo>
                  <a:pt x="65913" y="368808"/>
                </a:lnTo>
                <a:lnTo>
                  <a:pt x="397891" y="368808"/>
                </a:lnTo>
                <a:lnTo>
                  <a:pt x="407289" y="367792"/>
                </a:lnTo>
                <a:lnTo>
                  <a:pt x="412115" y="366395"/>
                </a:lnTo>
                <a:lnTo>
                  <a:pt x="417576" y="364363"/>
                </a:lnTo>
                <a:lnTo>
                  <a:pt x="417576" y="358394"/>
                </a:lnTo>
                <a:close/>
              </a:path>
              <a:path w="463550" h="413385">
                <a:moveTo>
                  <a:pt x="463296" y="356997"/>
                </a:moveTo>
                <a:lnTo>
                  <a:pt x="459359" y="340741"/>
                </a:lnTo>
                <a:lnTo>
                  <a:pt x="455422" y="331343"/>
                </a:lnTo>
                <a:lnTo>
                  <a:pt x="449961" y="322072"/>
                </a:lnTo>
                <a:lnTo>
                  <a:pt x="442087" y="308546"/>
                </a:lnTo>
                <a:lnTo>
                  <a:pt x="442087" y="356997"/>
                </a:lnTo>
                <a:lnTo>
                  <a:pt x="442087" y="367284"/>
                </a:lnTo>
                <a:lnTo>
                  <a:pt x="441071" y="371221"/>
                </a:lnTo>
                <a:lnTo>
                  <a:pt x="397764" y="392303"/>
                </a:lnTo>
                <a:lnTo>
                  <a:pt x="64516" y="392303"/>
                </a:lnTo>
                <a:lnTo>
                  <a:pt x="51308" y="391414"/>
                </a:lnTo>
                <a:lnTo>
                  <a:pt x="45339" y="389382"/>
                </a:lnTo>
                <a:lnTo>
                  <a:pt x="38989" y="387477"/>
                </a:lnTo>
                <a:lnTo>
                  <a:pt x="34036" y="385445"/>
                </a:lnTo>
                <a:lnTo>
                  <a:pt x="29591" y="382524"/>
                </a:lnTo>
                <a:lnTo>
                  <a:pt x="26670" y="379095"/>
                </a:lnTo>
                <a:lnTo>
                  <a:pt x="23622" y="376174"/>
                </a:lnTo>
                <a:lnTo>
                  <a:pt x="22733" y="371221"/>
                </a:lnTo>
                <a:lnTo>
                  <a:pt x="20701" y="367284"/>
                </a:lnTo>
                <a:lnTo>
                  <a:pt x="20701" y="361823"/>
                </a:lnTo>
                <a:lnTo>
                  <a:pt x="21717" y="356997"/>
                </a:lnTo>
                <a:lnTo>
                  <a:pt x="22733" y="350520"/>
                </a:lnTo>
                <a:lnTo>
                  <a:pt x="24638" y="344678"/>
                </a:lnTo>
                <a:lnTo>
                  <a:pt x="196596" y="47752"/>
                </a:lnTo>
                <a:lnTo>
                  <a:pt x="227203" y="21082"/>
                </a:lnTo>
                <a:lnTo>
                  <a:pt x="231140" y="20193"/>
                </a:lnTo>
                <a:lnTo>
                  <a:pt x="267081" y="47752"/>
                </a:lnTo>
                <a:lnTo>
                  <a:pt x="432689" y="332359"/>
                </a:lnTo>
                <a:lnTo>
                  <a:pt x="442087" y="356997"/>
                </a:lnTo>
                <a:lnTo>
                  <a:pt x="442087" y="308546"/>
                </a:lnTo>
                <a:lnTo>
                  <a:pt x="284353" y="37338"/>
                </a:lnTo>
                <a:lnTo>
                  <a:pt x="279400" y="28575"/>
                </a:lnTo>
                <a:lnTo>
                  <a:pt x="273050" y="21082"/>
                </a:lnTo>
                <a:lnTo>
                  <a:pt x="272161" y="20193"/>
                </a:lnTo>
                <a:lnTo>
                  <a:pt x="266192" y="14224"/>
                </a:lnTo>
                <a:lnTo>
                  <a:pt x="259715" y="8890"/>
                </a:lnTo>
                <a:lnTo>
                  <a:pt x="252857" y="4953"/>
                </a:lnTo>
                <a:lnTo>
                  <a:pt x="245491" y="1905"/>
                </a:lnTo>
                <a:lnTo>
                  <a:pt x="238506" y="1016"/>
                </a:lnTo>
                <a:lnTo>
                  <a:pt x="231140" y="0"/>
                </a:lnTo>
                <a:lnTo>
                  <a:pt x="224282" y="1016"/>
                </a:lnTo>
                <a:lnTo>
                  <a:pt x="216916" y="1905"/>
                </a:lnTo>
                <a:lnTo>
                  <a:pt x="209931" y="4953"/>
                </a:lnTo>
                <a:lnTo>
                  <a:pt x="177927" y="37338"/>
                </a:lnTo>
                <a:lnTo>
                  <a:pt x="12319" y="322072"/>
                </a:lnTo>
                <a:lnTo>
                  <a:pt x="4445" y="340741"/>
                </a:lnTo>
                <a:lnTo>
                  <a:pt x="1016" y="348615"/>
                </a:lnTo>
                <a:lnTo>
                  <a:pt x="0" y="356997"/>
                </a:lnTo>
                <a:lnTo>
                  <a:pt x="0" y="364871"/>
                </a:lnTo>
                <a:lnTo>
                  <a:pt x="21717" y="401701"/>
                </a:lnTo>
                <a:lnTo>
                  <a:pt x="27559" y="405638"/>
                </a:lnTo>
                <a:lnTo>
                  <a:pt x="35941" y="409067"/>
                </a:lnTo>
                <a:lnTo>
                  <a:pt x="54229" y="413004"/>
                </a:lnTo>
                <a:lnTo>
                  <a:pt x="408051" y="413004"/>
                </a:lnTo>
                <a:lnTo>
                  <a:pt x="448056" y="397764"/>
                </a:lnTo>
                <a:lnTo>
                  <a:pt x="463296" y="364871"/>
                </a:lnTo>
                <a:lnTo>
                  <a:pt x="463296" y="35699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4011" y="1028642"/>
            <a:ext cx="347663" cy="413384"/>
          </a:xfrm>
          <a:custGeom>
            <a:avLst/>
            <a:gdLst/>
            <a:ahLst/>
            <a:cxnLst/>
            <a:rect l="l" t="t" r="r" b="b"/>
            <a:pathLst>
              <a:path w="463550" h="413385">
                <a:moveTo>
                  <a:pt x="417576" y="358394"/>
                </a:moveTo>
                <a:lnTo>
                  <a:pt x="415607" y="352044"/>
                </a:lnTo>
                <a:lnTo>
                  <a:pt x="411175" y="345186"/>
                </a:lnTo>
                <a:lnTo>
                  <a:pt x="404545" y="333756"/>
                </a:lnTo>
                <a:lnTo>
                  <a:pt x="376821" y="285877"/>
                </a:lnTo>
                <a:lnTo>
                  <a:pt x="367703" y="270129"/>
                </a:lnTo>
                <a:lnTo>
                  <a:pt x="294881" y="144399"/>
                </a:lnTo>
                <a:lnTo>
                  <a:pt x="255041" y="75603"/>
                </a:lnTo>
                <a:lnTo>
                  <a:pt x="255041" y="305181"/>
                </a:lnTo>
                <a:lnTo>
                  <a:pt x="255041" y="314579"/>
                </a:lnTo>
                <a:lnTo>
                  <a:pt x="254063" y="319532"/>
                </a:lnTo>
                <a:lnTo>
                  <a:pt x="251104" y="323469"/>
                </a:lnTo>
                <a:lnTo>
                  <a:pt x="248640" y="326910"/>
                </a:lnTo>
                <a:lnTo>
                  <a:pt x="244703" y="329819"/>
                </a:lnTo>
                <a:lnTo>
                  <a:pt x="240753" y="331851"/>
                </a:lnTo>
                <a:lnTo>
                  <a:pt x="236816" y="332740"/>
                </a:lnTo>
                <a:lnTo>
                  <a:pt x="231406" y="333756"/>
                </a:lnTo>
                <a:lnTo>
                  <a:pt x="227457" y="332740"/>
                </a:lnTo>
                <a:lnTo>
                  <a:pt x="222046" y="331851"/>
                </a:lnTo>
                <a:lnTo>
                  <a:pt x="209219" y="314579"/>
                </a:lnTo>
                <a:lnTo>
                  <a:pt x="207746" y="310134"/>
                </a:lnTo>
                <a:lnTo>
                  <a:pt x="209219" y="305181"/>
                </a:lnTo>
                <a:lnTo>
                  <a:pt x="210223" y="301244"/>
                </a:lnTo>
                <a:lnTo>
                  <a:pt x="212191" y="296811"/>
                </a:lnTo>
                <a:lnTo>
                  <a:pt x="215150" y="292874"/>
                </a:lnTo>
                <a:lnTo>
                  <a:pt x="218109" y="289814"/>
                </a:lnTo>
                <a:lnTo>
                  <a:pt x="222046" y="287909"/>
                </a:lnTo>
                <a:lnTo>
                  <a:pt x="227457" y="286893"/>
                </a:lnTo>
                <a:lnTo>
                  <a:pt x="231406" y="285877"/>
                </a:lnTo>
                <a:lnTo>
                  <a:pt x="251104" y="296811"/>
                </a:lnTo>
                <a:lnTo>
                  <a:pt x="254063" y="301244"/>
                </a:lnTo>
                <a:lnTo>
                  <a:pt x="255041" y="305181"/>
                </a:lnTo>
                <a:lnTo>
                  <a:pt x="255041" y="75603"/>
                </a:lnTo>
                <a:lnTo>
                  <a:pt x="254063" y="73914"/>
                </a:lnTo>
                <a:lnTo>
                  <a:pt x="254063" y="170942"/>
                </a:lnTo>
                <a:lnTo>
                  <a:pt x="254063" y="177419"/>
                </a:lnTo>
                <a:lnTo>
                  <a:pt x="244703" y="252857"/>
                </a:lnTo>
                <a:lnTo>
                  <a:pt x="234353" y="270129"/>
                </a:lnTo>
                <a:lnTo>
                  <a:pt x="228447" y="270129"/>
                </a:lnTo>
                <a:lnTo>
                  <a:pt x="226479" y="269113"/>
                </a:lnTo>
                <a:lnTo>
                  <a:pt x="224510" y="267208"/>
                </a:lnTo>
                <a:lnTo>
                  <a:pt x="222046" y="265176"/>
                </a:lnTo>
                <a:lnTo>
                  <a:pt x="220078" y="260223"/>
                </a:lnTo>
                <a:lnTo>
                  <a:pt x="219087" y="252857"/>
                </a:lnTo>
                <a:lnTo>
                  <a:pt x="213169" y="209931"/>
                </a:lnTo>
                <a:lnTo>
                  <a:pt x="210223" y="177419"/>
                </a:lnTo>
                <a:lnTo>
                  <a:pt x="210223" y="170942"/>
                </a:lnTo>
                <a:lnTo>
                  <a:pt x="211201" y="165989"/>
                </a:lnTo>
                <a:lnTo>
                  <a:pt x="212191" y="159639"/>
                </a:lnTo>
                <a:lnTo>
                  <a:pt x="214160" y="154686"/>
                </a:lnTo>
                <a:lnTo>
                  <a:pt x="221056" y="147828"/>
                </a:lnTo>
                <a:lnTo>
                  <a:pt x="226479" y="145288"/>
                </a:lnTo>
                <a:lnTo>
                  <a:pt x="231406" y="144399"/>
                </a:lnTo>
                <a:lnTo>
                  <a:pt x="237807" y="145288"/>
                </a:lnTo>
                <a:lnTo>
                  <a:pt x="254063" y="170942"/>
                </a:lnTo>
                <a:lnTo>
                  <a:pt x="254063" y="73914"/>
                </a:lnTo>
                <a:lnTo>
                  <a:pt x="245681" y="59436"/>
                </a:lnTo>
                <a:lnTo>
                  <a:pt x="240753" y="52578"/>
                </a:lnTo>
                <a:lnTo>
                  <a:pt x="236816" y="48133"/>
                </a:lnTo>
                <a:lnTo>
                  <a:pt x="233375" y="45212"/>
                </a:lnTo>
                <a:lnTo>
                  <a:pt x="232384" y="44196"/>
                </a:lnTo>
                <a:lnTo>
                  <a:pt x="52616" y="345186"/>
                </a:lnTo>
                <a:lnTo>
                  <a:pt x="45720" y="363347"/>
                </a:lnTo>
                <a:lnTo>
                  <a:pt x="47688" y="364363"/>
                </a:lnTo>
                <a:lnTo>
                  <a:pt x="50647" y="366395"/>
                </a:lnTo>
                <a:lnTo>
                  <a:pt x="56553" y="367792"/>
                </a:lnTo>
                <a:lnTo>
                  <a:pt x="65913" y="368808"/>
                </a:lnTo>
                <a:lnTo>
                  <a:pt x="397878" y="368808"/>
                </a:lnTo>
                <a:lnTo>
                  <a:pt x="407238" y="367792"/>
                </a:lnTo>
                <a:lnTo>
                  <a:pt x="412153" y="366395"/>
                </a:lnTo>
                <a:lnTo>
                  <a:pt x="417576" y="364363"/>
                </a:lnTo>
                <a:lnTo>
                  <a:pt x="417576" y="358394"/>
                </a:lnTo>
                <a:close/>
              </a:path>
              <a:path w="463550" h="413385">
                <a:moveTo>
                  <a:pt x="463296" y="356997"/>
                </a:moveTo>
                <a:lnTo>
                  <a:pt x="461327" y="348615"/>
                </a:lnTo>
                <a:lnTo>
                  <a:pt x="459359" y="340741"/>
                </a:lnTo>
                <a:lnTo>
                  <a:pt x="455409" y="331343"/>
                </a:lnTo>
                <a:lnTo>
                  <a:pt x="442099" y="308470"/>
                </a:lnTo>
                <a:lnTo>
                  <a:pt x="442099" y="356997"/>
                </a:lnTo>
                <a:lnTo>
                  <a:pt x="442099" y="367284"/>
                </a:lnTo>
                <a:lnTo>
                  <a:pt x="423379" y="387477"/>
                </a:lnTo>
                <a:lnTo>
                  <a:pt x="418439" y="389382"/>
                </a:lnTo>
                <a:lnTo>
                  <a:pt x="412038" y="391414"/>
                </a:lnTo>
                <a:lnTo>
                  <a:pt x="397738" y="392303"/>
                </a:lnTo>
                <a:lnTo>
                  <a:pt x="64566" y="392303"/>
                </a:lnTo>
                <a:lnTo>
                  <a:pt x="51257" y="391414"/>
                </a:lnTo>
                <a:lnTo>
                  <a:pt x="45339" y="389382"/>
                </a:lnTo>
                <a:lnTo>
                  <a:pt x="38938" y="387477"/>
                </a:lnTo>
                <a:lnTo>
                  <a:pt x="34010" y="385445"/>
                </a:lnTo>
                <a:lnTo>
                  <a:pt x="29578" y="382524"/>
                </a:lnTo>
                <a:lnTo>
                  <a:pt x="26619" y="379095"/>
                </a:lnTo>
                <a:lnTo>
                  <a:pt x="23660" y="376174"/>
                </a:lnTo>
                <a:lnTo>
                  <a:pt x="22669" y="371221"/>
                </a:lnTo>
                <a:lnTo>
                  <a:pt x="20701" y="367284"/>
                </a:lnTo>
                <a:lnTo>
                  <a:pt x="20701" y="361823"/>
                </a:lnTo>
                <a:lnTo>
                  <a:pt x="21691" y="356997"/>
                </a:lnTo>
                <a:lnTo>
                  <a:pt x="22669" y="350520"/>
                </a:lnTo>
                <a:lnTo>
                  <a:pt x="24638" y="344678"/>
                </a:lnTo>
                <a:lnTo>
                  <a:pt x="196659" y="47752"/>
                </a:lnTo>
                <a:lnTo>
                  <a:pt x="227215" y="21082"/>
                </a:lnTo>
                <a:lnTo>
                  <a:pt x="231152" y="20193"/>
                </a:lnTo>
                <a:lnTo>
                  <a:pt x="267131" y="47752"/>
                </a:lnTo>
                <a:lnTo>
                  <a:pt x="432739" y="332359"/>
                </a:lnTo>
                <a:lnTo>
                  <a:pt x="442099" y="356997"/>
                </a:lnTo>
                <a:lnTo>
                  <a:pt x="442099" y="308470"/>
                </a:lnTo>
                <a:lnTo>
                  <a:pt x="284391" y="37338"/>
                </a:lnTo>
                <a:lnTo>
                  <a:pt x="279450" y="28575"/>
                </a:lnTo>
                <a:lnTo>
                  <a:pt x="273050" y="21082"/>
                </a:lnTo>
                <a:lnTo>
                  <a:pt x="272148" y="20193"/>
                </a:lnTo>
                <a:lnTo>
                  <a:pt x="266153" y="14224"/>
                </a:lnTo>
                <a:lnTo>
                  <a:pt x="259740" y="8890"/>
                </a:lnTo>
                <a:lnTo>
                  <a:pt x="252844" y="4953"/>
                </a:lnTo>
                <a:lnTo>
                  <a:pt x="245452" y="1905"/>
                </a:lnTo>
                <a:lnTo>
                  <a:pt x="231152" y="0"/>
                </a:lnTo>
                <a:lnTo>
                  <a:pt x="224256" y="1016"/>
                </a:lnTo>
                <a:lnTo>
                  <a:pt x="216865" y="1905"/>
                </a:lnTo>
                <a:lnTo>
                  <a:pt x="184327" y="28575"/>
                </a:lnTo>
                <a:lnTo>
                  <a:pt x="12319" y="322072"/>
                </a:lnTo>
                <a:lnTo>
                  <a:pt x="4432" y="340741"/>
                </a:lnTo>
                <a:lnTo>
                  <a:pt x="990" y="348615"/>
                </a:lnTo>
                <a:lnTo>
                  <a:pt x="0" y="356997"/>
                </a:lnTo>
                <a:lnTo>
                  <a:pt x="0" y="364871"/>
                </a:lnTo>
                <a:lnTo>
                  <a:pt x="21691" y="401701"/>
                </a:lnTo>
                <a:lnTo>
                  <a:pt x="27597" y="405638"/>
                </a:lnTo>
                <a:lnTo>
                  <a:pt x="35979" y="409067"/>
                </a:lnTo>
                <a:lnTo>
                  <a:pt x="54216" y="413004"/>
                </a:lnTo>
                <a:lnTo>
                  <a:pt x="408089" y="413004"/>
                </a:lnTo>
                <a:lnTo>
                  <a:pt x="448017" y="397764"/>
                </a:lnTo>
                <a:lnTo>
                  <a:pt x="463296" y="364871"/>
                </a:lnTo>
                <a:lnTo>
                  <a:pt x="463296" y="35699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22015" y="2181045"/>
            <a:ext cx="347663" cy="413384"/>
          </a:xfrm>
          <a:custGeom>
            <a:avLst/>
            <a:gdLst/>
            <a:ahLst/>
            <a:cxnLst/>
            <a:rect l="l" t="t" r="r" b="b"/>
            <a:pathLst>
              <a:path w="463550" h="413385">
                <a:moveTo>
                  <a:pt x="417576" y="358521"/>
                </a:moveTo>
                <a:lnTo>
                  <a:pt x="415544" y="352171"/>
                </a:lnTo>
                <a:lnTo>
                  <a:pt x="411226" y="345186"/>
                </a:lnTo>
                <a:lnTo>
                  <a:pt x="404634" y="333883"/>
                </a:lnTo>
                <a:lnTo>
                  <a:pt x="376910" y="286258"/>
                </a:lnTo>
                <a:lnTo>
                  <a:pt x="367817" y="270637"/>
                </a:lnTo>
                <a:lnTo>
                  <a:pt x="294906" y="145415"/>
                </a:lnTo>
                <a:lnTo>
                  <a:pt x="255016" y="76898"/>
                </a:lnTo>
                <a:lnTo>
                  <a:pt x="255016" y="305435"/>
                </a:lnTo>
                <a:lnTo>
                  <a:pt x="255016" y="314833"/>
                </a:lnTo>
                <a:lnTo>
                  <a:pt x="254000" y="319659"/>
                </a:lnTo>
                <a:lnTo>
                  <a:pt x="251079" y="323596"/>
                </a:lnTo>
                <a:lnTo>
                  <a:pt x="248666" y="327025"/>
                </a:lnTo>
                <a:lnTo>
                  <a:pt x="244729" y="330073"/>
                </a:lnTo>
                <a:lnTo>
                  <a:pt x="240792" y="331978"/>
                </a:lnTo>
                <a:lnTo>
                  <a:pt x="236855" y="332994"/>
                </a:lnTo>
                <a:lnTo>
                  <a:pt x="231394" y="333883"/>
                </a:lnTo>
                <a:lnTo>
                  <a:pt x="227457" y="332994"/>
                </a:lnTo>
                <a:lnTo>
                  <a:pt x="221996" y="331978"/>
                </a:lnTo>
                <a:lnTo>
                  <a:pt x="209296" y="314833"/>
                </a:lnTo>
                <a:lnTo>
                  <a:pt x="207772" y="310388"/>
                </a:lnTo>
                <a:lnTo>
                  <a:pt x="209296" y="305435"/>
                </a:lnTo>
                <a:lnTo>
                  <a:pt x="210185" y="301498"/>
                </a:lnTo>
                <a:lnTo>
                  <a:pt x="212217" y="297180"/>
                </a:lnTo>
                <a:lnTo>
                  <a:pt x="215138" y="293243"/>
                </a:lnTo>
                <a:lnTo>
                  <a:pt x="218059" y="290195"/>
                </a:lnTo>
                <a:lnTo>
                  <a:pt x="221996" y="288290"/>
                </a:lnTo>
                <a:lnTo>
                  <a:pt x="227457" y="287274"/>
                </a:lnTo>
                <a:lnTo>
                  <a:pt x="231394" y="286258"/>
                </a:lnTo>
                <a:lnTo>
                  <a:pt x="251079" y="297180"/>
                </a:lnTo>
                <a:lnTo>
                  <a:pt x="254000" y="301498"/>
                </a:lnTo>
                <a:lnTo>
                  <a:pt x="255016" y="305435"/>
                </a:lnTo>
                <a:lnTo>
                  <a:pt x="255016" y="76898"/>
                </a:lnTo>
                <a:lnTo>
                  <a:pt x="254000" y="75145"/>
                </a:lnTo>
                <a:lnTo>
                  <a:pt x="254000" y="171958"/>
                </a:lnTo>
                <a:lnTo>
                  <a:pt x="254000" y="178308"/>
                </a:lnTo>
                <a:lnTo>
                  <a:pt x="244729" y="253365"/>
                </a:lnTo>
                <a:lnTo>
                  <a:pt x="234315" y="270637"/>
                </a:lnTo>
                <a:lnTo>
                  <a:pt x="228473" y="270637"/>
                </a:lnTo>
                <a:lnTo>
                  <a:pt x="226441" y="269621"/>
                </a:lnTo>
                <a:lnTo>
                  <a:pt x="224536" y="267716"/>
                </a:lnTo>
                <a:lnTo>
                  <a:pt x="221996" y="265684"/>
                </a:lnTo>
                <a:lnTo>
                  <a:pt x="220091" y="260731"/>
                </a:lnTo>
                <a:lnTo>
                  <a:pt x="213233" y="210693"/>
                </a:lnTo>
                <a:lnTo>
                  <a:pt x="210185" y="178308"/>
                </a:lnTo>
                <a:lnTo>
                  <a:pt x="210185" y="171958"/>
                </a:lnTo>
                <a:lnTo>
                  <a:pt x="211201" y="167005"/>
                </a:lnTo>
                <a:lnTo>
                  <a:pt x="212217" y="160655"/>
                </a:lnTo>
                <a:lnTo>
                  <a:pt x="231394" y="145415"/>
                </a:lnTo>
                <a:lnTo>
                  <a:pt x="237744" y="146431"/>
                </a:lnTo>
                <a:lnTo>
                  <a:pt x="254000" y="171958"/>
                </a:lnTo>
                <a:lnTo>
                  <a:pt x="254000" y="75145"/>
                </a:lnTo>
                <a:lnTo>
                  <a:pt x="245745" y="60960"/>
                </a:lnTo>
                <a:lnTo>
                  <a:pt x="240792" y="54102"/>
                </a:lnTo>
                <a:lnTo>
                  <a:pt x="236855" y="49657"/>
                </a:lnTo>
                <a:lnTo>
                  <a:pt x="233426" y="46736"/>
                </a:lnTo>
                <a:lnTo>
                  <a:pt x="232410" y="45720"/>
                </a:lnTo>
                <a:lnTo>
                  <a:pt x="52578" y="345186"/>
                </a:lnTo>
                <a:lnTo>
                  <a:pt x="45720" y="363347"/>
                </a:lnTo>
                <a:lnTo>
                  <a:pt x="47752" y="364363"/>
                </a:lnTo>
                <a:lnTo>
                  <a:pt x="50673" y="366395"/>
                </a:lnTo>
                <a:lnTo>
                  <a:pt x="56515" y="367792"/>
                </a:lnTo>
                <a:lnTo>
                  <a:pt x="65913" y="368808"/>
                </a:lnTo>
                <a:lnTo>
                  <a:pt x="397891" y="368808"/>
                </a:lnTo>
                <a:lnTo>
                  <a:pt x="407289" y="367792"/>
                </a:lnTo>
                <a:lnTo>
                  <a:pt x="412115" y="366395"/>
                </a:lnTo>
                <a:lnTo>
                  <a:pt x="417576" y="364363"/>
                </a:lnTo>
                <a:lnTo>
                  <a:pt x="417576" y="358521"/>
                </a:lnTo>
                <a:close/>
              </a:path>
              <a:path w="463550" h="413385">
                <a:moveTo>
                  <a:pt x="463296" y="356997"/>
                </a:moveTo>
                <a:lnTo>
                  <a:pt x="459359" y="340741"/>
                </a:lnTo>
                <a:lnTo>
                  <a:pt x="455422" y="331343"/>
                </a:lnTo>
                <a:lnTo>
                  <a:pt x="449961" y="322072"/>
                </a:lnTo>
                <a:lnTo>
                  <a:pt x="442087" y="308546"/>
                </a:lnTo>
                <a:lnTo>
                  <a:pt x="442087" y="356997"/>
                </a:lnTo>
                <a:lnTo>
                  <a:pt x="442087" y="367284"/>
                </a:lnTo>
                <a:lnTo>
                  <a:pt x="441071" y="371221"/>
                </a:lnTo>
                <a:lnTo>
                  <a:pt x="397764" y="392303"/>
                </a:lnTo>
                <a:lnTo>
                  <a:pt x="64516" y="392303"/>
                </a:lnTo>
                <a:lnTo>
                  <a:pt x="51308" y="391414"/>
                </a:lnTo>
                <a:lnTo>
                  <a:pt x="45339" y="389382"/>
                </a:lnTo>
                <a:lnTo>
                  <a:pt x="38989" y="387477"/>
                </a:lnTo>
                <a:lnTo>
                  <a:pt x="34036" y="385445"/>
                </a:lnTo>
                <a:lnTo>
                  <a:pt x="29591" y="382524"/>
                </a:lnTo>
                <a:lnTo>
                  <a:pt x="26670" y="379095"/>
                </a:lnTo>
                <a:lnTo>
                  <a:pt x="23622" y="376174"/>
                </a:lnTo>
                <a:lnTo>
                  <a:pt x="22733" y="371221"/>
                </a:lnTo>
                <a:lnTo>
                  <a:pt x="20701" y="367284"/>
                </a:lnTo>
                <a:lnTo>
                  <a:pt x="20701" y="361823"/>
                </a:lnTo>
                <a:lnTo>
                  <a:pt x="21717" y="356997"/>
                </a:lnTo>
                <a:lnTo>
                  <a:pt x="22733" y="350520"/>
                </a:lnTo>
                <a:lnTo>
                  <a:pt x="24638" y="344678"/>
                </a:lnTo>
                <a:lnTo>
                  <a:pt x="196596" y="47752"/>
                </a:lnTo>
                <a:lnTo>
                  <a:pt x="227203" y="21082"/>
                </a:lnTo>
                <a:lnTo>
                  <a:pt x="231140" y="20193"/>
                </a:lnTo>
                <a:lnTo>
                  <a:pt x="267081" y="47752"/>
                </a:lnTo>
                <a:lnTo>
                  <a:pt x="432689" y="332359"/>
                </a:lnTo>
                <a:lnTo>
                  <a:pt x="442087" y="356997"/>
                </a:lnTo>
                <a:lnTo>
                  <a:pt x="442087" y="308546"/>
                </a:lnTo>
                <a:lnTo>
                  <a:pt x="284353" y="37338"/>
                </a:lnTo>
                <a:lnTo>
                  <a:pt x="279400" y="28575"/>
                </a:lnTo>
                <a:lnTo>
                  <a:pt x="273050" y="21082"/>
                </a:lnTo>
                <a:lnTo>
                  <a:pt x="272161" y="20193"/>
                </a:lnTo>
                <a:lnTo>
                  <a:pt x="266192" y="14224"/>
                </a:lnTo>
                <a:lnTo>
                  <a:pt x="259715" y="8890"/>
                </a:lnTo>
                <a:lnTo>
                  <a:pt x="252857" y="4953"/>
                </a:lnTo>
                <a:lnTo>
                  <a:pt x="245491" y="1905"/>
                </a:lnTo>
                <a:lnTo>
                  <a:pt x="238506" y="1016"/>
                </a:lnTo>
                <a:lnTo>
                  <a:pt x="231140" y="0"/>
                </a:lnTo>
                <a:lnTo>
                  <a:pt x="224282" y="1016"/>
                </a:lnTo>
                <a:lnTo>
                  <a:pt x="216916" y="1905"/>
                </a:lnTo>
                <a:lnTo>
                  <a:pt x="209931" y="4953"/>
                </a:lnTo>
                <a:lnTo>
                  <a:pt x="177927" y="37338"/>
                </a:lnTo>
                <a:lnTo>
                  <a:pt x="12319" y="322072"/>
                </a:lnTo>
                <a:lnTo>
                  <a:pt x="4445" y="340741"/>
                </a:lnTo>
                <a:lnTo>
                  <a:pt x="1016" y="348615"/>
                </a:lnTo>
                <a:lnTo>
                  <a:pt x="0" y="356997"/>
                </a:lnTo>
                <a:lnTo>
                  <a:pt x="0" y="364871"/>
                </a:lnTo>
                <a:lnTo>
                  <a:pt x="21717" y="401701"/>
                </a:lnTo>
                <a:lnTo>
                  <a:pt x="27559" y="405638"/>
                </a:lnTo>
                <a:lnTo>
                  <a:pt x="35941" y="409079"/>
                </a:lnTo>
                <a:lnTo>
                  <a:pt x="54229" y="413004"/>
                </a:lnTo>
                <a:lnTo>
                  <a:pt x="408051" y="413004"/>
                </a:lnTo>
                <a:lnTo>
                  <a:pt x="448056" y="397764"/>
                </a:lnTo>
                <a:lnTo>
                  <a:pt x="463296" y="364871"/>
                </a:lnTo>
                <a:lnTo>
                  <a:pt x="463296" y="35699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94011" y="2620906"/>
            <a:ext cx="347663" cy="413384"/>
          </a:xfrm>
          <a:custGeom>
            <a:avLst/>
            <a:gdLst/>
            <a:ahLst/>
            <a:cxnLst/>
            <a:rect l="l" t="t" r="r" b="b"/>
            <a:pathLst>
              <a:path w="463550" h="413385">
                <a:moveTo>
                  <a:pt x="417576" y="358394"/>
                </a:moveTo>
                <a:lnTo>
                  <a:pt x="415607" y="352044"/>
                </a:lnTo>
                <a:lnTo>
                  <a:pt x="411175" y="345186"/>
                </a:lnTo>
                <a:lnTo>
                  <a:pt x="404545" y="333756"/>
                </a:lnTo>
                <a:lnTo>
                  <a:pt x="376821" y="285877"/>
                </a:lnTo>
                <a:lnTo>
                  <a:pt x="367703" y="270129"/>
                </a:lnTo>
                <a:lnTo>
                  <a:pt x="294881" y="144399"/>
                </a:lnTo>
                <a:lnTo>
                  <a:pt x="255041" y="75603"/>
                </a:lnTo>
                <a:lnTo>
                  <a:pt x="255041" y="305181"/>
                </a:lnTo>
                <a:lnTo>
                  <a:pt x="255041" y="314579"/>
                </a:lnTo>
                <a:lnTo>
                  <a:pt x="254063" y="319532"/>
                </a:lnTo>
                <a:lnTo>
                  <a:pt x="251104" y="323469"/>
                </a:lnTo>
                <a:lnTo>
                  <a:pt x="248640" y="326898"/>
                </a:lnTo>
                <a:lnTo>
                  <a:pt x="244703" y="329819"/>
                </a:lnTo>
                <a:lnTo>
                  <a:pt x="240753" y="331851"/>
                </a:lnTo>
                <a:lnTo>
                  <a:pt x="236816" y="332740"/>
                </a:lnTo>
                <a:lnTo>
                  <a:pt x="231406" y="333756"/>
                </a:lnTo>
                <a:lnTo>
                  <a:pt x="227457" y="332740"/>
                </a:lnTo>
                <a:lnTo>
                  <a:pt x="222046" y="331851"/>
                </a:lnTo>
                <a:lnTo>
                  <a:pt x="209219" y="314579"/>
                </a:lnTo>
                <a:lnTo>
                  <a:pt x="207746" y="310134"/>
                </a:lnTo>
                <a:lnTo>
                  <a:pt x="209219" y="305181"/>
                </a:lnTo>
                <a:lnTo>
                  <a:pt x="210223" y="301244"/>
                </a:lnTo>
                <a:lnTo>
                  <a:pt x="212191" y="296799"/>
                </a:lnTo>
                <a:lnTo>
                  <a:pt x="215150" y="292862"/>
                </a:lnTo>
                <a:lnTo>
                  <a:pt x="218109" y="289814"/>
                </a:lnTo>
                <a:lnTo>
                  <a:pt x="222046" y="287909"/>
                </a:lnTo>
                <a:lnTo>
                  <a:pt x="227457" y="286893"/>
                </a:lnTo>
                <a:lnTo>
                  <a:pt x="231406" y="285877"/>
                </a:lnTo>
                <a:lnTo>
                  <a:pt x="251104" y="296799"/>
                </a:lnTo>
                <a:lnTo>
                  <a:pt x="254063" y="301244"/>
                </a:lnTo>
                <a:lnTo>
                  <a:pt x="255041" y="305181"/>
                </a:lnTo>
                <a:lnTo>
                  <a:pt x="255041" y="75603"/>
                </a:lnTo>
                <a:lnTo>
                  <a:pt x="254063" y="73914"/>
                </a:lnTo>
                <a:lnTo>
                  <a:pt x="254063" y="170942"/>
                </a:lnTo>
                <a:lnTo>
                  <a:pt x="254063" y="177419"/>
                </a:lnTo>
                <a:lnTo>
                  <a:pt x="244703" y="252857"/>
                </a:lnTo>
                <a:lnTo>
                  <a:pt x="234353" y="270129"/>
                </a:lnTo>
                <a:lnTo>
                  <a:pt x="228447" y="270129"/>
                </a:lnTo>
                <a:lnTo>
                  <a:pt x="226479" y="269113"/>
                </a:lnTo>
                <a:lnTo>
                  <a:pt x="224510" y="267208"/>
                </a:lnTo>
                <a:lnTo>
                  <a:pt x="222046" y="265176"/>
                </a:lnTo>
                <a:lnTo>
                  <a:pt x="220078" y="260223"/>
                </a:lnTo>
                <a:lnTo>
                  <a:pt x="219087" y="252857"/>
                </a:lnTo>
                <a:lnTo>
                  <a:pt x="213169" y="209931"/>
                </a:lnTo>
                <a:lnTo>
                  <a:pt x="210223" y="177419"/>
                </a:lnTo>
                <a:lnTo>
                  <a:pt x="210223" y="170942"/>
                </a:lnTo>
                <a:lnTo>
                  <a:pt x="211201" y="165989"/>
                </a:lnTo>
                <a:lnTo>
                  <a:pt x="212191" y="159639"/>
                </a:lnTo>
                <a:lnTo>
                  <a:pt x="214160" y="154686"/>
                </a:lnTo>
                <a:lnTo>
                  <a:pt x="221056" y="147828"/>
                </a:lnTo>
                <a:lnTo>
                  <a:pt x="226479" y="145288"/>
                </a:lnTo>
                <a:lnTo>
                  <a:pt x="231406" y="144399"/>
                </a:lnTo>
                <a:lnTo>
                  <a:pt x="237807" y="145288"/>
                </a:lnTo>
                <a:lnTo>
                  <a:pt x="254063" y="170942"/>
                </a:lnTo>
                <a:lnTo>
                  <a:pt x="254063" y="73914"/>
                </a:lnTo>
                <a:lnTo>
                  <a:pt x="245681" y="59436"/>
                </a:lnTo>
                <a:lnTo>
                  <a:pt x="240753" y="52578"/>
                </a:lnTo>
                <a:lnTo>
                  <a:pt x="236816" y="48133"/>
                </a:lnTo>
                <a:lnTo>
                  <a:pt x="233375" y="45212"/>
                </a:lnTo>
                <a:lnTo>
                  <a:pt x="232384" y="44196"/>
                </a:lnTo>
                <a:lnTo>
                  <a:pt x="52616" y="345186"/>
                </a:lnTo>
                <a:lnTo>
                  <a:pt x="45720" y="363347"/>
                </a:lnTo>
                <a:lnTo>
                  <a:pt x="47688" y="364363"/>
                </a:lnTo>
                <a:lnTo>
                  <a:pt x="50647" y="366395"/>
                </a:lnTo>
                <a:lnTo>
                  <a:pt x="56553" y="367792"/>
                </a:lnTo>
                <a:lnTo>
                  <a:pt x="65913" y="368808"/>
                </a:lnTo>
                <a:lnTo>
                  <a:pt x="397878" y="368808"/>
                </a:lnTo>
                <a:lnTo>
                  <a:pt x="407238" y="367792"/>
                </a:lnTo>
                <a:lnTo>
                  <a:pt x="412153" y="366395"/>
                </a:lnTo>
                <a:lnTo>
                  <a:pt x="417576" y="364363"/>
                </a:lnTo>
                <a:lnTo>
                  <a:pt x="417576" y="358394"/>
                </a:lnTo>
                <a:close/>
              </a:path>
              <a:path w="463550" h="413385">
                <a:moveTo>
                  <a:pt x="463296" y="356997"/>
                </a:moveTo>
                <a:lnTo>
                  <a:pt x="461327" y="348615"/>
                </a:lnTo>
                <a:lnTo>
                  <a:pt x="459359" y="340741"/>
                </a:lnTo>
                <a:lnTo>
                  <a:pt x="455409" y="331343"/>
                </a:lnTo>
                <a:lnTo>
                  <a:pt x="442099" y="308470"/>
                </a:lnTo>
                <a:lnTo>
                  <a:pt x="442099" y="356997"/>
                </a:lnTo>
                <a:lnTo>
                  <a:pt x="442099" y="367284"/>
                </a:lnTo>
                <a:lnTo>
                  <a:pt x="423379" y="387477"/>
                </a:lnTo>
                <a:lnTo>
                  <a:pt x="418439" y="389382"/>
                </a:lnTo>
                <a:lnTo>
                  <a:pt x="412038" y="391414"/>
                </a:lnTo>
                <a:lnTo>
                  <a:pt x="397738" y="392303"/>
                </a:lnTo>
                <a:lnTo>
                  <a:pt x="64566" y="392303"/>
                </a:lnTo>
                <a:lnTo>
                  <a:pt x="51257" y="391414"/>
                </a:lnTo>
                <a:lnTo>
                  <a:pt x="45339" y="389382"/>
                </a:lnTo>
                <a:lnTo>
                  <a:pt x="38938" y="387477"/>
                </a:lnTo>
                <a:lnTo>
                  <a:pt x="34010" y="385445"/>
                </a:lnTo>
                <a:lnTo>
                  <a:pt x="29578" y="382524"/>
                </a:lnTo>
                <a:lnTo>
                  <a:pt x="26619" y="379095"/>
                </a:lnTo>
                <a:lnTo>
                  <a:pt x="23660" y="376174"/>
                </a:lnTo>
                <a:lnTo>
                  <a:pt x="22669" y="371221"/>
                </a:lnTo>
                <a:lnTo>
                  <a:pt x="20701" y="367284"/>
                </a:lnTo>
                <a:lnTo>
                  <a:pt x="20701" y="361823"/>
                </a:lnTo>
                <a:lnTo>
                  <a:pt x="21691" y="356997"/>
                </a:lnTo>
                <a:lnTo>
                  <a:pt x="22669" y="350520"/>
                </a:lnTo>
                <a:lnTo>
                  <a:pt x="24638" y="344678"/>
                </a:lnTo>
                <a:lnTo>
                  <a:pt x="196659" y="47752"/>
                </a:lnTo>
                <a:lnTo>
                  <a:pt x="227215" y="21082"/>
                </a:lnTo>
                <a:lnTo>
                  <a:pt x="231152" y="20193"/>
                </a:lnTo>
                <a:lnTo>
                  <a:pt x="267131" y="47752"/>
                </a:lnTo>
                <a:lnTo>
                  <a:pt x="432739" y="332359"/>
                </a:lnTo>
                <a:lnTo>
                  <a:pt x="442099" y="356997"/>
                </a:lnTo>
                <a:lnTo>
                  <a:pt x="442099" y="308470"/>
                </a:lnTo>
                <a:lnTo>
                  <a:pt x="284391" y="37338"/>
                </a:lnTo>
                <a:lnTo>
                  <a:pt x="279450" y="28575"/>
                </a:lnTo>
                <a:lnTo>
                  <a:pt x="273050" y="21082"/>
                </a:lnTo>
                <a:lnTo>
                  <a:pt x="272148" y="20193"/>
                </a:lnTo>
                <a:lnTo>
                  <a:pt x="266153" y="14224"/>
                </a:lnTo>
                <a:lnTo>
                  <a:pt x="259740" y="8890"/>
                </a:lnTo>
                <a:lnTo>
                  <a:pt x="252844" y="4953"/>
                </a:lnTo>
                <a:lnTo>
                  <a:pt x="245452" y="1905"/>
                </a:lnTo>
                <a:lnTo>
                  <a:pt x="231152" y="0"/>
                </a:lnTo>
                <a:lnTo>
                  <a:pt x="224256" y="1016"/>
                </a:lnTo>
                <a:lnTo>
                  <a:pt x="216865" y="1905"/>
                </a:lnTo>
                <a:lnTo>
                  <a:pt x="184327" y="28575"/>
                </a:lnTo>
                <a:lnTo>
                  <a:pt x="12319" y="322072"/>
                </a:lnTo>
                <a:lnTo>
                  <a:pt x="4432" y="340741"/>
                </a:lnTo>
                <a:lnTo>
                  <a:pt x="990" y="348615"/>
                </a:lnTo>
                <a:lnTo>
                  <a:pt x="0" y="356997"/>
                </a:lnTo>
                <a:lnTo>
                  <a:pt x="0" y="364871"/>
                </a:lnTo>
                <a:lnTo>
                  <a:pt x="21691" y="401701"/>
                </a:lnTo>
                <a:lnTo>
                  <a:pt x="27597" y="405638"/>
                </a:lnTo>
                <a:lnTo>
                  <a:pt x="35979" y="409067"/>
                </a:lnTo>
                <a:lnTo>
                  <a:pt x="54216" y="413004"/>
                </a:lnTo>
                <a:lnTo>
                  <a:pt x="408089" y="413004"/>
                </a:lnTo>
                <a:lnTo>
                  <a:pt x="448017" y="397764"/>
                </a:lnTo>
                <a:lnTo>
                  <a:pt x="463296" y="364871"/>
                </a:lnTo>
                <a:lnTo>
                  <a:pt x="463296" y="35699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5" name="object 65"/>
          <p:cNvGrpSpPr/>
          <p:nvPr/>
        </p:nvGrpSpPr>
        <p:grpSpPr>
          <a:xfrm>
            <a:off x="254911" y="6085418"/>
            <a:ext cx="319088" cy="494030"/>
            <a:chOff x="213359" y="5705855"/>
            <a:chExt cx="425450" cy="494030"/>
          </a:xfrm>
        </p:grpSpPr>
        <p:sp>
          <p:nvSpPr>
            <p:cNvPr id="66" name="object 66"/>
            <p:cNvSpPr/>
            <p:nvPr/>
          </p:nvSpPr>
          <p:spPr>
            <a:xfrm>
              <a:off x="213360" y="5705855"/>
              <a:ext cx="367665" cy="226060"/>
            </a:xfrm>
            <a:custGeom>
              <a:avLst/>
              <a:gdLst/>
              <a:ahLst/>
              <a:cxnLst/>
              <a:rect l="l" t="t" r="r" b="b"/>
              <a:pathLst>
                <a:path w="367665" h="226060">
                  <a:moveTo>
                    <a:pt x="65532" y="196596"/>
                  </a:moveTo>
                  <a:lnTo>
                    <a:pt x="5702" y="196596"/>
                  </a:lnTo>
                  <a:lnTo>
                    <a:pt x="0" y="202387"/>
                  </a:lnTo>
                  <a:lnTo>
                    <a:pt x="0" y="219760"/>
                  </a:lnTo>
                  <a:lnTo>
                    <a:pt x="5702" y="225552"/>
                  </a:lnTo>
                  <a:lnTo>
                    <a:pt x="62687" y="225552"/>
                  </a:lnTo>
                  <a:lnTo>
                    <a:pt x="62687" y="216865"/>
                  </a:lnTo>
                  <a:lnTo>
                    <a:pt x="62687" y="205282"/>
                  </a:lnTo>
                  <a:lnTo>
                    <a:pt x="65532" y="196596"/>
                  </a:lnTo>
                  <a:close/>
                </a:path>
                <a:path w="367665" h="226060">
                  <a:moveTo>
                    <a:pt x="118872" y="95592"/>
                  </a:moveTo>
                  <a:lnTo>
                    <a:pt x="78232" y="54864"/>
                  </a:lnTo>
                  <a:lnTo>
                    <a:pt x="69519" y="54864"/>
                  </a:lnTo>
                  <a:lnTo>
                    <a:pt x="57912" y="66497"/>
                  </a:lnTo>
                  <a:lnTo>
                    <a:pt x="57912" y="75234"/>
                  </a:lnTo>
                  <a:lnTo>
                    <a:pt x="63715" y="81051"/>
                  </a:lnTo>
                  <a:lnTo>
                    <a:pt x="98552" y="118872"/>
                  </a:lnTo>
                  <a:lnTo>
                    <a:pt x="102946" y="112788"/>
                  </a:lnTo>
                  <a:lnTo>
                    <a:pt x="107619" y="107238"/>
                  </a:lnTo>
                  <a:lnTo>
                    <a:pt x="112826" y="101701"/>
                  </a:lnTo>
                  <a:lnTo>
                    <a:pt x="118872" y="95592"/>
                  </a:lnTo>
                  <a:close/>
                </a:path>
                <a:path w="367665" h="226060">
                  <a:moveTo>
                    <a:pt x="228600" y="5803"/>
                  </a:moveTo>
                  <a:lnTo>
                    <a:pt x="219913" y="0"/>
                  </a:lnTo>
                  <a:lnTo>
                    <a:pt x="205435" y="0"/>
                  </a:lnTo>
                  <a:lnTo>
                    <a:pt x="199644" y="5803"/>
                  </a:lnTo>
                  <a:lnTo>
                    <a:pt x="199644" y="60960"/>
                  </a:lnTo>
                  <a:lnTo>
                    <a:pt x="214122" y="60960"/>
                  </a:lnTo>
                  <a:lnTo>
                    <a:pt x="228600" y="60960"/>
                  </a:lnTo>
                  <a:lnTo>
                    <a:pt x="228600" y="5803"/>
                  </a:lnTo>
                  <a:close/>
                </a:path>
                <a:path w="367665" h="226060">
                  <a:moveTo>
                    <a:pt x="367284" y="66497"/>
                  </a:moveTo>
                  <a:lnTo>
                    <a:pt x="364375" y="60680"/>
                  </a:lnTo>
                  <a:lnTo>
                    <a:pt x="358571" y="54864"/>
                  </a:lnTo>
                  <a:lnTo>
                    <a:pt x="349872" y="54864"/>
                  </a:lnTo>
                  <a:lnTo>
                    <a:pt x="344055" y="60680"/>
                  </a:lnTo>
                  <a:lnTo>
                    <a:pt x="306324" y="95592"/>
                  </a:lnTo>
                  <a:lnTo>
                    <a:pt x="312356" y="101701"/>
                  </a:lnTo>
                  <a:lnTo>
                    <a:pt x="317563" y="107238"/>
                  </a:lnTo>
                  <a:lnTo>
                    <a:pt x="322237" y="112788"/>
                  </a:lnTo>
                  <a:lnTo>
                    <a:pt x="326644" y="118872"/>
                  </a:lnTo>
                  <a:lnTo>
                    <a:pt x="364375" y="81051"/>
                  </a:lnTo>
                  <a:lnTo>
                    <a:pt x="367284" y="75234"/>
                  </a:lnTo>
                  <a:lnTo>
                    <a:pt x="367284" y="66497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427" y="6117336"/>
              <a:ext cx="100584" cy="82295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97180" y="5792723"/>
              <a:ext cx="341630" cy="317500"/>
            </a:xfrm>
            <a:custGeom>
              <a:avLst/>
              <a:gdLst/>
              <a:ahLst/>
              <a:cxnLst/>
              <a:rect l="l" t="t" r="r" b="b"/>
              <a:pathLst>
                <a:path w="341630" h="317500">
                  <a:moveTo>
                    <a:pt x="257556" y="129679"/>
                  </a:moveTo>
                  <a:lnTo>
                    <a:pt x="255917" y="108610"/>
                  </a:lnTo>
                  <a:lnTo>
                    <a:pt x="251040" y="88620"/>
                  </a:lnTo>
                  <a:lnTo>
                    <a:pt x="242900" y="69710"/>
                  </a:lnTo>
                  <a:lnTo>
                    <a:pt x="237299" y="60947"/>
                  </a:lnTo>
                  <a:lnTo>
                    <a:pt x="237299" y="129679"/>
                  </a:lnTo>
                  <a:lnTo>
                    <a:pt x="236753" y="143776"/>
                  </a:lnTo>
                  <a:lnTo>
                    <a:pt x="223316" y="187718"/>
                  </a:lnTo>
                  <a:lnTo>
                    <a:pt x="190995" y="224777"/>
                  </a:lnTo>
                  <a:lnTo>
                    <a:pt x="188099" y="230543"/>
                  </a:lnTo>
                  <a:lnTo>
                    <a:pt x="173990" y="271246"/>
                  </a:lnTo>
                  <a:lnTo>
                    <a:pt x="173634" y="291058"/>
                  </a:lnTo>
                  <a:lnTo>
                    <a:pt x="170738" y="293941"/>
                  </a:lnTo>
                  <a:lnTo>
                    <a:pt x="86817" y="293941"/>
                  </a:lnTo>
                  <a:lnTo>
                    <a:pt x="86817" y="291058"/>
                  </a:lnTo>
                  <a:lnTo>
                    <a:pt x="83921" y="291058"/>
                  </a:lnTo>
                  <a:lnTo>
                    <a:pt x="81026" y="250723"/>
                  </a:lnTo>
                  <a:lnTo>
                    <a:pt x="78130" y="244944"/>
                  </a:lnTo>
                  <a:lnTo>
                    <a:pt x="78130" y="239179"/>
                  </a:lnTo>
                  <a:lnTo>
                    <a:pt x="75234" y="236296"/>
                  </a:lnTo>
                  <a:lnTo>
                    <a:pt x="70891" y="230314"/>
                  </a:lnTo>
                  <a:lnTo>
                    <a:pt x="66548" y="225145"/>
                  </a:lnTo>
                  <a:lnTo>
                    <a:pt x="62204" y="220510"/>
                  </a:lnTo>
                  <a:lnTo>
                    <a:pt x="57873" y="216128"/>
                  </a:lnTo>
                  <a:lnTo>
                    <a:pt x="51409" y="209562"/>
                  </a:lnTo>
                  <a:lnTo>
                    <a:pt x="45212" y="202450"/>
                  </a:lnTo>
                  <a:lnTo>
                    <a:pt x="39560" y="194259"/>
                  </a:lnTo>
                  <a:lnTo>
                    <a:pt x="34721" y="184429"/>
                  </a:lnTo>
                  <a:lnTo>
                    <a:pt x="28790" y="174663"/>
                  </a:lnTo>
                  <a:lnTo>
                    <a:pt x="24231" y="162458"/>
                  </a:lnTo>
                  <a:lnTo>
                    <a:pt x="21285" y="147561"/>
                  </a:lnTo>
                  <a:lnTo>
                    <a:pt x="20256" y="129679"/>
                  </a:lnTo>
                  <a:lnTo>
                    <a:pt x="21831" y="112483"/>
                  </a:lnTo>
                  <a:lnTo>
                    <a:pt x="43408" y="66281"/>
                  </a:lnTo>
                  <a:lnTo>
                    <a:pt x="82054" y="33464"/>
                  </a:lnTo>
                  <a:lnTo>
                    <a:pt x="98386" y="25933"/>
                  </a:lnTo>
                  <a:lnTo>
                    <a:pt x="107073" y="25933"/>
                  </a:lnTo>
                  <a:lnTo>
                    <a:pt x="112864" y="23050"/>
                  </a:lnTo>
                  <a:lnTo>
                    <a:pt x="147586" y="23050"/>
                  </a:lnTo>
                  <a:lnTo>
                    <a:pt x="150482" y="25933"/>
                  </a:lnTo>
                  <a:lnTo>
                    <a:pt x="159169" y="25933"/>
                  </a:lnTo>
                  <a:lnTo>
                    <a:pt x="203923" y="53898"/>
                  </a:lnTo>
                  <a:lnTo>
                    <a:pt x="231140" y="95821"/>
                  </a:lnTo>
                  <a:lnTo>
                    <a:pt x="237299" y="129679"/>
                  </a:lnTo>
                  <a:lnTo>
                    <a:pt x="237299" y="60947"/>
                  </a:lnTo>
                  <a:lnTo>
                    <a:pt x="207276" y="27025"/>
                  </a:lnTo>
                  <a:lnTo>
                    <a:pt x="164947" y="5765"/>
                  </a:lnTo>
                  <a:lnTo>
                    <a:pt x="159169" y="2882"/>
                  </a:lnTo>
                  <a:lnTo>
                    <a:pt x="141795" y="2882"/>
                  </a:lnTo>
                  <a:lnTo>
                    <a:pt x="138912" y="0"/>
                  </a:lnTo>
                  <a:lnTo>
                    <a:pt x="121539" y="0"/>
                  </a:lnTo>
                  <a:lnTo>
                    <a:pt x="115760" y="2882"/>
                  </a:lnTo>
                  <a:lnTo>
                    <a:pt x="98386" y="2882"/>
                  </a:lnTo>
                  <a:lnTo>
                    <a:pt x="92608" y="5765"/>
                  </a:lnTo>
                  <a:lnTo>
                    <a:pt x="51727" y="27025"/>
                  </a:lnTo>
                  <a:lnTo>
                    <a:pt x="14643" y="69710"/>
                  </a:lnTo>
                  <a:lnTo>
                    <a:pt x="1625" y="108610"/>
                  </a:lnTo>
                  <a:lnTo>
                    <a:pt x="0" y="129679"/>
                  </a:lnTo>
                  <a:lnTo>
                    <a:pt x="533" y="144272"/>
                  </a:lnTo>
                  <a:lnTo>
                    <a:pt x="8686" y="181546"/>
                  </a:lnTo>
                  <a:lnTo>
                    <a:pt x="31877" y="221272"/>
                  </a:lnTo>
                  <a:lnTo>
                    <a:pt x="57873" y="247827"/>
                  </a:lnTo>
                  <a:lnTo>
                    <a:pt x="57873" y="253593"/>
                  </a:lnTo>
                  <a:lnTo>
                    <a:pt x="59537" y="262610"/>
                  </a:lnTo>
                  <a:lnTo>
                    <a:pt x="60401" y="271614"/>
                  </a:lnTo>
                  <a:lnTo>
                    <a:pt x="60718" y="279488"/>
                  </a:lnTo>
                  <a:lnTo>
                    <a:pt x="60769" y="285292"/>
                  </a:lnTo>
                  <a:lnTo>
                    <a:pt x="63296" y="297548"/>
                  </a:lnTo>
                  <a:lnTo>
                    <a:pt x="70167" y="307632"/>
                  </a:lnTo>
                  <a:lnTo>
                    <a:pt x="80302" y="314477"/>
                  </a:lnTo>
                  <a:lnTo>
                    <a:pt x="92608" y="316992"/>
                  </a:lnTo>
                  <a:lnTo>
                    <a:pt x="164947" y="316992"/>
                  </a:lnTo>
                  <a:lnTo>
                    <a:pt x="196786" y="285292"/>
                  </a:lnTo>
                  <a:lnTo>
                    <a:pt x="196824" y="279488"/>
                  </a:lnTo>
                  <a:lnTo>
                    <a:pt x="197142" y="271614"/>
                  </a:lnTo>
                  <a:lnTo>
                    <a:pt x="198005" y="262610"/>
                  </a:lnTo>
                  <a:lnTo>
                    <a:pt x="199682" y="253593"/>
                  </a:lnTo>
                  <a:lnTo>
                    <a:pt x="199682" y="250723"/>
                  </a:lnTo>
                  <a:lnTo>
                    <a:pt x="202577" y="247827"/>
                  </a:lnTo>
                  <a:lnTo>
                    <a:pt x="205460" y="242074"/>
                  </a:lnTo>
                  <a:lnTo>
                    <a:pt x="214147" y="233426"/>
                  </a:lnTo>
                  <a:lnTo>
                    <a:pt x="221107" y="224739"/>
                  </a:lnTo>
                  <a:lnTo>
                    <a:pt x="228612" y="215773"/>
                  </a:lnTo>
                  <a:lnTo>
                    <a:pt x="236181" y="206184"/>
                  </a:lnTo>
                  <a:lnTo>
                    <a:pt x="243090" y="195961"/>
                  </a:lnTo>
                  <a:lnTo>
                    <a:pt x="249008" y="182372"/>
                  </a:lnTo>
                  <a:lnTo>
                    <a:pt x="253568" y="167144"/>
                  </a:lnTo>
                  <a:lnTo>
                    <a:pt x="256514" y="149771"/>
                  </a:lnTo>
                  <a:lnTo>
                    <a:pt x="257556" y="129679"/>
                  </a:lnTo>
                  <a:close/>
                </a:path>
                <a:path w="341630" h="317500">
                  <a:moveTo>
                    <a:pt x="283464" y="258673"/>
                  </a:moveTo>
                  <a:lnTo>
                    <a:pt x="280593" y="252907"/>
                  </a:lnTo>
                  <a:lnTo>
                    <a:pt x="251904" y="224028"/>
                  </a:lnTo>
                  <a:lnTo>
                    <a:pt x="247599" y="230479"/>
                  </a:lnTo>
                  <a:lnTo>
                    <a:pt x="243293" y="236664"/>
                  </a:lnTo>
                  <a:lnTo>
                    <a:pt x="238988" y="242303"/>
                  </a:lnTo>
                  <a:lnTo>
                    <a:pt x="234696" y="247129"/>
                  </a:lnTo>
                  <a:lnTo>
                    <a:pt x="266255" y="278892"/>
                  </a:lnTo>
                  <a:lnTo>
                    <a:pt x="274853" y="278892"/>
                  </a:lnTo>
                  <a:lnTo>
                    <a:pt x="280593" y="273113"/>
                  </a:lnTo>
                  <a:lnTo>
                    <a:pt x="283464" y="267347"/>
                  </a:lnTo>
                  <a:lnTo>
                    <a:pt x="283464" y="258673"/>
                  </a:lnTo>
                  <a:close/>
                </a:path>
                <a:path w="341630" h="317500">
                  <a:moveTo>
                    <a:pt x="341376" y="115519"/>
                  </a:moveTo>
                  <a:lnTo>
                    <a:pt x="335559" y="109728"/>
                  </a:lnTo>
                  <a:lnTo>
                    <a:pt x="326834" y="109728"/>
                  </a:lnTo>
                  <a:lnTo>
                    <a:pt x="277368" y="109728"/>
                  </a:lnTo>
                  <a:lnTo>
                    <a:pt x="277368" y="138684"/>
                  </a:lnTo>
                  <a:lnTo>
                    <a:pt x="335559" y="138684"/>
                  </a:lnTo>
                  <a:lnTo>
                    <a:pt x="341376" y="132892"/>
                  </a:lnTo>
                  <a:lnTo>
                    <a:pt x="341376" y="11551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047" y="5977127"/>
              <a:ext cx="83820" cy="88392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271271" y="6016751"/>
              <a:ext cx="53340" cy="55244"/>
            </a:xfrm>
            <a:custGeom>
              <a:avLst/>
              <a:gdLst/>
              <a:ahLst/>
              <a:cxnLst/>
              <a:rect l="l" t="t" r="r" b="b"/>
              <a:pathLst>
                <a:path w="53339" h="55245">
                  <a:moveTo>
                    <a:pt x="32600" y="0"/>
                  </a:moveTo>
                  <a:lnTo>
                    <a:pt x="5930" y="28879"/>
                  </a:lnTo>
                  <a:lnTo>
                    <a:pt x="0" y="34645"/>
                  </a:lnTo>
                  <a:lnTo>
                    <a:pt x="0" y="43319"/>
                  </a:lnTo>
                  <a:lnTo>
                    <a:pt x="11849" y="54864"/>
                  </a:lnTo>
                  <a:lnTo>
                    <a:pt x="20739" y="54864"/>
                  </a:lnTo>
                  <a:lnTo>
                    <a:pt x="53339" y="23101"/>
                  </a:lnTo>
                  <a:lnTo>
                    <a:pt x="48429" y="18271"/>
                  </a:lnTo>
                  <a:lnTo>
                    <a:pt x="42965" y="12631"/>
                  </a:lnTo>
                  <a:lnTo>
                    <a:pt x="37504" y="6451"/>
                  </a:lnTo>
                  <a:lnTo>
                    <a:pt x="326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4910053" y="2875492"/>
            <a:ext cx="319088" cy="495300"/>
            <a:chOff x="8299704" y="3875532"/>
            <a:chExt cx="425450" cy="495300"/>
          </a:xfrm>
        </p:grpSpPr>
        <p:sp>
          <p:nvSpPr>
            <p:cNvPr id="72" name="object 72"/>
            <p:cNvSpPr/>
            <p:nvPr/>
          </p:nvSpPr>
          <p:spPr>
            <a:xfrm>
              <a:off x="8299704" y="3875531"/>
              <a:ext cx="367665" cy="226060"/>
            </a:xfrm>
            <a:custGeom>
              <a:avLst/>
              <a:gdLst/>
              <a:ahLst/>
              <a:cxnLst/>
              <a:rect l="l" t="t" r="r" b="b"/>
              <a:pathLst>
                <a:path w="367665" h="226060">
                  <a:moveTo>
                    <a:pt x="65532" y="196596"/>
                  </a:moveTo>
                  <a:lnTo>
                    <a:pt x="5715" y="196596"/>
                  </a:lnTo>
                  <a:lnTo>
                    <a:pt x="0" y="202438"/>
                  </a:lnTo>
                  <a:lnTo>
                    <a:pt x="0" y="219710"/>
                  </a:lnTo>
                  <a:lnTo>
                    <a:pt x="5715" y="225552"/>
                  </a:lnTo>
                  <a:lnTo>
                    <a:pt x="62738" y="225552"/>
                  </a:lnTo>
                  <a:lnTo>
                    <a:pt x="62738" y="216916"/>
                  </a:lnTo>
                  <a:lnTo>
                    <a:pt x="62738" y="205232"/>
                  </a:lnTo>
                  <a:lnTo>
                    <a:pt x="65532" y="196596"/>
                  </a:lnTo>
                  <a:close/>
                </a:path>
                <a:path w="367665" h="226060">
                  <a:moveTo>
                    <a:pt x="118872" y="96139"/>
                  </a:moveTo>
                  <a:lnTo>
                    <a:pt x="78232" y="56388"/>
                  </a:lnTo>
                  <a:lnTo>
                    <a:pt x="69469" y="56388"/>
                  </a:lnTo>
                  <a:lnTo>
                    <a:pt x="63754" y="62103"/>
                  </a:lnTo>
                  <a:lnTo>
                    <a:pt x="57912" y="67691"/>
                  </a:lnTo>
                  <a:lnTo>
                    <a:pt x="57912" y="76327"/>
                  </a:lnTo>
                  <a:lnTo>
                    <a:pt x="63754" y="81915"/>
                  </a:lnTo>
                  <a:lnTo>
                    <a:pt x="98552" y="118872"/>
                  </a:lnTo>
                  <a:lnTo>
                    <a:pt x="102958" y="112928"/>
                  </a:lnTo>
                  <a:lnTo>
                    <a:pt x="107607" y="107505"/>
                  </a:lnTo>
                  <a:lnTo>
                    <a:pt x="112814" y="102095"/>
                  </a:lnTo>
                  <a:lnTo>
                    <a:pt x="118872" y="96139"/>
                  </a:lnTo>
                  <a:close/>
                </a:path>
                <a:path w="367665" h="226060">
                  <a:moveTo>
                    <a:pt x="228600" y="5969"/>
                  </a:moveTo>
                  <a:lnTo>
                    <a:pt x="219964" y="0"/>
                  </a:lnTo>
                  <a:lnTo>
                    <a:pt x="205486" y="0"/>
                  </a:lnTo>
                  <a:lnTo>
                    <a:pt x="199644" y="5969"/>
                  </a:lnTo>
                  <a:lnTo>
                    <a:pt x="199644" y="62484"/>
                  </a:lnTo>
                  <a:lnTo>
                    <a:pt x="214122" y="62484"/>
                  </a:lnTo>
                  <a:lnTo>
                    <a:pt x="228600" y="62484"/>
                  </a:lnTo>
                  <a:lnTo>
                    <a:pt x="228600" y="5969"/>
                  </a:lnTo>
                  <a:close/>
                </a:path>
                <a:path w="367665" h="226060">
                  <a:moveTo>
                    <a:pt x="367284" y="67691"/>
                  </a:moveTo>
                  <a:lnTo>
                    <a:pt x="364363" y="62103"/>
                  </a:lnTo>
                  <a:lnTo>
                    <a:pt x="358521" y="56388"/>
                  </a:lnTo>
                  <a:lnTo>
                    <a:pt x="349885" y="56388"/>
                  </a:lnTo>
                  <a:lnTo>
                    <a:pt x="344043" y="62103"/>
                  </a:lnTo>
                  <a:lnTo>
                    <a:pt x="306324" y="96139"/>
                  </a:lnTo>
                  <a:lnTo>
                    <a:pt x="312369" y="102095"/>
                  </a:lnTo>
                  <a:lnTo>
                    <a:pt x="317576" y="107505"/>
                  </a:lnTo>
                  <a:lnTo>
                    <a:pt x="322224" y="112928"/>
                  </a:lnTo>
                  <a:lnTo>
                    <a:pt x="326644" y="118872"/>
                  </a:lnTo>
                  <a:lnTo>
                    <a:pt x="364363" y="81915"/>
                  </a:lnTo>
                  <a:lnTo>
                    <a:pt x="367284" y="76327"/>
                  </a:lnTo>
                  <a:lnTo>
                    <a:pt x="367284" y="67691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61248" y="4287012"/>
              <a:ext cx="102107" cy="83819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8383524" y="3962399"/>
              <a:ext cx="341630" cy="317500"/>
            </a:xfrm>
            <a:custGeom>
              <a:avLst/>
              <a:gdLst/>
              <a:ahLst/>
              <a:cxnLst/>
              <a:rect l="l" t="t" r="r" b="b"/>
              <a:pathLst>
                <a:path w="341629" h="317500">
                  <a:moveTo>
                    <a:pt x="257556" y="129667"/>
                  </a:moveTo>
                  <a:lnTo>
                    <a:pt x="255930" y="108597"/>
                  </a:lnTo>
                  <a:lnTo>
                    <a:pt x="251053" y="88607"/>
                  </a:lnTo>
                  <a:lnTo>
                    <a:pt x="242925" y="69684"/>
                  </a:lnTo>
                  <a:lnTo>
                    <a:pt x="237236" y="60782"/>
                  </a:lnTo>
                  <a:lnTo>
                    <a:pt x="237236" y="129667"/>
                  </a:lnTo>
                  <a:lnTo>
                    <a:pt x="236702" y="143776"/>
                  </a:lnTo>
                  <a:lnTo>
                    <a:pt x="223329" y="187706"/>
                  </a:lnTo>
                  <a:lnTo>
                    <a:pt x="191008" y="224790"/>
                  </a:lnTo>
                  <a:lnTo>
                    <a:pt x="188087" y="230505"/>
                  </a:lnTo>
                  <a:lnTo>
                    <a:pt x="173964" y="271259"/>
                  </a:lnTo>
                  <a:lnTo>
                    <a:pt x="173609" y="291084"/>
                  </a:lnTo>
                  <a:lnTo>
                    <a:pt x="170688" y="293878"/>
                  </a:lnTo>
                  <a:lnTo>
                    <a:pt x="86868" y="293878"/>
                  </a:lnTo>
                  <a:lnTo>
                    <a:pt x="86868" y="291084"/>
                  </a:lnTo>
                  <a:lnTo>
                    <a:pt x="83947" y="291084"/>
                  </a:lnTo>
                  <a:lnTo>
                    <a:pt x="81026" y="250698"/>
                  </a:lnTo>
                  <a:lnTo>
                    <a:pt x="78105" y="244983"/>
                  </a:lnTo>
                  <a:lnTo>
                    <a:pt x="78105" y="239141"/>
                  </a:lnTo>
                  <a:lnTo>
                    <a:pt x="75184" y="236347"/>
                  </a:lnTo>
                  <a:lnTo>
                    <a:pt x="70866" y="230352"/>
                  </a:lnTo>
                  <a:lnTo>
                    <a:pt x="66548" y="225158"/>
                  </a:lnTo>
                  <a:lnTo>
                    <a:pt x="62217" y="220510"/>
                  </a:lnTo>
                  <a:lnTo>
                    <a:pt x="51396" y="209588"/>
                  </a:lnTo>
                  <a:lnTo>
                    <a:pt x="45186" y="202476"/>
                  </a:lnTo>
                  <a:lnTo>
                    <a:pt x="39522" y="194259"/>
                  </a:lnTo>
                  <a:lnTo>
                    <a:pt x="34671" y="184404"/>
                  </a:lnTo>
                  <a:lnTo>
                    <a:pt x="28765" y="174625"/>
                  </a:lnTo>
                  <a:lnTo>
                    <a:pt x="24193" y="162420"/>
                  </a:lnTo>
                  <a:lnTo>
                    <a:pt x="21234" y="147535"/>
                  </a:lnTo>
                  <a:lnTo>
                    <a:pt x="20193" y="129667"/>
                  </a:lnTo>
                  <a:lnTo>
                    <a:pt x="21780" y="112496"/>
                  </a:lnTo>
                  <a:lnTo>
                    <a:pt x="43434" y="66294"/>
                  </a:lnTo>
                  <a:lnTo>
                    <a:pt x="82054" y="33439"/>
                  </a:lnTo>
                  <a:lnTo>
                    <a:pt x="98425" y="25908"/>
                  </a:lnTo>
                  <a:lnTo>
                    <a:pt x="107061" y="25908"/>
                  </a:lnTo>
                  <a:lnTo>
                    <a:pt x="112903" y="23114"/>
                  </a:lnTo>
                  <a:lnTo>
                    <a:pt x="147574" y="23114"/>
                  </a:lnTo>
                  <a:lnTo>
                    <a:pt x="150495" y="25908"/>
                  </a:lnTo>
                  <a:lnTo>
                    <a:pt x="159131" y="25908"/>
                  </a:lnTo>
                  <a:lnTo>
                    <a:pt x="203911" y="53911"/>
                  </a:lnTo>
                  <a:lnTo>
                    <a:pt x="231101" y="95846"/>
                  </a:lnTo>
                  <a:lnTo>
                    <a:pt x="237236" y="129667"/>
                  </a:lnTo>
                  <a:lnTo>
                    <a:pt x="237236" y="60782"/>
                  </a:lnTo>
                  <a:lnTo>
                    <a:pt x="207264" y="27000"/>
                  </a:lnTo>
                  <a:lnTo>
                    <a:pt x="164973" y="5715"/>
                  </a:lnTo>
                  <a:lnTo>
                    <a:pt x="159131" y="2921"/>
                  </a:lnTo>
                  <a:lnTo>
                    <a:pt x="141859" y="2921"/>
                  </a:lnTo>
                  <a:lnTo>
                    <a:pt x="138938" y="0"/>
                  </a:lnTo>
                  <a:lnTo>
                    <a:pt x="121539" y="0"/>
                  </a:lnTo>
                  <a:lnTo>
                    <a:pt x="115697" y="2921"/>
                  </a:lnTo>
                  <a:lnTo>
                    <a:pt x="98425" y="2921"/>
                  </a:lnTo>
                  <a:lnTo>
                    <a:pt x="92583" y="5715"/>
                  </a:lnTo>
                  <a:lnTo>
                    <a:pt x="51739" y="27000"/>
                  </a:lnTo>
                  <a:lnTo>
                    <a:pt x="14617" y="69684"/>
                  </a:lnTo>
                  <a:lnTo>
                    <a:pt x="1612" y="108597"/>
                  </a:lnTo>
                  <a:lnTo>
                    <a:pt x="0" y="129667"/>
                  </a:lnTo>
                  <a:lnTo>
                    <a:pt x="533" y="144272"/>
                  </a:lnTo>
                  <a:lnTo>
                    <a:pt x="8636" y="181610"/>
                  </a:lnTo>
                  <a:lnTo>
                    <a:pt x="31877" y="221284"/>
                  </a:lnTo>
                  <a:lnTo>
                    <a:pt x="57912" y="247777"/>
                  </a:lnTo>
                  <a:lnTo>
                    <a:pt x="57912" y="253619"/>
                  </a:lnTo>
                  <a:lnTo>
                    <a:pt x="59588" y="262636"/>
                  </a:lnTo>
                  <a:lnTo>
                    <a:pt x="60464" y="271627"/>
                  </a:lnTo>
                  <a:lnTo>
                    <a:pt x="60782" y="279476"/>
                  </a:lnTo>
                  <a:lnTo>
                    <a:pt x="60833" y="285242"/>
                  </a:lnTo>
                  <a:lnTo>
                    <a:pt x="63334" y="297548"/>
                  </a:lnTo>
                  <a:lnTo>
                    <a:pt x="70180" y="307644"/>
                  </a:lnTo>
                  <a:lnTo>
                    <a:pt x="80276" y="314490"/>
                  </a:lnTo>
                  <a:lnTo>
                    <a:pt x="92583" y="316992"/>
                  </a:lnTo>
                  <a:lnTo>
                    <a:pt x="164973" y="316992"/>
                  </a:lnTo>
                  <a:lnTo>
                    <a:pt x="177266" y="314490"/>
                  </a:lnTo>
                  <a:lnTo>
                    <a:pt x="187363" y="307644"/>
                  </a:lnTo>
                  <a:lnTo>
                    <a:pt x="194208" y="297548"/>
                  </a:lnTo>
                  <a:lnTo>
                    <a:pt x="194957" y="293878"/>
                  </a:lnTo>
                  <a:lnTo>
                    <a:pt x="196723" y="285242"/>
                  </a:lnTo>
                  <a:lnTo>
                    <a:pt x="196761" y="279476"/>
                  </a:lnTo>
                  <a:lnTo>
                    <a:pt x="197078" y="271627"/>
                  </a:lnTo>
                  <a:lnTo>
                    <a:pt x="197954" y="262636"/>
                  </a:lnTo>
                  <a:lnTo>
                    <a:pt x="199644" y="253619"/>
                  </a:lnTo>
                  <a:lnTo>
                    <a:pt x="199644" y="250698"/>
                  </a:lnTo>
                  <a:lnTo>
                    <a:pt x="202565" y="247777"/>
                  </a:lnTo>
                  <a:lnTo>
                    <a:pt x="205486" y="242062"/>
                  </a:lnTo>
                  <a:lnTo>
                    <a:pt x="214122" y="233426"/>
                  </a:lnTo>
                  <a:lnTo>
                    <a:pt x="221119" y="224726"/>
                  </a:lnTo>
                  <a:lnTo>
                    <a:pt x="228638" y="215747"/>
                  </a:lnTo>
                  <a:lnTo>
                    <a:pt x="236194" y="206171"/>
                  </a:lnTo>
                  <a:lnTo>
                    <a:pt x="243078" y="195961"/>
                  </a:lnTo>
                  <a:lnTo>
                    <a:pt x="248983" y="182372"/>
                  </a:lnTo>
                  <a:lnTo>
                    <a:pt x="253555" y="167157"/>
                  </a:lnTo>
                  <a:lnTo>
                    <a:pt x="256501" y="149771"/>
                  </a:lnTo>
                  <a:lnTo>
                    <a:pt x="257556" y="129667"/>
                  </a:lnTo>
                  <a:close/>
                </a:path>
                <a:path w="341629" h="317500">
                  <a:moveTo>
                    <a:pt x="283464" y="258699"/>
                  </a:moveTo>
                  <a:lnTo>
                    <a:pt x="280543" y="252857"/>
                  </a:lnTo>
                  <a:lnTo>
                    <a:pt x="251968" y="224028"/>
                  </a:lnTo>
                  <a:lnTo>
                    <a:pt x="247599" y="230466"/>
                  </a:lnTo>
                  <a:lnTo>
                    <a:pt x="243281" y="236639"/>
                  </a:lnTo>
                  <a:lnTo>
                    <a:pt x="238975" y="242290"/>
                  </a:lnTo>
                  <a:lnTo>
                    <a:pt x="234696" y="247142"/>
                  </a:lnTo>
                  <a:lnTo>
                    <a:pt x="266192" y="278892"/>
                  </a:lnTo>
                  <a:lnTo>
                    <a:pt x="274828" y="278892"/>
                  </a:lnTo>
                  <a:lnTo>
                    <a:pt x="280543" y="273177"/>
                  </a:lnTo>
                  <a:lnTo>
                    <a:pt x="283464" y="267335"/>
                  </a:lnTo>
                  <a:lnTo>
                    <a:pt x="283464" y="258699"/>
                  </a:lnTo>
                  <a:close/>
                </a:path>
                <a:path w="341629" h="317500">
                  <a:moveTo>
                    <a:pt x="341376" y="115570"/>
                  </a:moveTo>
                  <a:lnTo>
                    <a:pt x="335534" y="109728"/>
                  </a:lnTo>
                  <a:lnTo>
                    <a:pt x="326771" y="109728"/>
                  </a:lnTo>
                  <a:lnTo>
                    <a:pt x="277368" y="109728"/>
                  </a:lnTo>
                  <a:lnTo>
                    <a:pt x="277368" y="138684"/>
                  </a:lnTo>
                  <a:lnTo>
                    <a:pt x="335534" y="138684"/>
                  </a:lnTo>
                  <a:lnTo>
                    <a:pt x="341376" y="132842"/>
                  </a:lnTo>
                  <a:lnTo>
                    <a:pt x="341376" y="11557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70392" y="4146804"/>
              <a:ext cx="83819" cy="8839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8357616" y="4186428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31623" y="0"/>
                  </a:moveTo>
                  <a:lnTo>
                    <a:pt x="5714" y="28829"/>
                  </a:lnTo>
                  <a:lnTo>
                    <a:pt x="0" y="34671"/>
                  </a:lnTo>
                  <a:lnTo>
                    <a:pt x="0" y="43307"/>
                  </a:lnTo>
                  <a:lnTo>
                    <a:pt x="5714" y="49149"/>
                  </a:lnTo>
                  <a:lnTo>
                    <a:pt x="11556" y="54864"/>
                  </a:lnTo>
                  <a:lnTo>
                    <a:pt x="20192" y="54864"/>
                  </a:lnTo>
                  <a:lnTo>
                    <a:pt x="51815" y="23114"/>
                  </a:lnTo>
                  <a:lnTo>
                    <a:pt x="47071" y="18252"/>
                  </a:lnTo>
                  <a:lnTo>
                    <a:pt x="41767" y="12604"/>
                  </a:lnTo>
                  <a:lnTo>
                    <a:pt x="36439" y="6433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60"/>
          <p:cNvSpPr/>
          <p:nvPr/>
        </p:nvSpPr>
        <p:spPr>
          <a:xfrm>
            <a:off x="5017701" y="4205379"/>
            <a:ext cx="347663" cy="413384"/>
          </a:xfrm>
          <a:custGeom>
            <a:avLst/>
            <a:gdLst/>
            <a:ahLst/>
            <a:cxnLst/>
            <a:rect l="l" t="t" r="r" b="b"/>
            <a:pathLst>
              <a:path w="463550" h="413385">
                <a:moveTo>
                  <a:pt x="417576" y="358394"/>
                </a:moveTo>
                <a:lnTo>
                  <a:pt x="415544" y="352044"/>
                </a:lnTo>
                <a:lnTo>
                  <a:pt x="411226" y="345186"/>
                </a:lnTo>
                <a:lnTo>
                  <a:pt x="404596" y="333756"/>
                </a:lnTo>
                <a:lnTo>
                  <a:pt x="376872" y="285877"/>
                </a:lnTo>
                <a:lnTo>
                  <a:pt x="367753" y="270129"/>
                </a:lnTo>
                <a:lnTo>
                  <a:pt x="294944" y="144399"/>
                </a:lnTo>
                <a:lnTo>
                  <a:pt x="255016" y="75450"/>
                </a:lnTo>
                <a:lnTo>
                  <a:pt x="255016" y="305181"/>
                </a:lnTo>
                <a:lnTo>
                  <a:pt x="255016" y="314579"/>
                </a:lnTo>
                <a:lnTo>
                  <a:pt x="254000" y="319532"/>
                </a:lnTo>
                <a:lnTo>
                  <a:pt x="251079" y="323469"/>
                </a:lnTo>
                <a:lnTo>
                  <a:pt x="248666" y="326898"/>
                </a:lnTo>
                <a:lnTo>
                  <a:pt x="244729" y="329819"/>
                </a:lnTo>
                <a:lnTo>
                  <a:pt x="240792" y="331851"/>
                </a:lnTo>
                <a:lnTo>
                  <a:pt x="236855" y="332740"/>
                </a:lnTo>
                <a:lnTo>
                  <a:pt x="231394" y="333756"/>
                </a:lnTo>
                <a:lnTo>
                  <a:pt x="227457" y="332740"/>
                </a:lnTo>
                <a:lnTo>
                  <a:pt x="221996" y="331851"/>
                </a:lnTo>
                <a:lnTo>
                  <a:pt x="209296" y="314579"/>
                </a:lnTo>
                <a:lnTo>
                  <a:pt x="207772" y="310134"/>
                </a:lnTo>
                <a:lnTo>
                  <a:pt x="209296" y="305181"/>
                </a:lnTo>
                <a:lnTo>
                  <a:pt x="210185" y="301244"/>
                </a:lnTo>
                <a:lnTo>
                  <a:pt x="212217" y="296799"/>
                </a:lnTo>
                <a:lnTo>
                  <a:pt x="215138" y="292862"/>
                </a:lnTo>
                <a:lnTo>
                  <a:pt x="218059" y="289814"/>
                </a:lnTo>
                <a:lnTo>
                  <a:pt x="221996" y="287909"/>
                </a:lnTo>
                <a:lnTo>
                  <a:pt x="227457" y="286893"/>
                </a:lnTo>
                <a:lnTo>
                  <a:pt x="231394" y="285877"/>
                </a:lnTo>
                <a:lnTo>
                  <a:pt x="251079" y="296799"/>
                </a:lnTo>
                <a:lnTo>
                  <a:pt x="254000" y="301244"/>
                </a:lnTo>
                <a:lnTo>
                  <a:pt x="255016" y="305181"/>
                </a:lnTo>
                <a:lnTo>
                  <a:pt x="255016" y="75450"/>
                </a:lnTo>
                <a:lnTo>
                  <a:pt x="254000" y="73698"/>
                </a:lnTo>
                <a:lnTo>
                  <a:pt x="254000" y="170942"/>
                </a:lnTo>
                <a:lnTo>
                  <a:pt x="254000" y="177419"/>
                </a:lnTo>
                <a:lnTo>
                  <a:pt x="244729" y="252857"/>
                </a:lnTo>
                <a:lnTo>
                  <a:pt x="234315" y="270129"/>
                </a:lnTo>
                <a:lnTo>
                  <a:pt x="228473" y="270129"/>
                </a:lnTo>
                <a:lnTo>
                  <a:pt x="226441" y="269113"/>
                </a:lnTo>
                <a:lnTo>
                  <a:pt x="224536" y="267208"/>
                </a:lnTo>
                <a:lnTo>
                  <a:pt x="221996" y="265176"/>
                </a:lnTo>
                <a:lnTo>
                  <a:pt x="220091" y="260223"/>
                </a:lnTo>
                <a:lnTo>
                  <a:pt x="213233" y="209931"/>
                </a:lnTo>
                <a:lnTo>
                  <a:pt x="210185" y="177419"/>
                </a:lnTo>
                <a:lnTo>
                  <a:pt x="210185" y="170942"/>
                </a:lnTo>
                <a:lnTo>
                  <a:pt x="211201" y="165989"/>
                </a:lnTo>
                <a:lnTo>
                  <a:pt x="212217" y="159639"/>
                </a:lnTo>
                <a:lnTo>
                  <a:pt x="231394" y="144399"/>
                </a:lnTo>
                <a:lnTo>
                  <a:pt x="237744" y="145288"/>
                </a:lnTo>
                <a:lnTo>
                  <a:pt x="254000" y="170942"/>
                </a:lnTo>
                <a:lnTo>
                  <a:pt x="254000" y="73698"/>
                </a:lnTo>
                <a:lnTo>
                  <a:pt x="245745" y="59436"/>
                </a:lnTo>
                <a:lnTo>
                  <a:pt x="240792" y="52578"/>
                </a:lnTo>
                <a:lnTo>
                  <a:pt x="236855" y="48133"/>
                </a:lnTo>
                <a:lnTo>
                  <a:pt x="233426" y="45212"/>
                </a:lnTo>
                <a:lnTo>
                  <a:pt x="232410" y="44196"/>
                </a:lnTo>
                <a:lnTo>
                  <a:pt x="52578" y="345186"/>
                </a:lnTo>
                <a:lnTo>
                  <a:pt x="45720" y="363347"/>
                </a:lnTo>
                <a:lnTo>
                  <a:pt x="47752" y="364363"/>
                </a:lnTo>
                <a:lnTo>
                  <a:pt x="50673" y="366395"/>
                </a:lnTo>
                <a:lnTo>
                  <a:pt x="56515" y="367792"/>
                </a:lnTo>
                <a:lnTo>
                  <a:pt x="65913" y="368808"/>
                </a:lnTo>
                <a:lnTo>
                  <a:pt x="397891" y="368808"/>
                </a:lnTo>
                <a:lnTo>
                  <a:pt x="407289" y="367792"/>
                </a:lnTo>
                <a:lnTo>
                  <a:pt x="412115" y="366395"/>
                </a:lnTo>
                <a:lnTo>
                  <a:pt x="417576" y="364363"/>
                </a:lnTo>
                <a:lnTo>
                  <a:pt x="417576" y="358394"/>
                </a:lnTo>
                <a:close/>
              </a:path>
              <a:path w="463550" h="413385">
                <a:moveTo>
                  <a:pt x="463296" y="356997"/>
                </a:moveTo>
                <a:lnTo>
                  <a:pt x="459359" y="340741"/>
                </a:lnTo>
                <a:lnTo>
                  <a:pt x="455422" y="331343"/>
                </a:lnTo>
                <a:lnTo>
                  <a:pt x="449961" y="322072"/>
                </a:lnTo>
                <a:lnTo>
                  <a:pt x="442087" y="308546"/>
                </a:lnTo>
                <a:lnTo>
                  <a:pt x="442087" y="356997"/>
                </a:lnTo>
                <a:lnTo>
                  <a:pt x="442087" y="367284"/>
                </a:lnTo>
                <a:lnTo>
                  <a:pt x="441071" y="371221"/>
                </a:lnTo>
                <a:lnTo>
                  <a:pt x="397764" y="392303"/>
                </a:lnTo>
                <a:lnTo>
                  <a:pt x="64516" y="392303"/>
                </a:lnTo>
                <a:lnTo>
                  <a:pt x="51308" y="391414"/>
                </a:lnTo>
                <a:lnTo>
                  <a:pt x="45339" y="389382"/>
                </a:lnTo>
                <a:lnTo>
                  <a:pt x="38989" y="387477"/>
                </a:lnTo>
                <a:lnTo>
                  <a:pt x="34036" y="385445"/>
                </a:lnTo>
                <a:lnTo>
                  <a:pt x="29591" y="382524"/>
                </a:lnTo>
                <a:lnTo>
                  <a:pt x="26670" y="379095"/>
                </a:lnTo>
                <a:lnTo>
                  <a:pt x="23622" y="376174"/>
                </a:lnTo>
                <a:lnTo>
                  <a:pt x="22733" y="371221"/>
                </a:lnTo>
                <a:lnTo>
                  <a:pt x="20701" y="367284"/>
                </a:lnTo>
                <a:lnTo>
                  <a:pt x="20701" y="361823"/>
                </a:lnTo>
                <a:lnTo>
                  <a:pt x="21717" y="356997"/>
                </a:lnTo>
                <a:lnTo>
                  <a:pt x="22733" y="350520"/>
                </a:lnTo>
                <a:lnTo>
                  <a:pt x="24638" y="344678"/>
                </a:lnTo>
                <a:lnTo>
                  <a:pt x="196596" y="47752"/>
                </a:lnTo>
                <a:lnTo>
                  <a:pt x="227203" y="21082"/>
                </a:lnTo>
                <a:lnTo>
                  <a:pt x="231140" y="20193"/>
                </a:lnTo>
                <a:lnTo>
                  <a:pt x="267081" y="47752"/>
                </a:lnTo>
                <a:lnTo>
                  <a:pt x="432689" y="332359"/>
                </a:lnTo>
                <a:lnTo>
                  <a:pt x="442087" y="356997"/>
                </a:lnTo>
                <a:lnTo>
                  <a:pt x="442087" y="308546"/>
                </a:lnTo>
                <a:lnTo>
                  <a:pt x="284353" y="37338"/>
                </a:lnTo>
                <a:lnTo>
                  <a:pt x="279400" y="28575"/>
                </a:lnTo>
                <a:lnTo>
                  <a:pt x="273050" y="21082"/>
                </a:lnTo>
                <a:lnTo>
                  <a:pt x="272161" y="20193"/>
                </a:lnTo>
                <a:lnTo>
                  <a:pt x="266192" y="14224"/>
                </a:lnTo>
                <a:lnTo>
                  <a:pt x="259715" y="8890"/>
                </a:lnTo>
                <a:lnTo>
                  <a:pt x="252857" y="4953"/>
                </a:lnTo>
                <a:lnTo>
                  <a:pt x="245491" y="1905"/>
                </a:lnTo>
                <a:lnTo>
                  <a:pt x="238506" y="1016"/>
                </a:lnTo>
                <a:lnTo>
                  <a:pt x="231140" y="0"/>
                </a:lnTo>
                <a:lnTo>
                  <a:pt x="224282" y="1016"/>
                </a:lnTo>
                <a:lnTo>
                  <a:pt x="216916" y="1905"/>
                </a:lnTo>
                <a:lnTo>
                  <a:pt x="209931" y="4953"/>
                </a:lnTo>
                <a:lnTo>
                  <a:pt x="177927" y="37338"/>
                </a:lnTo>
                <a:lnTo>
                  <a:pt x="12319" y="322072"/>
                </a:lnTo>
                <a:lnTo>
                  <a:pt x="4445" y="340741"/>
                </a:lnTo>
                <a:lnTo>
                  <a:pt x="1016" y="348615"/>
                </a:lnTo>
                <a:lnTo>
                  <a:pt x="0" y="356997"/>
                </a:lnTo>
                <a:lnTo>
                  <a:pt x="0" y="364871"/>
                </a:lnTo>
                <a:lnTo>
                  <a:pt x="21717" y="401701"/>
                </a:lnTo>
                <a:lnTo>
                  <a:pt x="27559" y="405638"/>
                </a:lnTo>
                <a:lnTo>
                  <a:pt x="35941" y="409067"/>
                </a:lnTo>
                <a:lnTo>
                  <a:pt x="54229" y="413004"/>
                </a:lnTo>
                <a:lnTo>
                  <a:pt x="408051" y="413004"/>
                </a:lnTo>
                <a:lnTo>
                  <a:pt x="448056" y="397764"/>
                </a:lnTo>
                <a:lnTo>
                  <a:pt x="463296" y="364871"/>
                </a:lnTo>
                <a:lnTo>
                  <a:pt x="463296" y="35699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35"/>
          <p:cNvSpPr txBox="1"/>
          <p:nvPr/>
        </p:nvSpPr>
        <p:spPr>
          <a:xfrm>
            <a:off x="5509403" y="4132056"/>
            <a:ext cx="341031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1600" b="1" spc="-10" dirty="0" smtClean="0">
                <a:solidFill>
                  <a:srgbClr val="C00000"/>
                </a:solidFill>
                <a:cs typeface="Arial"/>
              </a:rPr>
              <a:t>Ошибочные метки в бланках регистрации «Не завершил экзамен» и /или «Удален с экзамена»</a:t>
            </a:r>
            <a:endParaRPr sz="1600" dirty="0">
              <a:cs typeface="Arial"/>
            </a:endParaRPr>
          </a:p>
        </p:txBody>
      </p:sp>
      <p:grpSp>
        <p:nvGrpSpPr>
          <p:cNvPr id="63" name="object 71"/>
          <p:cNvGrpSpPr/>
          <p:nvPr/>
        </p:nvGrpSpPr>
        <p:grpSpPr>
          <a:xfrm>
            <a:off x="5131462" y="5288013"/>
            <a:ext cx="319088" cy="495300"/>
            <a:chOff x="8299704" y="3875532"/>
            <a:chExt cx="425450" cy="495300"/>
          </a:xfrm>
        </p:grpSpPr>
        <p:sp>
          <p:nvSpPr>
            <p:cNvPr id="77" name="object 72"/>
            <p:cNvSpPr/>
            <p:nvPr/>
          </p:nvSpPr>
          <p:spPr>
            <a:xfrm>
              <a:off x="8299704" y="3875531"/>
              <a:ext cx="367665" cy="226060"/>
            </a:xfrm>
            <a:custGeom>
              <a:avLst/>
              <a:gdLst/>
              <a:ahLst/>
              <a:cxnLst/>
              <a:rect l="l" t="t" r="r" b="b"/>
              <a:pathLst>
                <a:path w="367665" h="226060">
                  <a:moveTo>
                    <a:pt x="65532" y="196596"/>
                  </a:moveTo>
                  <a:lnTo>
                    <a:pt x="5715" y="196596"/>
                  </a:lnTo>
                  <a:lnTo>
                    <a:pt x="0" y="202438"/>
                  </a:lnTo>
                  <a:lnTo>
                    <a:pt x="0" y="219710"/>
                  </a:lnTo>
                  <a:lnTo>
                    <a:pt x="5715" y="225552"/>
                  </a:lnTo>
                  <a:lnTo>
                    <a:pt x="62738" y="225552"/>
                  </a:lnTo>
                  <a:lnTo>
                    <a:pt x="62738" y="216916"/>
                  </a:lnTo>
                  <a:lnTo>
                    <a:pt x="62738" y="205232"/>
                  </a:lnTo>
                  <a:lnTo>
                    <a:pt x="65532" y="196596"/>
                  </a:lnTo>
                  <a:close/>
                </a:path>
                <a:path w="367665" h="226060">
                  <a:moveTo>
                    <a:pt x="118872" y="96139"/>
                  </a:moveTo>
                  <a:lnTo>
                    <a:pt x="78232" y="56388"/>
                  </a:lnTo>
                  <a:lnTo>
                    <a:pt x="69469" y="56388"/>
                  </a:lnTo>
                  <a:lnTo>
                    <a:pt x="63754" y="62103"/>
                  </a:lnTo>
                  <a:lnTo>
                    <a:pt x="57912" y="67691"/>
                  </a:lnTo>
                  <a:lnTo>
                    <a:pt x="57912" y="76327"/>
                  </a:lnTo>
                  <a:lnTo>
                    <a:pt x="63754" y="81915"/>
                  </a:lnTo>
                  <a:lnTo>
                    <a:pt x="98552" y="118872"/>
                  </a:lnTo>
                  <a:lnTo>
                    <a:pt x="102958" y="112928"/>
                  </a:lnTo>
                  <a:lnTo>
                    <a:pt x="107607" y="107505"/>
                  </a:lnTo>
                  <a:lnTo>
                    <a:pt x="112814" y="102095"/>
                  </a:lnTo>
                  <a:lnTo>
                    <a:pt x="118872" y="96139"/>
                  </a:lnTo>
                  <a:close/>
                </a:path>
                <a:path w="367665" h="226060">
                  <a:moveTo>
                    <a:pt x="228600" y="5969"/>
                  </a:moveTo>
                  <a:lnTo>
                    <a:pt x="219964" y="0"/>
                  </a:lnTo>
                  <a:lnTo>
                    <a:pt x="205486" y="0"/>
                  </a:lnTo>
                  <a:lnTo>
                    <a:pt x="199644" y="5969"/>
                  </a:lnTo>
                  <a:lnTo>
                    <a:pt x="199644" y="62484"/>
                  </a:lnTo>
                  <a:lnTo>
                    <a:pt x="214122" y="62484"/>
                  </a:lnTo>
                  <a:lnTo>
                    <a:pt x="228600" y="62484"/>
                  </a:lnTo>
                  <a:lnTo>
                    <a:pt x="228600" y="5969"/>
                  </a:lnTo>
                  <a:close/>
                </a:path>
                <a:path w="367665" h="226060">
                  <a:moveTo>
                    <a:pt x="367284" y="67691"/>
                  </a:moveTo>
                  <a:lnTo>
                    <a:pt x="364363" y="62103"/>
                  </a:lnTo>
                  <a:lnTo>
                    <a:pt x="358521" y="56388"/>
                  </a:lnTo>
                  <a:lnTo>
                    <a:pt x="349885" y="56388"/>
                  </a:lnTo>
                  <a:lnTo>
                    <a:pt x="344043" y="62103"/>
                  </a:lnTo>
                  <a:lnTo>
                    <a:pt x="306324" y="96139"/>
                  </a:lnTo>
                  <a:lnTo>
                    <a:pt x="312369" y="102095"/>
                  </a:lnTo>
                  <a:lnTo>
                    <a:pt x="317576" y="107505"/>
                  </a:lnTo>
                  <a:lnTo>
                    <a:pt x="322224" y="112928"/>
                  </a:lnTo>
                  <a:lnTo>
                    <a:pt x="326644" y="118872"/>
                  </a:lnTo>
                  <a:lnTo>
                    <a:pt x="364363" y="81915"/>
                  </a:lnTo>
                  <a:lnTo>
                    <a:pt x="367284" y="76327"/>
                  </a:lnTo>
                  <a:lnTo>
                    <a:pt x="367284" y="67691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61248" y="4287012"/>
              <a:ext cx="102107" cy="83819"/>
            </a:xfrm>
            <a:prstGeom prst="rect">
              <a:avLst/>
            </a:prstGeom>
          </p:spPr>
        </p:pic>
        <p:sp>
          <p:nvSpPr>
            <p:cNvPr id="79" name="object 74"/>
            <p:cNvSpPr/>
            <p:nvPr/>
          </p:nvSpPr>
          <p:spPr>
            <a:xfrm>
              <a:off x="8383524" y="3962399"/>
              <a:ext cx="341630" cy="317500"/>
            </a:xfrm>
            <a:custGeom>
              <a:avLst/>
              <a:gdLst/>
              <a:ahLst/>
              <a:cxnLst/>
              <a:rect l="l" t="t" r="r" b="b"/>
              <a:pathLst>
                <a:path w="341629" h="317500">
                  <a:moveTo>
                    <a:pt x="257556" y="129667"/>
                  </a:moveTo>
                  <a:lnTo>
                    <a:pt x="255930" y="108597"/>
                  </a:lnTo>
                  <a:lnTo>
                    <a:pt x="251053" y="88607"/>
                  </a:lnTo>
                  <a:lnTo>
                    <a:pt x="242925" y="69684"/>
                  </a:lnTo>
                  <a:lnTo>
                    <a:pt x="237236" y="60782"/>
                  </a:lnTo>
                  <a:lnTo>
                    <a:pt x="237236" y="129667"/>
                  </a:lnTo>
                  <a:lnTo>
                    <a:pt x="236702" y="143776"/>
                  </a:lnTo>
                  <a:lnTo>
                    <a:pt x="223329" y="187706"/>
                  </a:lnTo>
                  <a:lnTo>
                    <a:pt x="191008" y="224790"/>
                  </a:lnTo>
                  <a:lnTo>
                    <a:pt x="188087" y="230505"/>
                  </a:lnTo>
                  <a:lnTo>
                    <a:pt x="173964" y="271259"/>
                  </a:lnTo>
                  <a:lnTo>
                    <a:pt x="173609" y="291084"/>
                  </a:lnTo>
                  <a:lnTo>
                    <a:pt x="170688" y="293878"/>
                  </a:lnTo>
                  <a:lnTo>
                    <a:pt x="86868" y="293878"/>
                  </a:lnTo>
                  <a:lnTo>
                    <a:pt x="86868" y="291084"/>
                  </a:lnTo>
                  <a:lnTo>
                    <a:pt x="83947" y="291084"/>
                  </a:lnTo>
                  <a:lnTo>
                    <a:pt x="81026" y="250698"/>
                  </a:lnTo>
                  <a:lnTo>
                    <a:pt x="78105" y="244983"/>
                  </a:lnTo>
                  <a:lnTo>
                    <a:pt x="78105" y="239141"/>
                  </a:lnTo>
                  <a:lnTo>
                    <a:pt x="75184" y="236347"/>
                  </a:lnTo>
                  <a:lnTo>
                    <a:pt x="70866" y="230352"/>
                  </a:lnTo>
                  <a:lnTo>
                    <a:pt x="66548" y="225158"/>
                  </a:lnTo>
                  <a:lnTo>
                    <a:pt x="62217" y="220510"/>
                  </a:lnTo>
                  <a:lnTo>
                    <a:pt x="51396" y="209588"/>
                  </a:lnTo>
                  <a:lnTo>
                    <a:pt x="45186" y="202476"/>
                  </a:lnTo>
                  <a:lnTo>
                    <a:pt x="39522" y="194259"/>
                  </a:lnTo>
                  <a:lnTo>
                    <a:pt x="34671" y="184404"/>
                  </a:lnTo>
                  <a:lnTo>
                    <a:pt x="28765" y="174625"/>
                  </a:lnTo>
                  <a:lnTo>
                    <a:pt x="24193" y="162420"/>
                  </a:lnTo>
                  <a:lnTo>
                    <a:pt x="21234" y="147535"/>
                  </a:lnTo>
                  <a:lnTo>
                    <a:pt x="20193" y="129667"/>
                  </a:lnTo>
                  <a:lnTo>
                    <a:pt x="21780" y="112496"/>
                  </a:lnTo>
                  <a:lnTo>
                    <a:pt x="43434" y="66294"/>
                  </a:lnTo>
                  <a:lnTo>
                    <a:pt x="82054" y="33439"/>
                  </a:lnTo>
                  <a:lnTo>
                    <a:pt x="98425" y="25908"/>
                  </a:lnTo>
                  <a:lnTo>
                    <a:pt x="107061" y="25908"/>
                  </a:lnTo>
                  <a:lnTo>
                    <a:pt x="112903" y="23114"/>
                  </a:lnTo>
                  <a:lnTo>
                    <a:pt x="147574" y="23114"/>
                  </a:lnTo>
                  <a:lnTo>
                    <a:pt x="150495" y="25908"/>
                  </a:lnTo>
                  <a:lnTo>
                    <a:pt x="159131" y="25908"/>
                  </a:lnTo>
                  <a:lnTo>
                    <a:pt x="203911" y="53911"/>
                  </a:lnTo>
                  <a:lnTo>
                    <a:pt x="231101" y="95846"/>
                  </a:lnTo>
                  <a:lnTo>
                    <a:pt x="237236" y="129667"/>
                  </a:lnTo>
                  <a:lnTo>
                    <a:pt x="237236" y="60782"/>
                  </a:lnTo>
                  <a:lnTo>
                    <a:pt x="207264" y="27000"/>
                  </a:lnTo>
                  <a:lnTo>
                    <a:pt x="164973" y="5715"/>
                  </a:lnTo>
                  <a:lnTo>
                    <a:pt x="159131" y="2921"/>
                  </a:lnTo>
                  <a:lnTo>
                    <a:pt x="141859" y="2921"/>
                  </a:lnTo>
                  <a:lnTo>
                    <a:pt x="138938" y="0"/>
                  </a:lnTo>
                  <a:lnTo>
                    <a:pt x="121539" y="0"/>
                  </a:lnTo>
                  <a:lnTo>
                    <a:pt x="115697" y="2921"/>
                  </a:lnTo>
                  <a:lnTo>
                    <a:pt x="98425" y="2921"/>
                  </a:lnTo>
                  <a:lnTo>
                    <a:pt x="92583" y="5715"/>
                  </a:lnTo>
                  <a:lnTo>
                    <a:pt x="51739" y="27000"/>
                  </a:lnTo>
                  <a:lnTo>
                    <a:pt x="14617" y="69684"/>
                  </a:lnTo>
                  <a:lnTo>
                    <a:pt x="1612" y="108597"/>
                  </a:lnTo>
                  <a:lnTo>
                    <a:pt x="0" y="129667"/>
                  </a:lnTo>
                  <a:lnTo>
                    <a:pt x="533" y="144272"/>
                  </a:lnTo>
                  <a:lnTo>
                    <a:pt x="8636" y="181610"/>
                  </a:lnTo>
                  <a:lnTo>
                    <a:pt x="31877" y="221284"/>
                  </a:lnTo>
                  <a:lnTo>
                    <a:pt x="57912" y="247777"/>
                  </a:lnTo>
                  <a:lnTo>
                    <a:pt x="57912" y="253619"/>
                  </a:lnTo>
                  <a:lnTo>
                    <a:pt x="59588" y="262636"/>
                  </a:lnTo>
                  <a:lnTo>
                    <a:pt x="60464" y="271627"/>
                  </a:lnTo>
                  <a:lnTo>
                    <a:pt x="60782" y="279476"/>
                  </a:lnTo>
                  <a:lnTo>
                    <a:pt x="60833" y="285242"/>
                  </a:lnTo>
                  <a:lnTo>
                    <a:pt x="63334" y="297548"/>
                  </a:lnTo>
                  <a:lnTo>
                    <a:pt x="70180" y="307644"/>
                  </a:lnTo>
                  <a:lnTo>
                    <a:pt x="80276" y="314490"/>
                  </a:lnTo>
                  <a:lnTo>
                    <a:pt x="92583" y="316992"/>
                  </a:lnTo>
                  <a:lnTo>
                    <a:pt x="164973" y="316992"/>
                  </a:lnTo>
                  <a:lnTo>
                    <a:pt x="177266" y="314490"/>
                  </a:lnTo>
                  <a:lnTo>
                    <a:pt x="187363" y="307644"/>
                  </a:lnTo>
                  <a:lnTo>
                    <a:pt x="194208" y="297548"/>
                  </a:lnTo>
                  <a:lnTo>
                    <a:pt x="194957" y="293878"/>
                  </a:lnTo>
                  <a:lnTo>
                    <a:pt x="196723" y="285242"/>
                  </a:lnTo>
                  <a:lnTo>
                    <a:pt x="196761" y="279476"/>
                  </a:lnTo>
                  <a:lnTo>
                    <a:pt x="197078" y="271627"/>
                  </a:lnTo>
                  <a:lnTo>
                    <a:pt x="197954" y="262636"/>
                  </a:lnTo>
                  <a:lnTo>
                    <a:pt x="199644" y="253619"/>
                  </a:lnTo>
                  <a:lnTo>
                    <a:pt x="199644" y="250698"/>
                  </a:lnTo>
                  <a:lnTo>
                    <a:pt x="202565" y="247777"/>
                  </a:lnTo>
                  <a:lnTo>
                    <a:pt x="205486" y="242062"/>
                  </a:lnTo>
                  <a:lnTo>
                    <a:pt x="214122" y="233426"/>
                  </a:lnTo>
                  <a:lnTo>
                    <a:pt x="221119" y="224726"/>
                  </a:lnTo>
                  <a:lnTo>
                    <a:pt x="228638" y="215747"/>
                  </a:lnTo>
                  <a:lnTo>
                    <a:pt x="236194" y="206171"/>
                  </a:lnTo>
                  <a:lnTo>
                    <a:pt x="243078" y="195961"/>
                  </a:lnTo>
                  <a:lnTo>
                    <a:pt x="248983" y="182372"/>
                  </a:lnTo>
                  <a:lnTo>
                    <a:pt x="253555" y="167157"/>
                  </a:lnTo>
                  <a:lnTo>
                    <a:pt x="256501" y="149771"/>
                  </a:lnTo>
                  <a:lnTo>
                    <a:pt x="257556" y="129667"/>
                  </a:lnTo>
                  <a:close/>
                </a:path>
                <a:path w="341629" h="317500">
                  <a:moveTo>
                    <a:pt x="283464" y="258699"/>
                  </a:moveTo>
                  <a:lnTo>
                    <a:pt x="280543" y="252857"/>
                  </a:lnTo>
                  <a:lnTo>
                    <a:pt x="251968" y="224028"/>
                  </a:lnTo>
                  <a:lnTo>
                    <a:pt x="247599" y="230466"/>
                  </a:lnTo>
                  <a:lnTo>
                    <a:pt x="243281" y="236639"/>
                  </a:lnTo>
                  <a:lnTo>
                    <a:pt x="238975" y="242290"/>
                  </a:lnTo>
                  <a:lnTo>
                    <a:pt x="234696" y="247142"/>
                  </a:lnTo>
                  <a:lnTo>
                    <a:pt x="266192" y="278892"/>
                  </a:lnTo>
                  <a:lnTo>
                    <a:pt x="274828" y="278892"/>
                  </a:lnTo>
                  <a:lnTo>
                    <a:pt x="280543" y="273177"/>
                  </a:lnTo>
                  <a:lnTo>
                    <a:pt x="283464" y="267335"/>
                  </a:lnTo>
                  <a:lnTo>
                    <a:pt x="283464" y="258699"/>
                  </a:lnTo>
                  <a:close/>
                </a:path>
                <a:path w="341629" h="317500">
                  <a:moveTo>
                    <a:pt x="341376" y="115570"/>
                  </a:moveTo>
                  <a:lnTo>
                    <a:pt x="335534" y="109728"/>
                  </a:lnTo>
                  <a:lnTo>
                    <a:pt x="326771" y="109728"/>
                  </a:lnTo>
                  <a:lnTo>
                    <a:pt x="277368" y="109728"/>
                  </a:lnTo>
                  <a:lnTo>
                    <a:pt x="277368" y="138684"/>
                  </a:lnTo>
                  <a:lnTo>
                    <a:pt x="335534" y="138684"/>
                  </a:lnTo>
                  <a:lnTo>
                    <a:pt x="341376" y="132842"/>
                  </a:lnTo>
                  <a:lnTo>
                    <a:pt x="341376" y="11557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7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70392" y="4146804"/>
              <a:ext cx="83819" cy="88391"/>
            </a:xfrm>
            <a:prstGeom prst="rect">
              <a:avLst/>
            </a:prstGeom>
          </p:spPr>
        </p:pic>
        <p:sp>
          <p:nvSpPr>
            <p:cNvPr id="81" name="object 76"/>
            <p:cNvSpPr/>
            <p:nvPr/>
          </p:nvSpPr>
          <p:spPr>
            <a:xfrm>
              <a:off x="8357616" y="4186428"/>
              <a:ext cx="52069" cy="55244"/>
            </a:xfrm>
            <a:custGeom>
              <a:avLst/>
              <a:gdLst/>
              <a:ahLst/>
              <a:cxnLst/>
              <a:rect l="l" t="t" r="r" b="b"/>
              <a:pathLst>
                <a:path w="52070" h="55245">
                  <a:moveTo>
                    <a:pt x="31623" y="0"/>
                  </a:moveTo>
                  <a:lnTo>
                    <a:pt x="5714" y="28829"/>
                  </a:lnTo>
                  <a:lnTo>
                    <a:pt x="0" y="34671"/>
                  </a:lnTo>
                  <a:lnTo>
                    <a:pt x="0" y="43307"/>
                  </a:lnTo>
                  <a:lnTo>
                    <a:pt x="5714" y="49149"/>
                  </a:lnTo>
                  <a:lnTo>
                    <a:pt x="11556" y="54864"/>
                  </a:lnTo>
                  <a:lnTo>
                    <a:pt x="20192" y="54864"/>
                  </a:lnTo>
                  <a:lnTo>
                    <a:pt x="51815" y="23114"/>
                  </a:lnTo>
                  <a:lnTo>
                    <a:pt x="47071" y="18252"/>
                  </a:lnTo>
                  <a:lnTo>
                    <a:pt x="41767" y="12604"/>
                  </a:lnTo>
                  <a:lnTo>
                    <a:pt x="36439" y="6433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3" name="Прямоугольник 82"/>
          <p:cNvSpPr/>
          <p:nvPr/>
        </p:nvSpPr>
        <p:spPr>
          <a:xfrm>
            <a:off x="5564040" y="5173794"/>
            <a:ext cx="33039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Правила заполнения бланков ЕГЭ – «Поля, заполняемые ответственным организатором в аудитории ППЭ»</a:t>
            </a:r>
            <a:endParaRPr lang="ru-RU" sz="1600" dirty="0"/>
          </a:p>
        </p:txBody>
      </p:sp>
      <p:sp>
        <p:nvSpPr>
          <p:cNvPr id="84" name="object 40"/>
          <p:cNvSpPr/>
          <p:nvPr/>
        </p:nvSpPr>
        <p:spPr>
          <a:xfrm>
            <a:off x="5134155" y="4993264"/>
            <a:ext cx="2681764" cy="102235"/>
          </a:xfrm>
          <a:custGeom>
            <a:avLst/>
            <a:gdLst/>
            <a:ahLst/>
            <a:cxnLst/>
            <a:rect l="l" t="t" r="r" b="b"/>
            <a:pathLst>
              <a:path w="3575684" h="102235">
                <a:moveTo>
                  <a:pt x="3575304" y="0"/>
                </a:moveTo>
                <a:lnTo>
                  <a:pt x="0" y="0"/>
                </a:lnTo>
                <a:lnTo>
                  <a:pt x="0" y="66293"/>
                </a:lnTo>
                <a:lnTo>
                  <a:pt x="1774952" y="66293"/>
                </a:lnTo>
                <a:lnTo>
                  <a:pt x="1774952" y="76580"/>
                </a:lnTo>
                <a:lnTo>
                  <a:pt x="1762125" y="76580"/>
                </a:lnTo>
                <a:lnTo>
                  <a:pt x="1787652" y="102107"/>
                </a:lnTo>
                <a:lnTo>
                  <a:pt x="1813178" y="76580"/>
                </a:lnTo>
                <a:lnTo>
                  <a:pt x="1800352" y="76580"/>
                </a:lnTo>
                <a:lnTo>
                  <a:pt x="1800352" y="66293"/>
                </a:lnTo>
                <a:lnTo>
                  <a:pt x="3575304" y="66293"/>
                </a:lnTo>
                <a:lnTo>
                  <a:pt x="3575304" y="0"/>
                </a:lnTo>
                <a:close/>
              </a:path>
            </a:pathLst>
          </a:custGeom>
          <a:solidFill>
            <a:srgbClr val="7C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25"/>
          <p:cNvSpPr/>
          <p:nvPr/>
        </p:nvSpPr>
        <p:spPr>
          <a:xfrm>
            <a:off x="742084" y="5766218"/>
            <a:ext cx="2682716" cy="104139"/>
          </a:xfrm>
          <a:custGeom>
            <a:avLst/>
            <a:gdLst/>
            <a:ahLst/>
            <a:cxnLst/>
            <a:rect l="l" t="t" r="r" b="b"/>
            <a:pathLst>
              <a:path w="3576954" h="104139">
                <a:moveTo>
                  <a:pt x="3576828" y="0"/>
                </a:moveTo>
                <a:lnTo>
                  <a:pt x="0" y="0"/>
                </a:lnTo>
                <a:lnTo>
                  <a:pt x="0" y="67335"/>
                </a:lnTo>
                <a:lnTo>
                  <a:pt x="1775460" y="67335"/>
                </a:lnTo>
                <a:lnTo>
                  <a:pt x="1775460" y="77723"/>
                </a:lnTo>
                <a:lnTo>
                  <a:pt x="1762506" y="77723"/>
                </a:lnTo>
                <a:lnTo>
                  <a:pt x="1788414" y="103631"/>
                </a:lnTo>
                <a:lnTo>
                  <a:pt x="1814322" y="77723"/>
                </a:lnTo>
                <a:lnTo>
                  <a:pt x="1801368" y="77723"/>
                </a:lnTo>
                <a:lnTo>
                  <a:pt x="1801368" y="67335"/>
                </a:lnTo>
                <a:lnTo>
                  <a:pt x="3576828" y="67335"/>
                </a:lnTo>
                <a:lnTo>
                  <a:pt x="3576828" y="0"/>
                </a:lnTo>
                <a:close/>
              </a:path>
            </a:pathLst>
          </a:custGeom>
          <a:solidFill>
            <a:srgbClr val="7C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64"/>
          <p:cNvSpPr/>
          <p:nvPr/>
        </p:nvSpPr>
        <p:spPr>
          <a:xfrm>
            <a:off x="199763" y="5482001"/>
            <a:ext cx="347663" cy="413384"/>
          </a:xfrm>
          <a:custGeom>
            <a:avLst/>
            <a:gdLst/>
            <a:ahLst/>
            <a:cxnLst/>
            <a:rect l="l" t="t" r="r" b="b"/>
            <a:pathLst>
              <a:path w="463550" h="413385">
                <a:moveTo>
                  <a:pt x="417576" y="358394"/>
                </a:moveTo>
                <a:lnTo>
                  <a:pt x="415607" y="352044"/>
                </a:lnTo>
                <a:lnTo>
                  <a:pt x="411175" y="345186"/>
                </a:lnTo>
                <a:lnTo>
                  <a:pt x="404545" y="333756"/>
                </a:lnTo>
                <a:lnTo>
                  <a:pt x="376821" y="285877"/>
                </a:lnTo>
                <a:lnTo>
                  <a:pt x="367703" y="270129"/>
                </a:lnTo>
                <a:lnTo>
                  <a:pt x="294881" y="144399"/>
                </a:lnTo>
                <a:lnTo>
                  <a:pt x="255041" y="75603"/>
                </a:lnTo>
                <a:lnTo>
                  <a:pt x="255041" y="305181"/>
                </a:lnTo>
                <a:lnTo>
                  <a:pt x="255041" y="314579"/>
                </a:lnTo>
                <a:lnTo>
                  <a:pt x="254063" y="319532"/>
                </a:lnTo>
                <a:lnTo>
                  <a:pt x="251104" y="323469"/>
                </a:lnTo>
                <a:lnTo>
                  <a:pt x="248640" y="326898"/>
                </a:lnTo>
                <a:lnTo>
                  <a:pt x="244703" y="329819"/>
                </a:lnTo>
                <a:lnTo>
                  <a:pt x="240753" y="331851"/>
                </a:lnTo>
                <a:lnTo>
                  <a:pt x="236816" y="332740"/>
                </a:lnTo>
                <a:lnTo>
                  <a:pt x="231406" y="333756"/>
                </a:lnTo>
                <a:lnTo>
                  <a:pt x="227457" y="332740"/>
                </a:lnTo>
                <a:lnTo>
                  <a:pt x="222046" y="331851"/>
                </a:lnTo>
                <a:lnTo>
                  <a:pt x="209219" y="314579"/>
                </a:lnTo>
                <a:lnTo>
                  <a:pt x="207746" y="310134"/>
                </a:lnTo>
                <a:lnTo>
                  <a:pt x="209219" y="305181"/>
                </a:lnTo>
                <a:lnTo>
                  <a:pt x="210223" y="301244"/>
                </a:lnTo>
                <a:lnTo>
                  <a:pt x="212191" y="296799"/>
                </a:lnTo>
                <a:lnTo>
                  <a:pt x="215150" y="292862"/>
                </a:lnTo>
                <a:lnTo>
                  <a:pt x="218109" y="289814"/>
                </a:lnTo>
                <a:lnTo>
                  <a:pt x="222046" y="287909"/>
                </a:lnTo>
                <a:lnTo>
                  <a:pt x="227457" y="286893"/>
                </a:lnTo>
                <a:lnTo>
                  <a:pt x="231406" y="285877"/>
                </a:lnTo>
                <a:lnTo>
                  <a:pt x="251104" y="296799"/>
                </a:lnTo>
                <a:lnTo>
                  <a:pt x="254063" y="301244"/>
                </a:lnTo>
                <a:lnTo>
                  <a:pt x="255041" y="305181"/>
                </a:lnTo>
                <a:lnTo>
                  <a:pt x="255041" y="75603"/>
                </a:lnTo>
                <a:lnTo>
                  <a:pt x="254063" y="73914"/>
                </a:lnTo>
                <a:lnTo>
                  <a:pt x="254063" y="170942"/>
                </a:lnTo>
                <a:lnTo>
                  <a:pt x="254063" y="177419"/>
                </a:lnTo>
                <a:lnTo>
                  <a:pt x="244703" y="252857"/>
                </a:lnTo>
                <a:lnTo>
                  <a:pt x="234353" y="270129"/>
                </a:lnTo>
                <a:lnTo>
                  <a:pt x="228447" y="270129"/>
                </a:lnTo>
                <a:lnTo>
                  <a:pt x="226479" y="269113"/>
                </a:lnTo>
                <a:lnTo>
                  <a:pt x="224510" y="267208"/>
                </a:lnTo>
                <a:lnTo>
                  <a:pt x="222046" y="265176"/>
                </a:lnTo>
                <a:lnTo>
                  <a:pt x="220078" y="260223"/>
                </a:lnTo>
                <a:lnTo>
                  <a:pt x="219087" y="252857"/>
                </a:lnTo>
                <a:lnTo>
                  <a:pt x="213169" y="209931"/>
                </a:lnTo>
                <a:lnTo>
                  <a:pt x="210223" y="177419"/>
                </a:lnTo>
                <a:lnTo>
                  <a:pt x="210223" y="170942"/>
                </a:lnTo>
                <a:lnTo>
                  <a:pt x="211201" y="165989"/>
                </a:lnTo>
                <a:lnTo>
                  <a:pt x="212191" y="159639"/>
                </a:lnTo>
                <a:lnTo>
                  <a:pt x="214160" y="154686"/>
                </a:lnTo>
                <a:lnTo>
                  <a:pt x="221056" y="147828"/>
                </a:lnTo>
                <a:lnTo>
                  <a:pt x="226479" y="145288"/>
                </a:lnTo>
                <a:lnTo>
                  <a:pt x="231406" y="144399"/>
                </a:lnTo>
                <a:lnTo>
                  <a:pt x="237807" y="145288"/>
                </a:lnTo>
                <a:lnTo>
                  <a:pt x="254063" y="170942"/>
                </a:lnTo>
                <a:lnTo>
                  <a:pt x="254063" y="73914"/>
                </a:lnTo>
                <a:lnTo>
                  <a:pt x="245681" y="59436"/>
                </a:lnTo>
                <a:lnTo>
                  <a:pt x="240753" y="52578"/>
                </a:lnTo>
                <a:lnTo>
                  <a:pt x="236816" y="48133"/>
                </a:lnTo>
                <a:lnTo>
                  <a:pt x="233375" y="45212"/>
                </a:lnTo>
                <a:lnTo>
                  <a:pt x="232384" y="44196"/>
                </a:lnTo>
                <a:lnTo>
                  <a:pt x="52616" y="345186"/>
                </a:lnTo>
                <a:lnTo>
                  <a:pt x="45720" y="363347"/>
                </a:lnTo>
                <a:lnTo>
                  <a:pt x="47688" y="364363"/>
                </a:lnTo>
                <a:lnTo>
                  <a:pt x="50647" y="366395"/>
                </a:lnTo>
                <a:lnTo>
                  <a:pt x="56553" y="367792"/>
                </a:lnTo>
                <a:lnTo>
                  <a:pt x="65913" y="368808"/>
                </a:lnTo>
                <a:lnTo>
                  <a:pt x="397878" y="368808"/>
                </a:lnTo>
                <a:lnTo>
                  <a:pt x="407238" y="367792"/>
                </a:lnTo>
                <a:lnTo>
                  <a:pt x="412153" y="366395"/>
                </a:lnTo>
                <a:lnTo>
                  <a:pt x="417576" y="364363"/>
                </a:lnTo>
                <a:lnTo>
                  <a:pt x="417576" y="358394"/>
                </a:lnTo>
                <a:close/>
              </a:path>
              <a:path w="463550" h="413385">
                <a:moveTo>
                  <a:pt x="463296" y="356997"/>
                </a:moveTo>
                <a:lnTo>
                  <a:pt x="461327" y="348615"/>
                </a:lnTo>
                <a:lnTo>
                  <a:pt x="459359" y="340741"/>
                </a:lnTo>
                <a:lnTo>
                  <a:pt x="455409" y="331343"/>
                </a:lnTo>
                <a:lnTo>
                  <a:pt x="442099" y="308470"/>
                </a:lnTo>
                <a:lnTo>
                  <a:pt x="442099" y="356997"/>
                </a:lnTo>
                <a:lnTo>
                  <a:pt x="442099" y="367284"/>
                </a:lnTo>
                <a:lnTo>
                  <a:pt x="423379" y="387477"/>
                </a:lnTo>
                <a:lnTo>
                  <a:pt x="418439" y="389382"/>
                </a:lnTo>
                <a:lnTo>
                  <a:pt x="412038" y="391414"/>
                </a:lnTo>
                <a:lnTo>
                  <a:pt x="397738" y="392303"/>
                </a:lnTo>
                <a:lnTo>
                  <a:pt x="64566" y="392303"/>
                </a:lnTo>
                <a:lnTo>
                  <a:pt x="51257" y="391414"/>
                </a:lnTo>
                <a:lnTo>
                  <a:pt x="45339" y="389382"/>
                </a:lnTo>
                <a:lnTo>
                  <a:pt x="38938" y="387477"/>
                </a:lnTo>
                <a:lnTo>
                  <a:pt x="34010" y="385445"/>
                </a:lnTo>
                <a:lnTo>
                  <a:pt x="29578" y="382524"/>
                </a:lnTo>
                <a:lnTo>
                  <a:pt x="26619" y="379095"/>
                </a:lnTo>
                <a:lnTo>
                  <a:pt x="23660" y="376174"/>
                </a:lnTo>
                <a:lnTo>
                  <a:pt x="22669" y="371221"/>
                </a:lnTo>
                <a:lnTo>
                  <a:pt x="20701" y="367284"/>
                </a:lnTo>
                <a:lnTo>
                  <a:pt x="20701" y="361823"/>
                </a:lnTo>
                <a:lnTo>
                  <a:pt x="21691" y="356997"/>
                </a:lnTo>
                <a:lnTo>
                  <a:pt x="22669" y="350520"/>
                </a:lnTo>
                <a:lnTo>
                  <a:pt x="24638" y="344678"/>
                </a:lnTo>
                <a:lnTo>
                  <a:pt x="196659" y="47752"/>
                </a:lnTo>
                <a:lnTo>
                  <a:pt x="227215" y="21082"/>
                </a:lnTo>
                <a:lnTo>
                  <a:pt x="231152" y="20193"/>
                </a:lnTo>
                <a:lnTo>
                  <a:pt x="267131" y="47752"/>
                </a:lnTo>
                <a:lnTo>
                  <a:pt x="432739" y="332359"/>
                </a:lnTo>
                <a:lnTo>
                  <a:pt x="442099" y="356997"/>
                </a:lnTo>
                <a:lnTo>
                  <a:pt x="442099" y="308470"/>
                </a:lnTo>
                <a:lnTo>
                  <a:pt x="284391" y="37338"/>
                </a:lnTo>
                <a:lnTo>
                  <a:pt x="279450" y="28575"/>
                </a:lnTo>
                <a:lnTo>
                  <a:pt x="273050" y="21082"/>
                </a:lnTo>
                <a:lnTo>
                  <a:pt x="272148" y="20193"/>
                </a:lnTo>
                <a:lnTo>
                  <a:pt x="266153" y="14224"/>
                </a:lnTo>
                <a:lnTo>
                  <a:pt x="259740" y="8890"/>
                </a:lnTo>
                <a:lnTo>
                  <a:pt x="252844" y="4953"/>
                </a:lnTo>
                <a:lnTo>
                  <a:pt x="245452" y="1905"/>
                </a:lnTo>
                <a:lnTo>
                  <a:pt x="231152" y="0"/>
                </a:lnTo>
                <a:lnTo>
                  <a:pt x="224256" y="1016"/>
                </a:lnTo>
                <a:lnTo>
                  <a:pt x="216865" y="1905"/>
                </a:lnTo>
                <a:lnTo>
                  <a:pt x="184327" y="28575"/>
                </a:lnTo>
                <a:lnTo>
                  <a:pt x="12319" y="322072"/>
                </a:lnTo>
                <a:lnTo>
                  <a:pt x="4432" y="340741"/>
                </a:lnTo>
                <a:lnTo>
                  <a:pt x="990" y="348615"/>
                </a:lnTo>
                <a:lnTo>
                  <a:pt x="0" y="356997"/>
                </a:lnTo>
                <a:lnTo>
                  <a:pt x="0" y="364871"/>
                </a:lnTo>
                <a:lnTo>
                  <a:pt x="21691" y="401701"/>
                </a:lnTo>
                <a:lnTo>
                  <a:pt x="27597" y="405638"/>
                </a:lnTo>
                <a:lnTo>
                  <a:pt x="35979" y="409067"/>
                </a:lnTo>
                <a:lnTo>
                  <a:pt x="54216" y="413004"/>
                </a:lnTo>
                <a:lnTo>
                  <a:pt x="408089" y="413004"/>
                </a:lnTo>
                <a:lnTo>
                  <a:pt x="448017" y="397764"/>
                </a:lnTo>
                <a:lnTo>
                  <a:pt x="463296" y="364871"/>
                </a:lnTo>
                <a:lnTo>
                  <a:pt x="463296" y="35699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23"/>
          <p:cNvSpPr txBox="1"/>
          <p:nvPr/>
        </p:nvSpPr>
        <p:spPr>
          <a:xfrm>
            <a:off x="727495" y="5512285"/>
            <a:ext cx="28194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5" dirty="0" smtClean="0">
                <a:solidFill>
                  <a:srgbClr val="C00000"/>
                </a:solidFill>
                <a:cs typeface="Arial"/>
              </a:rPr>
              <a:t>Знак «</a:t>
            </a:r>
            <a:r>
              <a:rPr lang="en-US" sz="1600" b="1" spc="-5" dirty="0" smtClean="0">
                <a:solidFill>
                  <a:srgbClr val="C00000"/>
                </a:solidFill>
                <a:cs typeface="Arial"/>
              </a:rPr>
              <a:t>Z</a:t>
            </a:r>
            <a:r>
              <a:rPr lang="ru-RU" sz="1600" b="1" spc="-5" dirty="0" smtClean="0">
                <a:solidFill>
                  <a:srgbClr val="C00000"/>
                </a:solidFill>
                <a:cs typeface="Arial"/>
              </a:rPr>
              <a:t>»</a:t>
            </a:r>
            <a:endParaRPr sz="1600" dirty="0">
              <a:cs typeface="Arial"/>
            </a:endParaRPr>
          </a:p>
        </p:txBody>
      </p:sp>
      <p:grpSp>
        <p:nvGrpSpPr>
          <p:cNvPr id="88" name="object 65"/>
          <p:cNvGrpSpPr/>
          <p:nvPr/>
        </p:nvGrpSpPr>
        <p:grpSpPr>
          <a:xfrm>
            <a:off x="208903" y="3580882"/>
            <a:ext cx="319088" cy="494030"/>
            <a:chOff x="213359" y="5705855"/>
            <a:chExt cx="425450" cy="494030"/>
          </a:xfrm>
        </p:grpSpPr>
        <p:sp>
          <p:nvSpPr>
            <p:cNvPr id="89" name="object 66"/>
            <p:cNvSpPr/>
            <p:nvPr/>
          </p:nvSpPr>
          <p:spPr>
            <a:xfrm>
              <a:off x="213360" y="5705855"/>
              <a:ext cx="367665" cy="226060"/>
            </a:xfrm>
            <a:custGeom>
              <a:avLst/>
              <a:gdLst/>
              <a:ahLst/>
              <a:cxnLst/>
              <a:rect l="l" t="t" r="r" b="b"/>
              <a:pathLst>
                <a:path w="367665" h="226060">
                  <a:moveTo>
                    <a:pt x="65532" y="196596"/>
                  </a:moveTo>
                  <a:lnTo>
                    <a:pt x="5702" y="196596"/>
                  </a:lnTo>
                  <a:lnTo>
                    <a:pt x="0" y="202387"/>
                  </a:lnTo>
                  <a:lnTo>
                    <a:pt x="0" y="219760"/>
                  </a:lnTo>
                  <a:lnTo>
                    <a:pt x="5702" y="225552"/>
                  </a:lnTo>
                  <a:lnTo>
                    <a:pt x="62687" y="225552"/>
                  </a:lnTo>
                  <a:lnTo>
                    <a:pt x="62687" y="216865"/>
                  </a:lnTo>
                  <a:lnTo>
                    <a:pt x="62687" y="205282"/>
                  </a:lnTo>
                  <a:lnTo>
                    <a:pt x="65532" y="196596"/>
                  </a:lnTo>
                  <a:close/>
                </a:path>
                <a:path w="367665" h="226060">
                  <a:moveTo>
                    <a:pt x="118872" y="95592"/>
                  </a:moveTo>
                  <a:lnTo>
                    <a:pt x="78232" y="54864"/>
                  </a:lnTo>
                  <a:lnTo>
                    <a:pt x="69519" y="54864"/>
                  </a:lnTo>
                  <a:lnTo>
                    <a:pt x="57912" y="66497"/>
                  </a:lnTo>
                  <a:lnTo>
                    <a:pt x="57912" y="75234"/>
                  </a:lnTo>
                  <a:lnTo>
                    <a:pt x="63715" y="81051"/>
                  </a:lnTo>
                  <a:lnTo>
                    <a:pt x="98552" y="118872"/>
                  </a:lnTo>
                  <a:lnTo>
                    <a:pt x="102946" y="112788"/>
                  </a:lnTo>
                  <a:lnTo>
                    <a:pt x="107619" y="107238"/>
                  </a:lnTo>
                  <a:lnTo>
                    <a:pt x="112826" y="101701"/>
                  </a:lnTo>
                  <a:lnTo>
                    <a:pt x="118872" y="95592"/>
                  </a:lnTo>
                  <a:close/>
                </a:path>
                <a:path w="367665" h="226060">
                  <a:moveTo>
                    <a:pt x="228600" y="5803"/>
                  </a:moveTo>
                  <a:lnTo>
                    <a:pt x="219913" y="0"/>
                  </a:lnTo>
                  <a:lnTo>
                    <a:pt x="205435" y="0"/>
                  </a:lnTo>
                  <a:lnTo>
                    <a:pt x="199644" y="5803"/>
                  </a:lnTo>
                  <a:lnTo>
                    <a:pt x="199644" y="60960"/>
                  </a:lnTo>
                  <a:lnTo>
                    <a:pt x="214122" y="60960"/>
                  </a:lnTo>
                  <a:lnTo>
                    <a:pt x="228600" y="60960"/>
                  </a:lnTo>
                  <a:lnTo>
                    <a:pt x="228600" y="5803"/>
                  </a:lnTo>
                  <a:close/>
                </a:path>
                <a:path w="367665" h="226060">
                  <a:moveTo>
                    <a:pt x="367284" y="66497"/>
                  </a:moveTo>
                  <a:lnTo>
                    <a:pt x="364375" y="60680"/>
                  </a:lnTo>
                  <a:lnTo>
                    <a:pt x="358571" y="54864"/>
                  </a:lnTo>
                  <a:lnTo>
                    <a:pt x="349872" y="54864"/>
                  </a:lnTo>
                  <a:lnTo>
                    <a:pt x="344055" y="60680"/>
                  </a:lnTo>
                  <a:lnTo>
                    <a:pt x="306324" y="95592"/>
                  </a:lnTo>
                  <a:lnTo>
                    <a:pt x="312356" y="101701"/>
                  </a:lnTo>
                  <a:lnTo>
                    <a:pt x="317563" y="107238"/>
                  </a:lnTo>
                  <a:lnTo>
                    <a:pt x="322237" y="112788"/>
                  </a:lnTo>
                  <a:lnTo>
                    <a:pt x="326644" y="118872"/>
                  </a:lnTo>
                  <a:lnTo>
                    <a:pt x="364375" y="81051"/>
                  </a:lnTo>
                  <a:lnTo>
                    <a:pt x="367284" y="75234"/>
                  </a:lnTo>
                  <a:lnTo>
                    <a:pt x="367284" y="66497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6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6427" y="6117336"/>
              <a:ext cx="100584" cy="82295"/>
            </a:xfrm>
            <a:prstGeom prst="rect">
              <a:avLst/>
            </a:prstGeom>
          </p:spPr>
        </p:pic>
        <p:sp>
          <p:nvSpPr>
            <p:cNvPr id="91" name="object 68"/>
            <p:cNvSpPr/>
            <p:nvPr/>
          </p:nvSpPr>
          <p:spPr>
            <a:xfrm>
              <a:off x="297180" y="5792723"/>
              <a:ext cx="341630" cy="317500"/>
            </a:xfrm>
            <a:custGeom>
              <a:avLst/>
              <a:gdLst/>
              <a:ahLst/>
              <a:cxnLst/>
              <a:rect l="l" t="t" r="r" b="b"/>
              <a:pathLst>
                <a:path w="341630" h="317500">
                  <a:moveTo>
                    <a:pt x="257556" y="129679"/>
                  </a:moveTo>
                  <a:lnTo>
                    <a:pt x="255917" y="108610"/>
                  </a:lnTo>
                  <a:lnTo>
                    <a:pt x="251040" y="88620"/>
                  </a:lnTo>
                  <a:lnTo>
                    <a:pt x="242900" y="69710"/>
                  </a:lnTo>
                  <a:lnTo>
                    <a:pt x="237299" y="60947"/>
                  </a:lnTo>
                  <a:lnTo>
                    <a:pt x="237299" y="129679"/>
                  </a:lnTo>
                  <a:lnTo>
                    <a:pt x="236753" y="143776"/>
                  </a:lnTo>
                  <a:lnTo>
                    <a:pt x="223316" y="187718"/>
                  </a:lnTo>
                  <a:lnTo>
                    <a:pt x="190995" y="224777"/>
                  </a:lnTo>
                  <a:lnTo>
                    <a:pt x="188099" y="230543"/>
                  </a:lnTo>
                  <a:lnTo>
                    <a:pt x="173990" y="271246"/>
                  </a:lnTo>
                  <a:lnTo>
                    <a:pt x="173634" y="291058"/>
                  </a:lnTo>
                  <a:lnTo>
                    <a:pt x="170738" y="293941"/>
                  </a:lnTo>
                  <a:lnTo>
                    <a:pt x="86817" y="293941"/>
                  </a:lnTo>
                  <a:lnTo>
                    <a:pt x="86817" y="291058"/>
                  </a:lnTo>
                  <a:lnTo>
                    <a:pt x="83921" y="291058"/>
                  </a:lnTo>
                  <a:lnTo>
                    <a:pt x="81026" y="250723"/>
                  </a:lnTo>
                  <a:lnTo>
                    <a:pt x="78130" y="244944"/>
                  </a:lnTo>
                  <a:lnTo>
                    <a:pt x="78130" y="239179"/>
                  </a:lnTo>
                  <a:lnTo>
                    <a:pt x="75234" y="236296"/>
                  </a:lnTo>
                  <a:lnTo>
                    <a:pt x="70891" y="230314"/>
                  </a:lnTo>
                  <a:lnTo>
                    <a:pt x="66548" y="225145"/>
                  </a:lnTo>
                  <a:lnTo>
                    <a:pt x="62204" y="220510"/>
                  </a:lnTo>
                  <a:lnTo>
                    <a:pt x="57873" y="216128"/>
                  </a:lnTo>
                  <a:lnTo>
                    <a:pt x="51409" y="209562"/>
                  </a:lnTo>
                  <a:lnTo>
                    <a:pt x="45212" y="202450"/>
                  </a:lnTo>
                  <a:lnTo>
                    <a:pt x="39560" y="194259"/>
                  </a:lnTo>
                  <a:lnTo>
                    <a:pt x="34721" y="184429"/>
                  </a:lnTo>
                  <a:lnTo>
                    <a:pt x="28790" y="174663"/>
                  </a:lnTo>
                  <a:lnTo>
                    <a:pt x="24231" y="162458"/>
                  </a:lnTo>
                  <a:lnTo>
                    <a:pt x="21285" y="147561"/>
                  </a:lnTo>
                  <a:lnTo>
                    <a:pt x="20256" y="129679"/>
                  </a:lnTo>
                  <a:lnTo>
                    <a:pt x="21831" y="112483"/>
                  </a:lnTo>
                  <a:lnTo>
                    <a:pt x="43408" y="66281"/>
                  </a:lnTo>
                  <a:lnTo>
                    <a:pt x="82054" y="33464"/>
                  </a:lnTo>
                  <a:lnTo>
                    <a:pt x="98386" y="25933"/>
                  </a:lnTo>
                  <a:lnTo>
                    <a:pt x="107073" y="25933"/>
                  </a:lnTo>
                  <a:lnTo>
                    <a:pt x="112864" y="23050"/>
                  </a:lnTo>
                  <a:lnTo>
                    <a:pt x="147586" y="23050"/>
                  </a:lnTo>
                  <a:lnTo>
                    <a:pt x="150482" y="25933"/>
                  </a:lnTo>
                  <a:lnTo>
                    <a:pt x="159169" y="25933"/>
                  </a:lnTo>
                  <a:lnTo>
                    <a:pt x="203923" y="53898"/>
                  </a:lnTo>
                  <a:lnTo>
                    <a:pt x="231140" y="95821"/>
                  </a:lnTo>
                  <a:lnTo>
                    <a:pt x="237299" y="129679"/>
                  </a:lnTo>
                  <a:lnTo>
                    <a:pt x="237299" y="60947"/>
                  </a:lnTo>
                  <a:lnTo>
                    <a:pt x="207276" y="27025"/>
                  </a:lnTo>
                  <a:lnTo>
                    <a:pt x="164947" y="5765"/>
                  </a:lnTo>
                  <a:lnTo>
                    <a:pt x="159169" y="2882"/>
                  </a:lnTo>
                  <a:lnTo>
                    <a:pt x="141795" y="2882"/>
                  </a:lnTo>
                  <a:lnTo>
                    <a:pt x="138912" y="0"/>
                  </a:lnTo>
                  <a:lnTo>
                    <a:pt x="121539" y="0"/>
                  </a:lnTo>
                  <a:lnTo>
                    <a:pt x="115760" y="2882"/>
                  </a:lnTo>
                  <a:lnTo>
                    <a:pt x="98386" y="2882"/>
                  </a:lnTo>
                  <a:lnTo>
                    <a:pt x="92608" y="5765"/>
                  </a:lnTo>
                  <a:lnTo>
                    <a:pt x="51727" y="27025"/>
                  </a:lnTo>
                  <a:lnTo>
                    <a:pt x="14643" y="69710"/>
                  </a:lnTo>
                  <a:lnTo>
                    <a:pt x="1625" y="108610"/>
                  </a:lnTo>
                  <a:lnTo>
                    <a:pt x="0" y="129679"/>
                  </a:lnTo>
                  <a:lnTo>
                    <a:pt x="533" y="144272"/>
                  </a:lnTo>
                  <a:lnTo>
                    <a:pt x="8686" y="181546"/>
                  </a:lnTo>
                  <a:lnTo>
                    <a:pt x="31877" y="221272"/>
                  </a:lnTo>
                  <a:lnTo>
                    <a:pt x="57873" y="247827"/>
                  </a:lnTo>
                  <a:lnTo>
                    <a:pt x="57873" y="253593"/>
                  </a:lnTo>
                  <a:lnTo>
                    <a:pt x="59537" y="262610"/>
                  </a:lnTo>
                  <a:lnTo>
                    <a:pt x="60401" y="271614"/>
                  </a:lnTo>
                  <a:lnTo>
                    <a:pt x="60718" y="279488"/>
                  </a:lnTo>
                  <a:lnTo>
                    <a:pt x="60769" y="285292"/>
                  </a:lnTo>
                  <a:lnTo>
                    <a:pt x="63296" y="297548"/>
                  </a:lnTo>
                  <a:lnTo>
                    <a:pt x="70167" y="307632"/>
                  </a:lnTo>
                  <a:lnTo>
                    <a:pt x="80302" y="314477"/>
                  </a:lnTo>
                  <a:lnTo>
                    <a:pt x="92608" y="316992"/>
                  </a:lnTo>
                  <a:lnTo>
                    <a:pt x="164947" y="316992"/>
                  </a:lnTo>
                  <a:lnTo>
                    <a:pt x="196786" y="285292"/>
                  </a:lnTo>
                  <a:lnTo>
                    <a:pt x="196824" y="279488"/>
                  </a:lnTo>
                  <a:lnTo>
                    <a:pt x="197142" y="271614"/>
                  </a:lnTo>
                  <a:lnTo>
                    <a:pt x="198005" y="262610"/>
                  </a:lnTo>
                  <a:lnTo>
                    <a:pt x="199682" y="253593"/>
                  </a:lnTo>
                  <a:lnTo>
                    <a:pt x="199682" y="250723"/>
                  </a:lnTo>
                  <a:lnTo>
                    <a:pt x="202577" y="247827"/>
                  </a:lnTo>
                  <a:lnTo>
                    <a:pt x="205460" y="242074"/>
                  </a:lnTo>
                  <a:lnTo>
                    <a:pt x="214147" y="233426"/>
                  </a:lnTo>
                  <a:lnTo>
                    <a:pt x="221107" y="224739"/>
                  </a:lnTo>
                  <a:lnTo>
                    <a:pt x="228612" y="215773"/>
                  </a:lnTo>
                  <a:lnTo>
                    <a:pt x="236181" y="206184"/>
                  </a:lnTo>
                  <a:lnTo>
                    <a:pt x="243090" y="195961"/>
                  </a:lnTo>
                  <a:lnTo>
                    <a:pt x="249008" y="182372"/>
                  </a:lnTo>
                  <a:lnTo>
                    <a:pt x="253568" y="167144"/>
                  </a:lnTo>
                  <a:lnTo>
                    <a:pt x="256514" y="149771"/>
                  </a:lnTo>
                  <a:lnTo>
                    <a:pt x="257556" y="129679"/>
                  </a:lnTo>
                  <a:close/>
                </a:path>
                <a:path w="341630" h="317500">
                  <a:moveTo>
                    <a:pt x="283464" y="258673"/>
                  </a:moveTo>
                  <a:lnTo>
                    <a:pt x="280593" y="252907"/>
                  </a:lnTo>
                  <a:lnTo>
                    <a:pt x="251904" y="224028"/>
                  </a:lnTo>
                  <a:lnTo>
                    <a:pt x="247599" y="230479"/>
                  </a:lnTo>
                  <a:lnTo>
                    <a:pt x="243293" y="236664"/>
                  </a:lnTo>
                  <a:lnTo>
                    <a:pt x="238988" y="242303"/>
                  </a:lnTo>
                  <a:lnTo>
                    <a:pt x="234696" y="247129"/>
                  </a:lnTo>
                  <a:lnTo>
                    <a:pt x="266255" y="278892"/>
                  </a:lnTo>
                  <a:lnTo>
                    <a:pt x="274853" y="278892"/>
                  </a:lnTo>
                  <a:lnTo>
                    <a:pt x="280593" y="273113"/>
                  </a:lnTo>
                  <a:lnTo>
                    <a:pt x="283464" y="267347"/>
                  </a:lnTo>
                  <a:lnTo>
                    <a:pt x="283464" y="258673"/>
                  </a:lnTo>
                  <a:close/>
                </a:path>
                <a:path w="341630" h="317500">
                  <a:moveTo>
                    <a:pt x="341376" y="115519"/>
                  </a:moveTo>
                  <a:lnTo>
                    <a:pt x="335559" y="109728"/>
                  </a:lnTo>
                  <a:lnTo>
                    <a:pt x="326834" y="109728"/>
                  </a:lnTo>
                  <a:lnTo>
                    <a:pt x="277368" y="109728"/>
                  </a:lnTo>
                  <a:lnTo>
                    <a:pt x="277368" y="138684"/>
                  </a:lnTo>
                  <a:lnTo>
                    <a:pt x="335559" y="138684"/>
                  </a:lnTo>
                  <a:lnTo>
                    <a:pt x="341376" y="132892"/>
                  </a:lnTo>
                  <a:lnTo>
                    <a:pt x="341376" y="11551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4047" y="5977127"/>
              <a:ext cx="83820" cy="88392"/>
            </a:xfrm>
            <a:prstGeom prst="rect">
              <a:avLst/>
            </a:prstGeom>
          </p:spPr>
        </p:pic>
        <p:sp>
          <p:nvSpPr>
            <p:cNvPr id="93" name="object 70"/>
            <p:cNvSpPr/>
            <p:nvPr/>
          </p:nvSpPr>
          <p:spPr>
            <a:xfrm>
              <a:off x="271271" y="6016751"/>
              <a:ext cx="53340" cy="55244"/>
            </a:xfrm>
            <a:custGeom>
              <a:avLst/>
              <a:gdLst/>
              <a:ahLst/>
              <a:cxnLst/>
              <a:rect l="l" t="t" r="r" b="b"/>
              <a:pathLst>
                <a:path w="53339" h="55245">
                  <a:moveTo>
                    <a:pt x="32600" y="0"/>
                  </a:moveTo>
                  <a:lnTo>
                    <a:pt x="5930" y="28879"/>
                  </a:lnTo>
                  <a:lnTo>
                    <a:pt x="0" y="34645"/>
                  </a:lnTo>
                  <a:lnTo>
                    <a:pt x="0" y="43319"/>
                  </a:lnTo>
                  <a:lnTo>
                    <a:pt x="11849" y="54864"/>
                  </a:lnTo>
                  <a:lnTo>
                    <a:pt x="20739" y="54864"/>
                  </a:lnTo>
                  <a:lnTo>
                    <a:pt x="53339" y="23101"/>
                  </a:lnTo>
                  <a:lnTo>
                    <a:pt x="48429" y="18271"/>
                  </a:lnTo>
                  <a:lnTo>
                    <a:pt x="42965" y="12631"/>
                  </a:lnTo>
                  <a:lnTo>
                    <a:pt x="37504" y="6451"/>
                  </a:lnTo>
                  <a:lnTo>
                    <a:pt x="326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15"/>
          <p:cNvSpPr txBox="1"/>
          <p:nvPr/>
        </p:nvSpPr>
        <p:spPr>
          <a:xfrm>
            <a:off x="727496" y="5952228"/>
            <a:ext cx="348794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878205" algn="l"/>
                <a:tab pos="1303655" algn="l"/>
              </a:tabLst>
            </a:pPr>
            <a:r>
              <a:rPr lang="ru-RU" sz="1600" spc="-40" dirty="0" smtClean="0">
                <a:cs typeface="Microsoft Sans Serif"/>
              </a:rPr>
              <a:t>Знак  «</a:t>
            </a:r>
            <a:r>
              <a:rPr lang="en-US" sz="1600" spc="-40" dirty="0" smtClean="0">
                <a:cs typeface="Microsoft Sans Serif"/>
              </a:rPr>
              <a:t>Z</a:t>
            </a:r>
            <a:r>
              <a:rPr lang="ru-RU" sz="1600" spc="-40" dirty="0" smtClean="0">
                <a:cs typeface="Microsoft Sans Serif"/>
              </a:rPr>
              <a:t>» проставляется </a:t>
            </a:r>
            <a:r>
              <a:rPr lang="ru-RU" sz="1600" spc="-40" dirty="0" smtClean="0">
                <a:solidFill>
                  <a:srgbClr val="FF0000"/>
                </a:solidFill>
                <a:cs typeface="Microsoft Sans Serif"/>
              </a:rPr>
              <a:t>СТРОГО на последнем листе соответствующего бланка ответов</a:t>
            </a:r>
            <a:endParaRPr sz="1600" dirty="0">
              <a:solidFill>
                <a:srgbClr val="FF0000"/>
              </a:solidFill>
              <a:cs typeface="Microsoft Sans Serif"/>
            </a:endParaRP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0785" y="3666230"/>
            <a:ext cx="3344284" cy="92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22947" y="3542779"/>
            <a:ext cx="7374255" cy="3194050"/>
            <a:chOff x="822947" y="3542779"/>
            <a:chExt cx="7374255" cy="31940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2234" y="3542779"/>
              <a:ext cx="1885949" cy="20493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947" y="3892029"/>
              <a:ext cx="1495425" cy="22017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46950" y="5997568"/>
              <a:ext cx="7250430" cy="739140"/>
            </a:xfrm>
            <a:custGeom>
              <a:avLst/>
              <a:gdLst/>
              <a:ahLst/>
              <a:cxnLst/>
              <a:rect l="l" t="t" r="r" b="b"/>
              <a:pathLst>
                <a:path w="7250430" h="739140">
                  <a:moveTo>
                    <a:pt x="7250049" y="0"/>
                  </a:moveTo>
                  <a:lnTo>
                    <a:pt x="0" y="0"/>
                  </a:lnTo>
                  <a:lnTo>
                    <a:pt x="0" y="738670"/>
                  </a:lnTo>
                  <a:lnTo>
                    <a:pt x="7250049" y="738670"/>
                  </a:lnTo>
                  <a:lnTo>
                    <a:pt x="72500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41652" y="5952067"/>
            <a:ext cx="506158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solidFill>
                  <a:srgbClr val="FF0000"/>
                </a:solidFill>
                <a:cs typeface="Arial"/>
              </a:rPr>
              <a:t>Допуск 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в ППЭ </a:t>
            </a:r>
            <a:r>
              <a:rPr sz="1600" b="1" spc="-5" dirty="0">
                <a:solidFill>
                  <a:srgbClr val="FF0000"/>
                </a:solidFill>
                <a:cs typeface="Arial"/>
              </a:rPr>
              <a:t>вышеперечисленных лиц 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осуществляется </a:t>
            </a:r>
            <a:r>
              <a:rPr sz="1600" b="1" spc="-375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при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наличии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 документов,</a:t>
            </a:r>
            <a:r>
              <a:rPr sz="1600" b="1" spc="40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spc="-20" dirty="0">
                <a:solidFill>
                  <a:srgbClr val="FF0000"/>
                </a:solidFill>
                <a:cs typeface="Arial"/>
              </a:rPr>
              <a:t>удостоверяющих</a:t>
            </a:r>
            <a:r>
              <a:rPr sz="1600" b="1" spc="65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cs typeface="Arial"/>
              </a:rPr>
              <a:t>личность,</a:t>
            </a:r>
            <a:endParaRPr sz="1600" dirty="0"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FF0000"/>
                </a:solidFill>
                <a:cs typeface="Arial"/>
              </a:rPr>
              <a:t>и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 документов,</a:t>
            </a:r>
            <a:r>
              <a:rPr sz="1600" b="1" spc="40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0000"/>
                </a:solidFill>
                <a:cs typeface="Arial"/>
              </a:rPr>
              <a:t>подтверждающих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 их</a:t>
            </a:r>
            <a:r>
              <a:rPr sz="1600" b="1" spc="5" dirty="0">
                <a:solidFill>
                  <a:srgbClr val="FF0000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Arial"/>
              </a:rPr>
              <a:t>полномочия</a:t>
            </a:r>
            <a:endParaRPr sz="1600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25463" y="1355603"/>
            <a:ext cx="8442694" cy="3826003"/>
            <a:chOff x="425462" y="1355597"/>
            <a:chExt cx="8442694" cy="3826003"/>
          </a:xfrm>
        </p:grpSpPr>
        <p:sp>
          <p:nvSpPr>
            <p:cNvPr id="8" name="object 8"/>
            <p:cNvSpPr/>
            <p:nvPr/>
          </p:nvSpPr>
          <p:spPr>
            <a:xfrm>
              <a:off x="930275" y="3448684"/>
              <a:ext cx="7283450" cy="151130"/>
            </a:xfrm>
            <a:custGeom>
              <a:avLst/>
              <a:gdLst/>
              <a:ahLst/>
              <a:cxnLst/>
              <a:rect l="l" t="t" r="r" b="b"/>
              <a:pathLst>
                <a:path w="7283450" h="151129">
                  <a:moveTo>
                    <a:pt x="0" y="150875"/>
                  </a:moveTo>
                  <a:lnTo>
                    <a:pt x="7283450" y="150875"/>
                  </a:lnTo>
                  <a:lnTo>
                    <a:pt x="7283450" y="0"/>
                  </a:lnTo>
                  <a:lnTo>
                    <a:pt x="0" y="0"/>
                  </a:lnTo>
                  <a:lnTo>
                    <a:pt x="0" y="1508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5462" y="1982406"/>
              <a:ext cx="1740319" cy="130130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30275" y="1355597"/>
              <a:ext cx="7283450" cy="649605"/>
            </a:xfrm>
            <a:custGeom>
              <a:avLst/>
              <a:gdLst/>
              <a:ahLst/>
              <a:cxnLst/>
              <a:rect l="l" t="t" r="r" b="b"/>
              <a:pathLst>
                <a:path w="7283450" h="649605">
                  <a:moveTo>
                    <a:pt x="0" y="0"/>
                  </a:moveTo>
                  <a:lnTo>
                    <a:pt x="7283450" y="0"/>
                  </a:lnTo>
                  <a:lnTo>
                    <a:pt x="7283450" y="649351"/>
                  </a:lnTo>
                  <a:lnTo>
                    <a:pt x="0" y="6493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0275" y="1355597"/>
              <a:ext cx="7283450" cy="649605"/>
            </a:xfrm>
            <a:custGeom>
              <a:avLst/>
              <a:gdLst/>
              <a:ahLst/>
              <a:cxnLst/>
              <a:rect l="l" t="t" r="r" b="b"/>
              <a:pathLst>
                <a:path w="7283450" h="649605">
                  <a:moveTo>
                    <a:pt x="0" y="0"/>
                  </a:moveTo>
                  <a:lnTo>
                    <a:pt x="7283450" y="0"/>
                  </a:lnTo>
                  <a:lnTo>
                    <a:pt x="7283450" y="649351"/>
                  </a:lnTo>
                  <a:lnTo>
                    <a:pt x="0" y="649351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39312" y="1903475"/>
              <a:ext cx="5228844" cy="8199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695699" y="1940559"/>
              <a:ext cx="5114925" cy="706755"/>
            </a:xfrm>
            <a:custGeom>
              <a:avLst/>
              <a:gdLst/>
              <a:ahLst/>
              <a:cxnLst/>
              <a:rect l="l" t="t" r="r" b="b"/>
              <a:pathLst>
                <a:path w="5114925" h="706755">
                  <a:moveTo>
                    <a:pt x="0" y="0"/>
                  </a:moveTo>
                  <a:lnTo>
                    <a:pt x="5114925" y="0"/>
                  </a:lnTo>
                  <a:lnTo>
                    <a:pt x="5114925" y="706501"/>
                  </a:lnTo>
                  <a:lnTo>
                    <a:pt x="0" y="7065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57601" y="1940559"/>
              <a:ext cx="5153024" cy="802641"/>
            </a:xfrm>
            <a:custGeom>
              <a:avLst/>
              <a:gdLst/>
              <a:ahLst/>
              <a:cxnLst/>
              <a:rect l="l" t="t" r="r" b="b"/>
              <a:pathLst>
                <a:path w="5114925" h="706755">
                  <a:moveTo>
                    <a:pt x="0" y="0"/>
                  </a:moveTo>
                  <a:lnTo>
                    <a:pt x="5114925" y="0"/>
                  </a:lnTo>
                  <a:lnTo>
                    <a:pt x="5114925" y="706501"/>
                  </a:lnTo>
                  <a:lnTo>
                    <a:pt x="0" y="706501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30275" y="2950209"/>
              <a:ext cx="7283450" cy="498475"/>
            </a:xfrm>
            <a:custGeom>
              <a:avLst/>
              <a:gdLst/>
              <a:ahLst/>
              <a:cxnLst/>
              <a:rect l="l" t="t" r="r" b="b"/>
              <a:pathLst>
                <a:path w="7283450" h="498475">
                  <a:moveTo>
                    <a:pt x="0" y="498475"/>
                  </a:moveTo>
                  <a:lnTo>
                    <a:pt x="7283450" y="498475"/>
                  </a:lnTo>
                  <a:lnTo>
                    <a:pt x="7283450" y="0"/>
                  </a:lnTo>
                  <a:lnTo>
                    <a:pt x="0" y="0"/>
                  </a:lnTo>
                  <a:lnTo>
                    <a:pt x="0" y="4984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30275" y="2950209"/>
              <a:ext cx="7283450" cy="649605"/>
            </a:xfrm>
            <a:custGeom>
              <a:avLst/>
              <a:gdLst/>
              <a:ahLst/>
              <a:cxnLst/>
              <a:rect l="l" t="t" r="r" b="b"/>
              <a:pathLst>
                <a:path w="7283450" h="649604">
                  <a:moveTo>
                    <a:pt x="0" y="0"/>
                  </a:moveTo>
                  <a:lnTo>
                    <a:pt x="7283450" y="0"/>
                  </a:lnTo>
                  <a:lnTo>
                    <a:pt x="7283450" y="649351"/>
                  </a:lnTo>
                  <a:lnTo>
                    <a:pt x="0" y="649351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81400" y="3505200"/>
              <a:ext cx="5257800" cy="1676400"/>
            </a:xfrm>
            <a:custGeom>
              <a:avLst/>
              <a:gdLst/>
              <a:ahLst/>
              <a:cxnLst/>
              <a:rect l="l" t="t" r="r" b="b"/>
              <a:pathLst>
                <a:path w="5114925" h="1466850">
                  <a:moveTo>
                    <a:pt x="0" y="0"/>
                  </a:moveTo>
                  <a:lnTo>
                    <a:pt x="5114925" y="0"/>
                  </a:lnTo>
                  <a:lnTo>
                    <a:pt x="5114925" y="1466850"/>
                  </a:lnTo>
                  <a:lnTo>
                    <a:pt x="0" y="1466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81400" y="3429000"/>
              <a:ext cx="5257800" cy="1732916"/>
            </a:xfrm>
            <a:custGeom>
              <a:avLst/>
              <a:gdLst/>
              <a:ahLst/>
              <a:cxnLst/>
              <a:rect l="l" t="t" r="r" b="b"/>
              <a:pathLst>
                <a:path w="5114925" h="1466850">
                  <a:moveTo>
                    <a:pt x="0" y="0"/>
                  </a:moveTo>
                  <a:lnTo>
                    <a:pt x="5114925" y="0"/>
                  </a:lnTo>
                  <a:lnTo>
                    <a:pt x="5114925" y="1466850"/>
                  </a:lnTo>
                  <a:lnTo>
                    <a:pt x="0" y="1466850"/>
                  </a:lnTo>
                  <a:lnTo>
                    <a:pt x="0" y="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44565" y="3119760"/>
            <a:ext cx="72548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019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cs typeface="Microsoft Sans Serif"/>
              </a:rPr>
              <a:t>Аккредитованные</a:t>
            </a:r>
            <a:r>
              <a:rPr sz="1800" b="1" spc="10" dirty="0">
                <a:cs typeface="Microsoft Sans Serif"/>
              </a:rPr>
              <a:t> </a:t>
            </a:r>
            <a:r>
              <a:rPr sz="1800" b="1" spc="-10" dirty="0" err="1">
                <a:cs typeface="Microsoft Sans Serif"/>
              </a:rPr>
              <a:t>общественные</a:t>
            </a:r>
            <a:r>
              <a:rPr sz="1800" b="1" spc="50" dirty="0">
                <a:cs typeface="Microsoft Sans Serif"/>
              </a:rPr>
              <a:t> </a:t>
            </a:r>
            <a:r>
              <a:rPr sz="1800" b="1" spc="-25" dirty="0" err="1" smtClean="0">
                <a:cs typeface="Microsoft Sans Serif"/>
              </a:rPr>
              <a:t>наблюдатели</a:t>
            </a:r>
            <a:endParaRPr sz="1800" b="1" spc="-25" dirty="0" smtClean="0"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66226" y="3632203"/>
            <a:ext cx="5097764" cy="1572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spc="-25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5" dirty="0" smtClean="0">
                <a:solidFill>
                  <a:srgbClr val="FFFFFF"/>
                </a:solidFill>
                <a:cs typeface="Microsoft Sans Serif"/>
              </a:rPr>
              <a:t>ИМЕЮТ УДОСТОВЕРЕНИЕ ОБ АККРЕДИТАЦИИ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spc="-25" dirty="0" smtClean="0">
                <a:solidFill>
                  <a:srgbClr val="FFFFFF"/>
                </a:solidFill>
                <a:cs typeface="Microsoft Sans Serif"/>
              </a:rPr>
              <a:t> МОГУТ СВОБОДНО ПЕРЕМЕЩАТЬСЯ ПО ППЭ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spc="-25" dirty="0" smtClean="0">
                <a:solidFill>
                  <a:srgbClr val="FFFFFF"/>
                </a:solidFill>
                <a:cs typeface="Microsoft Sans Serif"/>
              </a:rPr>
              <a:t> ПРИСУТСТВУЮТ ПРЕИМУЩЕСТВЕННО НА ВХОДЕ В ППЭ, В КОРИДОРАХ ППЭ, В ШТАБЕ ППЭ</a:t>
            </a:r>
          </a:p>
          <a:p>
            <a:pPr marL="12700" algn="just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spc="-25" dirty="0" smtClean="0">
                <a:solidFill>
                  <a:srgbClr val="FFFFFF"/>
                </a:solidFill>
                <a:cs typeface="Microsoft Sans Serif"/>
              </a:rPr>
              <a:t>  НАБЛЮДАЮТ ЗА ПРОВЕДЕНИЕМ ЭКЗАМЕНА В АУДИТОРИИ ИЗ ШТАБА ППЭ ПРИ ПОМОЩИ  </a:t>
            </a:r>
            <a:r>
              <a:rPr lang="en-US" sz="1400" spc="-25" dirty="0" smtClean="0">
                <a:solidFill>
                  <a:srgbClr val="FFFFFF"/>
                </a:solidFill>
                <a:cs typeface="Microsoft Sans Serif"/>
              </a:rPr>
              <a:t>CCTV</a:t>
            </a:r>
            <a:r>
              <a:rPr lang="ru-RU" sz="1400" spc="-25" dirty="0" smtClean="0">
                <a:solidFill>
                  <a:srgbClr val="FFFFFF"/>
                </a:solidFill>
                <a:cs typeface="Microsoft Sans Serif"/>
              </a:rPr>
              <a:t>-РЕШЕНИЯ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buFont typeface="Arial" pitchFamily="34" charset="0"/>
              <a:buChar char="•"/>
            </a:pP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69458" y="5259451"/>
            <a:ext cx="8405495" cy="598882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1866900" marR="72390" indent="-1536700">
              <a:lnSpc>
                <a:spcPct val="100000"/>
              </a:lnSpc>
              <a:spcBef>
                <a:spcPts val="350"/>
              </a:spcBef>
            </a:pPr>
            <a:r>
              <a:rPr sz="1800" spc="-25" dirty="0">
                <a:cs typeface="Microsoft Sans Serif"/>
              </a:rPr>
              <a:t>Должностные</a:t>
            </a:r>
            <a:r>
              <a:rPr sz="1800" spc="3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лица</a:t>
            </a:r>
            <a:r>
              <a:rPr sz="1800" spc="2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Рособрнадзора,</a:t>
            </a:r>
            <a:r>
              <a:rPr sz="1800" spc="5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ОИВ</a:t>
            </a:r>
            <a:r>
              <a:rPr sz="1800" spc="40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субъекта</a:t>
            </a:r>
            <a:r>
              <a:rPr sz="1800" spc="50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Российской</a:t>
            </a:r>
            <a:r>
              <a:rPr sz="1800" spc="1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Федерации, </a:t>
            </a:r>
            <a:r>
              <a:rPr sz="1800" spc="-46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иные</a:t>
            </a:r>
            <a:r>
              <a:rPr sz="1800" spc="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лица, </a:t>
            </a:r>
            <a:r>
              <a:rPr sz="1800" spc="-15" dirty="0">
                <a:cs typeface="Microsoft Sans Serif"/>
              </a:rPr>
              <a:t>определенные</a:t>
            </a:r>
            <a:r>
              <a:rPr sz="1800" spc="50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Рособрнадзором</a:t>
            </a:r>
            <a:endParaRPr sz="1800" dirty="0">
              <a:cs typeface="Microsoft Sans Serif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9349" y="11986"/>
            <a:ext cx="677164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ПОДГОТОВКА</a:t>
            </a:r>
            <a:r>
              <a:rPr sz="2400" b="1" spc="-2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ЭКЗАМЕНА: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+mn-lt"/>
              <a:ea typeface="Microsoft Sans Serif" pitchFamily="34" charset="0"/>
              <a:cs typeface="Microsoft Sans Serif" pitchFamily="34" charset="0"/>
            </a:endParaRPr>
          </a:p>
          <a:p>
            <a:pPr marL="12700" algn="l">
              <a:lnSpc>
                <a:spcPct val="100000"/>
              </a:lnSpc>
              <a:spcBef>
                <a:spcPts val="5"/>
              </a:spcBef>
            </a:pPr>
            <a:r>
              <a:rPr sz="2400" b="1" spc="-3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ЛИЦА,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ИМЕЮЩИЕ</a:t>
            </a:r>
            <a:r>
              <a:rPr sz="2400" b="1" spc="-1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b="1" spc="-5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ПРАВО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НАХОДИТЬСЯ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В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  <a:latin typeface="+mn-lt"/>
                <a:ea typeface="Microsoft Sans Serif" pitchFamily="34" charset="0"/>
                <a:cs typeface="Microsoft Sans Serif" pitchFamily="34" charset="0"/>
              </a:rPr>
              <a:t>ППЭ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79352" y="725170"/>
            <a:ext cx="8759851" cy="18447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E36C09"/>
                </a:solidFill>
                <a:cs typeface="Microsoft Sans Serif"/>
              </a:rPr>
              <a:t>В</a:t>
            </a:r>
            <a:r>
              <a:rPr sz="2400" spc="-15" dirty="0">
                <a:solidFill>
                  <a:srgbClr val="E36C09"/>
                </a:solidFill>
                <a:cs typeface="Microsoft Sans Serif"/>
              </a:rPr>
              <a:t> </a:t>
            </a:r>
            <a:r>
              <a:rPr sz="2400" spc="-60" dirty="0">
                <a:solidFill>
                  <a:srgbClr val="E36C09"/>
                </a:solidFill>
                <a:cs typeface="Microsoft Sans Serif"/>
              </a:rPr>
              <a:t>ДЕНЬ</a:t>
            </a:r>
            <a:r>
              <a:rPr sz="2400" spc="5" dirty="0">
                <a:solidFill>
                  <a:srgbClr val="E36C09"/>
                </a:solidFill>
                <a:cs typeface="Microsoft Sans Serif"/>
              </a:rPr>
              <a:t> </a:t>
            </a:r>
            <a:r>
              <a:rPr sz="2400" spc="-35" dirty="0">
                <a:solidFill>
                  <a:srgbClr val="E36C09"/>
                </a:solidFill>
                <a:cs typeface="Microsoft Sans Serif"/>
              </a:rPr>
              <a:t>ЭКЗАМЕНА</a:t>
            </a:r>
            <a:endParaRPr sz="24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100" dirty="0">
              <a:latin typeface="Microsoft Sans Serif"/>
              <a:cs typeface="Microsoft Sans Serif"/>
            </a:endParaRPr>
          </a:p>
          <a:p>
            <a:pPr marL="1155700">
              <a:lnSpc>
                <a:spcPct val="100000"/>
              </a:lnSpc>
            </a:pPr>
            <a:r>
              <a:rPr sz="1800" b="1" spc="-25" dirty="0">
                <a:cs typeface="Microsoft Sans Serif"/>
              </a:rPr>
              <a:t>Аккредитованные</a:t>
            </a:r>
            <a:r>
              <a:rPr sz="1800" b="1" spc="-5" dirty="0">
                <a:cs typeface="Microsoft Sans Serif"/>
              </a:rPr>
              <a:t> </a:t>
            </a:r>
            <a:r>
              <a:rPr sz="1800" b="1" spc="-15" dirty="0">
                <a:cs typeface="Microsoft Sans Serif"/>
              </a:rPr>
              <a:t>представители</a:t>
            </a:r>
            <a:r>
              <a:rPr sz="1800" b="1" spc="5" dirty="0">
                <a:cs typeface="Microsoft Sans Serif"/>
              </a:rPr>
              <a:t> </a:t>
            </a:r>
            <a:r>
              <a:rPr sz="1800" b="1" spc="-15" dirty="0">
                <a:cs typeface="Microsoft Sans Serif"/>
              </a:rPr>
              <a:t>СМИ</a:t>
            </a:r>
            <a:endParaRPr sz="1800" b="1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 dirty="0">
              <a:latin typeface="Microsoft Sans Serif"/>
              <a:cs typeface="Microsoft Sans Serif"/>
            </a:endParaRPr>
          </a:p>
          <a:p>
            <a:pPr marL="3613785" algn="ctr">
              <a:lnSpc>
                <a:spcPct val="100000"/>
              </a:lnSpc>
            </a:pPr>
            <a:r>
              <a:rPr lang="ru-RU" sz="1400" spc="-10" dirty="0" smtClean="0">
                <a:solidFill>
                  <a:srgbClr val="FFFFFF"/>
                </a:solidFill>
                <a:cs typeface="Microsoft Sans Serif"/>
              </a:rPr>
              <a:t>ПРИСУТСТВУЮТ В РЕКРЕАЦИИ РЯДОМ С АУДИТОРИЕЙ </a:t>
            </a:r>
          </a:p>
          <a:p>
            <a:pPr marL="3613785" algn="ctr">
              <a:lnSpc>
                <a:spcPct val="100000"/>
              </a:lnSpc>
            </a:pPr>
            <a:r>
              <a:rPr lang="ru-RU" sz="1400" spc="-10" dirty="0" smtClean="0">
                <a:solidFill>
                  <a:srgbClr val="FFFFFF"/>
                </a:solidFill>
                <a:cs typeface="Microsoft Sans Serif"/>
              </a:rPr>
              <a:t>ТОЛЬКО  ДО МОМЕНТА  </a:t>
            </a:r>
            <a:r>
              <a:rPr lang="ru-RU" sz="1400" b="1" u="sng" spc="-10" dirty="0" smtClean="0">
                <a:solidFill>
                  <a:srgbClr val="FFFFFF"/>
                </a:solidFill>
                <a:cs typeface="Microsoft Sans Serif"/>
              </a:rPr>
              <a:t>НАЧАЛА ПЕЧАТИ ЭМ</a:t>
            </a:r>
            <a:endParaRPr sz="1400" b="1" u="sng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1" y="913257"/>
            <a:ext cx="5713730" cy="493084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85"/>
              </a:spcBef>
            </a:pPr>
            <a:r>
              <a:rPr sz="1400" spc="-40" dirty="0">
                <a:cs typeface="Microsoft Sans Serif"/>
              </a:rPr>
              <a:t>РУКОВОДИТЕЛЬ</a:t>
            </a:r>
            <a:r>
              <a:rPr sz="1400" spc="-2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ППЭ,</a:t>
            </a:r>
            <a:endParaRPr sz="1400" dirty="0">
              <a:cs typeface="Microsoft Sans Serif"/>
            </a:endParaRPr>
          </a:p>
          <a:p>
            <a:pPr marL="91440">
              <a:lnSpc>
                <a:spcPct val="100000"/>
              </a:lnSpc>
              <a:spcBef>
                <a:spcPts val="335"/>
              </a:spcBef>
            </a:pPr>
            <a:r>
              <a:rPr sz="1400" spc="-40" dirty="0">
                <a:cs typeface="Microsoft Sans Serif"/>
              </a:rPr>
              <a:t>РУКОВОДИТЕЛЬ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образовательной</a:t>
            </a:r>
            <a:r>
              <a:rPr sz="1400" spc="-5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организации</a:t>
            </a:r>
            <a:endParaRPr sz="1400" dirty="0"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83705" y="913312"/>
            <a:ext cx="2068830" cy="399468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195"/>
              </a:spcBef>
            </a:pPr>
            <a:r>
              <a:rPr sz="1600" spc="-5" dirty="0">
                <a:cs typeface="Microsoft Sans Serif"/>
              </a:rPr>
              <a:t>Не</a:t>
            </a:r>
            <a:r>
              <a:rPr sz="1600" spc="-30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позднее</a:t>
            </a:r>
            <a:r>
              <a:rPr sz="1600" spc="-40" dirty="0">
                <a:cs typeface="Microsoft Sans Serif"/>
              </a:rPr>
              <a:t> </a:t>
            </a:r>
            <a:r>
              <a:rPr sz="1600" spc="-5" dirty="0" smtClean="0">
                <a:cs typeface="Microsoft Sans Serif"/>
              </a:rPr>
              <a:t>7.</a:t>
            </a:r>
            <a:r>
              <a:rPr lang="ru-RU" sz="1600" spc="-5" dirty="0" smtClean="0">
                <a:cs typeface="Microsoft Sans Serif"/>
              </a:rPr>
              <a:t>0</a:t>
            </a:r>
            <a:r>
              <a:rPr sz="1600" spc="-5" dirty="0" smtClean="0">
                <a:cs typeface="Microsoft Sans Serif"/>
              </a:rPr>
              <a:t>0</a:t>
            </a:r>
            <a:endParaRPr sz="1600" dirty="0"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32425" y="971606"/>
            <a:ext cx="473075" cy="410845"/>
            <a:chOff x="6232397" y="971550"/>
            <a:chExt cx="473075" cy="410845"/>
          </a:xfrm>
        </p:grpSpPr>
        <p:sp>
          <p:nvSpPr>
            <p:cNvPr id="5" name="object 5"/>
            <p:cNvSpPr/>
            <p:nvPr/>
          </p:nvSpPr>
          <p:spPr>
            <a:xfrm>
              <a:off x="6245097" y="984250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255015" y="0"/>
                  </a:moveTo>
                  <a:lnTo>
                    <a:pt x="255015" y="96265"/>
                  </a:lnTo>
                  <a:lnTo>
                    <a:pt x="0" y="96265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190"/>
                  </a:lnTo>
                  <a:lnTo>
                    <a:pt x="447675" y="192532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45097" y="984250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0" y="96265"/>
                  </a:moveTo>
                  <a:lnTo>
                    <a:pt x="255015" y="96265"/>
                  </a:lnTo>
                  <a:lnTo>
                    <a:pt x="255015" y="0"/>
                  </a:lnTo>
                  <a:lnTo>
                    <a:pt x="447675" y="192532"/>
                  </a:lnTo>
                  <a:lnTo>
                    <a:pt x="255015" y="385190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26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42940" y="1516384"/>
            <a:ext cx="5742305" cy="554355"/>
            <a:chOff x="442912" y="1516380"/>
            <a:chExt cx="5742305" cy="554355"/>
          </a:xfrm>
        </p:grpSpPr>
        <p:sp>
          <p:nvSpPr>
            <p:cNvPr id="8" name="object 8"/>
            <p:cNvSpPr/>
            <p:nvPr/>
          </p:nvSpPr>
          <p:spPr>
            <a:xfrm>
              <a:off x="457200" y="1530667"/>
              <a:ext cx="5713730" cy="525780"/>
            </a:xfrm>
            <a:custGeom>
              <a:avLst/>
              <a:gdLst/>
              <a:ahLst/>
              <a:cxnLst/>
              <a:rect l="l" t="t" r="r" b="b"/>
              <a:pathLst>
                <a:path w="5713730" h="525780">
                  <a:moveTo>
                    <a:pt x="5713476" y="0"/>
                  </a:moveTo>
                  <a:lnTo>
                    <a:pt x="0" y="0"/>
                  </a:lnTo>
                  <a:lnTo>
                    <a:pt x="0" y="525462"/>
                  </a:lnTo>
                  <a:lnTo>
                    <a:pt x="5713476" y="525462"/>
                  </a:lnTo>
                  <a:lnTo>
                    <a:pt x="5713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1530667"/>
              <a:ext cx="5713730" cy="525780"/>
            </a:xfrm>
            <a:custGeom>
              <a:avLst/>
              <a:gdLst/>
              <a:ahLst/>
              <a:cxnLst/>
              <a:rect l="l" t="t" r="r" b="b"/>
              <a:pathLst>
                <a:path w="5713730" h="525780">
                  <a:moveTo>
                    <a:pt x="0" y="525462"/>
                  </a:moveTo>
                  <a:lnTo>
                    <a:pt x="5713476" y="525462"/>
                  </a:lnTo>
                  <a:lnTo>
                    <a:pt x="5713476" y="0"/>
                  </a:lnTo>
                  <a:lnTo>
                    <a:pt x="0" y="0"/>
                  </a:lnTo>
                  <a:lnTo>
                    <a:pt x="0" y="525462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48668" y="1668274"/>
            <a:ext cx="262572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cs typeface="Microsoft Sans Serif"/>
              </a:rPr>
              <a:t>ТЕХНИЧЕСКИЙ</a:t>
            </a:r>
            <a:r>
              <a:rPr sz="1400" spc="-2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СПЕЦИАЛИСТ</a:t>
            </a:r>
            <a:endParaRPr sz="1400" dirty="0"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83705" y="1530667"/>
            <a:ext cx="2068830" cy="367408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049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185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Не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позднее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8.00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6232425" y="1588011"/>
            <a:ext cx="473075" cy="410845"/>
            <a:chOff x="6232397" y="1588008"/>
            <a:chExt cx="473075" cy="410845"/>
          </a:xfrm>
        </p:grpSpPr>
        <p:sp>
          <p:nvSpPr>
            <p:cNvPr id="13" name="object 13"/>
            <p:cNvSpPr/>
            <p:nvPr/>
          </p:nvSpPr>
          <p:spPr>
            <a:xfrm>
              <a:off x="6245097" y="1600708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255015" y="0"/>
                  </a:moveTo>
                  <a:lnTo>
                    <a:pt x="255015" y="96392"/>
                  </a:lnTo>
                  <a:lnTo>
                    <a:pt x="0" y="96392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317"/>
                  </a:lnTo>
                  <a:lnTo>
                    <a:pt x="447675" y="192658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45097" y="1600708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0" y="96392"/>
                  </a:moveTo>
                  <a:lnTo>
                    <a:pt x="255015" y="96392"/>
                  </a:lnTo>
                  <a:lnTo>
                    <a:pt x="255015" y="0"/>
                  </a:lnTo>
                  <a:lnTo>
                    <a:pt x="447675" y="192658"/>
                  </a:lnTo>
                  <a:lnTo>
                    <a:pt x="255015" y="385317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392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42940" y="2132195"/>
            <a:ext cx="5742305" cy="555625"/>
            <a:chOff x="442912" y="2132139"/>
            <a:chExt cx="5742305" cy="555625"/>
          </a:xfrm>
        </p:grpSpPr>
        <p:sp>
          <p:nvSpPr>
            <p:cNvPr id="16" name="object 16"/>
            <p:cNvSpPr/>
            <p:nvPr/>
          </p:nvSpPr>
          <p:spPr>
            <a:xfrm>
              <a:off x="457200" y="2146426"/>
              <a:ext cx="5713730" cy="527050"/>
            </a:xfrm>
            <a:custGeom>
              <a:avLst/>
              <a:gdLst/>
              <a:ahLst/>
              <a:cxnLst/>
              <a:rect l="l" t="t" r="r" b="b"/>
              <a:pathLst>
                <a:path w="5713730" h="527050">
                  <a:moveTo>
                    <a:pt x="5713476" y="0"/>
                  </a:moveTo>
                  <a:lnTo>
                    <a:pt x="0" y="0"/>
                  </a:lnTo>
                  <a:lnTo>
                    <a:pt x="0" y="527050"/>
                  </a:lnTo>
                  <a:lnTo>
                    <a:pt x="5713476" y="527050"/>
                  </a:lnTo>
                  <a:lnTo>
                    <a:pt x="5713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7200" y="2146426"/>
              <a:ext cx="5713730" cy="527050"/>
            </a:xfrm>
            <a:custGeom>
              <a:avLst/>
              <a:gdLst/>
              <a:ahLst/>
              <a:cxnLst/>
              <a:rect l="l" t="t" r="r" b="b"/>
              <a:pathLst>
                <a:path w="5713730" h="527050">
                  <a:moveTo>
                    <a:pt x="0" y="527050"/>
                  </a:moveTo>
                  <a:lnTo>
                    <a:pt x="5713476" y="527050"/>
                  </a:lnTo>
                  <a:lnTo>
                    <a:pt x="5713476" y="0"/>
                  </a:lnTo>
                  <a:lnTo>
                    <a:pt x="0" y="0"/>
                  </a:lnTo>
                  <a:lnTo>
                    <a:pt x="0" y="527050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5968" y="2284913"/>
            <a:ext cx="10433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Microsoft Sans Serif"/>
                <a:cs typeface="Microsoft Sans Serif"/>
              </a:rPr>
              <a:t>ЧЛЕНЫ</a:t>
            </a:r>
            <a:r>
              <a:rPr sz="1400" spc="-80" dirty="0">
                <a:latin typeface="Microsoft Sans Serif"/>
                <a:cs typeface="Microsoft Sans Serif"/>
              </a:rPr>
              <a:t> </a:t>
            </a:r>
            <a:r>
              <a:rPr sz="1400" spc="-50" dirty="0">
                <a:latin typeface="Microsoft Sans Serif"/>
                <a:cs typeface="Microsoft Sans Serif"/>
              </a:rPr>
              <a:t>ГЭК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83705" y="2146482"/>
            <a:ext cx="2068830" cy="368691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195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Не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latin typeface="Microsoft Sans Serif"/>
                <a:cs typeface="Microsoft Sans Serif"/>
              </a:rPr>
              <a:t>позднее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latin typeface="Microsoft Sans Serif"/>
                <a:cs typeface="Microsoft Sans Serif"/>
              </a:rPr>
              <a:t>7.</a:t>
            </a:r>
            <a:r>
              <a:rPr lang="ru-RU" sz="1400" spc="-5" dirty="0" smtClean="0">
                <a:latin typeface="Microsoft Sans Serif"/>
                <a:cs typeface="Microsoft Sans Serif"/>
              </a:rPr>
              <a:t>0</a:t>
            </a:r>
            <a:r>
              <a:rPr sz="1400" spc="-5" dirty="0" smtClean="0">
                <a:latin typeface="Microsoft Sans Serif"/>
                <a:cs typeface="Microsoft Sans Serif"/>
              </a:rPr>
              <a:t>0</a:t>
            </a: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232425" y="2204648"/>
            <a:ext cx="473075" cy="410845"/>
            <a:chOff x="6232397" y="2204592"/>
            <a:chExt cx="473075" cy="410845"/>
          </a:xfrm>
        </p:grpSpPr>
        <p:sp>
          <p:nvSpPr>
            <p:cNvPr id="21" name="object 21"/>
            <p:cNvSpPr/>
            <p:nvPr/>
          </p:nvSpPr>
          <p:spPr>
            <a:xfrm>
              <a:off x="6245097" y="2217292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255015" y="0"/>
                  </a:moveTo>
                  <a:lnTo>
                    <a:pt x="255015" y="96266"/>
                  </a:lnTo>
                  <a:lnTo>
                    <a:pt x="0" y="96266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191"/>
                  </a:lnTo>
                  <a:lnTo>
                    <a:pt x="447675" y="192659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45097" y="2217292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0" y="96266"/>
                  </a:moveTo>
                  <a:lnTo>
                    <a:pt x="255015" y="96266"/>
                  </a:lnTo>
                  <a:lnTo>
                    <a:pt x="255015" y="0"/>
                  </a:lnTo>
                  <a:lnTo>
                    <a:pt x="447675" y="192659"/>
                  </a:lnTo>
                  <a:lnTo>
                    <a:pt x="255015" y="385191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266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57201" y="2763828"/>
            <a:ext cx="5713730" cy="368691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95"/>
              </a:spcBef>
            </a:pPr>
            <a:r>
              <a:rPr sz="1400" spc="-30" dirty="0">
                <a:latin typeface="Microsoft Sans Serif"/>
                <a:cs typeface="Microsoft Sans Serif"/>
              </a:rPr>
              <a:t>ОРГАНИЗАТОРЫ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АУДИТОРИИ</a:t>
            </a:r>
            <a:r>
              <a:rPr sz="1400" dirty="0">
                <a:latin typeface="Microsoft Sans Serif"/>
                <a:cs typeface="Microsoft Sans Serif"/>
              </a:rPr>
              <a:t> ППЭ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83705" y="2763828"/>
            <a:ext cx="2068830" cy="368691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195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Не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позднее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8.00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232425" y="2821995"/>
            <a:ext cx="473075" cy="410845"/>
            <a:chOff x="6232397" y="2821939"/>
            <a:chExt cx="473075" cy="410845"/>
          </a:xfrm>
        </p:grpSpPr>
        <p:sp>
          <p:nvSpPr>
            <p:cNvPr id="26" name="object 26"/>
            <p:cNvSpPr/>
            <p:nvPr/>
          </p:nvSpPr>
          <p:spPr>
            <a:xfrm>
              <a:off x="6245097" y="2834639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255015" y="0"/>
                  </a:moveTo>
                  <a:lnTo>
                    <a:pt x="255015" y="96265"/>
                  </a:lnTo>
                  <a:lnTo>
                    <a:pt x="0" y="96265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190"/>
                  </a:lnTo>
                  <a:lnTo>
                    <a:pt x="447675" y="192659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45097" y="2834639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4">
                  <a:moveTo>
                    <a:pt x="0" y="96265"/>
                  </a:moveTo>
                  <a:lnTo>
                    <a:pt x="255015" y="96265"/>
                  </a:lnTo>
                  <a:lnTo>
                    <a:pt x="255015" y="0"/>
                  </a:lnTo>
                  <a:lnTo>
                    <a:pt x="447675" y="192659"/>
                  </a:lnTo>
                  <a:lnTo>
                    <a:pt x="255015" y="385190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26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57201" y="3381058"/>
            <a:ext cx="5713730" cy="368049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90"/>
              </a:spcBef>
            </a:pPr>
            <a:r>
              <a:rPr sz="1400" spc="-30" dirty="0">
                <a:latin typeface="Microsoft Sans Serif"/>
                <a:cs typeface="Microsoft Sans Serif"/>
              </a:rPr>
              <a:t>ОРГАНИЗАТОРЫ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ВНЕ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АУДИТОРИИ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ППЭ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83705" y="3381058"/>
            <a:ext cx="2068830" cy="368049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130" rIns="0" bIns="0" rtlCol="0">
            <a:spAutoFit/>
          </a:bodyPr>
          <a:lstStyle/>
          <a:p>
            <a:pPr marL="569595">
              <a:lnSpc>
                <a:spcPct val="100000"/>
              </a:lnSpc>
              <a:spcBef>
                <a:spcPts val="1190"/>
              </a:spcBef>
            </a:pP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dirty="0" smtClean="0">
                <a:latin typeface="Microsoft Sans Serif"/>
                <a:cs typeface="Microsoft Sans Serif"/>
              </a:rPr>
              <a:t>7.</a:t>
            </a:r>
            <a:r>
              <a:rPr lang="ru-RU" sz="1400" dirty="0" smtClean="0">
                <a:latin typeface="Microsoft Sans Serif"/>
                <a:cs typeface="Microsoft Sans Serif"/>
              </a:rPr>
              <a:t>35</a:t>
            </a:r>
            <a:r>
              <a:rPr sz="1400" dirty="0" smtClean="0">
                <a:latin typeface="Microsoft Sans Serif"/>
                <a:cs typeface="Microsoft Sans Serif"/>
              </a:rPr>
              <a:t>-8.00</a:t>
            </a: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232425" y="3438533"/>
            <a:ext cx="473075" cy="410845"/>
            <a:chOff x="6232397" y="3438525"/>
            <a:chExt cx="473075" cy="410845"/>
          </a:xfrm>
        </p:grpSpPr>
        <p:sp>
          <p:nvSpPr>
            <p:cNvPr id="31" name="object 31"/>
            <p:cNvSpPr/>
            <p:nvPr/>
          </p:nvSpPr>
          <p:spPr>
            <a:xfrm>
              <a:off x="6245097" y="3451225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255015" y="0"/>
                  </a:moveTo>
                  <a:lnTo>
                    <a:pt x="255015" y="96265"/>
                  </a:lnTo>
                  <a:lnTo>
                    <a:pt x="0" y="96265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191"/>
                  </a:lnTo>
                  <a:lnTo>
                    <a:pt x="447675" y="192531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245097" y="3451225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0" y="96265"/>
                  </a:moveTo>
                  <a:lnTo>
                    <a:pt x="255015" y="96265"/>
                  </a:lnTo>
                  <a:lnTo>
                    <a:pt x="255015" y="0"/>
                  </a:lnTo>
                  <a:lnTo>
                    <a:pt x="447675" y="192531"/>
                  </a:lnTo>
                  <a:lnTo>
                    <a:pt x="255015" y="385191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26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57201" y="3996822"/>
            <a:ext cx="5713730" cy="368691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95"/>
              </a:spcBef>
            </a:pPr>
            <a:r>
              <a:rPr sz="1400" dirty="0">
                <a:latin typeface="Microsoft Sans Serif"/>
                <a:cs typeface="Microsoft Sans Serif"/>
              </a:rPr>
              <a:t>ОБЩЕСТВЕННЫЕ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45" dirty="0">
                <a:latin typeface="Microsoft Sans Serif"/>
                <a:cs typeface="Microsoft Sans Serif"/>
              </a:rPr>
              <a:t>НАБЛЮДАТЕЛИ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83705" y="3996871"/>
            <a:ext cx="2068830" cy="477053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45719" rIns="0" bIns="0" rtlCol="0">
            <a:spAutoFit/>
          </a:bodyPr>
          <a:lstStyle/>
          <a:p>
            <a:pPr marL="525780" marR="517525" indent="10160">
              <a:lnSpc>
                <a:spcPct val="100000"/>
              </a:lnSpc>
              <a:spcBef>
                <a:spcPts val="359"/>
              </a:spcBef>
            </a:pPr>
            <a:r>
              <a:rPr sz="1400" spc="-5" dirty="0">
                <a:latin typeface="Microsoft Sans Serif"/>
                <a:cs typeface="Microsoft Sans Serif"/>
              </a:rPr>
              <a:t>Не </a:t>
            </a:r>
            <a:r>
              <a:rPr sz="1400" spc="-20" dirty="0">
                <a:latin typeface="Microsoft Sans Serif"/>
                <a:cs typeface="Microsoft Sans Serif"/>
              </a:rPr>
              <a:t>позднее,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чем</a:t>
            </a:r>
            <a:r>
              <a:rPr sz="1400" spc="-4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за </a:t>
            </a:r>
            <a:r>
              <a:rPr sz="1400" dirty="0">
                <a:latin typeface="Microsoft Sans Serif"/>
                <a:cs typeface="Microsoft Sans Serif"/>
              </a:rPr>
              <a:t>1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час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6232425" y="4055039"/>
            <a:ext cx="473075" cy="410845"/>
            <a:chOff x="6232397" y="4054983"/>
            <a:chExt cx="473075" cy="410845"/>
          </a:xfrm>
        </p:grpSpPr>
        <p:sp>
          <p:nvSpPr>
            <p:cNvPr id="36" name="object 36"/>
            <p:cNvSpPr/>
            <p:nvPr/>
          </p:nvSpPr>
          <p:spPr>
            <a:xfrm>
              <a:off x="6245097" y="4067683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255015" y="0"/>
                  </a:moveTo>
                  <a:lnTo>
                    <a:pt x="255015" y="96393"/>
                  </a:lnTo>
                  <a:lnTo>
                    <a:pt x="0" y="96393"/>
                  </a:lnTo>
                  <a:lnTo>
                    <a:pt x="0" y="288925"/>
                  </a:lnTo>
                  <a:lnTo>
                    <a:pt x="255015" y="288925"/>
                  </a:lnTo>
                  <a:lnTo>
                    <a:pt x="255015" y="385318"/>
                  </a:lnTo>
                  <a:lnTo>
                    <a:pt x="447675" y="192659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245097" y="4067683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0" y="96393"/>
                  </a:moveTo>
                  <a:lnTo>
                    <a:pt x="255015" y="96393"/>
                  </a:lnTo>
                  <a:lnTo>
                    <a:pt x="255015" y="0"/>
                  </a:lnTo>
                  <a:lnTo>
                    <a:pt x="447675" y="192659"/>
                  </a:lnTo>
                  <a:lnTo>
                    <a:pt x="255015" y="385318"/>
                  </a:lnTo>
                  <a:lnTo>
                    <a:pt x="255015" y="288925"/>
                  </a:lnTo>
                  <a:lnTo>
                    <a:pt x="0" y="288925"/>
                  </a:lnTo>
                  <a:lnTo>
                    <a:pt x="0" y="9639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457201" y="4614155"/>
            <a:ext cx="5713730" cy="368691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95"/>
              </a:spcBef>
            </a:pPr>
            <a:r>
              <a:rPr sz="1400" spc="-30" dirty="0">
                <a:latin typeface="Microsoft Sans Serif"/>
                <a:cs typeface="Microsoft Sans Serif"/>
              </a:rPr>
              <a:t>МЕДИЦИНСКИЕ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РАБОТНИКИ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83705" y="4614156"/>
            <a:ext cx="2068830" cy="368691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95"/>
              </a:spcBef>
            </a:pP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lang="ru-RU" sz="1400" spc="-35" dirty="0" smtClean="0">
                <a:latin typeface="Microsoft Sans Serif"/>
                <a:cs typeface="Microsoft Sans Serif"/>
              </a:rPr>
              <a:t>7</a:t>
            </a:r>
            <a:r>
              <a:rPr sz="1400" spc="-5" dirty="0" smtClean="0">
                <a:latin typeface="Microsoft Sans Serif"/>
                <a:cs typeface="Microsoft Sans Serif"/>
              </a:rPr>
              <a:t>.</a:t>
            </a:r>
            <a:r>
              <a:rPr lang="ru-RU" sz="1400" spc="-5" dirty="0" smtClean="0">
                <a:latin typeface="Microsoft Sans Serif"/>
                <a:cs typeface="Microsoft Sans Serif"/>
              </a:rPr>
              <a:t>0</a:t>
            </a:r>
            <a:r>
              <a:rPr sz="1400" spc="-5" dirty="0" smtClean="0">
                <a:latin typeface="Microsoft Sans Serif"/>
                <a:cs typeface="Microsoft Sans Serif"/>
              </a:rPr>
              <a:t>0</a:t>
            </a: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232425" y="4671623"/>
            <a:ext cx="473075" cy="410845"/>
            <a:chOff x="6232397" y="4671567"/>
            <a:chExt cx="473075" cy="410845"/>
          </a:xfrm>
        </p:grpSpPr>
        <p:sp>
          <p:nvSpPr>
            <p:cNvPr id="41" name="object 41"/>
            <p:cNvSpPr/>
            <p:nvPr/>
          </p:nvSpPr>
          <p:spPr>
            <a:xfrm>
              <a:off x="6245097" y="4684267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255015" y="0"/>
                  </a:moveTo>
                  <a:lnTo>
                    <a:pt x="255015" y="96265"/>
                  </a:lnTo>
                  <a:lnTo>
                    <a:pt x="0" y="96265"/>
                  </a:lnTo>
                  <a:lnTo>
                    <a:pt x="0" y="288924"/>
                  </a:lnTo>
                  <a:lnTo>
                    <a:pt x="255015" y="288924"/>
                  </a:lnTo>
                  <a:lnTo>
                    <a:pt x="255015" y="385190"/>
                  </a:lnTo>
                  <a:lnTo>
                    <a:pt x="447675" y="192658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45097" y="4684267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0" y="96265"/>
                  </a:moveTo>
                  <a:lnTo>
                    <a:pt x="255015" y="96265"/>
                  </a:lnTo>
                  <a:lnTo>
                    <a:pt x="255015" y="0"/>
                  </a:lnTo>
                  <a:lnTo>
                    <a:pt x="447675" y="192658"/>
                  </a:lnTo>
                  <a:lnTo>
                    <a:pt x="255015" y="385190"/>
                  </a:lnTo>
                  <a:lnTo>
                    <a:pt x="255015" y="288924"/>
                  </a:lnTo>
                  <a:lnTo>
                    <a:pt x="0" y="288924"/>
                  </a:lnTo>
                  <a:lnTo>
                    <a:pt x="0" y="9626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57201" y="5229898"/>
            <a:ext cx="5713730" cy="369332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24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200"/>
              </a:spcBef>
            </a:pPr>
            <a:r>
              <a:rPr sz="1400" spc="-30" dirty="0">
                <a:latin typeface="Microsoft Sans Serif"/>
                <a:cs typeface="Microsoft Sans Serif"/>
              </a:rPr>
              <a:t>УЧАСТНИКИ</a:t>
            </a:r>
            <a:r>
              <a:rPr sz="1400" spc="-20" dirty="0">
                <a:latin typeface="Microsoft Sans Serif"/>
                <a:cs typeface="Microsoft Sans Serif"/>
              </a:rPr>
              <a:t> ЭКЗАМЕНОВ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83705" y="5229898"/>
            <a:ext cx="2068830" cy="369332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24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200"/>
              </a:spcBef>
            </a:pP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9.00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232425" y="5288209"/>
            <a:ext cx="473075" cy="410845"/>
            <a:chOff x="6232397" y="5288153"/>
            <a:chExt cx="473075" cy="410845"/>
          </a:xfrm>
        </p:grpSpPr>
        <p:sp>
          <p:nvSpPr>
            <p:cNvPr id="46" name="object 46"/>
            <p:cNvSpPr/>
            <p:nvPr/>
          </p:nvSpPr>
          <p:spPr>
            <a:xfrm>
              <a:off x="6245097" y="5300853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255015" y="0"/>
                  </a:moveTo>
                  <a:lnTo>
                    <a:pt x="255015" y="96266"/>
                  </a:lnTo>
                  <a:lnTo>
                    <a:pt x="0" y="96266"/>
                  </a:lnTo>
                  <a:lnTo>
                    <a:pt x="0" y="288874"/>
                  </a:lnTo>
                  <a:lnTo>
                    <a:pt x="255015" y="288874"/>
                  </a:lnTo>
                  <a:lnTo>
                    <a:pt x="255015" y="385178"/>
                  </a:lnTo>
                  <a:lnTo>
                    <a:pt x="447675" y="192532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45097" y="5300853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0" y="96266"/>
                  </a:moveTo>
                  <a:lnTo>
                    <a:pt x="255015" y="96266"/>
                  </a:lnTo>
                  <a:lnTo>
                    <a:pt x="255015" y="0"/>
                  </a:lnTo>
                  <a:lnTo>
                    <a:pt x="447675" y="192532"/>
                  </a:lnTo>
                  <a:lnTo>
                    <a:pt x="255015" y="385178"/>
                  </a:lnTo>
                  <a:lnTo>
                    <a:pt x="255015" y="288874"/>
                  </a:lnTo>
                  <a:lnTo>
                    <a:pt x="0" y="288874"/>
                  </a:lnTo>
                  <a:lnTo>
                    <a:pt x="0" y="96266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457201" y="5847287"/>
            <a:ext cx="5713730" cy="368691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95"/>
              </a:spcBef>
            </a:pPr>
            <a:r>
              <a:rPr sz="1400" spc="-20" dirty="0">
                <a:latin typeface="Microsoft Sans Serif"/>
                <a:cs typeface="Microsoft Sans Serif"/>
              </a:rPr>
              <a:t>ВСЕ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СПЕЦИАЛИСТЫ</a:t>
            </a:r>
            <a:r>
              <a:rPr sz="1400" spc="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СЛУЧАЕ</a:t>
            </a:r>
            <a:r>
              <a:rPr sz="1400" spc="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ОРГАНИЗАЦИИ</a:t>
            </a:r>
            <a:r>
              <a:rPr sz="1400" spc="3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ППЭ</a:t>
            </a:r>
            <a:r>
              <a:rPr sz="1400" spc="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ДОМУ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783705" y="5847287"/>
            <a:ext cx="2068830" cy="368691"/>
          </a:xfrm>
          <a:prstGeom prst="rect">
            <a:avLst/>
          </a:prstGeom>
          <a:solidFill>
            <a:srgbClr val="E36C09"/>
          </a:solidFill>
          <a:ln w="19050">
            <a:solidFill>
              <a:srgbClr val="FFFFFF"/>
            </a:solidFill>
          </a:ln>
        </p:spPr>
        <p:txBody>
          <a:bodyPr vert="horz" wrap="square" lIns="0" tIns="15176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195"/>
              </a:spcBef>
            </a:pP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9.00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6232425" y="5904717"/>
            <a:ext cx="473075" cy="410845"/>
            <a:chOff x="6232397" y="5904661"/>
            <a:chExt cx="473075" cy="410845"/>
          </a:xfrm>
        </p:grpSpPr>
        <p:sp>
          <p:nvSpPr>
            <p:cNvPr id="51" name="object 51"/>
            <p:cNvSpPr/>
            <p:nvPr/>
          </p:nvSpPr>
          <p:spPr>
            <a:xfrm>
              <a:off x="6245097" y="5917361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255015" y="0"/>
                  </a:moveTo>
                  <a:lnTo>
                    <a:pt x="255015" y="96304"/>
                  </a:lnTo>
                  <a:lnTo>
                    <a:pt x="0" y="96304"/>
                  </a:lnTo>
                  <a:lnTo>
                    <a:pt x="0" y="288912"/>
                  </a:lnTo>
                  <a:lnTo>
                    <a:pt x="255015" y="288912"/>
                  </a:lnTo>
                  <a:lnTo>
                    <a:pt x="255015" y="385216"/>
                  </a:lnTo>
                  <a:lnTo>
                    <a:pt x="447675" y="192608"/>
                  </a:lnTo>
                  <a:lnTo>
                    <a:pt x="255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245097" y="5917361"/>
              <a:ext cx="447675" cy="385445"/>
            </a:xfrm>
            <a:custGeom>
              <a:avLst/>
              <a:gdLst/>
              <a:ahLst/>
              <a:cxnLst/>
              <a:rect l="l" t="t" r="r" b="b"/>
              <a:pathLst>
                <a:path w="447675" h="385445">
                  <a:moveTo>
                    <a:pt x="0" y="96304"/>
                  </a:moveTo>
                  <a:lnTo>
                    <a:pt x="255015" y="96304"/>
                  </a:lnTo>
                  <a:lnTo>
                    <a:pt x="255015" y="0"/>
                  </a:lnTo>
                  <a:lnTo>
                    <a:pt x="447675" y="192608"/>
                  </a:lnTo>
                  <a:lnTo>
                    <a:pt x="255015" y="385216"/>
                  </a:lnTo>
                  <a:lnTo>
                    <a:pt x="255015" y="288912"/>
                  </a:lnTo>
                  <a:lnTo>
                    <a:pt x="0" y="288912"/>
                  </a:lnTo>
                  <a:lnTo>
                    <a:pt x="0" y="96304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3067811" y="1639823"/>
            <a:ext cx="3019425" cy="1003300"/>
            <a:chOff x="3067811" y="1639823"/>
            <a:chExt cx="3019425" cy="1003300"/>
          </a:xfrm>
        </p:grpSpPr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7811" y="1642871"/>
              <a:ext cx="3019043" cy="99974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6867" y="1639823"/>
              <a:ext cx="2189988" cy="96469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11042" y="1670049"/>
              <a:ext cx="2527807" cy="905509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3115563" y="1670557"/>
              <a:ext cx="2923540" cy="905510"/>
            </a:xfrm>
            <a:custGeom>
              <a:avLst/>
              <a:gdLst/>
              <a:ahLst/>
              <a:cxnLst/>
              <a:rect l="l" t="t" r="r" b="b"/>
              <a:pathLst>
                <a:path w="2923540" h="905510">
                  <a:moveTo>
                    <a:pt x="792352" y="0"/>
                  </a:moveTo>
                  <a:lnTo>
                    <a:pt x="1147445" y="0"/>
                  </a:lnTo>
                  <a:lnTo>
                    <a:pt x="1680210" y="0"/>
                  </a:lnTo>
                  <a:lnTo>
                    <a:pt x="2923286" y="0"/>
                  </a:lnTo>
                  <a:lnTo>
                    <a:pt x="2923286" y="150875"/>
                  </a:lnTo>
                  <a:lnTo>
                    <a:pt x="2923286" y="377063"/>
                  </a:lnTo>
                  <a:lnTo>
                    <a:pt x="2923286" y="905001"/>
                  </a:lnTo>
                  <a:lnTo>
                    <a:pt x="1680210" y="905001"/>
                  </a:lnTo>
                  <a:lnTo>
                    <a:pt x="1147445" y="905001"/>
                  </a:lnTo>
                  <a:lnTo>
                    <a:pt x="792352" y="905001"/>
                  </a:lnTo>
                  <a:lnTo>
                    <a:pt x="792352" y="377063"/>
                  </a:lnTo>
                  <a:lnTo>
                    <a:pt x="0" y="160781"/>
                  </a:lnTo>
                  <a:lnTo>
                    <a:pt x="792352" y="150875"/>
                  </a:lnTo>
                  <a:lnTo>
                    <a:pt x="792352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4144647" y="1687196"/>
            <a:ext cx="167005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100" spc="-15" dirty="0">
                <a:cs typeface="Microsoft Sans Serif"/>
              </a:rPr>
              <a:t>Технический</a:t>
            </a:r>
            <a:r>
              <a:rPr sz="1100" spc="-35" dirty="0">
                <a:cs typeface="Microsoft Sans Serif"/>
              </a:rPr>
              <a:t> </a:t>
            </a:r>
            <a:r>
              <a:rPr sz="1100" dirty="0">
                <a:cs typeface="Microsoft Sans Serif"/>
              </a:rPr>
              <a:t>специалист,</a:t>
            </a:r>
          </a:p>
        </p:txBody>
      </p:sp>
      <p:sp>
        <p:nvSpPr>
          <p:cNvPr id="59" name="object 59"/>
          <p:cNvSpPr txBox="1"/>
          <p:nvPr/>
        </p:nvSpPr>
        <p:spPr>
          <a:xfrm>
            <a:off x="3511043" y="1854836"/>
            <a:ext cx="252793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1308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cs typeface="Microsoft Sans Serif"/>
              </a:rPr>
              <a:t>ответственный</a:t>
            </a:r>
            <a:r>
              <a:rPr sz="1100" spc="-40" dirty="0">
                <a:cs typeface="Microsoft Sans Serif"/>
              </a:rPr>
              <a:t> </a:t>
            </a:r>
            <a:r>
              <a:rPr sz="1100" spc="-25" dirty="0">
                <a:cs typeface="Microsoft Sans Serif"/>
              </a:rPr>
              <a:t>за</a:t>
            </a:r>
            <a:r>
              <a:rPr sz="1100" spc="-30" dirty="0">
                <a:cs typeface="Microsoft Sans Serif"/>
              </a:rPr>
              <a:t> </a:t>
            </a:r>
            <a:r>
              <a:rPr sz="1100" spc="-10" dirty="0">
                <a:cs typeface="Microsoft Sans Serif"/>
              </a:rPr>
              <a:t>включение</a:t>
            </a:r>
            <a:endParaRPr sz="1100" dirty="0">
              <a:cs typeface="Microsoft Sans Serif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077108" y="2022476"/>
            <a:ext cx="179133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cs typeface="Microsoft Sans Serif"/>
              </a:rPr>
              <a:t>видеонаблюдения,</a:t>
            </a:r>
            <a:r>
              <a:rPr sz="1100" spc="-55" dirty="0">
                <a:cs typeface="Microsoft Sans Serif"/>
              </a:rPr>
              <a:t> </a:t>
            </a:r>
            <a:r>
              <a:rPr sz="1100" spc="-10" dirty="0">
                <a:cs typeface="Microsoft Sans Serif"/>
              </a:rPr>
              <a:t>должен</a:t>
            </a:r>
            <a:endParaRPr sz="1100" dirty="0">
              <a:cs typeface="Microsoft Sans Serif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028341" y="2190170"/>
            <a:ext cx="189039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4154" marR="5080" indent="-21209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cs typeface="Microsoft Sans Serif"/>
              </a:rPr>
              <a:t>явиться</a:t>
            </a:r>
            <a:r>
              <a:rPr sz="1100" spc="-35" dirty="0">
                <a:cs typeface="Microsoft Sans Serif"/>
              </a:rPr>
              <a:t> </a:t>
            </a:r>
            <a:r>
              <a:rPr sz="1100" dirty="0">
                <a:cs typeface="Microsoft Sans Serif"/>
              </a:rPr>
              <a:t>в</a:t>
            </a:r>
            <a:r>
              <a:rPr sz="1100" spc="-5" dirty="0">
                <a:cs typeface="Microsoft Sans Serif"/>
              </a:rPr>
              <a:t> ППЭ</a:t>
            </a:r>
            <a:r>
              <a:rPr sz="1100" spc="-20" dirty="0">
                <a:cs typeface="Microsoft Sans Serif"/>
              </a:rPr>
              <a:t> </a:t>
            </a:r>
            <a:r>
              <a:rPr sz="1100" dirty="0">
                <a:cs typeface="Microsoft Sans Serif"/>
              </a:rPr>
              <a:t>в</a:t>
            </a:r>
            <a:r>
              <a:rPr sz="1100" spc="-5" dirty="0">
                <a:cs typeface="Microsoft Sans Serif"/>
              </a:rPr>
              <a:t> одно</a:t>
            </a:r>
            <a:r>
              <a:rPr sz="1100" spc="-20" dirty="0">
                <a:cs typeface="Microsoft Sans Serif"/>
              </a:rPr>
              <a:t> </a:t>
            </a:r>
            <a:r>
              <a:rPr sz="1100" spc="-10" dirty="0">
                <a:cs typeface="Microsoft Sans Serif"/>
              </a:rPr>
              <a:t>время </a:t>
            </a:r>
            <a:r>
              <a:rPr sz="1100" spc="-280" dirty="0">
                <a:cs typeface="Microsoft Sans Serif"/>
              </a:rPr>
              <a:t> </a:t>
            </a:r>
            <a:r>
              <a:rPr sz="1100" dirty="0">
                <a:cs typeface="Microsoft Sans Serif"/>
              </a:rPr>
              <a:t>с</a:t>
            </a:r>
            <a:r>
              <a:rPr sz="1100" spc="-15" dirty="0">
                <a:cs typeface="Microsoft Sans Serif"/>
              </a:rPr>
              <a:t> </a:t>
            </a:r>
            <a:r>
              <a:rPr sz="1100" spc="-10" dirty="0">
                <a:cs typeface="Microsoft Sans Serif"/>
              </a:rPr>
              <a:t>руководителем </a:t>
            </a:r>
            <a:r>
              <a:rPr sz="1100" spc="-5" dirty="0">
                <a:cs typeface="Microsoft Sans Serif"/>
              </a:rPr>
              <a:t>ППЭ</a:t>
            </a:r>
            <a:endParaRPr sz="1100" dirty="0">
              <a:cs typeface="Microsoft Sans Serif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14301" y="153888"/>
            <a:ext cx="277876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solidFill>
                  <a:schemeClr val="accent6">
                    <a:lumMod val="75000"/>
                  </a:schemeClr>
                </a:solidFill>
              </a:rPr>
              <a:t>ЯВКА</a:t>
            </a: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-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9344" y="3169926"/>
            <a:ext cx="5925820" cy="2290601"/>
            <a:chOff x="1609344" y="3169920"/>
            <a:chExt cx="5925820" cy="2458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9344" y="3169920"/>
              <a:ext cx="5925311" cy="245821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6024" y="3465576"/>
              <a:ext cx="5772912" cy="179832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656335" y="3197866"/>
            <a:ext cx="5831205" cy="2217915"/>
          </a:xfrm>
          <a:prstGeom prst="rect">
            <a:avLst/>
          </a:prstGeom>
          <a:solidFill>
            <a:srgbClr val="E36C09"/>
          </a:solidFill>
          <a:ln w="9525">
            <a:solidFill>
              <a:srgbClr val="D9D9D9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cs typeface="Microsoft Sans Serif"/>
              </a:rPr>
              <a:t>*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cs typeface="Microsoft Sans Serif"/>
              </a:rPr>
              <a:t>выносить</a:t>
            </a:r>
            <a:r>
              <a:rPr sz="20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40" dirty="0">
                <a:solidFill>
                  <a:srgbClr val="FFFFFF"/>
                </a:solidFill>
                <a:cs typeface="Microsoft Sans Serif"/>
              </a:rPr>
              <a:t>из</a:t>
            </a:r>
            <a:r>
              <a:rPr sz="20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аудиторий</a:t>
            </a:r>
            <a:r>
              <a:rPr sz="20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20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cs typeface="Microsoft Sans Serif"/>
              </a:rPr>
              <a:t>ППЭ</a:t>
            </a:r>
            <a:r>
              <a:rPr sz="20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экзаменационные</a:t>
            </a:r>
            <a:endParaRPr sz="2000" dirty="0">
              <a:cs typeface="Microsoft Sans Serif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2000" spc="-15" dirty="0">
                <a:solidFill>
                  <a:srgbClr val="FFFFFF"/>
                </a:solidFill>
                <a:cs typeface="Microsoft Sans Serif"/>
              </a:rPr>
              <a:t>материалы</a:t>
            </a:r>
            <a:r>
              <a:rPr sz="20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cs typeface="Microsoft Sans Serif"/>
              </a:rPr>
              <a:t>на</a:t>
            </a:r>
            <a:r>
              <a:rPr sz="20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cs typeface="Microsoft Sans Serif"/>
              </a:rPr>
              <a:t>бумажных</a:t>
            </a:r>
            <a:r>
              <a:rPr sz="2000" spc="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5" dirty="0">
                <a:solidFill>
                  <a:srgbClr val="FFFFFF"/>
                </a:solidFill>
                <a:cs typeface="Microsoft Sans Serif"/>
              </a:rPr>
              <a:t>или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cs typeface="Microsoft Sans Serif"/>
              </a:rPr>
              <a:t>электронных</a:t>
            </a:r>
            <a:endParaRPr sz="20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2000" spc="-15" dirty="0">
                <a:solidFill>
                  <a:srgbClr val="FFFFFF"/>
                </a:solidFill>
                <a:cs typeface="Microsoft Sans Serif"/>
              </a:rPr>
              <a:t>носителях;</a:t>
            </a:r>
            <a:endParaRPr sz="2000" dirty="0">
              <a:cs typeface="Microsoft Sans Serif"/>
            </a:endParaRPr>
          </a:p>
          <a:p>
            <a:pPr marL="674370" marR="667385"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cs typeface="Microsoft Sans Serif"/>
              </a:rPr>
              <a:t>*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фотографировать</a:t>
            </a:r>
            <a:r>
              <a:rPr sz="20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55" dirty="0">
                <a:solidFill>
                  <a:srgbClr val="FFFFFF"/>
                </a:solidFill>
                <a:cs typeface="Microsoft Sans Serif"/>
              </a:rPr>
              <a:t>КИМ</a:t>
            </a:r>
            <a:r>
              <a:rPr sz="20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20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35" dirty="0">
                <a:solidFill>
                  <a:srgbClr val="FFFFFF"/>
                </a:solidFill>
                <a:cs typeface="Microsoft Sans Serif"/>
              </a:rPr>
              <a:t>бланки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cs typeface="Microsoft Sans Serif"/>
              </a:rPr>
              <a:t>ответов </a:t>
            </a:r>
            <a:r>
              <a:rPr sz="2000" spc="-4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экзаменационных</a:t>
            </a:r>
            <a:r>
              <a:rPr sz="20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cs typeface="Microsoft Sans Serif"/>
              </a:rPr>
              <a:t>работ;</a:t>
            </a:r>
            <a:endParaRPr sz="20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2000" spc="-20" dirty="0">
                <a:solidFill>
                  <a:srgbClr val="FFFFFF"/>
                </a:solidFill>
                <a:cs typeface="Microsoft Sans Serif"/>
              </a:rPr>
              <a:t>*передавать</a:t>
            </a:r>
            <a:r>
              <a:rPr sz="20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cs typeface="Microsoft Sans Serif"/>
              </a:rPr>
              <a:t>информацию</a:t>
            </a:r>
            <a:r>
              <a:rPr sz="20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третьим</a:t>
            </a:r>
            <a:r>
              <a:rPr sz="20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cs typeface="Microsoft Sans Serif"/>
              </a:rPr>
              <a:t>лицам</a:t>
            </a:r>
            <a:endParaRPr sz="2000" dirty="0"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98675" y="1098809"/>
            <a:ext cx="5925312" cy="661415"/>
            <a:chOff x="1598675" y="1098803"/>
            <a:chExt cx="5925312" cy="6614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8675" y="1098803"/>
              <a:ext cx="5925312" cy="6614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645792" y="1126870"/>
              <a:ext cx="5831205" cy="565150"/>
            </a:xfrm>
            <a:custGeom>
              <a:avLst/>
              <a:gdLst/>
              <a:ahLst/>
              <a:cxnLst/>
              <a:rect l="l" t="t" r="r" b="b"/>
              <a:pathLst>
                <a:path w="5831205" h="565150">
                  <a:moveTo>
                    <a:pt x="0" y="0"/>
                  </a:moveTo>
                  <a:lnTo>
                    <a:pt x="5830824" y="0"/>
                  </a:lnTo>
                  <a:lnTo>
                    <a:pt x="5830824" y="565150"/>
                  </a:lnTo>
                  <a:lnTo>
                    <a:pt x="0" y="565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45793" y="1126874"/>
            <a:ext cx="5831205" cy="516167"/>
          </a:xfrm>
          <a:prstGeom prst="rect">
            <a:avLst/>
          </a:prstGeom>
          <a:ln w="9525">
            <a:solidFill>
              <a:srgbClr val="D9D9D9"/>
            </a:solidFill>
          </a:ln>
        </p:spPr>
        <p:txBody>
          <a:bodyPr vert="horz" wrap="square" lIns="0" tIns="844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65"/>
              </a:spcBef>
            </a:pPr>
            <a:r>
              <a:rPr sz="2800" b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ЗАПРЕЩАЕТСЯ</a:t>
            </a:r>
            <a:endParaRPr sz="2800" u="sng" dirty="0"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4914" y="1735585"/>
            <a:ext cx="5831826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b="1" spc="-10" dirty="0">
                <a:cs typeface="Arial"/>
              </a:rPr>
              <a:t>Иметь</a:t>
            </a:r>
            <a:r>
              <a:rPr b="1" spc="-5" dirty="0">
                <a:cs typeface="Arial"/>
              </a:rPr>
              <a:t> при</a:t>
            </a:r>
            <a:r>
              <a:rPr b="1" dirty="0">
                <a:cs typeface="Arial"/>
              </a:rPr>
              <a:t> </a:t>
            </a:r>
            <a:r>
              <a:rPr b="1" spc="-10" dirty="0">
                <a:cs typeface="Arial"/>
              </a:rPr>
              <a:t>себе</a:t>
            </a:r>
            <a:r>
              <a:rPr b="1" spc="-5" dirty="0">
                <a:cs typeface="Arial"/>
              </a:rPr>
              <a:t> </a:t>
            </a:r>
            <a:r>
              <a:rPr b="1" dirty="0">
                <a:cs typeface="Arial"/>
              </a:rPr>
              <a:t>и</a:t>
            </a:r>
            <a:r>
              <a:rPr b="1" spc="5" dirty="0">
                <a:cs typeface="Arial"/>
              </a:rPr>
              <a:t> </a:t>
            </a:r>
            <a:r>
              <a:rPr b="1" spc="-15" dirty="0">
                <a:cs typeface="Arial"/>
              </a:rPr>
              <a:t>использовать</a:t>
            </a:r>
            <a:r>
              <a:rPr b="1" spc="-10" dirty="0">
                <a:cs typeface="Arial"/>
              </a:rPr>
              <a:t> средства</a:t>
            </a:r>
            <a:r>
              <a:rPr b="1" spc="-5" dirty="0">
                <a:cs typeface="Arial"/>
              </a:rPr>
              <a:t> </a:t>
            </a:r>
            <a:r>
              <a:rPr b="1" spc="-10" dirty="0">
                <a:cs typeface="Arial"/>
              </a:rPr>
              <a:t>связи</a:t>
            </a:r>
            <a:r>
              <a:rPr b="1" spc="-5" dirty="0">
                <a:cs typeface="Arial"/>
              </a:rPr>
              <a:t> </a:t>
            </a:r>
            <a:r>
              <a:rPr b="1" spc="-10" dirty="0">
                <a:cs typeface="Arial"/>
              </a:rPr>
              <a:t>(кроме </a:t>
            </a:r>
            <a:r>
              <a:rPr b="1" spc="-5" dirty="0">
                <a:cs typeface="Arial"/>
              </a:rPr>
              <a:t> Штаба </a:t>
            </a:r>
            <a:r>
              <a:rPr b="1" dirty="0">
                <a:cs typeface="Arial"/>
              </a:rPr>
              <a:t>ППЭ по </a:t>
            </a:r>
            <a:r>
              <a:rPr b="1" spc="-10" dirty="0">
                <a:cs typeface="Arial"/>
              </a:rPr>
              <a:t>служебной </a:t>
            </a:r>
            <a:r>
              <a:rPr b="1" spc="-15" dirty="0">
                <a:cs typeface="Arial"/>
              </a:rPr>
              <a:t>необходимости </a:t>
            </a:r>
            <a:r>
              <a:rPr b="1" spc="-10" dirty="0">
                <a:cs typeface="Arial"/>
              </a:rPr>
              <a:t>определенным </a:t>
            </a:r>
            <a:r>
              <a:rPr b="1" spc="-5" dirty="0">
                <a:cs typeface="Arial"/>
              </a:rPr>
              <a:t> категориям</a:t>
            </a:r>
            <a:r>
              <a:rPr b="1" dirty="0">
                <a:cs typeface="Arial"/>
              </a:rPr>
              <a:t> </a:t>
            </a:r>
            <a:r>
              <a:rPr b="1" spc="-10" dirty="0">
                <a:cs typeface="Arial"/>
              </a:rPr>
              <a:t>работников),</a:t>
            </a:r>
            <a:r>
              <a:rPr b="1" spc="-5" dirty="0">
                <a:cs typeface="Arial"/>
              </a:rPr>
              <a:t> </a:t>
            </a:r>
            <a:r>
              <a:rPr b="1" spc="-10" dirty="0">
                <a:cs typeface="Arial"/>
              </a:rPr>
              <a:t>электронно-вычислительную </a:t>
            </a:r>
            <a:r>
              <a:rPr b="1" spc="-405" dirty="0">
                <a:cs typeface="Arial"/>
              </a:rPr>
              <a:t> </a:t>
            </a:r>
            <a:r>
              <a:rPr b="1" spc="-20" dirty="0">
                <a:cs typeface="Arial"/>
              </a:rPr>
              <a:t>технику,</a:t>
            </a:r>
            <a:r>
              <a:rPr b="1" spc="-15" dirty="0">
                <a:cs typeface="Arial"/>
              </a:rPr>
              <a:t> </a:t>
            </a:r>
            <a:r>
              <a:rPr b="1" spc="-20" dirty="0">
                <a:cs typeface="Arial"/>
              </a:rPr>
              <a:t>фото-,</a:t>
            </a:r>
            <a:r>
              <a:rPr b="1" spc="-15" dirty="0">
                <a:cs typeface="Arial"/>
              </a:rPr>
              <a:t> </a:t>
            </a:r>
            <a:r>
              <a:rPr b="1" spc="-10" dirty="0">
                <a:cs typeface="Arial"/>
              </a:rPr>
              <a:t>аудио-</a:t>
            </a:r>
            <a:r>
              <a:rPr b="1" spc="-5" dirty="0">
                <a:cs typeface="Arial"/>
              </a:rPr>
              <a:t> </a:t>
            </a:r>
            <a:r>
              <a:rPr b="1" dirty="0">
                <a:cs typeface="Arial"/>
              </a:rPr>
              <a:t>и</a:t>
            </a:r>
            <a:r>
              <a:rPr b="1" spc="5" dirty="0">
                <a:cs typeface="Arial"/>
              </a:rPr>
              <a:t> </a:t>
            </a:r>
            <a:r>
              <a:rPr b="1" spc="-10" dirty="0">
                <a:cs typeface="Arial"/>
              </a:rPr>
              <a:t>видеоаппаратуру,</a:t>
            </a:r>
            <a:r>
              <a:rPr b="1" spc="400" dirty="0">
                <a:cs typeface="Arial"/>
              </a:rPr>
              <a:t> </a:t>
            </a:r>
            <a:r>
              <a:rPr b="1" dirty="0">
                <a:cs typeface="Arial"/>
              </a:rPr>
              <a:t>и</a:t>
            </a:r>
            <a:r>
              <a:rPr b="1" spc="420" dirty="0">
                <a:cs typeface="Arial"/>
              </a:rPr>
              <a:t> </a:t>
            </a:r>
            <a:r>
              <a:rPr b="1" spc="-5" dirty="0">
                <a:cs typeface="Arial"/>
              </a:rPr>
              <a:t>иные </a:t>
            </a:r>
            <a:r>
              <a:rPr b="1" dirty="0">
                <a:cs typeface="Arial"/>
              </a:rPr>
              <a:t> </a:t>
            </a:r>
            <a:r>
              <a:rPr b="1" spc="-15" dirty="0">
                <a:cs typeface="Arial"/>
              </a:rPr>
              <a:t>средства</a:t>
            </a:r>
            <a:r>
              <a:rPr b="1" spc="20" dirty="0">
                <a:cs typeface="Arial"/>
              </a:rPr>
              <a:t> </a:t>
            </a:r>
            <a:r>
              <a:rPr b="1" spc="-10" dirty="0">
                <a:cs typeface="Arial"/>
              </a:rPr>
              <a:t>передачи информации</a:t>
            </a:r>
            <a:endParaRPr dirty="0"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198" y="1136903"/>
            <a:ext cx="1666239" cy="1887220"/>
            <a:chOff x="44196" y="1136903"/>
            <a:chExt cx="1666239" cy="188722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96" y="1136903"/>
              <a:ext cx="1665732" cy="18867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626" y="1263268"/>
              <a:ext cx="1558671" cy="15586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95884" y="1163192"/>
              <a:ext cx="1162685" cy="1758950"/>
            </a:xfrm>
            <a:custGeom>
              <a:avLst/>
              <a:gdLst/>
              <a:ahLst/>
              <a:cxnLst/>
              <a:rect l="l" t="t" r="r" b="b"/>
              <a:pathLst>
                <a:path w="1162685" h="1758950">
                  <a:moveTo>
                    <a:pt x="0" y="0"/>
                  </a:moveTo>
                  <a:lnTo>
                    <a:pt x="1162202" y="1758950"/>
                  </a:lnTo>
                </a:path>
                <a:path w="1162685" h="1758950">
                  <a:moveTo>
                    <a:pt x="1162202" y="0"/>
                  </a:moveTo>
                  <a:lnTo>
                    <a:pt x="0" y="175895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60022" y="3491484"/>
            <a:ext cx="1434465" cy="1851660"/>
            <a:chOff x="160020" y="3491484"/>
            <a:chExt cx="1434465" cy="185166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020" y="3491484"/>
              <a:ext cx="1434084" cy="18516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242" y="4521073"/>
              <a:ext cx="183692" cy="15201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82917" y="4696701"/>
              <a:ext cx="337820" cy="320675"/>
            </a:xfrm>
            <a:custGeom>
              <a:avLst/>
              <a:gdLst/>
              <a:ahLst/>
              <a:cxnLst/>
              <a:rect l="l" t="t" r="r" b="b"/>
              <a:pathLst>
                <a:path w="337820" h="320675">
                  <a:moveTo>
                    <a:pt x="29552" y="223405"/>
                  </a:moveTo>
                  <a:lnTo>
                    <a:pt x="28384" y="200393"/>
                  </a:lnTo>
                  <a:lnTo>
                    <a:pt x="25222" y="181584"/>
                  </a:lnTo>
                  <a:lnTo>
                    <a:pt x="20523" y="168884"/>
                  </a:lnTo>
                  <a:lnTo>
                    <a:pt x="14770" y="164223"/>
                  </a:lnTo>
                  <a:lnTo>
                    <a:pt x="9017" y="168884"/>
                  </a:lnTo>
                  <a:lnTo>
                    <a:pt x="4318" y="181584"/>
                  </a:lnTo>
                  <a:lnTo>
                    <a:pt x="1155" y="200393"/>
                  </a:lnTo>
                  <a:lnTo>
                    <a:pt x="0" y="223405"/>
                  </a:lnTo>
                  <a:lnTo>
                    <a:pt x="1155" y="246405"/>
                  </a:lnTo>
                  <a:lnTo>
                    <a:pt x="4318" y="265176"/>
                  </a:lnTo>
                  <a:lnTo>
                    <a:pt x="9017" y="277825"/>
                  </a:lnTo>
                  <a:lnTo>
                    <a:pt x="14770" y="282460"/>
                  </a:lnTo>
                  <a:lnTo>
                    <a:pt x="20523" y="277825"/>
                  </a:lnTo>
                  <a:lnTo>
                    <a:pt x="25222" y="265176"/>
                  </a:lnTo>
                  <a:lnTo>
                    <a:pt x="28384" y="246405"/>
                  </a:lnTo>
                  <a:lnTo>
                    <a:pt x="29552" y="223405"/>
                  </a:lnTo>
                  <a:close/>
                </a:path>
                <a:path w="337820" h="320675">
                  <a:moveTo>
                    <a:pt x="158343" y="144284"/>
                  </a:moveTo>
                  <a:lnTo>
                    <a:pt x="156933" y="132334"/>
                  </a:lnTo>
                  <a:lnTo>
                    <a:pt x="153085" y="122605"/>
                  </a:lnTo>
                  <a:lnTo>
                    <a:pt x="147383" y="116078"/>
                  </a:lnTo>
                  <a:lnTo>
                    <a:pt x="140398" y="113677"/>
                  </a:lnTo>
                  <a:lnTo>
                    <a:pt x="133413" y="116078"/>
                  </a:lnTo>
                  <a:lnTo>
                    <a:pt x="127711" y="122605"/>
                  </a:lnTo>
                  <a:lnTo>
                    <a:pt x="123863" y="132334"/>
                  </a:lnTo>
                  <a:lnTo>
                    <a:pt x="122453" y="144284"/>
                  </a:lnTo>
                  <a:lnTo>
                    <a:pt x="123863" y="156197"/>
                  </a:lnTo>
                  <a:lnTo>
                    <a:pt x="127711" y="165925"/>
                  </a:lnTo>
                  <a:lnTo>
                    <a:pt x="133413" y="172491"/>
                  </a:lnTo>
                  <a:lnTo>
                    <a:pt x="140398" y="174891"/>
                  </a:lnTo>
                  <a:lnTo>
                    <a:pt x="147383" y="172491"/>
                  </a:lnTo>
                  <a:lnTo>
                    <a:pt x="153085" y="165925"/>
                  </a:lnTo>
                  <a:lnTo>
                    <a:pt x="156933" y="156197"/>
                  </a:lnTo>
                  <a:lnTo>
                    <a:pt x="158343" y="144284"/>
                  </a:lnTo>
                  <a:close/>
                </a:path>
                <a:path w="337820" h="320675">
                  <a:moveTo>
                    <a:pt x="249135" y="101993"/>
                  </a:moveTo>
                  <a:lnTo>
                    <a:pt x="245567" y="84366"/>
                  </a:lnTo>
                  <a:lnTo>
                    <a:pt x="235839" y="69951"/>
                  </a:lnTo>
                  <a:lnTo>
                    <a:pt x="221411" y="60223"/>
                  </a:lnTo>
                  <a:lnTo>
                    <a:pt x="203746" y="56654"/>
                  </a:lnTo>
                  <a:lnTo>
                    <a:pt x="186067" y="60223"/>
                  </a:lnTo>
                  <a:lnTo>
                    <a:pt x="171627" y="69951"/>
                  </a:lnTo>
                  <a:lnTo>
                    <a:pt x="161899" y="84366"/>
                  </a:lnTo>
                  <a:lnTo>
                    <a:pt x="158343" y="101993"/>
                  </a:lnTo>
                  <a:lnTo>
                    <a:pt x="161899" y="119659"/>
                  </a:lnTo>
                  <a:lnTo>
                    <a:pt x="171627" y="134112"/>
                  </a:lnTo>
                  <a:lnTo>
                    <a:pt x="186067" y="143878"/>
                  </a:lnTo>
                  <a:lnTo>
                    <a:pt x="203746" y="147459"/>
                  </a:lnTo>
                  <a:lnTo>
                    <a:pt x="221411" y="143878"/>
                  </a:lnTo>
                  <a:lnTo>
                    <a:pt x="235839" y="134112"/>
                  </a:lnTo>
                  <a:lnTo>
                    <a:pt x="245567" y="119659"/>
                  </a:lnTo>
                  <a:lnTo>
                    <a:pt x="249135" y="101993"/>
                  </a:lnTo>
                  <a:close/>
                </a:path>
                <a:path w="337820" h="320675">
                  <a:moveTo>
                    <a:pt x="305333" y="32270"/>
                  </a:moveTo>
                  <a:lnTo>
                    <a:pt x="274942" y="7366"/>
                  </a:lnTo>
                  <a:lnTo>
                    <a:pt x="232016" y="0"/>
                  </a:lnTo>
                  <a:lnTo>
                    <a:pt x="213728" y="1409"/>
                  </a:lnTo>
                  <a:lnTo>
                    <a:pt x="200774" y="5981"/>
                  </a:lnTo>
                  <a:lnTo>
                    <a:pt x="195046" y="13347"/>
                  </a:lnTo>
                  <a:lnTo>
                    <a:pt x="197980" y="22161"/>
                  </a:lnTo>
                  <a:lnTo>
                    <a:pt x="208661" y="30797"/>
                  </a:lnTo>
                  <a:lnTo>
                    <a:pt x="225425" y="38265"/>
                  </a:lnTo>
                  <a:lnTo>
                    <a:pt x="246608" y="43573"/>
                  </a:lnTo>
                  <a:lnTo>
                    <a:pt x="268351" y="45694"/>
                  </a:lnTo>
                  <a:lnTo>
                    <a:pt x="286639" y="44259"/>
                  </a:lnTo>
                  <a:lnTo>
                    <a:pt x="299593" y="39674"/>
                  </a:lnTo>
                  <a:lnTo>
                    <a:pt x="305333" y="32270"/>
                  </a:lnTo>
                  <a:close/>
                </a:path>
                <a:path w="337820" h="320675">
                  <a:moveTo>
                    <a:pt x="320916" y="223405"/>
                  </a:moveTo>
                  <a:lnTo>
                    <a:pt x="319417" y="215988"/>
                  </a:lnTo>
                  <a:lnTo>
                    <a:pt x="315341" y="209931"/>
                  </a:lnTo>
                  <a:lnTo>
                    <a:pt x="309308" y="205854"/>
                  </a:lnTo>
                  <a:lnTo>
                    <a:pt x="301917" y="204355"/>
                  </a:lnTo>
                  <a:lnTo>
                    <a:pt x="294513" y="205854"/>
                  </a:lnTo>
                  <a:lnTo>
                    <a:pt x="288480" y="209931"/>
                  </a:lnTo>
                  <a:lnTo>
                    <a:pt x="284403" y="215988"/>
                  </a:lnTo>
                  <a:lnTo>
                    <a:pt x="282917" y="223405"/>
                  </a:lnTo>
                  <a:lnTo>
                    <a:pt x="284403" y="230835"/>
                  </a:lnTo>
                  <a:lnTo>
                    <a:pt x="288480" y="236893"/>
                  </a:lnTo>
                  <a:lnTo>
                    <a:pt x="294513" y="240969"/>
                  </a:lnTo>
                  <a:lnTo>
                    <a:pt x="301917" y="242455"/>
                  </a:lnTo>
                  <a:lnTo>
                    <a:pt x="309308" y="240969"/>
                  </a:lnTo>
                  <a:lnTo>
                    <a:pt x="315341" y="236893"/>
                  </a:lnTo>
                  <a:lnTo>
                    <a:pt x="319417" y="230835"/>
                  </a:lnTo>
                  <a:lnTo>
                    <a:pt x="320916" y="223405"/>
                  </a:lnTo>
                  <a:close/>
                </a:path>
                <a:path w="337820" h="320675">
                  <a:moveTo>
                    <a:pt x="337807" y="292620"/>
                  </a:moveTo>
                  <a:lnTo>
                    <a:pt x="331190" y="284619"/>
                  </a:lnTo>
                  <a:lnTo>
                    <a:pt x="314871" y="284619"/>
                  </a:lnTo>
                  <a:lnTo>
                    <a:pt x="308254" y="292620"/>
                  </a:lnTo>
                  <a:lnTo>
                    <a:pt x="308254" y="302526"/>
                  </a:lnTo>
                  <a:lnTo>
                    <a:pt x="308254" y="312432"/>
                  </a:lnTo>
                  <a:lnTo>
                    <a:pt x="314871" y="320560"/>
                  </a:lnTo>
                  <a:lnTo>
                    <a:pt x="331190" y="320560"/>
                  </a:lnTo>
                  <a:lnTo>
                    <a:pt x="337807" y="312432"/>
                  </a:lnTo>
                  <a:lnTo>
                    <a:pt x="337807" y="292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9395" y="3634994"/>
              <a:ext cx="1275207" cy="148780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28155" y="3517519"/>
              <a:ext cx="1297940" cy="1722755"/>
            </a:xfrm>
            <a:custGeom>
              <a:avLst/>
              <a:gdLst/>
              <a:ahLst/>
              <a:cxnLst/>
              <a:rect l="l" t="t" r="r" b="b"/>
              <a:pathLst>
                <a:path w="1297940" h="1722754">
                  <a:moveTo>
                    <a:pt x="0" y="0"/>
                  </a:moveTo>
                  <a:lnTo>
                    <a:pt x="1297622" y="1722754"/>
                  </a:lnTo>
                </a:path>
                <a:path w="1297940" h="1722754">
                  <a:moveTo>
                    <a:pt x="1297622" y="0"/>
                  </a:moveTo>
                  <a:lnTo>
                    <a:pt x="0" y="1722754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7670295" y="1338072"/>
            <a:ext cx="1245235" cy="1485900"/>
            <a:chOff x="7670292" y="1338072"/>
            <a:chExt cx="1245235" cy="1485900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70292" y="1338072"/>
              <a:ext cx="1245107" cy="14859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24267" y="1490865"/>
              <a:ext cx="1137856" cy="11036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756525" y="1364742"/>
              <a:ext cx="1073785" cy="1355725"/>
            </a:xfrm>
            <a:custGeom>
              <a:avLst/>
              <a:gdLst/>
              <a:ahLst/>
              <a:cxnLst/>
              <a:rect l="l" t="t" r="r" b="b"/>
              <a:pathLst>
                <a:path w="1073784" h="1355725">
                  <a:moveTo>
                    <a:pt x="0" y="0"/>
                  </a:moveTo>
                  <a:lnTo>
                    <a:pt x="1073530" y="1355725"/>
                  </a:lnTo>
                </a:path>
                <a:path w="1073784" h="1355725">
                  <a:moveTo>
                    <a:pt x="1073530" y="0"/>
                  </a:moveTo>
                  <a:lnTo>
                    <a:pt x="0" y="1355725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7624574" y="3552444"/>
            <a:ext cx="1306195" cy="1728470"/>
            <a:chOff x="7624571" y="3552444"/>
            <a:chExt cx="1306195" cy="1728470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24571" y="3552444"/>
              <a:ext cx="1306068" cy="172821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07705" y="3752138"/>
              <a:ext cx="940079" cy="125343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693278" y="3579114"/>
              <a:ext cx="1169035" cy="1599565"/>
            </a:xfrm>
            <a:custGeom>
              <a:avLst/>
              <a:gdLst/>
              <a:ahLst/>
              <a:cxnLst/>
              <a:rect l="l" t="t" r="r" b="b"/>
              <a:pathLst>
                <a:path w="1169034" h="1599564">
                  <a:moveTo>
                    <a:pt x="1168907" y="0"/>
                  </a:moveTo>
                  <a:lnTo>
                    <a:pt x="0" y="1599565"/>
                  </a:lnTo>
                </a:path>
                <a:path w="1169034" h="1599564">
                  <a:moveTo>
                    <a:pt x="0" y="0"/>
                  </a:moveTo>
                  <a:lnTo>
                    <a:pt x="1168907" y="1599565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78739" y="39370"/>
            <a:ext cx="57226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ИНФОРМАЦИОННАЯ</a:t>
            </a:r>
            <a:r>
              <a:rPr sz="2400" b="1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</a:rPr>
              <a:t>БЕЗОПАСНОСТЬ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5801" y="35686"/>
            <a:ext cx="2661285" cy="2631314"/>
            <a:chOff x="0" y="35686"/>
            <a:chExt cx="4462780" cy="3027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7572" y="858011"/>
              <a:ext cx="3314700" cy="22052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3533" y="1052703"/>
              <a:ext cx="2725547" cy="1617472"/>
            </a:xfrm>
            <a:prstGeom prst="rect">
              <a:avLst/>
            </a:prstGeom>
          </p:spPr>
        </p:pic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28600" y="2286005"/>
          <a:ext cx="8801100" cy="33190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04676"/>
                <a:gridCol w="4396424"/>
              </a:tblGrid>
              <a:tr h="29071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133E6A"/>
                          </a:solidFill>
                          <a:latin typeface="Tahoma"/>
                          <a:cs typeface="Tahoma"/>
                        </a:rPr>
                        <a:t>Стационарный</a:t>
                      </a:r>
                      <a:r>
                        <a:rPr sz="1400" b="1" spc="-15" dirty="0">
                          <a:solidFill>
                            <a:srgbClr val="133E6A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10" dirty="0">
                          <a:solidFill>
                            <a:srgbClr val="133E6A"/>
                          </a:solidFill>
                          <a:latin typeface="Tahoma"/>
                          <a:cs typeface="Tahoma"/>
                        </a:rPr>
                        <a:t>телефон</a:t>
                      </a:r>
                      <a:endParaRPr sz="1400" dirty="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B w="12700">
                      <a:solidFill>
                        <a:srgbClr val="133E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spc="-70" dirty="0">
                          <a:solidFill>
                            <a:srgbClr val="133E6A"/>
                          </a:solidFill>
                          <a:latin typeface="Tahoma"/>
                          <a:cs typeface="Tahoma"/>
                        </a:rPr>
                        <a:t>Мобильный</a:t>
                      </a:r>
                      <a:r>
                        <a:rPr sz="1400" b="1" spc="-45" dirty="0">
                          <a:solidFill>
                            <a:srgbClr val="133E6A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400" b="1" spc="10" dirty="0">
                          <a:solidFill>
                            <a:srgbClr val="133E6A"/>
                          </a:solidFill>
                          <a:latin typeface="Tahoma"/>
                          <a:cs typeface="Tahoma"/>
                        </a:rPr>
                        <a:t>телефон</a:t>
                      </a:r>
                      <a:endParaRPr sz="1400">
                        <a:latin typeface="Tahoma"/>
                        <a:cs typeface="Tahoma"/>
                      </a:endParaRPr>
                    </a:p>
                  </a:txBody>
                  <a:tcPr marL="0" marR="0" marT="635" marB="0">
                    <a:lnB w="12700">
                      <a:solidFill>
                        <a:srgbClr val="133E6A"/>
                      </a:solidFill>
                      <a:prstDash val="solid"/>
                    </a:lnB>
                  </a:tcPr>
                </a:tc>
              </a:tr>
              <a:tr h="2985884">
                <a:tc>
                  <a:txBody>
                    <a:bodyPr/>
                    <a:lstStyle/>
                    <a:p>
                      <a:pPr marL="377825" indent="-287020">
                        <a:lnSpc>
                          <a:spcPct val="100000"/>
                        </a:lnSpc>
                        <a:spcBef>
                          <a:spcPts val="325"/>
                        </a:spcBef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Расположение</a:t>
                      </a:r>
                      <a:r>
                        <a:rPr sz="1400" spc="-10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6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исключительно</a:t>
                      </a:r>
                      <a:r>
                        <a:rPr sz="1400" spc="-9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04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400" spc="-1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4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штабе</a:t>
                      </a:r>
                      <a:r>
                        <a:rPr sz="1400" spc="-114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ППЭ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377825" indent="-2870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7825" algn="l"/>
                          <a:tab pos="378460" algn="l"/>
                        </a:tabLst>
                      </a:pPr>
                      <a:r>
                        <a:rPr sz="1400" spc="-4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Используется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7845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8480" algn="l"/>
                        </a:tabLst>
                      </a:pP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дл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свя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з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400" spc="-1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В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7845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8480" algn="l"/>
                        </a:tabLst>
                      </a:pP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дл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свя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з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400" spc="-1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РЦ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7845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8480" algn="l"/>
                        </a:tabLst>
                      </a:pPr>
                      <a:r>
                        <a:rPr sz="1400" spc="-13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для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связи</a:t>
                      </a:r>
                      <a:r>
                        <a:rPr sz="1400" spc="-10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17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с</a:t>
                      </a:r>
                      <a:r>
                        <a:rPr sz="1400" spc="-1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7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горячей</a:t>
                      </a:r>
                      <a:r>
                        <a:rPr sz="1400" spc="-114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4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линией</a:t>
                      </a:r>
                      <a:r>
                        <a:rPr sz="1400" spc="-1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ППЭ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04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400" spc="-1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 err="1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случае</a:t>
                      </a:r>
                      <a:r>
                        <a:rPr sz="1400" spc="-1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0" dirty="0" err="1" smtClean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нештатной</a:t>
                      </a:r>
                      <a:r>
                        <a:rPr lang="ru-RU" sz="1400" spc="-20" dirty="0" smtClean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 err="1" smtClean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ситуации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7845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8480" algn="l"/>
                        </a:tabLst>
                      </a:pP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дл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ол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чения</a:t>
                      </a:r>
                      <a:r>
                        <a:rPr sz="1400" spc="-1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роля</a:t>
                      </a:r>
                      <a:r>
                        <a:rPr sz="1400" spc="-1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400" spc="-1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 err="1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рез</a:t>
                      </a:r>
                      <a:r>
                        <a:rPr sz="1400" spc="-10" dirty="0" err="1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400" spc="-5" dirty="0" err="1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рв</a:t>
                      </a:r>
                      <a:r>
                        <a:rPr sz="1400" dirty="0" err="1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ной</a:t>
                      </a:r>
                      <a:r>
                        <a:rPr sz="1400" spc="-1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 err="1" smtClean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схеме</a:t>
                      </a:r>
                      <a:r>
                        <a:rPr lang="ru-RU" sz="1400" dirty="0" smtClean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 smtClean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«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пол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чение</a:t>
                      </a:r>
                      <a:r>
                        <a:rPr sz="1400" spc="-1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ключа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400" spc="-1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ролю»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133E6A"/>
                      </a:solidFill>
                      <a:prstDash val="solid"/>
                    </a:lnL>
                    <a:lnR w="12700">
                      <a:solidFill>
                        <a:srgbClr val="133E6A"/>
                      </a:solidFill>
                      <a:prstDash val="solid"/>
                    </a:lnR>
                    <a:lnT w="12700">
                      <a:solidFill>
                        <a:srgbClr val="133E6A"/>
                      </a:solidFill>
                      <a:prstDash val="solid"/>
                    </a:lnT>
                    <a:lnB w="12700">
                      <a:solidFill>
                        <a:srgbClr val="133E6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8460" indent="-287020">
                        <a:lnSpc>
                          <a:spcPct val="100000"/>
                        </a:lnSpc>
                        <a:spcBef>
                          <a:spcPts val="325"/>
                        </a:spcBef>
                        <a:buFont typeface="Arial MT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400" spc="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Расположение</a:t>
                      </a:r>
                      <a:r>
                        <a:rPr sz="1400" spc="-10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6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исключительно</a:t>
                      </a:r>
                      <a:r>
                        <a:rPr sz="1400" spc="-9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04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400" spc="-114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4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штабе</a:t>
                      </a:r>
                      <a:r>
                        <a:rPr sz="1400" spc="-114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ППЭ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4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спол</a:t>
                      </a:r>
                      <a:r>
                        <a:rPr sz="1400" b="1" spc="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ь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зу</a:t>
                      </a:r>
                      <a:r>
                        <a:rPr sz="14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е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тся</a:t>
                      </a:r>
                      <a:r>
                        <a:rPr sz="1400" b="1" spc="-1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как</a:t>
                      </a:r>
                      <a:r>
                        <a:rPr sz="1400" b="1" spc="-12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резерв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ное</a:t>
                      </a:r>
                      <a:r>
                        <a:rPr sz="1400" b="1" spc="-114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сре</a:t>
                      </a:r>
                      <a:r>
                        <a:rPr sz="14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ство</a:t>
                      </a:r>
                      <a:r>
                        <a:rPr sz="1400" b="1" spc="-10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св</a:t>
                      </a:r>
                      <a:r>
                        <a:rPr sz="14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я</a:t>
                      </a:r>
                      <a:r>
                        <a:rPr sz="1400" b="1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зи</a:t>
                      </a:r>
                    </a:p>
                    <a:p>
                      <a:pPr marL="378460" indent="-2870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378460" algn="l"/>
                          <a:tab pos="379095" algn="l"/>
                        </a:tabLst>
                      </a:pP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ме</a:t>
                      </a:r>
                      <a:r>
                        <a:rPr sz="1400" spc="-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ю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т</a:t>
                      </a:r>
                      <a:r>
                        <a:rPr sz="1400" spc="-9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аво</a:t>
                      </a:r>
                      <a:r>
                        <a:rPr sz="1400" spc="-1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носить</a:t>
                      </a:r>
                      <a:r>
                        <a:rPr sz="1400" spc="-10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400" spc="-1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штаб</a:t>
                      </a:r>
                      <a:r>
                        <a:rPr sz="1400" spc="-13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ППЭ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8480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9115" algn="l"/>
                        </a:tabLst>
                      </a:pP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ково</a:t>
                      </a:r>
                      <a:r>
                        <a:rPr sz="1400" spc="-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ител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ь</a:t>
                      </a:r>
                      <a:r>
                        <a:rPr sz="1400" spc="-1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ОО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8480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9115" algn="l"/>
                        </a:tabLst>
                      </a:pP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у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ково</a:t>
                      </a:r>
                      <a:r>
                        <a:rPr sz="1400" spc="-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ител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ь</a:t>
                      </a:r>
                      <a:r>
                        <a:rPr sz="1400" spc="-1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ППЭ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8480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9115" algn="l"/>
                        </a:tabLst>
                      </a:pP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члены</a:t>
                      </a:r>
                      <a:r>
                        <a:rPr sz="1400" spc="-114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Г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ЭК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8480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9115" algn="l"/>
                        </a:tabLst>
                      </a:pP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общественные</a:t>
                      </a:r>
                      <a:r>
                        <a:rPr sz="1400" spc="-1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наблюдатели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8480" marR="1097915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9115" algn="l"/>
                        </a:tabLst>
                      </a:pPr>
                      <a:r>
                        <a:rPr sz="1400" spc="-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олжност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ые</a:t>
                      </a:r>
                      <a:r>
                        <a:rPr sz="1400" spc="-9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ли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ца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особр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ад</a:t>
                      </a:r>
                      <a:r>
                        <a:rPr sz="1400" spc="-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з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ора</a:t>
                      </a:r>
                      <a:r>
                        <a:rPr sz="1400" spc="-9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400" spc="-13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ли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ца  </a:t>
                      </a:r>
                      <a:r>
                        <a:rPr sz="1400" spc="-2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уполномоченные</a:t>
                      </a:r>
                      <a:r>
                        <a:rPr sz="1400" spc="-9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6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Рособрнадзором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  <a:p>
                      <a:pPr marL="538480" lvl="1" indent="-18034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539115" algn="l"/>
                        </a:tabLst>
                      </a:pPr>
                      <a:r>
                        <a:rPr sz="1400" spc="-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олжност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ые</a:t>
                      </a:r>
                      <a:r>
                        <a:rPr sz="1400" spc="-9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ли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ца</a:t>
                      </a:r>
                      <a:r>
                        <a:rPr sz="1400" spc="-12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И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В</a:t>
                      </a:r>
                      <a:r>
                        <a:rPr sz="1400" spc="-114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4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ере</a:t>
                      </a:r>
                      <a:r>
                        <a:rPr sz="1400" spc="-1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д</a:t>
                      </a:r>
                      <a:r>
                        <a:rPr sz="1400" spc="-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а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ные</a:t>
                      </a:r>
                      <a:r>
                        <a:rPr sz="1400" spc="-7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пол</a:t>
                      </a:r>
                      <a:r>
                        <a:rPr sz="1400" spc="5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н</a:t>
                      </a:r>
                      <a:r>
                        <a:rPr sz="1400" dirty="0">
                          <a:solidFill>
                            <a:srgbClr val="133E6A"/>
                          </a:solidFill>
                          <a:latin typeface="Verdana"/>
                          <a:cs typeface="Verdana"/>
                        </a:rPr>
                        <a:t>омочия)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133E6A"/>
                      </a:solidFill>
                      <a:prstDash val="solid"/>
                    </a:lnL>
                    <a:lnT w="12700">
                      <a:solidFill>
                        <a:srgbClr val="133E6A"/>
                      </a:solidFill>
                      <a:prstDash val="solid"/>
                    </a:lnT>
                    <a:lnB w="12700">
                      <a:solidFill>
                        <a:srgbClr val="133E6A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6" name="object 6"/>
          <p:cNvGrpSpPr/>
          <p:nvPr/>
        </p:nvGrpSpPr>
        <p:grpSpPr>
          <a:xfrm>
            <a:off x="6286536" y="318588"/>
            <a:ext cx="1513427" cy="2500885"/>
            <a:chOff x="7988807" y="318515"/>
            <a:chExt cx="2411095" cy="31470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88807" y="318515"/>
              <a:ext cx="2410968" cy="3147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4260" y="514350"/>
              <a:ext cx="1822069" cy="255879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8601" y="73"/>
            <a:ext cx="3820382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3729"/>
              </a:lnSpc>
              <a:spcBef>
                <a:spcPts val="100"/>
              </a:spcBef>
            </a:pPr>
            <a:r>
              <a:rPr sz="2400" b="1" spc="85" dirty="0">
                <a:solidFill>
                  <a:schemeClr val="accent6">
                    <a:lumMod val="75000"/>
                  </a:schemeClr>
                </a:solidFill>
              </a:rPr>
              <a:t>Орг</a:t>
            </a:r>
            <a:r>
              <a:rPr sz="2400" b="1" spc="75" dirty="0">
                <a:solidFill>
                  <a:schemeClr val="accent6">
                    <a:lumMod val="75000"/>
                  </a:schemeClr>
                </a:solidFill>
              </a:rPr>
              <a:t>а</a:t>
            </a:r>
            <a:r>
              <a:rPr sz="2400" b="1" spc="-105" dirty="0">
                <a:solidFill>
                  <a:schemeClr val="accent6">
                    <a:lumMod val="75000"/>
                  </a:schemeClr>
                </a:solidFill>
              </a:rPr>
              <a:t>н</a:t>
            </a:r>
            <a:r>
              <a:rPr sz="2400" b="1" spc="-95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sz="2400" b="1" spc="-120" dirty="0">
                <a:solidFill>
                  <a:schemeClr val="accent6">
                    <a:lumMod val="75000"/>
                  </a:schemeClr>
                </a:solidFill>
              </a:rPr>
              <a:t>зация</a:t>
            </a:r>
            <a:r>
              <a:rPr sz="2400" b="1" spc="-2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90" dirty="0">
                <a:solidFill>
                  <a:schemeClr val="accent6">
                    <a:lumMod val="75000"/>
                  </a:schemeClr>
                </a:solidFill>
              </a:rPr>
              <a:t>связи</a:t>
            </a:r>
          </a:p>
          <a:p>
            <a:pPr marL="12700" algn="l">
              <a:lnSpc>
                <a:spcPts val="2290"/>
              </a:lnSpc>
            </a:pP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пр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sz="2400" b="1" spc="-16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провед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</a:rPr>
              <a:t>е</a:t>
            </a:r>
            <a:r>
              <a:rPr sz="2400" b="1" spc="-65" dirty="0">
                <a:solidFill>
                  <a:schemeClr val="accent6">
                    <a:lumMod val="75000"/>
                  </a:schemeClr>
                </a:solidFill>
              </a:rPr>
              <a:t>ни</a:t>
            </a:r>
            <a:r>
              <a:rPr sz="2400" b="1" spc="-60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sz="2400" b="1" spc="-16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60" dirty="0">
                <a:solidFill>
                  <a:schemeClr val="accent6">
                    <a:lumMod val="75000"/>
                  </a:schemeClr>
                </a:solidFill>
              </a:rPr>
              <a:t>ЕГ</a:t>
            </a:r>
            <a:r>
              <a:rPr sz="2400" b="1" spc="-65" dirty="0">
                <a:solidFill>
                  <a:schemeClr val="accent6">
                    <a:lumMod val="75000"/>
                  </a:schemeClr>
                </a:solidFill>
              </a:rPr>
              <a:t>Э</a:t>
            </a:r>
            <a:r>
              <a:rPr sz="2400" b="1" spc="-16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254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-1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40" dirty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sz="2400" b="1" spc="-145" dirty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sz="2400" b="1" spc="225" dirty="0">
                <a:solidFill>
                  <a:schemeClr val="accent6">
                    <a:lumMod val="75000"/>
                  </a:schemeClr>
                </a:solidFill>
              </a:rPr>
              <a:t>Э</a:t>
            </a:r>
            <a:endParaRPr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3021" y="5638803"/>
            <a:ext cx="8820912" cy="1118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C00000"/>
                </a:solidFill>
                <a:cs typeface="Verdana"/>
              </a:rPr>
              <a:t>Один</a:t>
            </a:r>
            <a:r>
              <a:rPr sz="1800" spc="-13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114" dirty="0">
                <a:solidFill>
                  <a:srgbClr val="C00000"/>
                </a:solidFill>
                <a:cs typeface="Verdana"/>
              </a:rPr>
              <a:t>из</a:t>
            </a:r>
            <a:r>
              <a:rPr sz="1800" spc="-13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80" dirty="0">
                <a:solidFill>
                  <a:srgbClr val="C00000"/>
                </a:solidFill>
                <a:cs typeface="Verdana"/>
              </a:rPr>
              <a:t>технических</a:t>
            </a:r>
            <a:r>
              <a:rPr sz="1800" spc="-105" dirty="0">
                <a:solidFill>
                  <a:srgbClr val="C00000"/>
                </a:solidFill>
                <a:cs typeface="Verdana"/>
              </a:rPr>
              <a:t> </a:t>
            </a:r>
            <a:r>
              <a:rPr sz="1800" dirty="0">
                <a:solidFill>
                  <a:srgbClr val="C00000"/>
                </a:solidFill>
                <a:cs typeface="Verdana"/>
              </a:rPr>
              <a:t>специалистов</a:t>
            </a:r>
            <a:r>
              <a:rPr sz="1800" spc="-11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40" dirty="0">
                <a:solidFill>
                  <a:srgbClr val="C00000"/>
                </a:solidFill>
                <a:cs typeface="Verdana"/>
              </a:rPr>
              <a:t>дежурит</a:t>
            </a:r>
            <a:r>
              <a:rPr sz="1800" spc="-105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229" dirty="0">
                <a:solidFill>
                  <a:srgbClr val="C00000"/>
                </a:solidFill>
                <a:cs typeface="Verdana"/>
              </a:rPr>
              <a:t>в</a:t>
            </a:r>
            <a:r>
              <a:rPr sz="1800" spc="-14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45" dirty="0">
                <a:solidFill>
                  <a:srgbClr val="C00000"/>
                </a:solidFill>
                <a:cs typeface="Verdana"/>
              </a:rPr>
              <a:t>штабе</a:t>
            </a:r>
            <a:r>
              <a:rPr sz="1800" spc="-125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20" dirty="0">
                <a:solidFill>
                  <a:srgbClr val="C00000"/>
                </a:solidFill>
                <a:cs typeface="Verdana"/>
              </a:rPr>
              <a:t>ППЭ</a:t>
            </a:r>
            <a:r>
              <a:rPr sz="1800" spc="-14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145" dirty="0">
                <a:solidFill>
                  <a:srgbClr val="C00000"/>
                </a:solidFill>
                <a:cs typeface="Verdana"/>
              </a:rPr>
              <a:t>для</a:t>
            </a:r>
            <a:r>
              <a:rPr sz="1800" spc="-125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25" dirty="0">
                <a:solidFill>
                  <a:srgbClr val="C00000"/>
                </a:solidFill>
                <a:cs typeface="Verdana"/>
              </a:rPr>
              <a:t>оперативного</a:t>
            </a:r>
            <a:r>
              <a:rPr sz="1800" spc="-135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95" dirty="0">
                <a:solidFill>
                  <a:srgbClr val="C00000"/>
                </a:solidFill>
                <a:cs typeface="Verdana"/>
              </a:rPr>
              <a:t>выполнения</a:t>
            </a:r>
            <a:endParaRPr sz="1800" dirty="0">
              <a:cs typeface="Verdana"/>
            </a:endParaRPr>
          </a:p>
          <a:p>
            <a:pPr marL="299085" algn="just">
              <a:lnSpc>
                <a:spcPct val="100000"/>
              </a:lnSpc>
            </a:pPr>
            <a:r>
              <a:rPr sz="1800" spc="-10" dirty="0">
                <a:solidFill>
                  <a:srgbClr val="C00000"/>
                </a:solidFill>
                <a:cs typeface="Verdana"/>
              </a:rPr>
              <a:t>необходимых</a:t>
            </a:r>
            <a:r>
              <a:rPr sz="1800" spc="-12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70" dirty="0">
                <a:solidFill>
                  <a:srgbClr val="C00000"/>
                </a:solidFill>
                <a:cs typeface="Verdana"/>
              </a:rPr>
              <a:t>технологических</a:t>
            </a:r>
            <a:r>
              <a:rPr sz="1800" spc="-8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20" dirty="0">
                <a:solidFill>
                  <a:srgbClr val="C00000"/>
                </a:solidFill>
                <a:cs typeface="Verdana"/>
              </a:rPr>
              <a:t>процедур</a:t>
            </a:r>
            <a:r>
              <a:rPr sz="1800" spc="-125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5" dirty="0">
                <a:solidFill>
                  <a:srgbClr val="C00000"/>
                </a:solidFill>
                <a:cs typeface="Verdana"/>
              </a:rPr>
              <a:t>при</a:t>
            </a:r>
            <a:r>
              <a:rPr sz="1800" spc="-13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75" dirty="0">
                <a:solidFill>
                  <a:srgbClr val="C00000"/>
                </a:solidFill>
                <a:cs typeface="Verdana"/>
              </a:rPr>
              <a:t>возникновении</a:t>
            </a:r>
            <a:r>
              <a:rPr sz="1800" spc="-11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75" dirty="0">
                <a:solidFill>
                  <a:srgbClr val="C00000"/>
                </a:solidFill>
                <a:cs typeface="Verdana"/>
              </a:rPr>
              <a:t>нештатных</a:t>
            </a:r>
            <a:r>
              <a:rPr sz="1800" spc="-12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15" dirty="0">
                <a:solidFill>
                  <a:srgbClr val="C00000"/>
                </a:solidFill>
                <a:cs typeface="Verdana"/>
              </a:rPr>
              <a:t>ситуаций</a:t>
            </a:r>
            <a:endParaRPr sz="1800" dirty="0">
              <a:cs typeface="Verdana"/>
            </a:endParaRPr>
          </a:p>
          <a:p>
            <a:pPr marL="299085" marR="5080" indent="-287020" algn="just">
              <a:lnSpc>
                <a:spcPts val="2100"/>
              </a:lnSpc>
              <a:spcBef>
                <a:spcPts val="120"/>
              </a:spcBef>
              <a:buFont typeface="Arial MT"/>
              <a:buChar char="•"/>
              <a:tabLst>
                <a:tab pos="299085" algn="l"/>
                <a:tab pos="299720" algn="l"/>
              </a:tabLst>
            </a:pPr>
            <a:r>
              <a:rPr sz="1800" spc="-75" dirty="0">
                <a:solidFill>
                  <a:srgbClr val="C00000"/>
                </a:solidFill>
                <a:cs typeface="Verdana"/>
              </a:rPr>
              <a:t>Руководитель</a:t>
            </a:r>
            <a:r>
              <a:rPr sz="1800" spc="-11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25" dirty="0">
                <a:solidFill>
                  <a:srgbClr val="C00000"/>
                </a:solidFill>
                <a:cs typeface="Verdana"/>
              </a:rPr>
              <a:t>ППЭ</a:t>
            </a:r>
            <a:r>
              <a:rPr sz="1800" spc="-13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10" dirty="0">
                <a:solidFill>
                  <a:srgbClr val="C00000"/>
                </a:solidFill>
                <a:cs typeface="Verdana"/>
              </a:rPr>
              <a:t>(помощник</a:t>
            </a:r>
            <a:r>
              <a:rPr sz="1800" spc="-95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75" dirty="0">
                <a:solidFill>
                  <a:srgbClr val="C00000"/>
                </a:solidFill>
                <a:cs typeface="Verdana"/>
              </a:rPr>
              <a:t>руководителя</a:t>
            </a:r>
            <a:r>
              <a:rPr sz="1800" spc="-11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55" dirty="0">
                <a:solidFill>
                  <a:srgbClr val="C00000"/>
                </a:solidFill>
                <a:cs typeface="Verdana"/>
              </a:rPr>
              <a:t>ППЭ)</a:t>
            </a:r>
            <a:r>
              <a:rPr sz="1800" spc="-12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40" dirty="0">
                <a:solidFill>
                  <a:srgbClr val="C00000"/>
                </a:solidFill>
                <a:cs typeface="Verdana"/>
              </a:rPr>
              <a:t>дежурит</a:t>
            </a:r>
            <a:r>
              <a:rPr sz="1800" spc="-10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229" dirty="0">
                <a:solidFill>
                  <a:srgbClr val="C00000"/>
                </a:solidFill>
                <a:cs typeface="Verdana"/>
              </a:rPr>
              <a:t>в</a:t>
            </a:r>
            <a:r>
              <a:rPr sz="1800" spc="-135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50" dirty="0">
                <a:solidFill>
                  <a:srgbClr val="C00000"/>
                </a:solidFill>
                <a:cs typeface="Verdana"/>
              </a:rPr>
              <a:t>штабе</a:t>
            </a:r>
            <a:r>
              <a:rPr sz="1800" spc="-12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25" dirty="0">
                <a:solidFill>
                  <a:srgbClr val="C00000"/>
                </a:solidFill>
                <a:cs typeface="Verdana"/>
              </a:rPr>
              <a:t>ППЭ</a:t>
            </a:r>
            <a:r>
              <a:rPr sz="1800" spc="-13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145" dirty="0">
                <a:solidFill>
                  <a:srgbClr val="C00000"/>
                </a:solidFill>
                <a:cs typeface="Verdana"/>
              </a:rPr>
              <a:t>для</a:t>
            </a:r>
            <a:r>
              <a:rPr sz="1800" spc="-114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55" dirty="0">
                <a:solidFill>
                  <a:srgbClr val="C00000"/>
                </a:solidFill>
                <a:cs typeface="Verdana"/>
              </a:rPr>
              <a:t>ответа</a:t>
            </a:r>
            <a:r>
              <a:rPr sz="1800" spc="-12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35" dirty="0">
                <a:solidFill>
                  <a:srgbClr val="C00000"/>
                </a:solidFill>
                <a:cs typeface="Verdana"/>
              </a:rPr>
              <a:t>на</a:t>
            </a:r>
            <a:r>
              <a:rPr sz="1800" spc="-135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114" dirty="0">
                <a:solidFill>
                  <a:srgbClr val="C00000"/>
                </a:solidFill>
                <a:cs typeface="Verdana"/>
              </a:rPr>
              <a:t>звонки, </a:t>
            </a:r>
            <a:r>
              <a:rPr sz="1800" spc="-62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-5" dirty="0">
                <a:solidFill>
                  <a:srgbClr val="C00000"/>
                </a:solidFill>
                <a:cs typeface="Verdana"/>
              </a:rPr>
              <a:t>пос</a:t>
            </a:r>
            <a:r>
              <a:rPr sz="1800" spc="-10" dirty="0">
                <a:solidFill>
                  <a:srgbClr val="C00000"/>
                </a:solidFill>
                <a:cs typeface="Verdana"/>
              </a:rPr>
              <a:t>т</a:t>
            </a:r>
            <a:r>
              <a:rPr sz="1800" spc="-15" dirty="0">
                <a:solidFill>
                  <a:srgbClr val="C00000"/>
                </a:solidFill>
                <a:cs typeface="Verdana"/>
              </a:rPr>
              <a:t>уп</a:t>
            </a:r>
            <a:r>
              <a:rPr sz="1800" spc="-20" dirty="0">
                <a:solidFill>
                  <a:srgbClr val="C00000"/>
                </a:solidFill>
                <a:cs typeface="Verdana"/>
              </a:rPr>
              <a:t>а</a:t>
            </a:r>
            <a:r>
              <a:rPr sz="1800" spc="95" dirty="0">
                <a:solidFill>
                  <a:srgbClr val="C00000"/>
                </a:solidFill>
                <a:cs typeface="Verdana"/>
              </a:rPr>
              <a:t>ю</a:t>
            </a:r>
            <a:r>
              <a:rPr sz="1800" spc="90" dirty="0">
                <a:solidFill>
                  <a:srgbClr val="C00000"/>
                </a:solidFill>
                <a:cs typeface="Verdana"/>
              </a:rPr>
              <a:t>щ</a:t>
            </a:r>
            <a:r>
              <a:rPr sz="1800" spc="20" dirty="0">
                <a:solidFill>
                  <a:srgbClr val="C00000"/>
                </a:solidFill>
                <a:cs typeface="Verdana"/>
              </a:rPr>
              <a:t>и</a:t>
            </a:r>
            <a:r>
              <a:rPr sz="1800" spc="25" dirty="0">
                <a:solidFill>
                  <a:srgbClr val="C00000"/>
                </a:solidFill>
                <a:cs typeface="Verdana"/>
              </a:rPr>
              <a:t>е</a:t>
            </a:r>
            <a:r>
              <a:rPr sz="1800" spc="-130" dirty="0">
                <a:solidFill>
                  <a:srgbClr val="C00000"/>
                </a:solidFill>
                <a:cs typeface="Verdana"/>
              </a:rPr>
              <a:t> </a:t>
            </a:r>
            <a:r>
              <a:rPr sz="1800" spc="35" dirty="0" err="1">
                <a:solidFill>
                  <a:srgbClr val="C00000"/>
                </a:solidFill>
                <a:cs typeface="Verdana"/>
              </a:rPr>
              <a:t>на</a:t>
            </a:r>
            <a:r>
              <a:rPr sz="1800" spc="-145" dirty="0">
                <a:solidFill>
                  <a:srgbClr val="C00000"/>
                </a:solidFill>
                <a:cs typeface="Verdana"/>
              </a:rPr>
              <a:t> </a:t>
            </a:r>
            <a:r>
              <a:rPr lang="ru-RU" sz="1800" spc="-145" dirty="0" smtClean="0">
                <a:solidFill>
                  <a:srgbClr val="C00000"/>
                </a:solidFill>
                <a:cs typeface="Verdana"/>
              </a:rPr>
              <a:t>стационарный или мобильный телефон</a:t>
            </a:r>
            <a:endParaRPr sz="1800" dirty="0"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4551" y="1180211"/>
            <a:ext cx="8644890" cy="4512310"/>
          </a:xfrm>
          <a:custGeom>
            <a:avLst/>
            <a:gdLst/>
            <a:ahLst/>
            <a:cxnLst/>
            <a:rect l="l" t="t" r="r" b="b"/>
            <a:pathLst>
              <a:path w="8644890" h="4512310">
                <a:moveTo>
                  <a:pt x="7892338" y="0"/>
                </a:moveTo>
                <a:lnTo>
                  <a:pt x="751966" y="0"/>
                </a:lnTo>
                <a:lnTo>
                  <a:pt x="704411" y="1479"/>
                </a:lnTo>
                <a:lnTo>
                  <a:pt x="657641" y="5859"/>
                </a:lnTo>
                <a:lnTo>
                  <a:pt x="611745" y="13050"/>
                </a:lnTo>
                <a:lnTo>
                  <a:pt x="566812" y="22966"/>
                </a:lnTo>
                <a:lnTo>
                  <a:pt x="522929" y="35517"/>
                </a:lnTo>
                <a:lnTo>
                  <a:pt x="480184" y="50617"/>
                </a:lnTo>
                <a:lnTo>
                  <a:pt x="438666" y="68176"/>
                </a:lnTo>
                <a:lnTo>
                  <a:pt x="398462" y="88106"/>
                </a:lnTo>
                <a:lnTo>
                  <a:pt x="359661" y="110320"/>
                </a:lnTo>
                <a:lnTo>
                  <a:pt x="322350" y="134730"/>
                </a:lnTo>
                <a:lnTo>
                  <a:pt x="286619" y="161246"/>
                </a:lnTo>
                <a:lnTo>
                  <a:pt x="252554" y="189782"/>
                </a:lnTo>
                <a:lnTo>
                  <a:pt x="220244" y="220249"/>
                </a:lnTo>
                <a:lnTo>
                  <a:pt x="189778" y="252559"/>
                </a:lnTo>
                <a:lnTo>
                  <a:pt x="161242" y="286624"/>
                </a:lnTo>
                <a:lnTo>
                  <a:pt x="134726" y="322356"/>
                </a:lnTo>
                <a:lnTo>
                  <a:pt x="110317" y="359666"/>
                </a:lnTo>
                <a:lnTo>
                  <a:pt x="88104" y="398467"/>
                </a:lnTo>
                <a:lnTo>
                  <a:pt x="68174" y="438671"/>
                </a:lnTo>
                <a:lnTo>
                  <a:pt x="50615" y="480189"/>
                </a:lnTo>
                <a:lnTo>
                  <a:pt x="35516" y="522933"/>
                </a:lnTo>
                <a:lnTo>
                  <a:pt x="22965" y="566816"/>
                </a:lnTo>
                <a:lnTo>
                  <a:pt x="13050" y="611749"/>
                </a:lnTo>
                <a:lnTo>
                  <a:pt x="5858" y="657643"/>
                </a:lnTo>
                <a:lnTo>
                  <a:pt x="1479" y="704412"/>
                </a:lnTo>
                <a:lnTo>
                  <a:pt x="0" y="751966"/>
                </a:lnTo>
                <a:lnTo>
                  <a:pt x="0" y="3759834"/>
                </a:lnTo>
                <a:lnTo>
                  <a:pt x="1479" y="3807389"/>
                </a:lnTo>
                <a:lnTo>
                  <a:pt x="5858" y="3854157"/>
                </a:lnTo>
                <a:lnTo>
                  <a:pt x="13050" y="3900050"/>
                </a:lnTo>
                <a:lnTo>
                  <a:pt x="22965" y="3944981"/>
                </a:lnTo>
                <a:lnTo>
                  <a:pt x="35516" y="3988862"/>
                </a:lnTo>
                <a:lnTo>
                  <a:pt x="50615" y="4031603"/>
                </a:lnTo>
                <a:lnTo>
                  <a:pt x="68174" y="4073119"/>
                </a:lnTo>
                <a:lnTo>
                  <a:pt x="88104" y="4113319"/>
                </a:lnTo>
                <a:lnTo>
                  <a:pt x="110317" y="4152117"/>
                </a:lnTo>
                <a:lnTo>
                  <a:pt x="134726" y="4189424"/>
                </a:lnTo>
                <a:lnTo>
                  <a:pt x="161242" y="4225152"/>
                </a:lnTo>
                <a:lnTo>
                  <a:pt x="189778" y="4259214"/>
                </a:lnTo>
                <a:lnTo>
                  <a:pt x="220244" y="4291520"/>
                </a:lnTo>
                <a:lnTo>
                  <a:pt x="252554" y="4321983"/>
                </a:lnTo>
                <a:lnTo>
                  <a:pt x="286619" y="4350516"/>
                </a:lnTo>
                <a:lnTo>
                  <a:pt x="322350" y="4377029"/>
                </a:lnTo>
                <a:lnTo>
                  <a:pt x="359661" y="4401435"/>
                </a:lnTo>
                <a:lnTo>
                  <a:pt x="398462" y="4423646"/>
                </a:lnTo>
                <a:lnTo>
                  <a:pt x="438666" y="4443573"/>
                </a:lnTo>
                <a:lnTo>
                  <a:pt x="480184" y="4461129"/>
                </a:lnTo>
                <a:lnTo>
                  <a:pt x="522929" y="4476226"/>
                </a:lnTo>
                <a:lnTo>
                  <a:pt x="566812" y="4488776"/>
                </a:lnTo>
                <a:lnTo>
                  <a:pt x="611745" y="4498690"/>
                </a:lnTo>
                <a:lnTo>
                  <a:pt x="657641" y="4505880"/>
                </a:lnTo>
                <a:lnTo>
                  <a:pt x="704411" y="4510259"/>
                </a:lnTo>
                <a:lnTo>
                  <a:pt x="751966" y="4511738"/>
                </a:lnTo>
                <a:lnTo>
                  <a:pt x="7892338" y="4511738"/>
                </a:lnTo>
                <a:lnTo>
                  <a:pt x="7939893" y="4510259"/>
                </a:lnTo>
                <a:lnTo>
                  <a:pt x="7986661" y="4505880"/>
                </a:lnTo>
                <a:lnTo>
                  <a:pt x="8032556" y="4498690"/>
                </a:lnTo>
                <a:lnTo>
                  <a:pt x="8077489" y="4488776"/>
                </a:lnTo>
                <a:lnTo>
                  <a:pt x="8121371" y="4476226"/>
                </a:lnTo>
                <a:lnTo>
                  <a:pt x="8164116" y="4461129"/>
                </a:lnTo>
                <a:lnTo>
                  <a:pt x="8205634" y="4443573"/>
                </a:lnTo>
                <a:lnTo>
                  <a:pt x="8245837" y="4423646"/>
                </a:lnTo>
                <a:lnTo>
                  <a:pt x="8284638" y="4401435"/>
                </a:lnTo>
                <a:lnTo>
                  <a:pt x="8321949" y="4377029"/>
                </a:lnTo>
                <a:lnTo>
                  <a:pt x="8357681" y="4350516"/>
                </a:lnTo>
                <a:lnTo>
                  <a:pt x="8391746" y="4321983"/>
                </a:lnTo>
                <a:lnTo>
                  <a:pt x="8424056" y="4291520"/>
                </a:lnTo>
                <a:lnTo>
                  <a:pt x="8454523" y="4259214"/>
                </a:lnTo>
                <a:lnTo>
                  <a:pt x="8483058" y="4225152"/>
                </a:lnTo>
                <a:lnTo>
                  <a:pt x="8509575" y="4189424"/>
                </a:lnTo>
                <a:lnTo>
                  <a:pt x="8533985" y="4152117"/>
                </a:lnTo>
                <a:lnTo>
                  <a:pt x="8556199" y="4113319"/>
                </a:lnTo>
                <a:lnTo>
                  <a:pt x="8576129" y="4073119"/>
                </a:lnTo>
                <a:lnTo>
                  <a:pt x="8593688" y="4031603"/>
                </a:lnTo>
                <a:lnTo>
                  <a:pt x="8608787" y="3988862"/>
                </a:lnTo>
                <a:lnTo>
                  <a:pt x="8621339" y="3944981"/>
                </a:lnTo>
                <a:lnTo>
                  <a:pt x="8631255" y="3900050"/>
                </a:lnTo>
                <a:lnTo>
                  <a:pt x="8638446" y="3854157"/>
                </a:lnTo>
                <a:lnTo>
                  <a:pt x="8642826" y="3807389"/>
                </a:lnTo>
                <a:lnTo>
                  <a:pt x="8644305" y="3759834"/>
                </a:lnTo>
                <a:lnTo>
                  <a:pt x="8644305" y="751966"/>
                </a:lnTo>
                <a:lnTo>
                  <a:pt x="8642826" y="704412"/>
                </a:lnTo>
                <a:lnTo>
                  <a:pt x="8638446" y="657643"/>
                </a:lnTo>
                <a:lnTo>
                  <a:pt x="8631255" y="611749"/>
                </a:lnTo>
                <a:lnTo>
                  <a:pt x="8621339" y="566816"/>
                </a:lnTo>
                <a:lnTo>
                  <a:pt x="8608787" y="522933"/>
                </a:lnTo>
                <a:lnTo>
                  <a:pt x="8593688" y="480189"/>
                </a:lnTo>
                <a:lnTo>
                  <a:pt x="8576129" y="438671"/>
                </a:lnTo>
                <a:lnTo>
                  <a:pt x="8556199" y="398467"/>
                </a:lnTo>
                <a:lnTo>
                  <a:pt x="8533985" y="359666"/>
                </a:lnTo>
                <a:lnTo>
                  <a:pt x="8509575" y="322356"/>
                </a:lnTo>
                <a:lnTo>
                  <a:pt x="8483058" y="286624"/>
                </a:lnTo>
                <a:lnTo>
                  <a:pt x="8454523" y="252559"/>
                </a:lnTo>
                <a:lnTo>
                  <a:pt x="8424056" y="220249"/>
                </a:lnTo>
                <a:lnTo>
                  <a:pt x="8391746" y="189782"/>
                </a:lnTo>
                <a:lnTo>
                  <a:pt x="8357681" y="161246"/>
                </a:lnTo>
                <a:lnTo>
                  <a:pt x="8321949" y="134730"/>
                </a:lnTo>
                <a:lnTo>
                  <a:pt x="8284638" y="110320"/>
                </a:lnTo>
                <a:lnTo>
                  <a:pt x="8245837" y="88106"/>
                </a:lnTo>
                <a:lnTo>
                  <a:pt x="8205634" y="68176"/>
                </a:lnTo>
                <a:lnTo>
                  <a:pt x="8164116" y="50617"/>
                </a:lnTo>
                <a:lnTo>
                  <a:pt x="8121371" y="35517"/>
                </a:lnTo>
                <a:lnTo>
                  <a:pt x="8077489" y="22966"/>
                </a:lnTo>
                <a:lnTo>
                  <a:pt x="8032556" y="13050"/>
                </a:lnTo>
                <a:lnTo>
                  <a:pt x="7986661" y="5859"/>
                </a:lnTo>
                <a:lnTo>
                  <a:pt x="7939893" y="1479"/>
                </a:lnTo>
                <a:lnTo>
                  <a:pt x="78923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3562" y="1427738"/>
            <a:ext cx="65525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cs typeface="Microsoft Sans Serif"/>
              </a:rPr>
              <a:t>Полные</a:t>
            </a:r>
            <a:r>
              <a:rPr sz="1800" spc="2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комплекты</a:t>
            </a:r>
            <a:r>
              <a:rPr sz="1800" spc="1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экзаменационных</a:t>
            </a:r>
            <a:r>
              <a:rPr sz="1800" spc="35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материалов</a:t>
            </a:r>
            <a:r>
              <a:rPr sz="1800" spc="20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включают: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spc="-35" dirty="0">
                <a:cs typeface="Microsoft Sans Serif"/>
              </a:rPr>
              <a:t>бланки</a:t>
            </a:r>
            <a:r>
              <a:rPr sz="1800" spc="-20" dirty="0">
                <a:cs typeface="Microsoft Sans Serif"/>
              </a:rPr>
              <a:t> участников</a:t>
            </a:r>
            <a:r>
              <a:rPr sz="1800" spc="35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экзамена;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spc="-15" dirty="0">
                <a:cs typeface="Microsoft Sans Serif"/>
              </a:rPr>
              <a:t>контрольные</a:t>
            </a:r>
            <a:r>
              <a:rPr sz="1800" spc="1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измерительные</a:t>
            </a:r>
            <a:r>
              <a:rPr sz="1800" spc="2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материалы;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spc="-15" dirty="0">
                <a:cs typeface="Microsoft Sans Serif"/>
              </a:rPr>
              <a:t>контрольный</a:t>
            </a:r>
            <a:r>
              <a:rPr sz="1800" spc="-35" dirty="0">
                <a:cs typeface="Microsoft Sans Serif"/>
              </a:rPr>
              <a:t> </a:t>
            </a:r>
            <a:r>
              <a:rPr sz="1800" spc="5" dirty="0">
                <a:cs typeface="Microsoft Sans Serif"/>
              </a:rPr>
              <a:t>лист</a:t>
            </a:r>
            <a:endParaRPr sz="1800" dirty="0"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3562" y="3409268"/>
            <a:ext cx="45192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cs typeface="Microsoft Sans Serif"/>
              </a:rPr>
              <a:t>Доставляются</a:t>
            </a:r>
            <a:r>
              <a:rPr sz="1800" spc="-10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в</a:t>
            </a:r>
            <a:r>
              <a:rPr sz="1800" spc="15" dirty="0">
                <a:cs typeface="Microsoft Sans Serif"/>
              </a:rPr>
              <a:t> Штаб </a:t>
            </a:r>
            <a:r>
              <a:rPr sz="1800" spc="-5" dirty="0">
                <a:cs typeface="Microsoft Sans Serif"/>
              </a:rPr>
              <a:t>ППЭ: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dirty="0">
                <a:cs typeface="Microsoft Sans Serif"/>
              </a:rPr>
              <a:t>в</a:t>
            </a:r>
            <a:r>
              <a:rPr sz="1800" spc="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защищенном</a:t>
            </a:r>
            <a:r>
              <a:rPr sz="1800" spc="20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виде</a:t>
            </a:r>
            <a:r>
              <a:rPr sz="180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по</a:t>
            </a:r>
            <a:r>
              <a:rPr sz="1800" spc="1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сети</a:t>
            </a:r>
            <a:r>
              <a:rPr sz="1800" spc="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«Интернет»</a:t>
            </a:r>
            <a:endParaRPr sz="1800" dirty="0"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3559" y="4674495"/>
            <a:ext cx="46367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cs typeface="Microsoft Sans Serif"/>
              </a:rPr>
              <a:t>Распространяются</a:t>
            </a:r>
            <a:r>
              <a:rPr sz="1800" spc="1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по</a:t>
            </a:r>
            <a:r>
              <a:rPr sz="1800" spc="2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аудиториям</a:t>
            </a:r>
            <a:r>
              <a:rPr sz="1800" spc="2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ППЭ:</a:t>
            </a:r>
            <a:endParaRPr sz="18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800" dirty="0">
                <a:cs typeface="Microsoft Sans Serif"/>
              </a:rPr>
              <a:t>в</a:t>
            </a:r>
            <a:r>
              <a:rPr sz="1800" spc="1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электронном</a:t>
            </a:r>
            <a:r>
              <a:rPr sz="1800" spc="1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виде</a:t>
            </a:r>
            <a:r>
              <a:rPr sz="1800" spc="10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на</a:t>
            </a:r>
            <a:r>
              <a:rPr sz="1800" spc="2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флеш-накопителе</a:t>
            </a:r>
            <a:endParaRPr sz="1800" dirty="0"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79289" y="1167130"/>
            <a:ext cx="3810000" cy="4243070"/>
            <a:chOff x="4979289" y="1167130"/>
            <a:chExt cx="3810000" cy="42430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79289" y="3288271"/>
              <a:ext cx="872502" cy="8725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2288" y="4474464"/>
              <a:ext cx="1278636" cy="935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8526" y="4500511"/>
              <a:ext cx="1172641" cy="8289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7840" y="1810512"/>
              <a:ext cx="1751075" cy="12938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16068" y="2052827"/>
              <a:ext cx="1700784" cy="11567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70216" y="1186180"/>
              <a:ext cx="1199870" cy="169659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60691" y="1176655"/>
              <a:ext cx="1219200" cy="1715770"/>
            </a:xfrm>
            <a:custGeom>
              <a:avLst/>
              <a:gdLst/>
              <a:ahLst/>
              <a:cxnLst/>
              <a:rect l="l" t="t" r="r" b="b"/>
              <a:pathLst>
                <a:path w="1219200" h="1715770">
                  <a:moveTo>
                    <a:pt x="0" y="1715643"/>
                  </a:moveTo>
                  <a:lnTo>
                    <a:pt x="1218920" y="1715643"/>
                  </a:lnTo>
                  <a:lnTo>
                    <a:pt x="1218920" y="0"/>
                  </a:lnTo>
                  <a:lnTo>
                    <a:pt x="0" y="0"/>
                  </a:lnTo>
                  <a:lnTo>
                    <a:pt x="0" y="1715643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7473" y="1430655"/>
              <a:ext cx="1199870" cy="169659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57948" y="1421130"/>
              <a:ext cx="1219200" cy="1715770"/>
            </a:xfrm>
            <a:custGeom>
              <a:avLst/>
              <a:gdLst/>
              <a:ahLst/>
              <a:cxnLst/>
              <a:rect l="l" t="t" r="r" b="b"/>
              <a:pathLst>
                <a:path w="1219200" h="1715770">
                  <a:moveTo>
                    <a:pt x="0" y="1715643"/>
                  </a:moveTo>
                  <a:lnTo>
                    <a:pt x="1218920" y="1715643"/>
                  </a:lnTo>
                  <a:lnTo>
                    <a:pt x="1218920" y="0"/>
                  </a:lnTo>
                  <a:lnTo>
                    <a:pt x="0" y="0"/>
                  </a:lnTo>
                  <a:lnTo>
                    <a:pt x="0" y="1715643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64730" y="1675130"/>
              <a:ext cx="1199870" cy="169659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355205" y="1665605"/>
              <a:ext cx="1219200" cy="1715770"/>
            </a:xfrm>
            <a:custGeom>
              <a:avLst/>
              <a:gdLst/>
              <a:ahLst/>
              <a:cxnLst/>
              <a:rect l="l" t="t" r="r" b="b"/>
              <a:pathLst>
                <a:path w="1219200" h="1715770">
                  <a:moveTo>
                    <a:pt x="0" y="1715643"/>
                  </a:moveTo>
                  <a:lnTo>
                    <a:pt x="1218920" y="1715643"/>
                  </a:lnTo>
                  <a:lnTo>
                    <a:pt x="1218920" y="0"/>
                  </a:lnTo>
                  <a:lnTo>
                    <a:pt x="0" y="0"/>
                  </a:lnTo>
                  <a:lnTo>
                    <a:pt x="0" y="1715643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62114" y="1919731"/>
              <a:ext cx="1199870" cy="1696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252589" y="1910206"/>
              <a:ext cx="1219200" cy="1715770"/>
            </a:xfrm>
            <a:custGeom>
              <a:avLst/>
              <a:gdLst/>
              <a:ahLst/>
              <a:cxnLst/>
              <a:rect l="l" t="t" r="r" b="b"/>
              <a:pathLst>
                <a:path w="1219200" h="1715770">
                  <a:moveTo>
                    <a:pt x="0" y="1715643"/>
                  </a:moveTo>
                  <a:lnTo>
                    <a:pt x="1218920" y="1715643"/>
                  </a:lnTo>
                  <a:lnTo>
                    <a:pt x="1218920" y="0"/>
                  </a:lnTo>
                  <a:lnTo>
                    <a:pt x="0" y="0"/>
                  </a:lnTo>
                  <a:lnTo>
                    <a:pt x="0" y="1715643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8739" y="25406"/>
            <a:ext cx="52882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ЭКЗАМЕНАЦИОННЫЕ</a:t>
            </a:r>
            <a:r>
              <a:rPr sz="2400" b="1" spc="-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МАТЕРИАЛЫ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28600" y="4648200"/>
            <a:ext cx="5105400" cy="257122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191895" marR="393700" indent="-789940">
              <a:lnSpc>
                <a:spcPct val="100000"/>
              </a:lnSpc>
              <a:spcBef>
                <a:spcPts val="325"/>
              </a:spcBef>
            </a:pPr>
            <a:r>
              <a:rPr sz="1400" b="1" spc="-5" dirty="0">
                <a:cs typeface="Arial"/>
              </a:rPr>
              <a:t>Листы</a:t>
            </a:r>
            <a:r>
              <a:rPr sz="1400" b="1" spc="-10" dirty="0">
                <a:cs typeface="Arial"/>
              </a:rPr>
              <a:t> </a:t>
            </a:r>
            <a:r>
              <a:rPr sz="1400" b="1" spc="-20" dirty="0">
                <a:cs typeface="Arial"/>
              </a:rPr>
              <a:t>бумаги</a:t>
            </a:r>
            <a:r>
              <a:rPr sz="1400" b="1" spc="2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для</a:t>
            </a:r>
            <a:r>
              <a:rPr sz="1400" b="1" spc="-1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черновиков</a:t>
            </a:r>
            <a:r>
              <a:rPr sz="1400" b="1" spc="-15" dirty="0">
                <a:cs typeface="Arial"/>
              </a:rPr>
              <a:t> </a:t>
            </a:r>
            <a:r>
              <a:rPr sz="1400" b="1" dirty="0">
                <a:cs typeface="Arial"/>
              </a:rPr>
              <a:t>– </a:t>
            </a:r>
            <a:r>
              <a:rPr sz="1400" b="1" spc="-375" dirty="0">
                <a:cs typeface="Arial"/>
              </a:rPr>
              <a:t> </a:t>
            </a:r>
            <a:r>
              <a:rPr sz="1400" b="1" dirty="0">
                <a:cs typeface="Arial"/>
              </a:rPr>
              <a:t>в</a:t>
            </a:r>
            <a:r>
              <a:rPr sz="1400" b="1" spc="-25" dirty="0">
                <a:cs typeface="Arial"/>
              </a:rPr>
              <a:t> </a:t>
            </a:r>
            <a:r>
              <a:rPr lang="ru-RU" sz="1400" b="1" spc="-25" dirty="0" smtClean="0">
                <a:cs typeface="Arial"/>
              </a:rPr>
              <a:t>к</a:t>
            </a:r>
            <a:r>
              <a:rPr sz="1400" b="1" spc="-15" dirty="0" err="1" smtClean="0">
                <a:cs typeface="Arial"/>
              </a:rPr>
              <a:t>онверты</a:t>
            </a:r>
            <a:r>
              <a:rPr sz="1400" b="1" dirty="0" smtClean="0">
                <a:cs typeface="Arial"/>
              </a:rPr>
              <a:t> </a:t>
            </a:r>
            <a:r>
              <a:rPr sz="1400" b="1" spc="-20" dirty="0">
                <a:cs typeface="Arial"/>
              </a:rPr>
              <a:t>А4</a:t>
            </a:r>
            <a:endParaRPr sz="1400" dirty="0"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800" y="72767"/>
            <a:ext cx="82296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 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spc="-3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spc="-3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sz="2400" b="1" spc="-45" dirty="0" smtClean="0">
                <a:solidFill>
                  <a:schemeClr val="accent6">
                    <a:lumMod val="75000"/>
                  </a:schemeClr>
                </a:solidFill>
              </a:rPr>
              <a:t>УПАКОВОЧНЫЙ</a:t>
            </a:r>
            <a:r>
              <a:rPr sz="2400" b="1" spc="-2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МАТЕРИАЛ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5683380" y="4702987"/>
            <a:ext cx="2959735" cy="1885950"/>
            <a:chOff x="5683377" y="4702987"/>
            <a:chExt cx="2959735" cy="18859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02427" y="4722037"/>
              <a:ext cx="2921254" cy="184772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692902" y="4712512"/>
              <a:ext cx="2940685" cy="1866900"/>
            </a:xfrm>
            <a:custGeom>
              <a:avLst/>
              <a:gdLst/>
              <a:ahLst/>
              <a:cxnLst/>
              <a:rect l="l" t="t" r="r" b="b"/>
              <a:pathLst>
                <a:path w="2940684" h="1866900">
                  <a:moveTo>
                    <a:pt x="0" y="1866773"/>
                  </a:moveTo>
                  <a:lnTo>
                    <a:pt x="2940304" y="1866773"/>
                  </a:lnTo>
                  <a:lnTo>
                    <a:pt x="2940304" y="0"/>
                  </a:lnTo>
                  <a:lnTo>
                    <a:pt x="0" y="0"/>
                  </a:lnTo>
                  <a:lnTo>
                    <a:pt x="0" y="1866773"/>
                  </a:lnTo>
                  <a:close/>
                </a:path>
              </a:pathLst>
            </a:custGeom>
            <a:ln w="19049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87680" y="1441707"/>
            <a:ext cx="8161020" cy="643255"/>
            <a:chOff x="487680" y="1441703"/>
            <a:chExt cx="8161020" cy="64325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680" y="1441703"/>
              <a:ext cx="8161020" cy="6431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4987" y="1466405"/>
              <a:ext cx="8066024" cy="54768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94559" y="1552955"/>
              <a:ext cx="4768595" cy="33985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34990" y="1466405"/>
            <a:ext cx="8066405" cy="394980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147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60"/>
              </a:spcBef>
            </a:pPr>
            <a:r>
              <a:rPr sz="1600" b="1" spc="-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ВОЗВРАТНЫЙ</a:t>
            </a:r>
            <a:r>
              <a:rPr sz="1600" b="1" spc="4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ДОСТАВОЧНЫЙ</a:t>
            </a:r>
            <a:r>
              <a:rPr sz="16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ПАКЕТ</a:t>
            </a:r>
            <a:r>
              <a:rPr sz="1600" b="1" spc="5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(ВДП)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01170" y="2478023"/>
            <a:ext cx="2047239" cy="1301750"/>
            <a:chOff x="201168" y="2478023"/>
            <a:chExt cx="2047239" cy="130175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168" y="2478023"/>
              <a:ext cx="2046732" cy="13014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6700" y="2740151"/>
              <a:ext cx="1959864" cy="7284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9237" y="2506217"/>
              <a:ext cx="1951037" cy="120650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49237" y="2506217"/>
              <a:ext cx="1951355" cy="1206500"/>
            </a:xfrm>
            <a:custGeom>
              <a:avLst/>
              <a:gdLst/>
              <a:ahLst/>
              <a:cxnLst/>
              <a:rect l="l" t="t" r="r" b="b"/>
              <a:pathLst>
                <a:path w="1951355" h="1206500">
                  <a:moveTo>
                    <a:pt x="0" y="201041"/>
                  </a:moveTo>
                  <a:lnTo>
                    <a:pt x="5310" y="154954"/>
                  </a:lnTo>
                  <a:lnTo>
                    <a:pt x="20438" y="112643"/>
                  </a:lnTo>
                  <a:lnTo>
                    <a:pt x="44177" y="75314"/>
                  </a:lnTo>
                  <a:lnTo>
                    <a:pt x="75318" y="44177"/>
                  </a:lnTo>
                  <a:lnTo>
                    <a:pt x="112656" y="20439"/>
                  </a:lnTo>
                  <a:lnTo>
                    <a:pt x="154982" y="5311"/>
                  </a:lnTo>
                  <a:lnTo>
                    <a:pt x="201091" y="0"/>
                  </a:lnTo>
                  <a:lnTo>
                    <a:pt x="1749996" y="0"/>
                  </a:lnTo>
                  <a:lnTo>
                    <a:pt x="1796082" y="5311"/>
                  </a:lnTo>
                  <a:lnTo>
                    <a:pt x="1838394" y="20439"/>
                  </a:lnTo>
                  <a:lnTo>
                    <a:pt x="1875723" y="44177"/>
                  </a:lnTo>
                  <a:lnTo>
                    <a:pt x="1906860" y="75314"/>
                  </a:lnTo>
                  <a:lnTo>
                    <a:pt x="1930597" y="112643"/>
                  </a:lnTo>
                  <a:lnTo>
                    <a:pt x="1945726" y="154954"/>
                  </a:lnTo>
                  <a:lnTo>
                    <a:pt x="1951037" y="201041"/>
                  </a:lnTo>
                  <a:lnTo>
                    <a:pt x="1951037" y="1005459"/>
                  </a:lnTo>
                  <a:lnTo>
                    <a:pt x="1945726" y="1051545"/>
                  </a:lnTo>
                  <a:lnTo>
                    <a:pt x="1930597" y="1093856"/>
                  </a:lnTo>
                  <a:lnTo>
                    <a:pt x="1906860" y="1131185"/>
                  </a:lnTo>
                  <a:lnTo>
                    <a:pt x="1875723" y="1162322"/>
                  </a:lnTo>
                  <a:lnTo>
                    <a:pt x="1838394" y="1186060"/>
                  </a:lnTo>
                  <a:lnTo>
                    <a:pt x="1796082" y="1201188"/>
                  </a:lnTo>
                  <a:lnTo>
                    <a:pt x="1749996" y="1206500"/>
                  </a:lnTo>
                  <a:lnTo>
                    <a:pt x="201091" y="1206500"/>
                  </a:lnTo>
                  <a:lnTo>
                    <a:pt x="154982" y="1201188"/>
                  </a:lnTo>
                  <a:lnTo>
                    <a:pt x="112656" y="1186060"/>
                  </a:lnTo>
                  <a:lnTo>
                    <a:pt x="75318" y="1162322"/>
                  </a:lnTo>
                  <a:lnTo>
                    <a:pt x="44177" y="1131185"/>
                  </a:lnTo>
                  <a:lnTo>
                    <a:pt x="20438" y="1093856"/>
                  </a:lnTo>
                  <a:lnTo>
                    <a:pt x="5310" y="1051545"/>
                  </a:lnTo>
                  <a:lnTo>
                    <a:pt x="0" y="1005459"/>
                  </a:lnTo>
                  <a:lnTo>
                    <a:pt x="0" y="201041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96343" y="2795777"/>
            <a:ext cx="1656080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400" spc="-70" dirty="0">
                <a:cs typeface="Microsoft Sans Serif"/>
              </a:rPr>
              <a:t>ДЛЯ</a:t>
            </a:r>
            <a:r>
              <a:rPr sz="1400" spc="-10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УПАКОВКИ </a:t>
            </a:r>
            <a:r>
              <a:rPr sz="1400" spc="-3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И</a:t>
            </a:r>
            <a:r>
              <a:rPr sz="1400" spc="-15" dirty="0">
                <a:cs typeface="Microsoft Sans Serif"/>
              </a:rPr>
              <a:t>С</a:t>
            </a:r>
            <a:r>
              <a:rPr sz="1400" spc="-10" dirty="0">
                <a:cs typeface="Microsoft Sans Serif"/>
              </a:rPr>
              <a:t>П</a:t>
            </a:r>
            <a:r>
              <a:rPr sz="1400" spc="-20" dirty="0">
                <a:cs typeface="Microsoft Sans Serif"/>
              </a:rPr>
              <a:t>О</a:t>
            </a:r>
            <a:r>
              <a:rPr sz="1400" spc="-40" dirty="0">
                <a:cs typeface="Microsoft Sans Serif"/>
              </a:rPr>
              <a:t>Л</a:t>
            </a:r>
            <a:r>
              <a:rPr sz="1400" spc="-45" dirty="0">
                <a:cs typeface="Microsoft Sans Serif"/>
              </a:rPr>
              <a:t>Ь</a:t>
            </a:r>
            <a:r>
              <a:rPr sz="1400" spc="-60" dirty="0">
                <a:cs typeface="Microsoft Sans Serif"/>
              </a:rPr>
              <a:t>З</a:t>
            </a:r>
            <a:r>
              <a:rPr sz="1400" spc="-5" dirty="0">
                <a:cs typeface="Microsoft Sans Serif"/>
              </a:rPr>
              <a:t>О</a:t>
            </a:r>
            <a:r>
              <a:rPr sz="1400" spc="-55" dirty="0">
                <a:cs typeface="Microsoft Sans Serif"/>
              </a:rPr>
              <a:t>В</a:t>
            </a:r>
            <a:r>
              <a:rPr sz="1400" spc="-5" dirty="0">
                <a:cs typeface="Microsoft Sans Serif"/>
              </a:rPr>
              <a:t>АННЫХ  </a:t>
            </a:r>
            <a:r>
              <a:rPr sz="1400" spc="-35" dirty="0">
                <a:cs typeface="Microsoft Sans Serif"/>
              </a:rPr>
              <a:t>БЛАНКОВ</a:t>
            </a:r>
            <a:endParaRPr sz="1400" dirty="0"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63799" y="2478023"/>
            <a:ext cx="2190115" cy="1301750"/>
            <a:chOff x="4463796" y="2478023"/>
            <a:chExt cx="2190115" cy="130175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63796" y="2478023"/>
              <a:ext cx="2189988" cy="13014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43044" y="2641091"/>
              <a:ext cx="2078736" cy="92659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1421" y="2506217"/>
              <a:ext cx="2095500" cy="12065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511421" y="2506217"/>
              <a:ext cx="2095500" cy="1206500"/>
            </a:xfrm>
            <a:custGeom>
              <a:avLst/>
              <a:gdLst/>
              <a:ahLst/>
              <a:cxnLst/>
              <a:rect l="l" t="t" r="r" b="b"/>
              <a:pathLst>
                <a:path w="2095500" h="1206500">
                  <a:moveTo>
                    <a:pt x="0" y="201041"/>
                  </a:moveTo>
                  <a:lnTo>
                    <a:pt x="5311" y="154954"/>
                  </a:lnTo>
                  <a:lnTo>
                    <a:pt x="20439" y="112643"/>
                  </a:lnTo>
                  <a:lnTo>
                    <a:pt x="44177" y="75314"/>
                  </a:lnTo>
                  <a:lnTo>
                    <a:pt x="75314" y="44177"/>
                  </a:lnTo>
                  <a:lnTo>
                    <a:pt x="112643" y="20439"/>
                  </a:lnTo>
                  <a:lnTo>
                    <a:pt x="154954" y="5311"/>
                  </a:lnTo>
                  <a:lnTo>
                    <a:pt x="201040" y="0"/>
                  </a:lnTo>
                  <a:lnTo>
                    <a:pt x="1894458" y="0"/>
                  </a:lnTo>
                  <a:lnTo>
                    <a:pt x="1940545" y="5311"/>
                  </a:lnTo>
                  <a:lnTo>
                    <a:pt x="1982856" y="20439"/>
                  </a:lnTo>
                  <a:lnTo>
                    <a:pt x="2020185" y="44177"/>
                  </a:lnTo>
                  <a:lnTo>
                    <a:pt x="2051322" y="75314"/>
                  </a:lnTo>
                  <a:lnTo>
                    <a:pt x="2075060" y="112643"/>
                  </a:lnTo>
                  <a:lnTo>
                    <a:pt x="2090188" y="154954"/>
                  </a:lnTo>
                  <a:lnTo>
                    <a:pt x="2095500" y="201041"/>
                  </a:lnTo>
                  <a:lnTo>
                    <a:pt x="2095500" y="1005459"/>
                  </a:lnTo>
                  <a:lnTo>
                    <a:pt x="2090188" y="1051545"/>
                  </a:lnTo>
                  <a:lnTo>
                    <a:pt x="2075060" y="1093856"/>
                  </a:lnTo>
                  <a:lnTo>
                    <a:pt x="2051322" y="1131185"/>
                  </a:lnTo>
                  <a:lnTo>
                    <a:pt x="2020185" y="1162322"/>
                  </a:lnTo>
                  <a:lnTo>
                    <a:pt x="1982856" y="1186060"/>
                  </a:lnTo>
                  <a:lnTo>
                    <a:pt x="1940545" y="1201188"/>
                  </a:lnTo>
                  <a:lnTo>
                    <a:pt x="1894458" y="1206500"/>
                  </a:lnTo>
                  <a:lnTo>
                    <a:pt x="201040" y="1206500"/>
                  </a:lnTo>
                  <a:lnTo>
                    <a:pt x="154954" y="1201188"/>
                  </a:lnTo>
                  <a:lnTo>
                    <a:pt x="112643" y="1186060"/>
                  </a:lnTo>
                  <a:lnTo>
                    <a:pt x="75314" y="1162322"/>
                  </a:lnTo>
                  <a:lnTo>
                    <a:pt x="44177" y="1131185"/>
                  </a:lnTo>
                  <a:lnTo>
                    <a:pt x="20439" y="1093856"/>
                  </a:lnTo>
                  <a:lnTo>
                    <a:pt x="5311" y="1051545"/>
                  </a:lnTo>
                  <a:lnTo>
                    <a:pt x="0" y="1005459"/>
                  </a:lnTo>
                  <a:lnTo>
                    <a:pt x="0" y="201041"/>
                  </a:lnTo>
                  <a:close/>
                </a:path>
              </a:pathLst>
            </a:custGeom>
            <a:ln w="952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087438" y="2014098"/>
            <a:ext cx="6860540" cy="276225"/>
            <a:chOff x="1087437" y="2014092"/>
            <a:chExt cx="6860540" cy="276225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7437" y="2014092"/>
              <a:ext cx="274637" cy="27622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73213" y="2014092"/>
              <a:ext cx="274637" cy="27622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18560" y="2014092"/>
              <a:ext cx="274637" cy="27622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21884" y="2014092"/>
              <a:ext cx="274637" cy="276225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4673346" y="2696720"/>
            <a:ext cx="177292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400" spc="-70" dirty="0">
                <a:cs typeface="Microsoft Sans Serif"/>
              </a:rPr>
              <a:t>ДЛЯ</a:t>
            </a:r>
            <a:r>
              <a:rPr sz="1400" spc="-10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УПАКОВКИ </a:t>
            </a:r>
            <a:r>
              <a:rPr sz="1400" spc="-3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ИСПОРЧЕННЫХ</a:t>
            </a:r>
            <a:r>
              <a:rPr sz="1400" spc="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И 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(ИЛИ) </a:t>
            </a:r>
            <a:r>
              <a:rPr sz="1400" spc="-30" dirty="0">
                <a:cs typeface="Microsoft Sans Serif"/>
              </a:rPr>
              <a:t>БРАКОВАННЫХ </a:t>
            </a:r>
            <a:r>
              <a:rPr sz="1400" spc="-33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ЭМ</a:t>
            </a:r>
            <a:endParaRPr sz="1400" dirty="0">
              <a:cs typeface="Microsoft Sans Serif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308861" y="2478023"/>
            <a:ext cx="2094230" cy="1301750"/>
            <a:chOff x="2308860" y="2478023"/>
            <a:chExt cx="2094230" cy="1301750"/>
          </a:xfrm>
        </p:grpSpPr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08860" y="2478023"/>
              <a:ext cx="2093976" cy="130149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98776" y="2740151"/>
              <a:ext cx="1959864" cy="7284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56104" y="2506217"/>
              <a:ext cx="1999487" cy="12065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356104" y="2506217"/>
              <a:ext cx="1999614" cy="1206500"/>
            </a:xfrm>
            <a:custGeom>
              <a:avLst/>
              <a:gdLst/>
              <a:ahLst/>
              <a:cxnLst/>
              <a:rect l="l" t="t" r="r" b="b"/>
              <a:pathLst>
                <a:path w="1999614" h="1206500">
                  <a:moveTo>
                    <a:pt x="0" y="201041"/>
                  </a:moveTo>
                  <a:lnTo>
                    <a:pt x="5311" y="154954"/>
                  </a:lnTo>
                  <a:lnTo>
                    <a:pt x="20439" y="112643"/>
                  </a:lnTo>
                  <a:lnTo>
                    <a:pt x="44177" y="75314"/>
                  </a:lnTo>
                  <a:lnTo>
                    <a:pt x="75314" y="44177"/>
                  </a:lnTo>
                  <a:lnTo>
                    <a:pt x="112643" y="20439"/>
                  </a:lnTo>
                  <a:lnTo>
                    <a:pt x="154954" y="5311"/>
                  </a:lnTo>
                  <a:lnTo>
                    <a:pt x="201040" y="0"/>
                  </a:lnTo>
                  <a:lnTo>
                    <a:pt x="1798320" y="0"/>
                  </a:lnTo>
                  <a:lnTo>
                    <a:pt x="1844453" y="5311"/>
                  </a:lnTo>
                  <a:lnTo>
                    <a:pt x="1886798" y="20439"/>
                  </a:lnTo>
                  <a:lnTo>
                    <a:pt x="1924149" y="44177"/>
                  </a:lnTo>
                  <a:lnTo>
                    <a:pt x="1955300" y="75314"/>
                  </a:lnTo>
                  <a:lnTo>
                    <a:pt x="1979045" y="112643"/>
                  </a:lnTo>
                  <a:lnTo>
                    <a:pt x="1994176" y="154954"/>
                  </a:lnTo>
                  <a:lnTo>
                    <a:pt x="1999487" y="201041"/>
                  </a:lnTo>
                  <a:lnTo>
                    <a:pt x="1999487" y="1005459"/>
                  </a:lnTo>
                  <a:lnTo>
                    <a:pt x="1994176" y="1051545"/>
                  </a:lnTo>
                  <a:lnTo>
                    <a:pt x="1979045" y="1093856"/>
                  </a:lnTo>
                  <a:lnTo>
                    <a:pt x="1955300" y="1131185"/>
                  </a:lnTo>
                  <a:lnTo>
                    <a:pt x="1924149" y="1162322"/>
                  </a:lnTo>
                  <a:lnTo>
                    <a:pt x="1886798" y="1186060"/>
                  </a:lnTo>
                  <a:lnTo>
                    <a:pt x="1844453" y="1201188"/>
                  </a:lnTo>
                  <a:lnTo>
                    <a:pt x="1798320" y="1206500"/>
                  </a:lnTo>
                  <a:lnTo>
                    <a:pt x="201040" y="1206500"/>
                  </a:lnTo>
                  <a:lnTo>
                    <a:pt x="154954" y="1201188"/>
                  </a:lnTo>
                  <a:lnTo>
                    <a:pt x="112643" y="1186060"/>
                  </a:lnTo>
                  <a:lnTo>
                    <a:pt x="75314" y="1162322"/>
                  </a:lnTo>
                  <a:lnTo>
                    <a:pt x="44177" y="1131185"/>
                  </a:lnTo>
                  <a:lnTo>
                    <a:pt x="20439" y="1093856"/>
                  </a:lnTo>
                  <a:lnTo>
                    <a:pt x="5311" y="1051545"/>
                  </a:lnTo>
                  <a:lnTo>
                    <a:pt x="0" y="1005459"/>
                  </a:lnTo>
                  <a:lnTo>
                    <a:pt x="0" y="201041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2527807" y="2795777"/>
            <a:ext cx="1656080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400" spc="-70" dirty="0">
                <a:cs typeface="Microsoft Sans Serif"/>
              </a:rPr>
              <a:t>ДЛЯ</a:t>
            </a:r>
            <a:r>
              <a:rPr sz="1400" spc="-10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УПАКОВКИ </a:t>
            </a:r>
            <a:r>
              <a:rPr sz="1400" spc="-3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И</a:t>
            </a:r>
            <a:r>
              <a:rPr sz="1400" spc="-15" dirty="0">
                <a:cs typeface="Microsoft Sans Serif"/>
              </a:rPr>
              <a:t>С</a:t>
            </a:r>
            <a:r>
              <a:rPr sz="1400" spc="-10" dirty="0">
                <a:cs typeface="Microsoft Sans Serif"/>
              </a:rPr>
              <a:t>П</a:t>
            </a:r>
            <a:r>
              <a:rPr sz="1400" spc="-20" dirty="0">
                <a:cs typeface="Microsoft Sans Serif"/>
              </a:rPr>
              <a:t>О</a:t>
            </a:r>
            <a:r>
              <a:rPr sz="1400" spc="-40" dirty="0">
                <a:cs typeface="Microsoft Sans Serif"/>
              </a:rPr>
              <a:t>Л</a:t>
            </a:r>
            <a:r>
              <a:rPr sz="1400" spc="-45" dirty="0">
                <a:cs typeface="Microsoft Sans Serif"/>
              </a:rPr>
              <a:t>Ь</a:t>
            </a:r>
            <a:r>
              <a:rPr sz="1400" spc="-60" dirty="0">
                <a:cs typeface="Microsoft Sans Serif"/>
              </a:rPr>
              <a:t>З</a:t>
            </a:r>
            <a:r>
              <a:rPr sz="1400" spc="-5" dirty="0">
                <a:cs typeface="Microsoft Sans Serif"/>
              </a:rPr>
              <a:t>О</a:t>
            </a:r>
            <a:r>
              <a:rPr sz="1400" spc="-55" dirty="0">
                <a:cs typeface="Microsoft Sans Serif"/>
              </a:rPr>
              <a:t>В</a:t>
            </a:r>
            <a:r>
              <a:rPr sz="1400" spc="-5" dirty="0">
                <a:cs typeface="Microsoft Sans Serif"/>
              </a:rPr>
              <a:t>АННЫХ  </a:t>
            </a:r>
            <a:r>
              <a:rPr sz="1400" spc="-45" dirty="0">
                <a:cs typeface="Microsoft Sans Serif"/>
              </a:rPr>
              <a:t>КИМ</a:t>
            </a:r>
            <a:endParaRPr sz="1400" dirty="0">
              <a:cs typeface="Microsoft Sans Serif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87680" y="4088897"/>
            <a:ext cx="8168640" cy="481965"/>
            <a:chOff x="487680" y="4088891"/>
            <a:chExt cx="8168640" cy="481965"/>
          </a:xfrm>
        </p:grpSpPr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7680" y="4105655"/>
              <a:ext cx="8168640" cy="46481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87908" y="4088891"/>
              <a:ext cx="7630668" cy="42671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4987" y="4133075"/>
              <a:ext cx="8074025" cy="369328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534990" y="4133075"/>
            <a:ext cx="8074025" cy="318036"/>
          </a:xfrm>
          <a:prstGeom prst="rect">
            <a:avLst/>
          </a:prstGeom>
          <a:ln w="9525">
            <a:solidFill>
              <a:srgbClr val="BD4A47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433070">
              <a:lnSpc>
                <a:spcPct val="100000"/>
              </a:lnSpc>
              <a:spcBef>
                <a:spcPts val="320"/>
              </a:spcBef>
            </a:pPr>
            <a:r>
              <a:rPr sz="1800" b="1" spc="-15" dirty="0">
                <a:cs typeface="Arial"/>
              </a:rPr>
              <a:t>ВДП</a:t>
            </a:r>
            <a:r>
              <a:rPr sz="1800" b="1" spc="-5" dirty="0">
                <a:cs typeface="Arial"/>
              </a:rPr>
              <a:t> </a:t>
            </a:r>
            <a:r>
              <a:rPr sz="1800" b="1" spc="-20" dirty="0">
                <a:cs typeface="Arial"/>
              </a:rPr>
              <a:t>доставляются</a:t>
            </a:r>
            <a:r>
              <a:rPr sz="1800" b="1" spc="35" dirty="0">
                <a:cs typeface="Arial"/>
              </a:rPr>
              <a:t> </a:t>
            </a:r>
            <a:r>
              <a:rPr sz="1800" b="1" dirty="0">
                <a:cs typeface="Arial"/>
              </a:rPr>
              <a:t>в ППЭ</a:t>
            </a:r>
            <a:r>
              <a:rPr sz="1800" b="1" spc="5" dirty="0">
                <a:cs typeface="Arial"/>
              </a:rPr>
              <a:t> </a:t>
            </a:r>
            <a:r>
              <a:rPr sz="1800" b="1" dirty="0">
                <a:cs typeface="Arial"/>
              </a:rPr>
              <a:t>из </a:t>
            </a:r>
            <a:r>
              <a:rPr sz="1800" b="1" spc="-15" dirty="0">
                <a:cs typeface="Arial"/>
              </a:rPr>
              <a:t>расчёта</a:t>
            </a:r>
            <a:r>
              <a:rPr sz="1800" b="1" spc="30" dirty="0">
                <a:cs typeface="Arial"/>
              </a:rPr>
              <a:t> </a:t>
            </a:r>
            <a:r>
              <a:rPr sz="1800" b="1" dirty="0">
                <a:cs typeface="Arial"/>
              </a:rPr>
              <a:t>4</a:t>
            </a:r>
            <a:r>
              <a:rPr sz="1800" b="1" spc="-5" dirty="0">
                <a:cs typeface="Arial"/>
              </a:rPr>
              <a:t> </a:t>
            </a:r>
            <a:r>
              <a:rPr sz="1800" b="1" spc="-15" dirty="0">
                <a:cs typeface="Arial"/>
              </a:rPr>
              <a:t>ВДП</a:t>
            </a:r>
            <a:r>
              <a:rPr sz="1800" b="1" spc="15" dirty="0">
                <a:cs typeface="Arial"/>
              </a:rPr>
              <a:t> </a:t>
            </a:r>
            <a:r>
              <a:rPr sz="1800" b="1" dirty="0">
                <a:cs typeface="Arial"/>
              </a:rPr>
              <a:t>на </a:t>
            </a:r>
            <a:r>
              <a:rPr sz="1800" b="1" spc="-5" dirty="0">
                <a:cs typeface="Arial"/>
              </a:rPr>
              <a:t>одну</a:t>
            </a:r>
            <a:r>
              <a:rPr sz="1800" b="1" spc="-15" dirty="0">
                <a:cs typeface="Arial"/>
              </a:rPr>
              <a:t> аудиторию</a:t>
            </a:r>
            <a:endParaRPr sz="1800" dirty="0"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714744" y="2478023"/>
            <a:ext cx="2192020" cy="1301750"/>
            <a:chOff x="6714743" y="2478023"/>
            <a:chExt cx="2192020" cy="1301750"/>
          </a:xfrm>
        </p:grpSpPr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714743" y="2478023"/>
              <a:ext cx="2191511" cy="130149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812279" y="2542031"/>
              <a:ext cx="2042160" cy="11247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62749" y="2506217"/>
              <a:ext cx="2095500" cy="120650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762749" y="2506217"/>
              <a:ext cx="2095500" cy="1206500"/>
            </a:xfrm>
            <a:custGeom>
              <a:avLst/>
              <a:gdLst/>
              <a:ahLst/>
              <a:cxnLst/>
              <a:rect l="l" t="t" r="r" b="b"/>
              <a:pathLst>
                <a:path w="2095500" h="1206500">
                  <a:moveTo>
                    <a:pt x="0" y="201041"/>
                  </a:moveTo>
                  <a:lnTo>
                    <a:pt x="5311" y="154954"/>
                  </a:lnTo>
                  <a:lnTo>
                    <a:pt x="20439" y="112643"/>
                  </a:lnTo>
                  <a:lnTo>
                    <a:pt x="44177" y="75314"/>
                  </a:lnTo>
                  <a:lnTo>
                    <a:pt x="75314" y="44177"/>
                  </a:lnTo>
                  <a:lnTo>
                    <a:pt x="112643" y="20439"/>
                  </a:lnTo>
                  <a:lnTo>
                    <a:pt x="154954" y="5311"/>
                  </a:lnTo>
                  <a:lnTo>
                    <a:pt x="201041" y="0"/>
                  </a:lnTo>
                  <a:lnTo>
                    <a:pt x="1894458" y="0"/>
                  </a:lnTo>
                  <a:lnTo>
                    <a:pt x="1940545" y="5311"/>
                  </a:lnTo>
                  <a:lnTo>
                    <a:pt x="1982856" y="20439"/>
                  </a:lnTo>
                  <a:lnTo>
                    <a:pt x="2020185" y="44177"/>
                  </a:lnTo>
                  <a:lnTo>
                    <a:pt x="2051322" y="75314"/>
                  </a:lnTo>
                  <a:lnTo>
                    <a:pt x="2075060" y="112643"/>
                  </a:lnTo>
                  <a:lnTo>
                    <a:pt x="2090188" y="154954"/>
                  </a:lnTo>
                  <a:lnTo>
                    <a:pt x="2095500" y="201041"/>
                  </a:lnTo>
                  <a:lnTo>
                    <a:pt x="2095500" y="1005459"/>
                  </a:lnTo>
                  <a:lnTo>
                    <a:pt x="2090188" y="1051545"/>
                  </a:lnTo>
                  <a:lnTo>
                    <a:pt x="2075060" y="1093856"/>
                  </a:lnTo>
                  <a:lnTo>
                    <a:pt x="2051322" y="1131185"/>
                  </a:lnTo>
                  <a:lnTo>
                    <a:pt x="2020185" y="1162322"/>
                  </a:lnTo>
                  <a:lnTo>
                    <a:pt x="1982856" y="1186060"/>
                  </a:lnTo>
                  <a:lnTo>
                    <a:pt x="1940545" y="1201188"/>
                  </a:lnTo>
                  <a:lnTo>
                    <a:pt x="1894458" y="1206500"/>
                  </a:lnTo>
                  <a:lnTo>
                    <a:pt x="201041" y="1206500"/>
                  </a:lnTo>
                  <a:lnTo>
                    <a:pt x="154954" y="1201188"/>
                  </a:lnTo>
                  <a:lnTo>
                    <a:pt x="112643" y="1186060"/>
                  </a:lnTo>
                  <a:lnTo>
                    <a:pt x="75314" y="1162322"/>
                  </a:lnTo>
                  <a:lnTo>
                    <a:pt x="44177" y="1131185"/>
                  </a:lnTo>
                  <a:lnTo>
                    <a:pt x="20439" y="1093856"/>
                  </a:lnTo>
                  <a:lnTo>
                    <a:pt x="5311" y="1051545"/>
                  </a:lnTo>
                  <a:lnTo>
                    <a:pt x="0" y="1005459"/>
                  </a:lnTo>
                  <a:lnTo>
                    <a:pt x="0" y="201041"/>
                  </a:lnTo>
                  <a:close/>
                </a:path>
              </a:pathLst>
            </a:custGeom>
            <a:ln w="952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943093" y="2597663"/>
            <a:ext cx="1736089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spc="-75" dirty="0">
                <a:cs typeface="Microsoft Sans Serif"/>
              </a:rPr>
              <a:t>ДЛ</a:t>
            </a:r>
            <a:r>
              <a:rPr sz="1400" spc="-70" dirty="0">
                <a:cs typeface="Microsoft Sans Serif"/>
              </a:rPr>
              <a:t>Я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</a:t>
            </a:r>
            <a:r>
              <a:rPr sz="1400" spc="-5" dirty="0">
                <a:cs typeface="Microsoft Sans Serif"/>
              </a:rPr>
              <a:t>ЕРЕУП</a:t>
            </a:r>
            <a:r>
              <a:rPr sz="1400" spc="-60" dirty="0">
                <a:cs typeface="Microsoft Sans Serif"/>
              </a:rPr>
              <a:t>А</a:t>
            </a:r>
            <a:r>
              <a:rPr sz="1400" spc="-75" dirty="0">
                <a:cs typeface="Microsoft Sans Serif"/>
              </a:rPr>
              <a:t>К</a:t>
            </a:r>
            <a:r>
              <a:rPr sz="1400" spc="-25" dirty="0">
                <a:cs typeface="Microsoft Sans Serif"/>
              </a:rPr>
              <a:t>ОВКИ  </a:t>
            </a:r>
            <a:r>
              <a:rPr sz="1400" spc="-35" dirty="0">
                <a:cs typeface="Microsoft Sans Serif"/>
              </a:rPr>
              <a:t>БЛАНКОВ</a:t>
            </a:r>
            <a:r>
              <a:rPr sz="1400" spc="-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ЕГЭ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В</a:t>
            </a:r>
            <a:endParaRPr sz="1400" dirty="0">
              <a:cs typeface="Microsoft Sans Serif"/>
            </a:endParaRPr>
          </a:p>
          <a:p>
            <a:pPr marL="41275" marR="34925" indent="1270" algn="ctr">
              <a:lnSpc>
                <a:spcPct val="100000"/>
              </a:lnSpc>
            </a:pPr>
            <a:r>
              <a:rPr sz="1400" dirty="0">
                <a:cs typeface="Microsoft Sans Serif"/>
              </a:rPr>
              <a:t>ШТАБЕ </a:t>
            </a:r>
            <a:r>
              <a:rPr sz="1400" spc="-5" dirty="0">
                <a:cs typeface="Microsoft Sans Serif"/>
              </a:rPr>
              <a:t>ППЭ </a:t>
            </a:r>
            <a:r>
              <a:rPr sz="1400" spc="-30" dirty="0">
                <a:cs typeface="Microsoft Sans Serif"/>
              </a:rPr>
              <a:t>ПОСЛЕ </a:t>
            </a:r>
            <a:r>
              <a:rPr sz="1400" spc="-2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ПЕРЕВОДА</a:t>
            </a:r>
            <a:r>
              <a:rPr sz="1400" spc="-1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ИХ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В </a:t>
            </a:r>
            <a:r>
              <a:rPr sz="1400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ЭЛЕКТРОННЫЙ</a:t>
            </a:r>
            <a:r>
              <a:rPr sz="1400" spc="-20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ВИД</a:t>
            </a:r>
            <a:endParaRPr sz="1400" dirty="0">
              <a:cs typeface="Microsoft Sans Serif"/>
            </a:endParaRP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219200" y="4953006"/>
            <a:ext cx="3048000" cy="1752601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63266" y="2504567"/>
            <a:ext cx="617855" cy="576580"/>
            <a:chOff x="4263263" y="2504567"/>
            <a:chExt cx="617855" cy="576580"/>
          </a:xfrm>
        </p:grpSpPr>
        <p:sp>
          <p:nvSpPr>
            <p:cNvPr id="3" name="object 3"/>
            <p:cNvSpPr/>
            <p:nvPr/>
          </p:nvSpPr>
          <p:spPr>
            <a:xfrm>
              <a:off x="4275963" y="2517267"/>
              <a:ext cx="592455" cy="551180"/>
            </a:xfrm>
            <a:custGeom>
              <a:avLst/>
              <a:gdLst/>
              <a:ahLst/>
              <a:cxnLst/>
              <a:rect l="l" t="t" r="r" b="b"/>
              <a:pathLst>
                <a:path w="592454" h="551180">
                  <a:moveTo>
                    <a:pt x="444119" y="0"/>
                  </a:moveTo>
                  <a:lnTo>
                    <a:pt x="147954" y="0"/>
                  </a:lnTo>
                  <a:lnTo>
                    <a:pt x="147954" y="275463"/>
                  </a:lnTo>
                  <a:lnTo>
                    <a:pt x="0" y="275463"/>
                  </a:lnTo>
                  <a:lnTo>
                    <a:pt x="296037" y="550799"/>
                  </a:lnTo>
                  <a:lnTo>
                    <a:pt x="592074" y="275463"/>
                  </a:lnTo>
                  <a:lnTo>
                    <a:pt x="444119" y="275463"/>
                  </a:lnTo>
                  <a:lnTo>
                    <a:pt x="444119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75963" y="2517267"/>
              <a:ext cx="592455" cy="551180"/>
            </a:xfrm>
            <a:custGeom>
              <a:avLst/>
              <a:gdLst/>
              <a:ahLst/>
              <a:cxnLst/>
              <a:rect l="l" t="t" r="r" b="b"/>
              <a:pathLst>
                <a:path w="592454" h="551180">
                  <a:moveTo>
                    <a:pt x="0" y="275463"/>
                  </a:moveTo>
                  <a:lnTo>
                    <a:pt x="147954" y="275463"/>
                  </a:lnTo>
                  <a:lnTo>
                    <a:pt x="147954" y="0"/>
                  </a:lnTo>
                  <a:lnTo>
                    <a:pt x="444119" y="0"/>
                  </a:lnTo>
                  <a:lnTo>
                    <a:pt x="444119" y="275463"/>
                  </a:lnTo>
                  <a:lnTo>
                    <a:pt x="592074" y="275463"/>
                  </a:lnTo>
                  <a:lnTo>
                    <a:pt x="296037" y="550799"/>
                  </a:lnTo>
                  <a:lnTo>
                    <a:pt x="0" y="27546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056132" y="1679448"/>
            <a:ext cx="7031990" cy="905510"/>
            <a:chOff x="1056132" y="1679448"/>
            <a:chExt cx="7031990" cy="90551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6132" y="1679448"/>
              <a:ext cx="7031735" cy="9052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3668" y="1824228"/>
              <a:ext cx="6885432" cy="5638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4099" y="1707642"/>
              <a:ext cx="6935762" cy="80962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04099" y="1707642"/>
              <a:ext cx="6936105" cy="809625"/>
            </a:xfrm>
            <a:custGeom>
              <a:avLst/>
              <a:gdLst/>
              <a:ahLst/>
              <a:cxnLst/>
              <a:rect l="l" t="t" r="r" b="b"/>
              <a:pathLst>
                <a:path w="6936105" h="809625">
                  <a:moveTo>
                    <a:pt x="0" y="134874"/>
                  </a:moveTo>
                  <a:lnTo>
                    <a:pt x="6880" y="92269"/>
                  </a:lnTo>
                  <a:lnTo>
                    <a:pt x="26039" y="55248"/>
                  </a:lnTo>
                  <a:lnTo>
                    <a:pt x="55253" y="26042"/>
                  </a:lnTo>
                  <a:lnTo>
                    <a:pt x="92298" y="6882"/>
                  </a:lnTo>
                  <a:lnTo>
                    <a:pt x="134950" y="0"/>
                  </a:lnTo>
                  <a:lnTo>
                    <a:pt x="6800888" y="0"/>
                  </a:lnTo>
                  <a:lnTo>
                    <a:pt x="6843541" y="6882"/>
                  </a:lnTo>
                  <a:lnTo>
                    <a:pt x="6880568" y="26042"/>
                  </a:lnTo>
                  <a:lnTo>
                    <a:pt x="6909756" y="55248"/>
                  </a:lnTo>
                  <a:lnTo>
                    <a:pt x="6928891" y="92269"/>
                  </a:lnTo>
                  <a:lnTo>
                    <a:pt x="6935762" y="134874"/>
                  </a:lnTo>
                  <a:lnTo>
                    <a:pt x="6935762" y="674624"/>
                  </a:lnTo>
                  <a:lnTo>
                    <a:pt x="6928891" y="717290"/>
                  </a:lnTo>
                  <a:lnTo>
                    <a:pt x="6909756" y="754349"/>
                  </a:lnTo>
                  <a:lnTo>
                    <a:pt x="6880568" y="783574"/>
                  </a:lnTo>
                  <a:lnTo>
                    <a:pt x="6843541" y="802741"/>
                  </a:lnTo>
                  <a:lnTo>
                    <a:pt x="6800888" y="809625"/>
                  </a:lnTo>
                  <a:lnTo>
                    <a:pt x="134950" y="809625"/>
                  </a:lnTo>
                  <a:lnTo>
                    <a:pt x="92298" y="802741"/>
                  </a:lnTo>
                  <a:lnTo>
                    <a:pt x="55253" y="783574"/>
                  </a:lnTo>
                  <a:lnTo>
                    <a:pt x="26039" y="754349"/>
                  </a:lnTo>
                  <a:lnTo>
                    <a:pt x="6880" y="717290"/>
                  </a:lnTo>
                  <a:lnTo>
                    <a:pt x="0" y="674624"/>
                  </a:lnTo>
                  <a:lnTo>
                    <a:pt x="0" y="134874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99075" y="1733914"/>
            <a:ext cx="6728603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cs typeface="Microsoft Sans Serif"/>
              </a:rPr>
              <a:t>В</a:t>
            </a:r>
            <a:r>
              <a:rPr sz="1600" spc="5" dirty="0">
                <a:cs typeface="Microsoft Sans Serif"/>
              </a:rPr>
              <a:t> </a:t>
            </a:r>
            <a:r>
              <a:rPr sz="1600" b="1" spc="-5" dirty="0">
                <a:solidFill>
                  <a:srgbClr val="FF0000"/>
                </a:solidFill>
                <a:cs typeface="Microsoft Sans Serif"/>
              </a:rPr>
              <a:t>8.15</a:t>
            </a:r>
            <a:r>
              <a:rPr sz="160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пройти</a:t>
            </a:r>
            <a:r>
              <a:rPr sz="1600" spc="10" dirty="0">
                <a:cs typeface="Microsoft Sans Serif"/>
              </a:rPr>
              <a:t> </a:t>
            </a:r>
            <a:r>
              <a:rPr sz="1600" b="1" spc="-35" dirty="0">
                <a:solidFill>
                  <a:srgbClr val="FF0000"/>
                </a:solidFill>
                <a:cs typeface="Microsoft Sans Serif"/>
              </a:rPr>
              <a:t>краткий</a:t>
            </a:r>
            <a:r>
              <a:rPr sz="1600" b="1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b="1" spc="-20" dirty="0">
                <a:solidFill>
                  <a:srgbClr val="FF0000"/>
                </a:solidFill>
                <a:cs typeface="Microsoft Sans Serif"/>
              </a:rPr>
              <a:t>инструктаж</a:t>
            </a:r>
            <a:r>
              <a:rPr sz="1600" b="1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у</a:t>
            </a:r>
            <a:r>
              <a:rPr sz="1600" spc="2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руководителя</a:t>
            </a:r>
            <a:r>
              <a:rPr sz="1600" spc="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ППЭ,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получив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информацию</a:t>
            </a:r>
            <a:r>
              <a:rPr sz="1600" spc="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о</a:t>
            </a:r>
            <a:r>
              <a:rPr sz="1600" spc="-5" dirty="0">
                <a:cs typeface="Microsoft Sans Serif"/>
              </a:rPr>
              <a:t> </a:t>
            </a:r>
            <a:r>
              <a:rPr lang="ru-RU" sz="1600" spc="-5" dirty="0" smtClean="0">
                <a:cs typeface="Microsoft Sans Serif"/>
              </a:rPr>
              <a:t>распределении по аудиториям </a:t>
            </a:r>
            <a:r>
              <a:rPr lang="ru-RU" sz="1600" spc="-5" dirty="0" smtClean="0">
                <a:cs typeface="Microsoft Sans Serif"/>
              </a:rPr>
              <a:t>и о </a:t>
            </a:r>
            <a:r>
              <a:rPr sz="1600" spc="-15" dirty="0" err="1" smtClean="0">
                <a:cs typeface="Microsoft Sans Serif"/>
              </a:rPr>
              <a:t>назначении</a:t>
            </a:r>
            <a:r>
              <a:rPr sz="1600" spc="-20" dirty="0" smtClean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ответственных</a:t>
            </a:r>
            <a:r>
              <a:rPr sz="1600" spc="-4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организаторов</a:t>
            </a:r>
            <a:r>
              <a:rPr sz="1600" spc="-3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40" dirty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аудитории</a:t>
            </a:r>
            <a:r>
              <a:rPr lang="ru-RU" sz="1600" spc="-15" dirty="0" smtClean="0">
                <a:cs typeface="Microsoft Sans Serif"/>
              </a:rPr>
              <a:t> (ППЭ-07)</a:t>
            </a:r>
            <a:endParaRPr sz="1600" dirty="0"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60706" y="3115058"/>
            <a:ext cx="7033429" cy="1550076"/>
            <a:chOff x="1060703" y="3115055"/>
            <a:chExt cx="7033429" cy="1443228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703" y="3115055"/>
              <a:ext cx="7022592" cy="14432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8875" y="3142741"/>
              <a:ext cx="6985257" cy="134772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08875" y="3142741"/>
              <a:ext cx="6926580" cy="1348105"/>
            </a:xfrm>
            <a:custGeom>
              <a:avLst/>
              <a:gdLst/>
              <a:ahLst/>
              <a:cxnLst/>
              <a:rect l="l" t="t" r="r" b="b"/>
              <a:pathLst>
                <a:path w="6926580" h="1348104">
                  <a:moveTo>
                    <a:pt x="0" y="224662"/>
                  </a:moveTo>
                  <a:lnTo>
                    <a:pt x="4563" y="179385"/>
                  </a:lnTo>
                  <a:lnTo>
                    <a:pt x="17652" y="137213"/>
                  </a:lnTo>
                  <a:lnTo>
                    <a:pt x="38363" y="99051"/>
                  </a:lnTo>
                  <a:lnTo>
                    <a:pt x="65792" y="65801"/>
                  </a:lnTo>
                  <a:lnTo>
                    <a:pt x="99036" y="38368"/>
                  </a:lnTo>
                  <a:lnTo>
                    <a:pt x="137192" y="17654"/>
                  </a:lnTo>
                  <a:lnTo>
                    <a:pt x="179356" y="4564"/>
                  </a:lnTo>
                  <a:lnTo>
                    <a:pt x="224624" y="0"/>
                  </a:lnTo>
                  <a:lnTo>
                    <a:pt x="6701624" y="0"/>
                  </a:lnTo>
                  <a:lnTo>
                    <a:pt x="6746902" y="4564"/>
                  </a:lnTo>
                  <a:lnTo>
                    <a:pt x="6789074" y="17654"/>
                  </a:lnTo>
                  <a:lnTo>
                    <a:pt x="6827236" y="38368"/>
                  </a:lnTo>
                  <a:lnTo>
                    <a:pt x="6860486" y="65801"/>
                  </a:lnTo>
                  <a:lnTo>
                    <a:pt x="6887919" y="99051"/>
                  </a:lnTo>
                  <a:lnTo>
                    <a:pt x="6908632" y="137213"/>
                  </a:lnTo>
                  <a:lnTo>
                    <a:pt x="6921723" y="179385"/>
                  </a:lnTo>
                  <a:lnTo>
                    <a:pt x="6926287" y="224662"/>
                  </a:lnTo>
                  <a:lnTo>
                    <a:pt x="6926287" y="1123188"/>
                  </a:lnTo>
                  <a:lnTo>
                    <a:pt x="6921723" y="1168460"/>
                  </a:lnTo>
                  <a:lnTo>
                    <a:pt x="6908632" y="1210617"/>
                  </a:lnTo>
                  <a:lnTo>
                    <a:pt x="6887919" y="1248759"/>
                  </a:lnTo>
                  <a:lnTo>
                    <a:pt x="6860486" y="1281985"/>
                  </a:lnTo>
                  <a:lnTo>
                    <a:pt x="6827236" y="1309395"/>
                  </a:lnTo>
                  <a:lnTo>
                    <a:pt x="6789074" y="1330088"/>
                  </a:lnTo>
                  <a:lnTo>
                    <a:pt x="6746902" y="1343165"/>
                  </a:lnTo>
                  <a:lnTo>
                    <a:pt x="6701624" y="1347724"/>
                  </a:lnTo>
                  <a:lnTo>
                    <a:pt x="224624" y="1347724"/>
                  </a:lnTo>
                  <a:lnTo>
                    <a:pt x="179356" y="1343165"/>
                  </a:lnTo>
                  <a:lnTo>
                    <a:pt x="137192" y="1330088"/>
                  </a:lnTo>
                  <a:lnTo>
                    <a:pt x="99036" y="1309395"/>
                  </a:lnTo>
                  <a:lnTo>
                    <a:pt x="65792" y="1281985"/>
                  </a:lnTo>
                  <a:lnTo>
                    <a:pt x="38363" y="1248759"/>
                  </a:lnTo>
                  <a:lnTo>
                    <a:pt x="17652" y="1210617"/>
                  </a:lnTo>
                  <a:lnTo>
                    <a:pt x="4563" y="1168460"/>
                  </a:lnTo>
                  <a:lnTo>
                    <a:pt x="0" y="1123188"/>
                  </a:lnTo>
                  <a:lnTo>
                    <a:pt x="0" y="224662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22020" y="3265176"/>
            <a:ext cx="6451981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1600" spc="-65" dirty="0">
                <a:cs typeface="Microsoft Sans Serif"/>
              </a:rPr>
              <a:t>До</a:t>
            </a:r>
            <a:r>
              <a:rPr sz="1600" spc="-5" dirty="0">
                <a:cs typeface="Microsoft Sans Serif"/>
              </a:rPr>
              <a:t> </a:t>
            </a:r>
            <a:r>
              <a:rPr sz="1600" b="1" spc="-5" dirty="0">
                <a:solidFill>
                  <a:srgbClr val="FF0000"/>
                </a:solidFill>
                <a:cs typeface="Microsoft Sans Serif"/>
              </a:rPr>
              <a:t>8.45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получить</a:t>
            </a:r>
            <a:r>
              <a:rPr sz="1600" spc="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</a:t>
            </a:r>
            <a:r>
              <a:rPr sz="1600" spc="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руководителя</a:t>
            </a:r>
            <a:r>
              <a:rPr sz="1600" spc="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ППЭ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 err="1">
                <a:cs typeface="Microsoft Sans Serif"/>
              </a:rPr>
              <a:t>формы</a:t>
            </a:r>
            <a:r>
              <a:rPr sz="1600" spc="10" dirty="0">
                <a:cs typeface="Microsoft Sans Serif"/>
              </a:rPr>
              <a:t> </a:t>
            </a:r>
            <a:r>
              <a:rPr sz="1600" dirty="0" smtClean="0">
                <a:cs typeface="Microsoft Sans Serif"/>
              </a:rPr>
              <a:t>ППЭ</a:t>
            </a:r>
            <a:r>
              <a:rPr lang="ru-RU" sz="1600" dirty="0" smtClean="0">
                <a:cs typeface="Microsoft Sans Serif"/>
              </a:rPr>
              <a:t>: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5" dirty="0">
                <a:cs typeface="Microsoft Sans Serif"/>
              </a:rPr>
              <a:t>(ППЭ-05-01, ППЭ-05-02,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ППЭ-12-02,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ППЭ-12-03,</a:t>
            </a:r>
            <a:r>
              <a:rPr sz="1600" spc="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ППЭ-12-04-МАШ,</a:t>
            </a:r>
            <a:r>
              <a:rPr sz="1600" spc="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ППЭ-16</a:t>
            </a:r>
            <a:r>
              <a:rPr sz="1600" spc="-5" dirty="0" smtClean="0">
                <a:cs typeface="Microsoft Sans Serif"/>
              </a:rPr>
              <a:t>),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инструкцию</a:t>
            </a:r>
            <a:r>
              <a:rPr sz="1600" spc="-5" dirty="0" smtClean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2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участников,</a:t>
            </a:r>
            <a:r>
              <a:rPr sz="160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таблички</a:t>
            </a:r>
            <a:r>
              <a:rPr sz="1600" spc="-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с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номерами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аудиторий, </a:t>
            </a:r>
            <a:r>
              <a:rPr sz="1600" spc="-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листы</a:t>
            </a:r>
            <a:r>
              <a:rPr sz="1600" spc="-1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бумаги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черновиков,</a:t>
            </a:r>
            <a:r>
              <a:rPr sz="1600" spc="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конверт</a:t>
            </a:r>
            <a:r>
              <a:rPr sz="1600" spc="3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упаковки</a:t>
            </a:r>
            <a:r>
              <a:rPr sz="1600" spc="4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использованных</a:t>
            </a:r>
            <a:endParaRPr sz="1600" dirty="0">
              <a:cs typeface="Microsoft Sans Serif"/>
            </a:endParaRPr>
          </a:p>
          <a:p>
            <a:pPr marL="1879600">
              <a:lnSpc>
                <a:spcPct val="100000"/>
              </a:lnSpc>
            </a:pPr>
            <a:r>
              <a:rPr sz="1600" dirty="0">
                <a:cs typeface="Microsoft Sans Serif"/>
              </a:rPr>
              <a:t>листов</a:t>
            </a:r>
            <a:r>
              <a:rPr sz="1600" spc="-25" dirty="0">
                <a:cs typeface="Microsoft Sans Serif"/>
              </a:rPr>
              <a:t> бумаги</a:t>
            </a:r>
            <a:r>
              <a:rPr sz="1600" spc="5" dirty="0">
                <a:cs typeface="Microsoft Sans Serif"/>
              </a:rPr>
              <a:t> </a:t>
            </a:r>
            <a:r>
              <a:rPr sz="1600" dirty="0" err="1">
                <a:cs typeface="Microsoft Sans Serif"/>
              </a:rPr>
              <a:t>для</a:t>
            </a:r>
            <a:r>
              <a:rPr sz="1600" spc="10" dirty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черновиков</a:t>
            </a:r>
            <a:endParaRPr sz="1600" dirty="0">
              <a:cs typeface="Microsoft Sans Serif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69335" y="76200"/>
            <a:ext cx="836506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 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ДЕЙСТВИЯ</a:t>
            </a:r>
            <a:r>
              <a:rPr sz="2400" b="1" spc="-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5" dirty="0">
                <a:solidFill>
                  <a:schemeClr val="accent6">
                    <a:lumMod val="75000"/>
                  </a:schemeClr>
                </a:solidFill>
              </a:rPr>
              <a:t>ОРГАНИЗАТОРОВ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303029" y="524259"/>
            <a:ext cx="5729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2060"/>
                </a:solidFill>
                <a:cs typeface="Microsoft Sans Serif"/>
              </a:rPr>
              <a:t>В </a:t>
            </a:r>
            <a:r>
              <a:rPr sz="2400" spc="-70" dirty="0">
                <a:solidFill>
                  <a:srgbClr val="002060"/>
                </a:solidFill>
                <a:cs typeface="Microsoft Sans Serif"/>
              </a:rPr>
              <a:t>АУДИТОРИИ</a:t>
            </a:r>
            <a:r>
              <a:rPr sz="2400" spc="5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400" spc="-120" dirty="0">
                <a:solidFill>
                  <a:srgbClr val="002060"/>
                </a:solidFill>
                <a:cs typeface="Microsoft Sans Serif"/>
              </a:rPr>
              <a:t>ДО</a:t>
            </a:r>
            <a:r>
              <a:rPr sz="2400" spc="5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400" spc="-60" dirty="0">
                <a:solidFill>
                  <a:srgbClr val="002060"/>
                </a:solidFill>
                <a:cs typeface="Microsoft Sans Serif"/>
              </a:rPr>
              <a:t>НАЧАЛА</a:t>
            </a:r>
            <a:r>
              <a:rPr sz="2400" spc="45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400" spc="-40" dirty="0">
                <a:solidFill>
                  <a:srgbClr val="002060"/>
                </a:solidFill>
                <a:cs typeface="Microsoft Sans Serif"/>
              </a:rPr>
              <a:t>ЭКЗАМЕНА</a:t>
            </a:r>
            <a:endParaRPr sz="2400" dirty="0">
              <a:solidFill>
                <a:srgbClr val="002060"/>
              </a:solidFill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4634" y="2634170"/>
            <a:ext cx="8475345" cy="1068070"/>
            <a:chOff x="334632" y="2634170"/>
            <a:chExt cx="8475345" cy="1068070"/>
          </a:xfrm>
        </p:grpSpPr>
        <p:sp>
          <p:nvSpPr>
            <p:cNvPr id="3" name="object 3"/>
            <p:cNvSpPr/>
            <p:nvPr/>
          </p:nvSpPr>
          <p:spPr>
            <a:xfrm>
              <a:off x="348919" y="3032251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8336991" y="0"/>
                  </a:moveTo>
                  <a:lnTo>
                    <a:pt x="109194" y="0"/>
                  </a:lnTo>
                  <a:lnTo>
                    <a:pt x="66688" y="8582"/>
                  </a:lnTo>
                  <a:lnTo>
                    <a:pt x="31980" y="31988"/>
                  </a:lnTo>
                  <a:lnTo>
                    <a:pt x="8580" y="66704"/>
                  </a:lnTo>
                  <a:lnTo>
                    <a:pt x="0" y="109220"/>
                  </a:lnTo>
                  <a:lnTo>
                    <a:pt x="0" y="545973"/>
                  </a:lnTo>
                  <a:lnTo>
                    <a:pt x="8580" y="588488"/>
                  </a:lnTo>
                  <a:lnTo>
                    <a:pt x="31980" y="623204"/>
                  </a:lnTo>
                  <a:lnTo>
                    <a:pt x="66688" y="646610"/>
                  </a:lnTo>
                  <a:lnTo>
                    <a:pt x="109194" y="655193"/>
                  </a:lnTo>
                  <a:lnTo>
                    <a:pt x="8336991" y="655193"/>
                  </a:lnTo>
                  <a:lnTo>
                    <a:pt x="8379506" y="646610"/>
                  </a:lnTo>
                  <a:lnTo>
                    <a:pt x="8414223" y="623204"/>
                  </a:lnTo>
                  <a:lnTo>
                    <a:pt x="8437628" y="588488"/>
                  </a:lnTo>
                  <a:lnTo>
                    <a:pt x="8446211" y="545973"/>
                  </a:lnTo>
                  <a:lnTo>
                    <a:pt x="8446211" y="109220"/>
                  </a:lnTo>
                  <a:lnTo>
                    <a:pt x="8437628" y="66704"/>
                  </a:lnTo>
                  <a:lnTo>
                    <a:pt x="8414223" y="31988"/>
                  </a:lnTo>
                  <a:lnTo>
                    <a:pt x="8379506" y="8582"/>
                  </a:lnTo>
                  <a:lnTo>
                    <a:pt x="833699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48919" y="3032251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0" y="109220"/>
                  </a:moveTo>
                  <a:lnTo>
                    <a:pt x="8580" y="66704"/>
                  </a:lnTo>
                  <a:lnTo>
                    <a:pt x="31980" y="31988"/>
                  </a:lnTo>
                  <a:lnTo>
                    <a:pt x="66688" y="8582"/>
                  </a:lnTo>
                  <a:lnTo>
                    <a:pt x="109194" y="0"/>
                  </a:lnTo>
                  <a:lnTo>
                    <a:pt x="8336991" y="0"/>
                  </a:lnTo>
                  <a:lnTo>
                    <a:pt x="8379506" y="8582"/>
                  </a:lnTo>
                  <a:lnTo>
                    <a:pt x="8414223" y="31988"/>
                  </a:lnTo>
                  <a:lnTo>
                    <a:pt x="8437628" y="66704"/>
                  </a:lnTo>
                  <a:lnTo>
                    <a:pt x="8446211" y="109220"/>
                  </a:lnTo>
                  <a:lnTo>
                    <a:pt x="8446211" y="545973"/>
                  </a:lnTo>
                  <a:lnTo>
                    <a:pt x="8437628" y="588488"/>
                  </a:lnTo>
                  <a:lnTo>
                    <a:pt x="8414223" y="623204"/>
                  </a:lnTo>
                  <a:lnTo>
                    <a:pt x="8379506" y="646610"/>
                  </a:lnTo>
                  <a:lnTo>
                    <a:pt x="8336991" y="655193"/>
                  </a:lnTo>
                  <a:lnTo>
                    <a:pt x="109194" y="655193"/>
                  </a:lnTo>
                  <a:lnTo>
                    <a:pt x="66688" y="646610"/>
                  </a:lnTo>
                  <a:lnTo>
                    <a:pt x="31980" y="623204"/>
                  </a:lnTo>
                  <a:lnTo>
                    <a:pt x="8580" y="588488"/>
                  </a:lnTo>
                  <a:lnTo>
                    <a:pt x="0" y="545973"/>
                  </a:lnTo>
                  <a:lnTo>
                    <a:pt x="0" y="109220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8255" y="2648457"/>
              <a:ext cx="6551930" cy="767715"/>
            </a:xfrm>
            <a:custGeom>
              <a:avLst/>
              <a:gdLst/>
              <a:ahLst/>
              <a:cxnLst/>
              <a:rect l="l" t="t" r="r" b="b"/>
              <a:pathLst>
                <a:path w="6551930" h="767714">
                  <a:moveTo>
                    <a:pt x="6423456" y="0"/>
                  </a:moveTo>
                  <a:lnTo>
                    <a:pt x="127939" y="0"/>
                  </a:lnTo>
                  <a:lnTo>
                    <a:pt x="78138" y="10054"/>
                  </a:lnTo>
                  <a:lnTo>
                    <a:pt x="37471" y="37480"/>
                  </a:lnTo>
                  <a:lnTo>
                    <a:pt x="10053" y="78170"/>
                  </a:lnTo>
                  <a:lnTo>
                    <a:pt x="0" y="128015"/>
                  </a:lnTo>
                  <a:lnTo>
                    <a:pt x="0" y="639699"/>
                  </a:lnTo>
                  <a:lnTo>
                    <a:pt x="10053" y="689471"/>
                  </a:lnTo>
                  <a:lnTo>
                    <a:pt x="37471" y="730123"/>
                  </a:lnTo>
                  <a:lnTo>
                    <a:pt x="78138" y="757535"/>
                  </a:lnTo>
                  <a:lnTo>
                    <a:pt x="127939" y="767588"/>
                  </a:lnTo>
                  <a:lnTo>
                    <a:pt x="6423456" y="767588"/>
                  </a:lnTo>
                  <a:lnTo>
                    <a:pt x="6473228" y="757535"/>
                  </a:lnTo>
                  <a:lnTo>
                    <a:pt x="6513880" y="730123"/>
                  </a:lnTo>
                  <a:lnTo>
                    <a:pt x="6541292" y="689471"/>
                  </a:lnTo>
                  <a:lnTo>
                    <a:pt x="6551345" y="639699"/>
                  </a:lnTo>
                  <a:lnTo>
                    <a:pt x="6551345" y="128015"/>
                  </a:lnTo>
                  <a:lnTo>
                    <a:pt x="6541292" y="78170"/>
                  </a:lnTo>
                  <a:lnTo>
                    <a:pt x="6513880" y="37480"/>
                  </a:lnTo>
                  <a:lnTo>
                    <a:pt x="6473228" y="10054"/>
                  </a:lnTo>
                  <a:lnTo>
                    <a:pt x="642345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78255" y="2648457"/>
              <a:ext cx="6551930" cy="767715"/>
            </a:xfrm>
            <a:custGeom>
              <a:avLst/>
              <a:gdLst/>
              <a:ahLst/>
              <a:cxnLst/>
              <a:rect l="l" t="t" r="r" b="b"/>
              <a:pathLst>
                <a:path w="6551930" h="767714">
                  <a:moveTo>
                    <a:pt x="0" y="128015"/>
                  </a:moveTo>
                  <a:lnTo>
                    <a:pt x="10053" y="78170"/>
                  </a:lnTo>
                  <a:lnTo>
                    <a:pt x="37471" y="37480"/>
                  </a:lnTo>
                  <a:lnTo>
                    <a:pt x="78138" y="10054"/>
                  </a:lnTo>
                  <a:lnTo>
                    <a:pt x="127939" y="0"/>
                  </a:lnTo>
                  <a:lnTo>
                    <a:pt x="6423456" y="0"/>
                  </a:lnTo>
                  <a:lnTo>
                    <a:pt x="6473228" y="10054"/>
                  </a:lnTo>
                  <a:lnTo>
                    <a:pt x="6513880" y="37480"/>
                  </a:lnTo>
                  <a:lnTo>
                    <a:pt x="6541292" y="78170"/>
                  </a:lnTo>
                  <a:lnTo>
                    <a:pt x="6551345" y="128015"/>
                  </a:lnTo>
                  <a:lnTo>
                    <a:pt x="6551345" y="639699"/>
                  </a:lnTo>
                  <a:lnTo>
                    <a:pt x="6541292" y="689471"/>
                  </a:lnTo>
                  <a:lnTo>
                    <a:pt x="6513880" y="730123"/>
                  </a:lnTo>
                  <a:lnTo>
                    <a:pt x="6473228" y="757535"/>
                  </a:lnTo>
                  <a:lnTo>
                    <a:pt x="6423456" y="767588"/>
                  </a:lnTo>
                  <a:lnTo>
                    <a:pt x="127939" y="767588"/>
                  </a:lnTo>
                  <a:lnTo>
                    <a:pt x="78138" y="757535"/>
                  </a:lnTo>
                  <a:lnTo>
                    <a:pt x="37471" y="730123"/>
                  </a:lnTo>
                  <a:lnTo>
                    <a:pt x="10053" y="689471"/>
                  </a:lnTo>
                  <a:lnTo>
                    <a:pt x="0" y="639699"/>
                  </a:lnTo>
                  <a:lnTo>
                    <a:pt x="0" y="128015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18261" y="1403350"/>
            <a:ext cx="8107680" cy="18287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cs typeface="Microsoft Sans Serif"/>
              </a:rPr>
              <a:t>Не</a:t>
            </a:r>
            <a:r>
              <a:rPr sz="1800" spc="5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позднее</a:t>
            </a:r>
            <a:r>
              <a:rPr sz="1800" spc="30" dirty="0">
                <a:cs typeface="Microsoft Sans Serif"/>
              </a:rPr>
              <a:t> </a:t>
            </a:r>
            <a:r>
              <a:rPr sz="1800" b="1" spc="-5" dirty="0">
                <a:solidFill>
                  <a:srgbClr val="FF0000"/>
                </a:solidFill>
                <a:cs typeface="Microsoft Sans Serif"/>
              </a:rPr>
              <a:t>08.45</a:t>
            </a:r>
            <a:r>
              <a:rPr sz="1800" spc="3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по</a:t>
            </a:r>
            <a:r>
              <a:rPr sz="1800" spc="30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местному</a:t>
            </a:r>
            <a:r>
              <a:rPr sz="1800" spc="2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времени</a:t>
            </a:r>
            <a:r>
              <a:rPr sz="1800" spc="40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организаторы</a:t>
            </a:r>
            <a:r>
              <a:rPr sz="1800" spc="40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в</a:t>
            </a:r>
            <a:r>
              <a:rPr sz="1800" spc="3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аудитории</a:t>
            </a:r>
            <a:r>
              <a:rPr sz="1800" spc="3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должны </a:t>
            </a:r>
            <a:r>
              <a:rPr sz="1800" spc="-15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пройти</a:t>
            </a:r>
            <a:r>
              <a:rPr sz="1800" spc="-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в</a:t>
            </a:r>
            <a:r>
              <a:rPr sz="1800" spc="30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свою</a:t>
            </a:r>
            <a:r>
              <a:rPr sz="1800" spc="20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аудиторию,</a:t>
            </a:r>
            <a:r>
              <a:rPr sz="1800" spc="25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проверить</a:t>
            </a:r>
            <a:r>
              <a:rPr sz="1800" spc="30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ее</a:t>
            </a:r>
            <a:r>
              <a:rPr sz="1800" spc="3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готовность</a:t>
            </a:r>
            <a:r>
              <a:rPr sz="1800" spc="20" dirty="0">
                <a:cs typeface="Microsoft Sans Serif"/>
              </a:rPr>
              <a:t> </a:t>
            </a:r>
            <a:r>
              <a:rPr sz="1800" spc="-114" dirty="0">
                <a:cs typeface="Microsoft Sans Serif"/>
              </a:rPr>
              <a:t>к</a:t>
            </a:r>
            <a:r>
              <a:rPr sz="1800" spc="35" dirty="0">
                <a:cs typeface="Microsoft Sans Serif"/>
              </a:rPr>
              <a:t> </a:t>
            </a:r>
            <a:r>
              <a:rPr sz="1800" spc="-30" dirty="0" err="1">
                <a:cs typeface="Microsoft Sans Serif"/>
              </a:rPr>
              <a:t>экзамену</a:t>
            </a:r>
            <a:r>
              <a:rPr sz="1800" spc="10" dirty="0">
                <a:cs typeface="Microsoft Sans Serif"/>
              </a:rPr>
              <a:t> </a:t>
            </a:r>
            <a:r>
              <a:rPr sz="1800" dirty="0" smtClean="0">
                <a:cs typeface="Microsoft Sans Serif"/>
              </a:rPr>
              <a:t>и</a:t>
            </a:r>
            <a:endParaRPr sz="1800" dirty="0">
              <a:cs typeface="Microsoft Sans Serif"/>
            </a:endParaRPr>
          </a:p>
          <a:p>
            <a:pPr marL="2540" algn="ctr">
              <a:lnSpc>
                <a:spcPct val="100000"/>
              </a:lnSpc>
            </a:pPr>
            <a:r>
              <a:rPr sz="1800" spc="-10" dirty="0">
                <a:cs typeface="Microsoft Sans Serif"/>
              </a:rPr>
              <a:t>приступить</a:t>
            </a:r>
            <a:r>
              <a:rPr sz="1800" spc="15" dirty="0">
                <a:cs typeface="Microsoft Sans Serif"/>
              </a:rPr>
              <a:t> </a:t>
            </a:r>
            <a:r>
              <a:rPr sz="1800" spc="-114" dirty="0">
                <a:cs typeface="Microsoft Sans Serif"/>
              </a:rPr>
              <a:t>к</a:t>
            </a:r>
            <a:r>
              <a:rPr sz="1800" spc="3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своим</a:t>
            </a:r>
            <a:r>
              <a:rPr sz="1800" spc="1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обязанностям</a:t>
            </a:r>
            <a:endParaRPr sz="18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>
              <a:cs typeface="Microsoft Sans Serif"/>
            </a:endParaRPr>
          </a:p>
          <a:p>
            <a:pPr marL="920750">
              <a:lnSpc>
                <a:spcPts val="1789"/>
              </a:lnSpc>
            </a:pPr>
            <a:endParaRPr lang="ru-RU" sz="1600" spc="-5" dirty="0" smtClean="0">
              <a:solidFill>
                <a:srgbClr val="FFFFFF"/>
              </a:solidFill>
              <a:latin typeface="Microsoft Sans Serif"/>
              <a:cs typeface="Microsoft Sans Serif"/>
            </a:endParaRPr>
          </a:p>
          <a:p>
            <a:pPr marL="920750" algn="just">
              <a:lnSpc>
                <a:spcPts val="1789"/>
              </a:lnSpc>
            </a:pPr>
            <a:r>
              <a:rPr sz="1700" spc="-5" dirty="0" err="1" smtClean="0">
                <a:solidFill>
                  <a:srgbClr val="FFFFFF"/>
                </a:solidFill>
                <a:cs typeface="Microsoft Sans Serif"/>
              </a:rPr>
              <a:t>Вывесить</a:t>
            </a:r>
            <a:r>
              <a:rPr sz="1700" spc="-5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>
                <a:solidFill>
                  <a:srgbClr val="FFFFFF"/>
                </a:solidFill>
                <a:cs typeface="Microsoft Sans Serif"/>
              </a:rPr>
              <a:t>у</a:t>
            </a:r>
            <a:r>
              <a:rPr sz="17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входа</a:t>
            </a:r>
            <a:r>
              <a:rPr sz="17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7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аудиторию</a:t>
            </a:r>
            <a:r>
              <a:rPr sz="17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один</a:t>
            </a:r>
            <a:r>
              <a:rPr sz="17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0" dirty="0">
                <a:solidFill>
                  <a:srgbClr val="FFFFFF"/>
                </a:solidFill>
                <a:cs typeface="Microsoft Sans Serif"/>
              </a:rPr>
              <a:t>экземпляр</a:t>
            </a:r>
            <a:r>
              <a:rPr sz="17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формы</a:t>
            </a:r>
            <a:endParaRPr sz="1700" dirty="0">
              <a:cs typeface="Microsoft Sans Serif"/>
            </a:endParaRPr>
          </a:p>
          <a:p>
            <a:pPr marL="920750" algn="just">
              <a:lnSpc>
                <a:spcPts val="1789"/>
              </a:lnSpc>
            </a:pPr>
            <a:r>
              <a:rPr sz="1700" spc="-5" dirty="0">
                <a:solidFill>
                  <a:srgbClr val="FFFFFF"/>
                </a:solidFill>
                <a:cs typeface="Microsoft Sans Serif"/>
              </a:rPr>
              <a:t>ППЭ-05-01</a:t>
            </a:r>
            <a:r>
              <a:rPr sz="17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5" dirty="0">
                <a:solidFill>
                  <a:srgbClr val="FFFFFF"/>
                </a:solidFill>
                <a:cs typeface="Microsoft Sans Serif"/>
              </a:rPr>
              <a:t>«Список</a:t>
            </a:r>
            <a:r>
              <a:rPr sz="1700" spc="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участников</a:t>
            </a:r>
            <a:r>
              <a:rPr sz="1700" spc="7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5" dirty="0">
                <a:solidFill>
                  <a:srgbClr val="FFFFFF"/>
                </a:solidFill>
                <a:cs typeface="Microsoft Sans Serif"/>
              </a:rPr>
              <a:t>экзамена</a:t>
            </a:r>
            <a:r>
              <a:rPr sz="1700" spc="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7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аудитории</a:t>
            </a:r>
            <a:r>
              <a:rPr sz="17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>
                <a:solidFill>
                  <a:srgbClr val="FFFFFF"/>
                </a:solidFill>
                <a:cs typeface="Microsoft Sans Serif"/>
              </a:rPr>
              <a:t>ППЭ»</a:t>
            </a:r>
            <a:endParaRPr sz="1700" dirty="0"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4634" y="3813619"/>
            <a:ext cx="8475345" cy="1068070"/>
            <a:chOff x="334632" y="3813619"/>
            <a:chExt cx="8475345" cy="1068070"/>
          </a:xfrm>
        </p:grpSpPr>
        <p:sp>
          <p:nvSpPr>
            <p:cNvPr id="9" name="object 9"/>
            <p:cNvSpPr/>
            <p:nvPr/>
          </p:nvSpPr>
          <p:spPr>
            <a:xfrm>
              <a:off x="348919" y="4211574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8336991" y="0"/>
                  </a:moveTo>
                  <a:lnTo>
                    <a:pt x="109194" y="0"/>
                  </a:lnTo>
                  <a:lnTo>
                    <a:pt x="66688" y="8582"/>
                  </a:lnTo>
                  <a:lnTo>
                    <a:pt x="31980" y="31988"/>
                  </a:lnTo>
                  <a:lnTo>
                    <a:pt x="8580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0" y="588615"/>
                  </a:lnTo>
                  <a:lnTo>
                    <a:pt x="31980" y="623331"/>
                  </a:lnTo>
                  <a:lnTo>
                    <a:pt x="66688" y="646737"/>
                  </a:lnTo>
                  <a:lnTo>
                    <a:pt x="109194" y="655319"/>
                  </a:lnTo>
                  <a:lnTo>
                    <a:pt x="8336991" y="655319"/>
                  </a:lnTo>
                  <a:lnTo>
                    <a:pt x="8379506" y="646737"/>
                  </a:lnTo>
                  <a:lnTo>
                    <a:pt x="8414223" y="623331"/>
                  </a:lnTo>
                  <a:lnTo>
                    <a:pt x="8437628" y="588615"/>
                  </a:lnTo>
                  <a:lnTo>
                    <a:pt x="8446211" y="546100"/>
                  </a:lnTo>
                  <a:lnTo>
                    <a:pt x="8446211" y="109219"/>
                  </a:lnTo>
                  <a:lnTo>
                    <a:pt x="8437628" y="66704"/>
                  </a:lnTo>
                  <a:lnTo>
                    <a:pt x="8414223" y="31988"/>
                  </a:lnTo>
                  <a:lnTo>
                    <a:pt x="8379506" y="8582"/>
                  </a:lnTo>
                  <a:lnTo>
                    <a:pt x="833699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8919" y="4211574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0" y="109219"/>
                  </a:moveTo>
                  <a:lnTo>
                    <a:pt x="8580" y="66704"/>
                  </a:lnTo>
                  <a:lnTo>
                    <a:pt x="31980" y="31988"/>
                  </a:lnTo>
                  <a:lnTo>
                    <a:pt x="66688" y="8582"/>
                  </a:lnTo>
                  <a:lnTo>
                    <a:pt x="109194" y="0"/>
                  </a:lnTo>
                  <a:lnTo>
                    <a:pt x="8336991" y="0"/>
                  </a:lnTo>
                  <a:lnTo>
                    <a:pt x="8379506" y="8582"/>
                  </a:lnTo>
                  <a:lnTo>
                    <a:pt x="8414223" y="31988"/>
                  </a:lnTo>
                  <a:lnTo>
                    <a:pt x="8437628" y="66704"/>
                  </a:lnTo>
                  <a:lnTo>
                    <a:pt x="8446211" y="109219"/>
                  </a:lnTo>
                  <a:lnTo>
                    <a:pt x="8446211" y="546100"/>
                  </a:lnTo>
                  <a:lnTo>
                    <a:pt x="8437628" y="588615"/>
                  </a:lnTo>
                  <a:lnTo>
                    <a:pt x="8414223" y="623331"/>
                  </a:lnTo>
                  <a:lnTo>
                    <a:pt x="8379506" y="646737"/>
                  </a:lnTo>
                  <a:lnTo>
                    <a:pt x="8336991" y="655319"/>
                  </a:lnTo>
                  <a:lnTo>
                    <a:pt x="109194" y="655319"/>
                  </a:lnTo>
                  <a:lnTo>
                    <a:pt x="66688" y="646737"/>
                  </a:lnTo>
                  <a:lnTo>
                    <a:pt x="31980" y="623331"/>
                  </a:lnTo>
                  <a:lnTo>
                    <a:pt x="8580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78255" y="3827907"/>
              <a:ext cx="6555105" cy="767715"/>
            </a:xfrm>
            <a:custGeom>
              <a:avLst/>
              <a:gdLst/>
              <a:ahLst/>
              <a:cxnLst/>
              <a:rect l="l" t="t" r="r" b="b"/>
              <a:pathLst>
                <a:path w="6555105" h="767714">
                  <a:moveTo>
                    <a:pt x="6427012" y="0"/>
                  </a:moveTo>
                  <a:lnTo>
                    <a:pt x="127939" y="0"/>
                  </a:lnTo>
                  <a:lnTo>
                    <a:pt x="78138" y="10052"/>
                  </a:lnTo>
                  <a:lnTo>
                    <a:pt x="37471" y="37465"/>
                  </a:lnTo>
                  <a:lnTo>
                    <a:pt x="10053" y="78116"/>
                  </a:lnTo>
                  <a:lnTo>
                    <a:pt x="0" y="127889"/>
                  </a:lnTo>
                  <a:lnTo>
                    <a:pt x="0" y="639572"/>
                  </a:lnTo>
                  <a:lnTo>
                    <a:pt x="10053" y="689344"/>
                  </a:lnTo>
                  <a:lnTo>
                    <a:pt x="37471" y="729996"/>
                  </a:lnTo>
                  <a:lnTo>
                    <a:pt x="78138" y="757408"/>
                  </a:lnTo>
                  <a:lnTo>
                    <a:pt x="127939" y="767461"/>
                  </a:lnTo>
                  <a:lnTo>
                    <a:pt x="6427012" y="767461"/>
                  </a:lnTo>
                  <a:lnTo>
                    <a:pt x="6476784" y="757408"/>
                  </a:lnTo>
                  <a:lnTo>
                    <a:pt x="6517436" y="729996"/>
                  </a:lnTo>
                  <a:lnTo>
                    <a:pt x="6544848" y="689344"/>
                  </a:lnTo>
                  <a:lnTo>
                    <a:pt x="6554901" y="639572"/>
                  </a:lnTo>
                  <a:lnTo>
                    <a:pt x="6554901" y="127889"/>
                  </a:lnTo>
                  <a:lnTo>
                    <a:pt x="6544848" y="78116"/>
                  </a:lnTo>
                  <a:lnTo>
                    <a:pt x="6517436" y="37465"/>
                  </a:lnTo>
                  <a:lnTo>
                    <a:pt x="6476784" y="10052"/>
                  </a:lnTo>
                  <a:lnTo>
                    <a:pt x="6427012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78255" y="3827907"/>
              <a:ext cx="6555105" cy="767715"/>
            </a:xfrm>
            <a:custGeom>
              <a:avLst/>
              <a:gdLst/>
              <a:ahLst/>
              <a:cxnLst/>
              <a:rect l="l" t="t" r="r" b="b"/>
              <a:pathLst>
                <a:path w="6555105" h="767714">
                  <a:moveTo>
                    <a:pt x="0" y="127889"/>
                  </a:moveTo>
                  <a:lnTo>
                    <a:pt x="10053" y="78116"/>
                  </a:lnTo>
                  <a:lnTo>
                    <a:pt x="37471" y="37465"/>
                  </a:lnTo>
                  <a:lnTo>
                    <a:pt x="78138" y="10052"/>
                  </a:lnTo>
                  <a:lnTo>
                    <a:pt x="127939" y="0"/>
                  </a:lnTo>
                  <a:lnTo>
                    <a:pt x="6427012" y="0"/>
                  </a:lnTo>
                  <a:lnTo>
                    <a:pt x="6476784" y="10052"/>
                  </a:lnTo>
                  <a:lnTo>
                    <a:pt x="6517436" y="37465"/>
                  </a:lnTo>
                  <a:lnTo>
                    <a:pt x="6544848" y="78116"/>
                  </a:lnTo>
                  <a:lnTo>
                    <a:pt x="6554901" y="127889"/>
                  </a:lnTo>
                  <a:lnTo>
                    <a:pt x="6554901" y="639572"/>
                  </a:lnTo>
                  <a:lnTo>
                    <a:pt x="6544848" y="689344"/>
                  </a:lnTo>
                  <a:lnTo>
                    <a:pt x="6517436" y="729996"/>
                  </a:lnTo>
                  <a:lnTo>
                    <a:pt x="6476784" y="757408"/>
                  </a:lnTo>
                  <a:lnTo>
                    <a:pt x="6427012" y="767461"/>
                  </a:lnTo>
                  <a:lnTo>
                    <a:pt x="127939" y="767461"/>
                  </a:lnTo>
                  <a:lnTo>
                    <a:pt x="78138" y="757408"/>
                  </a:lnTo>
                  <a:lnTo>
                    <a:pt x="37471" y="729996"/>
                  </a:lnTo>
                  <a:lnTo>
                    <a:pt x="10053" y="689344"/>
                  </a:lnTo>
                  <a:lnTo>
                    <a:pt x="0" y="639572"/>
                  </a:lnTo>
                  <a:lnTo>
                    <a:pt x="0" y="127889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26847" y="3849373"/>
            <a:ext cx="5890895" cy="700833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just">
              <a:lnSpc>
                <a:spcPts val="1660"/>
              </a:lnSpc>
              <a:spcBef>
                <a:spcPts val="365"/>
              </a:spcBef>
            </a:pPr>
            <a:r>
              <a:rPr sz="1700" spc="-35" dirty="0">
                <a:solidFill>
                  <a:srgbClr val="FFFFFF"/>
                </a:solidFill>
                <a:cs typeface="Microsoft Sans Serif"/>
              </a:rPr>
              <a:t>Раздать</a:t>
            </a:r>
            <a:r>
              <a:rPr sz="17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на</a:t>
            </a:r>
            <a:r>
              <a:rPr sz="17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рабочие</a:t>
            </a:r>
            <a:r>
              <a:rPr sz="1700" spc="4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места</a:t>
            </a:r>
            <a:r>
              <a:rPr sz="17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участников</a:t>
            </a:r>
            <a:r>
              <a:rPr sz="1700" spc="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5" dirty="0">
                <a:solidFill>
                  <a:srgbClr val="FFFFFF"/>
                </a:solidFill>
                <a:cs typeface="Microsoft Sans Serif"/>
              </a:rPr>
              <a:t>экзамена</a:t>
            </a:r>
            <a:r>
              <a:rPr sz="1700" spc="5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dirty="0">
                <a:solidFill>
                  <a:srgbClr val="FFFFFF"/>
                </a:solidFill>
                <a:cs typeface="Microsoft Sans Serif"/>
              </a:rPr>
              <a:t>листы</a:t>
            </a:r>
            <a:r>
              <a:rPr sz="17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0" dirty="0">
                <a:solidFill>
                  <a:srgbClr val="FFFFFF"/>
                </a:solidFill>
                <a:cs typeface="Microsoft Sans Serif"/>
              </a:rPr>
              <a:t>бумаги </a:t>
            </a:r>
            <a:r>
              <a:rPr sz="1700" spc="-409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dirty="0">
                <a:solidFill>
                  <a:srgbClr val="FFFFFF"/>
                </a:solidFill>
                <a:cs typeface="Microsoft Sans Serif"/>
              </a:rPr>
              <a:t>для</a:t>
            </a:r>
            <a:r>
              <a:rPr sz="17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черновиков</a:t>
            </a:r>
            <a:r>
              <a:rPr sz="1700" spc="5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5" dirty="0">
                <a:solidFill>
                  <a:srgbClr val="FFFFFF"/>
                </a:solidFill>
                <a:cs typeface="Microsoft Sans Serif"/>
              </a:rPr>
              <a:t>со</a:t>
            </a:r>
            <a:r>
              <a:rPr sz="17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5" dirty="0">
                <a:solidFill>
                  <a:srgbClr val="FFFFFF"/>
                </a:solidFill>
                <a:cs typeface="Microsoft Sans Serif"/>
              </a:rPr>
              <a:t>штампом</a:t>
            </a:r>
            <a:r>
              <a:rPr sz="17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образовательной</a:t>
            </a:r>
            <a:r>
              <a:rPr sz="17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организации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0" dirty="0">
                <a:solidFill>
                  <a:srgbClr val="FFFFFF"/>
                </a:solidFill>
                <a:cs typeface="Microsoft Sans Serif"/>
              </a:rPr>
              <a:t>(по</a:t>
            </a:r>
            <a:r>
              <a:rPr sz="17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>
                <a:solidFill>
                  <a:srgbClr val="FFFFFF"/>
                </a:solidFill>
                <a:cs typeface="Microsoft Sans Serif"/>
              </a:rPr>
              <a:t>2</a:t>
            </a:r>
            <a:r>
              <a:rPr sz="17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5" dirty="0">
                <a:solidFill>
                  <a:srgbClr val="FFFFFF"/>
                </a:solidFill>
                <a:cs typeface="Microsoft Sans Serif"/>
              </a:rPr>
              <a:t>листа)</a:t>
            </a:r>
            <a:endParaRPr sz="1700" dirty="0"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34634" y="5076380"/>
            <a:ext cx="8475345" cy="1001394"/>
            <a:chOff x="334632" y="5076380"/>
            <a:chExt cx="8475345" cy="1001394"/>
          </a:xfrm>
        </p:grpSpPr>
        <p:sp>
          <p:nvSpPr>
            <p:cNvPr id="15" name="object 15"/>
            <p:cNvSpPr/>
            <p:nvPr/>
          </p:nvSpPr>
          <p:spPr>
            <a:xfrm>
              <a:off x="348919" y="5407659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8336991" y="0"/>
                  </a:moveTo>
                  <a:lnTo>
                    <a:pt x="109194" y="0"/>
                  </a:lnTo>
                  <a:lnTo>
                    <a:pt x="66688" y="8582"/>
                  </a:lnTo>
                  <a:lnTo>
                    <a:pt x="31980" y="31988"/>
                  </a:lnTo>
                  <a:lnTo>
                    <a:pt x="8580" y="66704"/>
                  </a:lnTo>
                  <a:lnTo>
                    <a:pt x="0" y="109219"/>
                  </a:lnTo>
                  <a:lnTo>
                    <a:pt x="0" y="546023"/>
                  </a:lnTo>
                  <a:lnTo>
                    <a:pt x="8580" y="588524"/>
                  </a:lnTo>
                  <a:lnTo>
                    <a:pt x="31980" y="623233"/>
                  </a:lnTo>
                  <a:lnTo>
                    <a:pt x="66688" y="646636"/>
                  </a:lnTo>
                  <a:lnTo>
                    <a:pt x="109194" y="655218"/>
                  </a:lnTo>
                  <a:lnTo>
                    <a:pt x="8336991" y="655218"/>
                  </a:lnTo>
                  <a:lnTo>
                    <a:pt x="8379506" y="646636"/>
                  </a:lnTo>
                  <a:lnTo>
                    <a:pt x="8414223" y="623233"/>
                  </a:lnTo>
                  <a:lnTo>
                    <a:pt x="8437628" y="588524"/>
                  </a:lnTo>
                  <a:lnTo>
                    <a:pt x="8446211" y="546023"/>
                  </a:lnTo>
                  <a:lnTo>
                    <a:pt x="8446211" y="109219"/>
                  </a:lnTo>
                  <a:lnTo>
                    <a:pt x="8437628" y="66704"/>
                  </a:lnTo>
                  <a:lnTo>
                    <a:pt x="8414223" y="31988"/>
                  </a:lnTo>
                  <a:lnTo>
                    <a:pt x="8379506" y="8582"/>
                  </a:lnTo>
                  <a:lnTo>
                    <a:pt x="8336991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8919" y="5407659"/>
              <a:ext cx="8446770" cy="655320"/>
            </a:xfrm>
            <a:custGeom>
              <a:avLst/>
              <a:gdLst/>
              <a:ahLst/>
              <a:cxnLst/>
              <a:rect l="l" t="t" r="r" b="b"/>
              <a:pathLst>
                <a:path w="8446770" h="655320">
                  <a:moveTo>
                    <a:pt x="0" y="109219"/>
                  </a:moveTo>
                  <a:lnTo>
                    <a:pt x="8580" y="66704"/>
                  </a:lnTo>
                  <a:lnTo>
                    <a:pt x="31980" y="31988"/>
                  </a:lnTo>
                  <a:lnTo>
                    <a:pt x="66688" y="8582"/>
                  </a:lnTo>
                  <a:lnTo>
                    <a:pt x="109194" y="0"/>
                  </a:lnTo>
                  <a:lnTo>
                    <a:pt x="8336991" y="0"/>
                  </a:lnTo>
                  <a:lnTo>
                    <a:pt x="8379506" y="8582"/>
                  </a:lnTo>
                  <a:lnTo>
                    <a:pt x="8414223" y="31988"/>
                  </a:lnTo>
                  <a:lnTo>
                    <a:pt x="8437628" y="66704"/>
                  </a:lnTo>
                  <a:lnTo>
                    <a:pt x="8446211" y="109219"/>
                  </a:lnTo>
                  <a:lnTo>
                    <a:pt x="8446211" y="546023"/>
                  </a:lnTo>
                  <a:lnTo>
                    <a:pt x="8437628" y="588524"/>
                  </a:lnTo>
                  <a:lnTo>
                    <a:pt x="8414223" y="623233"/>
                  </a:lnTo>
                  <a:lnTo>
                    <a:pt x="8379506" y="646636"/>
                  </a:lnTo>
                  <a:lnTo>
                    <a:pt x="8336991" y="655218"/>
                  </a:lnTo>
                  <a:lnTo>
                    <a:pt x="109194" y="655218"/>
                  </a:lnTo>
                  <a:lnTo>
                    <a:pt x="66688" y="646636"/>
                  </a:lnTo>
                  <a:lnTo>
                    <a:pt x="31980" y="623233"/>
                  </a:lnTo>
                  <a:lnTo>
                    <a:pt x="8580" y="588524"/>
                  </a:lnTo>
                  <a:lnTo>
                    <a:pt x="0" y="546023"/>
                  </a:lnTo>
                  <a:lnTo>
                    <a:pt x="0" y="109219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78255" y="5090667"/>
              <a:ext cx="6551930" cy="767715"/>
            </a:xfrm>
            <a:custGeom>
              <a:avLst/>
              <a:gdLst/>
              <a:ahLst/>
              <a:cxnLst/>
              <a:rect l="l" t="t" r="r" b="b"/>
              <a:pathLst>
                <a:path w="6551930" h="767714">
                  <a:moveTo>
                    <a:pt x="6423456" y="0"/>
                  </a:moveTo>
                  <a:lnTo>
                    <a:pt x="127939" y="0"/>
                  </a:lnTo>
                  <a:lnTo>
                    <a:pt x="78138" y="10052"/>
                  </a:lnTo>
                  <a:lnTo>
                    <a:pt x="37471" y="37464"/>
                  </a:lnTo>
                  <a:lnTo>
                    <a:pt x="10053" y="78116"/>
                  </a:lnTo>
                  <a:lnTo>
                    <a:pt x="0" y="127888"/>
                  </a:lnTo>
                  <a:lnTo>
                    <a:pt x="0" y="639597"/>
                  </a:lnTo>
                  <a:lnTo>
                    <a:pt x="10053" y="689389"/>
                  </a:lnTo>
                  <a:lnTo>
                    <a:pt x="37471" y="730048"/>
                  </a:lnTo>
                  <a:lnTo>
                    <a:pt x="78138" y="757460"/>
                  </a:lnTo>
                  <a:lnTo>
                    <a:pt x="127939" y="767511"/>
                  </a:lnTo>
                  <a:lnTo>
                    <a:pt x="6423456" y="767511"/>
                  </a:lnTo>
                  <a:lnTo>
                    <a:pt x="6473228" y="757460"/>
                  </a:lnTo>
                  <a:lnTo>
                    <a:pt x="6513880" y="730048"/>
                  </a:lnTo>
                  <a:lnTo>
                    <a:pt x="6541292" y="689389"/>
                  </a:lnTo>
                  <a:lnTo>
                    <a:pt x="6551345" y="639597"/>
                  </a:lnTo>
                  <a:lnTo>
                    <a:pt x="6551345" y="127888"/>
                  </a:lnTo>
                  <a:lnTo>
                    <a:pt x="6541292" y="78116"/>
                  </a:lnTo>
                  <a:lnTo>
                    <a:pt x="6513880" y="37464"/>
                  </a:lnTo>
                  <a:lnTo>
                    <a:pt x="6473228" y="10052"/>
                  </a:lnTo>
                  <a:lnTo>
                    <a:pt x="642345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78255" y="5090667"/>
              <a:ext cx="6551930" cy="767715"/>
            </a:xfrm>
            <a:custGeom>
              <a:avLst/>
              <a:gdLst/>
              <a:ahLst/>
              <a:cxnLst/>
              <a:rect l="l" t="t" r="r" b="b"/>
              <a:pathLst>
                <a:path w="6551930" h="767714">
                  <a:moveTo>
                    <a:pt x="0" y="127888"/>
                  </a:moveTo>
                  <a:lnTo>
                    <a:pt x="10053" y="78116"/>
                  </a:lnTo>
                  <a:lnTo>
                    <a:pt x="37471" y="37464"/>
                  </a:lnTo>
                  <a:lnTo>
                    <a:pt x="78138" y="10052"/>
                  </a:lnTo>
                  <a:lnTo>
                    <a:pt x="127939" y="0"/>
                  </a:lnTo>
                  <a:lnTo>
                    <a:pt x="6423456" y="0"/>
                  </a:lnTo>
                  <a:lnTo>
                    <a:pt x="6473228" y="10052"/>
                  </a:lnTo>
                  <a:lnTo>
                    <a:pt x="6513880" y="37464"/>
                  </a:lnTo>
                  <a:lnTo>
                    <a:pt x="6541292" y="78116"/>
                  </a:lnTo>
                  <a:lnTo>
                    <a:pt x="6551345" y="127888"/>
                  </a:lnTo>
                  <a:lnTo>
                    <a:pt x="6551345" y="639597"/>
                  </a:lnTo>
                  <a:lnTo>
                    <a:pt x="6541292" y="689389"/>
                  </a:lnTo>
                  <a:lnTo>
                    <a:pt x="6513880" y="730048"/>
                  </a:lnTo>
                  <a:lnTo>
                    <a:pt x="6473228" y="757460"/>
                  </a:lnTo>
                  <a:lnTo>
                    <a:pt x="6423456" y="767511"/>
                  </a:lnTo>
                  <a:lnTo>
                    <a:pt x="127939" y="767511"/>
                  </a:lnTo>
                  <a:lnTo>
                    <a:pt x="78138" y="757460"/>
                  </a:lnTo>
                  <a:lnTo>
                    <a:pt x="37471" y="730048"/>
                  </a:lnTo>
                  <a:lnTo>
                    <a:pt x="10053" y="689389"/>
                  </a:lnTo>
                  <a:lnTo>
                    <a:pt x="0" y="639597"/>
                  </a:lnTo>
                  <a:lnTo>
                    <a:pt x="0" y="127888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426847" y="5217667"/>
            <a:ext cx="5768975" cy="485902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just">
              <a:lnSpc>
                <a:spcPts val="1660"/>
              </a:lnSpc>
              <a:spcBef>
                <a:spcPts val="365"/>
              </a:spcBef>
            </a:pPr>
            <a:r>
              <a:rPr sz="1700" spc="-15" dirty="0">
                <a:solidFill>
                  <a:srgbClr val="FFFFFF"/>
                </a:solidFill>
                <a:cs typeface="Microsoft Sans Serif"/>
              </a:rPr>
              <a:t>Оформить</a:t>
            </a:r>
            <a:r>
              <a:rPr sz="17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на</a:t>
            </a:r>
            <a:r>
              <a:rPr sz="17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5" dirty="0">
                <a:solidFill>
                  <a:srgbClr val="FFFFFF"/>
                </a:solidFill>
                <a:cs typeface="Microsoft Sans Serif"/>
              </a:rPr>
              <a:t>доске</a:t>
            </a:r>
            <a:r>
              <a:rPr sz="17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образец</a:t>
            </a:r>
            <a:r>
              <a:rPr sz="17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0" dirty="0">
                <a:solidFill>
                  <a:srgbClr val="FFFFFF"/>
                </a:solidFill>
                <a:cs typeface="Microsoft Sans Serif"/>
              </a:rPr>
              <a:t>регистрационных</a:t>
            </a:r>
            <a:r>
              <a:rPr sz="1700" spc="5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5" dirty="0">
                <a:solidFill>
                  <a:srgbClr val="FFFFFF"/>
                </a:solidFill>
                <a:cs typeface="Microsoft Sans Serif"/>
              </a:rPr>
              <a:t>полей</a:t>
            </a:r>
            <a:r>
              <a:rPr sz="17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0" dirty="0">
                <a:solidFill>
                  <a:srgbClr val="FFFFFF"/>
                </a:solidFill>
                <a:cs typeface="Microsoft Sans Serif"/>
              </a:rPr>
              <a:t>бланка </a:t>
            </a:r>
            <a:r>
              <a:rPr sz="1700" spc="-409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10" dirty="0">
                <a:solidFill>
                  <a:srgbClr val="FFFFFF"/>
                </a:solidFill>
                <a:cs typeface="Microsoft Sans Serif"/>
              </a:rPr>
              <a:t>регистрации</a:t>
            </a:r>
            <a:r>
              <a:rPr sz="17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20" dirty="0">
                <a:solidFill>
                  <a:srgbClr val="FFFFFF"/>
                </a:solidFill>
                <a:cs typeface="Microsoft Sans Serif"/>
              </a:rPr>
              <a:t>участника</a:t>
            </a:r>
            <a:r>
              <a:rPr sz="1700" spc="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700" spc="-35" dirty="0">
                <a:solidFill>
                  <a:srgbClr val="FFFFFF"/>
                </a:solidFill>
                <a:cs typeface="Microsoft Sans Serif"/>
              </a:rPr>
              <a:t>экзамена</a:t>
            </a:r>
            <a:endParaRPr sz="1700" dirty="0">
              <a:cs typeface="Microsoft Sans Serif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78741" y="37316"/>
            <a:ext cx="633349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0" dirty="0">
                <a:solidFill>
                  <a:schemeClr val="accent6">
                    <a:lumMod val="75000"/>
                  </a:schemeClr>
                </a:solidFill>
              </a:rPr>
              <a:t>ДЕЙСТВИЯ</a:t>
            </a:r>
          </a:p>
          <a:p>
            <a:pPr marL="12700" marR="5080" algn="l">
              <a:lnSpc>
                <a:spcPct val="100000"/>
              </a:lnSpc>
            </a:pPr>
            <a:r>
              <a:rPr sz="2400" b="1" spc="-55" dirty="0">
                <a:solidFill>
                  <a:schemeClr val="accent6">
                    <a:lumMod val="75000"/>
                  </a:schemeClr>
                </a:solidFill>
              </a:rPr>
              <a:t>ОРГАНИЗАТОРОВ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20" dirty="0">
                <a:solidFill>
                  <a:schemeClr val="accent6">
                    <a:lumMod val="75000"/>
                  </a:schemeClr>
                </a:solidFill>
              </a:rPr>
              <a:t>ДО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60" dirty="0">
                <a:solidFill>
                  <a:schemeClr val="accent6">
                    <a:lumMod val="75000"/>
                  </a:schemeClr>
                </a:solidFill>
              </a:rPr>
              <a:t>НАЧАЛА</a:t>
            </a:r>
            <a:r>
              <a:rPr sz="2400" b="1" spc="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00" dirty="0">
                <a:solidFill>
                  <a:schemeClr val="accent6">
                    <a:lumMod val="75000"/>
                  </a:schemeClr>
                </a:solidFill>
              </a:rPr>
              <a:t>ВХОДА </a:t>
            </a:r>
            <a:r>
              <a:rPr sz="2400" b="1" spc="-6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8236" y="5146903"/>
            <a:ext cx="1568958" cy="109921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09778" y="3939355"/>
            <a:ext cx="2303145" cy="1845945"/>
            <a:chOff x="709777" y="3939349"/>
            <a:chExt cx="2303145" cy="184594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777" y="4132389"/>
              <a:ext cx="1085850" cy="8143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0275" y="3939349"/>
              <a:ext cx="1312418" cy="184543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23494" y="1923668"/>
            <a:ext cx="3334106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sng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В</a:t>
            </a:r>
            <a:r>
              <a:rPr u="sng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 </a:t>
            </a:r>
            <a:r>
              <a:rPr u="sng" spc="-2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аудитории</a:t>
            </a:r>
            <a:r>
              <a:rPr u="sng" spc="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 </a:t>
            </a:r>
            <a:r>
              <a:rPr u="sng" spc="-2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размещены:</a:t>
            </a:r>
            <a:endParaRPr u="sng" dirty="0">
              <a:solidFill>
                <a:srgbClr val="002060"/>
              </a:solidFill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3494" y="2411350"/>
            <a:ext cx="4008120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845185" indent="-287020" algn="just">
              <a:lnSpc>
                <a:spcPct val="100000"/>
              </a:lnSpc>
              <a:spcBef>
                <a:spcPts val="9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20" dirty="0">
                <a:cs typeface="Microsoft Sans Serif"/>
              </a:rPr>
              <a:t>предупреждения</a:t>
            </a:r>
            <a:r>
              <a:rPr sz="1600" spc="4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о</a:t>
            </a:r>
            <a:r>
              <a:rPr sz="1600" spc="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ведении 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видеонаблюдения</a:t>
            </a:r>
            <a:r>
              <a:rPr sz="1600" spc="4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3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запрете </a:t>
            </a:r>
            <a:r>
              <a:rPr sz="1600" spc="-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использования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средств</a:t>
            </a:r>
            <a:r>
              <a:rPr sz="1600" spc="-15" dirty="0">
                <a:cs typeface="Microsoft Sans Serif"/>
              </a:rPr>
              <a:t> связи;</a:t>
            </a:r>
            <a:endParaRPr sz="1600" dirty="0">
              <a:cs typeface="Microsoft Sans Serif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5" dirty="0">
                <a:cs typeface="Microsoft Sans Serif"/>
              </a:rPr>
              <a:t>функционирующие</a:t>
            </a:r>
            <a:r>
              <a:rPr sz="1600" spc="5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часы,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находящиеся </a:t>
            </a:r>
            <a:r>
              <a:rPr sz="1600" spc="-409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поле</a:t>
            </a:r>
            <a:r>
              <a:rPr sz="1600" spc="2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зрения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участников</a:t>
            </a:r>
            <a:r>
              <a:rPr sz="1600" spc="6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экзамена</a:t>
            </a:r>
            <a:endParaRPr sz="1600" dirty="0">
              <a:cs typeface="Microsoft Sans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2799" y="1295717"/>
            <a:ext cx="8665210" cy="613410"/>
            <a:chOff x="242798" y="1295717"/>
            <a:chExt cx="8665210" cy="613410"/>
          </a:xfrm>
        </p:grpSpPr>
        <p:sp>
          <p:nvSpPr>
            <p:cNvPr id="9" name="object 9"/>
            <p:cNvSpPr/>
            <p:nvPr/>
          </p:nvSpPr>
          <p:spPr>
            <a:xfrm>
              <a:off x="257086" y="1310005"/>
              <a:ext cx="8636635" cy="584835"/>
            </a:xfrm>
            <a:custGeom>
              <a:avLst/>
              <a:gdLst/>
              <a:ahLst/>
              <a:cxnLst/>
              <a:rect l="l" t="t" r="r" b="b"/>
              <a:pathLst>
                <a:path w="8636635" h="584835">
                  <a:moveTo>
                    <a:pt x="8539187" y="0"/>
                  </a:moveTo>
                  <a:lnTo>
                    <a:pt x="97472" y="0"/>
                  </a:lnTo>
                  <a:lnTo>
                    <a:pt x="59530" y="7647"/>
                  </a:lnTo>
                  <a:lnTo>
                    <a:pt x="28548" y="28511"/>
                  </a:lnTo>
                  <a:lnTo>
                    <a:pt x="7659" y="59471"/>
                  </a:lnTo>
                  <a:lnTo>
                    <a:pt x="0" y="97409"/>
                  </a:lnTo>
                  <a:lnTo>
                    <a:pt x="0" y="487299"/>
                  </a:lnTo>
                  <a:lnTo>
                    <a:pt x="7659" y="525236"/>
                  </a:lnTo>
                  <a:lnTo>
                    <a:pt x="28548" y="556196"/>
                  </a:lnTo>
                  <a:lnTo>
                    <a:pt x="59530" y="577060"/>
                  </a:lnTo>
                  <a:lnTo>
                    <a:pt x="97472" y="584708"/>
                  </a:lnTo>
                  <a:lnTo>
                    <a:pt x="8539187" y="584708"/>
                  </a:lnTo>
                  <a:lnTo>
                    <a:pt x="8577125" y="577060"/>
                  </a:lnTo>
                  <a:lnTo>
                    <a:pt x="8608085" y="556196"/>
                  </a:lnTo>
                  <a:lnTo>
                    <a:pt x="8628949" y="525236"/>
                  </a:lnTo>
                  <a:lnTo>
                    <a:pt x="8636596" y="487299"/>
                  </a:lnTo>
                  <a:lnTo>
                    <a:pt x="8636596" y="97409"/>
                  </a:lnTo>
                  <a:lnTo>
                    <a:pt x="8628949" y="59471"/>
                  </a:lnTo>
                  <a:lnTo>
                    <a:pt x="8608085" y="28511"/>
                  </a:lnTo>
                  <a:lnTo>
                    <a:pt x="8577125" y="7647"/>
                  </a:lnTo>
                  <a:lnTo>
                    <a:pt x="853918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7086" y="1310005"/>
              <a:ext cx="8636635" cy="584835"/>
            </a:xfrm>
            <a:custGeom>
              <a:avLst/>
              <a:gdLst/>
              <a:ahLst/>
              <a:cxnLst/>
              <a:rect l="l" t="t" r="r" b="b"/>
              <a:pathLst>
                <a:path w="8636635" h="584835">
                  <a:moveTo>
                    <a:pt x="0" y="97409"/>
                  </a:moveTo>
                  <a:lnTo>
                    <a:pt x="7659" y="59471"/>
                  </a:lnTo>
                  <a:lnTo>
                    <a:pt x="28548" y="28511"/>
                  </a:lnTo>
                  <a:lnTo>
                    <a:pt x="59530" y="7647"/>
                  </a:lnTo>
                  <a:lnTo>
                    <a:pt x="97472" y="0"/>
                  </a:lnTo>
                  <a:lnTo>
                    <a:pt x="8539187" y="0"/>
                  </a:lnTo>
                  <a:lnTo>
                    <a:pt x="8577125" y="7647"/>
                  </a:lnTo>
                  <a:lnTo>
                    <a:pt x="8608085" y="28511"/>
                  </a:lnTo>
                  <a:lnTo>
                    <a:pt x="8628949" y="59471"/>
                  </a:lnTo>
                  <a:lnTo>
                    <a:pt x="8636596" y="97409"/>
                  </a:lnTo>
                  <a:lnTo>
                    <a:pt x="8636596" y="487299"/>
                  </a:lnTo>
                  <a:lnTo>
                    <a:pt x="8628949" y="525236"/>
                  </a:lnTo>
                  <a:lnTo>
                    <a:pt x="8608085" y="556196"/>
                  </a:lnTo>
                  <a:lnTo>
                    <a:pt x="8577125" y="577060"/>
                  </a:lnTo>
                  <a:lnTo>
                    <a:pt x="8539187" y="584708"/>
                  </a:lnTo>
                  <a:lnTo>
                    <a:pt x="97472" y="584708"/>
                  </a:lnTo>
                  <a:lnTo>
                    <a:pt x="59530" y="577060"/>
                  </a:lnTo>
                  <a:lnTo>
                    <a:pt x="28548" y="556196"/>
                  </a:lnTo>
                  <a:lnTo>
                    <a:pt x="7659" y="525236"/>
                  </a:lnTo>
                  <a:lnTo>
                    <a:pt x="0" y="487299"/>
                  </a:lnTo>
                  <a:lnTo>
                    <a:pt x="0" y="97409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22700" y="1905717"/>
            <a:ext cx="3714115" cy="12945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u="sng" spc="-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В </a:t>
            </a:r>
            <a:r>
              <a:rPr u="sng" spc="-2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аудитории</a:t>
            </a:r>
            <a:r>
              <a:rPr u="sng" spc="55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 </a:t>
            </a:r>
            <a:r>
              <a:rPr u="sng" spc="-1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убраны</a:t>
            </a:r>
            <a:r>
              <a:rPr u="sng" spc="6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 </a:t>
            </a:r>
            <a:r>
              <a:rPr u="sng" spc="-2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cs typeface="Microsoft Sans Serif"/>
              </a:rPr>
              <a:t>(закрыть):</a:t>
            </a:r>
            <a:endParaRPr u="sng" dirty="0">
              <a:solidFill>
                <a:srgbClr val="002060"/>
              </a:solidFill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299085" marR="5080" indent="-287020" algn="just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стенды,</a:t>
            </a:r>
            <a:r>
              <a:rPr sz="160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плакаты</a:t>
            </a:r>
            <a:r>
              <a:rPr sz="1600" spc="3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иные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материалы </a:t>
            </a:r>
            <a:r>
              <a:rPr sz="1600" spc="-409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со</a:t>
            </a:r>
            <a:r>
              <a:rPr sz="1600" spc="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справочно-познавательной</a:t>
            </a:r>
            <a:endParaRPr sz="1600" dirty="0">
              <a:cs typeface="Microsoft Sans Serif"/>
            </a:endParaRPr>
          </a:p>
          <a:p>
            <a:pPr marL="299085" algn="just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информацией</a:t>
            </a:r>
            <a:endParaRPr sz="1600" dirty="0"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29153" y="3466344"/>
            <a:ext cx="4485005" cy="2567305"/>
            <a:chOff x="4629150" y="3466338"/>
            <a:chExt cx="4485005" cy="256730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74336" y="3902964"/>
              <a:ext cx="2211323" cy="174802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0879" y="3929253"/>
              <a:ext cx="2103881" cy="16413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9691" y="3635743"/>
              <a:ext cx="1562734" cy="222846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648200" y="3485388"/>
              <a:ext cx="4446905" cy="2529205"/>
            </a:xfrm>
            <a:custGeom>
              <a:avLst/>
              <a:gdLst/>
              <a:ahLst/>
              <a:cxnLst/>
              <a:rect l="l" t="t" r="r" b="b"/>
              <a:pathLst>
                <a:path w="4446905" h="2529204">
                  <a:moveTo>
                    <a:pt x="0" y="0"/>
                  </a:moveTo>
                  <a:lnTo>
                    <a:pt x="4446905" y="2529103"/>
                  </a:lnTo>
                </a:path>
                <a:path w="4446905" h="2529204">
                  <a:moveTo>
                    <a:pt x="4446905" y="0"/>
                  </a:moveTo>
                  <a:lnTo>
                    <a:pt x="0" y="2529103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28601" y="67733"/>
            <a:ext cx="80010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ДЕЙСТВИЯ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5" dirty="0">
                <a:solidFill>
                  <a:schemeClr val="accent6">
                    <a:lumMod val="75000"/>
                  </a:schemeClr>
                </a:solidFill>
              </a:rPr>
              <a:t>ОРГАНИЗАТОРОВ</a:t>
            </a:r>
            <a:r>
              <a:rPr sz="2400" b="1" spc="-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250168" y="757173"/>
            <a:ext cx="8100205" cy="9746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20" dirty="0">
                <a:solidFill>
                  <a:srgbClr val="002060"/>
                </a:solidFill>
                <a:cs typeface="Microsoft Sans Serif"/>
              </a:rPr>
              <a:t>ДО</a:t>
            </a:r>
            <a:r>
              <a:rPr sz="2000" spc="-5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000" spc="-60" dirty="0">
                <a:solidFill>
                  <a:srgbClr val="002060"/>
                </a:solidFill>
                <a:cs typeface="Microsoft Sans Serif"/>
              </a:rPr>
              <a:t>НАЧАЛА</a:t>
            </a:r>
            <a:r>
              <a:rPr sz="2000" spc="35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000" spc="-100" dirty="0">
                <a:solidFill>
                  <a:srgbClr val="002060"/>
                </a:solidFill>
                <a:cs typeface="Microsoft Sans Serif"/>
              </a:rPr>
              <a:t>ВХОДА</a:t>
            </a:r>
            <a:r>
              <a:rPr sz="2000" spc="10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000" spc="-45" dirty="0">
                <a:solidFill>
                  <a:srgbClr val="002060"/>
                </a:solidFill>
                <a:cs typeface="Microsoft Sans Serif"/>
              </a:rPr>
              <a:t>УЧАСТНИКОВ</a:t>
            </a:r>
            <a:r>
              <a:rPr sz="2000" spc="20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000" spc="-40" dirty="0">
                <a:solidFill>
                  <a:srgbClr val="002060"/>
                </a:solidFill>
                <a:cs typeface="Microsoft Sans Serif"/>
              </a:rPr>
              <a:t>ЭКЗАМЕНА</a:t>
            </a:r>
            <a:endParaRPr sz="2000" dirty="0">
              <a:solidFill>
                <a:srgbClr val="002060"/>
              </a:solidFill>
              <a:cs typeface="Microsoft Sans Serif"/>
            </a:endParaRPr>
          </a:p>
          <a:p>
            <a:pPr>
              <a:lnSpc>
                <a:spcPct val="100000"/>
              </a:lnSpc>
            </a:pPr>
            <a:endParaRPr sz="2250" dirty="0">
              <a:latin typeface="Microsoft Sans Serif"/>
              <a:cs typeface="Microsoft Sans Serif"/>
            </a:endParaRPr>
          </a:p>
          <a:p>
            <a:pPr marL="1121410">
              <a:lnSpc>
                <a:spcPct val="100000"/>
              </a:lnSpc>
            </a:pPr>
            <a:r>
              <a:rPr sz="2000" b="1" spc="-10" dirty="0">
                <a:solidFill>
                  <a:srgbClr val="FFFFFF"/>
                </a:solidFill>
                <a:cs typeface="Arial"/>
              </a:rPr>
              <a:t>Организатор</a:t>
            </a:r>
            <a:r>
              <a:rPr sz="2000" b="1" spc="3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cs typeface="Arial"/>
              </a:rPr>
              <a:t>в </a:t>
            </a:r>
            <a:r>
              <a:rPr sz="2000" b="1" spc="-15" dirty="0">
                <a:solidFill>
                  <a:srgbClr val="FFFFFF"/>
                </a:solidFill>
                <a:cs typeface="Arial"/>
              </a:rPr>
              <a:t>аудитории</a:t>
            </a:r>
            <a:r>
              <a:rPr sz="2000" b="1" spc="5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cs typeface="Arial"/>
              </a:rPr>
              <a:t>должен</a:t>
            </a:r>
            <a:r>
              <a:rPr sz="20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cs typeface="Arial"/>
              </a:rPr>
              <a:t>проконтролировать,</a:t>
            </a:r>
            <a:r>
              <a:rPr sz="20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15" dirty="0">
                <a:solidFill>
                  <a:srgbClr val="FFFFFF"/>
                </a:solidFill>
                <a:cs typeface="Arial"/>
              </a:rPr>
              <a:t>что:</a:t>
            </a:r>
            <a:endParaRPr sz="2000" dirty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674" y="1129289"/>
            <a:ext cx="3683635" cy="2646045"/>
            <a:chOff x="42671" y="1129283"/>
            <a:chExt cx="3683635" cy="2646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71" y="1129283"/>
              <a:ext cx="3683508" cy="264566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125" y="1323974"/>
              <a:ext cx="3095625" cy="205740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4736593" y="4070602"/>
            <a:ext cx="4227830" cy="2778760"/>
            <a:chOff x="4736591" y="4070602"/>
            <a:chExt cx="4227830" cy="27787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6591" y="4070602"/>
              <a:ext cx="4227575" cy="27782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2171" y="4266653"/>
              <a:ext cx="3639185" cy="218897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0498" y="110164"/>
            <a:ext cx="6567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ОРГАНИЗАЦИЯ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00" dirty="0">
                <a:solidFill>
                  <a:schemeClr val="accent6">
                    <a:lumMod val="75000"/>
                  </a:schemeClr>
                </a:solidFill>
              </a:rPr>
              <a:t>ВХОДА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b="1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3521837" y="935227"/>
            <a:ext cx="5503545" cy="3040380"/>
            <a:chOff x="3521836" y="935227"/>
            <a:chExt cx="5503545" cy="3040380"/>
          </a:xfrm>
        </p:grpSpPr>
        <p:sp>
          <p:nvSpPr>
            <p:cNvPr id="10" name="object 10"/>
            <p:cNvSpPr/>
            <p:nvPr/>
          </p:nvSpPr>
          <p:spPr>
            <a:xfrm>
              <a:off x="3534536" y="947927"/>
              <a:ext cx="5478145" cy="3014980"/>
            </a:xfrm>
            <a:custGeom>
              <a:avLst/>
              <a:gdLst/>
              <a:ahLst/>
              <a:cxnLst/>
              <a:rect l="l" t="t" r="r" b="b"/>
              <a:pathLst>
                <a:path w="5478145" h="3014979">
                  <a:moveTo>
                    <a:pt x="4975097" y="0"/>
                  </a:moveTo>
                  <a:lnTo>
                    <a:pt x="502412" y="0"/>
                  </a:lnTo>
                  <a:lnTo>
                    <a:pt x="454023" y="2299"/>
                  </a:lnTo>
                  <a:lnTo>
                    <a:pt x="406936" y="9058"/>
                  </a:lnTo>
                  <a:lnTo>
                    <a:pt x="361362" y="20065"/>
                  </a:lnTo>
                  <a:lnTo>
                    <a:pt x="317510" y="35111"/>
                  </a:lnTo>
                  <a:lnTo>
                    <a:pt x="275593" y="53984"/>
                  </a:lnTo>
                  <a:lnTo>
                    <a:pt x="235819" y="76475"/>
                  </a:lnTo>
                  <a:lnTo>
                    <a:pt x="198399" y="102372"/>
                  </a:lnTo>
                  <a:lnTo>
                    <a:pt x="163545" y="131465"/>
                  </a:lnTo>
                  <a:lnTo>
                    <a:pt x="131465" y="163545"/>
                  </a:lnTo>
                  <a:lnTo>
                    <a:pt x="102372" y="198399"/>
                  </a:lnTo>
                  <a:lnTo>
                    <a:pt x="76475" y="235819"/>
                  </a:lnTo>
                  <a:lnTo>
                    <a:pt x="53984" y="275593"/>
                  </a:lnTo>
                  <a:lnTo>
                    <a:pt x="35111" y="317510"/>
                  </a:lnTo>
                  <a:lnTo>
                    <a:pt x="20065" y="361362"/>
                  </a:lnTo>
                  <a:lnTo>
                    <a:pt x="9058" y="406936"/>
                  </a:lnTo>
                  <a:lnTo>
                    <a:pt x="2299" y="454023"/>
                  </a:lnTo>
                  <a:lnTo>
                    <a:pt x="0" y="502412"/>
                  </a:lnTo>
                  <a:lnTo>
                    <a:pt x="0" y="2512314"/>
                  </a:lnTo>
                  <a:lnTo>
                    <a:pt x="2299" y="2560702"/>
                  </a:lnTo>
                  <a:lnTo>
                    <a:pt x="9058" y="2607789"/>
                  </a:lnTo>
                  <a:lnTo>
                    <a:pt x="20065" y="2653363"/>
                  </a:lnTo>
                  <a:lnTo>
                    <a:pt x="35111" y="2697215"/>
                  </a:lnTo>
                  <a:lnTo>
                    <a:pt x="53984" y="2739132"/>
                  </a:lnTo>
                  <a:lnTo>
                    <a:pt x="76475" y="2778906"/>
                  </a:lnTo>
                  <a:lnTo>
                    <a:pt x="102372" y="2816326"/>
                  </a:lnTo>
                  <a:lnTo>
                    <a:pt x="131465" y="2851180"/>
                  </a:lnTo>
                  <a:lnTo>
                    <a:pt x="163545" y="2883260"/>
                  </a:lnTo>
                  <a:lnTo>
                    <a:pt x="198399" y="2912353"/>
                  </a:lnTo>
                  <a:lnTo>
                    <a:pt x="235819" y="2938250"/>
                  </a:lnTo>
                  <a:lnTo>
                    <a:pt x="275593" y="2960741"/>
                  </a:lnTo>
                  <a:lnTo>
                    <a:pt x="317510" y="2979614"/>
                  </a:lnTo>
                  <a:lnTo>
                    <a:pt x="361362" y="2994660"/>
                  </a:lnTo>
                  <a:lnTo>
                    <a:pt x="406936" y="3005667"/>
                  </a:lnTo>
                  <a:lnTo>
                    <a:pt x="454023" y="3012426"/>
                  </a:lnTo>
                  <a:lnTo>
                    <a:pt x="502412" y="3014726"/>
                  </a:lnTo>
                  <a:lnTo>
                    <a:pt x="4975097" y="3014726"/>
                  </a:lnTo>
                  <a:lnTo>
                    <a:pt x="5023488" y="3012426"/>
                  </a:lnTo>
                  <a:lnTo>
                    <a:pt x="5070578" y="3005667"/>
                  </a:lnTo>
                  <a:lnTo>
                    <a:pt x="5116158" y="2994660"/>
                  </a:lnTo>
                  <a:lnTo>
                    <a:pt x="5160016" y="2979614"/>
                  </a:lnTo>
                  <a:lnTo>
                    <a:pt x="5201943" y="2960741"/>
                  </a:lnTo>
                  <a:lnTo>
                    <a:pt x="5241727" y="2938250"/>
                  </a:lnTo>
                  <a:lnTo>
                    <a:pt x="5279157" y="2912353"/>
                  </a:lnTo>
                  <a:lnTo>
                    <a:pt x="5314022" y="2883260"/>
                  </a:lnTo>
                  <a:lnTo>
                    <a:pt x="5346113" y="2851180"/>
                  </a:lnTo>
                  <a:lnTo>
                    <a:pt x="5375217" y="2816326"/>
                  </a:lnTo>
                  <a:lnTo>
                    <a:pt x="5401125" y="2778906"/>
                  </a:lnTo>
                  <a:lnTo>
                    <a:pt x="5423625" y="2739132"/>
                  </a:lnTo>
                  <a:lnTo>
                    <a:pt x="5442507" y="2697215"/>
                  </a:lnTo>
                  <a:lnTo>
                    <a:pt x="5457560" y="2653363"/>
                  </a:lnTo>
                  <a:lnTo>
                    <a:pt x="5468573" y="2607789"/>
                  </a:lnTo>
                  <a:lnTo>
                    <a:pt x="5475336" y="2560702"/>
                  </a:lnTo>
                  <a:lnTo>
                    <a:pt x="5477637" y="2512314"/>
                  </a:lnTo>
                  <a:lnTo>
                    <a:pt x="5477637" y="502412"/>
                  </a:lnTo>
                  <a:lnTo>
                    <a:pt x="5475336" y="454023"/>
                  </a:lnTo>
                  <a:lnTo>
                    <a:pt x="5468573" y="406936"/>
                  </a:lnTo>
                  <a:lnTo>
                    <a:pt x="5457560" y="361362"/>
                  </a:lnTo>
                  <a:lnTo>
                    <a:pt x="5442507" y="317510"/>
                  </a:lnTo>
                  <a:lnTo>
                    <a:pt x="5423625" y="275593"/>
                  </a:lnTo>
                  <a:lnTo>
                    <a:pt x="5401125" y="235819"/>
                  </a:lnTo>
                  <a:lnTo>
                    <a:pt x="5375217" y="198399"/>
                  </a:lnTo>
                  <a:lnTo>
                    <a:pt x="5346113" y="163545"/>
                  </a:lnTo>
                  <a:lnTo>
                    <a:pt x="5314022" y="131465"/>
                  </a:lnTo>
                  <a:lnTo>
                    <a:pt x="5279157" y="102372"/>
                  </a:lnTo>
                  <a:lnTo>
                    <a:pt x="5241727" y="76475"/>
                  </a:lnTo>
                  <a:lnTo>
                    <a:pt x="5201943" y="53984"/>
                  </a:lnTo>
                  <a:lnTo>
                    <a:pt x="5160016" y="35111"/>
                  </a:lnTo>
                  <a:lnTo>
                    <a:pt x="5116158" y="20065"/>
                  </a:lnTo>
                  <a:lnTo>
                    <a:pt x="5070578" y="9058"/>
                  </a:lnTo>
                  <a:lnTo>
                    <a:pt x="5023488" y="2299"/>
                  </a:lnTo>
                  <a:lnTo>
                    <a:pt x="49750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34536" y="947927"/>
              <a:ext cx="5478145" cy="3014980"/>
            </a:xfrm>
            <a:custGeom>
              <a:avLst/>
              <a:gdLst/>
              <a:ahLst/>
              <a:cxnLst/>
              <a:rect l="l" t="t" r="r" b="b"/>
              <a:pathLst>
                <a:path w="5478145" h="3014979">
                  <a:moveTo>
                    <a:pt x="0" y="502412"/>
                  </a:moveTo>
                  <a:lnTo>
                    <a:pt x="2299" y="454023"/>
                  </a:lnTo>
                  <a:lnTo>
                    <a:pt x="9058" y="406936"/>
                  </a:lnTo>
                  <a:lnTo>
                    <a:pt x="20065" y="361362"/>
                  </a:lnTo>
                  <a:lnTo>
                    <a:pt x="35111" y="317510"/>
                  </a:lnTo>
                  <a:lnTo>
                    <a:pt x="53984" y="275593"/>
                  </a:lnTo>
                  <a:lnTo>
                    <a:pt x="76475" y="235819"/>
                  </a:lnTo>
                  <a:lnTo>
                    <a:pt x="102372" y="198399"/>
                  </a:lnTo>
                  <a:lnTo>
                    <a:pt x="131465" y="163545"/>
                  </a:lnTo>
                  <a:lnTo>
                    <a:pt x="163545" y="131465"/>
                  </a:lnTo>
                  <a:lnTo>
                    <a:pt x="198399" y="102372"/>
                  </a:lnTo>
                  <a:lnTo>
                    <a:pt x="235819" y="76475"/>
                  </a:lnTo>
                  <a:lnTo>
                    <a:pt x="275593" y="53984"/>
                  </a:lnTo>
                  <a:lnTo>
                    <a:pt x="317510" y="35111"/>
                  </a:lnTo>
                  <a:lnTo>
                    <a:pt x="361362" y="20065"/>
                  </a:lnTo>
                  <a:lnTo>
                    <a:pt x="406936" y="9058"/>
                  </a:lnTo>
                  <a:lnTo>
                    <a:pt x="454023" y="2299"/>
                  </a:lnTo>
                  <a:lnTo>
                    <a:pt x="502412" y="0"/>
                  </a:lnTo>
                  <a:lnTo>
                    <a:pt x="4975097" y="0"/>
                  </a:lnTo>
                  <a:lnTo>
                    <a:pt x="5023488" y="2299"/>
                  </a:lnTo>
                  <a:lnTo>
                    <a:pt x="5070578" y="9058"/>
                  </a:lnTo>
                  <a:lnTo>
                    <a:pt x="5116158" y="20065"/>
                  </a:lnTo>
                  <a:lnTo>
                    <a:pt x="5160016" y="35111"/>
                  </a:lnTo>
                  <a:lnTo>
                    <a:pt x="5201943" y="53984"/>
                  </a:lnTo>
                  <a:lnTo>
                    <a:pt x="5241727" y="76475"/>
                  </a:lnTo>
                  <a:lnTo>
                    <a:pt x="5279157" y="102372"/>
                  </a:lnTo>
                  <a:lnTo>
                    <a:pt x="5314022" y="131465"/>
                  </a:lnTo>
                  <a:lnTo>
                    <a:pt x="5346113" y="163545"/>
                  </a:lnTo>
                  <a:lnTo>
                    <a:pt x="5375217" y="198399"/>
                  </a:lnTo>
                  <a:lnTo>
                    <a:pt x="5401125" y="235819"/>
                  </a:lnTo>
                  <a:lnTo>
                    <a:pt x="5423625" y="275593"/>
                  </a:lnTo>
                  <a:lnTo>
                    <a:pt x="5442507" y="317510"/>
                  </a:lnTo>
                  <a:lnTo>
                    <a:pt x="5457560" y="361362"/>
                  </a:lnTo>
                  <a:lnTo>
                    <a:pt x="5468573" y="406936"/>
                  </a:lnTo>
                  <a:lnTo>
                    <a:pt x="5475336" y="454023"/>
                  </a:lnTo>
                  <a:lnTo>
                    <a:pt x="5477637" y="502412"/>
                  </a:lnTo>
                  <a:lnTo>
                    <a:pt x="5477637" y="2512314"/>
                  </a:lnTo>
                  <a:lnTo>
                    <a:pt x="5475336" y="2560702"/>
                  </a:lnTo>
                  <a:lnTo>
                    <a:pt x="5468573" y="2607789"/>
                  </a:lnTo>
                  <a:lnTo>
                    <a:pt x="5457560" y="2653363"/>
                  </a:lnTo>
                  <a:lnTo>
                    <a:pt x="5442507" y="2697215"/>
                  </a:lnTo>
                  <a:lnTo>
                    <a:pt x="5423625" y="2739132"/>
                  </a:lnTo>
                  <a:lnTo>
                    <a:pt x="5401125" y="2778906"/>
                  </a:lnTo>
                  <a:lnTo>
                    <a:pt x="5375217" y="2816326"/>
                  </a:lnTo>
                  <a:lnTo>
                    <a:pt x="5346113" y="2851180"/>
                  </a:lnTo>
                  <a:lnTo>
                    <a:pt x="5314022" y="2883260"/>
                  </a:lnTo>
                  <a:lnTo>
                    <a:pt x="5279157" y="2912353"/>
                  </a:lnTo>
                  <a:lnTo>
                    <a:pt x="5241727" y="2938250"/>
                  </a:lnTo>
                  <a:lnTo>
                    <a:pt x="5201943" y="2960741"/>
                  </a:lnTo>
                  <a:lnTo>
                    <a:pt x="5160016" y="2979614"/>
                  </a:lnTo>
                  <a:lnTo>
                    <a:pt x="5116158" y="2994660"/>
                  </a:lnTo>
                  <a:lnTo>
                    <a:pt x="5070578" y="3005667"/>
                  </a:lnTo>
                  <a:lnTo>
                    <a:pt x="5023488" y="3012426"/>
                  </a:lnTo>
                  <a:lnTo>
                    <a:pt x="4975097" y="3014726"/>
                  </a:lnTo>
                  <a:lnTo>
                    <a:pt x="502412" y="3014726"/>
                  </a:lnTo>
                  <a:lnTo>
                    <a:pt x="454023" y="3012426"/>
                  </a:lnTo>
                  <a:lnTo>
                    <a:pt x="406936" y="3005667"/>
                  </a:lnTo>
                  <a:lnTo>
                    <a:pt x="361362" y="2994660"/>
                  </a:lnTo>
                  <a:lnTo>
                    <a:pt x="317510" y="2979614"/>
                  </a:lnTo>
                  <a:lnTo>
                    <a:pt x="275593" y="2960741"/>
                  </a:lnTo>
                  <a:lnTo>
                    <a:pt x="235819" y="2938250"/>
                  </a:lnTo>
                  <a:lnTo>
                    <a:pt x="198399" y="2912353"/>
                  </a:lnTo>
                  <a:lnTo>
                    <a:pt x="163545" y="2883260"/>
                  </a:lnTo>
                  <a:lnTo>
                    <a:pt x="131465" y="2851180"/>
                  </a:lnTo>
                  <a:lnTo>
                    <a:pt x="102372" y="2816326"/>
                  </a:lnTo>
                  <a:lnTo>
                    <a:pt x="76475" y="2778906"/>
                  </a:lnTo>
                  <a:lnTo>
                    <a:pt x="53984" y="2739132"/>
                  </a:lnTo>
                  <a:lnTo>
                    <a:pt x="35111" y="2697215"/>
                  </a:lnTo>
                  <a:lnTo>
                    <a:pt x="20065" y="2653363"/>
                  </a:lnTo>
                  <a:lnTo>
                    <a:pt x="9058" y="2607789"/>
                  </a:lnTo>
                  <a:lnTo>
                    <a:pt x="2299" y="2560702"/>
                  </a:lnTo>
                  <a:lnTo>
                    <a:pt x="0" y="2512314"/>
                  </a:lnTo>
                  <a:lnTo>
                    <a:pt x="0" y="502412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764661" y="1156465"/>
            <a:ext cx="5015230" cy="25987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2420" marR="302895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cs typeface="Microsoft Sans Serif"/>
              </a:rPr>
              <a:t>С </a:t>
            </a:r>
            <a:r>
              <a:rPr sz="1400" spc="-10" dirty="0">
                <a:cs typeface="Microsoft Sans Serif"/>
              </a:rPr>
              <a:t>помощью </a:t>
            </a:r>
            <a:r>
              <a:rPr sz="1400" spc="-5" dirty="0">
                <a:cs typeface="Microsoft Sans Serif"/>
              </a:rPr>
              <a:t>стационарных </a:t>
            </a:r>
            <a:r>
              <a:rPr sz="1400" dirty="0">
                <a:cs typeface="Microsoft Sans Serif"/>
              </a:rPr>
              <a:t>и (или) </a:t>
            </a:r>
            <a:r>
              <a:rPr sz="1400" spc="-5" dirty="0">
                <a:cs typeface="Microsoft Sans Serif"/>
              </a:rPr>
              <a:t>переносных </a:t>
            </a:r>
            <a:r>
              <a:rPr sz="140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металлоискателей организаторы (работники </a:t>
            </a:r>
            <a:r>
              <a:rPr sz="1400" spc="-10" dirty="0">
                <a:cs typeface="Microsoft Sans Serif"/>
              </a:rPr>
              <a:t>по </a:t>
            </a:r>
            <a:r>
              <a:rPr sz="1400" spc="-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обеспечению охраны </a:t>
            </a:r>
            <a:r>
              <a:rPr sz="1400" spc="-15" dirty="0">
                <a:cs typeface="Microsoft Sans Serif"/>
              </a:rPr>
              <a:t>образовательных организаций) </a:t>
            </a:r>
            <a:r>
              <a:rPr sz="1400" spc="-36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самостоятельно </a:t>
            </a:r>
            <a:r>
              <a:rPr sz="1400" dirty="0">
                <a:cs typeface="Microsoft Sans Serif"/>
              </a:rPr>
              <a:t>или </a:t>
            </a:r>
            <a:r>
              <a:rPr sz="1400" spc="-5" dirty="0">
                <a:cs typeface="Microsoft Sans Serif"/>
              </a:rPr>
              <a:t>совместно </a:t>
            </a:r>
            <a:r>
              <a:rPr sz="1400" dirty="0">
                <a:cs typeface="Microsoft Sans Serif"/>
              </a:rPr>
              <a:t>с </a:t>
            </a:r>
            <a:r>
              <a:rPr sz="1400" spc="-20" dirty="0">
                <a:cs typeface="Microsoft Sans Serif"/>
              </a:rPr>
              <a:t>сотрудниками, </a:t>
            </a:r>
            <a:r>
              <a:rPr sz="1400" spc="-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осуществляющими</a:t>
            </a:r>
            <a:r>
              <a:rPr sz="1400" spc="-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охрану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правопорядка,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(или)</a:t>
            </a:r>
          </a:p>
          <a:p>
            <a:pPr marL="12700" marR="5080" algn="just">
              <a:lnSpc>
                <a:spcPct val="100000"/>
              </a:lnSpc>
            </a:pPr>
            <a:r>
              <a:rPr sz="1400" spc="-20" dirty="0">
                <a:cs typeface="Microsoft Sans Serif"/>
              </a:rPr>
              <a:t>сотрудниками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органов</a:t>
            </a:r>
            <a:r>
              <a:rPr sz="1400" spc="-5" dirty="0">
                <a:cs typeface="Microsoft Sans Serif"/>
              </a:rPr>
              <a:t> внутренних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дел</a:t>
            </a:r>
            <a:r>
              <a:rPr sz="1400" spc="-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(полиции)</a:t>
            </a:r>
            <a:r>
              <a:rPr sz="1400" spc="2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проверяют </a:t>
            </a:r>
            <a:r>
              <a:rPr sz="1400" spc="-35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у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участников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экзаменов</a:t>
            </a:r>
            <a:r>
              <a:rPr sz="1400" spc="-5" dirty="0">
                <a:cs typeface="Microsoft Sans Serif"/>
              </a:rPr>
              <a:t> </a:t>
            </a:r>
            <a:r>
              <a:rPr sz="1400" b="1" spc="-5" dirty="0">
                <a:solidFill>
                  <a:srgbClr val="002060"/>
                </a:solidFill>
                <a:cs typeface="Microsoft Sans Serif"/>
              </a:rPr>
              <a:t>наличие </a:t>
            </a:r>
            <a:r>
              <a:rPr sz="1400" b="1" spc="-10" dirty="0">
                <a:solidFill>
                  <a:srgbClr val="002060"/>
                </a:solidFill>
                <a:cs typeface="Microsoft Sans Serif"/>
              </a:rPr>
              <a:t>запрещенных</a:t>
            </a:r>
            <a:r>
              <a:rPr sz="1400" b="1" spc="-20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1400" b="1" spc="-10" dirty="0">
                <a:solidFill>
                  <a:srgbClr val="002060"/>
                </a:solidFill>
                <a:cs typeface="Microsoft Sans Serif"/>
              </a:rPr>
              <a:t>средств</a:t>
            </a:r>
            <a:r>
              <a:rPr sz="1400" spc="-10" dirty="0">
                <a:cs typeface="Microsoft Sans Serif"/>
              </a:rPr>
              <a:t>.</a:t>
            </a:r>
            <a:endParaRPr sz="1400" dirty="0">
              <a:cs typeface="Microsoft Sans Serif"/>
            </a:endParaRPr>
          </a:p>
          <a:p>
            <a:pPr algn="just">
              <a:lnSpc>
                <a:spcPct val="100000"/>
              </a:lnSpc>
            </a:pPr>
            <a:r>
              <a:rPr sz="1400" spc="-5" dirty="0">
                <a:cs typeface="Microsoft Sans Serif"/>
              </a:rPr>
              <a:t>При</a:t>
            </a:r>
            <a:r>
              <a:rPr sz="1400" spc="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появлении</a:t>
            </a:r>
            <a:r>
              <a:rPr sz="1400" spc="3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сигнала</a:t>
            </a:r>
            <a:r>
              <a:rPr sz="1400" spc="-15" dirty="0">
                <a:cs typeface="Microsoft Sans Serif"/>
              </a:rPr>
              <a:t> металлоискателя</a:t>
            </a:r>
            <a:r>
              <a:rPr sz="1400" spc="-3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сотрудник</a:t>
            </a:r>
            <a:endParaRPr sz="1400" dirty="0">
              <a:cs typeface="Microsoft Sans Serif"/>
            </a:endParaRPr>
          </a:p>
          <a:p>
            <a:pPr marL="36830" marR="26670" algn="just">
              <a:lnSpc>
                <a:spcPct val="100000"/>
              </a:lnSpc>
            </a:pPr>
            <a:r>
              <a:rPr sz="1400" spc="-10" dirty="0">
                <a:cs typeface="Microsoft Sans Serif"/>
              </a:rPr>
              <a:t>полиции</a:t>
            </a:r>
            <a:r>
              <a:rPr sz="1400" spc="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организатор</a:t>
            </a:r>
            <a:r>
              <a:rPr sz="1400" spc="-3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предлагают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участнику</a:t>
            </a:r>
            <a:r>
              <a:rPr sz="1400" spc="3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 </a:t>
            </a:r>
            <a:r>
              <a:rPr sz="1400" spc="-2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показать</a:t>
            </a:r>
            <a:r>
              <a:rPr sz="1400" spc="-35" dirty="0">
                <a:cs typeface="Microsoft Sans Serif"/>
              </a:rPr>
              <a:t> </a:t>
            </a:r>
            <a:r>
              <a:rPr sz="1400" spc="-40" dirty="0">
                <a:cs typeface="Microsoft Sans Serif"/>
              </a:rPr>
              <a:t>предмет,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вызывающий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сигнал,</a:t>
            </a:r>
            <a:r>
              <a:rPr sz="1400" spc="-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сдать </a:t>
            </a:r>
            <a:r>
              <a:rPr sz="1400" spc="-20" dirty="0">
                <a:cs typeface="Microsoft Sans Serif"/>
              </a:rPr>
              <a:t>его</a:t>
            </a:r>
            <a:r>
              <a:rPr sz="1400" spc="-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место </a:t>
            </a:r>
            <a:r>
              <a:rPr sz="1400" spc="-35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хранения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личных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вещей,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сопроводив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предложение 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дополнительными</a:t>
            </a:r>
            <a:r>
              <a:rPr sz="1400" spc="-3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разъяснениями</a:t>
            </a:r>
            <a:endParaRPr sz="1400" dirty="0"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4088" y="4248917"/>
            <a:ext cx="3831590" cy="2224405"/>
            <a:chOff x="384086" y="4248911"/>
            <a:chExt cx="3831590" cy="2224405"/>
          </a:xfrm>
        </p:grpSpPr>
        <p:sp>
          <p:nvSpPr>
            <p:cNvPr id="14" name="object 14"/>
            <p:cNvSpPr/>
            <p:nvPr/>
          </p:nvSpPr>
          <p:spPr>
            <a:xfrm>
              <a:off x="396786" y="4261611"/>
              <a:ext cx="3806190" cy="2199005"/>
            </a:xfrm>
            <a:custGeom>
              <a:avLst/>
              <a:gdLst/>
              <a:ahLst/>
              <a:cxnLst/>
              <a:rect l="l" t="t" r="r" b="b"/>
              <a:pathLst>
                <a:path w="3806190" h="2199004">
                  <a:moveTo>
                    <a:pt x="3439248" y="0"/>
                  </a:moveTo>
                  <a:lnTo>
                    <a:pt x="366509" y="0"/>
                  </a:lnTo>
                  <a:lnTo>
                    <a:pt x="320533" y="2855"/>
                  </a:lnTo>
                  <a:lnTo>
                    <a:pt x="276262" y="11193"/>
                  </a:lnTo>
                  <a:lnTo>
                    <a:pt x="234039" y="24669"/>
                  </a:lnTo>
                  <a:lnTo>
                    <a:pt x="194207" y="42941"/>
                  </a:lnTo>
                  <a:lnTo>
                    <a:pt x="157111" y="65664"/>
                  </a:lnTo>
                  <a:lnTo>
                    <a:pt x="123092" y="92497"/>
                  </a:lnTo>
                  <a:lnTo>
                    <a:pt x="92495" y="123094"/>
                  </a:lnTo>
                  <a:lnTo>
                    <a:pt x="65664" y="157114"/>
                  </a:lnTo>
                  <a:lnTo>
                    <a:pt x="42940" y="194212"/>
                  </a:lnTo>
                  <a:lnTo>
                    <a:pt x="24669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1"/>
                  </a:lnTo>
                  <a:lnTo>
                    <a:pt x="0" y="1832495"/>
                  </a:lnTo>
                  <a:lnTo>
                    <a:pt x="2855" y="1878468"/>
                  </a:lnTo>
                  <a:lnTo>
                    <a:pt x="11193" y="1922738"/>
                  </a:lnTo>
                  <a:lnTo>
                    <a:pt x="24669" y="1964960"/>
                  </a:lnTo>
                  <a:lnTo>
                    <a:pt x="42940" y="2004791"/>
                  </a:lnTo>
                  <a:lnTo>
                    <a:pt x="65664" y="2041888"/>
                  </a:lnTo>
                  <a:lnTo>
                    <a:pt x="92495" y="2075907"/>
                  </a:lnTo>
                  <a:lnTo>
                    <a:pt x="123092" y="2106504"/>
                  </a:lnTo>
                  <a:lnTo>
                    <a:pt x="157111" y="2133337"/>
                  </a:lnTo>
                  <a:lnTo>
                    <a:pt x="194207" y="2156061"/>
                  </a:lnTo>
                  <a:lnTo>
                    <a:pt x="234039" y="2174334"/>
                  </a:lnTo>
                  <a:lnTo>
                    <a:pt x="276262" y="2187811"/>
                  </a:lnTo>
                  <a:lnTo>
                    <a:pt x="320533" y="2196149"/>
                  </a:lnTo>
                  <a:lnTo>
                    <a:pt x="366509" y="2199005"/>
                  </a:lnTo>
                  <a:lnTo>
                    <a:pt x="3439248" y="2199005"/>
                  </a:lnTo>
                  <a:lnTo>
                    <a:pt x="3485227" y="2196149"/>
                  </a:lnTo>
                  <a:lnTo>
                    <a:pt x="3529500" y="2187811"/>
                  </a:lnTo>
                  <a:lnTo>
                    <a:pt x="3571725" y="2174334"/>
                  </a:lnTo>
                  <a:lnTo>
                    <a:pt x="3611558" y="2156061"/>
                  </a:lnTo>
                  <a:lnTo>
                    <a:pt x="3648656" y="2133337"/>
                  </a:lnTo>
                  <a:lnTo>
                    <a:pt x="3682676" y="2106504"/>
                  </a:lnTo>
                  <a:lnTo>
                    <a:pt x="3713273" y="2075907"/>
                  </a:lnTo>
                  <a:lnTo>
                    <a:pt x="3740106" y="2041888"/>
                  </a:lnTo>
                  <a:lnTo>
                    <a:pt x="3762829" y="2004791"/>
                  </a:lnTo>
                  <a:lnTo>
                    <a:pt x="3781101" y="1964960"/>
                  </a:lnTo>
                  <a:lnTo>
                    <a:pt x="3794577" y="1922738"/>
                  </a:lnTo>
                  <a:lnTo>
                    <a:pt x="3802915" y="1878468"/>
                  </a:lnTo>
                  <a:lnTo>
                    <a:pt x="3805770" y="1832495"/>
                  </a:lnTo>
                  <a:lnTo>
                    <a:pt x="3805770" y="366521"/>
                  </a:lnTo>
                  <a:lnTo>
                    <a:pt x="3802915" y="320543"/>
                  </a:lnTo>
                  <a:lnTo>
                    <a:pt x="3794577" y="276270"/>
                  </a:lnTo>
                  <a:lnTo>
                    <a:pt x="3781101" y="234045"/>
                  </a:lnTo>
                  <a:lnTo>
                    <a:pt x="3762829" y="194212"/>
                  </a:lnTo>
                  <a:lnTo>
                    <a:pt x="3740106" y="157114"/>
                  </a:lnTo>
                  <a:lnTo>
                    <a:pt x="3713273" y="123094"/>
                  </a:lnTo>
                  <a:lnTo>
                    <a:pt x="3682676" y="92497"/>
                  </a:lnTo>
                  <a:lnTo>
                    <a:pt x="3648656" y="65664"/>
                  </a:lnTo>
                  <a:lnTo>
                    <a:pt x="3611558" y="42941"/>
                  </a:lnTo>
                  <a:lnTo>
                    <a:pt x="3571725" y="24669"/>
                  </a:lnTo>
                  <a:lnTo>
                    <a:pt x="3529500" y="11193"/>
                  </a:lnTo>
                  <a:lnTo>
                    <a:pt x="3485227" y="2855"/>
                  </a:lnTo>
                  <a:lnTo>
                    <a:pt x="3439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6786" y="4261611"/>
              <a:ext cx="3806190" cy="2199005"/>
            </a:xfrm>
            <a:custGeom>
              <a:avLst/>
              <a:gdLst/>
              <a:ahLst/>
              <a:cxnLst/>
              <a:rect l="l" t="t" r="r" b="b"/>
              <a:pathLst>
                <a:path w="3806190" h="2199004">
                  <a:moveTo>
                    <a:pt x="0" y="366521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69" y="234045"/>
                  </a:lnTo>
                  <a:lnTo>
                    <a:pt x="42940" y="194212"/>
                  </a:lnTo>
                  <a:lnTo>
                    <a:pt x="65664" y="157114"/>
                  </a:lnTo>
                  <a:lnTo>
                    <a:pt x="92495" y="123094"/>
                  </a:lnTo>
                  <a:lnTo>
                    <a:pt x="123092" y="92497"/>
                  </a:lnTo>
                  <a:lnTo>
                    <a:pt x="157111" y="65664"/>
                  </a:lnTo>
                  <a:lnTo>
                    <a:pt x="194207" y="42941"/>
                  </a:lnTo>
                  <a:lnTo>
                    <a:pt x="234039" y="24669"/>
                  </a:lnTo>
                  <a:lnTo>
                    <a:pt x="276262" y="11193"/>
                  </a:lnTo>
                  <a:lnTo>
                    <a:pt x="320533" y="2855"/>
                  </a:lnTo>
                  <a:lnTo>
                    <a:pt x="366509" y="0"/>
                  </a:lnTo>
                  <a:lnTo>
                    <a:pt x="3439248" y="0"/>
                  </a:lnTo>
                  <a:lnTo>
                    <a:pt x="3485227" y="2855"/>
                  </a:lnTo>
                  <a:lnTo>
                    <a:pt x="3529500" y="11193"/>
                  </a:lnTo>
                  <a:lnTo>
                    <a:pt x="3571725" y="24669"/>
                  </a:lnTo>
                  <a:lnTo>
                    <a:pt x="3611558" y="42941"/>
                  </a:lnTo>
                  <a:lnTo>
                    <a:pt x="3648656" y="65664"/>
                  </a:lnTo>
                  <a:lnTo>
                    <a:pt x="3682676" y="92497"/>
                  </a:lnTo>
                  <a:lnTo>
                    <a:pt x="3713273" y="123094"/>
                  </a:lnTo>
                  <a:lnTo>
                    <a:pt x="3740106" y="157114"/>
                  </a:lnTo>
                  <a:lnTo>
                    <a:pt x="3762829" y="194212"/>
                  </a:lnTo>
                  <a:lnTo>
                    <a:pt x="3781101" y="234045"/>
                  </a:lnTo>
                  <a:lnTo>
                    <a:pt x="3794577" y="276270"/>
                  </a:lnTo>
                  <a:lnTo>
                    <a:pt x="3802915" y="320543"/>
                  </a:lnTo>
                  <a:lnTo>
                    <a:pt x="3805770" y="366521"/>
                  </a:lnTo>
                  <a:lnTo>
                    <a:pt x="3805770" y="1832495"/>
                  </a:lnTo>
                  <a:lnTo>
                    <a:pt x="3802915" y="1878468"/>
                  </a:lnTo>
                  <a:lnTo>
                    <a:pt x="3794577" y="1922738"/>
                  </a:lnTo>
                  <a:lnTo>
                    <a:pt x="3781101" y="1964960"/>
                  </a:lnTo>
                  <a:lnTo>
                    <a:pt x="3762829" y="2004791"/>
                  </a:lnTo>
                  <a:lnTo>
                    <a:pt x="3740106" y="2041888"/>
                  </a:lnTo>
                  <a:lnTo>
                    <a:pt x="3713273" y="2075907"/>
                  </a:lnTo>
                  <a:lnTo>
                    <a:pt x="3682676" y="2106504"/>
                  </a:lnTo>
                  <a:lnTo>
                    <a:pt x="3648656" y="2133337"/>
                  </a:lnTo>
                  <a:lnTo>
                    <a:pt x="3611558" y="2156061"/>
                  </a:lnTo>
                  <a:lnTo>
                    <a:pt x="3571725" y="2174334"/>
                  </a:lnTo>
                  <a:lnTo>
                    <a:pt x="3529500" y="2187811"/>
                  </a:lnTo>
                  <a:lnTo>
                    <a:pt x="3485227" y="2196149"/>
                  </a:lnTo>
                  <a:lnTo>
                    <a:pt x="3439248" y="2199005"/>
                  </a:lnTo>
                  <a:lnTo>
                    <a:pt x="366509" y="2199005"/>
                  </a:lnTo>
                  <a:lnTo>
                    <a:pt x="320533" y="2196149"/>
                  </a:lnTo>
                  <a:lnTo>
                    <a:pt x="276262" y="2187811"/>
                  </a:lnTo>
                  <a:lnTo>
                    <a:pt x="234039" y="2174334"/>
                  </a:lnTo>
                  <a:lnTo>
                    <a:pt x="194207" y="2156061"/>
                  </a:lnTo>
                  <a:lnTo>
                    <a:pt x="157111" y="2133337"/>
                  </a:lnTo>
                  <a:lnTo>
                    <a:pt x="123092" y="2106504"/>
                  </a:lnTo>
                  <a:lnTo>
                    <a:pt x="92495" y="2075907"/>
                  </a:lnTo>
                  <a:lnTo>
                    <a:pt x="65664" y="2041888"/>
                  </a:lnTo>
                  <a:lnTo>
                    <a:pt x="42940" y="2004791"/>
                  </a:lnTo>
                  <a:lnTo>
                    <a:pt x="24669" y="1964960"/>
                  </a:lnTo>
                  <a:lnTo>
                    <a:pt x="11193" y="1922738"/>
                  </a:lnTo>
                  <a:lnTo>
                    <a:pt x="2855" y="1878468"/>
                  </a:lnTo>
                  <a:lnTo>
                    <a:pt x="0" y="1832495"/>
                  </a:lnTo>
                  <a:lnTo>
                    <a:pt x="0" y="366521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55422" y="4735448"/>
            <a:ext cx="328549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660" marR="61594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cs typeface="Microsoft Sans Serif"/>
              </a:rPr>
              <a:t>По</a:t>
            </a:r>
            <a:r>
              <a:rPr sz="1600" spc="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медицинским</a:t>
            </a:r>
            <a:r>
              <a:rPr sz="1600" spc="6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показаниям</a:t>
            </a:r>
            <a:r>
              <a:rPr sz="1600" spc="5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при </a:t>
            </a:r>
            <a:r>
              <a:rPr sz="1600" spc="-409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предъявлении</a:t>
            </a:r>
            <a:r>
              <a:rPr sz="1600" spc="4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медицинской</a:t>
            </a:r>
            <a:endParaRPr sz="1600" dirty="0"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1600" spc="-20" dirty="0">
                <a:cs typeface="Microsoft Sans Serif"/>
              </a:rPr>
              <a:t>справки</a:t>
            </a:r>
            <a:r>
              <a:rPr sz="1600" spc="1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участник</a:t>
            </a:r>
            <a:r>
              <a:rPr sz="1600" spc="5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экзамена</a:t>
            </a:r>
            <a:r>
              <a:rPr sz="1600" spc="45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может </a:t>
            </a:r>
            <a:r>
              <a:rPr sz="1600" spc="-3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быть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освобожден</a:t>
            </a:r>
            <a:r>
              <a:rPr sz="1600" spc="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от</a:t>
            </a:r>
            <a:r>
              <a:rPr sz="1600" spc="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проверки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 </a:t>
            </a:r>
            <a:r>
              <a:rPr sz="160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использованием</a:t>
            </a:r>
            <a:r>
              <a:rPr sz="1600" spc="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металлоискателя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518" y="193296"/>
            <a:ext cx="6562840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 smtClean="0">
                <a:solidFill>
                  <a:srgbClr val="E36C09"/>
                </a:solidFill>
                <a:cs typeface="Arial"/>
              </a:rPr>
              <a:t>Ф</a:t>
            </a:r>
            <a:r>
              <a:rPr lang="ru-RU" sz="2400" b="1" spc="-10" dirty="0" smtClean="0">
                <a:solidFill>
                  <a:srgbClr val="E36C09"/>
                </a:solidFill>
                <a:cs typeface="Arial"/>
              </a:rPr>
              <a:t>ОРМА</a:t>
            </a:r>
            <a:r>
              <a:rPr sz="2400" b="1" spc="-45" dirty="0" smtClean="0">
                <a:solidFill>
                  <a:srgbClr val="E36C09"/>
                </a:solidFill>
                <a:cs typeface="Arial"/>
              </a:rPr>
              <a:t> </a:t>
            </a:r>
            <a:r>
              <a:rPr sz="2400" b="1" dirty="0" smtClean="0">
                <a:solidFill>
                  <a:srgbClr val="E36C09"/>
                </a:solidFill>
                <a:cs typeface="Arial"/>
              </a:rPr>
              <a:t>ППЭ-05-02</a:t>
            </a:r>
            <a:r>
              <a:rPr lang="ru-RU" sz="2400" b="1" dirty="0" smtClean="0">
                <a:solidFill>
                  <a:srgbClr val="E36C09"/>
                </a:solidFill>
                <a:cs typeface="Arial"/>
              </a:rPr>
              <a:t>: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 smtClean="0">
                <a:solidFill>
                  <a:srgbClr val="002060"/>
                </a:solidFill>
                <a:cs typeface="Arial"/>
              </a:rPr>
              <a:t>НАРУШЕНИЯ В ЗАПОЛНЕНИИ ФОРМ</a:t>
            </a:r>
            <a:r>
              <a:rPr sz="2400" spc="-35" dirty="0" smtClean="0">
                <a:solidFill>
                  <a:srgbClr val="002060"/>
                </a:solidFill>
                <a:cs typeface="Arial"/>
              </a:rPr>
              <a:t> </a:t>
            </a:r>
            <a:endParaRPr sz="2400" dirty="0">
              <a:solidFill>
                <a:srgbClr val="002060"/>
              </a:solidFill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2" y="381000"/>
            <a:ext cx="40671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133600"/>
            <a:ext cx="388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 rot="16200000" flipV="1">
            <a:off x="6667500" y="3771900"/>
            <a:ext cx="2819400" cy="3048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200000" flipV="1">
            <a:off x="7200900" y="3771900"/>
            <a:ext cx="2819400" cy="3048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133606"/>
            <a:ext cx="4267200" cy="3307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 rot="10800000" flipV="1">
            <a:off x="1143000" y="5181600"/>
            <a:ext cx="3429000" cy="2286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6553200" y="762000"/>
            <a:ext cx="2133600" cy="3048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20" name="object 2"/>
          <p:cNvSpPr txBox="1"/>
          <p:nvPr/>
        </p:nvSpPr>
        <p:spPr>
          <a:xfrm>
            <a:off x="152400" y="5715006"/>
            <a:ext cx="4191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 smtClean="0">
                <a:solidFill>
                  <a:srgbClr val="002060"/>
                </a:solidFill>
                <a:latin typeface="Arial"/>
                <a:cs typeface="Arial"/>
              </a:rPr>
              <a:t>Не указано в </a:t>
            </a:r>
            <a:r>
              <a:rPr lang="ru-RU" sz="1400" b="1" u="sng" spc="-10" dirty="0" smtClean="0">
                <a:solidFill>
                  <a:srgbClr val="002060"/>
                </a:solidFill>
                <a:latin typeface="Arial"/>
                <a:cs typeface="Arial"/>
              </a:rPr>
              <a:t>ИТОГО </a:t>
            </a:r>
            <a:r>
              <a:rPr lang="ru-RU" sz="1400" b="1" spc="-10" dirty="0" smtClean="0">
                <a:solidFill>
                  <a:srgbClr val="002060"/>
                </a:solidFill>
                <a:latin typeface="Arial"/>
                <a:cs typeface="Arial"/>
              </a:rPr>
              <a:t> общее количество ЭМ, полученных от участников 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1" name="Стрелка вниз 20"/>
          <p:cNvSpPr/>
          <p:nvPr/>
        </p:nvSpPr>
        <p:spPr>
          <a:xfrm rot="12833337">
            <a:off x="2280185" y="5390446"/>
            <a:ext cx="304800" cy="345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object 2"/>
          <p:cNvSpPr txBox="1"/>
          <p:nvPr/>
        </p:nvSpPr>
        <p:spPr>
          <a:xfrm>
            <a:off x="6019800" y="6096003"/>
            <a:ext cx="30480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400" b="1" spc="-10" dirty="0" smtClean="0">
                <a:solidFill>
                  <a:srgbClr val="002060"/>
                </a:solidFill>
                <a:latin typeface="Arial"/>
                <a:cs typeface="Arial"/>
              </a:rPr>
              <a:t>Не заполнены поля 16, 18 количество – 0 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76800" y="1371603"/>
            <a:ext cx="426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указано фактическое время </a:t>
            </a:r>
            <a:r>
              <a:rPr lang="ru-RU" sz="1400" b="1" spc="5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окончания экзамена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Выгнутая влево стрелка 23"/>
          <p:cNvSpPr/>
          <p:nvPr/>
        </p:nvSpPr>
        <p:spPr>
          <a:xfrm rot="16200000">
            <a:off x="8151876" y="5335524"/>
            <a:ext cx="443484" cy="5928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 rot="12833337">
            <a:off x="7233185" y="1046244"/>
            <a:ext cx="304800" cy="3453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876800" y="5486400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Количество ЭМ, полученных от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участника,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ЦИФРЫ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Прямая со стрелкой 27"/>
          <p:cNvCxnSpPr>
            <a:endCxn id="1029" idx="2"/>
          </p:cNvCxnSpPr>
          <p:nvPr/>
        </p:nvCxnSpPr>
        <p:spPr>
          <a:xfrm flipV="1">
            <a:off x="6400800" y="5334000"/>
            <a:ext cx="419100" cy="22860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 rot="10800000" flipV="1">
            <a:off x="6705600" y="2133600"/>
            <a:ext cx="2057400" cy="381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62101" y="4874386"/>
            <a:ext cx="186055" cy="398780"/>
            <a:chOff x="2062098" y="4874386"/>
            <a:chExt cx="186055" cy="398780"/>
          </a:xfrm>
        </p:grpSpPr>
        <p:sp>
          <p:nvSpPr>
            <p:cNvPr id="3" name="object 3"/>
            <p:cNvSpPr/>
            <p:nvPr/>
          </p:nvSpPr>
          <p:spPr>
            <a:xfrm>
              <a:off x="2074798" y="4887086"/>
              <a:ext cx="160655" cy="373380"/>
            </a:xfrm>
            <a:custGeom>
              <a:avLst/>
              <a:gdLst/>
              <a:ahLst/>
              <a:cxnLst/>
              <a:rect l="l" t="t" r="r" b="b"/>
              <a:pathLst>
                <a:path w="160655" h="373379">
                  <a:moveTo>
                    <a:pt x="120395" y="0"/>
                  </a:moveTo>
                  <a:lnTo>
                    <a:pt x="40131" y="0"/>
                  </a:lnTo>
                  <a:lnTo>
                    <a:pt x="40131" y="292862"/>
                  </a:lnTo>
                  <a:lnTo>
                    <a:pt x="0" y="292862"/>
                  </a:lnTo>
                  <a:lnTo>
                    <a:pt x="80263" y="373125"/>
                  </a:lnTo>
                  <a:lnTo>
                    <a:pt x="160527" y="292862"/>
                  </a:lnTo>
                  <a:lnTo>
                    <a:pt x="120395" y="292862"/>
                  </a:lnTo>
                  <a:lnTo>
                    <a:pt x="12039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74798" y="4887086"/>
              <a:ext cx="160655" cy="373380"/>
            </a:xfrm>
            <a:custGeom>
              <a:avLst/>
              <a:gdLst/>
              <a:ahLst/>
              <a:cxnLst/>
              <a:rect l="l" t="t" r="r" b="b"/>
              <a:pathLst>
                <a:path w="160655" h="373379">
                  <a:moveTo>
                    <a:pt x="0" y="292862"/>
                  </a:moveTo>
                  <a:lnTo>
                    <a:pt x="40131" y="292862"/>
                  </a:lnTo>
                  <a:lnTo>
                    <a:pt x="40131" y="0"/>
                  </a:lnTo>
                  <a:lnTo>
                    <a:pt x="120395" y="0"/>
                  </a:lnTo>
                  <a:lnTo>
                    <a:pt x="120395" y="292862"/>
                  </a:lnTo>
                  <a:lnTo>
                    <a:pt x="160527" y="292862"/>
                  </a:lnTo>
                  <a:lnTo>
                    <a:pt x="80263" y="373125"/>
                  </a:lnTo>
                  <a:lnTo>
                    <a:pt x="0" y="292862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481322" y="4874386"/>
            <a:ext cx="187960" cy="398780"/>
            <a:chOff x="4481321" y="4874386"/>
            <a:chExt cx="187960" cy="398780"/>
          </a:xfrm>
        </p:grpSpPr>
        <p:sp>
          <p:nvSpPr>
            <p:cNvPr id="6" name="object 6"/>
            <p:cNvSpPr/>
            <p:nvPr/>
          </p:nvSpPr>
          <p:spPr>
            <a:xfrm>
              <a:off x="4494021" y="4887086"/>
              <a:ext cx="162560" cy="373380"/>
            </a:xfrm>
            <a:custGeom>
              <a:avLst/>
              <a:gdLst/>
              <a:ahLst/>
              <a:cxnLst/>
              <a:rect l="l" t="t" r="r" b="b"/>
              <a:pathLst>
                <a:path w="162560" h="373379">
                  <a:moveTo>
                    <a:pt x="121792" y="0"/>
                  </a:moveTo>
                  <a:lnTo>
                    <a:pt x="40639" y="0"/>
                  </a:lnTo>
                  <a:lnTo>
                    <a:pt x="40639" y="291973"/>
                  </a:lnTo>
                  <a:lnTo>
                    <a:pt x="0" y="291973"/>
                  </a:lnTo>
                  <a:lnTo>
                    <a:pt x="81152" y="373125"/>
                  </a:lnTo>
                  <a:lnTo>
                    <a:pt x="162305" y="291973"/>
                  </a:lnTo>
                  <a:lnTo>
                    <a:pt x="121792" y="291973"/>
                  </a:lnTo>
                  <a:lnTo>
                    <a:pt x="121792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94021" y="4887086"/>
              <a:ext cx="162560" cy="373380"/>
            </a:xfrm>
            <a:custGeom>
              <a:avLst/>
              <a:gdLst/>
              <a:ahLst/>
              <a:cxnLst/>
              <a:rect l="l" t="t" r="r" b="b"/>
              <a:pathLst>
                <a:path w="162560" h="373379">
                  <a:moveTo>
                    <a:pt x="0" y="291973"/>
                  </a:moveTo>
                  <a:lnTo>
                    <a:pt x="40639" y="291973"/>
                  </a:lnTo>
                  <a:lnTo>
                    <a:pt x="40639" y="0"/>
                  </a:lnTo>
                  <a:lnTo>
                    <a:pt x="121792" y="0"/>
                  </a:lnTo>
                  <a:lnTo>
                    <a:pt x="121792" y="291973"/>
                  </a:lnTo>
                  <a:lnTo>
                    <a:pt x="162305" y="291973"/>
                  </a:lnTo>
                  <a:lnTo>
                    <a:pt x="81152" y="373125"/>
                  </a:lnTo>
                  <a:lnTo>
                    <a:pt x="0" y="29197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894321" y="4874386"/>
            <a:ext cx="187960" cy="398780"/>
            <a:chOff x="6894321" y="4874386"/>
            <a:chExt cx="187960" cy="398780"/>
          </a:xfrm>
        </p:grpSpPr>
        <p:sp>
          <p:nvSpPr>
            <p:cNvPr id="9" name="object 9"/>
            <p:cNvSpPr/>
            <p:nvPr/>
          </p:nvSpPr>
          <p:spPr>
            <a:xfrm>
              <a:off x="6907021" y="4887086"/>
              <a:ext cx="162560" cy="373380"/>
            </a:xfrm>
            <a:custGeom>
              <a:avLst/>
              <a:gdLst/>
              <a:ahLst/>
              <a:cxnLst/>
              <a:rect l="l" t="t" r="r" b="b"/>
              <a:pathLst>
                <a:path w="162559" h="373379">
                  <a:moveTo>
                    <a:pt x="121666" y="0"/>
                  </a:moveTo>
                  <a:lnTo>
                    <a:pt x="40639" y="0"/>
                  </a:lnTo>
                  <a:lnTo>
                    <a:pt x="40639" y="291973"/>
                  </a:lnTo>
                  <a:lnTo>
                    <a:pt x="0" y="291973"/>
                  </a:lnTo>
                  <a:lnTo>
                    <a:pt x="81152" y="373125"/>
                  </a:lnTo>
                  <a:lnTo>
                    <a:pt x="162305" y="291973"/>
                  </a:lnTo>
                  <a:lnTo>
                    <a:pt x="121666" y="291973"/>
                  </a:lnTo>
                  <a:lnTo>
                    <a:pt x="1216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07021" y="4887086"/>
              <a:ext cx="162560" cy="373380"/>
            </a:xfrm>
            <a:custGeom>
              <a:avLst/>
              <a:gdLst/>
              <a:ahLst/>
              <a:cxnLst/>
              <a:rect l="l" t="t" r="r" b="b"/>
              <a:pathLst>
                <a:path w="162559" h="373379">
                  <a:moveTo>
                    <a:pt x="0" y="291973"/>
                  </a:moveTo>
                  <a:lnTo>
                    <a:pt x="40639" y="291973"/>
                  </a:lnTo>
                  <a:lnTo>
                    <a:pt x="40639" y="0"/>
                  </a:lnTo>
                  <a:lnTo>
                    <a:pt x="121666" y="0"/>
                  </a:lnTo>
                  <a:lnTo>
                    <a:pt x="121666" y="291973"/>
                  </a:lnTo>
                  <a:lnTo>
                    <a:pt x="162305" y="291973"/>
                  </a:lnTo>
                  <a:lnTo>
                    <a:pt x="81152" y="373125"/>
                  </a:lnTo>
                  <a:lnTo>
                    <a:pt x="0" y="29197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512064" y="1495048"/>
            <a:ext cx="8120380" cy="492759"/>
            <a:chOff x="512063" y="1495044"/>
            <a:chExt cx="8120380" cy="492759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2063" y="1496568"/>
              <a:ext cx="8119872" cy="4907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236" y="1495044"/>
              <a:ext cx="6193536" cy="4267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524" y="1529080"/>
              <a:ext cx="8016976" cy="38582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63524" y="1529080"/>
              <a:ext cx="8017509" cy="386080"/>
            </a:xfrm>
            <a:custGeom>
              <a:avLst/>
              <a:gdLst/>
              <a:ahLst/>
              <a:cxnLst/>
              <a:rect l="l" t="t" r="r" b="b"/>
              <a:pathLst>
                <a:path w="8017509" h="386080">
                  <a:moveTo>
                    <a:pt x="0" y="64389"/>
                  </a:moveTo>
                  <a:lnTo>
                    <a:pt x="5053" y="39326"/>
                  </a:lnTo>
                  <a:lnTo>
                    <a:pt x="18834" y="18859"/>
                  </a:lnTo>
                  <a:lnTo>
                    <a:pt x="39272" y="5060"/>
                  </a:lnTo>
                  <a:lnTo>
                    <a:pt x="64300" y="0"/>
                  </a:lnTo>
                  <a:lnTo>
                    <a:pt x="7952714" y="0"/>
                  </a:lnTo>
                  <a:lnTo>
                    <a:pt x="7977703" y="5060"/>
                  </a:lnTo>
                  <a:lnTo>
                    <a:pt x="7998132" y="18859"/>
                  </a:lnTo>
                  <a:lnTo>
                    <a:pt x="8011918" y="39326"/>
                  </a:lnTo>
                  <a:lnTo>
                    <a:pt x="8016976" y="64389"/>
                  </a:lnTo>
                  <a:lnTo>
                    <a:pt x="8016976" y="321564"/>
                  </a:lnTo>
                  <a:lnTo>
                    <a:pt x="8011918" y="346553"/>
                  </a:lnTo>
                  <a:lnTo>
                    <a:pt x="7998132" y="366982"/>
                  </a:lnTo>
                  <a:lnTo>
                    <a:pt x="7977703" y="380767"/>
                  </a:lnTo>
                  <a:lnTo>
                    <a:pt x="7952714" y="385825"/>
                  </a:lnTo>
                  <a:lnTo>
                    <a:pt x="64300" y="385825"/>
                  </a:lnTo>
                  <a:lnTo>
                    <a:pt x="39272" y="380767"/>
                  </a:lnTo>
                  <a:lnTo>
                    <a:pt x="18834" y="366982"/>
                  </a:lnTo>
                  <a:lnTo>
                    <a:pt x="5053" y="346553"/>
                  </a:lnTo>
                  <a:lnTo>
                    <a:pt x="0" y="321564"/>
                  </a:lnTo>
                  <a:lnTo>
                    <a:pt x="0" y="6438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54000" y="2078101"/>
            <a:ext cx="8036559" cy="539750"/>
            <a:chOff x="553999" y="2078101"/>
            <a:chExt cx="8036559" cy="539750"/>
          </a:xfrm>
        </p:grpSpPr>
        <p:sp>
          <p:nvSpPr>
            <p:cNvPr id="17" name="object 17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0"/>
                  </a:lnTo>
                  <a:lnTo>
                    <a:pt x="25422" y="25415"/>
                  </a:lnTo>
                  <a:lnTo>
                    <a:pt x="6821" y="52988"/>
                  </a:lnTo>
                  <a:lnTo>
                    <a:pt x="0" y="86740"/>
                  </a:lnTo>
                  <a:lnTo>
                    <a:pt x="0" y="433832"/>
                  </a:lnTo>
                  <a:lnTo>
                    <a:pt x="6821" y="467657"/>
                  </a:lnTo>
                  <a:lnTo>
                    <a:pt x="25422" y="495268"/>
                  </a:lnTo>
                  <a:lnTo>
                    <a:pt x="53010" y="513877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7"/>
                  </a:lnTo>
                  <a:lnTo>
                    <a:pt x="7991544" y="495268"/>
                  </a:lnTo>
                  <a:lnTo>
                    <a:pt x="8010154" y="467657"/>
                  </a:lnTo>
                  <a:lnTo>
                    <a:pt x="8016976" y="433832"/>
                  </a:lnTo>
                  <a:lnTo>
                    <a:pt x="8016976" y="86740"/>
                  </a:lnTo>
                  <a:lnTo>
                    <a:pt x="8010154" y="52988"/>
                  </a:lnTo>
                  <a:lnTo>
                    <a:pt x="7991544" y="25415"/>
                  </a:lnTo>
                  <a:lnTo>
                    <a:pt x="7963934" y="6820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3524" y="2087626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2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2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554000" y="2771520"/>
            <a:ext cx="8036559" cy="539750"/>
            <a:chOff x="553999" y="2771520"/>
            <a:chExt cx="8036559" cy="539750"/>
          </a:xfrm>
        </p:grpSpPr>
        <p:sp>
          <p:nvSpPr>
            <p:cNvPr id="20" name="object 20"/>
            <p:cNvSpPr/>
            <p:nvPr/>
          </p:nvSpPr>
          <p:spPr>
            <a:xfrm>
              <a:off x="563524" y="2781045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0"/>
                  </a:lnTo>
                  <a:lnTo>
                    <a:pt x="25422" y="25415"/>
                  </a:lnTo>
                  <a:lnTo>
                    <a:pt x="6821" y="52988"/>
                  </a:lnTo>
                  <a:lnTo>
                    <a:pt x="0" y="86740"/>
                  </a:lnTo>
                  <a:lnTo>
                    <a:pt x="0" y="433831"/>
                  </a:lnTo>
                  <a:lnTo>
                    <a:pt x="6821" y="467657"/>
                  </a:lnTo>
                  <a:lnTo>
                    <a:pt x="25422" y="495268"/>
                  </a:lnTo>
                  <a:lnTo>
                    <a:pt x="53010" y="513877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7"/>
                  </a:lnTo>
                  <a:lnTo>
                    <a:pt x="7991544" y="495268"/>
                  </a:lnTo>
                  <a:lnTo>
                    <a:pt x="8010154" y="467657"/>
                  </a:lnTo>
                  <a:lnTo>
                    <a:pt x="8016976" y="433831"/>
                  </a:lnTo>
                  <a:lnTo>
                    <a:pt x="8016976" y="86740"/>
                  </a:lnTo>
                  <a:lnTo>
                    <a:pt x="8010154" y="52988"/>
                  </a:lnTo>
                  <a:lnTo>
                    <a:pt x="7991544" y="25415"/>
                  </a:lnTo>
                  <a:lnTo>
                    <a:pt x="7963934" y="6820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3524" y="2781045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1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1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54000" y="3464814"/>
            <a:ext cx="8036559" cy="539750"/>
            <a:chOff x="553999" y="3464814"/>
            <a:chExt cx="8036559" cy="539750"/>
          </a:xfrm>
        </p:grpSpPr>
        <p:sp>
          <p:nvSpPr>
            <p:cNvPr id="23" name="object 23"/>
            <p:cNvSpPr/>
            <p:nvPr/>
          </p:nvSpPr>
          <p:spPr>
            <a:xfrm>
              <a:off x="563524" y="3474339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7930108" y="0"/>
                  </a:moveTo>
                  <a:lnTo>
                    <a:pt x="86791" y="0"/>
                  </a:lnTo>
                  <a:lnTo>
                    <a:pt x="53010" y="6822"/>
                  </a:lnTo>
                  <a:lnTo>
                    <a:pt x="25422" y="25431"/>
                  </a:lnTo>
                  <a:lnTo>
                    <a:pt x="6821" y="53042"/>
                  </a:lnTo>
                  <a:lnTo>
                    <a:pt x="0" y="86868"/>
                  </a:lnTo>
                  <a:lnTo>
                    <a:pt x="0" y="433959"/>
                  </a:lnTo>
                  <a:lnTo>
                    <a:pt x="6821" y="467711"/>
                  </a:lnTo>
                  <a:lnTo>
                    <a:pt x="25422" y="495284"/>
                  </a:lnTo>
                  <a:lnTo>
                    <a:pt x="53010" y="513879"/>
                  </a:lnTo>
                  <a:lnTo>
                    <a:pt x="86791" y="520700"/>
                  </a:lnTo>
                  <a:lnTo>
                    <a:pt x="7930108" y="520700"/>
                  </a:lnTo>
                  <a:lnTo>
                    <a:pt x="7963934" y="513879"/>
                  </a:lnTo>
                  <a:lnTo>
                    <a:pt x="7991544" y="495284"/>
                  </a:lnTo>
                  <a:lnTo>
                    <a:pt x="8010154" y="467711"/>
                  </a:lnTo>
                  <a:lnTo>
                    <a:pt x="8016976" y="433959"/>
                  </a:lnTo>
                  <a:lnTo>
                    <a:pt x="8016976" y="86868"/>
                  </a:lnTo>
                  <a:lnTo>
                    <a:pt x="8010154" y="53042"/>
                  </a:lnTo>
                  <a:lnTo>
                    <a:pt x="7991544" y="25431"/>
                  </a:lnTo>
                  <a:lnTo>
                    <a:pt x="7963934" y="6822"/>
                  </a:lnTo>
                  <a:lnTo>
                    <a:pt x="7930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3524" y="3474339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868"/>
                  </a:moveTo>
                  <a:lnTo>
                    <a:pt x="6821" y="53042"/>
                  </a:lnTo>
                  <a:lnTo>
                    <a:pt x="25422" y="25431"/>
                  </a:lnTo>
                  <a:lnTo>
                    <a:pt x="53010" y="6822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2"/>
                  </a:lnTo>
                  <a:lnTo>
                    <a:pt x="7991544" y="25431"/>
                  </a:lnTo>
                  <a:lnTo>
                    <a:pt x="8010154" y="53042"/>
                  </a:lnTo>
                  <a:lnTo>
                    <a:pt x="8016976" y="86868"/>
                  </a:lnTo>
                  <a:lnTo>
                    <a:pt x="8016976" y="433959"/>
                  </a:lnTo>
                  <a:lnTo>
                    <a:pt x="8010154" y="467711"/>
                  </a:lnTo>
                  <a:lnTo>
                    <a:pt x="7991544" y="495284"/>
                  </a:lnTo>
                  <a:lnTo>
                    <a:pt x="7963934" y="513879"/>
                  </a:lnTo>
                  <a:lnTo>
                    <a:pt x="7930108" y="520700"/>
                  </a:lnTo>
                  <a:lnTo>
                    <a:pt x="86791" y="520700"/>
                  </a:lnTo>
                  <a:lnTo>
                    <a:pt x="53010" y="513879"/>
                  </a:lnTo>
                  <a:lnTo>
                    <a:pt x="25422" y="495284"/>
                  </a:lnTo>
                  <a:lnTo>
                    <a:pt x="6821" y="467711"/>
                  </a:lnTo>
                  <a:lnTo>
                    <a:pt x="0" y="433959"/>
                  </a:lnTo>
                  <a:lnTo>
                    <a:pt x="0" y="8686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82467" y="1566423"/>
            <a:ext cx="7979409" cy="24442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ea typeface="Malgun Gothic" pitchFamily="34" charset="-127"/>
                <a:cs typeface="Microsoft Sans Serif"/>
              </a:rPr>
              <a:t>Участники</a:t>
            </a:r>
            <a:r>
              <a:rPr sz="1800" b="1" spc="-10" dirty="0">
                <a:ea typeface="Malgun Gothic" pitchFamily="34" charset="-127"/>
                <a:cs typeface="Microsoft Sans Serif"/>
              </a:rPr>
              <a:t> </a:t>
            </a:r>
            <a:r>
              <a:rPr sz="1800" b="1" spc="-30" dirty="0">
                <a:ea typeface="Malgun Gothic" pitchFamily="34" charset="-127"/>
                <a:cs typeface="Microsoft Sans Serif"/>
              </a:rPr>
              <a:t>экзамена</a:t>
            </a:r>
            <a:r>
              <a:rPr sz="1800" b="1" spc="15" dirty="0">
                <a:ea typeface="Malgun Gothic" pitchFamily="34" charset="-127"/>
                <a:cs typeface="Microsoft Sans Serif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не</a:t>
            </a:r>
            <a:r>
              <a:rPr sz="1800" b="1" spc="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b="1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допускаются</a:t>
            </a:r>
            <a:r>
              <a:rPr sz="1800" b="1" spc="3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800" b="1" dirty="0">
                <a:cs typeface="Microsoft Sans Serif"/>
              </a:rPr>
              <a:t>в</a:t>
            </a:r>
            <a:r>
              <a:rPr sz="1800" b="1" spc="25" dirty="0">
                <a:cs typeface="Microsoft Sans Serif"/>
              </a:rPr>
              <a:t> </a:t>
            </a:r>
            <a:r>
              <a:rPr sz="1800" b="1" spc="-5" dirty="0">
                <a:cs typeface="Microsoft Sans Serif"/>
              </a:rPr>
              <a:t>ППЭ</a:t>
            </a:r>
            <a:r>
              <a:rPr sz="1800" b="1" spc="20" dirty="0">
                <a:cs typeface="Microsoft Sans Serif"/>
              </a:rPr>
              <a:t> </a:t>
            </a:r>
            <a:r>
              <a:rPr sz="1800" b="1" dirty="0">
                <a:cs typeface="Microsoft Sans Serif"/>
              </a:rPr>
              <a:t>в</a:t>
            </a:r>
            <a:r>
              <a:rPr sz="1800" b="1" spc="20" dirty="0">
                <a:cs typeface="Microsoft Sans Serif"/>
              </a:rPr>
              <a:t> </a:t>
            </a:r>
            <a:r>
              <a:rPr sz="1800" b="1" spc="-10" dirty="0">
                <a:cs typeface="Microsoft Sans Serif"/>
              </a:rPr>
              <a:t>случаях:</a:t>
            </a:r>
            <a:endParaRPr sz="1800" b="1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 dirty="0">
              <a:latin typeface="Microsoft Sans Serif"/>
              <a:cs typeface="Microsoft Sans Serif"/>
            </a:endParaRPr>
          </a:p>
          <a:p>
            <a:pPr marL="1276985" marR="1269365" algn="ctr">
              <a:lnSpc>
                <a:spcPct val="100000"/>
              </a:lnSpc>
            </a:pPr>
            <a:r>
              <a:rPr sz="1700" spc="-15" dirty="0">
                <a:cs typeface="Microsoft Sans Serif"/>
              </a:rPr>
              <a:t>отсутствия</a:t>
            </a:r>
            <a:r>
              <a:rPr sz="1700" spc="55" dirty="0">
                <a:cs typeface="Microsoft Sans Serif"/>
              </a:rPr>
              <a:t> </a:t>
            </a:r>
            <a:r>
              <a:rPr sz="1700" spc="-20" dirty="0">
                <a:cs typeface="Microsoft Sans Serif"/>
              </a:rPr>
              <a:t>участника</a:t>
            </a:r>
            <a:r>
              <a:rPr sz="1700" spc="95" dirty="0">
                <a:cs typeface="Microsoft Sans Serif"/>
              </a:rPr>
              <a:t> </a:t>
            </a:r>
            <a:r>
              <a:rPr sz="1700" spc="-35" dirty="0">
                <a:cs typeface="Microsoft Sans Serif"/>
              </a:rPr>
              <a:t>экзамена</a:t>
            </a:r>
            <a:r>
              <a:rPr sz="1700" spc="65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в</a:t>
            </a:r>
            <a:r>
              <a:rPr sz="1700" spc="45" dirty="0">
                <a:cs typeface="Microsoft Sans Serif"/>
              </a:rPr>
              <a:t> </a:t>
            </a:r>
            <a:r>
              <a:rPr sz="1700" spc="-20" dirty="0">
                <a:cs typeface="Microsoft Sans Serif"/>
              </a:rPr>
              <a:t>списках</a:t>
            </a:r>
            <a:r>
              <a:rPr sz="1700" spc="50" dirty="0">
                <a:cs typeface="Microsoft Sans Serif"/>
              </a:rPr>
              <a:t> </a:t>
            </a:r>
            <a:r>
              <a:rPr sz="1700" spc="-15" dirty="0">
                <a:cs typeface="Microsoft Sans Serif"/>
              </a:rPr>
              <a:t>распределения </a:t>
            </a:r>
            <a:r>
              <a:rPr sz="1700" spc="-409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в</a:t>
            </a:r>
            <a:r>
              <a:rPr sz="1700" spc="5" dirty="0">
                <a:cs typeface="Microsoft Sans Serif"/>
              </a:rPr>
              <a:t> </a:t>
            </a:r>
            <a:r>
              <a:rPr sz="1700" spc="-10" dirty="0">
                <a:cs typeface="Microsoft Sans Serif"/>
              </a:rPr>
              <a:t>данный</a:t>
            </a:r>
            <a:r>
              <a:rPr sz="1700" spc="65" dirty="0">
                <a:cs typeface="Microsoft Sans Serif"/>
              </a:rPr>
              <a:t> </a:t>
            </a:r>
            <a:r>
              <a:rPr sz="1700" spc="-5" dirty="0">
                <a:cs typeface="Microsoft Sans Serif"/>
              </a:rPr>
              <a:t>ППЭ</a:t>
            </a:r>
            <a:r>
              <a:rPr sz="1700" spc="20" dirty="0">
                <a:cs typeface="Microsoft Sans Serif"/>
              </a:rPr>
              <a:t> </a:t>
            </a:r>
            <a:r>
              <a:rPr sz="1700" spc="-15" dirty="0">
                <a:cs typeface="Microsoft Sans Serif"/>
              </a:rPr>
              <a:t>на</a:t>
            </a:r>
            <a:r>
              <a:rPr sz="1700" spc="25" dirty="0">
                <a:cs typeface="Microsoft Sans Serif"/>
              </a:rPr>
              <a:t> </a:t>
            </a:r>
            <a:r>
              <a:rPr sz="1700" spc="-10" dirty="0" err="1">
                <a:cs typeface="Microsoft Sans Serif"/>
              </a:rPr>
              <a:t>данный</a:t>
            </a:r>
            <a:r>
              <a:rPr sz="1700" spc="65" dirty="0">
                <a:cs typeface="Microsoft Sans Serif"/>
              </a:rPr>
              <a:t> </a:t>
            </a:r>
            <a:r>
              <a:rPr sz="1700" spc="-35" dirty="0" err="1" smtClean="0">
                <a:cs typeface="Microsoft Sans Serif"/>
              </a:rPr>
              <a:t>экзамен</a:t>
            </a:r>
            <a:endParaRPr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50" dirty="0">
              <a:latin typeface="Microsoft Sans Serif"/>
              <a:cs typeface="Microsoft Sans Serif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pc="-35" dirty="0">
                <a:cs typeface="Microsoft Sans Serif"/>
              </a:rPr>
              <a:t>отказа</a:t>
            </a:r>
            <a:r>
              <a:rPr spc="2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от</a:t>
            </a:r>
            <a:r>
              <a:rPr spc="3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сдачи</a:t>
            </a:r>
            <a:r>
              <a:rPr spc="40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запрещённых</a:t>
            </a:r>
            <a:r>
              <a:rPr spc="6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средств,</a:t>
            </a:r>
            <a:r>
              <a:rPr spc="25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в</a:t>
            </a:r>
            <a:r>
              <a:rPr spc="3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том</a:t>
            </a:r>
            <a:r>
              <a:rPr spc="3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числе</a:t>
            </a:r>
            <a:r>
              <a:rPr spc="45" dirty="0">
                <a:cs typeface="Microsoft Sans Serif"/>
              </a:rPr>
              <a:t> </a:t>
            </a:r>
            <a:r>
              <a:rPr spc="-10" dirty="0" err="1">
                <a:cs typeface="Microsoft Sans Serif"/>
              </a:rPr>
              <a:t>средств</a:t>
            </a:r>
            <a:r>
              <a:rPr spc="60" dirty="0">
                <a:cs typeface="Microsoft Sans Serif"/>
              </a:rPr>
              <a:t> </a:t>
            </a:r>
            <a:r>
              <a:rPr spc="-20" dirty="0" err="1" smtClean="0">
                <a:cs typeface="Microsoft Sans Serif"/>
              </a:rPr>
              <a:t>связи</a:t>
            </a:r>
            <a:endParaRPr dirty="0"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1500"/>
              </a:spcBef>
            </a:pPr>
            <a:r>
              <a:rPr spc="-15" dirty="0">
                <a:cs typeface="Microsoft Sans Serif"/>
              </a:rPr>
              <a:t>отсутствия</a:t>
            </a:r>
            <a:r>
              <a:rPr spc="5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у</a:t>
            </a:r>
            <a:r>
              <a:rPr spc="3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участника</a:t>
            </a:r>
            <a:r>
              <a:rPr spc="7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ЕГЭ</a:t>
            </a:r>
            <a:r>
              <a:rPr spc="3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документа,</a:t>
            </a:r>
            <a:r>
              <a:rPr spc="85" dirty="0">
                <a:cs typeface="Microsoft Sans Serif"/>
              </a:rPr>
              <a:t> </a:t>
            </a:r>
            <a:r>
              <a:rPr spc="-20" dirty="0" err="1">
                <a:cs typeface="Microsoft Sans Serif"/>
              </a:rPr>
              <a:t>удостоверяющего</a:t>
            </a:r>
            <a:r>
              <a:rPr spc="35" dirty="0">
                <a:cs typeface="Microsoft Sans Serif"/>
              </a:rPr>
              <a:t> </a:t>
            </a:r>
            <a:r>
              <a:rPr spc="-10" dirty="0" err="1" smtClean="0">
                <a:cs typeface="Microsoft Sans Serif"/>
              </a:rPr>
              <a:t>личность</a:t>
            </a:r>
            <a:endParaRPr dirty="0">
              <a:cs typeface="Microsoft Sans Serif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12064" y="4366259"/>
            <a:ext cx="8120380" cy="624840"/>
            <a:chOff x="512063" y="4366259"/>
            <a:chExt cx="8120380" cy="624840"/>
          </a:xfrm>
        </p:grpSpPr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2063" y="4366259"/>
              <a:ext cx="8119872" cy="62483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3524" y="4398390"/>
              <a:ext cx="8016976" cy="52070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63524" y="4398390"/>
              <a:ext cx="8017509" cy="520700"/>
            </a:xfrm>
            <a:custGeom>
              <a:avLst/>
              <a:gdLst/>
              <a:ahLst/>
              <a:cxnLst/>
              <a:rect l="l" t="t" r="r" b="b"/>
              <a:pathLst>
                <a:path w="8017509" h="520700">
                  <a:moveTo>
                    <a:pt x="0" y="86740"/>
                  </a:moveTo>
                  <a:lnTo>
                    <a:pt x="6821" y="52988"/>
                  </a:lnTo>
                  <a:lnTo>
                    <a:pt x="25422" y="25415"/>
                  </a:lnTo>
                  <a:lnTo>
                    <a:pt x="53010" y="6820"/>
                  </a:lnTo>
                  <a:lnTo>
                    <a:pt x="86791" y="0"/>
                  </a:lnTo>
                  <a:lnTo>
                    <a:pt x="7930108" y="0"/>
                  </a:lnTo>
                  <a:lnTo>
                    <a:pt x="7963934" y="6820"/>
                  </a:lnTo>
                  <a:lnTo>
                    <a:pt x="7991544" y="25415"/>
                  </a:lnTo>
                  <a:lnTo>
                    <a:pt x="8010154" y="52988"/>
                  </a:lnTo>
                  <a:lnTo>
                    <a:pt x="8016976" y="86740"/>
                  </a:lnTo>
                  <a:lnTo>
                    <a:pt x="8016976" y="433831"/>
                  </a:lnTo>
                  <a:lnTo>
                    <a:pt x="8010154" y="467657"/>
                  </a:lnTo>
                  <a:lnTo>
                    <a:pt x="7991544" y="495268"/>
                  </a:lnTo>
                  <a:lnTo>
                    <a:pt x="7963934" y="513877"/>
                  </a:lnTo>
                  <a:lnTo>
                    <a:pt x="7930108" y="520699"/>
                  </a:lnTo>
                  <a:lnTo>
                    <a:pt x="86791" y="520699"/>
                  </a:lnTo>
                  <a:lnTo>
                    <a:pt x="53010" y="513877"/>
                  </a:lnTo>
                  <a:lnTo>
                    <a:pt x="25422" y="495268"/>
                  </a:lnTo>
                  <a:lnTo>
                    <a:pt x="6821" y="467657"/>
                  </a:lnTo>
                  <a:lnTo>
                    <a:pt x="0" y="433831"/>
                  </a:lnTo>
                  <a:lnTo>
                    <a:pt x="0" y="86740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125728" y="4520565"/>
            <a:ext cx="714700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25" dirty="0">
                <a:cs typeface="Microsoft Sans Serif"/>
              </a:rPr>
              <a:t>Опоздание</a:t>
            </a:r>
            <a:r>
              <a:rPr b="1" spc="55" dirty="0">
                <a:cs typeface="Microsoft Sans Serif"/>
              </a:rPr>
              <a:t> </a:t>
            </a:r>
            <a:r>
              <a:rPr b="1" spc="-15" dirty="0">
                <a:cs typeface="Microsoft Sans Serif"/>
              </a:rPr>
              <a:t>не</a:t>
            </a:r>
            <a:r>
              <a:rPr b="1" spc="30" dirty="0">
                <a:cs typeface="Microsoft Sans Serif"/>
              </a:rPr>
              <a:t> </a:t>
            </a:r>
            <a:r>
              <a:rPr b="1" spc="-15" dirty="0">
                <a:cs typeface="Microsoft Sans Serif"/>
              </a:rPr>
              <a:t>является</a:t>
            </a:r>
            <a:r>
              <a:rPr b="1" spc="10" dirty="0">
                <a:cs typeface="Microsoft Sans Serif"/>
              </a:rPr>
              <a:t> </a:t>
            </a:r>
            <a:r>
              <a:rPr b="1" spc="-10" dirty="0">
                <a:cs typeface="Microsoft Sans Serif"/>
              </a:rPr>
              <a:t>причиной</a:t>
            </a:r>
            <a:r>
              <a:rPr b="1" spc="75" dirty="0">
                <a:cs typeface="Microsoft Sans Serif"/>
              </a:rPr>
              <a:t> </a:t>
            </a:r>
            <a:r>
              <a:rPr b="1" spc="-25" dirty="0">
                <a:cs typeface="Microsoft Sans Serif"/>
              </a:rPr>
              <a:t>недопуска</a:t>
            </a:r>
            <a:r>
              <a:rPr b="1" spc="65" dirty="0">
                <a:cs typeface="Microsoft Sans Serif"/>
              </a:rPr>
              <a:t> </a:t>
            </a:r>
            <a:r>
              <a:rPr b="1" spc="-20" dirty="0">
                <a:cs typeface="Microsoft Sans Serif"/>
              </a:rPr>
              <a:t>участника</a:t>
            </a:r>
            <a:r>
              <a:rPr b="1" spc="80" dirty="0">
                <a:cs typeface="Microsoft Sans Serif"/>
              </a:rPr>
              <a:t> </a:t>
            </a:r>
            <a:r>
              <a:rPr b="1" spc="-35" dirty="0">
                <a:cs typeface="Microsoft Sans Serif"/>
              </a:rPr>
              <a:t>экзамена</a:t>
            </a:r>
            <a:r>
              <a:rPr b="1" spc="65" dirty="0">
                <a:cs typeface="Microsoft Sans Serif"/>
              </a:rPr>
              <a:t> </a:t>
            </a:r>
            <a:r>
              <a:rPr b="1" spc="-5" dirty="0">
                <a:cs typeface="Microsoft Sans Serif"/>
              </a:rPr>
              <a:t>в</a:t>
            </a:r>
            <a:r>
              <a:rPr b="1" spc="25" dirty="0">
                <a:cs typeface="Microsoft Sans Serif"/>
              </a:rPr>
              <a:t> </a:t>
            </a:r>
            <a:r>
              <a:rPr b="1" spc="-5" dirty="0">
                <a:cs typeface="Microsoft Sans Serif"/>
              </a:rPr>
              <a:t>ППЭ:</a:t>
            </a:r>
            <a:endParaRPr b="1" dirty="0">
              <a:cs typeface="Microsoft Sans Serif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54000" y="5263140"/>
            <a:ext cx="8036559" cy="878205"/>
            <a:chOff x="553999" y="5263134"/>
            <a:chExt cx="8036559" cy="878205"/>
          </a:xfrm>
        </p:grpSpPr>
        <p:sp>
          <p:nvSpPr>
            <p:cNvPr id="32" name="object 32"/>
            <p:cNvSpPr/>
            <p:nvPr/>
          </p:nvSpPr>
          <p:spPr>
            <a:xfrm>
              <a:off x="563524" y="5272659"/>
              <a:ext cx="8017509" cy="859155"/>
            </a:xfrm>
            <a:custGeom>
              <a:avLst/>
              <a:gdLst/>
              <a:ahLst/>
              <a:cxnLst/>
              <a:rect l="l" t="t" r="r" b="b"/>
              <a:pathLst>
                <a:path w="8017509" h="859154">
                  <a:moveTo>
                    <a:pt x="7873847" y="0"/>
                  </a:moveTo>
                  <a:lnTo>
                    <a:pt x="143141" y="0"/>
                  </a:lnTo>
                  <a:lnTo>
                    <a:pt x="97896" y="7289"/>
                  </a:lnTo>
                  <a:lnTo>
                    <a:pt x="58602" y="27594"/>
                  </a:lnTo>
                  <a:lnTo>
                    <a:pt x="27617" y="58567"/>
                  </a:lnTo>
                  <a:lnTo>
                    <a:pt x="7297" y="97861"/>
                  </a:lnTo>
                  <a:lnTo>
                    <a:pt x="0" y="143128"/>
                  </a:lnTo>
                  <a:lnTo>
                    <a:pt x="0" y="715632"/>
                  </a:lnTo>
                  <a:lnTo>
                    <a:pt x="7297" y="760878"/>
                  </a:lnTo>
                  <a:lnTo>
                    <a:pt x="27617" y="800175"/>
                  </a:lnTo>
                  <a:lnTo>
                    <a:pt x="58602" y="831164"/>
                  </a:lnTo>
                  <a:lnTo>
                    <a:pt x="97896" y="851488"/>
                  </a:lnTo>
                  <a:lnTo>
                    <a:pt x="143141" y="858786"/>
                  </a:lnTo>
                  <a:lnTo>
                    <a:pt x="7873847" y="858786"/>
                  </a:lnTo>
                  <a:lnTo>
                    <a:pt x="7919066" y="851488"/>
                  </a:lnTo>
                  <a:lnTo>
                    <a:pt x="7958354" y="831164"/>
                  </a:lnTo>
                  <a:lnTo>
                    <a:pt x="7989345" y="800175"/>
                  </a:lnTo>
                  <a:lnTo>
                    <a:pt x="8009674" y="760878"/>
                  </a:lnTo>
                  <a:lnTo>
                    <a:pt x="8016976" y="715632"/>
                  </a:lnTo>
                  <a:lnTo>
                    <a:pt x="8016976" y="143128"/>
                  </a:lnTo>
                  <a:lnTo>
                    <a:pt x="8009674" y="97861"/>
                  </a:lnTo>
                  <a:lnTo>
                    <a:pt x="7989345" y="58567"/>
                  </a:lnTo>
                  <a:lnTo>
                    <a:pt x="7958354" y="27594"/>
                  </a:lnTo>
                  <a:lnTo>
                    <a:pt x="7919066" y="7289"/>
                  </a:lnTo>
                  <a:lnTo>
                    <a:pt x="7873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63524" y="5272659"/>
              <a:ext cx="8017509" cy="859155"/>
            </a:xfrm>
            <a:custGeom>
              <a:avLst/>
              <a:gdLst/>
              <a:ahLst/>
              <a:cxnLst/>
              <a:rect l="l" t="t" r="r" b="b"/>
              <a:pathLst>
                <a:path w="8017509" h="859154">
                  <a:moveTo>
                    <a:pt x="0" y="143128"/>
                  </a:moveTo>
                  <a:lnTo>
                    <a:pt x="7297" y="97861"/>
                  </a:lnTo>
                  <a:lnTo>
                    <a:pt x="27617" y="58567"/>
                  </a:lnTo>
                  <a:lnTo>
                    <a:pt x="58602" y="27594"/>
                  </a:lnTo>
                  <a:lnTo>
                    <a:pt x="97896" y="7289"/>
                  </a:lnTo>
                  <a:lnTo>
                    <a:pt x="143141" y="0"/>
                  </a:lnTo>
                  <a:lnTo>
                    <a:pt x="7873847" y="0"/>
                  </a:lnTo>
                  <a:lnTo>
                    <a:pt x="7919066" y="7289"/>
                  </a:lnTo>
                  <a:lnTo>
                    <a:pt x="7958354" y="27594"/>
                  </a:lnTo>
                  <a:lnTo>
                    <a:pt x="7989345" y="58567"/>
                  </a:lnTo>
                  <a:lnTo>
                    <a:pt x="8009674" y="97861"/>
                  </a:lnTo>
                  <a:lnTo>
                    <a:pt x="8016976" y="143128"/>
                  </a:lnTo>
                  <a:lnTo>
                    <a:pt x="8016976" y="715632"/>
                  </a:lnTo>
                  <a:lnTo>
                    <a:pt x="8009674" y="760878"/>
                  </a:lnTo>
                  <a:lnTo>
                    <a:pt x="7989345" y="800175"/>
                  </a:lnTo>
                  <a:lnTo>
                    <a:pt x="7958354" y="831164"/>
                  </a:lnTo>
                  <a:lnTo>
                    <a:pt x="7919066" y="851488"/>
                  </a:lnTo>
                  <a:lnTo>
                    <a:pt x="7873847" y="858786"/>
                  </a:lnTo>
                  <a:lnTo>
                    <a:pt x="143141" y="858786"/>
                  </a:lnTo>
                  <a:lnTo>
                    <a:pt x="97896" y="851488"/>
                  </a:lnTo>
                  <a:lnTo>
                    <a:pt x="58602" y="831164"/>
                  </a:lnTo>
                  <a:lnTo>
                    <a:pt x="27617" y="800175"/>
                  </a:lnTo>
                  <a:lnTo>
                    <a:pt x="7297" y="760878"/>
                  </a:lnTo>
                  <a:lnTo>
                    <a:pt x="0" y="715632"/>
                  </a:lnTo>
                  <a:lnTo>
                    <a:pt x="0" y="14312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114145" y="5442311"/>
            <a:ext cx="691515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95300" algn="ctr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cs typeface="Microsoft Sans Serif"/>
              </a:rPr>
              <a:t>в</a:t>
            </a:r>
            <a:r>
              <a:rPr spc="1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случае</a:t>
            </a:r>
            <a:r>
              <a:rPr spc="5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недопуска</a:t>
            </a:r>
            <a:r>
              <a:rPr spc="6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или</a:t>
            </a:r>
            <a:r>
              <a:rPr spc="4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опоздания</a:t>
            </a:r>
            <a:r>
              <a:rPr spc="4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участника</a:t>
            </a:r>
            <a:r>
              <a:rPr spc="85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экзамена</a:t>
            </a:r>
            <a:r>
              <a:rPr spc="5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в</a:t>
            </a:r>
            <a:r>
              <a:rPr spc="3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ППЭ </a:t>
            </a:r>
            <a:r>
              <a:rPr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руководителем</a:t>
            </a:r>
            <a:r>
              <a:rPr spc="4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ППЭ</a:t>
            </a:r>
            <a:r>
              <a:rPr spc="2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и</a:t>
            </a:r>
            <a:r>
              <a:rPr spc="4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членом</a:t>
            </a:r>
            <a:r>
              <a:rPr spc="50" dirty="0">
                <a:cs typeface="Microsoft Sans Serif"/>
              </a:rPr>
              <a:t> </a:t>
            </a:r>
            <a:r>
              <a:rPr spc="-60" dirty="0">
                <a:cs typeface="Microsoft Sans Serif"/>
              </a:rPr>
              <a:t>ГЭК</a:t>
            </a:r>
            <a:r>
              <a:rPr spc="35" dirty="0">
                <a:cs typeface="Microsoft Sans Serif"/>
              </a:rPr>
              <a:t> </a:t>
            </a:r>
            <a:r>
              <a:rPr spc="-10" dirty="0" err="1">
                <a:cs typeface="Microsoft Sans Serif"/>
              </a:rPr>
              <a:t>составляется</a:t>
            </a:r>
            <a:r>
              <a:rPr spc="10" dirty="0">
                <a:cs typeface="Microsoft Sans Serif"/>
              </a:rPr>
              <a:t> </a:t>
            </a:r>
            <a:r>
              <a:rPr spc="-40" dirty="0" err="1" smtClean="0">
                <a:cs typeface="Microsoft Sans Serif"/>
              </a:rPr>
              <a:t>акт</a:t>
            </a:r>
            <a:endParaRPr dirty="0">
              <a:cs typeface="Microsoft Sans Serif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78742" y="28434"/>
            <a:ext cx="735774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r>
              <a:rPr sz="2400" b="1" spc="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ОРГАНИЗАЦИЯ</a:t>
            </a:r>
            <a:r>
              <a:rPr sz="2400" b="1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00" dirty="0">
                <a:solidFill>
                  <a:schemeClr val="accent6">
                    <a:lumMod val="75000"/>
                  </a:schemeClr>
                </a:solidFill>
              </a:rPr>
              <a:t>ВХОДА </a:t>
            </a:r>
            <a:r>
              <a:rPr sz="2400" b="1" spc="-6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65813" y="4359402"/>
            <a:ext cx="8601710" cy="2247900"/>
          </a:xfrm>
          <a:custGeom>
            <a:avLst/>
            <a:gdLst/>
            <a:ahLst/>
            <a:cxnLst/>
            <a:rect l="l" t="t" r="r" b="b"/>
            <a:pathLst>
              <a:path w="8601710" h="2247900">
                <a:moveTo>
                  <a:pt x="8227187" y="0"/>
                </a:moveTo>
                <a:lnTo>
                  <a:pt x="374573" y="0"/>
                </a:lnTo>
                <a:lnTo>
                  <a:pt x="327588" y="2917"/>
                </a:lnTo>
                <a:lnTo>
                  <a:pt x="282344" y="11435"/>
                </a:lnTo>
                <a:lnTo>
                  <a:pt x="239192" y="25204"/>
                </a:lnTo>
                <a:lnTo>
                  <a:pt x="198485" y="43873"/>
                </a:lnTo>
                <a:lnTo>
                  <a:pt x="160572" y="67091"/>
                </a:lnTo>
                <a:lnTo>
                  <a:pt x="125804" y="94507"/>
                </a:lnTo>
                <a:lnTo>
                  <a:pt x="94534" y="125771"/>
                </a:lnTo>
                <a:lnTo>
                  <a:pt x="67111" y="160532"/>
                </a:lnTo>
                <a:lnTo>
                  <a:pt x="43887" y="198440"/>
                </a:lnTo>
                <a:lnTo>
                  <a:pt x="25213" y="239143"/>
                </a:lnTo>
                <a:lnTo>
                  <a:pt x="11439" y="282292"/>
                </a:lnTo>
                <a:lnTo>
                  <a:pt x="2918" y="327535"/>
                </a:lnTo>
                <a:lnTo>
                  <a:pt x="0" y="374523"/>
                </a:lnTo>
                <a:lnTo>
                  <a:pt x="0" y="1872780"/>
                </a:lnTo>
                <a:lnTo>
                  <a:pt x="2918" y="1919768"/>
                </a:lnTo>
                <a:lnTo>
                  <a:pt x="11439" y="1965014"/>
                </a:lnTo>
                <a:lnTo>
                  <a:pt x="25213" y="2008167"/>
                </a:lnTo>
                <a:lnTo>
                  <a:pt x="43887" y="2048877"/>
                </a:lnTo>
                <a:lnTo>
                  <a:pt x="67111" y="2086791"/>
                </a:lnTo>
                <a:lnTo>
                  <a:pt x="94534" y="2121559"/>
                </a:lnTo>
                <a:lnTo>
                  <a:pt x="125804" y="2152831"/>
                </a:lnTo>
                <a:lnTo>
                  <a:pt x="160572" y="2180254"/>
                </a:lnTo>
                <a:lnTo>
                  <a:pt x="198485" y="2203478"/>
                </a:lnTo>
                <a:lnTo>
                  <a:pt x="239192" y="2222153"/>
                </a:lnTo>
                <a:lnTo>
                  <a:pt x="282344" y="2235926"/>
                </a:lnTo>
                <a:lnTo>
                  <a:pt x="327588" y="2244448"/>
                </a:lnTo>
                <a:lnTo>
                  <a:pt x="374573" y="2247366"/>
                </a:lnTo>
                <a:lnTo>
                  <a:pt x="8227187" y="2247366"/>
                </a:lnTo>
                <a:lnTo>
                  <a:pt x="8274174" y="2244448"/>
                </a:lnTo>
                <a:lnTo>
                  <a:pt x="8319417" y="2235926"/>
                </a:lnTo>
                <a:lnTo>
                  <a:pt x="8362566" y="2222153"/>
                </a:lnTo>
                <a:lnTo>
                  <a:pt x="8403269" y="2203478"/>
                </a:lnTo>
                <a:lnTo>
                  <a:pt x="8441177" y="2180254"/>
                </a:lnTo>
                <a:lnTo>
                  <a:pt x="8475938" y="2152831"/>
                </a:lnTo>
                <a:lnTo>
                  <a:pt x="8507202" y="2121559"/>
                </a:lnTo>
                <a:lnTo>
                  <a:pt x="8534618" y="2086791"/>
                </a:lnTo>
                <a:lnTo>
                  <a:pt x="8557836" y="2048877"/>
                </a:lnTo>
                <a:lnTo>
                  <a:pt x="8576505" y="2008167"/>
                </a:lnTo>
                <a:lnTo>
                  <a:pt x="8590274" y="1965014"/>
                </a:lnTo>
                <a:lnTo>
                  <a:pt x="8598792" y="1919768"/>
                </a:lnTo>
                <a:lnTo>
                  <a:pt x="8601710" y="1872780"/>
                </a:lnTo>
                <a:lnTo>
                  <a:pt x="8601710" y="374523"/>
                </a:lnTo>
                <a:lnTo>
                  <a:pt x="8598792" y="327535"/>
                </a:lnTo>
                <a:lnTo>
                  <a:pt x="8590274" y="282292"/>
                </a:lnTo>
                <a:lnTo>
                  <a:pt x="8576505" y="239143"/>
                </a:lnTo>
                <a:lnTo>
                  <a:pt x="8557836" y="198440"/>
                </a:lnTo>
                <a:lnTo>
                  <a:pt x="8534618" y="160532"/>
                </a:lnTo>
                <a:lnTo>
                  <a:pt x="8507202" y="125771"/>
                </a:lnTo>
                <a:lnTo>
                  <a:pt x="8475938" y="94507"/>
                </a:lnTo>
                <a:lnTo>
                  <a:pt x="8441177" y="67091"/>
                </a:lnTo>
                <a:lnTo>
                  <a:pt x="8403269" y="43873"/>
                </a:lnTo>
                <a:lnTo>
                  <a:pt x="8362566" y="25204"/>
                </a:lnTo>
                <a:lnTo>
                  <a:pt x="8319417" y="11435"/>
                </a:lnTo>
                <a:lnTo>
                  <a:pt x="8274174" y="2917"/>
                </a:lnTo>
                <a:lnTo>
                  <a:pt x="82271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28433"/>
            <a:ext cx="755713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b="1" spc="-50" dirty="0">
                <a:solidFill>
                  <a:schemeClr val="accent6">
                    <a:lumMod val="75000"/>
                  </a:schemeClr>
                </a:solidFill>
              </a:rPr>
              <a:t>РАСПРЕДЕЛЕНИЕ</a:t>
            </a:r>
            <a:r>
              <a:rPr sz="2400" b="1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ПО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65" dirty="0">
                <a:solidFill>
                  <a:schemeClr val="accent6">
                    <a:lumMod val="75000"/>
                  </a:schemeClr>
                </a:solidFill>
              </a:rPr>
              <a:t>АУДИТОРИЯМ</a:t>
            </a:r>
          </a:p>
        </p:txBody>
      </p:sp>
      <p:grpSp>
        <p:nvGrpSpPr>
          <p:cNvPr id="8" name="object 9"/>
          <p:cNvGrpSpPr/>
          <p:nvPr/>
        </p:nvGrpSpPr>
        <p:grpSpPr>
          <a:xfrm>
            <a:off x="743448" y="1618367"/>
            <a:ext cx="2846705" cy="753745"/>
            <a:chOff x="743445" y="1618361"/>
            <a:chExt cx="2846705" cy="753745"/>
          </a:xfrm>
        </p:grpSpPr>
        <p:sp>
          <p:nvSpPr>
            <p:cNvPr id="9" name="object 10"/>
            <p:cNvSpPr/>
            <p:nvPr/>
          </p:nvSpPr>
          <p:spPr>
            <a:xfrm>
              <a:off x="762495" y="1637411"/>
              <a:ext cx="2808605" cy="715645"/>
            </a:xfrm>
            <a:custGeom>
              <a:avLst/>
              <a:gdLst/>
              <a:ahLst/>
              <a:cxnLst/>
              <a:rect l="l" t="t" r="r" b="b"/>
              <a:pathLst>
                <a:path w="2808604" h="715644">
                  <a:moveTo>
                    <a:pt x="2689110" y="0"/>
                  </a:moveTo>
                  <a:lnTo>
                    <a:pt x="119189" y="0"/>
                  </a:lnTo>
                  <a:lnTo>
                    <a:pt x="72796" y="9364"/>
                  </a:lnTo>
                  <a:lnTo>
                    <a:pt x="34910" y="34909"/>
                  </a:lnTo>
                  <a:lnTo>
                    <a:pt x="9366" y="72812"/>
                  </a:lnTo>
                  <a:lnTo>
                    <a:pt x="0" y="119252"/>
                  </a:lnTo>
                  <a:lnTo>
                    <a:pt x="0" y="595884"/>
                  </a:lnTo>
                  <a:lnTo>
                    <a:pt x="9366" y="642324"/>
                  </a:lnTo>
                  <a:lnTo>
                    <a:pt x="34910" y="680227"/>
                  </a:lnTo>
                  <a:lnTo>
                    <a:pt x="72796" y="705772"/>
                  </a:lnTo>
                  <a:lnTo>
                    <a:pt x="119189" y="715137"/>
                  </a:lnTo>
                  <a:lnTo>
                    <a:pt x="2689110" y="715137"/>
                  </a:lnTo>
                  <a:lnTo>
                    <a:pt x="2735477" y="705772"/>
                  </a:lnTo>
                  <a:lnTo>
                    <a:pt x="2773343" y="680227"/>
                  </a:lnTo>
                  <a:lnTo>
                    <a:pt x="2798874" y="642324"/>
                  </a:lnTo>
                  <a:lnTo>
                    <a:pt x="2808236" y="595884"/>
                  </a:lnTo>
                  <a:lnTo>
                    <a:pt x="2808236" y="119252"/>
                  </a:lnTo>
                  <a:lnTo>
                    <a:pt x="2798874" y="72812"/>
                  </a:lnTo>
                  <a:lnTo>
                    <a:pt x="2773343" y="34909"/>
                  </a:lnTo>
                  <a:lnTo>
                    <a:pt x="2735477" y="9364"/>
                  </a:lnTo>
                  <a:lnTo>
                    <a:pt x="268911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"/>
            <p:cNvSpPr/>
            <p:nvPr/>
          </p:nvSpPr>
          <p:spPr>
            <a:xfrm>
              <a:off x="762495" y="1637411"/>
              <a:ext cx="2808605" cy="715645"/>
            </a:xfrm>
            <a:custGeom>
              <a:avLst/>
              <a:gdLst/>
              <a:ahLst/>
              <a:cxnLst/>
              <a:rect l="l" t="t" r="r" b="b"/>
              <a:pathLst>
                <a:path w="2808604" h="715644">
                  <a:moveTo>
                    <a:pt x="0" y="119252"/>
                  </a:moveTo>
                  <a:lnTo>
                    <a:pt x="9366" y="72812"/>
                  </a:lnTo>
                  <a:lnTo>
                    <a:pt x="34910" y="34909"/>
                  </a:lnTo>
                  <a:lnTo>
                    <a:pt x="72796" y="9364"/>
                  </a:lnTo>
                  <a:lnTo>
                    <a:pt x="119189" y="0"/>
                  </a:lnTo>
                  <a:lnTo>
                    <a:pt x="2689110" y="0"/>
                  </a:lnTo>
                  <a:lnTo>
                    <a:pt x="2735477" y="9364"/>
                  </a:lnTo>
                  <a:lnTo>
                    <a:pt x="2773343" y="34909"/>
                  </a:lnTo>
                  <a:lnTo>
                    <a:pt x="2798874" y="72812"/>
                  </a:lnTo>
                  <a:lnTo>
                    <a:pt x="2808236" y="119252"/>
                  </a:lnTo>
                  <a:lnTo>
                    <a:pt x="2808236" y="595884"/>
                  </a:lnTo>
                  <a:lnTo>
                    <a:pt x="2798874" y="642324"/>
                  </a:lnTo>
                  <a:lnTo>
                    <a:pt x="2773343" y="680227"/>
                  </a:lnTo>
                  <a:lnTo>
                    <a:pt x="2735477" y="705772"/>
                  </a:lnTo>
                  <a:lnTo>
                    <a:pt x="2689110" y="715137"/>
                  </a:lnTo>
                  <a:lnTo>
                    <a:pt x="119189" y="715137"/>
                  </a:lnTo>
                  <a:lnTo>
                    <a:pt x="72796" y="705772"/>
                  </a:lnTo>
                  <a:lnTo>
                    <a:pt x="34910" y="680227"/>
                  </a:lnTo>
                  <a:lnTo>
                    <a:pt x="9366" y="642324"/>
                  </a:lnTo>
                  <a:lnTo>
                    <a:pt x="0" y="595884"/>
                  </a:lnTo>
                  <a:lnTo>
                    <a:pt x="0" y="11925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2"/>
          <p:cNvSpPr txBox="1"/>
          <p:nvPr/>
        </p:nvSpPr>
        <p:spPr>
          <a:xfrm>
            <a:off x="955954" y="1699640"/>
            <a:ext cx="2421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cs typeface="Microsoft Sans Serif"/>
              </a:rPr>
              <a:t>Организаторы</a:t>
            </a:r>
            <a:endParaRPr sz="18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в</a:t>
            </a:r>
            <a:r>
              <a:rPr sz="1800" b="1" spc="465" dirty="0">
                <a:solidFill>
                  <a:srgbClr val="FFFFFF"/>
                </a:solidFill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cs typeface="Microsoft Sans Serif"/>
              </a:rPr>
              <a:t>аудитории</a:t>
            </a:r>
            <a:r>
              <a:rPr sz="18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cs typeface="Microsoft Sans Serif"/>
              </a:rPr>
              <a:t>обязаны:</a:t>
            </a:r>
            <a:endParaRPr sz="1800" dirty="0">
              <a:cs typeface="Microsoft Sans Serif"/>
            </a:endParaRPr>
          </a:p>
        </p:txBody>
      </p:sp>
      <p:grpSp>
        <p:nvGrpSpPr>
          <p:cNvPr id="12" name="object 13"/>
          <p:cNvGrpSpPr/>
          <p:nvPr/>
        </p:nvGrpSpPr>
        <p:grpSpPr>
          <a:xfrm>
            <a:off x="454583" y="2371731"/>
            <a:ext cx="3424554" cy="1881505"/>
            <a:chOff x="454583" y="2371725"/>
            <a:chExt cx="3424554" cy="1881505"/>
          </a:xfrm>
        </p:grpSpPr>
        <p:sp>
          <p:nvSpPr>
            <p:cNvPr id="13" name="object 14"/>
            <p:cNvSpPr/>
            <p:nvPr/>
          </p:nvSpPr>
          <p:spPr>
            <a:xfrm>
              <a:off x="1950719" y="2371725"/>
              <a:ext cx="431800" cy="287655"/>
            </a:xfrm>
            <a:custGeom>
              <a:avLst/>
              <a:gdLst/>
              <a:ahLst/>
              <a:cxnLst/>
              <a:rect l="l" t="t" r="r" b="b"/>
              <a:pathLst>
                <a:path w="431800" h="287655">
                  <a:moveTo>
                    <a:pt x="323850" y="0"/>
                  </a:moveTo>
                  <a:lnTo>
                    <a:pt x="107950" y="0"/>
                  </a:lnTo>
                  <a:lnTo>
                    <a:pt x="107950" y="143637"/>
                  </a:lnTo>
                  <a:lnTo>
                    <a:pt x="0" y="143637"/>
                  </a:lnTo>
                  <a:lnTo>
                    <a:pt x="215900" y="287274"/>
                  </a:lnTo>
                  <a:lnTo>
                    <a:pt x="431800" y="143637"/>
                  </a:lnTo>
                  <a:lnTo>
                    <a:pt x="323850" y="143637"/>
                  </a:lnTo>
                  <a:lnTo>
                    <a:pt x="32385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5"/>
            <p:cNvSpPr/>
            <p:nvPr/>
          </p:nvSpPr>
          <p:spPr>
            <a:xfrm>
              <a:off x="454583" y="2673604"/>
              <a:ext cx="3424554" cy="1579880"/>
            </a:xfrm>
            <a:custGeom>
              <a:avLst/>
              <a:gdLst/>
              <a:ahLst/>
              <a:cxnLst/>
              <a:rect l="l" t="t" r="r" b="b"/>
              <a:pathLst>
                <a:path w="3424554" h="1579879">
                  <a:moveTo>
                    <a:pt x="3160852" y="0"/>
                  </a:moveTo>
                  <a:lnTo>
                    <a:pt x="263245" y="0"/>
                  </a:lnTo>
                  <a:lnTo>
                    <a:pt x="215926" y="4241"/>
                  </a:lnTo>
                  <a:lnTo>
                    <a:pt x="171389" y="16469"/>
                  </a:lnTo>
                  <a:lnTo>
                    <a:pt x="130379" y="35940"/>
                  </a:lnTo>
                  <a:lnTo>
                    <a:pt x="93638" y="61913"/>
                  </a:lnTo>
                  <a:lnTo>
                    <a:pt x="61911" y="93642"/>
                  </a:lnTo>
                  <a:lnTo>
                    <a:pt x="35940" y="130386"/>
                  </a:lnTo>
                  <a:lnTo>
                    <a:pt x="16468" y="171401"/>
                  </a:lnTo>
                  <a:lnTo>
                    <a:pt x="4241" y="215943"/>
                  </a:lnTo>
                  <a:lnTo>
                    <a:pt x="0" y="263271"/>
                  </a:lnTo>
                  <a:lnTo>
                    <a:pt x="0" y="1316228"/>
                  </a:lnTo>
                  <a:lnTo>
                    <a:pt x="4241" y="1363555"/>
                  </a:lnTo>
                  <a:lnTo>
                    <a:pt x="16468" y="1408097"/>
                  </a:lnTo>
                  <a:lnTo>
                    <a:pt x="35940" y="1449112"/>
                  </a:lnTo>
                  <a:lnTo>
                    <a:pt x="61911" y="1485856"/>
                  </a:lnTo>
                  <a:lnTo>
                    <a:pt x="93638" y="1517585"/>
                  </a:lnTo>
                  <a:lnTo>
                    <a:pt x="130379" y="1543558"/>
                  </a:lnTo>
                  <a:lnTo>
                    <a:pt x="171389" y="1563029"/>
                  </a:lnTo>
                  <a:lnTo>
                    <a:pt x="215926" y="1575257"/>
                  </a:lnTo>
                  <a:lnTo>
                    <a:pt x="263245" y="1579499"/>
                  </a:lnTo>
                  <a:lnTo>
                    <a:pt x="3160852" y="1579499"/>
                  </a:lnTo>
                  <a:lnTo>
                    <a:pt x="3208179" y="1575257"/>
                  </a:lnTo>
                  <a:lnTo>
                    <a:pt x="3252721" y="1563029"/>
                  </a:lnTo>
                  <a:lnTo>
                    <a:pt x="3293736" y="1543558"/>
                  </a:lnTo>
                  <a:lnTo>
                    <a:pt x="3330480" y="1517585"/>
                  </a:lnTo>
                  <a:lnTo>
                    <a:pt x="3362209" y="1485856"/>
                  </a:lnTo>
                  <a:lnTo>
                    <a:pt x="3388182" y="1449112"/>
                  </a:lnTo>
                  <a:lnTo>
                    <a:pt x="3407653" y="1408097"/>
                  </a:lnTo>
                  <a:lnTo>
                    <a:pt x="3419882" y="1363555"/>
                  </a:lnTo>
                  <a:lnTo>
                    <a:pt x="3424123" y="1316228"/>
                  </a:lnTo>
                  <a:lnTo>
                    <a:pt x="3424123" y="263271"/>
                  </a:lnTo>
                  <a:lnTo>
                    <a:pt x="3419882" y="215943"/>
                  </a:lnTo>
                  <a:lnTo>
                    <a:pt x="3407653" y="171401"/>
                  </a:lnTo>
                  <a:lnTo>
                    <a:pt x="3388182" y="130386"/>
                  </a:lnTo>
                  <a:lnTo>
                    <a:pt x="3362209" y="93642"/>
                  </a:lnTo>
                  <a:lnTo>
                    <a:pt x="3330480" y="61913"/>
                  </a:lnTo>
                  <a:lnTo>
                    <a:pt x="3293736" y="35940"/>
                  </a:lnTo>
                  <a:lnTo>
                    <a:pt x="3252721" y="16469"/>
                  </a:lnTo>
                  <a:lnTo>
                    <a:pt x="3208179" y="4241"/>
                  </a:lnTo>
                  <a:lnTo>
                    <a:pt x="3160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30938" y="2791498"/>
            <a:ext cx="3424554" cy="1579880"/>
          </a:xfrm>
          <a:custGeom>
            <a:avLst/>
            <a:gdLst/>
            <a:ahLst/>
            <a:cxnLst/>
            <a:rect l="l" t="t" r="r" b="b"/>
            <a:pathLst>
              <a:path w="3424554" h="1579879">
                <a:moveTo>
                  <a:pt x="3160852" y="0"/>
                </a:moveTo>
                <a:lnTo>
                  <a:pt x="263245" y="0"/>
                </a:lnTo>
                <a:lnTo>
                  <a:pt x="215926" y="4241"/>
                </a:lnTo>
                <a:lnTo>
                  <a:pt x="171389" y="16469"/>
                </a:lnTo>
                <a:lnTo>
                  <a:pt x="130379" y="35940"/>
                </a:lnTo>
                <a:lnTo>
                  <a:pt x="93638" y="61913"/>
                </a:lnTo>
                <a:lnTo>
                  <a:pt x="61911" y="93642"/>
                </a:lnTo>
                <a:lnTo>
                  <a:pt x="35940" y="130386"/>
                </a:lnTo>
                <a:lnTo>
                  <a:pt x="16468" y="171401"/>
                </a:lnTo>
                <a:lnTo>
                  <a:pt x="4241" y="215943"/>
                </a:lnTo>
                <a:lnTo>
                  <a:pt x="0" y="263271"/>
                </a:lnTo>
                <a:lnTo>
                  <a:pt x="0" y="1316228"/>
                </a:lnTo>
                <a:lnTo>
                  <a:pt x="4241" y="1363555"/>
                </a:lnTo>
                <a:lnTo>
                  <a:pt x="16468" y="1408097"/>
                </a:lnTo>
                <a:lnTo>
                  <a:pt x="35940" y="1449112"/>
                </a:lnTo>
                <a:lnTo>
                  <a:pt x="61911" y="1485856"/>
                </a:lnTo>
                <a:lnTo>
                  <a:pt x="93638" y="1517585"/>
                </a:lnTo>
                <a:lnTo>
                  <a:pt x="130379" y="1543558"/>
                </a:lnTo>
                <a:lnTo>
                  <a:pt x="171389" y="1563029"/>
                </a:lnTo>
                <a:lnTo>
                  <a:pt x="215926" y="1575257"/>
                </a:lnTo>
                <a:lnTo>
                  <a:pt x="263245" y="1579499"/>
                </a:lnTo>
                <a:lnTo>
                  <a:pt x="3160852" y="1579499"/>
                </a:lnTo>
                <a:lnTo>
                  <a:pt x="3208179" y="1575257"/>
                </a:lnTo>
                <a:lnTo>
                  <a:pt x="3252721" y="1563029"/>
                </a:lnTo>
                <a:lnTo>
                  <a:pt x="3293736" y="1543558"/>
                </a:lnTo>
                <a:lnTo>
                  <a:pt x="3330480" y="1517585"/>
                </a:lnTo>
                <a:lnTo>
                  <a:pt x="3362209" y="1485856"/>
                </a:lnTo>
                <a:lnTo>
                  <a:pt x="3388182" y="1449112"/>
                </a:lnTo>
                <a:lnTo>
                  <a:pt x="3407653" y="1408097"/>
                </a:lnTo>
                <a:lnTo>
                  <a:pt x="3419882" y="1363555"/>
                </a:lnTo>
                <a:lnTo>
                  <a:pt x="3424123" y="1316228"/>
                </a:lnTo>
                <a:lnTo>
                  <a:pt x="3424123" y="263271"/>
                </a:lnTo>
                <a:lnTo>
                  <a:pt x="3419882" y="215943"/>
                </a:lnTo>
                <a:lnTo>
                  <a:pt x="3407653" y="171401"/>
                </a:lnTo>
                <a:lnTo>
                  <a:pt x="3388182" y="130386"/>
                </a:lnTo>
                <a:lnTo>
                  <a:pt x="3362209" y="93642"/>
                </a:lnTo>
                <a:lnTo>
                  <a:pt x="3330480" y="61913"/>
                </a:lnTo>
                <a:lnTo>
                  <a:pt x="3293736" y="35940"/>
                </a:lnTo>
                <a:lnTo>
                  <a:pt x="3252721" y="16469"/>
                </a:lnTo>
                <a:lnTo>
                  <a:pt x="3208179" y="4241"/>
                </a:lnTo>
                <a:lnTo>
                  <a:pt x="3160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759383" y="2978404"/>
            <a:ext cx="3424554" cy="1579880"/>
          </a:xfrm>
          <a:custGeom>
            <a:avLst/>
            <a:gdLst/>
            <a:ahLst/>
            <a:cxnLst/>
            <a:rect l="l" t="t" r="r" b="b"/>
            <a:pathLst>
              <a:path w="3424554" h="1579879">
                <a:moveTo>
                  <a:pt x="3160852" y="0"/>
                </a:moveTo>
                <a:lnTo>
                  <a:pt x="263245" y="0"/>
                </a:lnTo>
                <a:lnTo>
                  <a:pt x="215926" y="4241"/>
                </a:lnTo>
                <a:lnTo>
                  <a:pt x="171389" y="16469"/>
                </a:lnTo>
                <a:lnTo>
                  <a:pt x="130379" y="35940"/>
                </a:lnTo>
                <a:lnTo>
                  <a:pt x="93638" y="61913"/>
                </a:lnTo>
                <a:lnTo>
                  <a:pt x="61911" y="93642"/>
                </a:lnTo>
                <a:lnTo>
                  <a:pt x="35940" y="130386"/>
                </a:lnTo>
                <a:lnTo>
                  <a:pt x="16468" y="171401"/>
                </a:lnTo>
                <a:lnTo>
                  <a:pt x="4241" y="215943"/>
                </a:lnTo>
                <a:lnTo>
                  <a:pt x="0" y="263271"/>
                </a:lnTo>
                <a:lnTo>
                  <a:pt x="0" y="1316228"/>
                </a:lnTo>
                <a:lnTo>
                  <a:pt x="4241" y="1363555"/>
                </a:lnTo>
                <a:lnTo>
                  <a:pt x="16468" y="1408097"/>
                </a:lnTo>
                <a:lnTo>
                  <a:pt x="35940" y="1449112"/>
                </a:lnTo>
                <a:lnTo>
                  <a:pt x="61911" y="1485856"/>
                </a:lnTo>
                <a:lnTo>
                  <a:pt x="93638" y="1517585"/>
                </a:lnTo>
                <a:lnTo>
                  <a:pt x="130379" y="1543558"/>
                </a:lnTo>
                <a:lnTo>
                  <a:pt x="171389" y="1563029"/>
                </a:lnTo>
                <a:lnTo>
                  <a:pt x="215926" y="1575257"/>
                </a:lnTo>
                <a:lnTo>
                  <a:pt x="263245" y="1579499"/>
                </a:lnTo>
                <a:lnTo>
                  <a:pt x="3160852" y="1579499"/>
                </a:lnTo>
                <a:lnTo>
                  <a:pt x="3208179" y="1575257"/>
                </a:lnTo>
                <a:lnTo>
                  <a:pt x="3252721" y="1563029"/>
                </a:lnTo>
                <a:lnTo>
                  <a:pt x="3293736" y="1543558"/>
                </a:lnTo>
                <a:lnTo>
                  <a:pt x="3330480" y="1517585"/>
                </a:lnTo>
                <a:lnTo>
                  <a:pt x="3362209" y="1485856"/>
                </a:lnTo>
                <a:lnTo>
                  <a:pt x="3388182" y="1449112"/>
                </a:lnTo>
                <a:lnTo>
                  <a:pt x="3407653" y="1408097"/>
                </a:lnTo>
                <a:lnTo>
                  <a:pt x="3419882" y="1363555"/>
                </a:lnTo>
                <a:lnTo>
                  <a:pt x="3424123" y="1316228"/>
                </a:lnTo>
                <a:lnTo>
                  <a:pt x="3424123" y="263271"/>
                </a:lnTo>
                <a:lnTo>
                  <a:pt x="3419882" y="215943"/>
                </a:lnTo>
                <a:lnTo>
                  <a:pt x="3407653" y="171401"/>
                </a:lnTo>
                <a:lnTo>
                  <a:pt x="3388182" y="130386"/>
                </a:lnTo>
                <a:lnTo>
                  <a:pt x="3362209" y="93642"/>
                </a:lnTo>
                <a:lnTo>
                  <a:pt x="3330480" y="61913"/>
                </a:lnTo>
                <a:lnTo>
                  <a:pt x="3293736" y="35940"/>
                </a:lnTo>
                <a:lnTo>
                  <a:pt x="3252721" y="16469"/>
                </a:lnTo>
                <a:lnTo>
                  <a:pt x="3208179" y="4241"/>
                </a:lnTo>
                <a:lnTo>
                  <a:pt x="31608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 txBox="1"/>
          <p:nvPr/>
        </p:nvSpPr>
        <p:spPr>
          <a:xfrm>
            <a:off x="665783" y="2715260"/>
            <a:ext cx="3466269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cs typeface="Microsoft Sans Serif"/>
              </a:rPr>
              <a:t>проверять</a:t>
            </a:r>
            <a:r>
              <a:rPr spc="-1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у</a:t>
            </a:r>
            <a:r>
              <a:rPr spc="1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входа</a:t>
            </a:r>
            <a:r>
              <a:rPr spc="1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в</a:t>
            </a:r>
            <a:r>
              <a:rPr spc="1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аудиторию </a:t>
            </a:r>
            <a:r>
              <a:rPr spc="-409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соответствие</a:t>
            </a:r>
            <a:r>
              <a:rPr spc="15" dirty="0">
                <a:cs typeface="Microsoft Sans Serif"/>
              </a:rPr>
              <a:t> </a:t>
            </a:r>
            <a:r>
              <a:rPr spc="-30" dirty="0">
                <a:cs typeface="Microsoft Sans Serif"/>
              </a:rPr>
              <a:t>документа, </a:t>
            </a:r>
            <a:r>
              <a:rPr spc="-2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удостоверяющего</a:t>
            </a:r>
            <a:r>
              <a:rPr spc="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личность, </a:t>
            </a:r>
            <a:r>
              <a:rPr spc="-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форме</a:t>
            </a:r>
            <a:r>
              <a:rPr spc="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ППЭ-05-02</a:t>
            </a:r>
            <a:r>
              <a:rPr spc="3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«Протокол</a:t>
            </a:r>
            <a:endParaRPr dirty="0">
              <a:cs typeface="Microsoft Sans Serif"/>
            </a:endParaRPr>
          </a:p>
          <a:p>
            <a:pPr marL="476250" marR="467359" algn="ctr">
              <a:lnSpc>
                <a:spcPct val="100000"/>
              </a:lnSpc>
            </a:pPr>
            <a:r>
              <a:rPr spc="-15" dirty="0">
                <a:cs typeface="Microsoft Sans Serif"/>
              </a:rPr>
              <a:t>проведения</a:t>
            </a:r>
            <a:r>
              <a:rPr spc="-5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экзамена </a:t>
            </a:r>
            <a:r>
              <a:rPr spc="-409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в</a:t>
            </a:r>
            <a:r>
              <a:rPr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аудитории»</a:t>
            </a:r>
            <a:endParaRPr dirty="0">
              <a:cs typeface="Microsoft Sans Serif"/>
            </a:endParaRPr>
          </a:p>
        </p:txBody>
      </p:sp>
      <p:sp>
        <p:nvSpPr>
          <p:cNvPr id="18" name="object 8"/>
          <p:cNvSpPr/>
          <p:nvPr/>
        </p:nvSpPr>
        <p:spPr>
          <a:xfrm>
            <a:off x="1942095" y="4387937"/>
            <a:ext cx="431800" cy="287655"/>
          </a:xfrm>
          <a:custGeom>
            <a:avLst/>
            <a:gdLst/>
            <a:ahLst/>
            <a:cxnLst/>
            <a:rect l="l" t="t" r="r" b="b"/>
            <a:pathLst>
              <a:path w="431800" h="287654">
                <a:moveTo>
                  <a:pt x="323850" y="0"/>
                </a:moveTo>
                <a:lnTo>
                  <a:pt x="107950" y="0"/>
                </a:lnTo>
                <a:lnTo>
                  <a:pt x="107950" y="143764"/>
                </a:lnTo>
                <a:lnTo>
                  <a:pt x="0" y="143764"/>
                </a:lnTo>
                <a:lnTo>
                  <a:pt x="215900" y="287401"/>
                </a:lnTo>
                <a:lnTo>
                  <a:pt x="431800" y="143764"/>
                </a:lnTo>
                <a:lnTo>
                  <a:pt x="323850" y="143764"/>
                </a:lnTo>
                <a:lnTo>
                  <a:pt x="32385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6"/>
          <p:cNvSpPr txBox="1"/>
          <p:nvPr/>
        </p:nvSpPr>
        <p:spPr>
          <a:xfrm>
            <a:off x="639269" y="4787660"/>
            <a:ext cx="3303005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cs typeface="Microsoft Sans Serif"/>
              </a:rPr>
              <a:t>направлять</a:t>
            </a:r>
            <a:r>
              <a:rPr spc="-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участника</a:t>
            </a:r>
            <a:r>
              <a:rPr spc="35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экзамена </a:t>
            </a:r>
            <a:r>
              <a:rPr spc="-409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на</a:t>
            </a:r>
            <a:r>
              <a:rPr spc="1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рабочее</a:t>
            </a:r>
            <a:r>
              <a:rPr spc="30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место</a:t>
            </a:r>
            <a:r>
              <a:rPr spc="1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согласно</a:t>
            </a:r>
            <a:endParaRPr dirty="0">
              <a:cs typeface="Microsoft Sans Serif"/>
            </a:endParaRPr>
          </a:p>
          <a:p>
            <a:pPr marL="91440" marR="81915" algn="ctr">
              <a:lnSpc>
                <a:spcPct val="100000"/>
              </a:lnSpc>
            </a:pPr>
            <a:r>
              <a:rPr spc="-25" dirty="0">
                <a:cs typeface="Microsoft Sans Serif"/>
              </a:rPr>
              <a:t>спискам</a:t>
            </a:r>
            <a:r>
              <a:rPr spc="2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автоматизированного </a:t>
            </a:r>
            <a:r>
              <a:rPr spc="-409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распределения</a:t>
            </a:r>
            <a:endParaRPr dirty="0">
              <a:cs typeface="Microsoft Sans Serif"/>
            </a:endParaRPr>
          </a:p>
        </p:txBody>
      </p:sp>
      <p:sp>
        <p:nvSpPr>
          <p:cNvPr id="20" name="object 18"/>
          <p:cNvSpPr/>
          <p:nvPr/>
        </p:nvSpPr>
        <p:spPr>
          <a:xfrm>
            <a:off x="5291203" y="1620017"/>
            <a:ext cx="2882900" cy="1005205"/>
          </a:xfrm>
          <a:custGeom>
            <a:avLst/>
            <a:gdLst/>
            <a:ahLst/>
            <a:cxnLst/>
            <a:rect l="l" t="t" r="r" b="b"/>
            <a:pathLst>
              <a:path w="2882900" h="1005205">
                <a:moveTo>
                  <a:pt x="1657350" y="860806"/>
                </a:moveTo>
                <a:lnTo>
                  <a:pt x="1549400" y="860806"/>
                </a:lnTo>
                <a:lnTo>
                  <a:pt x="1549400" y="716280"/>
                </a:lnTo>
                <a:lnTo>
                  <a:pt x="1333500" y="716280"/>
                </a:lnTo>
                <a:lnTo>
                  <a:pt x="1333500" y="860806"/>
                </a:lnTo>
                <a:lnTo>
                  <a:pt x="1225550" y="860806"/>
                </a:lnTo>
                <a:lnTo>
                  <a:pt x="1441450" y="1005205"/>
                </a:lnTo>
                <a:lnTo>
                  <a:pt x="1657350" y="860806"/>
                </a:lnTo>
                <a:close/>
              </a:path>
              <a:path w="2882900" h="1005205">
                <a:moveTo>
                  <a:pt x="2882900" y="119253"/>
                </a:moveTo>
                <a:lnTo>
                  <a:pt x="2873527" y="72872"/>
                </a:lnTo>
                <a:lnTo>
                  <a:pt x="2848000" y="34963"/>
                </a:lnTo>
                <a:lnTo>
                  <a:pt x="2810129" y="9385"/>
                </a:lnTo>
                <a:lnTo>
                  <a:pt x="2763774" y="0"/>
                </a:lnTo>
                <a:lnTo>
                  <a:pt x="119253" y="0"/>
                </a:lnTo>
                <a:lnTo>
                  <a:pt x="72809" y="9385"/>
                </a:lnTo>
                <a:lnTo>
                  <a:pt x="34899" y="34963"/>
                </a:lnTo>
                <a:lnTo>
                  <a:pt x="9359" y="72872"/>
                </a:lnTo>
                <a:lnTo>
                  <a:pt x="0" y="119253"/>
                </a:lnTo>
                <a:lnTo>
                  <a:pt x="0" y="596011"/>
                </a:lnTo>
                <a:lnTo>
                  <a:pt x="9359" y="642378"/>
                </a:lnTo>
                <a:lnTo>
                  <a:pt x="34899" y="680250"/>
                </a:lnTo>
                <a:lnTo>
                  <a:pt x="72809" y="705777"/>
                </a:lnTo>
                <a:lnTo>
                  <a:pt x="119253" y="715137"/>
                </a:lnTo>
                <a:lnTo>
                  <a:pt x="2763774" y="715137"/>
                </a:lnTo>
                <a:lnTo>
                  <a:pt x="2810129" y="705777"/>
                </a:lnTo>
                <a:lnTo>
                  <a:pt x="2848000" y="680250"/>
                </a:lnTo>
                <a:lnTo>
                  <a:pt x="2873527" y="642378"/>
                </a:lnTo>
                <a:lnTo>
                  <a:pt x="2882900" y="596011"/>
                </a:lnTo>
                <a:lnTo>
                  <a:pt x="2882900" y="119253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 txBox="1"/>
          <p:nvPr/>
        </p:nvSpPr>
        <p:spPr>
          <a:xfrm>
            <a:off x="5421629" y="1682241"/>
            <a:ext cx="26231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cs typeface="Microsoft Sans Serif"/>
              </a:rPr>
              <a:t>Организаторы</a:t>
            </a:r>
            <a:endParaRPr sz="18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вне</a:t>
            </a:r>
            <a:r>
              <a:rPr sz="18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cs typeface="Microsoft Sans Serif"/>
              </a:rPr>
              <a:t>аудитории</a:t>
            </a:r>
            <a:r>
              <a:rPr sz="18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cs typeface="Microsoft Sans Serif"/>
              </a:rPr>
              <a:t>обязаны:</a:t>
            </a:r>
            <a:endParaRPr sz="1800" dirty="0"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93592" y="2794510"/>
            <a:ext cx="3279775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80" marR="5080" indent="-30480" algn="ctr">
              <a:lnSpc>
                <a:spcPct val="100000"/>
              </a:lnSpc>
              <a:spcBef>
                <a:spcPts val="95"/>
              </a:spcBef>
            </a:pPr>
            <a:r>
              <a:rPr spc="-25" dirty="0">
                <a:cs typeface="Microsoft Sans Serif"/>
              </a:rPr>
              <a:t>оказывать</a:t>
            </a:r>
            <a:r>
              <a:rPr spc="-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содействие</a:t>
            </a:r>
            <a:r>
              <a:rPr spc="30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участникам </a:t>
            </a:r>
            <a:r>
              <a:rPr spc="-409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экзамена</a:t>
            </a:r>
            <a:r>
              <a:rPr spc="4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в</a:t>
            </a:r>
            <a:r>
              <a:rPr spc="1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перемещении</a:t>
            </a:r>
            <a:r>
              <a:rPr spc="5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по</a:t>
            </a:r>
            <a:r>
              <a:rPr spc="1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ППЭ</a:t>
            </a:r>
            <a:endParaRPr dirty="0">
              <a:cs typeface="Microsoft Sans Serif"/>
            </a:endParaRPr>
          </a:p>
        </p:txBody>
      </p:sp>
      <p:pic>
        <p:nvPicPr>
          <p:cNvPr id="2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1768" y="4097553"/>
            <a:ext cx="1511300" cy="1794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0402" y="3282329"/>
            <a:ext cx="7823200" cy="1026563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42240" marR="132715" indent="513715">
              <a:lnSpc>
                <a:spcPct val="100000"/>
              </a:lnSpc>
              <a:spcBef>
                <a:spcPts val="325"/>
              </a:spcBef>
            </a:pPr>
            <a:r>
              <a:rPr sz="1600" spc="-15" dirty="0">
                <a:solidFill>
                  <a:srgbClr val="FF0000"/>
                </a:solidFill>
                <a:cs typeface="Microsoft Sans Serif"/>
              </a:rPr>
              <a:t>Участники</a:t>
            </a:r>
            <a:r>
              <a:rPr sz="160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0000"/>
                </a:solidFill>
                <a:cs typeface="Microsoft Sans Serif"/>
              </a:rPr>
              <a:t>занимают</a:t>
            </a:r>
            <a:r>
              <a:rPr sz="1600" spc="1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свои</a:t>
            </a:r>
            <a:r>
              <a:rPr sz="1600" spc="3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места,</a:t>
            </a:r>
            <a:r>
              <a:rPr sz="1600" spc="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не</a:t>
            </a:r>
            <a:r>
              <a:rPr sz="1600" spc="2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переговариваются,</a:t>
            </a:r>
            <a:r>
              <a:rPr sz="1600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не</a:t>
            </a:r>
            <a:r>
              <a:rPr sz="1600" spc="3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меняются</a:t>
            </a:r>
            <a:r>
              <a:rPr sz="1600" spc="2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местами,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имеют</a:t>
            </a:r>
            <a:r>
              <a:rPr sz="1600" spc="1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при</a:t>
            </a:r>
            <a:r>
              <a:rPr sz="1600" spc="3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себе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40" dirty="0">
                <a:solidFill>
                  <a:srgbClr val="FF0000"/>
                </a:solidFill>
                <a:cs typeface="Microsoft Sans Serif"/>
              </a:rPr>
              <a:t>документ,</a:t>
            </a:r>
            <a:r>
              <a:rPr sz="1600" spc="1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удостоверяющий</a:t>
            </a:r>
            <a:r>
              <a:rPr sz="1600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личность,</a:t>
            </a:r>
            <a:r>
              <a:rPr sz="1600" spc="-2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черную</a:t>
            </a:r>
            <a:r>
              <a:rPr sz="1600" spc="4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0000"/>
                </a:solidFill>
                <a:cs typeface="Microsoft Sans Serif"/>
              </a:rPr>
              <a:t>гелевую,</a:t>
            </a:r>
            <a:r>
              <a:rPr sz="1600" spc="3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 err="1">
                <a:solidFill>
                  <a:srgbClr val="FF0000"/>
                </a:solidFill>
                <a:cs typeface="Microsoft Sans Serif"/>
              </a:rPr>
              <a:t>капиллярную</a:t>
            </a:r>
            <a:r>
              <a:rPr sz="1600" spc="3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FF0000"/>
                </a:solidFill>
                <a:cs typeface="Microsoft Sans Serif"/>
              </a:rPr>
              <a:t>ручку</a:t>
            </a:r>
            <a:r>
              <a:rPr lang="ru-RU" sz="1600" spc="-30" dirty="0" smtClean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dirty="0" smtClean="0">
                <a:solidFill>
                  <a:srgbClr val="FF0000"/>
                </a:solidFill>
                <a:cs typeface="Microsoft Sans Serif"/>
              </a:rPr>
              <a:t>с</a:t>
            </a:r>
            <a:r>
              <a:rPr sz="1600" spc="5" dirty="0" smtClean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чернилами</a:t>
            </a:r>
            <a:r>
              <a:rPr sz="1600" spc="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черного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цвета,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при</a:t>
            </a:r>
            <a:r>
              <a:rPr sz="1600" spc="2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0000"/>
                </a:solidFill>
                <a:cs typeface="Microsoft Sans Serif"/>
              </a:rPr>
              <a:t>необходимости</a:t>
            </a:r>
            <a:r>
              <a:rPr sz="1600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370" dirty="0">
                <a:solidFill>
                  <a:srgbClr val="FF0000"/>
                </a:solidFill>
                <a:cs typeface="Microsoft Sans Serif"/>
              </a:rPr>
              <a:t>–</a:t>
            </a:r>
            <a:r>
              <a:rPr sz="1600" spc="2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лекарства</a:t>
            </a:r>
            <a:r>
              <a:rPr sz="1600" spc="-2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0000"/>
                </a:solidFill>
                <a:cs typeface="Microsoft Sans Serif"/>
              </a:rPr>
              <a:t>и</a:t>
            </a:r>
            <a:r>
              <a:rPr sz="1600" spc="2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питание,</a:t>
            </a:r>
            <a:endParaRPr sz="1600" dirty="0">
              <a:cs typeface="Microsoft Sans Serif"/>
            </a:endParaRPr>
          </a:p>
          <a:p>
            <a:pPr marL="635" algn="ctr">
              <a:lnSpc>
                <a:spcPct val="100000"/>
              </a:lnSpc>
            </a:pPr>
            <a:r>
              <a:rPr sz="1600" spc="-10" dirty="0">
                <a:solidFill>
                  <a:srgbClr val="FF0000"/>
                </a:solidFill>
                <a:cs typeface="Microsoft Sans Serif"/>
              </a:rPr>
              <a:t>разрешенные</a:t>
            </a:r>
            <a:r>
              <a:rPr sz="1600" spc="-6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дополнительные</a:t>
            </a:r>
            <a:r>
              <a:rPr sz="1600" spc="-5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0000"/>
                </a:solidFill>
                <a:cs typeface="Microsoft Sans Serif"/>
              </a:rPr>
              <a:t>материалы</a:t>
            </a:r>
            <a:endParaRPr sz="1600" dirty="0">
              <a:cs typeface="Microsoft Sans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5813" y="895985"/>
            <a:ext cx="8601710" cy="2366645"/>
          </a:xfrm>
          <a:custGeom>
            <a:avLst/>
            <a:gdLst/>
            <a:ahLst/>
            <a:cxnLst/>
            <a:rect l="l" t="t" r="r" b="b"/>
            <a:pathLst>
              <a:path w="8601710" h="2366645">
                <a:moveTo>
                  <a:pt x="8207248" y="0"/>
                </a:moveTo>
                <a:lnTo>
                  <a:pt x="394449" y="0"/>
                </a:lnTo>
                <a:lnTo>
                  <a:pt x="344968" y="3072"/>
                </a:lnTo>
                <a:lnTo>
                  <a:pt x="297323" y="12042"/>
                </a:lnTo>
                <a:lnTo>
                  <a:pt x="251881" y="26540"/>
                </a:lnTo>
                <a:lnTo>
                  <a:pt x="209013" y="46198"/>
                </a:lnTo>
                <a:lnTo>
                  <a:pt x="169088" y="70646"/>
                </a:lnTo>
                <a:lnTo>
                  <a:pt x="132476" y="99514"/>
                </a:lnTo>
                <a:lnTo>
                  <a:pt x="99547" y="132433"/>
                </a:lnTo>
                <a:lnTo>
                  <a:pt x="70670" y="169034"/>
                </a:lnTo>
                <a:lnTo>
                  <a:pt x="46214" y="208947"/>
                </a:lnTo>
                <a:lnTo>
                  <a:pt x="26550" y="251803"/>
                </a:lnTo>
                <a:lnTo>
                  <a:pt x="12046" y="297232"/>
                </a:lnTo>
                <a:lnTo>
                  <a:pt x="3073" y="344866"/>
                </a:lnTo>
                <a:lnTo>
                  <a:pt x="0" y="394335"/>
                </a:lnTo>
                <a:lnTo>
                  <a:pt x="0" y="1972055"/>
                </a:lnTo>
                <a:lnTo>
                  <a:pt x="3073" y="2021551"/>
                </a:lnTo>
                <a:lnTo>
                  <a:pt x="12046" y="2069208"/>
                </a:lnTo>
                <a:lnTo>
                  <a:pt x="26550" y="2114656"/>
                </a:lnTo>
                <a:lnTo>
                  <a:pt x="46214" y="2157528"/>
                </a:lnTo>
                <a:lnTo>
                  <a:pt x="70670" y="2197454"/>
                </a:lnTo>
                <a:lnTo>
                  <a:pt x="99547" y="2234064"/>
                </a:lnTo>
                <a:lnTo>
                  <a:pt x="132476" y="2266991"/>
                </a:lnTo>
                <a:lnTo>
                  <a:pt x="169088" y="2295864"/>
                </a:lnTo>
                <a:lnTo>
                  <a:pt x="209013" y="2320315"/>
                </a:lnTo>
                <a:lnTo>
                  <a:pt x="251881" y="2339975"/>
                </a:lnTo>
                <a:lnTo>
                  <a:pt x="297323" y="2354475"/>
                </a:lnTo>
                <a:lnTo>
                  <a:pt x="344968" y="2363445"/>
                </a:lnTo>
                <a:lnTo>
                  <a:pt x="394449" y="2366517"/>
                </a:lnTo>
                <a:lnTo>
                  <a:pt x="8207248" y="2366517"/>
                </a:lnTo>
                <a:lnTo>
                  <a:pt x="8256743" y="2363445"/>
                </a:lnTo>
                <a:lnTo>
                  <a:pt x="8304400" y="2354475"/>
                </a:lnTo>
                <a:lnTo>
                  <a:pt x="8349848" y="2339975"/>
                </a:lnTo>
                <a:lnTo>
                  <a:pt x="8392720" y="2320315"/>
                </a:lnTo>
                <a:lnTo>
                  <a:pt x="8432646" y="2295864"/>
                </a:lnTo>
                <a:lnTo>
                  <a:pt x="8469256" y="2266991"/>
                </a:lnTo>
                <a:lnTo>
                  <a:pt x="8502183" y="2234064"/>
                </a:lnTo>
                <a:lnTo>
                  <a:pt x="8531056" y="2197454"/>
                </a:lnTo>
                <a:lnTo>
                  <a:pt x="8555507" y="2157528"/>
                </a:lnTo>
                <a:lnTo>
                  <a:pt x="8575167" y="2114656"/>
                </a:lnTo>
                <a:lnTo>
                  <a:pt x="8589667" y="2069208"/>
                </a:lnTo>
                <a:lnTo>
                  <a:pt x="8598637" y="2021551"/>
                </a:lnTo>
                <a:lnTo>
                  <a:pt x="8601710" y="1972055"/>
                </a:lnTo>
                <a:lnTo>
                  <a:pt x="8601710" y="394335"/>
                </a:lnTo>
                <a:lnTo>
                  <a:pt x="8598637" y="344866"/>
                </a:lnTo>
                <a:lnTo>
                  <a:pt x="8589667" y="297232"/>
                </a:lnTo>
                <a:lnTo>
                  <a:pt x="8575167" y="251803"/>
                </a:lnTo>
                <a:lnTo>
                  <a:pt x="8555507" y="208947"/>
                </a:lnTo>
                <a:lnTo>
                  <a:pt x="8531056" y="169034"/>
                </a:lnTo>
                <a:lnTo>
                  <a:pt x="8502183" y="132433"/>
                </a:lnTo>
                <a:lnTo>
                  <a:pt x="8469256" y="99514"/>
                </a:lnTo>
                <a:lnTo>
                  <a:pt x="8432646" y="70646"/>
                </a:lnTo>
                <a:lnTo>
                  <a:pt x="8392720" y="46198"/>
                </a:lnTo>
                <a:lnTo>
                  <a:pt x="8349848" y="26540"/>
                </a:lnTo>
                <a:lnTo>
                  <a:pt x="8304400" y="12042"/>
                </a:lnTo>
                <a:lnTo>
                  <a:pt x="8256743" y="3072"/>
                </a:lnTo>
                <a:lnTo>
                  <a:pt x="82072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0047" y="1047069"/>
            <a:ext cx="8214995" cy="219354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500" spc="-15" dirty="0">
                <a:cs typeface="Microsoft Sans Serif"/>
              </a:rPr>
              <a:t>Организатор</a:t>
            </a:r>
            <a:r>
              <a:rPr sz="1500" spc="-3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вне</a:t>
            </a:r>
            <a:r>
              <a:rPr sz="1500" spc="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3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сопровождает участников</a:t>
            </a:r>
            <a:r>
              <a:rPr sz="1500" spc="2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-1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до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аудитории.</a:t>
            </a:r>
            <a:endParaRPr sz="1500" dirty="0"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500" spc="-5" dirty="0">
                <a:cs typeface="Microsoft Sans Serif"/>
              </a:rPr>
              <a:t>При</a:t>
            </a:r>
            <a:r>
              <a:rPr sz="1500" spc="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входе</a:t>
            </a:r>
            <a:r>
              <a:rPr sz="1500" spc="2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2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аудиторию</a:t>
            </a:r>
            <a:r>
              <a:rPr sz="1500" spc="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организатор </a:t>
            </a:r>
            <a:r>
              <a:rPr sz="1500" dirty="0">
                <a:cs typeface="Microsoft Sans Serif"/>
              </a:rPr>
              <a:t>в</a:t>
            </a:r>
            <a:r>
              <a:rPr sz="1500" spc="2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аудитории:</a:t>
            </a:r>
            <a:endParaRPr sz="1500" dirty="0">
              <a:cs typeface="Microsoft Sans Serif"/>
            </a:endParaRPr>
          </a:p>
          <a:p>
            <a:pPr marL="459105" indent="-181610" algn="just">
              <a:lnSpc>
                <a:spcPct val="100000"/>
              </a:lnSpc>
              <a:buFont typeface="Symbol"/>
              <a:buChar char=""/>
              <a:tabLst>
                <a:tab pos="459740" algn="l"/>
              </a:tabLst>
            </a:pPr>
            <a:r>
              <a:rPr sz="1500" spc="-25" dirty="0">
                <a:cs typeface="Microsoft Sans Serif"/>
              </a:rPr>
              <a:t>отмечает явку</a:t>
            </a:r>
            <a:r>
              <a:rPr sz="1500" spc="4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3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форме</a:t>
            </a:r>
            <a:r>
              <a:rPr sz="1500" spc="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ППЭ-05-01</a:t>
            </a:r>
            <a:r>
              <a:rPr sz="1500" spc="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«Список</a:t>
            </a:r>
            <a:r>
              <a:rPr sz="1500" spc="3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участников</a:t>
            </a:r>
            <a:r>
              <a:rPr sz="1500" spc="1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3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1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ППЭ</a:t>
            </a:r>
            <a:r>
              <a:rPr sz="1500" spc="-5" dirty="0" smtClean="0">
                <a:cs typeface="Microsoft Sans Serif"/>
              </a:rPr>
              <a:t>»</a:t>
            </a:r>
            <a:endParaRPr sz="1500" dirty="0">
              <a:cs typeface="Microsoft Sans Serif"/>
            </a:endParaRPr>
          </a:p>
          <a:p>
            <a:pPr marL="459105" marR="5080" indent="-181610" algn="just">
              <a:lnSpc>
                <a:spcPct val="100000"/>
              </a:lnSpc>
              <a:buFont typeface="Symbol"/>
              <a:buChar char=""/>
              <a:tabLst>
                <a:tab pos="459740" algn="l"/>
              </a:tabLst>
            </a:pPr>
            <a:r>
              <a:rPr sz="1500" spc="-15" dirty="0">
                <a:cs typeface="Microsoft Sans Serif"/>
              </a:rPr>
              <a:t>сверяет</a:t>
            </a:r>
            <a:r>
              <a:rPr sz="1500" spc="-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паспортные</a:t>
            </a:r>
            <a:r>
              <a:rPr sz="1500" spc="-1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данные</a:t>
            </a:r>
            <a:r>
              <a:rPr sz="150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участника</a:t>
            </a:r>
            <a:r>
              <a:rPr sz="1500" spc="-1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с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данными</a:t>
            </a:r>
            <a:r>
              <a:rPr sz="1500" spc="-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форме</a:t>
            </a:r>
            <a:r>
              <a:rPr sz="1500" spc="-5" dirty="0">
                <a:cs typeface="Microsoft Sans Serif"/>
              </a:rPr>
              <a:t> ППЭ-05-02</a:t>
            </a:r>
            <a:r>
              <a:rPr sz="1500" spc="36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«Протокол </a:t>
            </a:r>
            <a:r>
              <a:rPr sz="1500" spc="-2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проведения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-2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 </a:t>
            </a:r>
            <a:r>
              <a:rPr sz="1500" spc="-15" dirty="0">
                <a:cs typeface="Microsoft Sans Serif"/>
              </a:rPr>
              <a:t>аудитории </a:t>
            </a:r>
            <a:r>
              <a:rPr sz="1500" spc="-5" dirty="0">
                <a:cs typeface="Microsoft Sans Serif"/>
              </a:rPr>
              <a:t>ППЭ», </a:t>
            </a:r>
            <a:r>
              <a:rPr sz="1500" dirty="0">
                <a:cs typeface="Microsoft Sans Serif"/>
              </a:rPr>
              <a:t>в </a:t>
            </a:r>
            <a:r>
              <a:rPr sz="1500" spc="-5" dirty="0">
                <a:cs typeface="Microsoft Sans Serif"/>
              </a:rPr>
              <a:t>случае несовпадения </a:t>
            </a:r>
            <a:r>
              <a:rPr sz="1500" spc="-20" dirty="0">
                <a:cs typeface="Microsoft Sans Serif"/>
              </a:rPr>
              <a:t>заполняется </a:t>
            </a:r>
            <a:r>
              <a:rPr sz="1500" spc="-15" dirty="0">
                <a:cs typeface="Microsoft Sans Serif"/>
              </a:rPr>
              <a:t>ведомость </a:t>
            </a:r>
            <a:r>
              <a:rPr sz="1500" spc="-1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коррекции</a:t>
            </a:r>
            <a:r>
              <a:rPr sz="1500" spc="-2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персональных</a:t>
            </a:r>
            <a:r>
              <a:rPr sz="150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данных</a:t>
            </a:r>
            <a:r>
              <a:rPr sz="150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(ППЭ-12-02)</a:t>
            </a:r>
            <a:r>
              <a:rPr sz="1500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1500" u="heavy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(к</a:t>
            </a:r>
            <a:r>
              <a:rPr sz="1500" u="heavy" spc="28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ведомости</a:t>
            </a:r>
            <a:r>
              <a:rPr sz="1500" u="heavy" spc="3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коррекции</a:t>
            </a:r>
            <a:r>
              <a:rPr sz="1500" u="heavy" spc="3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персональных </a:t>
            </a:r>
            <a:r>
              <a:rPr sz="150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5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данных</a:t>
            </a:r>
            <a:r>
              <a:rPr sz="15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прикладывается</a:t>
            </a:r>
            <a:r>
              <a:rPr sz="1500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копия</a:t>
            </a:r>
            <a:r>
              <a:rPr sz="1500" u="heavy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документа,</a:t>
            </a:r>
            <a:r>
              <a:rPr sz="15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подтверждающего</a:t>
            </a:r>
            <a:r>
              <a:rPr sz="1500" u="heavy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основания</a:t>
            </a:r>
            <a:r>
              <a:rPr sz="15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для</a:t>
            </a:r>
            <a:r>
              <a:rPr sz="1500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500" u="heavy" spc="-20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коррекции</a:t>
            </a:r>
            <a:r>
              <a:rPr sz="1500" u="heavy" spc="-2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)</a:t>
            </a:r>
            <a:endParaRPr sz="1500" dirty="0">
              <a:cs typeface="Microsoft Sans Serif"/>
            </a:endParaRPr>
          </a:p>
          <a:p>
            <a:pPr marL="506730" indent="-229235" algn="just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507365" algn="l"/>
              </a:tabLst>
            </a:pPr>
            <a:r>
              <a:rPr sz="1500" spc="-10" dirty="0">
                <a:cs typeface="Microsoft Sans Serif"/>
              </a:rPr>
              <a:t>сообщает</a:t>
            </a:r>
            <a:r>
              <a:rPr sz="1500" spc="-2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участнику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номер</a:t>
            </a:r>
            <a:r>
              <a:rPr sz="1500" spc="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его</a:t>
            </a:r>
            <a:r>
              <a:rPr sz="1500" spc="1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места </a:t>
            </a:r>
            <a:r>
              <a:rPr sz="1500" dirty="0">
                <a:cs typeface="Microsoft Sans Serif"/>
              </a:rPr>
              <a:t>в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аудитории.</a:t>
            </a:r>
            <a:endParaRPr sz="1500" dirty="0"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840"/>
              </a:spcBef>
            </a:pPr>
            <a:r>
              <a:rPr sz="1500" spc="-15" dirty="0">
                <a:cs typeface="Microsoft Sans Serif"/>
              </a:rPr>
              <a:t>Второй </a:t>
            </a:r>
            <a:r>
              <a:rPr sz="1500" spc="-20" dirty="0">
                <a:cs typeface="Microsoft Sans Serif"/>
              </a:rPr>
              <a:t>организатор</a:t>
            </a:r>
            <a:r>
              <a:rPr sz="1500" spc="-3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указывает</a:t>
            </a:r>
            <a:r>
              <a:rPr sz="1500" spc="1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место</a:t>
            </a:r>
            <a:r>
              <a:rPr sz="1500" spc="-1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2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endParaRPr sz="1500" dirty="0">
              <a:cs typeface="Microsoft Sans Serif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813" y="4359402"/>
            <a:ext cx="8601710" cy="2247900"/>
          </a:xfrm>
          <a:custGeom>
            <a:avLst/>
            <a:gdLst/>
            <a:ahLst/>
            <a:cxnLst/>
            <a:rect l="l" t="t" r="r" b="b"/>
            <a:pathLst>
              <a:path w="8601710" h="2247900">
                <a:moveTo>
                  <a:pt x="8227187" y="0"/>
                </a:moveTo>
                <a:lnTo>
                  <a:pt x="374573" y="0"/>
                </a:lnTo>
                <a:lnTo>
                  <a:pt x="327588" y="2917"/>
                </a:lnTo>
                <a:lnTo>
                  <a:pt x="282344" y="11435"/>
                </a:lnTo>
                <a:lnTo>
                  <a:pt x="239192" y="25204"/>
                </a:lnTo>
                <a:lnTo>
                  <a:pt x="198485" y="43873"/>
                </a:lnTo>
                <a:lnTo>
                  <a:pt x="160572" y="67091"/>
                </a:lnTo>
                <a:lnTo>
                  <a:pt x="125804" y="94507"/>
                </a:lnTo>
                <a:lnTo>
                  <a:pt x="94534" y="125771"/>
                </a:lnTo>
                <a:lnTo>
                  <a:pt x="67111" y="160532"/>
                </a:lnTo>
                <a:lnTo>
                  <a:pt x="43887" y="198440"/>
                </a:lnTo>
                <a:lnTo>
                  <a:pt x="25213" y="239143"/>
                </a:lnTo>
                <a:lnTo>
                  <a:pt x="11439" y="282292"/>
                </a:lnTo>
                <a:lnTo>
                  <a:pt x="2918" y="327535"/>
                </a:lnTo>
                <a:lnTo>
                  <a:pt x="0" y="374523"/>
                </a:lnTo>
                <a:lnTo>
                  <a:pt x="0" y="1872780"/>
                </a:lnTo>
                <a:lnTo>
                  <a:pt x="2918" y="1919768"/>
                </a:lnTo>
                <a:lnTo>
                  <a:pt x="11439" y="1965014"/>
                </a:lnTo>
                <a:lnTo>
                  <a:pt x="25213" y="2008167"/>
                </a:lnTo>
                <a:lnTo>
                  <a:pt x="43887" y="2048877"/>
                </a:lnTo>
                <a:lnTo>
                  <a:pt x="67111" y="2086791"/>
                </a:lnTo>
                <a:lnTo>
                  <a:pt x="94534" y="2121559"/>
                </a:lnTo>
                <a:lnTo>
                  <a:pt x="125804" y="2152831"/>
                </a:lnTo>
                <a:lnTo>
                  <a:pt x="160572" y="2180254"/>
                </a:lnTo>
                <a:lnTo>
                  <a:pt x="198485" y="2203478"/>
                </a:lnTo>
                <a:lnTo>
                  <a:pt x="239192" y="2222153"/>
                </a:lnTo>
                <a:lnTo>
                  <a:pt x="282344" y="2235926"/>
                </a:lnTo>
                <a:lnTo>
                  <a:pt x="327588" y="2244448"/>
                </a:lnTo>
                <a:lnTo>
                  <a:pt x="374573" y="2247366"/>
                </a:lnTo>
                <a:lnTo>
                  <a:pt x="8227187" y="2247366"/>
                </a:lnTo>
                <a:lnTo>
                  <a:pt x="8274174" y="2244448"/>
                </a:lnTo>
                <a:lnTo>
                  <a:pt x="8319417" y="2235926"/>
                </a:lnTo>
                <a:lnTo>
                  <a:pt x="8362566" y="2222153"/>
                </a:lnTo>
                <a:lnTo>
                  <a:pt x="8403269" y="2203478"/>
                </a:lnTo>
                <a:lnTo>
                  <a:pt x="8441177" y="2180254"/>
                </a:lnTo>
                <a:lnTo>
                  <a:pt x="8475938" y="2152831"/>
                </a:lnTo>
                <a:lnTo>
                  <a:pt x="8507202" y="2121559"/>
                </a:lnTo>
                <a:lnTo>
                  <a:pt x="8534618" y="2086791"/>
                </a:lnTo>
                <a:lnTo>
                  <a:pt x="8557836" y="2048877"/>
                </a:lnTo>
                <a:lnTo>
                  <a:pt x="8576505" y="2008167"/>
                </a:lnTo>
                <a:lnTo>
                  <a:pt x="8590274" y="1965014"/>
                </a:lnTo>
                <a:lnTo>
                  <a:pt x="8598792" y="1919768"/>
                </a:lnTo>
                <a:lnTo>
                  <a:pt x="8601710" y="1872780"/>
                </a:lnTo>
                <a:lnTo>
                  <a:pt x="8601710" y="374523"/>
                </a:lnTo>
                <a:lnTo>
                  <a:pt x="8598792" y="327535"/>
                </a:lnTo>
                <a:lnTo>
                  <a:pt x="8590274" y="282292"/>
                </a:lnTo>
                <a:lnTo>
                  <a:pt x="8576505" y="239143"/>
                </a:lnTo>
                <a:lnTo>
                  <a:pt x="8557836" y="198440"/>
                </a:lnTo>
                <a:lnTo>
                  <a:pt x="8534618" y="160532"/>
                </a:lnTo>
                <a:lnTo>
                  <a:pt x="8507202" y="125771"/>
                </a:lnTo>
                <a:lnTo>
                  <a:pt x="8475938" y="94507"/>
                </a:lnTo>
                <a:lnTo>
                  <a:pt x="8441177" y="67091"/>
                </a:lnTo>
                <a:lnTo>
                  <a:pt x="8403269" y="43873"/>
                </a:lnTo>
                <a:lnTo>
                  <a:pt x="8362566" y="25204"/>
                </a:lnTo>
                <a:lnTo>
                  <a:pt x="8319417" y="11435"/>
                </a:lnTo>
                <a:lnTo>
                  <a:pt x="8274174" y="2917"/>
                </a:lnTo>
                <a:lnTo>
                  <a:pt x="82271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9654" y="4521202"/>
            <a:ext cx="8227695" cy="20903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cs typeface="Microsoft Sans Serif"/>
              </a:rPr>
              <a:t>Организатор</a:t>
            </a:r>
            <a:r>
              <a:rPr sz="1500" spc="-4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2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должен:</a:t>
            </a:r>
            <a:endParaRPr sz="15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 dirty="0">
              <a:cs typeface="Microsoft Sans Serif"/>
            </a:endParaRPr>
          </a:p>
          <a:p>
            <a:pPr marL="193675" marR="8255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500" spc="-10" dirty="0">
                <a:cs typeface="Microsoft Sans Serif"/>
              </a:rPr>
              <a:t>проследить,</a:t>
            </a:r>
            <a:r>
              <a:rPr sz="1500" spc="35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чтобы</a:t>
            </a:r>
            <a:r>
              <a:rPr sz="1500" spc="520" dirty="0">
                <a:cs typeface="Microsoft Sans Serif"/>
              </a:rPr>
              <a:t>  </a:t>
            </a:r>
            <a:r>
              <a:rPr sz="1500" spc="-20" dirty="0">
                <a:cs typeface="Microsoft Sans Serif"/>
              </a:rPr>
              <a:t>участник</a:t>
            </a:r>
            <a:r>
              <a:rPr sz="1500" spc="33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32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занял</a:t>
            </a:r>
            <a:r>
              <a:rPr sz="1500" spc="34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отведенное</a:t>
            </a:r>
            <a:r>
              <a:rPr sz="1500" spc="34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ему</a:t>
            </a:r>
            <a:r>
              <a:rPr sz="1500" spc="34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место</a:t>
            </a:r>
            <a:r>
              <a:rPr sz="1500" spc="34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строго</a:t>
            </a:r>
            <a:r>
              <a:rPr sz="1500" spc="34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37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соответствии </a:t>
            </a:r>
            <a:r>
              <a:rPr sz="1500" spc="-1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с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формой</a:t>
            </a:r>
            <a:r>
              <a:rPr sz="1500" spc="-5" dirty="0">
                <a:cs typeface="Microsoft Sans Serif"/>
              </a:rPr>
              <a:t> ППЭ-05-01</a:t>
            </a:r>
            <a:r>
              <a:rPr sz="1500" spc="3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«Список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участников</a:t>
            </a:r>
            <a:r>
              <a:rPr sz="1500" spc="1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-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2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ППЭ</a:t>
            </a:r>
            <a:r>
              <a:rPr sz="1500" spc="-5" dirty="0" smtClean="0">
                <a:cs typeface="Microsoft Sans Serif"/>
              </a:rPr>
              <a:t>»</a:t>
            </a:r>
            <a:endParaRPr sz="15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500" spc="-5" dirty="0">
                <a:cs typeface="Microsoft Sans Serif"/>
              </a:rPr>
              <a:t>следить,</a:t>
            </a:r>
            <a:r>
              <a:rPr sz="1500" spc="-2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чтобы</a:t>
            </a:r>
            <a:r>
              <a:rPr sz="150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участники</a:t>
            </a:r>
            <a:r>
              <a:rPr sz="1500" spc="1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-1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не</a:t>
            </a:r>
            <a:r>
              <a:rPr sz="1500" spc="15" dirty="0">
                <a:cs typeface="Microsoft Sans Serif"/>
              </a:rPr>
              <a:t> </a:t>
            </a:r>
            <a:r>
              <a:rPr sz="1500" spc="-10" dirty="0" err="1">
                <a:cs typeface="Microsoft Sans Serif"/>
              </a:rPr>
              <a:t>менялись</a:t>
            </a:r>
            <a:r>
              <a:rPr sz="1500" spc="5" dirty="0">
                <a:cs typeface="Microsoft Sans Serif"/>
              </a:rPr>
              <a:t> </a:t>
            </a:r>
            <a:r>
              <a:rPr sz="1500" spc="-15" dirty="0" err="1" smtClean="0">
                <a:cs typeface="Microsoft Sans Serif"/>
              </a:rPr>
              <a:t>местами</a:t>
            </a:r>
            <a:endParaRPr sz="1500" dirty="0">
              <a:cs typeface="Microsoft Sans Serif"/>
            </a:endParaRPr>
          </a:p>
          <a:p>
            <a:pPr marL="193675" marR="5080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500" spc="-15" dirty="0">
                <a:cs typeface="Microsoft Sans Serif"/>
              </a:rPr>
              <a:t>напомнить</a:t>
            </a:r>
            <a:r>
              <a:rPr sz="1500" spc="34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участникам</a:t>
            </a:r>
            <a:r>
              <a:rPr sz="1500" spc="68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32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о</a:t>
            </a:r>
            <a:r>
              <a:rPr sz="1500" spc="37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ведении</a:t>
            </a:r>
            <a:r>
              <a:rPr sz="1500" spc="35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видеонаблюдения</a:t>
            </a:r>
            <a:r>
              <a:rPr sz="1500" spc="34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37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ППЭ</a:t>
            </a:r>
            <a:r>
              <a:rPr sz="1500" spc="37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и</a:t>
            </a:r>
            <a:r>
              <a:rPr sz="1500" spc="37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о</a:t>
            </a:r>
            <a:r>
              <a:rPr sz="1500" spc="37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запрете</a:t>
            </a:r>
            <a:r>
              <a:rPr sz="1500" spc="670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иметь </a:t>
            </a:r>
            <a:r>
              <a:rPr sz="1500" spc="-1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при </a:t>
            </a:r>
            <a:r>
              <a:rPr sz="1500" spc="-15" dirty="0">
                <a:cs typeface="Microsoft Sans Serif"/>
              </a:rPr>
              <a:t>себе уведомление </a:t>
            </a:r>
            <a:r>
              <a:rPr sz="1500" dirty="0">
                <a:cs typeface="Microsoft Sans Serif"/>
              </a:rPr>
              <a:t>о </a:t>
            </a:r>
            <a:r>
              <a:rPr sz="1500" spc="-10" dirty="0">
                <a:cs typeface="Microsoft Sans Serif"/>
              </a:rPr>
              <a:t>регистрации </a:t>
            </a:r>
            <a:r>
              <a:rPr sz="1500" spc="-5" dirty="0">
                <a:cs typeface="Microsoft Sans Serif"/>
              </a:rPr>
              <a:t>на </a:t>
            </a:r>
            <a:r>
              <a:rPr sz="1500" spc="-25" dirty="0">
                <a:cs typeface="Microsoft Sans Serif"/>
              </a:rPr>
              <a:t>экзамен, </a:t>
            </a:r>
            <a:r>
              <a:rPr sz="1500" spc="-10" dirty="0">
                <a:cs typeface="Microsoft Sans Serif"/>
              </a:rPr>
              <a:t>средства </a:t>
            </a:r>
            <a:r>
              <a:rPr sz="1500" spc="-15" dirty="0">
                <a:cs typeface="Microsoft Sans Serif"/>
              </a:rPr>
              <a:t>связи, </a:t>
            </a:r>
            <a:r>
              <a:rPr sz="1500" spc="-10" dirty="0">
                <a:cs typeface="Microsoft Sans Serif"/>
              </a:rPr>
              <a:t>электронно-вычислительную </a:t>
            </a:r>
            <a:r>
              <a:rPr sz="1500" spc="-5" dirty="0">
                <a:cs typeface="Microsoft Sans Serif"/>
              </a:rPr>
              <a:t> </a:t>
            </a:r>
            <a:r>
              <a:rPr sz="1500" spc="-40" dirty="0">
                <a:cs typeface="Microsoft Sans Serif"/>
              </a:rPr>
              <a:t>технику, </a:t>
            </a:r>
            <a:r>
              <a:rPr sz="1500" spc="-15" dirty="0">
                <a:cs typeface="Microsoft Sans Serif"/>
              </a:rPr>
              <a:t>фото-, аудио- </a:t>
            </a:r>
            <a:r>
              <a:rPr sz="1500" dirty="0">
                <a:cs typeface="Microsoft Sans Serif"/>
              </a:rPr>
              <a:t>и </a:t>
            </a:r>
            <a:r>
              <a:rPr sz="1500" spc="-20" dirty="0">
                <a:cs typeface="Microsoft Sans Serif"/>
              </a:rPr>
              <a:t>видеоаппаратуру, </a:t>
            </a:r>
            <a:r>
              <a:rPr sz="1500" spc="-15" dirty="0">
                <a:cs typeface="Microsoft Sans Serif"/>
              </a:rPr>
              <a:t>справочные материалы, </a:t>
            </a:r>
            <a:r>
              <a:rPr sz="1500" spc="-10" dirty="0">
                <a:cs typeface="Microsoft Sans Serif"/>
              </a:rPr>
              <a:t>письменные </a:t>
            </a:r>
            <a:r>
              <a:rPr sz="1500" spc="-40" dirty="0">
                <a:cs typeface="Microsoft Sans Serif"/>
              </a:rPr>
              <a:t>заметки </a:t>
            </a:r>
            <a:r>
              <a:rPr sz="1500" dirty="0">
                <a:cs typeface="Microsoft Sans Serif"/>
              </a:rPr>
              <a:t>и иные 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средства</a:t>
            </a:r>
            <a:r>
              <a:rPr sz="1500" spc="-3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хранения</a:t>
            </a:r>
            <a:r>
              <a:rPr sz="1500" spc="2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и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передачи</a:t>
            </a:r>
            <a:r>
              <a:rPr sz="1500" spc="1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информации</a:t>
            </a:r>
            <a:endParaRPr sz="1500" dirty="0">
              <a:cs typeface="Microsoft Sans Serif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28433"/>
            <a:ext cx="7557134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b="1" spc="-50" dirty="0">
                <a:solidFill>
                  <a:schemeClr val="accent6">
                    <a:lumMod val="75000"/>
                  </a:schemeClr>
                </a:solidFill>
              </a:rPr>
              <a:t>РАСПРЕДЕЛЕНИЕ</a:t>
            </a:r>
            <a:r>
              <a:rPr sz="2400" b="1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ПО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65" dirty="0">
                <a:solidFill>
                  <a:schemeClr val="accent6">
                    <a:lumMod val="75000"/>
                  </a:schemeClr>
                </a:solidFill>
              </a:rPr>
              <a:t>АУДИТОРИЯМ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6894" y="5916612"/>
            <a:ext cx="47625" cy="50800"/>
          </a:xfrm>
          <a:custGeom>
            <a:avLst/>
            <a:gdLst/>
            <a:ahLst/>
            <a:cxnLst/>
            <a:rect l="l" t="t" r="r" b="b"/>
            <a:pathLst>
              <a:path w="47625" h="50800">
                <a:moveTo>
                  <a:pt x="47625" y="0"/>
                </a:moveTo>
                <a:lnTo>
                  <a:pt x="0" y="0"/>
                </a:lnTo>
                <a:lnTo>
                  <a:pt x="0" y="50800"/>
                </a:lnTo>
                <a:lnTo>
                  <a:pt x="47625" y="50800"/>
                </a:lnTo>
                <a:lnTo>
                  <a:pt x="47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57750" y="3693037"/>
            <a:ext cx="17297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20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2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37897" y="3693037"/>
            <a:ext cx="17297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2000" spc="-1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latin typeface="Microsoft Sans Serif"/>
                <a:cs typeface="Microsoft Sans Serif"/>
              </a:rPr>
              <a:t>1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206498" y="995305"/>
            <a:ext cx="4719320" cy="68389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30"/>
              </a:spcBef>
            </a:pP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Рекомендуемые</a:t>
            </a:r>
            <a:r>
              <a:rPr sz="18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роли</a:t>
            </a:r>
            <a:r>
              <a:rPr sz="1800" spc="2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организаторов</a:t>
            </a:r>
            <a:endParaRPr sz="1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процедуру</a:t>
            </a:r>
            <a:r>
              <a:rPr sz="18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печати</a:t>
            </a:r>
            <a:r>
              <a:rPr sz="18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полного</a:t>
            </a:r>
            <a:r>
              <a:rPr sz="18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комплекта</a:t>
            </a:r>
            <a:r>
              <a:rPr sz="1800" dirty="0">
                <a:solidFill>
                  <a:srgbClr val="FFFFFF"/>
                </a:solidFill>
                <a:latin typeface="Microsoft Sans Serif"/>
                <a:cs typeface="Microsoft Sans Serif"/>
              </a:rPr>
              <a:t> ЭМ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81431" y="5815156"/>
            <a:ext cx="8454390" cy="9036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Ответственный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16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распределяет</a:t>
            </a:r>
            <a:r>
              <a:rPr sz="16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роли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организаторов</a:t>
            </a:r>
            <a:r>
              <a:rPr sz="16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процедуру</a:t>
            </a:r>
            <a:r>
              <a:rPr sz="16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печати</a:t>
            </a:r>
            <a:r>
              <a:rPr sz="16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ЭМ:</a:t>
            </a:r>
            <a:endParaRPr sz="1600">
              <a:latin typeface="Microsoft Sans Serif"/>
              <a:cs typeface="Microsoft Sans Serif"/>
            </a:endParaRPr>
          </a:p>
          <a:p>
            <a:pPr marL="135890" indent="-123825">
              <a:lnSpc>
                <a:spcPct val="100000"/>
              </a:lnSpc>
              <a:spcBef>
                <a:spcPts val="385"/>
              </a:spcBef>
              <a:buChar char="-"/>
              <a:tabLst>
                <a:tab pos="136525" algn="l"/>
              </a:tabLst>
            </a:pP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организатор,</a:t>
            </a:r>
            <a:r>
              <a:rPr sz="1600" spc="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ответственный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1600" spc="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печать</a:t>
            </a:r>
            <a:r>
              <a:rPr sz="1600" spc="4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latin typeface="Microsoft Sans Serif"/>
                <a:cs typeface="Microsoft Sans Serif"/>
              </a:rPr>
              <a:t>ЭМ,</a:t>
            </a:r>
            <a:endParaRPr sz="1600">
              <a:latin typeface="Microsoft Sans Serif"/>
              <a:cs typeface="Microsoft Sans Serif"/>
            </a:endParaRPr>
          </a:p>
          <a:p>
            <a:pPr marL="135890" indent="-123825">
              <a:lnSpc>
                <a:spcPct val="100000"/>
              </a:lnSpc>
              <a:spcBef>
                <a:spcPts val="384"/>
              </a:spcBef>
              <a:buChar char="-"/>
              <a:tabLst>
                <a:tab pos="136525" algn="l"/>
              </a:tabLst>
            </a:pP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организатор,</a:t>
            </a:r>
            <a:r>
              <a:rPr sz="1600" spc="7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ответственный</a:t>
            </a:r>
            <a:r>
              <a:rPr sz="1600" spc="5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за</a:t>
            </a:r>
            <a:r>
              <a:rPr sz="1600" spc="2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проверку</a:t>
            </a:r>
            <a:r>
              <a:rPr sz="1600" spc="4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Microsoft Sans Serif"/>
                <a:cs typeface="Microsoft Sans Serif"/>
              </a:rPr>
              <a:t>комплектности</a:t>
            </a:r>
            <a:r>
              <a:rPr sz="1600" spc="8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качества</a:t>
            </a:r>
            <a:r>
              <a:rPr sz="1600" spc="3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распечатанных</a:t>
            </a:r>
            <a:r>
              <a:rPr sz="1600" spc="6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icrosoft Sans Serif"/>
                <a:cs typeface="Microsoft Sans Serif"/>
              </a:rPr>
              <a:t>ЭМ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6" name="object 18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2296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 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</a:rPr>
              <a:t> ПОЛУЧЕНИЕ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</a:rPr>
              <a:t>МАТЕРИАЛОВ</a:t>
            </a:r>
          </a:p>
        </p:txBody>
      </p:sp>
      <p:sp>
        <p:nvSpPr>
          <p:cNvPr id="37" name="object 11"/>
          <p:cNvSpPr txBox="1"/>
          <p:nvPr/>
        </p:nvSpPr>
        <p:spPr>
          <a:xfrm>
            <a:off x="109240" y="1066291"/>
            <a:ext cx="8929370" cy="1327030"/>
          </a:xfrm>
          <a:prstGeom prst="rect">
            <a:avLst/>
          </a:prstGeom>
          <a:solidFill>
            <a:srgbClr val="F9C090"/>
          </a:solidFill>
          <a:ln w="9525">
            <a:solidFill>
              <a:srgbClr val="F55B4A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520"/>
              </a:spcBef>
            </a:pPr>
            <a:r>
              <a:rPr sz="2000" b="1" spc="5" dirty="0">
                <a:solidFill>
                  <a:srgbClr val="FFFFFF"/>
                </a:solidFill>
                <a:cs typeface="Arial"/>
              </a:rPr>
              <a:t>Не</a:t>
            </a:r>
            <a:r>
              <a:rPr sz="20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Arial"/>
              </a:rPr>
              <a:t>позднее</a:t>
            </a:r>
            <a:r>
              <a:rPr sz="2000" b="1" spc="-1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cs typeface="Arial"/>
              </a:rPr>
              <a:t>9.45</a:t>
            </a:r>
            <a:r>
              <a:rPr sz="20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cs typeface="Arial"/>
              </a:rPr>
              <a:t>до</a:t>
            </a:r>
            <a:r>
              <a:rPr sz="20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cs typeface="Arial"/>
              </a:rPr>
              <a:t>начала</a:t>
            </a:r>
            <a:r>
              <a:rPr sz="20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Arial"/>
              </a:rPr>
              <a:t>экзамена</a:t>
            </a:r>
            <a:r>
              <a:rPr sz="20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20" dirty="0">
                <a:solidFill>
                  <a:srgbClr val="FFFFFF"/>
                </a:solidFill>
                <a:cs typeface="Arial"/>
              </a:rPr>
              <a:t>ответственный</a:t>
            </a:r>
            <a:r>
              <a:rPr sz="2000" b="1" spc="15" dirty="0">
                <a:solidFill>
                  <a:srgbClr val="FFFFFF"/>
                </a:solidFill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Arial"/>
              </a:rPr>
              <a:t>организатор</a:t>
            </a:r>
            <a:endParaRPr sz="2000" dirty="0">
              <a:cs typeface="Arial"/>
            </a:endParaRPr>
          </a:p>
          <a:p>
            <a:pPr marL="1048385" marR="1041400" indent="1905" algn="ctr">
              <a:lnSpc>
                <a:spcPct val="120100"/>
              </a:lnSpc>
              <a:spcBef>
                <a:spcPts val="65"/>
              </a:spcBef>
            </a:pPr>
            <a:r>
              <a:rPr sz="1600" spc="-5" dirty="0">
                <a:cs typeface="Microsoft Sans Serif"/>
              </a:rPr>
              <a:t>в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присутствии</a:t>
            </a:r>
            <a:r>
              <a:rPr sz="1600" spc="7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члена</a:t>
            </a:r>
            <a:r>
              <a:rPr sz="1600" spc="45" dirty="0">
                <a:cs typeface="Microsoft Sans Serif"/>
              </a:rPr>
              <a:t> </a:t>
            </a:r>
            <a:r>
              <a:rPr sz="1600" spc="-60" dirty="0">
                <a:cs typeface="Microsoft Sans Serif"/>
              </a:rPr>
              <a:t>ГЭК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принимает</a:t>
            </a:r>
            <a:r>
              <a:rPr sz="1600" spc="5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у</a:t>
            </a:r>
            <a:r>
              <a:rPr sz="1600" spc="4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руководителя</a:t>
            </a:r>
            <a:r>
              <a:rPr sz="1600" spc="5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Штабе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 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форме</a:t>
            </a:r>
            <a:r>
              <a:rPr sz="1600" spc="4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ППЭ-14-02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«Ведомость</a:t>
            </a:r>
            <a:r>
              <a:rPr sz="1600" spc="4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учета</a:t>
            </a:r>
            <a:r>
              <a:rPr sz="1600" spc="4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экзаменационных</a:t>
            </a:r>
            <a:r>
              <a:rPr sz="1600" spc="7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материалов»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815"/>
              </a:spcBef>
            </a:pPr>
            <a:r>
              <a:rPr sz="1600" spc="-10" dirty="0">
                <a:cs typeface="Microsoft Sans Serif"/>
              </a:rPr>
              <a:t>следующие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материалы:</a:t>
            </a:r>
            <a:endParaRPr sz="1600" dirty="0">
              <a:cs typeface="Microsoft Sans Serif"/>
            </a:endParaRPr>
          </a:p>
        </p:txBody>
      </p:sp>
      <p:sp>
        <p:nvSpPr>
          <p:cNvPr id="38" name="object 19"/>
          <p:cNvSpPr txBox="1"/>
          <p:nvPr/>
        </p:nvSpPr>
        <p:spPr>
          <a:xfrm>
            <a:off x="457202" y="2819402"/>
            <a:ext cx="8113395" cy="14587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0670" indent="-26860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81305" algn="l"/>
              </a:tabLst>
            </a:pPr>
            <a:r>
              <a:rPr sz="1600" spc="-70" dirty="0">
                <a:cs typeface="Microsoft Sans Serif"/>
              </a:rPr>
              <a:t>ВДП</a:t>
            </a:r>
            <a:r>
              <a:rPr sz="1600" spc="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1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упаковки</a:t>
            </a:r>
            <a:r>
              <a:rPr sz="1600" spc="55" dirty="0">
                <a:cs typeface="Microsoft Sans Serif"/>
              </a:rPr>
              <a:t> </a:t>
            </a:r>
            <a:r>
              <a:rPr sz="1600" b="1" spc="-15" dirty="0">
                <a:cs typeface="Microsoft Sans Serif"/>
              </a:rPr>
              <a:t>использованных</a:t>
            </a:r>
            <a:r>
              <a:rPr sz="1600" b="1" spc="60" dirty="0">
                <a:cs typeface="Microsoft Sans Serif"/>
              </a:rPr>
              <a:t> </a:t>
            </a:r>
            <a:r>
              <a:rPr sz="1600" b="1" spc="-30" dirty="0" err="1">
                <a:cs typeface="Microsoft Sans Serif"/>
              </a:rPr>
              <a:t>бланков</a:t>
            </a:r>
            <a:r>
              <a:rPr sz="1600" b="1" spc="50" dirty="0">
                <a:cs typeface="Microsoft Sans Serif"/>
              </a:rPr>
              <a:t> </a:t>
            </a:r>
            <a:r>
              <a:rPr sz="1600" b="1" spc="-15" dirty="0" smtClean="0">
                <a:cs typeface="Microsoft Sans Serif"/>
              </a:rPr>
              <a:t>ЕГЭ</a:t>
            </a:r>
            <a:endParaRPr sz="1600" dirty="0">
              <a:cs typeface="Microsoft Sans Serif"/>
            </a:endParaRPr>
          </a:p>
          <a:p>
            <a:pPr marL="280670" indent="-268605">
              <a:lnSpc>
                <a:spcPct val="100000"/>
              </a:lnSpc>
              <a:spcBef>
                <a:spcPts val="1165"/>
              </a:spcBef>
              <a:buFont typeface="Wingdings"/>
              <a:buChar char=""/>
              <a:tabLst>
                <a:tab pos="281305" algn="l"/>
              </a:tabLst>
            </a:pPr>
            <a:r>
              <a:rPr sz="1600" spc="-70" dirty="0">
                <a:cs typeface="Microsoft Sans Serif"/>
              </a:rPr>
              <a:t>ВДП</a:t>
            </a:r>
            <a:r>
              <a:rPr sz="1600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для </a:t>
            </a:r>
            <a:r>
              <a:rPr sz="1600" spc="-35" dirty="0">
                <a:cs typeface="Microsoft Sans Serif"/>
              </a:rPr>
              <a:t>упаковки</a:t>
            </a:r>
            <a:r>
              <a:rPr sz="1600" spc="50" dirty="0">
                <a:cs typeface="Microsoft Sans Serif"/>
              </a:rPr>
              <a:t> </a:t>
            </a:r>
            <a:r>
              <a:rPr sz="1600" b="1" spc="-15" dirty="0" err="1">
                <a:cs typeface="Microsoft Sans Serif"/>
              </a:rPr>
              <a:t>использованных</a:t>
            </a:r>
            <a:r>
              <a:rPr sz="1600" b="1" spc="45" dirty="0">
                <a:cs typeface="Microsoft Sans Serif"/>
              </a:rPr>
              <a:t> </a:t>
            </a:r>
            <a:r>
              <a:rPr sz="1600" b="1" spc="-40" dirty="0" smtClean="0">
                <a:cs typeface="Microsoft Sans Serif"/>
              </a:rPr>
              <a:t>КИМ</a:t>
            </a:r>
            <a:r>
              <a:rPr lang="ru-RU" sz="1600" b="1" spc="-40" dirty="0" smtClean="0">
                <a:cs typeface="Microsoft Sans Serif"/>
              </a:rPr>
              <a:t> с контрольным </a:t>
            </a:r>
            <a:r>
              <a:rPr lang="ru-RU" sz="1600" b="1" spc="-40" dirty="0" smtClean="0">
                <a:cs typeface="Microsoft Sans Serif"/>
              </a:rPr>
              <a:t>листом</a:t>
            </a:r>
            <a:endParaRPr lang="ru-RU" sz="1600" spc="-40" dirty="0" smtClean="0">
              <a:cs typeface="Microsoft Sans Serif"/>
            </a:endParaRPr>
          </a:p>
          <a:p>
            <a:pPr marL="280670" indent="-268605">
              <a:spcBef>
                <a:spcPts val="1165"/>
              </a:spcBef>
              <a:buFont typeface="Wingdings"/>
              <a:buChar char=""/>
              <a:tabLst>
                <a:tab pos="281305" algn="l"/>
              </a:tabLst>
            </a:pPr>
            <a:r>
              <a:rPr lang="ru-RU" sz="1600" spc="-70" dirty="0" smtClean="0">
                <a:cs typeface="Microsoft Sans Serif"/>
              </a:rPr>
              <a:t>ВДП</a:t>
            </a:r>
            <a:r>
              <a:rPr lang="ru-RU" sz="1600" spc="15" dirty="0" smtClean="0">
                <a:cs typeface="Microsoft Sans Serif"/>
              </a:rPr>
              <a:t> </a:t>
            </a:r>
            <a:r>
              <a:rPr lang="ru-RU" sz="1600" dirty="0" smtClean="0">
                <a:cs typeface="Microsoft Sans Serif"/>
              </a:rPr>
              <a:t>для</a:t>
            </a:r>
            <a:r>
              <a:rPr lang="ru-RU" sz="1600" spc="15" dirty="0" smtClean="0">
                <a:cs typeface="Microsoft Sans Serif"/>
              </a:rPr>
              <a:t> </a:t>
            </a:r>
            <a:r>
              <a:rPr lang="ru-RU" sz="1600" spc="-35" dirty="0" smtClean="0">
                <a:cs typeface="Microsoft Sans Serif"/>
              </a:rPr>
              <a:t>упаковки</a:t>
            </a:r>
            <a:r>
              <a:rPr lang="ru-RU" sz="1600" spc="60" dirty="0" smtClean="0">
                <a:cs typeface="Microsoft Sans Serif"/>
              </a:rPr>
              <a:t> </a:t>
            </a:r>
            <a:r>
              <a:rPr lang="ru-RU" sz="1600" b="1" spc="-15" dirty="0" smtClean="0">
                <a:cs typeface="Microsoft Sans Serif"/>
              </a:rPr>
              <a:t>испорченных</a:t>
            </a:r>
            <a:r>
              <a:rPr lang="ru-RU" sz="1600" b="1" spc="60" dirty="0" smtClean="0">
                <a:cs typeface="Microsoft Sans Serif"/>
              </a:rPr>
              <a:t> </a:t>
            </a:r>
            <a:r>
              <a:rPr lang="ru-RU" sz="1600" b="1" spc="-5" dirty="0" smtClean="0">
                <a:cs typeface="Microsoft Sans Serif"/>
              </a:rPr>
              <a:t>и</a:t>
            </a:r>
            <a:r>
              <a:rPr lang="ru-RU" sz="1600" b="1" spc="35" dirty="0" smtClean="0">
                <a:cs typeface="Microsoft Sans Serif"/>
              </a:rPr>
              <a:t> </a:t>
            </a:r>
            <a:r>
              <a:rPr lang="ru-RU" sz="1600" b="1" spc="-5" dirty="0" smtClean="0">
                <a:cs typeface="Microsoft Sans Serif"/>
              </a:rPr>
              <a:t>(или)</a:t>
            </a:r>
            <a:r>
              <a:rPr lang="ru-RU" sz="1600" b="1" spc="60" dirty="0" smtClean="0">
                <a:cs typeface="Microsoft Sans Serif"/>
              </a:rPr>
              <a:t> </a:t>
            </a:r>
            <a:r>
              <a:rPr lang="ru-RU" sz="1600" b="1" spc="-15" dirty="0" smtClean="0">
                <a:cs typeface="Microsoft Sans Serif"/>
              </a:rPr>
              <a:t>бракованных</a:t>
            </a:r>
            <a:r>
              <a:rPr lang="ru-RU" sz="1600" b="1" spc="50" dirty="0" smtClean="0">
                <a:cs typeface="Microsoft Sans Serif"/>
              </a:rPr>
              <a:t> </a:t>
            </a:r>
            <a:r>
              <a:rPr lang="ru-RU" sz="1600" b="1" dirty="0" smtClean="0">
                <a:cs typeface="Microsoft Sans Serif"/>
              </a:rPr>
              <a:t>ЭМ</a:t>
            </a:r>
            <a:endParaRPr lang="ru-RU" sz="1600" dirty="0" smtClean="0">
              <a:cs typeface="Microsoft Sans Serif"/>
            </a:endParaRPr>
          </a:p>
          <a:p>
            <a:pPr marL="280670" indent="-268605">
              <a:lnSpc>
                <a:spcPct val="100000"/>
              </a:lnSpc>
              <a:spcBef>
                <a:spcPts val="1175"/>
              </a:spcBef>
              <a:buFont typeface="Wingdings"/>
              <a:buChar char=""/>
              <a:tabLst>
                <a:tab pos="281305" algn="l"/>
              </a:tabLst>
            </a:pPr>
            <a:r>
              <a:rPr sz="1600" spc="-65" dirty="0" smtClean="0">
                <a:cs typeface="Microsoft Sans Serif"/>
              </a:rPr>
              <a:t>ДБО</a:t>
            </a:r>
            <a:r>
              <a:rPr sz="1600" spc="25" dirty="0" smtClean="0">
                <a:cs typeface="Microsoft Sans Serif"/>
              </a:rPr>
              <a:t> </a:t>
            </a:r>
            <a:r>
              <a:rPr sz="1600" spc="114" dirty="0">
                <a:cs typeface="Microsoft Sans Serif"/>
              </a:rPr>
              <a:t>№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2</a:t>
            </a:r>
            <a:r>
              <a:rPr sz="1600" spc="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по</a:t>
            </a:r>
            <a:r>
              <a:rPr sz="1600" spc="2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форме</a:t>
            </a:r>
            <a:r>
              <a:rPr sz="1600" spc="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ППЭ-14-02</a:t>
            </a:r>
            <a:r>
              <a:rPr sz="1600" spc="3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«Ведомость</a:t>
            </a:r>
            <a:r>
              <a:rPr sz="1600" spc="5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учета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экзаменационных</a:t>
            </a:r>
            <a:r>
              <a:rPr sz="1600" spc="95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материалов</a:t>
            </a:r>
            <a:r>
              <a:rPr sz="1600" spc="-15" dirty="0" smtClean="0">
                <a:cs typeface="Microsoft Sans Serif"/>
              </a:rPr>
              <a:t>»</a:t>
            </a:r>
            <a:endParaRPr sz="1600" dirty="0">
              <a:cs typeface="Microsoft Sans Serif"/>
            </a:endParaRPr>
          </a:p>
        </p:txBody>
      </p:sp>
      <p:grpSp>
        <p:nvGrpSpPr>
          <p:cNvPr id="39" name="object 12"/>
          <p:cNvGrpSpPr/>
          <p:nvPr/>
        </p:nvGrpSpPr>
        <p:grpSpPr>
          <a:xfrm>
            <a:off x="228602" y="4648200"/>
            <a:ext cx="6989445" cy="1841500"/>
            <a:chOff x="173736" y="5001766"/>
            <a:chExt cx="6989445" cy="1841500"/>
          </a:xfrm>
        </p:grpSpPr>
        <p:pic>
          <p:nvPicPr>
            <p:cNvPr id="40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736" y="5001766"/>
              <a:ext cx="6989064" cy="1840992"/>
            </a:xfrm>
            <a:prstGeom prst="rect">
              <a:avLst/>
            </a:prstGeom>
          </p:spPr>
        </p:pic>
        <p:pic>
          <p:nvPicPr>
            <p:cNvPr id="41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707" y="5096256"/>
              <a:ext cx="6792468" cy="1598676"/>
            </a:xfrm>
            <a:prstGeom prst="rect">
              <a:avLst/>
            </a:prstGeom>
          </p:spPr>
        </p:pic>
        <p:pic>
          <p:nvPicPr>
            <p:cNvPr id="42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776" y="5029073"/>
              <a:ext cx="6894906" cy="1746883"/>
            </a:xfrm>
            <a:prstGeom prst="rect">
              <a:avLst/>
            </a:prstGeom>
          </p:spPr>
        </p:pic>
        <p:sp>
          <p:nvSpPr>
            <p:cNvPr id="43" name="object 16"/>
            <p:cNvSpPr/>
            <p:nvPr/>
          </p:nvSpPr>
          <p:spPr>
            <a:xfrm>
              <a:off x="220776" y="5029073"/>
              <a:ext cx="6895465" cy="1746885"/>
            </a:xfrm>
            <a:custGeom>
              <a:avLst/>
              <a:gdLst/>
              <a:ahLst/>
              <a:cxnLst/>
              <a:rect l="l" t="t" r="r" b="b"/>
              <a:pathLst>
                <a:path w="6895465" h="1746884">
                  <a:moveTo>
                    <a:pt x="0" y="291210"/>
                  </a:moveTo>
                  <a:lnTo>
                    <a:pt x="3810" y="243987"/>
                  </a:lnTo>
                  <a:lnTo>
                    <a:pt x="14843" y="199184"/>
                  </a:lnTo>
                  <a:lnTo>
                    <a:pt x="32497" y="157404"/>
                  </a:lnTo>
                  <a:lnTo>
                    <a:pt x="56175" y="119246"/>
                  </a:lnTo>
                  <a:lnTo>
                    <a:pt x="85275" y="85312"/>
                  </a:lnTo>
                  <a:lnTo>
                    <a:pt x="119200" y="56201"/>
                  </a:lnTo>
                  <a:lnTo>
                    <a:pt x="157349" y="32513"/>
                  </a:lnTo>
                  <a:lnTo>
                    <a:pt x="199122" y="14850"/>
                  </a:lnTo>
                  <a:lnTo>
                    <a:pt x="243922" y="3812"/>
                  </a:lnTo>
                  <a:lnTo>
                    <a:pt x="291147" y="0"/>
                  </a:lnTo>
                  <a:lnTo>
                    <a:pt x="6603695" y="0"/>
                  </a:lnTo>
                  <a:lnTo>
                    <a:pt x="6650919" y="3812"/>
                  </a:lnTo>
                  <a:lnTo>
                    <a:pt x="6695721" y="14850"/>
                  </a:lnTo>
                  <a:lnTo>
                    <a:pt x="6737501" y="32513"/>
                  </a:lnTo>
                  <a:lnTo>
                    <a:pt x="6775659" y="56201"/>
                  </a:lnTo>
                  <a:lnTo>
                    <a:pt x="6809593" y="85312"/>
                  </a:lnTo>
                  <a:lnTo>
                    <a:pt x="6838705" y="119246"/>
                  </a:lnTo>
                  <a:lnTo>
                    <a:pt x="6862392" y="157404"/>
                  </a:lnTo>
                  <a:lnTo>
                    <a:pt x="6880055" y="199184"/>
                  </a:lnTo>
                  <a:lnTo>
                    <a:pt x="6891093" y="243987"/>
                  </a:lnTo>
                  <a:lnTo>
                    <a:pt x="6894906" y="291210"/>
                  </a:lnTo>
                  <a:lnTo>
                    <a:pt x="6894906" y="1455737"/>
                  </a:lnTo>
                  <a:lnTo>
                    <a:pt x="6891093" y="1502962"/>
                  </a:lnTo>
                  <a:lnTo>
                    <a:pt x="6880055" y="1547761"/>
                  </a:lnTo>
                  <a:lnTo>
                    <a:pt x="6862392" y="1589535"/>
                  </a:lnTo>
                  <a:lnTo>
                    <a:pt x="6838705" y="1627684"/>
                  </a:lnTo>
                  <a:lnTo>
                    <a:pt x="6809593" y="1661608"/>
                  </a:lnTo>
                  <a:lnTo>
                    <a:pt x="6775659" y="1690709"/>
                  </a:lnTo>
                  <a:lnTo>
                    <a:pt x="6737501" y="1714386"/>
                  </a:lnTo>
                  <a:lnTo>
                    <a:pt x="6695721" y="1732040"/>
                  </a:lnTo>
                  <a:lnTo>
                    <a:pt x="6650919" y="1743073"/>
                  </a:lnTo>
                  <a:lnTo>
                    <a:pt x="6603695" y="1746883"/>
                  </a:lnTo>
                  <a:lnTo>
                    <a:pt x="291147" y="1746883"/>
                  </a:lnTo>
                  <a:lnTo>
                    <a:pt x="243922" y="1743073"/>
                  </a:lnTo>
                  <a:lnTo>
                    <a:pt x="199122" y="1732040"/>
                  </a:lnTo>
                  <a:lnTo>
                    <a:pt x="157349" y="1714386"/>
                  </a:lnTo>
                  <a:lnTo>
                    <a:pt x="119200" y="1690709"/>
                  </a:lnTo>
                  <a:lnTo>
                    <a:pt x="85275" y="1661608"/>
                  </a:lnTo>
                  <a:lnTo>
                    <a:pt x="56175" y="1627684"/>
                  </a:lnTo>
                  <a:lnTo>
                    <a:pt x="32497" y="1589535"/>
                  </a:lnTo>
                  <a:lnTo>
                    <a:pt x="14843" y="1547761"/>
                  </a:lnTo>
                  <a:lnTo>
                    <a:pt x="3810" y="1502962"/>
                  </a:lnTo>
                  <a:lnTo>
                    <a:pt x="0" y="1455737"/>
                  </a:lnTo>
                  <a:lnTo>
                    <a:pt x="0" y="29121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17"/>
          <p:cNvSpPr txBox="1"/>
          <p:nvPr/>
        </p:nvSpPr>
        <p:spPr>
          <a:xfrm>
            <a:off x="457201" y="4800606"/>
            <a:ext cx="6468110" cy="161454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82270" algn="ctr">
              <a:lnSpc>
                <a:spcPct val="100000"/>
              </a:lnSpc>
              <a:spcBef>
                <a:spcPts val="350"/>
              </a:spcBef>
            </a:pPr>
            <a:r>
              <a:rPr sz="1500" b="1" spc="-5" dirty="0">
                <a:solidFill>
                  <a:srgbClr val="FF0000"/>
                </a:solidFill>
                <a:cs typeface="Arial"/>
              </a:rPr>
              <a:t>Важно</a:t>
            </a:r>
            <a:r>
              <a:rPr sz="1500" b="1" spc="-5" dirty="0">
                <a:cs typeface="Arial"/>
              </a:rPr>
              <a:t>!</a:t>
            </a:r>
            <a:r>
              <a:rPr sz="1500" b="1" spc="-30" dirty="0">
                <a:cs typeface="Arial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2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случае</a:t>
            </a:r>
            <a:r>
              <a:rPr sz="150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проведения</a:t>
            </a:r>
            <a:r>
              <a:rPr sz="1500" spc="1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2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экзамена</a:t>
            </a:r>
            <a:r>
              <a:rPr sz="1500" spc="-10" dirty="0">
                <a:cs typeface="Microsoft Sans Serif"/>
              </a:rPr>
              <a:t> по</a:t>
            </a:r>
            <a:r>
              <a:rPr sz="1500" spc="1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китайскому</a:t>
            </a:r>
            <a:r>
              <a:rPr sz="1500" spc="10" dirty="0">
                <a:cs typeface="Microsoft Sans Serif"/>
              </a:rPr>
              <a:t> </a:t>
            </a:r>
            <a:r>
              <a:rPr sz="1500" spc="-30" dirty="0">
                <a:cs typeface="Microsoft Sans Serif"/>
              </a:rPr>
              <a:t>языку</a:t>
            </a:r>
            <a:endParaRPr sz="1500" dirty="0">
              <a:cs typeface="Microsoft Sans Serif"/>
            </a:endParaRPr>
          </a:p>
          <a:p>
            <a:pPr marL="187960" marR="248285" algn="ctr">
              <a:lnSpc>
                <a:spcPct val="114999"/>
              </a:lnSpc>
            </a:pPr>
            <a:r>
              <a:rPr sz="1500" dirty="0">
                <a:cs typeface="Microsoft Sans Serif"/>
              </a:rPr>
              <a:t>для</a:t>
            </a:r>
            <a:r>
              <a:rPr sz="1500" spc="30" dirty="0">
                <a:cs typeface="Microsoft Sans Serif"/>
              </a:rPr>
              <a:t> </a:t>
            </a:r>
            <a:r>
              <a:rPr sz="1500" spc="-50" dirty="0">
                <a:cs typeface="Microsoft Sans Serif"/>
              </a:rPr>
              <a:t>ДБО</a:t>
            </a:r>
            <a:r>
              <a:rPr sz="1500" spc="50" dirty="0">
                <a:cs typeface="Microsoft Sans Serif"/>
              </a:rPr>
              <a:t> </a:t>
            </a:r>
            <a:r>
              <a:rPr sz="1500" spc="105" dirty="0">
                <a:cs typeface="Microsoft Sans Serif"/>
              </a:rPr>
              <a:t>№</a:t>
            </a:r>
            <a:r>
              <a:rPr sz="1500" spc="4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2</a:t>
            </a:r>
            <a:r>
              <a:rPr sz="1500" spc="50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необходимо</a:t>
            </a:r>
            <a:r>
              <a:rPr sz="1500" spc="5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проверить</a:t>
            </a:r>
            <a:r>
              <a:rPr sz="1500" spc="40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тип</a:t>
            </a:r>
            <a:r>
              <a:rPr sz="1500" spc="4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5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соответствии</a:t>
            </a:r>
            <a:r>
              <a:rPr sz="1500" spc="2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с</a:t>
            </a:r>
            <a:r>
              <a:rPr sz="1500" spc="40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проводимым </a:t>
            </a:r>
            <a:r>
              <a:rPr sz="1500" spc="-1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1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</a:t>
            </a:r>
            <a:r>
              <a:rPr sz="1500" spc="1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экзаменом.</a:t>
            </a:r>
            <a:r>
              <a:rPr sz="1500" spc="-5" dirty="0">
                <a:cs typeface="Microsoft Sans Serif"/>
              </a:rPr>
              <a:t> На</a:t>
            </a:r>
            <a:r>
              <a:rPr sz="1500" spc="2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бланке</a:t>
            </a:r>
            <a:r>
              <a:rPr sz="1500" spc="-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по</a:t>
            </a:r>
            <a:r>
              <a:rPr sz="1500" spc="25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китайскому</a:t>
            </a:r>
            <a:r>
              <a:rPr sz="1500" spc="10" dirty="0">
                <a:cs typeface="Microsoft Sans Serif"/>
              </a:rPr>
              <a:t> </a:t>
            </a:r>
            <a:r>
              <a:rPr sz="1500" spc="-30" dirty="0">
                <a:cs typeface="Microsoft Sans Serif"/>
              </a:rPr>
              <a:t>языку</a:t>
            </a:r>
            <a:r>
              <a:rPr sz="1500" spc="2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заполнены</a:t>
            </a:r>
            <a:r>
              <a:rPr sz="1500" spc="-1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поля</a:t>
            </a:r>
            <a:endParaRPr sz="1500" dirty="0">
              <a:cs typeface="Microsoft Sans Serif"/>
            </a:endParaRPr>
          </a:p>
          <a:p>
            <a:pPr marR="61594" algn="ctr">
              <a:lnSpc>
                <a:spcPct val="100000"/>
              </a:lnSpc>
              <a:spcBef>
                <a:spcPts val="254"/>
              </a:spcBef>
            </a:pPr>
            <a:r>
              <a:rPr sz="1500" spc="-40" dirty="0">
                <a:cs typeface="Microsoft Sans Serif"/>
              </a:rPr>
              <a:t>«Код</a:t>
            </a:r>
            <a:r>
              <a:rPr sz="1500" spc="-1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предмета»,</a:t>
            </a:r>
            <a:r>
              <a:rPr sz="1500" spc="-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«Название</a:t>
            </a:r>
            <a:r>
              <a:rPr sz="1500" spc="-5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предмета», </a:t>
            </a:r>
            <a:r>
              <a:rPr sz="1500" spc="-10" dirty="0">
                <a:cs typeface="Microsoft Sans Serif"/>
              </a:rPr>
              <a:t>увеличенный</a:t>
            </a:r>
            <a:r>
              <a:rPr sz="1500" spc="20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размер</a:t>
            </a:r>
            <a:r>
              <a:rPr sz="1500" spc="-5" dirty="0">
                <a:cs typeface="Microsoft Sans Serif"/>
              </a:rPr>
              <a:t> </a:t>
            </a:r>
            <a:r>
              <a:rPr sz="1500" spc="-35" dirty="0">
                <a:cs typeface="Microsoft Sans Serif"/>
              </a:rPr>
              <a:t>клетки</a:t>
            </a:r>
            <a:r>
              <a:rPr sz="1500" spc="1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(10х10).</a:t>
            </a:r>
            <a:endParaRPr sz="1500" dirty="0">
              <a:cs typeface="Microsoft Sans Serif"/>
            </a:endParaRPr>
          </a:p>
          <a:p>
            <a:pPr marL="380365" algn="ctr">
              <a:lnSpc>
                <a:spcPct val="100000"/>
              </a:lnSpc>
              <a:spcBef>
                <a:spcPts val="250"/>
              </a:spcBef>
            </a:pPr>
            <a:r>
              <a:rPr sz="1500" b="1" spc="-10" dirty="0">
                <a:solidFill>
                  <a:srgbClr val="FF0000"/>
                </a:solidFill>
                <a:cs typeface="Arial"/>
              </a:rPr>
              <a:t>Использование</a:t>
            </a:r>
            <a:r>
              <a:rPr sz="1500" b="1" spc="-30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5" dirty="0">
                <a:solidFill>
                  <a:srgbClr val="FF0000"/>
                </a:solidFill>
                <a:cs typeface="Arial"/>
              </a:rPr>
              <a:t>ДБО</a:t>
            </a:r>
            <a:r>
              <a:rPr sz="1500" b="1" dirty="0">
                <a:solidFill>
                  <a:srgbClr val="FF0000"/>
                </a:solidFill>
                <a:cs typeface="Arial"/>
              </a:rPr>
              <a:t> №</a:t>
            </a:r>
            <a:r>
              <a:rPr sz="1500" b="1" spc="-10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dirty="0">
                <a:solidFill>
                  <a:srgbClr val="FF0000"/>
                </a:solidFill>
                <a:cs typeface="Arial"/>
              </a:rPr>
              <a:t>2</a:t>
            </a:r>
            <a:r>
              <a:rPr sz="1500" b="1" spc="-15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10" dirty="0">
                <a:solidFill>
                  <a:srgbClr val="FF0000"/>
                </a:solidFill>
                <a:cs typeface="Arial"/>
              </a:rPr>
              <a:t>стандартного</a:t>
            </a:r>
            <a:r>
              <a:rPr sz="1500" b="1" spc="10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5" dirty="0">
                <a:solidFill>
                  <a:srgbClr val="FF0000"/>
                </a:solidFill>
                <a:cs typeface="Arial"/>
              </a:rPr>
              <a:t>типа</a:t>
            </a:r>
            <a:r>
              <a:rPr sz="1500" b="1" dirty="0">
                <a:solidFill>
                  <a:srgbClr val="FF0000"/>
                </a:solidFill>
                <a:cs typeface="Arial"/>
              </a:rPr>
              <a:t> на</a:t>
            </a:r>
            <a:r>
              <a:rPr sz="1500" b="1" spc="-5" dirty="0">
                <a:solidFill>
                  <a:srgbClr val="FF0000"/>
                </a:solidFill>
                <a:cs typeface="Arial"/>
              </a:rPr>
              <a:t> экзамене</a:t>
            </a:r>
            <a:endParaRPr sz="1500" dirty="0">
              <a:cs typeface="Arial"/>
            </a:endParaRPr>
          </a:p>
          <a:p>
            <a:pPr marR="56515" algn="ctr">
              <a:lnSpc>
                <a:spcPct val="100000"/>
              </a:lnSpc>
              <a:spcBef>
                <a:spcPts val="254"/>
              </a:spcBef>
            </a:pPr>
            <a:r>
              <a:rPr sz="1500" b="1" dirty="0">
                <a:solidFill>
                  <a:srgbClr val="FF0000"/>
                </a:solidFill>
                <a:cs typeface="Arial"/>
              </a:rPr>
              <a:t>по</a:t>
            </a:r>
            <a:r>
              <a:rPr sz="1500" b="1" spc="-45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10" dirty="0">
                <a:solidFill>
                  <a:srgbClr val="FF0000"/>
                </a:solidFill>
                <a:cs typeface="Arial"/>
              </a:rPr>
              <a:t>китайскому</a:t>
            </a:r>
            <a:r>
              <a:rPr sz="1500" b="1" spc="-40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dirty="0">
                <a:solidFill>
                  <a:srgbClr val="FF0000"/>
                </a:solidFill>
                <a:cs typeface="Arial"/>
              </a:rPr>
              <a:t>языку</a:t>
            </a:r>
            <a:r>
              <a:rPr sz="1500" b="1" spc="-20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10" dirty="0">
                <a:solidFill>
                  <a:srgbClr val="FF0000"/>
                </a:solidFill>
                <a:cs typeface="Arial"/>
              </a:rPr>
              <a:t>недопустимо!</a:t>
            </a:r>
            <a:endParaRPr sz="1500" dirty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0201" y="2286000"/>
            <a:ext cx="64199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-40" dirty="0" smtClean="0">
                <a:solidFill>
                  <a:srgbClr val="002060"/>
                </a:solidFill>
                <a:cs typeface="Arial" pitchFamily="34" charset="0"/>
              </a:rPr>
              <a:t>ОРГАНИЗАЦИЯ</a:t>
            </a:r>
            <a:r>
              <a:rPr lang="ru-RU" sz="3600" b="1" spc="-2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ru-RU" sz="3600" b="1" spc="-55" dirty="0" smtClean="0">
                <a:solidFill>
                  <a:srgbClr val="002060"/>
                </a:solidFill>
                <a:cs typeface="Arial" pitchFamily="34" charset="0"/>
              </a:rPr>
              <a:t>ПЕЧАТИ</a:t>
            </a:r>
            <a:r>
              <a:rPr lang="ru-RU" sz="3600" b="1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3600" b="1" spc="5" dirty="0" smtClean="0">
                <a:solidFill>
                  <a:srgbClr val="002060"/>
                </a:solidFill>
                <a:cs typeface="Arial" pitchFamily="34" charset="0"/>
              </a:rPr>
              <a:t>ЭМ </a:t>
            </a:r>
            <a:r>
              <a:rPr lang="ru-RU" sz="3600" b="1" spc="-835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cs typeface="Arial" pitchFamily="34" charset="0"/>
              </a:rPr>
              <a:t>В</a:t>
            </a:r>
            <a:r>
              <a:rPr lang="ru-RU" sz="3600" b="1" spc="1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3600" b="1" spc="-80" dirty="0" smtClean="0">
                <a:solidFill>
                  <a:srgbClr val="002060"/>
                </a:solidFill>
                <a:cs typeface="Arial" pitchFamily="34" charset="0"/>
              </a:rPr>
              <a:t>АУДИТОРИЯХ</a:t>
            </a:r>
            <a:r>
              <a:rPr lang="ru-RU" sz="3600" b="1" spc="1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3600" b="1" spc="-5" dirty="0" smtClean="0">
                <a:solidFill>
                  <a:srgbClr val="002060"/>
                </a:solidFill>
                <a:cs typeface="Arial" pitchFamily="34" charset="0"/>
              </a:rPr>
              <a:t>ППЭ</a:t>
            </a:r>
            <a:endParaRPr lang="ru-RU" sz="36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76148" y="1899932"/>
            <a:ext cx="8392160" cy="653384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131445" marR="123825" algn="ctr">
              <a:lnSpc>
                <a:spcPct val="100000"/>
              </a:lnSpc>
              <a:spcBef>
                <a:spcPts val="55"/>
              </a:spcBef>
            </a:pPr>
            <a:r>
              <a:rPr sz="1400" b="1" dirty="0">
                <a:cs typeface="Microsoft Sans Serif"/>
              </a:rPr>
              <a:t>В</a:t>
            </a:r>
            <a:r>
              <a:rPr sz="1400" b="1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400" b="1" spc="-5" dirty="0">
                <a:solidFill>
                  <a:srgbClr val="FF0000"/>
                </a:solidFill>
                <a:cs typeface="Microsoft Sans Serif"/>
              </a:rPr>
              <a:t>9.30 </a:t>
            </a:r>
            <a:r>
              <a:rPr sz="1400" spc="-10" dirty="0">
                <a:cs typeface="Microsoft Sans Serif"/>
              </a:rPr>
              <a:t>по </a:t>
            </a:r>
            <a:r>
              <a:rPr sz="1400" spc="-5" dirty="0">
                <a:cs typeface="Microsoft Sans Serif"/>
              </a:rPr>
              <a:t>местному времени </a:t>
            </a:r>
            <a:r>
              <a:rPr sz="1400" dirty="0">
                <a:cs typeface="Microsoft Sans Serif"/>
              </a:rPr>
              <a:t>в </a:t>
            </a:r>
            <a:r>
              <a:rPr sz="1400" spc="10" dirty="0">
                <a:cs typeface="Microsoft Sans Serif"/>
              </a:rPr>
              <a:t>Штабе </a:t>
            </a:r>
            <a:r>
              <a:rPr sz="1400" spc="-5" dirty="0">
                <a:cs typeface="Microsoft Sans Serif"/>
              </a:rPr>
              <a:t>ППЭ </a:t>
            </a:r>
            <a:r>
              <a:rPr sz="1400" dirty="0">
                <a:cs typeface="Microsoft Sans Serif"/>
              </a:rPr>
              <a:t>с </a:t>
            </a:r>
            <a:r>
              <a:rPr sz="1400" spc="-5" dirty="0">
                <a:cs typeface="Microsoft Sans Serif"/>
              </a:rPr>
              <a:t>помощью Станции </a:t>
            </a:r>
            <a:r>
              <a:rPr sz="1400" spc="-10" dirty="0">
                <a:cs typeface="Microsoft Sans Serif"/>
              </a:rPr>
              <a:t>авторизации </a:t>
            </a:r>
            <a:r>
              <a:rPr sz="1400" spc="-15" dirty="0">
                <a:cs typeface="Microsoft Sans Serif"/>
              </a:rPr>
              <a:t>технический </a:t>
            </a:r>
            <a:r>
              <a:rPr sz="1400" dirty="0">
                <a:cs typeface="Microsoft Sans Serif"/>
              </a:rPr>
              <a:t>специалист </a:t>
            </a:r>
            <a:r>
              <a:rPr sz="1400" spc="-34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скачивает</a:t>
            </a:r>
            <a:r>
              <a:rPr sz="1400" spc="-4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ключ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доступа</a:t>
            </a:r>
            <a:r>
              <a:rPr sz="1400" spc="-15" dirty="0">
                <a:cs typeface="Microsoft Sans Serif"/>
              </a:rPr>
              <a:t> </a:t>
            </a:r>
            <a:r>
              <a:rPr sz="1400" spc="-85" dirty="0">
                <a:cs typeface="Microsoft Sans Serif"/>
              </a:rPr>
              <a:t>к</a:t>
            </a:r>
            <a:r>
              <a:rPr sz="1400" spc="10" dirty="0">
                <a:cs typeface="Microsoft Sans Serif"/>
              </a:rPr>
              <a:t> </a:t>
            </a:r>
            <a:r>
              <a:rPr sz="1400" spc="5" dirty="0">
                <a:cs typeface="Microsoft Sans Serif"/>
              </a:rPr>
              <a:t>ЭМ </a:t>
            </a:r>
            <a:r>
              <a:rPr sz="1400" spc="-5" dirty="0">
                <a:cs typeface="Microsoft Sans Serif"/>
              </a:rPr>
              <a:t>при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участии</a:t>
            </a:r>
            <a:r>
              <a:rPr sz="1400" spc="-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члена</a:t>
            </a:r>
            <a:r>
              <a:rPr sz="1400" spc="15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</a:t>
            </a:r>
            <a:r>
              <a:rPr sz="1400" spc="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(с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использованием</a:t>
            </a:r>
            <a:r>
              <a:rPr sz="1400" spc="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токена</a:t>
            </a:r>
            <a:r>
              <a:rPr sz="1400" spc="-3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члена</a:t>
            </a:r>
            <a:r>
              <a:rPr sz="1400" spc="5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ГЭК)</a:t>
            </a:r>
            <a:endParaRPr sz="14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cs typeface="Microsoft Sans Serif"/>
              </a:rPr>
              <a:t>и </a:t>
            </a:r>
            <a:r>
              <a:rPr sz="1400" spc="-15" dirty="0">
                <a:cs typeface="Microsoft Sans Serif"/>
              </a:rPr>
              <a:t>записывает</a:t>
            </a:r>
            <a:r>
              <a:rPr sz="1400" spc="-4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его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обычный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флеш-накопитель</a:t>
            </a:r>
            <a:endParaRPr sz="1400" dirty="0"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7262" y="3516124"/>
            <a:ext cx="2856230" cy="1094530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91440" marR="82550" algn="just">
              <a:lnSpc>
                <a:spcPct val="100000"/>
              </a:lnSpc>
            </a:pPr>
            <a:r>
              <a:rPr sz="1400" b="1" spc="-25" dirty="0">
                <a:cs typeface="Microsoft Sans Serif"/>
              </a:rPr>
              <a:t>Загружает</a:t>
            </a:r>
            <a:r>
              <a:rPr sz="1400" b="1" spc="320" dirty="0">
                <a:cs typeface="Microsoft Sans Serif"/>
              </a:rPr>
              <a:t> </a:t>
            </a:r>
            <a:r>
              <a:rPr sz="1400" b="1" spc="-30" dirty="0">
                <a:cs typeface="Microsoft Sans Serif"/>
              </a:rPr>
              <a:t>ключ</a:t>
            </a:r>
            <a:r>
              <a:rPr sz="1400" b="1" spc="310" dirty="0">
                <a:cs typeface="Microsoft Sans Serif"/>
              </a:rPr>
              <a:t> </a:t>
            </a:r>
            <a:r>
              <a:rPr sz="1400" b="1" spc="-10" dirty="0">
                <a:cs typeface="Microsoft Sans Serif"/>
              </a:rPr>
              <a:t>доступа</a:t>
            </a:r>
            <a:r>
              <a:rPr sz="1400" b="1" spc="355" dirty="0">
                <a:cs typeface="Microsoft Sans Serif"/>
              </a:rPr>
              <a:t> </a:t>
            </a:r>
            <a:r>
              <a:rPr sz="1400" b="1" spc="-90" dirty="0">
                <a:cs typeface="Microsoft Sans Serif"/>
              </a:rPr>
              <a:t>к</a:t>
            </a:r>
            <a:r>
              <a:rPr sz="1400" b="1" spc="190" dirty="0">
                <a:cs typeface="Microsoft Sans Serif"/>
              </a:rPr>
              <a:t> </a:t>
            </a:r>
            <a:r>
              <a:rPr sz="1400" b="1" spc="-5" dirty="0">
                <a:cs typeface="Microsoft Sans Serif"/>
              </a:rPr>
              <a:t>ЭМ </a:t>
            </a:r>
            <a:r>
              <a:rPr sz="1400" b="1" dirty="0">
                <a:cs typeface="Microsoft Sans Serif"/>
              </a:rPr>
              <a:t> в    </a:t>
            </a:r>
            <a:r>
              <a:rPr sz="1400" b="1" spc="-5" dirty="0">
                <a:cs typeface="Microsoft Sans Serif"/>
              </a:rPr>
              <a:t>ПО</a:t>
            </a:r>
            <a:r>
              <a:rPr sz="1400" b="1" spc="360" dirty="0">
                <a:cs typeface="Microsoft Sans Serif"/>
              </a:rPr>
              <a:t>  </a:t>
            </a:r>
            <a:r>
              <a:rPr sz="1400" b="1" spc="-10" dirty="0">
                <a:cs typeface="Microsoft Sans Serif"/>
              </a:rPr>
              <a:t>Станции</a:t>
            </a:r>
            <a:r>
              <a:rPr sz="1400" b="1" spc="350" dirty="0">
                <a:cs typeface="Microsoft Sans Serif"/>
              </a:rPr>
              <a:t>  </a:t>
            </a:r>
            <a:r>
              <a:rPr sz="1400" b="1" spc="-25" dirty="0">
                <a:cs typeface="Microsoft Sans Serif"/>
              </a:rPr>
              <a:t>печати</a:t>
            </a:r>
            <a:r>
              <a:rPr sz="1400" b="1" spc="320" dirty="0">
                <a:cs typeface="Microsoft Sans Serif"/>
              </a:rPr>
              <a:t> </a:t>
            </a:r>
            <a:r>
              <a:rPr sz="1400" b="1" spc="325" dirty="0">
                <a:cs typeface="Microsoft Sans Serif"/>
              </a:rPr>
              <a:t> </a:t>
            </a:r>
            <a:r>
              <a:rPr sz="1400" b="1" dirty="0">
                <a:cs typeface="Microsoft Sans Serif"/>
              </a:rPr>
              <a:t>ЭМ </a:t>
            </a:r>
            <a:r>
              <a:rPr sz="1400" b="1" spc="-360" dirty="0">
                <a:cs typeface="Microsoft Sans Serif"/>
              </a:rPr>
              <a:t> </a:t>
            </a:r>
            <a:r>
              <a:rPr sz="1400" b="1" dirty="0">
                <a:cs typeface="Microsoft Sans Serif"/>
              </a:rPr>
              <a:t>в</a:t>
            </a:r>
            <a:r>
              <a:rPr sz="1400" b="1" spc="5" dirty="0">
                <a:cs typeface="Microsoft Sans Serif"/>
              </a:rPr>
              <a:t> </a:t>
            </a:r>
            <a:r>
              <a:rPr sz="1400" b="1" spc="-25" dirty="0" err="1" smtClean="0">
                <a:cs typeface="Microsoft Sans Serif"/>
              </a:rPr>
              <a:t>каждой</a:t>
            </a:r>
            <a:r>
              <a:rPr lang="ru-RU" sz="1400" b="1" spc="-25" dirty="0" smtClean="0">
                <a:cs typeface="Microsoft Sans Serif"/>
              </a:rPr>
              <a:t> </a:t>
            </a:r>
            <a:r>
              <a:rPr sz="1400" b="1" spc="-5" dirty="0" smtClean="0">
                <a:cs typeface="Microsoft Sans Serif"/>
              </a:rPr>
              <a:t> </a:t>
            </a:r>
            <a:r>
              <a:rPr sz="1400" b="1" spc="-15" dirty="0" err="1" smtClean="0">
                <a:cs typeface="Microsoft Sans Serif"/>
              </a:rPr>
              <a:t>аудитории</a:t>
            </a:r>
            <a:endParaRPr lang="ru-RU" sz="1400" b="1" spc="-15" dirty="0" smtClean="0">
              <a:cs typeface="Microsoft Sans Serif"/>
            </a:endParaRPr>
          </a:p>
          <a:p>
            <a:pPr marL="91440" marR="82550" algn="just">
              <a:lnSpc>
                <a:spcPct val="100000"/>
              </a:lnSpc>
            </a:pPr>
            <a:endParaRPr sz="1400" dirty="0">
              <a:solidFill>
                <a:srgbClr val="002060"/>
              </a:solidFill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6148" y="2681039"/>
            <a:ext cx="8392160" cy="517449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85725" rIns="0" bIns="0" rtlCol="0">
            <a:spAutoFit/>
          </a:bodyPr>
          <a:lstStyle/>
          <a:p>
            <a:pPr marL="1534160" marR="596265" indent="-931544">
              <a:lnSpc>
                <a:spcPct val="100000"/>
              </a:lnSpc>
              <a:spcBef>
                <a:spcPts val="675"/>
              </a:spcBef>
            </a:pPr>
            <a:r>
              <a:rPr sz="1400" dirty="0">
                <a:cs typeface="Microsoft Sans Serif"/>
              </a:rPr>
              <a:t>После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успешного</a:t>
            </a:r>
            <a:r>
              <a:rPr sz="140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скачивания</a:t>
            </a:r>
            <a:r>
              <a:rPr sz="1400" spc="1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ключа</a:t>
            </a:r>
            <a:r>
              <a:rPr sz="1400" spc="1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доступа</a:t>
            </a:r>
            <a:r>
              <a:rPr sz="1400" spc="15" dirty="0">
                <a:cs typeface="Microsoft Sans Serif"/>
              </a:rPr>
              <a:t> </a:t>
            </a:r>
            <a:r>
              <a:rPr sz="1400" spc="-90" dirty="0">
                <a:cs typeface="Microsoft Sans Serif"/>
              </a:rPr>
              <a:t>к</a:t>
            </a:r>
            <a:r>
              <a:rPr sz="1400" spc="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</a:t>
            </a:r>
            <a:r>
              <a:rPr sz="1400" spc="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член</a:t>
            </a:r>
            <a:r>
              <a:rPr sz="1400" spc="5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</a:t>
            </a:r>
            <a:r>
              <a:rPr sz="1400" spc="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технический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специалист </a:t>
            </a:r>
            <a:r>
              <a:rPr sz="1400" spc="-35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каждой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аудитории</a:t>
            </a:r>
            <a:r>
              <a:rPr sz="1400" spc="1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загружают</a:t>
            </a:r>
            <a:r>
              <a:rPr sz="1400" spc="-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активируют</a:t>
            </a:r>
            <a:r>
              <a:rPr sz="1400" spc="4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ключ</a:t>
            </a:r>
            <a:r>
              <a:rPr sz="1400" spc="1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доступа </a:t>
            </a:r>
            <a:r>
              <a:rPr sz="1400" spc="-90" dirty="0">
                <a:cs typeface="Microsoft Sans Serif"/>
              </a:rPr>
              <a:t>к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ЭМ</a:t>
            </a:r>
            <a:endParaRPr sz="1400" dirty="0"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57262" y="4774946"/>
            <a:ext cx="2856230" cy="1093248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114935" rIns="0" bIns="0" rtlCol="0">
            <a:spAutoFit/>
          </a:bodyPr>
          <a:lstStyle/>
          <a:p>
            <a:pPr marL="91440" marR="82550" algn="just">
              <a:lnSpc>
                <a:spcPct val="100000"/>
              </a:lnSpc>
              <a:spcBef>
                <a:spcPts val="905"/>
              </a:spcBef>
            </a:pPr>
            <a:r>
              <a:rPr sz="1400" spc="-25" dirty="0">
                <a:cs typeface="Microsoft Sans Serif"/>
              </a:rPr>
              <a:t>Подключает</a:t>
            </a:r>
            <a:r>
              <a:rPr sz="1400" spc="-20" dirty="0">
                <a:cs typeface="Microsoft Sans Serif"/>
              </a:rPr>
              <a:t> </a:t>
            </a:r>
            <a:r>
              <a:rPr sz="1400" spc="-90" dirty="0">
                <a:cs typeface="Microsoft Sans Serif"/>
              </a:rPr>
              <a:t>к</a:t>
            </a:r>
            <a:r>
              <a:rPr sz="1400" spc="-8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Станции</a:t>
            </a:r>
            <a:r>
              <a:rPr sz="1400" spc="-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печати </a:t>
            </a:r>
            <a:r>
              <a:rPr sz="1400" spc="-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токен</a:t>
            </a:r>
            <a:r>
              <a:rPr sz="1400" spc="33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вводит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пароль </a:t>
            </a:r>
            <a:r>
              <a:rPr sz="1400" spc="-10" dirty="0">
                <a:cs typeface="Microsoft Sans Serif"/>
              </a:rPr>
              <a:t> доступа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(активирует</a:t>
            </a:r>
            <a:r>
              <a:rPr sz="1400" spc="-1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ключ </a:t>
            </a:r>
            <a:r>
              <a:rPr sz="1400" spc="-36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доступа</a:t>
            </a:r>
            <a:r>
              <a:rPr sz="1400" dirty="0">
                <a:cs typeface="Microsoft Sans Serif"/>
              </a:rPr>
              <a:t> </a:t>
            </a:r>
            <a:r>
              <a:rPr sz="1400" spc="-90" dirty="0">
                <a:cs typeface="Microsoft Sans Serif"/>
              </a:rPr>
              <a:t>к</a:t>
            </a:r>
            <a:r>
              <a:rPr sz="1400" dirty="0">
                <a:cs typeface="Microsoft Sans Serif"/>
              </a:rPr>
              <a:t> ЭМ</a:t>
            </a:r>
            <a:r>
              <a:rPr sz="1400" dirty="0" smtClean="0">
                <a:cs typeface="Microsoft Sans Serif"/>
              </a:rPr>
              <a:t>)</a:t>
            </a:r>
            <a:endParaRPr lang="ru-RU" sz="1400" dirty="0" smtClean="0">
              <a:cs typeface="Microsoft Sans Serif"/>
            </a:endParaRPr>
          </a:p>
          <a:p>
            <a:pPr marL="91440" marR="82550" algn="just">
              <a:lnSpc>
                <a:spcPct val="100000"/>
              </a:lnSpc>
              <a:spcBef>
                <a:spcPts val="905"/>
              </a:spcBef>
            </a:pPr>
            <a:endParaRPr sz="1400" dirty="0">
              <a:solidFill>
                <a:srgbClr val="002060"/>
              </a:solidFill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68879" y="3516122"/>
            <a:ext cx="2389505" cy="915635"/>
          </a:xfrm>
          <a:prstGeom prst="rect">
            <a:avLst/>
          </a:prstGeom>
          <a:solidFill>
            <a:srgbClr val="FCEADA"/>
          </a:solidFill>
          <a:ln w="19050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171450">
              <a:lnSpc>
                <a:spcPct val="100000"/>
              </a:lnSpc>
            </a:pPr>
            <a:r>
              <a:rPr sz="1600" spc="-25" dirty="0" err="1">
                <a:cs typeface="Microsoft Sans Serif"/>
              </a:rPr>
              <a:t>Технический</a:t>
            </a:r>
            <a:r>
              <a:rPr sz="1600" spc="-15" dirty="0">
                <a:cs typeface="Microsoft Sans Serif"/>
              </a:rPr>
              <a:t> </a:t>
            </a:r>
            <a:r>
              <a:rPr sz="1600" spc="-5" dirty="0" err="1" smtClean="0">
                <a:cs typeface="Microsoft Sans Serif"/>
              </a:rPr>
              <a:t>специалист</a:t>
            </a:r>
            <a:endParaRPr lang="ru-RU" sz="1600" spc="-5" dirty="0" smtClean="0">
              <a:cs typeface="Microsoft Sans Serif"/>
            </a:endParaRPr>
          </a:p>
          <a:p>
            <a:pPr marL="171450">
              <a:lnSpc>
                <a:spcPct val="100000"/>
              </a:lnSpc>
            </a:pPr>
            <a:endParaRPr sz="1400" dirty="0">
              <a:solidFill>
                <a:srgbClr val="002060"/>
              </a:solidFill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68879" y="4774950"/>
            <a:ext cx="2389505" cy="915635"/>
          </a:xfrm>
          <a:prstGeom prst="rect">
            <a:avLst/>
          </a:prstGeom>
          <a:solidFill>
            <a:srgbClr val="FCEADA"/>
          </a:solidFill>
          <a:ln w="19050">
            <a:solidFill>
              <a:srgbClr val="C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798195">
              <a:lnSpc>
                <a:spcPct val="100000"/>
              </a:lnSpc>
              <a:spcBef>
                <a:spcPts val="5"/>
              </a:spcBef>
            </a:pPr>
            <a:r>
              <a:rPr sz="1600" spc="-5" dirty="0" err="1" smtClean="0">
                <a:cs typeface="Microsoft Sans Serif"/>
              </a:rPr>
              <a:t>Чле</a:t>
            </a:r>
            <a:r>
              <a:rPr lang="ru-RU" sz="1600" spc="-5" dirty="0" err="1" smtClean="0">
                <a:cs typeface="Microsoft Sans Serif"/>
              </a:rPr>
              <a:t>н</a:t>
            </a:r>
            <a:r>
              <a:rPr sz="1600" spc="-50" dirty="0" smtClean="0">
                <a:cs typeface="Microsoft Sans Serif"/>
              </a:rPr>
              <a:t> ГЭК</a:t>
            </a:r>
            <a:endParaRPr lang="ru-RU" sz="1600" spc="-50" dirty="0" smtClean="0">
              <a:cs typeface="Microsoft Sans Serif"/>
            </a:endParaRPr>
          </a:p>
          <a:p>
            <a:pPr marL="798195">
              <a:lnSpc>
                <a:spcPct val="100000"/>
              </a:lnSpc>
              <a:spcBef>
                <a:spcPts val="5"/>
              </a:spcBef>
            </a:pPr>
            <a:endParaRPr sz="1400" dirty="0">
              <a:solidFill>
                <a:srgbClr val="002060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4" name="object 14"/>
          <p:cNvGrpSpPr/>
          <p:nvPr/>
        </p:nvGrpSpPr>
        <p:grpSpPr>
          <a:xfrm>
            <a:off x="762000" y="6172206"/>
            <a:ext cx="6406896" cy="530733"/>
            <a:chOff x="851916" y="6076188"/>
            <a:chExt cx="6316980" cy="626745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1916" y="6076188"/>
              <a:ext cx="6316980" cy="6263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3376" y="6079236"/>
              <a:ext cx="5908548" cy="5638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3465" y="6108573"/>
              <a:ext cx="6213475" cy="52228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38200" y="6172206"/>
            <a:ext cx="6278740" cy="472565"/>
          </a:xfrm>
          <a:prstGeom prst="rect">
            <a:avLst/>
          </a:prstGeom>
          <a:ln w="19050">
            <a:solidFill>
              <a:srgbClr val="E36C09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412115" marR="344170" indent="-62865">
              <a:lnSpc>
                <a:spcPct val="100000"/>
              </a:lnSpc>
              <a:spcBef>
                <a:spcPts val="325"/>
              </a:spcBef>
            </a:pPr>
            <a:r>
              <a:rPr sz="1400" spc="-15" dirty="0">
                <a:cs typeface="Microsoft Sans Serif"/>
              </a:rPr>
              <a:t>Организаторы</a:t>
            </a:r>
            <a:r>
              <a:rPr sz="1400" spc="-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2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аудитории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во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время</a:t>
            </a:r>
            <a:r>
              <a:rPr sz="1400" spc="20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загрузки</a:t>
            </a:r>
            <a:r>
              <a:rPr sz="140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ключа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расшифровки </a:t>
            </a:r>
            <a:r>
              <a:rPr sz="1400" spc="-35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могут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проводить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первую</a:t>
            </a:r>
            <a:r>
              <a:rPr sz="1400" spc="5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часть</a:t>
            </a:r>
            <a:r>
              <a:rPr sz="1400" spc="-1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инструктажа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участников</a:t>
            </a:r>
            <a:r>
              <a:rPr sz="1400" spc="5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endParaRPr sz="1400" dirty="0"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6148" y="1181385"/>
            <a:ext cx="8392160" cy="502061"/>
          </a:xfrm>
          <a:prstGeom prst="rect">
            <a:avLst/>
          </a:prstGeom>
          <a:solidFill>
            <a:srgbClr val="FFFFFF"/>
          </a:solidFill>
          <a:ln w="28575">
            <a:solidFill>
              <a:srgbClr val="E36C09"/>
            </a:solidFill>
          </a:ln>
        </p:spPr>
        <p:txBody>
          <a:bodyPr vert="horz" wrap="square" lIns="0" tIns="70485" rIns="0" bIns="0" rtlCol="0">
            <a:spAutoFit/>
          </a:bodyPr>
          <a:lstStyle/>
          <a:p>
            <a:pPr marL="2357120" marR="266065" indent="-2082164">
              <a:lnSpc>
                <a:spcPct val="100000"/>
              </a:lnSpc>
              <a:spcBef>
                <a:spcPts val="555"/>
              </a:spcBef>
            </a:pP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каждой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аудитории</a:t>
            </a:r>
            <a:r>
              <a:rPr sz="1400" spc="2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проведения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должна</a:t>
            </a:r>
            <a:r>
              <a:rPr sz="1400" dirty="0">
                <a:cs typeface="Microsoft Sans Serif"/>
              </a:rPr>
              <a:t> быть</a:t>
            </a:r>
            <a:r>
              <a:rPr sz="1400" spc="1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установлена</a:t>
            </a:r>
            <a:r>
              <a:rPr sz="1400" spc="-2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минимум</a:t>
            </a:r>
            <a:r>
              <a:rPr sz="1400" spc="5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одна</a:t>
            </a:r>
            <a:r>
              <a:rPr sz="1400" spc="4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Станция</a:t>
            </a:r>
            <a:r>
              <a:rPr sz="1400" spc="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печати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 </a:t>
            </a:r>
            <a:r>
              <a:rPr sz="1400" spc="-35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(компьютер</a:t>
            </a:r>
            <a:r>
              <a:rPr sz="1400" spc="-3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 </a:t>
            </a:r>
            <a:r>
              <a:rPr sz="1400" spc="-10" dirty="0">
                <a:cs typeface="Microsoft Sans Serif"/>
              </a:rPr>
              <a:t>установленным </a:t>
            </a:r>
            <a:r>
              <a:rPr sz="1400" dirty="0">
                <a:cs typeface="Microsoft Sans Serif"/>
              </a:rPr>
              <a:t>ПО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принтер)</a:t>
            </a:r>
            <a:endParaRPr sz="1400" dirty="0">
              <a:cs typeface="Microsoft Sans Serif"/>
            </a:endParaRPr>
          </a:p>
        </p:txBody>
      </p:sp>
      <p:grpSp>
        <p:nvGrpSpPr>
          <p:cNvPr id="5" name="object 20"/>
          <p:cNvGrpSpPr/>
          <p:nvPr/>
        </p:nvGrpSpPr>
        <p:grpSpPr>
          <a:xfrm>
            <a:off x="3803653" y="3816222"/>
            <a:ext cx="675005" cy="519430"/>
            <a:chOff x="3803650" y="3816222"/>
            <a:chExt cx="675005" cy="519430"/>
          </a:xfrm>
        </p:grpSpPr>
        <p:sp>
          <p:nvSpPr>
            <p:cNvPr id="21" name="object 21"/>
            <p:cNvSpPr/>
            <p:nvPr/>
          </p:nvSpPr>
          <p:spPr>
            <a:xfrm>
              <a:off x="3813175" y="3825747"/>
              <a:ext cx="655955" cy="500380"/>
            </a:xfrm>
            <a:custGeom>
              <a:avLst/>
              <a:gdLst/>
              <a:ahLst/>
              <a:cxnLst/>
              <a:rect l="l" t="t" r="r" b="b"/>
              <a:pathLst>
                <a:path w="655954" h="500379">
                  <a:moveTo>
                    <a:pt x="250189" y="0"/>
                  </a:moveTo>
                  <a:lnTo>
                    <a:pt x="0" y="250189"/>
                  </a:lnTo>
                  <a:lnTo>
                    <a:pt x="250189" y="500379"/>
                  </a:lnTo>
                  <a:lnTo>
                    <a:pt x="250189" y="375284"/>
                  </a:lnTo>
                  <a:lnTo>
                    <a:pt x="655574" y="375284"/>
                  </a:lnTo>
                  <a:lnTo>
                    <a:pt x="655574" y="125094"/>
                  </a:lnTo>
                  <a:lnTo>
                    <a:pt x="250189" y="125094"/>
                  </a:lnTo>
                  <a:lnTo>
                    <a:pt x="25018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13175" y="3825747"/>
              <a:ext cx="655955" cy="500380"/>
            </a:xfrm>
            <a:custGeom>
              <a:avLst/>
              <a:gdLst/>
              <a:ahLst/>
              <a:cxnLst/>
              <a:rect l="l" t="t" r="r" b="b"/>
              <a:pathLst>
                <a:path w="655954" h="500379">
                  <a:moveTo>
                    <a:pt x="0" y="250189"/>
                  </a:moveTo>
                  <a:lnTo>
                    <a:pt x="250189" y="0"/>
                  </a:lnTo>
                  <a:lnTo>
                    <a:pt x="250189" y="125094"/>
                  </a:lnTo>
                  <a:lnTo>
                    <a:pt x="655574" y="125094"/>
                  </a:lnTo>
                  <a:lnTo>
                    <a:pt x="655574" y="375284"/>
                  </a:lnTo>
                  <a:lnTo>
                    <a:pt x="250189" y="375284"/>
                  </a:lnTo>
                  <a:lnTo>
                    <a:pt x="250189" y="500379"/>
                  </a:lnTo>
                  <a:lnTo>
                    <a:pt x="0" y="250189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23"/>
          <p:cNvGrpSpPr/>
          <p:nvPr/>
        </p:nvGrpSpPr>
        <p:grpSpPr>
          <a:xfrm>
            <a:off x="3798889" y="5008060"/>
            <a:ext cx="684530" cy="528955"/>
            <a:chOff x="3798887" y="5008054"/>
            <a:chExt cx="684530" cy="528955"/>
          </a:xfrm>
        </p:grpSpPr>
        <p:sp>
          <p:nvSpPr>
            <p:cNvPr id="24" name="object 24"/>
            <p:cNvSpPr/>
            <p:nvPr/>
          </p:nvSpPr>
          <p:spPr>
            <a:xfrm>
              <a:off x="3813175" y="5022341"/>
              <a:ext cx="655955" cy="500380"/>
            </a:xfrm>
            <a:custGeom>
              <a:avLst/>
              <a:gdLst/>
              <a:ahLst/>
              <a:cxnLst/>
              <a:rect l="l" t="t" r="r" b="b"/>
              <a:pathLst>
                <a:path w="655954" h="500379">
                  <a:moveTo>
                    <a:pt x="250189" y="0"/>
                  </a:moveTo>
                  <a:lnTo>
                    <a:pt x="0" y="250189"/>
                  </a:lnTo>
                  <a:lnTo>
                    <a:pt x="250189" y="500252"/>
                  </a:lnTo>
                  <a:lnTo>
                    <a:pt x="250189" y="375284"/>
                  </a:lnTo>
                  <a:lnTo>
                    <a:pt x="655701" y="375284"/>
                  </a:lnTo>
                  <a:lnTo>
                    <a:pt x="655701" y="125094"/>
                  </a:lnTo>
                  <a:lnTo>
                    <a:pt x="250189" y="125094"/>
                  </a:lnTo>
                  <a:lnTo>
                    <a:pt x="2501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13175" y="5022341"/>
              <a:ext cx="655955" cy="500380"/>
            </a:xfrm>
            <a:custGeom>
              <a:avLst/>
              <a:gdLst/>
              <a:ahLst/>
              <a:cxnLst/>
              <a:rect l="l" t="t" r="r" b="b"/>
              <a:pathLst>
                <a:path w="655954" h="500379">
                  <a:moveTo>
                    <a:pt x="0" y="250189"/>
                  </a:moveTo>
                  <a:lnTo>
                    <a:pt x="250189" y="0"/>
                  </a:lnTo>
                  <a:lnTo>
                    <a:pt x="250189" y="125094"/>
                  </a:lnTo>
                  <a:lnTo>
                    <a:pt x="655701" y="125094"/>
                  </a:lnTo>
                  <a:lnTo>
                    <a:pt x="655701" y="375284"/>
                  </a:lnTo>
                  <a:lnTo>
                    <a:pt x="250189" y="375284"/>
                  </a:lnTo>
                  <a:lnTo>
                    <a:pt x="250189" y="500252"/>
                  </a:lnTo>
                  <a:lnTo>
                    <a:pt x="0" y="250189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304803" y="152400"/>
            <a:ext cx="712850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b="1" spc="-5" dirty="0">
                <a:solidFill>
                  <a:srgbClr val="E36C09"/>
                </a:solidFill>
              </a:rPr>
              <a:t>П</a:t>
            </a:r>
            <a:r>
              <a:rPr sz="2400" b="1" spc="-50" dirty="0">
                <a:solidFill>
                  <a:srgbClr val="E36C09"/>
                </a:solidFill>
              </a:rPr>
              <a:t>О</a:t>
            </a:r>
            <a:r>
              <a:rPr sz="2400" b="1" spc="-240" dirty="0">
                <a:solidFill>
                  <a:srgbClr val="E36C09"/>
                </a:solidFill>
              </a:rPr>
              <a:t>Д</a:t>
            </a:r>
            <a:r>
              <a:rPr sz="2400" b="1" spc="-210" dirty="0">
                <a:solidFill>
                  <a:srgbClr val="E36C09"/>
                </a:solidFill>
              </a:rPr>
              <a:t>Г</a:t>
            </a:r>
            <a:r>
              <a:rPr sz="2400" b="1" dirty="0">
                <a:solidFill>
                  <a:srgbClr val="E36C09"/>
                </a:solidFill>
              </a:rPr>
              <a:t>О</a:t>
            </a:r>
            <a:r>
              <a:rPr sz="2400" b="1" spc="-110" dirty="0">
                <a:solidFill>
                  <a:srgbClr val="E36C09"/>
                </a:solidFill>
              </a:rPr>
              <a:t>Т</a:t>
            </a:r>
            <a:r>
              <a:rPr sz="2400" b="1" spc="-55" dirty="0">
                <a:solidFill>
                  <a:srgbClr val="E36C09"/>
                </a:solidFill>
              </a:rPr>
              <a:t>ОВКА</a:t>
            </a:r>
            <a:r>
              <a:rPr sz="2400" b="1" spc="-15" dirty="0">
                <a:solidFill>
                  <a:srgbClr val="E36C09"/>
                </a:solidFill>
              </a:rPr>
              <a:t> </a:t>
            </a:r>
            <a:r>
              <a:rPr sz="2400" b="1" spc="-204" dirty="0">
                <a:solidFill>
                  <a:srgbClr val="E36C09"/>
                </a:solidFill>
              </a:rPr>
              <a:t>К</a:t>
            </a:r>
            <a:r>
              <a:rPr sz="2400" b="1" spc="30" dirty="0">
                <a:solidFill>
                  <a:srgbClr val="E36C09"/>
                </a:solidFill>
              </a:rPr>
              <a:t> </a:t>
            </a:r>
            <a:r>
              <a:rPr sz="2400" b="1" spc="-20" dirty="0">
                <a:solidFill>
                  <a:srgbClr val="E36C09"/>
                </a:solidFill>
              </a:rPr>
              <a:t>ПЕ</a:t>
            </a:r>
            <a:r>
              <a:rPr sz="2400" b="1" spc="-30" dirty="0">
                <a:solidFill>
                  <a:srgbClr val="E36C09"/>
                </a:solidFill>
              </a:rPr>
              <a:t>Ч</a:t>
            </a:r>
            <a:r>
              <a:rPr sz="2400" b="1" spc="-200" dirty="0">
                <a:solidFill>
                  <a:srgbClr val="E36C09"/>
                </a:solidFill>
              </a:rPr>
              <a:t>А</a:t>
            </a:r>
            <a:r>
              <a:rPr sz="2400" b="1" spc="-5" dirty="0">
                <a:solidFill>
                  <a:srgbClr val="E36C09"/>
                </a:solidFill>
              </a:rPr>
              <a:t>ТИ</a:t>
            </a:r>
            <a:r>
              <a:rPr sz="2400" b="1" spc="30" dirty="0">
                <a:solidFill>
                  <a:srgbClr val="E36C09"/>
                </a:solidFill>
              </a:rPr>
              <a:t> </a:t>
            </a:r>
            <a:r>
              <a:rPr sz="2400" b="1" spc="5" dirty="0">
                <a:solidFill>
                  <a:srgbClr val="E36C09"/>
                </a:solidFill>
              </a:rPr>
              <a:t>Э</a:t>
            </a:r>
            <a:r>
              <a:rPr sz="2400" b="1" dirty="0">
                <a:solidFill>
                  <a:srgbClr val="E36C09"/>
                </a:solidFill>
              </a:rPr>
              <a:t>М</a:t>
            </a:r>
            <a:r>
              <a:rPr sz="2400" b="1" spc="15" dirty="0">
                <a:solidFill>
                  <a:srgbClr val="E36C09"/>
                </a:solidFill>
              </a:rPr>
              <a:t> </a:t>
            </a:r>
            <a:r>
              <a:rPr sz="2400" b="1" dirty="0">
                <a:solidFill>
                  <a:srgbClr val="E36C09"/>
                </a:solidFill>
              </a:rPr>
              <a:t>В</a:t>
            </a:r>
            <a:r>
              <a:rPr sz="2400" b="1" spc="25" dirty="0">
                <a:solidFill>
                  <a:srgbClr val="E36C09"/>
                </a:solidFill>
              </a:rPr>
              <a:t> </a:t>
            </a:r>
            <a:r>
              <a:rPr sz="2400" b="1" spc="-114" dirty="0">
                <a:solidFill>
                  <a:srgbClr val="E36C09"/>
                </a:solidFill>
              </a:rPr>
              <a:t>А</a:t>
            </a:r>
            <a:r>
              <a:rPr sz="2400" b="1" spc="-125" dirty="0">
                <a:solidFill>
                  <a:srgbClr val="E36C09"/>
                </a:solidFill>
              </a:rPr>
              <a:t>У</a:t>
            </a:r>
            <a:r>
              <a:rPr sz="2400" b="1" spc="-130" dirty="0">
                <a:solidFill>
                  <a:srgbClr val="E36C09"/>
                </a:solidFill>
              </a:rPr>
              <a:t>ДИ</a:t>
            </a:r>
            <a:r>
              <a:rPr sz="2400" b="1" spc="-114" dirty="0">
                <a:solidFill>
                  <a:srgbClr val="E36C09"/>
                </a:solidFill>
              </a:rPr>
              <a:t>Т</a:t>
            </a:r>
            <a:r>
              <a:rPr sz="2400" b="1" spc="-5" dirty="0">
                <a:solidFill>
                  <a:srgbClr val="E36C09"/>
                </a:solidFill>
              </a:rPr>
              <a:t>ОРИИ</a:t>
            </a:r>
            <a:r>
              <a:rPr sz="2400" b="1" spc="30" dirty="0">
                <a:solidFill>
                  <a:srgbClr val="E36C09"/>
                </a:solidFill>
              </a:rPr>
              <a:t> </a:t>
            </a:r>
            <a:r>
              <a:rPr sz="2400" b="1" spc="-5" dirty="0">
                <a:solidFill>
                  <a:srgbClr val="E36C09"/>
                </a:solidFill>
              </a:rPr>
              <a:t>ППЭ</a:t>
            </a:r>
            <a:endParaRPr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66894" y="5916612"/>
            <a:ext cx="47625" cy="50800"/>
          </a:xfrm>
          <a:custGeom>
            <a:avLst/>
            <a:gdLst/>
            <a:ahLst/>
            <a:cxnLst/>
            <a:rect l="l" t="t" r="r" b="b"/>
            <a:pathLst>
              <a:path w="47625" h="50800">
                <a:moveTo>
                  <a:pt x="47625" y="0"/>
                </a:moveTo>
                <a:lnTo>
                  <a:pt x="0" y="0"/>
                </a:lnTo>
                <a:lnTo>
                  <a:pt x="0" y="50800"/>
                </a:lnTo>
                <a:lnTo>
                  <a:pt x="47625" y="50800"/>
                </a:lnTo>
                <a:lnTo>
                  <a:pt x="47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7574" y="1847094"/>
            <a:ext cx="1771014" cy="157797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73752" y="3425958"/>
            <a:ext cx="3695700" cy="917575"/>
            <a:chOff x="4873752" y="3425952"/>
            <a:chExt cx="3695700" cy="9175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73752" y="3425952"/>
              <a:ext cx="3695700" cy="9174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3852" y="3616452"/>
              <a:ext cx="2164079" cy="4632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916932" y="3448939"/>
              <a:ext cx="3610610" cy="831850"/>
            </a:xfrm>
            <a:custGeom>
              <a:avLst/>
              <a:gdLst/>
              <a:ahLst/>
              <a:cxnLst/>
              <a:rect l="l" t="t" r="r" b="b"/>
              <a:pathLst>
                <a:path w="3610609" h="831850">
                  <a:moveTo>
                    <a:pt x="3471671" y="0"/>
                  </a:moveTo>
                  <a:lnTo>
                    <a:pt x="138683" y="0"/>
                  </a:lnTo>
                  <a:lnTo>
                    <a:pt x="94853" y="7071"/>
                  </a:lnTo>
                  <a:lnTo>
                    <a:pt x="56784" y="26761"/>
                  </a:lnTo>
                  <a:lnTo>
                    <a:pt x="26761" y="56784"/>
                  </a:lnTo>
                  <a:lnTo>
                    <a:pt x="7071" y="94853"/>
                  </a:lnTo>
                  <a:lnTo>
                    <a:pt x="0" y="138684"/>
                  </a:lnTo>
                  <a:lnTo>
                    <a:pt x="0" y="693166"/>
                  </a:lnTo>
                  <a:lnTo>
                    <a:pt x="7071" y="736996"/>
                  </a:lnTo>
                  <a:lnTo>
                    <a:pt x="26761" y="775065"/>
                  </a:lnTo>
                  <a:lnTo>
                    <a:pt x="56784" y="805088"/>
                  </a:lnTo>
                  <a:lnTo>
                    <a:pt x="94853" y="824778"/>
                  </a:lnTo>
                  <a:lnTo>
                    <a:pt x="138683" y="831850"/>
                  </a:lnTo>
                  <a:lnTo>
                    <a:pt x="3471671" y="831850"/>
                  </a:lnTo>
                  <a:lnTo>
                    <a:pt x="3515502" y="824778"/>
                  </a:lnTo>
                  <a:lnTo>
                    <a:pt x="3553571" y="805088"/>
                  </a:lnTo>
                  <a:lnTo>
                    <a:pt x="3583594" y="775065"/>
                  </a:lnTo>
                  <a:lnTo>
                    <a:pt x="3603284" y="736996"/>
                  </a:lnTo>
                  <a:lnTo>
                    <a:pt x="3610356" y="693166"/>
                  </a:lnTo>
                  <a:lnTo>
                    <a:pt x="3610356" y="138684"/>
                  </a:lnTo>
                  <a:lnTo>
                    <a:pt x="3603284" y="94853"/>
                  </a:lnTo>
                  <a:lnTo>
                    <a:pt x="3583594" y="56784"/>
                  </a:lnTo>
                  <a:lnTo>
                    <a:pt x="3553571" y="26761"/>
                  </a:lnTo>
                  <a:lnTo>
                    <a:pt x="3515502" y="7071"/>
                  </a:lnTo>
                  <a:lnTo>
                    <a:pt x="3471671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857750" y="3693037"/>
            <a:ext cx="17297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2000" spc="-1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2</a:t>
            </a:r>
            <a:endParaRPr sz="2000" dirty="0"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3880" y="3425958"/>
            <a:ext cx="3479800" cy="917575"/>
            <a:chOff x="563880" y="3425952"/>
            <a:chExt cx="3479800" cy="9175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880" y="3425952"/>
              <a:ext cx="3479291" cy="9174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5776" y="3616452"/>
              <a:ext cx="2164079" cy="4632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06056" y="3448939"/>
              <a:ext cx="3394075" cy="831850"/>
            </a:xfrm>
            <a:custGeom>
              <a:avLst/>
              <a:gdLst/>
              <a:ahLst/>
              <a:cxnLst/>
              <a:rect l="l" t="t" r="r" b="b"/>
              <a:pathLst>
                <a:path w="3394075" h="831850">
                  <a:moveTo>
                    <a:pt x="3255378" y="0"/>
                  </a:moveTo>
                  <a:lnTo>
                    <a:pt x="138645" y="0"/>
                  </a:lnTo>
                  <a:lnTo>
                    <a:pt x="94824" y="7071"/>
                  </a:lnTo>
                  <a:lnTo>
                    <a:pt x="56765" y="26761"/>
                  </a:lnTo>
                  <a:lnTo>
                    <a:pt x="26751" y="56784"/>
                  </a:lnTo>
                  <a:lnTo>
                    <a:pt x="7068" y="94853"/>
                  </a:lnTo>
                  <a:lnTo>
                    <a:pt x="0" y="138684"/>
                  </a:lnTo>
                  <a:lnTo>
                    <a:pt x="0" y="693166"/>
                  </a:lnTo>
                  <a:lnTo>
                    <a:pt x="7068" y="736996"/>
                  </a:lnTo>
                  <a:lnTo>
                    <a:pt x="26751" y="775065"/>
                  </a:lnTo>
                  <a:lnTo>
                    <a:pt x="56765" y="805088"/>
                  </a:lnTo>
                  <a:lnTo>
                    <a:pt x="94824" y="824778"/>
                  </a:lnTo>
                  <a:lnTo>
                    <a:pt x="138645" y="831850"/>
                  </a:lnTo>
                  <a:lnTo>
                    <a:pt x="3255378" y="831850"/>
                  </a:lnTo>
                  <a:lnTo>
                    <a:pt x="3299208" y="824778"/>
                  </a:lnTo>
                  <a:lnTo>
                    <a:pt x="3337278" y="805088"/>
                  </a:lnTo>
                  <a:lnTo>
                    <a:pt x="3367300" y="775065"/>
                  </a:lnTo>
                  <a:lnTo>
                    <a:pt x="3386990" y="736996"/>
                  </a:lnTo>
                  <a:lnTo>
                    <a:pt x="3394062" y="693166"/>
                  </a:lnTo>
                  <a:lnTo>
                    <a:pt x="3394062" y="138684"/>
                  </a:lnTo>
                  <a:lnTo>
                    <a:pt x="3386990" y="94853"/>
                  </a:lnTo>
                  <a:lnTo>
                    <a:pt x="3367300" y="56784"/>
                  </a:lnTo>
                  <a:lnTo>
                    <a:pt x="3337278" y="26761"/>
                  </a:lnTo>
                  <a:lnTo>
                    <a:pt x="3299208" y="7071"/>
                  </a:lnTo>
                  <a:lnTo>
                    <a:pt x="3255378" y="0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37897" y="3693037"/>
            <a:ext cx="172973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2000" spc="-1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1</a:t>
            </a:r>
            <a:endParaRPr sz="2000" dirty="0"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53214" y="4430267"/>
            <a:ext cx="3499485" cy="1300480"/>
            <a:chOff x="553212" y="4430267"/>
            <a:chExt cx="3499485" cy="130048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3212" y="4430267"/>
              <a:ext cx="3499104" cy="129997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06056" y="4461890"/>
              <a:ext cx="3394075" cy="1195705"/>
            </a:xfrm>
            <a:custGeom>
              <a:avLst/>
              <a:gdLst/>
              <a:ahLst/>
              <a:cxnLst/>
              <a:rect l="l" t="t" r="r" b="b"/>
              <a:pathLst>
                <a:path w="3394075" h="1195704">
                  <a:moveTo>
                    <a:pt x="3194799" y="0"/>
                  </a:moveTo>
                  <a:lnTo>
                    <a:pt x="199237" y="0"/>
                  </a:lnTo>
                  <a:lnTo>
                    <a:pt x="153555" y="5266"/>
                  </a:lnTo>
                  <a:lnTo>
                    <a:pt x="111619" y="20265"/>
                  </a:lnTo>
                  <a:lnTo>
                    <a:pt x="74625" y="43797"/>
                  </a:lnTo>
                  <a:lnTo>
                    <a:pt x="43771" y="74662"/>
                  </a:lnTo>
                  <a:lnTo>
                    <a:pt x="20251" y="111661"/>
                  </a:lnTo>
                  <a:lnTo>
                    <a:pt x="5262" y="153595"/>
                  </a:lnTo>
                  <a:lnTo>
                    <a:pt x="0" y="199262"/>
                  </a:lnTo>
                  <a:lnTo>
                    <a:pt x="0" y="996187"/>
                  </a:lnTo>
                  <a:lnTo>
                    <a:pt x="5262" y="1041853"/>
                  </a:lnTo>
                  <a:lnTo>
                    <a:pt x="20251" y="1083781"/>
                  </a:lnTo>
                  <a:lnTo>
                    <a:pt x="43771" y="1120773"/>
                  </a:lnTo>
                  <a:lnTo>
                    <a:pt x="74625" y="1151630"/>
                  </a:lnTo>
                  <a:lnTo>
                    <a:pt x="111619" y="1175155"/>
                  </a:lnTo>
                  <a:lnTo>
                    <a:pt x="153555" y="1190148"/>
                  </a:lnTo>
                  <a:lnTo>
                    <a:pt x="199237" y="1195412"/>
                  </a:lnTo>
                  <a:lnTo>
                    <a:pt x="3194799" y="1195412"/>
                  </a:lnTo>
                  <a:lnTo>
                    <a:pt x="3240507" y="1190148"/>
                  </a:lnTo>
                  <a:lnTo>
                    <a:pt x="3282455" y="1175155"/>
                  </a:lnTo>
                  <a:lnTo>
                    <a:pt x="3319452" y="1151630"/>
                  </a:lnTo>
                  <a:lnTo>
                    <a:pt x="3350305" y="1120773"/>
                  </a:lnTo>
                  <a:lnTo>
                    <a:pt x="3373819" y="1083781"/>
                  </a:lnTo>
                  <a:lnTo>
                    <a:pt x="3388802" y="1041853"/>
                  </a:lnTo>
                  <a:lnTo>
                    <a:pt x="3394062" y="996187"/>
                  </a:lnTo>
                  <a:lnTo>
                    <a:pt x="3394062" y="199262"/>
                  </a:lnTo>
                  <a:lnTo>
                    <a:pt x="3388802" y="153595"/>
                  </a:lnTo>
                  <a:lnTo>
                    <a:pt x="3373819" y="111661"/>
                  </a:lnTo>
                  <a:lnTo>
                    <a:pt x="3350305" y="74662"/>
                  </a:lnTo>
                  <a:lnTo>
                    <a:pt x="3319452" y="43797"/>
                  </a:lnTo>
                  <a:lnTo>
                    <a:pt x="3282455" y="20265"/>
                  </a:lnTo>
                  <a:lnTo>
                    <a:pt x="3240507" y="5266"/>
                  </a:lnTo>
                  <a:lnTo>
                    <a:pt x="3194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6056" y="4461890"/>
              <a:ext cx="3394075" cy="1195705"/>
            </a:xfrm>
            <a:custGeom>
              <a:avLst/>
              <a:gdLst/>
              <a:ahLst/>
              <a:cxnLst/>
              <a:rect l="l" t="t" r="r" b="b"/>
              <a:pathLst>
                <a:path w="3394075" h="1195704">
                  <a:moveTo>
                    <a:pt x="0" y="199262"/>
                  </a:moveTo>
                  <a:lnTo>
                    <a:pt x="5262" y="153595"/>
                  </a:lnTo>
                  <a:lnTo>
                    <a:pt x="20251" y="111661"/>
                  </a:lnTo>
                  <a:lnTo>
                    <a:pt x="43771" y="74662"/>
                  </a:lnTo>
                  <a:lnTo>
                    <a:pt x="74625" y="43797"/>
                  </a:lnTo>
                  <a:lnTo>
                    <a:pt x="111619" y="20265"/>
                  </a:lnTo>
                  <a:lnTo>
                    <a:pt x="153555" y="5266"/>
                  </a:lnTo>
                  <a:lnTo>
                    <a:pt x="199237" y="0"/>
                  </a:lnTo>
                  <a:lnTo>
                    <a:pt x="3194799" y="0"/>
                  </a:lnTo>
                  <a:lnTo>
                    <a:pt x="3240507" y="5266"/>
                  </a:lnTo>
                  <a:lnTo>
                    <a:pt x="3282455" y="20265"/>
                  </a:lnTo>
                  <a:lnTo>
                    <a:pt x="3319452" y="43797"/>
                  </a:lnTo>
                  <a:lnTo>
                    <a:pt x="3350305" y="74662"/>
                  </a:lnTo>
                  <a:lnTo>
                    <a:pt x="3373819" y="111661"/>
                  </a:lnTo>
                  <a:lnTo>
                    <a:pt x="3388802" y="153595"/>
                  </a:lnTo>
                  <a:lnTo>
                    <a:pt x="3394062" y="199262"/>
                  </a:lnTo>
                  <a:lnTo>
                    <a:pt x="3394062" y="996187"/>
                  </a:lnTo>
                  <a:lnTo>
                    <a:pt x="3388802" y="1041853"/>
                  </a:lnTo>
                  <a:lnTo>
                    <a:pt x="3373819" y="1083781"/>
                  </a:lnTo>
                  <a:lnTo>
                    <a:pt x="3350305" y="1120773"/>
                  </a:lnTo>
                  <a:lnTo>
                    <a:pt x="3319452" y="1151630"/>
                  </a:lnTo>
                  <a:lnTo>
                    <a:pt x="3282455" y="1175155"/>
                  </a:lnTo>
                  <a:lnTo>
                    <a:pt x="3240507" y="1190148"/>
                  </a:lnTo>
                  <a:lnTo>
                    <a:pt x="3194799" y="1195412"/>
                  </a:lnTo>
                  <a:lnTo>
                    <a:pt x="199237" y="1195412"/>
                  </a:lnTo>
                  <a:lnTo>
                    <a:pt x="153555" y="1190148"/>
                  </a:lnTo>
                  <a:lnTo>
                    <a:pt x="111619" y="1175155"/>
                  </a:lnTo>
                  <a:lnTo>
                    <a:pt x="74625" y="1151630"/>
                  </a:lnTo>
                  <a:lnTo>
                    <a:pt x="43771" y="1120773"/>
                  </a:lnTo>
                  <a:lnTo>
                    <a:pt x="20251" y="1083781"/>
                  </a:lnTo>
                  <a:lnTo>
                    <a:pt x="5262" y="1041853"/>
                  </a:lnTo>
                  <a:lnTo>
                    <a:pt x="0" y="996187"/>
                  </a:lnTo>
                  <a:lnTo>
                    <a:pt x="0" y="199262"/>
                  </a:lnTo>
                  <a:close/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124510" y="4630369"/>
            <a:ext cx="23564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" algn="just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cs typeface="Microsoft Sans Serif"/>
              </a:rPr>
              <a:t>Проводит </a:t>
            </a:r>
            <a:r>
              <a:rPr sz="1800" spc="-25" dirty="0">
                <a:cs typeface="Microsoft Sans Serif"/>
              </a:rPr>
              <a:t>инструктаж </a:t>
            </a:r>
            <a:r>
              <a:rPr sz="1800" spc="-46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участников </a:t>
            </a:r>
            <a:r>
              <a:rPr sz="1800" spc="-30" dirty="0">
                <a:cs typeface="Microsoft Sans Serif"/>
              </a:rPr>
              <a:t>экзамена, </a:t>
            </a:r>
            <a:r>
              <a:rPr sz="1800" spc="-46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выполняет</a:t>
            </a:r>
            <a:r>
              <a:rPr sz="1800" spc="-1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печать</a:t>
            </a:r>
            <a:r>
              <a:rPr sz="1800" spc="-1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ЭМ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4864608" y="4430267"/>
            <a:ext cx="3716020" cy="1300480"/>
            <a:chOff x="4864608" y="4430267"/>
            <a:chExt cx="3716020" cy="1300480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4608" y="4430267"/>
              <a:ext cx="3715512" cy="12999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40808" y="4695443"/>
              <a:ext cx="3627120" cy="70104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916932" y="4461890"/>
              <a:ext cx="3610610" cy="1195705"/>
            </a:xfrm>
            <a:custGeom>
              <a:avLst/>
              <a:gdLst/>
              <a:ahLst/>
              <a:cxnLst/>
              <a:rect l="l" t="t" r="r" b="b"/>
              <a:pathLst>
                <a:path w="3610609" h="1195704">
                  <a:moveTo>
                    <a:pt x="3411092" y="0"/>
                  </a:moveTo>
                  <a:lnTo>
                    <a:pt x="199262" y="0"/>
                  </a:lnTo>
                  <a:lnTo>
                    <a:pt x="153595" y="5266"/>
                  </a:lnTo>
                  <a:lnTo>
                    <a:pt x="111661" y="20265"/>
                  </a:lnTo>
                  <a:lnTo>
                    <a:pt x="74662" y="43797"/>
                  </a:lnTo>
                  <a:lnTo>
                    <a:pt x="43797" y="74662"/>
                  </a:lnTo>
                  <a:lnTo>
                    <a:pt x="20265" y="111661"/>
                  </a:lnTo>
                  <a:lnTo>
                    <a:pt x="5266" y="153595"/>
                  </a:lnTo>
                  <a:lnTo>
                    <a:pt x="0" y="199262"/>
                  </a:lnTo>
                  <a:lnTo>
                    <a:pt x="0" y="996187"/>
                  </a:lnTo>
                  <a:lnTo>
                    <a:pt x="5266" y="1041853"/>
                  </a:lnTo>
                  <a:lnTo>
                    <a:pt x="20265" y="1083781"/>
                  </a:lnTo>
                  <a:lnTo>
                    <a:pt x="43797" y="1120773"/>
                  </a:lnTo>
                  <a:lnTo>
                    <a:pt x="74662" y="1151630"/>
                  </a:lnTo>
                  <a:lnTo>
                    <a:pt x="111661" y="1175155"/>
                  </a:lnTo>
                  <a:lnTo>
                    <a:pt x="153595" y="1190148"/>
                  </a:lnTo>
                  <a:lnTo>
                    <a:pt x="199262" y="1195412"/>
                  </a:lnTo>
                  <a:lnTo>
                    <a:pt x="3411092" y="1195412"/>
                  </a:lnTo>
                  <a:lnTo>
                    <a:pt x="3456800" y="1190148"/>
                  </a:lnTo>
                  <a:lnTo>
                    <a:pt x="3498749" y="1175155"/>
                  </a:lnTo>
                  <a:lnTo>
                    <a:pt x="3535746" y="1151630"/>
                  </a:lnTo>
                  <a:lnTo>
                    <a:pt x="3566598" y="1120773"/>
                  </a:lnTo>
                  <a:lnTo>
                    <a:pt x="3590113" y="1083781"/>
                  </a:lnTo>
                  <a:lnTo>
                    <a:pt x="3605096" y="1041853"/>
                  </a:lnTo>
                  <a:lnTo>
                    <a:pt x="3610356" y="996187"/>
                  </a:lnTo>
                  <a:lnTo>
                    <a:pt x="3610356" y="199262"/>
                  </a:lnTo>
                  <a:lnTo>
                    <a:pt x="3605096" y="153595"/>
                  </a:lnTo>
                  <a:lnTo>
                    <a:pt x="3590113" y="111661"/>
                  </a:lnTo>
                  <a:lnTo>
                    <a:pt x="3566598" y="74662"/>
                  </a:lnTo>
                  <a:lnTo>
                    <a:pt x="3535746" y="43797"/>
                  </a:lnTo>
                  <a:lnTo>
                    <a:pt x="3498749" y="20265"/>
                  </a:lnTo>
                  <a:lnTo>
                    <a:pt x="3456800" y="5266"/>
                  </a:lnTo>
                  <a:lnTo>
                    <a:pt x="34110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16932" y="4461890"/>
              <a:ext cx="3610610" cy="1195705"/>
            </a:xfrm>
            <a:custGeom>
              <a:avLst/>
              <a:gdLst/>
              <a:ahLst/>
              <a:cxnLst/>
              <a:rect l="l" t="t" r="r" b="b"/>
              <a:pathLst>
                <a:path w="3610609" h="1195704">
                  <a:moveTo>
                    <a:pt x="0" y="199262"/>
                  </a:moveTo>
                  <a:lnTo>
                    <a:pt x="5266" y="153595"/>
                  </a:lnTo>
                  <a:lnTo>
                    <a:pt x="20265" y="111661"/>
                  </a:lnTo>
                  <a:lnTo>
                    <a:pt x="43797" y="74662"/>
                  </a:lnTo>
                  <a:lnTo>
                    <a:pt x="74662" y="43797"/>
                  </a:lnTo>
                  <a:lnTo>
                    <a:pt x="111661" y="20265"/>
                  </a:lnTo>
                  <a:lnTo>
                    <a:pt x="153595" y="5266"/>
                  </a:lnTo>
                  <a:lnTo>
                    <a:pt x="199262" y="0"/>
                  </a:lnTo>
                  <a:lnTo>
                    <a:pt x="3411092" y="0"/>
                  </a:lnTo>
                  <a:lnTo>
                    <a:pt x="3456800" y="5266"/>
                  </a:lnTo>
                  <a:lnTo>
                    <a:pt x="3498749" y="20265"/>
                  </a:lnTo>
                  <a:lnTo>
                    <a:pt x="3535746" y="43797"/>
                  </a:lnTo>
                  <a:lnTo>
                    <a:pt x="3566598" y="74662"/>
                  </a:lnTo>
                  <a:lnTo>
                    <a:pt x="3590113" y="111661"/>
                  </a:lnTo>
                  <a:lnTo>
                    <a:pt x="3605096" y="153595"/>
                  </a:lnTo>
                  <a:lnTo>
                    <a:pt x="3610356" y="199262"/>
                  </a:lnTo>
                  <a:lnTo>
                    <a:pt x="3610356" y="996187"/>
                  </a:lnTo>
                  <a:lnTo>
                    <a:pt x="3605096" y="1041853"/>
                  </a:lnTo>
                  <a:lnTo>
                    <a:pt x="3590113" y="1083781"/>
                  </a:lnTo>
                  <a:lnTo>
                    <a:pt x="3566598" y="1120773"/>
                  </a:lnTo>
                  <a:lnTo>
                    <a:pt x="3535746" y="1151630"/>
                  </a:lnTo>
                  <a:lnTo>
                    <a:pt x="3498749" y="1175155"/>
                  </a:lnTo>
                  <a:lnTo>
                    <a:pt x="3456800" y="1190148"/>
                  </a:lnTo>
                  <a:lnTo>
                    <a:pt x="3411092" y="1195412"/>
                  </a:lnTo>
                  <a:lnTo>
                    <a:pt x="199262" y="1195412"/>
                  </a:lnTo>
                  <a:lnTo>
                    <a:pt x="153595" y="1190148"/>
                  </a:lnTo>
                  <a:lnTo>
                    <a:pt x="111661" y="1175155"/>
                  </a:lnTo>
                  <a:lnTo>
                    <a:pt x="74662" y="1151630"/>
                  </a:lnTo>
                  <a:lnTo>
                    <a:pt x="43797" y="1120773"/>
                  </a:lnTo>
                  <a:lnTo>
                    <a:pt x="20265" y="1083781"/>
                  </a:lnTo>
                  <a:lnTo>
                    <a:pt x="5266" y="1041853"/>
                  </a:lnTo>
                  <a:lnTo>
                    <a:pt x="0" y="996187"/>
                  </a:lnTo>
                  <a:lnTo>
                    <a:pt x="0" y="199262"/>
                  </a:lnTo>
                  <a:close/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108578" y="4767535"/>
            <a:ext cx="32302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cs typeface="Microsoft Sans Serif"/>
              </a:rPr>
              <a:t>Выполняет</a:t>
            </a:r>
            <a:r>
              <a:rPr sz="1800" spc="5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проверку</a:t>
            </a:r>
            <a:r>
              <a:rPr sz="1800" spc="40" dirty="0">
                <a:cs typeface="Microsoft Sans Serif"/>
              </a:rPr>
              <a:t> </a:t>
            </a:r>
            <a:r>
              <a:rPr sz="1800" u="sng" spc="-25" dirty="0">
                <a:solidFill>
                  <a:srgbClr val="FF0000"/>
                </a:solidFill>
                <a:cs typeface="Microsoft Sans Serif"/>
              </a:rPr>
              <a:t>качества</a:t>
            </a:r>
            <a:endParaRPr sz="1800" u="sng" dirty="0">
              <a:solidFill>
                <a:srgbClr val="FF0000"/>
              </a:solidFill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800" u="sng" spc="-30" dirty="0">
                <a:solidFill>
                  <a:srgbClr val="FF0000"/>
                </a:solidFill>
                <a:cs typeface="Microsoft Sans Serif"/>
              </a:rPr>
              <a:t>печати</a:t>
            </a:r>
            <a:r>
              <a:rPr sz="1800" u="sng" spc="-20" dirty="0">
                <a:solidFill>
                  <a:srgbClr val="FF0000"/>
                </a:solidFill>
                <a:cs typeface="Microsoft Sans Serif"/>
              </a:rPr>
              <a:t> контрольного</a:t>
            </a:r>
            <a:r>
              <a:rPr sz="1800" u="sng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800" u="sng" dirty="0">
                <a:solidFill>
                  <a:srgbClr val="FF0000"/>
                </a:solidFill>
                <a:cs typeface="Microsoft Sans Serif"/>
              </a:rPr>
              <a:t>листа</a:t>
            </a:r>
          </a:p>
        </p:txBody>
      </p:sp>
      <p:grpSp>
        <p:nvGrpSpPr>
          <p:cNvPr id="25" name="object 25"/>
          <p:cNvGrpSpPr/>
          <p:nvPr/>
        </p:nvGrpSpPr>
        <p:grpSpPr>
          <a:xfrm>
            <a:off x="591769" y="967930"/>
            <a:ext cx="7950200" cy="805180"/>
            <a:chOff x="591769" y="967930"/>
            <a:chExt cx="7950200" cy="805180"/>
          </a:xfrm>
        </p:grpSpPr>
        <p:sp>
          <p:nvSpPr>
            <p:cNvPr id="26" name="object 26"/>
            <p:cNvSpPr/>
            <p:nvPr/>
          </p:nvSpPr>
          <p:spPr>
            <a:xfrm>
              <a:off x="606056" y="982217"/>
              <a:ext cx="7921625" cy="776605"/>
            </a:xfrm>
            <a:custGeom>
              <a:avLst/>
              <a:gdLst/>
              <a:ahLst/>
              <a:cxnLst/>
              <a:rect l="l" t="t" r="r" b="b"/>
              <a:pathLst>
                <a:path w="7921625" h="776605">
                  <a:moveTo>
                    <a:pt x="7791818" y="0"/>
                  </a:moveTo>
                  <a:lnTo>
                    <a:pt x="129387" y="0"/>
                  </a:lnTo>
                  <a:lnTo>
                    <a:pt x="79022" y="10165"/>
                  </a:lnTo>
                  <a:lnTo>
                    <a:pt x="37895" y="37893"/>
                  </a:lnTo>
                  <a:lnTo>
                    <a:pt x="10167" y="79027"/>
                  </a:lnTo>
                  <a:lnTo>
                    <a:pt x="0" y="129412"/>
                  </a:lnTo>
                  <a:lnTo>
                    <a:pt x="0" y="646938"/>
                  </a:lnTo>
                  <a:lnTo>
                    <a:pt x="10167" y="697323"/>
                  </a:lnTo>
                  <a:lnTo>
                    <a:pt x="37895" y="738457"/>
                  </a:lnTo>
                  <a:lnTo>
                    <a:pt x="79022" y="766185"/>
                  </a:lnTo>
                  <a:lnTo>
                    <a:pt x="129387" y="776351"/>
                  </a:lnTo>
                  <a:lnTo>
                    <a:pt x="7791818" y="776351"/>
                  </a:lnTo>
                  <a:lnTo>
                    <a:pt x="7842203" y="766185"/>
                  </a:lnTo>
                  <a:lnTo>
                    <a:pt x="7883337" y="738457"/>
                  </a:lnTo>
                  <a:lnTo>
                    <a:pt x="7911065" y="697323"/>
                  </a:lnTo>
                  <a:lnTo>
                    <a:pt x="7921231" y="646938"/>
                  </a:lnTo>
                  <a:lnTo>
                    <a:pt x="7921231" y="129412"/>
                  </a:lnTo>
                  <a:lnTo>
                    <a:pt x="7911065" y="79027"/>
                  </a:lnTo>
                  <a:lnTo>
                    <a:pt x="7883337" y="37893"/>
                  </a:lnTo>
                  <a:lnTo>
                    <a:pt x="7842203" y="10165"/>
                  </a:lnTo>
                  <a:lnTo>
                    <a:pt x="7791818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6056" y="982217"/>
              <a:ext cx="7921625" cy="776605"/>
            </a:xfrm>
            <a:custGeom>
              <a:avLst/>
              <a:gdLst/>
              <a:ahLst/>
              <a:cxnLst/>
              <a:rect l="l" t="t" r="r" b="b"/>
              <a:pathLst>
                <a:path w="7921625" h="776605">
                  <a:moveTo>
                    <a:pt x="0" y="129412"/>
                  </a:moveTo>
                  <a:lnTo>
                    <a:pt x="10167" y="79027"/>
                  </a:lnTo>
                  <a:lnTo>
                    <a:pt x="37895" y="37893"/>
                  </a:lnTo>
                  <a:lnTo>
                    <a:pt x="79022" y="10165"/>
                  </a:lnTo>
                  <a:lnTo>
                    <a:pt x="129387" y="0"/>
                  </a:lnTo>
                  <a:lnTo>
                    <a:pt x="7791818" y="0"/>
                  </a:lnTo>
                  <a:lnTo>
                    <a:pt x="7842203" y="10165"/>
                  </a:lnTo>
                  <a:lnTo>
                    <a:pt x="7883337" y="37893"/>
                  </a:lnTo>
                  <a:lnTo>
                    <a:pt x="7911065" y="79027"/>
                  </a:lnTo>
                  <a:lnTo>
                    <a:pt x="7921231" y="129412"/>
                  </a:lnTo>
                  <a:lnTo>
                    <a:pt x="7921231" y="646938"/>
                  </a:lnTo>
                  <a:lnTo>
                    <a:pt x="7911065" y="697323"/>
                  </a:lnTo>
                  <a:lnTo>
                    <a:pt x="7883337" y="738457"/>
                  </a:lnTo>
                  <a:lnTo>
                    <a:pt x="7842203" y="766185"/>
                  </a:lnTo>
                  <a:lnTo>
                    <a:pt x="7791818" y="776351"/>
                  </a:lnTo>
                  <a:lnTo>
                    <a:pt x="129387" y="776351"/>
                  </a:lnTo>
                  <a:lnTo>
                    <a:pt x="79022" y="766185"/>
                  </a:lnTo>
                  <a:lnTo>
                    <a:pt x="37895" y="738457"/>
                  </a:lnTo>
                  <a:lnTo>
                    <a:pt x="10167" y="697323"/>
                  </a:lnTo>
                  <a:lnTo>
                    <a:pt x="0" y="646938"/>
                  </a:lnTo>
                  <a:lnTo>
                    <a:pt x="0" y="129412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2206500" y="995305"/>
            <a:ext cx="5091449" cy="734817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30"/>
              </a:spcBef>
            </a:pPr>
            <a:r>
              <a:rPr sz="2000" spc="-30" dirty="0">
                <a:solidFill>
                  <a:srgbClr val="FFFFFF"/>
                </a:solidFill>
                <a:cs typeface="Microsoft Sans Serif"/>
              </a:rPr>
              <a:t>Рекомендуемые</a:t>
            </a:r>
            <a:r>
              <a:rPr sz="2000" spc="4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cs typeface="Microsoft Sans Serif"/>
              </a:rPr>
              <a:t>роли</a:t>
            </a:r>
            <a:r>
              <a:rPr sz="20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cs typeface="Microsoft Sans Serif"/>
              </a:rPr>
              <a:t>организаторов</a:t>
            </a:r>
            <a:endParaRPr sz="20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2000" spc="-10" dirty="0">
                <a:solidFill>
                  <a:srgbClr val="FFFFFF"/>
                </a:solidFill>
                <a:cs typeface="Microsoft Sans Serif"/>
              </a:rPr>
              <a:t>на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cs typeface="Microsoft Sans Serif"/>
              </a:rPr>
              <a:t>процедуру</a:t>
            </a:r>
            <a:r>
              <a:rPr sz="20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cs typeface="Microsoft Sans Serif"/>
              </a:rPr>
              <a:t>печати</a:t>
            </a:r>
            <a:r>
              <a:rPr sz="20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полного</a:t>
            </a:r>
            <a:r>
              <a:rPr sz="20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cs typeface="Microsoft Sans Serif"/>
              </a:rPr>
              <a:t>комплекта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 ЭМ</a:t>
            </a:r>
            <a:endParaRPr sz="2000" dirty="0">
              <a:cs typeface="Microsoft Sans Serif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92622" y="1707394"/>
            <a:ext cx="1458849" cy="1857375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78741" y="28433"/>
            <a:ext cx="61849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ПОДГОТОВКА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b="1" spc="-85" dirty="0">
                <a:solidFill>
                  <a:schemeClr val="accent6">
                    <a:lumMod val="75000"/>
                  </a:schemeClr>
                </a:solidFill>
              </a:rPr>
              <a:t>ФУНКЦИИ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70" dirty="0">
                <a:solidFill>
                  <a:schemeClr val="accent6">
                    <a:lumMod val="75000"/>
                  </a:schemeClr>
                </a:solidFill>
              </a:rPr>
              <a:t>ОРГАНИЗАТОРА</a:t>
            </a:r>
            <a:r>
              <a:rPr sz="2400" b="1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70" dirty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</a:p>
        </p:txBody>
      </p:sp>
      <p:grpSp>
        <p:nvGrpSpPr>
          <p:cNvPr id="31" name="object 31"/>
          <p:cNvGrpSpPr/>
          <p:nvPr/>
        </p:nvGrpSpPr>
        <p:grpSpPr>
          <a:xfrm>
            <a:off x="142735" y="5814586"/>
            <a:ext cx="8812530" cy="960755"/>
            <a:chOff x="142735" y="5814580"/>
            <a:chExt cx="8812530" cy="960755"/>
          </a:xfrm>
        </p:grpSpPr>
        <p:sp>
          <p:nvSpPr>
            <p:cNvPr id="32" name="object 32"/>
            <p:cNvSpPr/>
            <p:nvPr/>
          </p:nvSpPr>
          <p:spPr>
            <a:xfrm>
              <a:off x="157022" y="5828868"/>
              <a:ext cx="8783955" cy="932180"/>
            </a:xfrm>
            <a:custGeom>
              <a:avLst/>
              <a:gdLst/>
              <a:ahLst/>
              <a:cxnLst/>
              <a:rect l="l" t="t" r="r" b="b"/>
              <a:pathLst>
                <a:path w="8783955" h="932179">
                  <a:moveTo>
                    <a:pt x="8628456" y="0"/>
                  </a:moveTo>
                  <a:lnTo>
                    <a:pt x="155359" y="0"/>
                  </a:lnTo>
                  <a:lnTo>
                    <a:pt x="106254" y="7920"/>
                  </a:lnTo>
                  <a:lnTo>
                    <a:pt x="63606" y="29975"/>
                  </a:lnTo>
                  <a:lnTo>
                    <a:pt x="29975" y="63606"/>
                  </a:lnTo>
                  <a:lnTo>
                    <a:pt x="7920" y="106254"/>
                  </a:lnTo>
                  <a:lnTo>
                    <a:pt x="0" y="155359"/>
                  </a:lnTo>
                  <a:lnTo>
                    <a:pt x="0" y="776782"/>
                  </a:lnTo>
                  <a:lnTo>
                    <a:pt x="7920" y="825893"/>
                  </a:lnTo>
                  <a:lnTo>
                    <a:pt x="29975" y="868543"/>
                  </a:lnTo>
                  <a:lnTo>
                    <a:pt x="63606" y="902174"/>
                  </a:lnTo>
                  <a:lnTo>
                    <a:pt x="106254" y="924228"/>
                  </a:lnTo>
                  <a:lnTo>
                    <a:pt x="155359" y="932148"/>
                  </a:lnTo>
                  <a:lnTo>
                    <a:pt x="8628456" y="932148"/>
                  </a:lnTo>
                  <a:lnTo>
                    <a:pt x="8677527" y="924228"/>
                  </a:lnTo>
                  <a:lnTo>
                    <a:pt x="8720162" y="902174"/>
                  </a:lnTo>
                  <a:lnTo>
                    <a:pt x="8753793" y="868543"/>
                  </a:lnTo>
                  <a:lnTo>
                    <a:pt x="8775853" y="825893"/>
                  </a:lnTo>
                  <a:lnTo>
                    <a:pt x="8783777" y="776782"/>
                  </a:lnTo>
                  <a:lnTo>
                    <a:pt x="8783777" y="155359"/>
                  </a:lnTo>
                  <a:lnTo>
                    <a:pt x="8775853" y="106254"/>
                  </a:lnTo>
                  <a:lnTo>
                    <a:pt x="8753793" y="63606"/>
                  </a:lnTo>
                  <a:lnTo>
                    <a:pt x="8720162" y="29975"/>
                  </a:lnTo>
                  <a:lnTo>
                    <a:pt x="8677527" y="7920"/>
                  </a:lnTo>
                  <a:lnTo>
                    <a:pt x="862845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7022" y="5828868"/>
              <a:ext cx="8783955" cy="932180"/>
            </a:xfrm>
            <a:custGeom>
              <a:avLst/>
              <a:gdLst/>
              <a:ahLst/>
              <a:cxnLst/>
              <a:rect l="l" t="t" r="r" b="b"/>
              <a:pathLst>
                <a:path w="8783955" h="932179">
                  <a:moveTo>
                    <a:pt x="0" y="155359"/>
                  </a:moveTo>
                  <a:lnTo>
                    <a:pt x="7920" y="106254"/>
                  </a:lnTo>
                  <a:lnTo>
                    <a:pt x="29975" y="63606"/>
                  </a:lnTo>
                  <a:lnTo>
                    <a:pt x="63606" y="29975"/>
                  </a:lnTo>
                  <a:lnTo>
                    <a:pt x="106254" y="7920"/>
                  </a:lnTo>
                  <a:lnTo>
                    <a:pt x="155359" y="0"/>
                  </a:lnTo>
                  <a:lnTo>
                    <a:pt x="8628456" y="0"/>
                  </a:lnTo>
                  <a:lnTo>
                    <a:pt x="8677527" y="7920"/>
                  </a:lnTo>
                  <a:lnTo>
                    <a:pt x="8720162" y="29975"/>
                  </a:lnTo>
                  <a:lnTo>
                    <a:pt x="8753793" y="63606"/>
                  </a:lnTo>
                  <a:lnTo>
                    <a:pt x="8775853" y="106254"/>
                  </a:lnTo>
                  <a:lnTo>
                    <a:pt x="8783777" y="155359"/>
                  </a:lnTo>
                  <a:lnTo>
                    <a:pt x="8783777" y="776782"/>
                  </a:lnTo>
                  <a:lnTo>
                    <a:pt x="8775853" y="825893"/>
                  </a:lnTo>
                  <a:lnTo>
                    <a:pt x="8753793" y="868543"/>
                  </a:lnTo>
                  <a:lnTo>
                    <a:pt x="8720162" y="902174"/>
                  </a:lnTo>
                  <a:lnTo>
                    <a:pt x="8677527" y="924228"/>
                  </a:lnTo>
                  <a:lnTo>
                    <a:pt x="8628456" y="932148"/>
                  </a:lnTo>
                  <a:lnTo>
                    <a:pt x="155359" y="932148"/>
                  </a:lnTo>
                  <a:lnTo>
                    <a:pt x="106254" y="924228"/>
                  </a:lnTo>
                  <a:lnTo>
                    <a:pt x="63606" y="902174"/>
                  </a:lnTo>
                  <a:lnTo>
                    <a:pt x="29975" y="868543"/>
                  </a:lnTo>
                  <a:lnTo>
                    <a:pt x="7920" y="825893"/>
                  </a:lnTo>
                  <a:lnTo>
                    <a:pt x="0" y="776782"/>
                  </a:lnTo>
                  <a:lnTo>
                    <a:pt x="0" y="155359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81431" y="5815156"/>
            <a:ext cx="8454390" cy="9036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84"/>
              </a:spcBef>
            </a:pPr>
            <a:r>
              <a:rPr sz="1600" spc="-15" dirty="0">
                <a:solidFill>
                  <a:srgbClr val="FFFFFF"/>
                </a:solidFill>
                <a:cs typeface="Microsoft Sans Serif"/>
              </a:rPr>
              <a:t>Ответственный</a:t>
            </a:r>
            <a:r>
              <a:rPr sz="1600" spc="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1600" spc="6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распределяет</a:t>
            </a:r>
            <a:r>
              <a:rPr sz="16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роли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организаторов</a:t>
            </a:r>
            <a:r>
              <a:rPr sz="1600" spc="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на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процедуру</a:t>
            </a:r>
            <a:r>
              <a:rPr sz="16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печати</a:t>
            </a:r>
            <a:r>
              <a:rPr sz="1600" spc="9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ЭМ:</a:t>
            </a:r>
            <a:endParaRPr sz="1600" dirty="0">
              <a:cs typeface="Microsoft Sans Serif"/>
            </a:endParaRPr>
          </a:p>
          <a:p>
            <a:pPr marL="135890" indent="-123825" algn="just">
              <a:lnSpc>
                <a:spcPct val="100000"/>
              </a:lnSpc>
              <a:spcBef>
                <a:spcPts val="385"/>
              </a:spcBef>
              <a:buChar char="-"/>
              <a:tabLst>
                <a:tab pos="136525" algn="l"/>
              </a:tabLst>
            </a:pPr>
            <a:r>
              <a:rPr sz="1600" spc="-25" dirty="0">
                <a:solidFill>
                  <a:srgbClr val="FFFFFF"/>
                </a:solidFill>
                <a:cs typeface="Microsoft Sans Serif"/>
              </a:rPr>
              <a:t>организатор,</a:t>
            </a:r>
            <a:r>
              <a:rPr sz="1600" spc="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ответственный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cs typeface="Microsoft Sans Serif"/>
              </a:rPr>
              <a:t>за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 err="1">
                <a:solidFill>
                  <a:srgbClr val="FFFFFF"/>
                </a:solidFill>
                <a:cs typeface="Microsoft Sans Serif"/>
              </a:rPr>
              <a:t>печать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 smtClean="0">
                <a:solidFill>
                  <a:srgbClr val="FFFFFF"/>
                </a:solidFill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  <a:p>
            <a:pPr marL="135890" indent="-123825" algn="just">
              <a:lnSpc>
                <a:spcPct val="100000"/>
              </a:lnSpc>
              <a:spcBef>
                <a:spcPts val="384"/>
              </a:spcBef>
              <a:buChar char="-"/>
              <a:tabLst>
                <a:tab pos="136525" algn="l"/>
              </a:tabLst>
            </a:pPr>
            <a:r>
              <a:rPr sz="1600" spc="-25" dirty="0">
                <a:solidFill>
                  <a:srgbClr val="FFFFFF"/>
                </a:solidFill>
                <a:cs typeface="Microsoft Sans Serif"/>
              </a:rPr>
              <a:t>организатор,</a:t>
            </a:r>
            <a:r>
              <a:rPr sz="1600" spc="7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ответственный</a:t>
            </a:r>
            <a:r>
              <a:rPr sz="1600" spc="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40" dirty="0">
                <a:solidFill>
                  <a:srgbClr val="FFFFFF"/>
                </a:solidFill>
                <a:cs typeface="Microsoft Sans Serif"/>
              </a:rPr>
              <a:t>за</a:t>
            </a:r>
            <a:r>
              <a:rPr sz="16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проверку</a:t>
            </a:r>
            <a:r>
              <a:rPr sz="1600" spc="4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комплектности</a:t>
            </a:r>
            <a:r>
              <a:rPr sz="1600" spc="8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качества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распечатанных</a:t>
            </a:r>
            <a:r>
              <a:rPr sz="1600" spc="6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9247" y="4744211"/>
            <a:ext cx="7307580" cy="1897380"/>
            <a:chOff x="79247" y="4744211"/>
            <a:chExt cx="7307580" cy="189738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47" y="4744211"/>
              <a:ext cx="7307580" cy="18973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39" y="4796027"/>
              <a:ext cx="6798564" cy="17404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0677" y="4785994"/>
              <a:ext cx="7185659" cy="1774825"/>
            </a:xfrm>
            <a:custGeom>
              <a:avLst/>
              <a:gdLst/>
              <a:ahLst/>
              <a:cxnLst/>
              <a:rect l="l" t="t" r="r" b="b"/>
              <a:pathLst>
                <a:path w="7185659" h="1774825">
                  <a:moveTo>
                    <a:pt x="6889407" y="0"/>
                  </a:moveTo>
                  <a:lnTo>
                    <a:pt x="295719" y="0"/>
                  </a:lnTo>
                  <a:lnTo>
                    <a:pt x="247752" y="3868"/>
                  </a:lnTo>
                  <a:lnTo>
                    <a:pt x="202249" y="15069"/>
                  </a:lnTo>
                  <a:lnTo>
                    <a:pt x="159819" y="32993"/>
                  </a:lnTo>
                  <a:lnTo>
                    <a:pt x="121071" y="57034"/>
                  </a:lnTo>
                  <a:lnTo>
                    <a:pt x="86613" y="86582"/>
                  </a:lnTo>
                  <a:lnTo>
                    <a:pt x="57056" y="121029"/>
                  </a:lnTo>
                  <a:lnTo>
                    <a:pt x="33007" y="159769"/>
                  </a:lnTo>
                  <a:lnTo>
                    <a:pt x="15075" y="202192"/>
                  </a:lnTo>
                  <a:lnTo>
                    <a:pt x="3870" y="247690"/>
                  </a:lnTo>
                  <a:lnTo>
                    <a:pt x="0" y="295655"/>
                  </a:lnTo>
                  <a:lnTo>
                    <a:pt x="0" y="1478559"/>
                  </a:lnTo>
                  <a:lnTo>
                    <a:pt x="3870" y="1526530"/>
                  </a:lnTo>
                  <a:lnTo>
                    <a:pt x="15075" y="1572036"/>
                  </a:lnTo>
                  <a:lnTo>
                    <a:pt x="33007" y="1614468"/>
                  </a:lnTo>
                  <a:lnTo>
                    <a:pt x="57056" y="1653217"/>
                  </a:lnTo>
                  <a:lnTo>
                    <a:pt x="86614" y="1687676"/>
                  </a:lnTo>
                  <a:lnTo>
                    <a:pt x="121071" y="1717234"/>
                  </a:lnTo>
                  <a:lnTo>
                    <a:pt x="159819" y="1741283"/>
                  </a:lnTo>
                  <a:lnTo>
                    <a:pt x="202249" y="1759215"/>
                  </a:lnTo>
                  <a:lnTo>
                    <a:pt x="247752" y="1770421"/>
                  </a:lnTo>
                  <a:lnTo>
                    <a:pt x="295719" y="1774291"/>
                  </a:lnTo>
                  <a:lnTo>
                    <a:pt x="6889407" y="1774291"/>
                  </a:lnTo>
                  <a:lnTo>
                    <a:pt x="6937376" y="1770421"/>
                  </a:lnTo>
                  <a:lnTo>
                    <a:pt x="6982884" y="1759215"/>
                  </a:lnTo>
                  <a:lnTo>
                    <a:pt x="7025321" y="1741283"/>
                  </a:lnTo>
                  <a:lnTo>
                    <a:pt x="7064077" y="1717234"/>
                  </a:lnTo>
                  <a:lnTo>
                    <a:pt x="7098544" y="1687676"/>
                  </a:lnTo>
                  <a:lnTo>
                    <a:pt x="7128111" y="1653217"/>
                  </a:lnTo>
                  <a:lnTo>
                    <a:pt x="7152168" y="1614468"/>
                  </a:lnTo>
                  <a:lnTo>
                    <a:pt x="7170107" y="1572036"/>
                  </a:lnTo>
                  <a:lnTo>
                    <a:pt x="7181317" y="1526530"/>
                  </a:lnTo>
                  <a:lnTo>
                    <a:pt x="7185190" y="1478559"/>
                  </a:lnTo>
                  <a:lnTo>
                    <a:pt x="7185190" y="295655"/>
                  </a:lnTo>
                  <a:lnTo>
                    <a:pt x="7181317" y="247690"/>
                  </a:lnTo>
                  <a:lnTo>
                    <a:pt x="7170107" y="202192"/>
                  </a:lnTo>
                  <a:lnTo>
                    <a:pt x="7152168" y="159769"/>
                  </a:lnTo>
                  <a:lnTo>
                    <a:pt x="7128111" y="121029"/>
                  </a:lnTo>
                  <a:lnTo>
                    <a:pt x="7098544" y="86582"/>
                  </a:lnTo>
                  <a:lnTo>
                    <a:pt x="7064077" y="57034"/>
                  </a:lnTo>
                  <a:lnTo>
                    <a:pt x="7025321" y="32993"/>
                  </a:lnTo>
                  <a:lnTo>
                    <a:pt x="6982884" y="15069"/>
                  </a:lnTo>
                  <a:lnTo>
                    <a:pt x="6937376" y="3868"/>
                  </a:lnTo>
                  <a:lnTo>
                    <a:pt x="688940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0677" y="4785994"/>
              <a:ext cx="7185659" cy="1774825"/>
            </a:xfrm>
            <a:custGeom>
              <a:avLst/>
              <a:gdLst/>
              <a:ahLst/>
              <a:cxnLst/>
              <a:rect l="l" t="t" r="r" b="b"/>
              <a:pathLst>
                <a:path w="7185659" h="1774825">
                  <a:moveTo>
                    <a:pt x="0" y="295655"/>
                  </a:moveTo>
                  <a:lnTo>
                    <a:pt x="3870" y="247690"/>
                  </a:lnTo>
                  <a:lnTo>
                    <a:pt x="15075" y="202192"/>
                  </a:lnTo>
                  <a:lnTo>
                    <a:pt x="33007" y="159769"/>
                  </a:lnTo>
                  <a:lnTo>
                    <a:pt x="57056" y="121029"/>
                  </a:lnTo>
                  <a:lnTo>
                    <a:pt x="86613" y="86582"/>
                  </a:lnTo>
                  <a:lnTo>
                    <a:pt x="121071" y="57034"/>
                  </a:lnTo>
                  <a:lnTo>
                    <a:pt x="159819" y="32993"/>
                  </a:lnTo>
                  <a:lnTo>
                    <a:pt x="202249" y="15069"/>
                  </a:lnTo>
                  <a:lnTo>
                    <a:pt x="247752" y="3868"/>
                  </a:lnTo>
                  <a:lnTo>
                    <a:pt x="295719" y="0"/>
                  </a:lnTo>
                  <a:lnTo>
                    <a:pt x="6889407" y="0"/>
                  </a:lnTo>
                  <a:lnTo>
                    <a:pt x="6937376" y="3868"/>
                  </a:lnTo>
                  <a:lnTo>
                    <a:pt x="6982884" y="15069"/>
                  </a:lnTo>
                  <a:lnTo>
                    <a:pt x="7025321" y="32993"/>
                  </a:lnTo>
                  <a:lnTo>
                    <a:pt x="7064077" y="57034"/>
                  </a:lnTo>
                  <a:lnTo>
                    <a:pt x="7098544" y="86582"/>
                  </a:lnTo>
                  <a:lnTo>
                    <a:pt x="7128111" y="121029"/>
                  </a:lnTo>
                  <a:lnTo>
                    <a:pt x="7152168" y="159769"/>
                  </a:lnTo>
                  <a:lnTo>
                    <a:pt x="7170107" y="202192"/>
                  </a:lnTo>
                  <a:lnTo>
                    <a:pt x="7181317" y="247690"/>
                  </a:lnTo>
                  <a:lnTo>
                    <a:pt x="7185190" y="295655"/>
                  </a:lnTo>
                  <a:lnTo>
                    <a:pt x="7185190" y="1478559"/>
                  </a:lnTo>
                  <a:lnTo>
                    <a:pt x="7181317" y="1526530"/>
                  </a:lnTo>
                  <a:lnTo>
                    <a:pt x="7170107" y="1572036"/>
                  </a:lnTo>
                  <a:lnTo>
                    <a:pt x="7152168" y="1614468"/>
                  </a:lnTo>
                  <a:lnTo>
                    <a:pt x="7128111" y="1653217"/>
                  </a:lnTo>
                  <a:lnTo>
                    <a:pt x="7098544" y="1687676"/>
                  </a:lnTo>
                  <a:lnTo>
                    <a:pt x="7064077" y="1717234"/>
                  </a:lnTo>
                  <a:lnTo>
                    <a:pt x="7025321" y="1741283"/>
                  </a:lnTo>
                  <a:lnTo>
                    <a:pt x="6982884" y="1759215"/>
                  </a:lnTo>
                  <a:lnTo>
                    <a:pt x="6937376" y="1770421"/>
                  </a:lnTo>
                  <a:lnTo>
                    <a:pt x="6889407" y="1774291"/>
                  </a:lnTo>
                  <a:lnTo>
                    <a:pt x="295719" y="1774291"/>
                  </a:lnTo>
                  <a:lnTo>
                    <a:pt x="247752" y="1770421"/>
                  </a:lnTo>
                  <a:lnTo>
                    <a:pt x="202249" y="1759215"/>
                  </a:lnTo>
                  <a:lnTo>
                    <a:pt x="159819" y="1741283"/>
                  </a:lnTo>
                  <a:lnTo>
                    <a:pt x="121071" y="1717234"/>
                  </a:lnTo>
                  <a:lnTo>
                    <a:pt x="86613" y="1687676"/>
                  </a:lnTo>
                  <a:lnTo>
                    <a:pt x="57056" y="1653217"/>
                  </a:lnTo>
                  <a:lnTo>
                    <a:pt x="33007" y="1614468"/>
                  </a:lnTo>
                  <a:lnTo>
                    <a:pt x="15075" y="1572036"/>
                  </a:lnTo>
                  <a:lnTo>
                    <a:pt x="3870" y="1526530"/>
                  </a:lnTo>
                  <a:lnTo>
                    <a:pt x="0" y="1478559"/>
                  </a:lnTo>
                  <a:lnTo>
                    <a:pt x="0" y="29565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03328" y="4856812"/>
            <a:ext cx="6634072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 smtClean="0">
                <a:solidFill>
                  <a:schemeClr val="bg1"/>
                </a:solidFill>
                <a:cs typeface="Microsoft Sans Serif"/>
              </a:rPr>
              <a:t>В </a:t>
            </a:r>
            <a:r>
              <a:rPr sz="1600" b="1" dirty="0" smtClean="0">
                <a:solidFill>
                  <a:schemeClr val="bg1"/>
                </a:solidFill>
                <a:cs typeface="Microsoft Sans Serif"/>
              </a:rPr>
              <a:t>10.00 </a:t>
            </a:r>
            <a:r>
              <a:rPr sz="1600" spc="-20" dirty="0" err="1" smtClean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1600" dirty="0" smtClean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6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аудитории,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ответственный </a:t>
            </a:r>
            <a:r>
              <a:rPr sz="1600" spc="-35" dirty="0">
                <a:solidFill>
                  <a:srgbClr val="FFFFFF"/>
                </a:solidFill>
                <a:cs typeface="Microsoft Sans Serif"/>
              </a:rPr>
              <a:t>за</a:t>
            </a:r>
            <a:r>
              <a:rPr sz="16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печать</a:t>
            </a:r>
            <a:r>
              <a:rPr sz="16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ЭМ,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вводит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Microsoft Sans Serif"/>
              </a:rPr>
              <a:t>количество</a:t>
            </a:r>
            <a:r>
              <a:rPr sz="1600" b="1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b="1" dirty="0">
                <a:solidFill>
                  <a:srgbClr val="FFFFFF"/>
                </a:solidFill>
                <a:cs typeface="Microsoft Sans Serif"/>
              </a:rPr>
              <a:t>ЭМ</a:t>
            </a:r>
            <a:r>
              <a:rPr sz="1600" b="1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b="1" dirty="0">
                <a:solidFill>
                  <a:srgbClr val="FFFFFF"/>
                </a:solidFill>
                <a:cs typeface="Microsoft Sans Serif"/>
              </a:rPr>
              <a:t>для</a:t>
            </a:r>
            <a:r>
              <a:rPr sz="1600" b="1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b="1" spc="-20" dirty="0">
                <a:solidFill>
                  <a:srgbClr val="FFFFFF"/>
                </a:solidFill>
                <a:cs typeface="Microsoft Sans Serif"/>
              </a:rPr>
              <a:t>печати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,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равное </a:t>
            </a:r>
            <a:r>
              <a:rPr sz="1600" spc="-38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количеству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участников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экзамена,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фактически</a:t>
            </a:r>
            <a:r>
              <a:rPr sz="16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присутствующих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данной </a:t>
            </a:r>
            <a:r>
              <a:rPr sz="1600" spc="-38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аудитории,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16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запускает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процедуру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расшифровки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 ЭМ</a:t>
            </a:r>
            <a:endParaRPr sz="1600" dirty="0">
              <a:cs typeface="Microsoft Sans Serif"/>
            </a:endParaRPr>
          </a:p>
          <a:p>
            <a:pPr marL="35560" marR="27305"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cs typeface="Microsoft Sans Serif"/>
              </a:rPr>
              <a:t>(процедура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расшифровки</a:t>
            </a:r>
            <a:r>
              <a:rPr sz="16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может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быть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инициирована,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если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техническим </a:t>
            </a:r>
            <a:r>
              <a:rPr sz="1600" spc="-38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специалистом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0" dirty="0">
                <a:solidFill>
                  <a:srgbClr val="FFFFFF"/>
                </a:solidFill>
                <a:cs typeface="Microsoft Sans Serif"/>
              </a:rPr>
              <a:t>членом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5" dirty="0">
                <a:solidFill>
                  <a:srgbClr val="FFFFFF"/>
                </a:solidFill>
                <a:cs typeface="Microsoft Sans Serif"/>
              </a:rPr>
              <a:t>ГЭК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ранее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был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загружен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и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активирован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ключ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доступа</a:t>
            </a:r>
            <a:r>
              <a:rPr sz="1600" spc="1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95" dirty="0">
                <a:solidFill>
                  <a:srgbClr val="FFFFFF"/>
                </a:solidFill>
                <a:cs typeface="Microsoft Sans Serif"/>
              </a:rPr>
              <a:t>к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ЭМ),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выполняет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печать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87085" y="1007617"/>
            <a:ext cx="8569960" cy="3862704"/>
            <a:chOff x="287083" y="1007617"/>
            <a:chExt cx="8569960" cy="3862704"/>
          </a:xfrm>
        </p:grpSpPr>
        <p:sp>
          <p:nvSpPr>
            <p:cNvPr id="15" name="object 15"/>
            <p:cNvSpPr/>
            <p:nvPr/>
          </p:nvSpPr>
          <p:spPr>
            <a:xfrm>
              <a:off x="3542792" y="4274311"/>
              <a:ext cx="381000" cy="577215"/>
            </a:xfrm>
            <a:custGeom>
              <a:avLst/>
              <a:gdLst/>
              <a:ahLst/>
              <a:cxnLst/>
              <a:rect l="l" t="t" r="r" b="b"/>
              <a:pathLst>
                <a:path w="381000" h="577214">
                  <a:moveTo>
                    <a:pt x="285750" y="0"/>
                  </a:moveTo>
                  <a:lnTo>
                    <a:pt x="95250" y="0"/>
                  </a:lnTo>
                  <a:lnTo>
                    <a:pt x="95250" y="386206"/>
                  </a:lnTo>
                  <a:lnTo>
                    <a:pt x="0" y="386206"/>
                  </a:lnTo>
                  <a:lnTo>
                    <a:pt x="190500" y="576707"/>
                  </a:lnTo>
                  <a:lnTo>
                    <a:pt x="381000" y="386206"/>
                  </a:lnTo>
                  <a:lnTo>
                    <a:pt x="285750" y="386206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542792" y="4274311"/>
              <a:ext cx="381000" cy="577215"/>
            </a:xfrm>
            <a:custGeom>
              <a:avLst/>
              <a:gdLst/>
              <a:ahLst/>
              <a:cxnLst/>
              <a:rect l="l" t="t" r="r" b="b"/>
              <a:pathLst>
                <a:path w="381000" h="577214">
                  <a:moveTo>
                    <a:pt x="0" y="386206"/>
                  </a:moveTo>
                  <a:lnTo>
                    <a:pt x="95250" y="386206"/>
                  </a:lnTo>
                  <a:lnTo>
                    <a:pt x="95250" y="0"/>
                  </a:lnTo>
                  <a:lnTo>
                    <a:pt x="285750" y="0"/>
                  </a:lnTo>
                  <a:lnTo>
                    <a:pt x="285750" y="386206"/>
                  </a:lnTo>
                  <a:lnTo>
                    <a:pt x="381000" y="386206"/>
                  </a:lnTo>
                  <a:lnTo>
                    <a:pt x="190500" y="576707"/>
                  </a:lnTo>
                  <a:lnTo>
                    <a:pt x="0" y="38620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7083" y="1007617"/>
              <a:ext cx="8569960" cy="3344545"/>
            </a:xfrm>
            <a:custGeom>
              <a:avLst/>
              <a:gdLst/>
              <a:ahLst/>
              <a:cxnLst/>
              <a:rect l="l" t="t" r="r" b="b"/>
              <a:pathLst>
                <a:path w="8569960" h="3344545">
                  <a:moveTo>
                    <a:pt x="8012493" y="0"/>
                  </a:moveTo>
                  <a:lnTo>
                    <a:pt x="557364" y="0"/>
                  </a:lnTo>
                  <a:lnTo>
                    <a:pt x="509273" y="2045"/>
                  </a:lnTo>
                  <a:lnTo>
                    <a:pt x="462318" y="8072"/>
                  </a:lnTo>
                  <a:lnTo>
                    <a:pt x="416665" y="17911"/>
                  </a:lnTo>
                  <a:lnTo>
                    <a:pt x="372484" y="31397"/>
                  </a:lnTo>
                  <a:lnTo>
                    <a:pt x="329940" y="48361"/>
                  </a:lnTo>
                  <a:lnTo>
                    <a:pt x="289202" y="68635"/>
                  </a:lnTo>
                  <a:lnTo>
                    <a:pt x="250436" y="92054"/>
                  </a:lnTo>
                  <a:lnTo>
                    <a:pt x="213810" y="118450"/>
                  </a:lnTo>
                  <a:lnTo>
                    <a:pt x="179491" y="147654"/>
                  </a:lnTo>
                  <a:lnTo>
                    <a:pt x="147646" y="179501"/>
                  </a:lnTo>
                  <a:lnTo>
                    <a:pt x="118443" y="213822"/>
                  </a:lnTo>
                  <a:lnTo>
                    <a:pt x="92049" y="250451"/>
                  </a:lnTo>
                  <a:lnTo>
                    <a:pt x="68632" y="289220"/>
                  </a:lnTo>
                  <a:lnTo>
                    <a:pt x="48358" y="329961"/>
                  </a:lnTo>
                  <a:lnTo>
                    <a:pt x="31395" y="372508"/>
                  </a:lnTo>
                  <a:lnTo>
                    <a:pt x="17910" y="416693"/>
                  </a:lnTo>
                  <a:lnTo>
                    <a:pt x="8071" y="462348"/>
                  </a:lnTo>
                  <a:lnTo>
                    <a:pt x="2045" y="509307"/>
                  </a:lnTo>
                  <a:lnTo>
                    <a:pt x="0" y="557403"/>
                  </a:lnTo>
                  <a:lnTo>
                    <a:pt x="0" y="2786761"/>
                  </a:lnTo>
                  <a:lnTo>
                    <a:pt x="2045" y="2834856"/>
                  </a:lnTo>
                  <a:lnTo>
                    <a:pt x="8071" y="2881815"/>
                  </a:lnTo>
                  <a:lnTo>
                    <a:pt x="17910" y="2927470"/>
                  </a:lnTo>
                  <a:lnTo>
                    <a:pt x="31395" y="2971655"/>
                  </a:lnTo>
                  <a:lnTo>
                    <a:pt x="48358" y="3014202"/>
                  </a:lnTo>
                  <a:lnTo>
                    <a:pt x="68632" y="3054943"/>
                  </a:lnTo>
                  <a:lnTo>
                    <a:pt x="92049" y="3093712"/>
                  </a:lnTo>
                  <a:lnTo>
                    <a:pt x="118443" y="3130341"/>
                  </a:lnTo>
                  <a:lnTo>
                    <a:pt x="147646" y="3164662"/>
                  </a:lnTo>
                  <a:lnTo>
                    <a:pt x="179491" y="3196509"/>
                  </a:lnTo>
                  <a:lnTo>
                    <a:pt x="213810" y="3225713"/>
                  </a:lnTo>
                  <a:lnTo>
                    <a:pt x="250436" y="3252109"/>
                  </a:lnTo>
                  <a:lnTo>
                    <a:pt x="289202" y="3275528"/>
                  </a:lnTo>
                  <a:lnTo>
                    <a:pt x="329940" y="3295802"/>
                  </a:lnTo>
                  <a:lnTo>
                    <a:pt x="372484" y="3312766"/>
                  </a:lnTo>
                  <a:lnTo>
                    <a:pt x="416665" y="3326252"/>
                  </a:lnTo>
                  <a:lnTo>
                    <a:pt x="462318" y="3336091"/>
                  </a:lnTo>
                  <a:lnTo>
                    <a:pt x="509273" y="3342118"/>
                  </a:lnTo>
                  <a:lnTo>
                    <a:pt x="557364" y="3344164"/>
                  </a:lnTo>
                  <a:lnTo>
                    <a:pt x="8012493" y="3344164"/>
                  </a:lnTo>
                  <a:lnTo>
                    <a:pt x="8060588" y="3342118"/>
                  </a:lnTo>
                  <a:lnTo>
                    <a:pt x="8107547" y="3336091"/>
                  </a:lnTo>
                  <a:lnTo>
                    <a:pt x="8153203" y="3326252"/>
                  </a:lnTo>
                  <a:lnTo>
                    <a:pt x="8197388" y="3312766"/>
                  </a:lnTo>
                  <a:lnTo>
                    <a:pt x="8239935" y="3295802"/>
                  </a:lnTo>
                  <a:lnTo>
                    <a:pt x="8280676" y="3275528"/>
                  </a:lnTo>
                  <a:lnTo>
                    <a:pt x="8319445" y="3252109"/>
                  </a:lnTo>
                  <a:lnTo>
                    <a:pt x="8356073" y="3225713"/>
                  </a:lnTo>
                  <a:lnTo>
                    <a:pt x="8390394" y="3196509"/>
                  </a:lnTo>
                  <a:lnTo>
                    <a:pt x="8422241" y="3164662"/>
                  </a:lnTo>
                  <a:lnTo>
                    <a:pt x="8451446" y="3130341"/>
                  </a:lnTo>
                  <a:lnTo>
                    <a:pt x="8477841" y="3093712"/>
                  </a:lnTo>
                  <a:lnTo>
                    <a:pt x="8501260" y="3054943"/>
                  </a:lnTo>
                  <a:lnTo>
                    <a:pt x="8521535" y="3014202"/>
                  </a:lnTo>
                  <a:lnTo>
                    <a:pt x="8538499" y="2971655"/>
                  </a:lnTo>
                  <a:lnTo>
                    <a:pt x="8551984" y="2927470"/>
                  </a:lnTo>
                  <a:lnTo>
                    <a:pt x="8561824" y="2881815"/>
                  </a:lnTo>
                  <a:lnTo>
                    <a:pt x="8567850" y="2834856"/>
                  </a:lnTo>
                  <a:lnTo>
                    <a:pt x="8569896" y="2786761"/>
                  </a:lnTo>
                  <a:lnTo>
                    <a:pt x="8569896" y="557403"/>
                  </a:lnTo>
                  <a:lnTo>
                    <a:pt x="8567850" y="509307"/>
                  </a:lnTo>
                  <a:lnTo>
                    <a:pt x="8561824" y="462348"/>
                  </a:lnTo>
                  <a:lnTo>
                    <a:pt x="8551984" y="416693"/>
                  </a:lnTo>
                  <a:lnTo>
                    <a:pt x="8538499" y="372508"/>
                  </a:lnTo>
                  <a:lnTo>
                    <a:pt x="8521535" y="329961"/>
                  </a:lnTo>
                  <a:lnTo>
                    <a:pt x="8501260" y="289220"/>
                  </a:lnTo>
                  <a:lnTo>
                    <a:pt x="8477841" y="250451"/>
                  </a:lnTo>
                  <a:lnTo>
                    <a:pt x="8451446" y="213822"/>
                  </a:lnTo>
                  <a:lnTo>
                    <a:pt x="8422241" y="179501"/>
                  </a:lnTo>
                  <a:lnTo>
                    <a:pt x="8390394" y="147654"/>
                  </a:lnTo>
                  <a:lnTo>
                    <a:pt x="8356073" y="118450"/>
                  </a:lnTo>
                  <a:lnTo>
                    <a:pt x="8319445" y="92054"/>
                  </a:lnTo>
                  <a:lnTo>
                    <a:pt x="8280676" y="68635"/>
                  </a:lnTo>
                  <a:lnTo>
                    <a:pt x="8239935" y="48361"/>
                  </a:lnTo>
                  <a:lnTo>
                    <a:pt x="8197388" y="31397"/>
                  </a:lnTo>
                  <a:lnTo>
                    <a:pt x="8153203" y="17911"/>
                  </a:lnTo>
                  <a:lnTo>
                    <a:pt x="8107547" y="8072"/>
                  </a:lnTo>
                  <a:lnTo>
                    <a:pt x="8060588" y="2045"/>
                  </a:lnTo>
                  <a:lnTo>
                    <a:pt x="80124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8740" y="28433"/>
            <a:ext cx="80981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ИНСТРУКТАЖ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b="1" spc="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sz="2400" b="1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ПЕЧАТЬ</a:t>
            </a:r>
            <a:r>
              <a:rPr sz="2400" b="1" spc="3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ЭМ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529235" y="1175714"/>
            <a:ext cx="8087995" cy="309571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40"/>
              </a:spcBef>
            </a:pPr>
            <a:r>
              <a:rPr spc="-15" dirty="0">
                <a:cs typeface="Microsoft Sans Serif"/>
              </a:rPr>
              <a:t>Ответственный</a:t>
            </a:r>
            <a:r>
              <a:rPr spc="3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организатор</a:t>
            </a:r>
            <a:r>
              <a:rPr spc="3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проводит</a:t>
            </a:r>
            <a:r>
              <a:rPr spc="3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инструктаж</a:t>
            </a:r>
            <a:r>
              <a:rPr spc="6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участников</a:t>
            </a:r>
            <a:r>
              <a:rPr spc="4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экзамена.</a:t>
            </a:r>
            <a:endParaRPr dirty="0"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240"/>
              </a:spcBef>
            </a:pPr>
            <a:r>
              <a:rPr spc="-5" dirty="0">
                <a:cs typeface="Microsoft Sans Serif"/>
              </a:rPr>
              <a:t>Первая</a:t>
            </a:r>
            <a:r>
              <a:rPr spc="2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часть</a:t>
            </a:r>
            <a:r>
              <a:rPr spc="1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инструктажа</a:t>
            </a:r>
            <a:r>
              <a:rPr spc="5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в</a:t>
            </a:r>
            <a:r>
              <a:rPr spc="5" dirty="0">
                <a:cs typeface="Microsoft Sans Serif"/>
              </a:rPr>
              <a:t> </a:t>
            </a:r>
            <a:r>
              <a:rPr b="1" spc="-5" dirty="0">
                <a:solidFill>
                  <a:srgbClr val="FF0000"/>
                </a:solidFill>
                <a:cs typeface="Microsoft Sans Serif"/>
              </a:rPr>
              <a:t>9.50</a:t>
            </a:r>
            <a:r>
              <a:rPr spc="-5" dirty="0">
                <a:cs typeface="Microsoft Sans Serif"/>
              </a:rPr>
              <a:t>: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5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порядке</a:t>
            </a:r>
            <a:r>
              <a:rPr spc="20" dirty="0">
                <a:cs typeface="Microsoft Sans Serif"/>
              </a:rPr>
              <a:t> </a:t>
            </a:r>
            <a:r>
              <a:rPr spc="-15" dirty="0" err="1">
                <a:cs typeface="Microsoft Sans Serif"/>
              </a:rPr>
              <a:t>проведения</a:t>
            </a:r>
            <a:r>
              <a:rPr spc="15" dirty="0">
                <a:cs typeface="Microsoft Sans Serif"/>
              </a:rPr>
              <a:t> </a:t>
            </a:r>
            <a:r>
              <a:rPr spc="-25" dirty="0" err="1" smtClean="0">
                <a:cs typeface="Microsoft Sans Serif"/>
              </a:rPr>
              <a:t>экзамена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2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правилах</a:t>
            </a:r>
            <a:r>
              <a:rPr spc="2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оформления</a:t>
            </a:r>
            <a:r>
              <a:rPr spc="35" dirty="0">
                <a:cs typeface="Microsoft Sans Serif"/>
              </a:rPr>
              <a:t> </a:t>
            </a:r>
            <a:r>
              <a:rPr spc="-20" dirty="0" err="1">
                <a:cs typeface="Microsoft Sans Serif"/>
              </a:rPr>
              <a:t>экзаменационной</a:t>
            </a:r>
            <a:r>
              <a:rPr spc="40" dirty="0">
                <a:cs typeface="Microsoft Sans Serif"/>
              </a:rPr>
              <a:t> </a:t>
            </a:r>
            <a:r>
              <a:rPr spc="-10" dirty="0" err="1" smtClean="0">
                <a:cs typeface="Microsoft Sans Serif"/>
              </a:rPr>
              <a:t>работы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54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-10" dirty="0">
                <a:cs typeface="Microsoft Sans Serif"/>
              </a:rPr>
              <a:t> </a:t>
            </a:r>
            <a:r>
              <a:rPr spc="-15" dirty="0" err="1">
                <a:cs typeface="Microsoft Sans Serif"/>
              </a:rPr>
              <a:t>продолжительности</a:t>
            </a:r>
            <a:r>
              <a:rPr spc="-25" dirty="0">
                <a:cs typeface="Microsoft Sans Serif"/>
              </a:rPr>
              <a:t> </a:t>
            </a:r>
            <a:r>
              <a:rPr spc="-25" dirty="0" err="1" smtClean="0">
                <a:cs typeface="Microsoft Sans Serif"/>
              </a:rPr>
              <a:t>экзамена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-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порядке</a:t>
            </a:r>
            <a:r>
              <a:rPr spc="10" dirty="0">
                <a:cs typeface="Microsoft Sans Serif"/>
              </a:rPr>
              <a:t> </a:t>
            </a:r>
            <a:r>
              <a:rPr spc="-20" dirty="0" err="1">
                <a:cs typeface="Microsoft Sans Serif"/>
              </a:rPr>
              <a:t>подачи</a:t>
            </a:r>
            <a:r>
              <a:rPr spc="-5" dirty="0">
                <a:cs typeface="Microsoft Sans Serif"/>
              </a:rPr>
              <a:t> </a:t>
            </a:r>
            <a:r>
              <a:rPr spc="-5" dirty="0" err="1" smtClean="0">
                <a:cs typeface="Microsoft Sans Serif"/>
              </a:rPr>
              <a:t>апелляции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случаях</a:t>
            </a:r>
            <a:r>
              <a:rPr spc="2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удаления</a:t>
            </a:r>
            <a:r>
              <a:rPr spc="35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с</a:t>
            </a:r>
            <a:r>
              <a:rPr spc="20" dirty="0">
                <a:cs typeface="Microsoft Sans Serif"/>
              </a:rPr>
              <a:t> </a:t>
            </a:r>
            <a:r>
              <a:rPr spc="-25" dirty="0" err="1" smtClean="0">
                <a:cs typeface="Microsoft Sans Serif"/>
              </a:rPr>
              <a:t>экзамена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54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15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времени</a:t>
            </a:r>
            <a:r>
              <a:rPr spc="2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и</a:t>
            </a:r>
            <a:r>
              <a:rPr spc="2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месте</a:t>
            </a:r>
            <a:r>
              <a:rPr spc="1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ознакомления</a:t>
            </a:r>
            <a:r>
              <a:rPr spc="5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с</a:t>
            </a:r>
            <a:r>
              <a:rPr spc="15" dirty="0">
                <a:cs typeface="Microsoft Sans Serif"/>
              </a:rPr>
              <a:t> </a:t>
            </a:r>
            <a:r>
              <a:rPr spc="-35" dirty="0" err="1" smtClean="0">
                <a:cs typeface="Microsoft Sans Serif"/>
              </a:rPr>
              <a:t>результатами</a:t>
            </a:r>
            <a:endParaRPr dirty="0">
              <a:cs typeface="Microsoft Sans Serif"/>
            </a:endParaRPr>
          </a:p>
          <a:p>
            <a:pPr marL="207645" indent="-195580" algn="just">
              <a:lnSpc>
                <a:spcPct val="100000"/>
              </a:lnSpc>
              <a:spcBef>
                <a:spcPts val="240"/>
              </a:spcBef>
              <a:buFont typeface="Symbol"/>
              <a:buChar char=""/>
              <a:tabLst>
                <a:tab pos="208279" algn="l"/>
              </a:tabLst>
            </a:pPr>
            <a:r>
              <a:rPr dirty="0">
                <a:cs typeface="Microsoft Sans Serif"/>
              </a:rPr>
              <a:t>о</a:t>
            </a:r>
            <a:r>
              <a:rPr spc="27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том,</a:t>
            </a:r>
            <a:r>
              <a:rPr spc="27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что</a:t>
            </a:r>
            <a:r>
              <a:rPr spc="27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записи</a:t>
            </a:r>
            <a:r>
              <a:rPr spc="28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на</a:t>
            </a:r>
            <a:r>
              <a:rPr spc="290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КИМ,</a:t>
            </a:r>
            <a:r>
              <a:rPr spc="28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оборотной</a:t>
            </a:r>
            <a:r>
              <a:rPr spc="28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стороне</a:t>
            </a:r>
            <a:r>
              <a:rPr spc="27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бланков</a:t>
            </a:r>
            <a:r>
              <a:rPr spc="29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и</a:t>
            </a:r>
            <a:r>
              <a:rPr spc="29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на</a:t>
            </a:r>
            <a:r>
              <a:rPr spc="29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листах</a:t>
            </a:r>
            <a:r>
              <a:rPr spc="280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бумаги</a:t>
            </a:r>
            <a:endParaRPr dirty="0">
              <a:cs typeface="Microsoft Sans Serif"/>
            </a:endParaRPr>
          </a:p>
          <a:p>
            <a:pPr marL="207645" algn="just">
              <a:lnSpc>
                <a:spcPct val="100000"/>
              </a:lnSpc>
              <a:spcBef>
                <a:spcPts val="254"/>
              </a:spcBef>
            </a:pPr>
            <a:r>
              <a:rPr spc="10" dirty="0">
                <a:cs typeface="Microsoft Sans Serif"/>
              </a:rPr>
              <a:t>для</a:t>
            </a:r>
            <a:r>
              <a:rPr spc="-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черновиков</a:t>
            </a:r>
            <a:r>
              <a:rPr spc="40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не</a:t>
            </a:r>
            <a:r>
              <a:rPr spc="3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обрабатываются</a:t>
            </a:r>
            <a:r>
              <a:rPr spc="25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и</a:t>
            </a:r>
            <a:r>
              <a:rPr spc="25" dirty="0">
                <a:cs typeface="Microsoft Sans Serif"/>
              </a:rPr>
              <a:t> </a:t>
            </a:r>
            <a:r>
              <a:rPr spc="-5" dirty="0">
                <a:cs typeface="Microsoft Sans Serif"/>
              </a:rPr>
              <a:t>не</a:t>
            </a:r>
            <a:r>
              <a:rPr spc="30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проверяются</a:t>
            </a:r>
            <a:endParaRPr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grpSp>
        <p:nvGrpSpPr>
          <p:cNvPr id="4" name="object 8"/>
          <p:cNvGrpSpPr/>
          <p:nvPr/>
        </p:nvGrpSpPr>
        <p:grpSpPr>
          <a:xfrm>
            <a:off x="236448" y="5899568"/>
            <a:ext cx="7040880" cy="867410"/>
            <a:chOff x="236448" y="5899568"/>
            <a:chExt cx="7040880" cy="867410"/>
          </a:xfrm>
        </p:grpSpPr>
        <p:sp>
          <p:nvSpPr>
            <p:cNvPr id="9" name="object 9"/>
            <p:cNvSpPr/>
            <p:nvPr/>
          </p:nvSpPr>
          <p:spPr>
            <a:xfrm>
              <a:off x="250736" y="5913856"/>
              <a:ext cx="7012305" cy="838835"/>
            </a:xfrm>
            <a:custGeom>
              <a:avLst/>
              <a:gdLst/>
              <a:ahLst/>
              <a:cxnLst/>
              <a:rect l="l" t="t" r="r" b="b"/>
              <a:pathLst>
                <a:path w="7012305" h="838834">
                  <a:moveTo>
                    <a:pt x="6829513" y="0"/>
                  </a:moveTo>
                  <a:lnTo>
                    <a:pt x="182664" y="0"/>
                  </a:lnTo>
                  <a:lnTo>
                    <a:pt x="134102" y="6525"/>
                  </a:lnTo>
                  <a:lnTo>
                    <a:pt x="90467" y="24940"/>
                  </a:lnTo>
                  <a:lnTo>
                    <a:pt x="53498" y="53503"/>
                  </a:lnTo>
                  <a:lnTo>
                    <a:pt x="24937" y="90472"/>
                  </a:lnTo>
                  <a:lnTo>
                    <a:pt x="6524" y="134107"/>
                  </a:lnTo>
                  <a:lnTo>
                    <a:pt x="0" y="182664"/>
                  </a:lnTo>
                  <a:lnTo>
                    <a:pt x="0" y="656018"/>
                  </a:lnTo>
                  <a:lnTo>
                    <a:pt x="6524" y="704575"/>
                  </a:lnTo>
                  <a:lnTo>
                    <a:pt x="24937" y="748208"/>
                  </a:lnTo>
                  <a:lnTo>
                    <a:pt x="53498" y="785176"/>
                  </a:lnTo>
                  <a:lnTo>
                    <a:pt x="90467" y="813738"/>
                  </a:lnTo>
                  <a:lnTo>
                    <a:pt x="134102" y="832152"/>
                  </a:lnTo>
                  <a:lnTo>
                    <a:pt x="182664" y="838677"/>
                  </a:lnTo>
                  <a:lnTo>
                    <a:pt x="6829513" y="838677"/>
                  </a:lnTo>
                  <a:lnTo>
                    <a:pt x="6878108" y="832152"/>
                  </a:lnTo>
                  <a:lnTo>
                    <a:pt x="6921767" y="813738"/>
                  </a:lnTo>
                  <a:lnTo>
                    <a:pt x="6958752" y="785176"/>
                  </a:lnTo>
                  <a:lnTo>
                    <a:pt x="6987323" y="748208"/>
                  </a:lnTo>
                  <a:lnTo>
                    <a:pt x="7005741" y="704575"/>
                  </a:lnTo>
                  <a:lnTo>
                    <a:pt x="7012266" y="656018"/>
                  </a:lnTo>
                  <a:lnTo>
                    <a:pt x="7012266" y="182664"/>
                  </a:lnTo>
                  <a:lnTo>
                    <a:pt x="7005741" y="134107"/>
                  </a:lnTo>
                  <a:lnTo>
                    <a:pt x="6987323" y="90472"/>
                  </a:lnTo>
                  <a:lnTo>
                    <a:pt x="6958752" y="53503"/>
                  </a:lnTo>
                  <a:lnTo>
                    <a:pt x="6921767" y="24940"/>
                  </a:lnTo>
                  <a:lnTo>
                    <a:pt x="6878108" y="6525"/>
                  </a:lnTo>
                  <a:lnTo>
                    <a:pt x="6829513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0736" y="5913856"/>
              <a:ext cx="7012305" cy="838835"/>
            </a:xfrm>
            <a:custGeom>
              <a:avLst/>
              <a:gdLst/>
              <a:ahLst/>
              <a:cxnLst/>
              <a:rect l="l" t="t" r="r" b="b"/>
              <a:pathLst>
                <a:path w="7012305" h="838834">
                  <a:moveTo>
                    <a:pt x="0" y="182664"/>
                  </a:moveTo>
                  <a:lnTo>
                    <a:pt x="6524" y="134107"/>
                  </a:lnTo>
                  <a:lnTo>
                    <a:pt x="24937" y="90472"/>
                  </a:lnTo>
                  <a:lnTo>
                    <a:pt x="53498" y="53503"/>
                  </a:lnTo>
                  <a:lnTo>
                    <a:pt x="90467" y="24940"/>
                  </a:lnTo>
                  <a:lnTo>
                    <a:pt x="134102" y="6525"/>
                  </a:lnTo>
                  <a:lnTo>
                    <a:pt x="182664" y="0"/>
                  </a:lnTo>
                  <a:lnTo>
                    <a:pt x="6829513" y="0"/>
                  </a:lnTo>
                  <a:lnTo>
                    <a:pt x="6878108" y="6525"/>
                  </a:lnTo>
                  <a:lnTo>
                    <a:pt x="6921767" y="24940"/>
                  </a:lnTo>
                  <a:lnTo>
                    <a:pt x="6958752" y="53503"/>
                  </a:lnTo>
                  <a:lnTo>
                    <a:pt x="6987323" y="90472"/>
                  </a:lnTo>
                  <a:lnTo>
                    <a:pt x="7005741" y="134107"/>
                  </a:lnTo>
                  <a:lnTo>
                    <a:pt x="7012266" y="182664"/>
                  </a:lnTo>
                  <a:lnTo>
                    <a:pt x="7012266" y="656018"/>
                  </a:lnTo>
                  <a:lnTo>
                    <a:pt x="7005741" y="704575"/>
                  </a:lnTo>
                  <a:lnTo>
                    <a:pt x="6987323" y="748208"/>
                  </a:lnTo>
                  <a:lnTo>
                    <a:pt x="6958752" y="785176"/>
                  </a:lnTo>
                  <a:lnTo>
                    <a:pt x="6921767" y="813738"/>
                  </a:lnTo>
                  <a:lnTo>
                    <a:pt x="6878108" y="832152"/>
                  </a:lnTo>
                  <a:lnTo>
                    <a:pt x="6829513" y="838677"/>
                  </a:lnTo>
                  <a:lnTo>
                    <a:pt x="182664" y="838677"/>
                  </a:lnTo>
                  <a:lnTo>
                    <a:pt x="134102" y="832152"/>
                  </a:lnTo>
                  <a:lnTo>
                    <a:pt x="90467" y="813738"/>
                  </a:lnTo>
                  <a:lnTo>
                    <a:pt x="53498" y="785176"/>
                  </a:lnTo>
                  <a:lnTo>
                    <a:pt x="24937" y="748208"/>
                  </a:lnTo>
                  <a:lnTo>
                    <a:pt x="6524" y="704575"/>
                  </a:lnTo>
                  <a:lnTo>
                    <a:pt x="0" y="656018"/>
                  </a:lnTo>
                  <a:lnTo>
                    <a:pt x="0" y="182664"/>
                  </a:lnTo>
                  <a:close/>
                </a:path>
              </a:pathLst>
            </a:custGeom>
            <a:ln w="28574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21869" y="5995828"/>
            <a:ext cx="606679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C00000"/>
                </a:solidFill>
                <a:cs typeface="Microsoft Sans Serif"/>
              </a:rPr>
              <a:t>Ориентировочное</a:t>
            </a:r>
            <a:r>
              <a:rPr sz="1400" spc="-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время</a:t>
            </a:r>
            <a:r>
              <a:rPr sz="1400"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выполнения</a:t>
            </a:r>
            <a:r>
              <a:rPr sz="1400" spc="4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данной</a:t>
            </a:r>
            <a:r>
              <a:rPr sz="140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операции</a:t>
            </a:r>
            <a:endParaRPr sz="1400" dirty="0">
              <a:cs typeface="Microsoft Sans Serif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>
                <a:solidFill>
                  <a:srgbClr val="C00000"/>
                </a:solidFill>
                <a:cs typeface="Microsoft Sans Serif"/>
              </a:rPr>
              <a:t>(для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15</a:t>
            </a:r>
            <a:r>
              <a:rPr sz="1400" spc="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участников</a:t>
            </a:r>
            <a:r>
              <a:rPr sz="1400"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C00000"/>
                </a:solidFill>
                <a:cs typeface="Microsoft Sans Serif"/>
              </a:rPr>
              <a:t>экзамена)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C00000"/>
                </a:solidFill>
                <a:cs typeface="Microsoft Sans Serif"/>
              </a:rPr>
              <a:t>до</a:t>
            </a:r>
            <a:r>
              <a:rPr sz="1400"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20</a:t>
            </a:r>
            <a:r>
              <a:rPr sz="1400" spc="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минут</a:t>
            </a:r>
            <a:r>
              <a:rPr sz="1400" spc="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при</a:t>
            </a:r>
            <a:r>
              <a:rPr sz="1400"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скорости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25" dirty="0">
                <a:solidFill>
                  <a:srgbClr val="C00000"/>
                </a:solidFill>
                <a:cs typeface="Microsoft Sans Serif"/>
              </a:rPr>
              <a:t>печати</a:t>
            </a:r>
            <a:r>
              <a:rPr sz="1400" spc="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принтера </a:t>
            </a:r>
            <a:r>
              <a:rPr sz="1400" spc="-35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не</a:t>
            </a:r>
            <a:r>
              <a:rPr sz="1400" spc="-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менее</a:t>
            </a:r>
            <a:r>
              <a:rPr sz="140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25</a:t>
            </a:r>
            <a:r>
              <a:rPr sz="1400" spc="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C00000"/>
                </a:solidFill>
                <a:cs typeface="Microsoft Sans Serif"/>
              </a:rPr>
              <a:t>страниц</a:t>
            </a:r>
            <a:r>
              <a:rPr sz="1400" spc="-1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C00000"/>
                </a:solidFill>
                <a:cs typeface="Microsoft Sans Serif"/>
              </a:rPr>
              <a:t>в</a:t>
            </a:r>
            <a:r>
              <a:rPr sz="1400" spc="1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C00000"/>
                </a:solidFill>
                <a:cs typeface="Microsoft Sans Serif"/>
              </a:rPr>
              <a:t>минуту</a:t>
            </a:r>
            <a:endParaRPr sz="1400" dirty="0">
              <a:cs typeface="Microsoft Sans Serif"/>
            </a:endParaRPr>
          </a:p>
        </p:txBody>
      </p:sp>
      <p:grpSp>
        <p:nvGrpSpPr>
          <p:cNvPr id="5" name="object 12"/>
          <p:cNvGrpSpPr/>
          <p:nvPr/>
        </p:nvGrpSpPr>
        <p:grpSpPr>
          <a:xfrm>
            <a:off x="230127" y="5234013"/>
            <a:ext cx="4255135" cy="557530"/>
            <a:chOff x="230124" y="5234013"/>
            <a:chExt cx="4255135" cy="557530"/>
          </a:xfrm>
        </p:grpSpPr>
        <p:sp>
          <p:nvSpPr>
            <p:cNvPr id="13" name="object 13"/>
            <p:cNvSpPr/>
            <p:nvPr/>
          </p:nvSpPr>
          <p:spPr>
            <a:xfrm>
              <a:off x="250736" y="5234013"/>
              <a:ext cx="4234180" cy="557530"/>
            </a:xfrm>
            <a:custGeom>
              <a:avLst/>
              <a:gdLst/>
              <a:ahLst/>
              <a:cxnLst/>
              <a:rect l="l" t="t" r="r" b="b"/>
              <a:pathLst>
                <a:path w="4234180" h="557529">
                  <a:moveTo>
                    <a:pt x="4234180" y="0"/>
                  </a:moveTo>
                  <a:lnTo>
                    <a:pt x="0" y="0"/>
                  </a:lnTo>
                  <a:lnTo>
                    <a:pt x="0" y="557237"/>
                  </a:lnTo>
                  <a:lnTo>
                    <a:pt x="4234180" y="557237"/>
                  </a:lnTo>
                  <a:lnTo>
                    <a:pt x="4234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124" y="5254752"/>
              <a:ext cx="345948" cy="3002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9184" y="5254752"/>
              <a:ext cx="297180" cy="30022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50737" y="5234013"/>
            <a:ext cx="4234180" cy="477054"/>
          </a:xfrm>
          <a:prstGeom prst="rect">
            <a:avLst/>
          </a:prstGeom>
          <a:ln w="28575">
            <a:solidFill>
              <a:srgbClr val="6F2F9F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91440" marR="81915">
              <a:lnSpc>
                <a:spcPct val="100000"/>
              </a:lnSpc>
              <a:spcBef>
                <a:spcPts val="600"/>
              </a:spcBef>
            </a:pPr>
            <a:r>
              <a:rPr sz="1400" b="1" spc="-5" dirty="0">
                <a:solidFill>
                  <a:srgbClr val="6F2F9F"/>
                </a:solidFill>
                <a:latin typeface="Arial"/>
                <a:cs typeface="Arial"/>
              </a:rPr>
              <a:t>4.</a:t>
            </a:r>
            <a:r>
              <a:rPr sz="1400" b="1" spc="45" dirty="0">
                <a:solidFill>
                  <a:srgbClr val="6F2F9F"/>
                </a:solidFill>
                <a:latin typeface="Arial"/>
                <a:cs typeface="Arial"/>
              </a:rPr>
              <a:t> </a:t>
            </a:r>
            <a:r>
              <a:rPr sz="1200" spc="-40" dirty="0">
                <a:cs typeface="Microsoft Sans Serif"/>
              </a:rPr>
              <a:t>Для</a:t>
            </a:r>
            <a:r>
              <a:rPr sz="1200" spc="1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перехода</a:t>
            </a:r>
            <a:r>
              <a:rPr sz="1200" spc="2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на</a:t>
            </a:r>
            <a:r>
              <a:rPr sz="1200" spc="2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следующий</a:t>
            </a:r>
            <a:r>
              <a:rPr sz="1200" spc="2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этап</a:t>
            </a:r>
            <a:r>
              <a:rPr sz="1200" spc="1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необходимо</a:t>
            </a:r>
            <a:r>
              <a:rPr sz="1200" spc="2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нажать </a:t>
            </a:r>
            <a:r>
              <a:rPr sz="1200" spc="-305" dirty="0">
                <a:cs typeface="Microsoft Sans Serif"/>
              </a:rPr>
              <a:t> </a:t>
            </a:r>
            <a:r>
              <a:rPr sz="1200" spc="-30" dirty="0">
                <a:cs typeface="Microsoft Sans Serif"/>
              </a:rPr>
              <a:t>кнопку</a:t>
            </a:r>
            <a:r>
              <a:rPr sz="1200" spc="-15" dirty="0">
                <a:cs typeface="Microsoft Sans Serif"/>
              </a:rPr>
              <a:t> «Печать</a:t>
            </a:r>
            <a:r>
              <a:rPr sz="1200" spc="-2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ЭМ»</a:t>
            </a:r>
            <a:endParaRPr sz="1200" dirty="0">
              <a:cs typeface="Microsoft Sans Serif"/>
            </a:endParaRPr>
          </a:p>
        </p:txBody>
      </p:sp>
      <p:grpSp>
        <p:nvGrpSpPr>
          <p:cNvPr id="6" name="object 17"/>
          <p:cNvGrpSpPr/>
          <p:nvPr/>
        </p:nvGrpSpPr>
        <p:grpSpPr>
          <a:xfrm>
            <a:off x="4573779" y="1818264"/>
            <a:ext cx="4570730" cy="2860675"/>
            <a:chOff x="4573778" y="1818258"/>
            <a:chExt cx="4570730" cy="2860675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3778" y="1818258"/>
              <a:ext cx="4570222" cy="28606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58000" y="1859597"/>
              <a:ext cx="1795526" cy="39528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468112" y="2293365"/>
              <a:ext cx="1441450" cy="182880"/>
            </a:xfrm>
            <a:custGeom>
              <a:avLst/>
              <a:gdLst/>
              <a:ahLst/>
              <a:cxnLst/>
              <a:rect l="l" t="t" r="r" b="b"/>
              <a:pathLst>
                <a:path w="1441450" h="182880">
                  <a:moveTo>
                    <a:pt x="0" y="182880"/>
                  </a:moveTo>
                  <a:lnTo>
                    <a:pt x="1115567" y="182880"/>
                  </a:lnTo>
                  <a:lnTo>
                    <a:pt x="1115567" y="0"/>
                  </a:lnTo>
                  <a:lnTo>
                    <a:pt x="0" y="0"/>
                  </a:lnTo>
                  <a:lnTo>
                    <a:pt x="0" y="182880"/>
                  </a:lnTo>
                  <a:close/>
                </a:path>
                <a:path w="1441450" h="182880">
                  <a:moveTo>
                    <a:pt x="1119251" y="91439"/>
                  </a:moveTo>
                  <a:lnTo>
                    <a:pt x="1261871" y="91439"/>
                  </a:lnTo>
                </a:path>
                <a:path w="1441450" h="182880">
                  <a:moveTo>
                    <a:pt x="1261871" y="89535"/>
                  </a:moveTo>
                  <a:lnTo>
                    <a:pt x="1268916" y="54649"/>
                  </a:lnTo>
                  <a:lnTo>
                    <a:pt x="1288129" y="26193"/>
                  </a:lnTo>
                  <a:lnTo>
                    <a:pt x="1316628" y="7024"/>
                  </a:lnTo>
                  <a:lnTo>
                    <a:pt x="1351534" y="0"/>
                  </a:lnTo>
                  <a:lnTo>
                    <a:pt x="1386365" y="7024"/>
                  </a:lnTo>
                  <a:lnTo>
                    <a:pt x="1414827" y="26193"/>
                  </a:lnTo>
                  <a:lnTo>
                    <a:pt x="1434026" y="54649"/>
                  </a:lnTo>
                  <a:lnTo>
                    <a:pt x="1441068" y="89535"/>
                  </a:lnTo>
                  <a:lnTo>
                    <a:pt x="1434026" y="124440"/>
                  </a:lnTo>
                  <a:lnTo>
                    <a:pt x="1414827" y="152939"/>
                  </a:lnTo>
                  <a:lnTo>
                    <a:pt x="1386365" y="172152"/>
                  </a:lnTo>
                  <a:lnTo>
                    <a:pt x="1351534" y="179197"/>
                  </a:lnTo>
                  <a:lnTo>
                    <a:pt x="1316628" y="172152"/>
                  </a:lnTo>
                  <a:lnTo>
                    <a:pt x="1288129" y="152939"/>
                  </a:lnTo>
                  <a:lnTo>
                    <a:pt x="1268916" y="124440"/>
                  </a:lnTo>
                  <a:lnTo>
                    <a:pt x="1261871" y="89535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8742" y="25406"/>
            <a:ext cx="47313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rgbClr val="002060"/>
                </a:solidFill>
              </a:rPr>
              <a:t>ПЕЧАТЬ</a:t>
            </a:r>
            <a:r>
              <a:rPr sz="2400" dirty="0">
                <a:solidFill>
                  <a:srgbClr val="002060"/>
                </a:solidFill>
              </a:rPr>
              <a:t> ЭМ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spc="-5" dirty="0">
                <a:solidFill>
                  <a:srgbClr val="002060"/>
                </a:solidFill>
              </a:rPr>
              <a:t>ППЭ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7" name="object 22"/>
          <p:cNvGrpSpPr/>
          <p:nvPr/>
        </p:nvGrpSpPr>
        <p:grpSpPr>
          <a:xfrm>
            <a:off x="230126" y="984948"/>
            <a:ext cx="4269105" cy="1629410"/>
            <a:chOff x="230124" y="984948"/>
            <a:chExt cx="4269105" cy="1629410"/>
          </a:xfrm>
        </p:grpSpPr>
        <p:sp>
          <p:nvSpPr>
            <p:cNvPr id="23" name="object 23"/>
            <p:cNvSpPr/>
            <p:nvPr/>
          </p:nvSpPr>
          <p:spPr>
            <a:xfrm>
              <a:off x="250736" y="999236"/>
              <a:ext cx="4234180" cy="1600835"/>
            </a:xfrm>
            <a:custGeom>
              <a:avLst/>
              <a:gdLst/>
              <a:ahLst/>
              <a:cxnLst/>
              <a:rect l="l" t="t" r="r" b="b"/>
              <a:pathLst>
                <a:path w="4234180" h="1600835">
                  <a:moveTo>
                    <a:pt x="4234180" y="0"/>
                  </a:moveTo>
                  <a:lnTo>
                    <a:pt x="0" y="0"/>
                  </a:lnTo>
                  <a:lnTo>
                    <a:pt x="0" y="1600453"/>
                  </a:lnTo>
                  <a:lnTo>
                    <a:pt x="4234180" y="1600453"/>
                  </a:lnTo>
                  <a:lnTo>
                    <a:pt x="4234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0736" y="999236"/>
              <a:ext cx="4234180" cy="1600835"/>
            </a:xfrm>
            <a:custGeom>
              <a:avLst/>
              <a:gdLst/>
              <a:ahLst/>
              <a:cxnLst/>
              <a:rect l="l" t="t" r="r" b="b"/>
              <a:pathLst>
                <a:path w="4234180" h="1600835">
                  <a:moveTo>
                    <a:pt x="0" y="1600453"/>
                  </a:moveTo>
                  <a:lnTo>
                    <a:pt x="4234180" y="1600453"/>
                  </a:lnTo>
                  <a:lnTo>
                    <a:pt x="4234180" y="0"/>
                  </a:lnTo>
                  <a:lnTo>
                    <a:pt x="0" y="0"/>
                  </a:lnTo>
                  <a:lnTo>
                    <a:pt x="0" y="1600453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24" y="993648"/>
              <a:ext cx="345948" cy="3002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9184" y="993648"/>
              <a:ext cx="295656" cy="300227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42291" y="1034290"/>
            <a:ext cx="4065904" cy="1916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E36C09"/>
                </a:solidFill>
                <a:latin typeface="Arial"/>
                <a:cs typeface="Arial"/>
              </a:rPr>
              <a:t>1.</a:t>
            </a:r>
            <a:r>
              <a:rPr sz="1400" b="1" spc="5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200" spc="-10" dirty="0">
                <a:cs typeface="Microsoft Sans Serif"/>
              </a:rPr>
              <a:t>Член</a:t>
            </a:r>
            <a:r>
              <a:rPr sz="1200" spc="20" dirty="0">
                <a:cs typeface="Microsoft Sans Serif"/>
              </a:rPr>
              <a:t> </a:t>
            </a:r>
            <a:r>
              <a:rPr sz="1200" spc="-45" dirty="0">
                <a:cs typeface="Microsoft Sans Serif"/>
              </a:rPr>
              <a:t>ГЭК</a:t>
            </a:r>
            <a:r>
              <a:rPr sz="1200" spc="2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должен</a:t>
            </a:r>
            <a:r>
              <a:rPr sz="1200" spc="1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подключить</a:t>
            </a:r>
            <a:r>
              <a:rPr sz="1200" spc="2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токен</a:t>
            </a:r>
            <a:r>
              <a:rPr sz="1200" spc="25" dirty="0">
                <a:cs typeface="Microsoft Sans Serif"/>
              </a:rPr>
              <a:t> </a:t>
            </a:r>
            <a:r>
              <a:rPr sz="1200" spc="-75" dirty="0">
                <a:cs typeface="Microsoft Sans Serif"/>
              </a:rPr>
              <a:t>к</a:t>
            </a:r>
            <a:r>
              <a:rPr sz="1200" spc="2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Станции</a:t>
            </a:r>
            <a:r>
              <a:rPr sz="1200" spc="35" dirty="0">
                <a:cs typeface="Microsoft Sans Serif"/>
              </a:rPr>
              <a:t> </a:t>
            </a:r>
            <a:r>
              <a:rPr sz="1200" spc="-20" dirty="0" err="1">
                <a:cs typeface="Microsoft Sans Serif"/>
              </a:rPr>
              <a:t>печати</a:t>
            </a:r>
            <a:r>
              <a:rPr sz="1200" spc="-20" dirty="0">
                <a:cs typeface="Microsoft Sans Serif"/>
              </a:rPr>
              <a:t> </a:t>
            </a:r>
            <a:r>
              <a:rPr sz="1200" spc="-305" dirty="0">
                <a:cs typeface="Microsoft Sans Serif"/>
              </a:rPr>
              <a:t> </a:t>
            </a:r>
            <a:r>
              <a:rPr sz="1200" spc="-5" dirty="0" smtClean="0">
                <a:cs typeface="Microsoft Sans Serif"/>
              </a:rPr>
              <a:t>ЭМ</a:t>
            </a:r>
            <a:r>
              <a:rPr sz="1200" spc="-5" dirty="0" smtClean="0">
                <a:cs typeface="Microsoft Sans Serif"/>
              </a:rPr>
              <a:t>.</a:t>
            </a:r>
            <a:r>
              <a:rPr lang="ru-RU" sz="1200" spc="-5" dirty="0" smtClean="0">
                <a:cs typeface="Microsoft Sans Serif"/>
              </a:rPr>
              <a:t> </a:t>
            </a:r>
            <a:r>
              <a:rPr sz="1200" dirty="0" err="1" smtClean="0">
                <a:cs typeface="Microsoft Sans Serif"/>
              </a:rPr>
              <a:t>После</a:t>
            </a:r>
            <a:r>
              <a:rPr sz="1200" dirty="0">
                <a:cs typeface="Microsoft Sans Serif"/>
              </a:rPr>
              <a:t>	</a:t>
            </a:r>
            <a:r>
              <a:rPr sz="1200" spc="-20" dirty="0">
                <a:cs typeface="Microsoft Sans Serif"/>
              </a:rPr>
              <a:t>того,	</a:t>
            </a:r>
            <a:r>
              <a:rPr sz="1200" spc="-45" dirty="0">
                <a:cs typeface="Microsoft Sans Serif"/>
              </a:rPr>
              <a:t>как	</a:t>
            </a:r>
            <a:r>
              <a:rPr sz="1200" spc="-20" dirty="0">
                <a:cs typeface="Microsoft Sans Serif"/>
              </a:rPr>
              <a:t>токен	</a:t>
            </a:r>
            <a:r>
              <a:rPr sz="1200" spc="-25" dirty="0" err="1" smtClean="0">
                <a:cs typeface="Microsoft Sans Serif"/>
              </a:rPr>
              <a:t>будет</a:t>
            </a:r>
            <a:r>
              <a:rPr lang="ru-RU" sz="1200" spc="-25" dirty="0" smtClean="0">
                <a:cs typeface="Microsoft Sans Serif"/>
              </a:rPr>
              <a:t> опознан  </a:t>
            </a:r>
            <a:r>
              <a:rPr sz="1200" spc="-10" dirty="0" err="1" smtClean="0">
                <a:cs typeface="Microsoft Sans Serif"/>
              </a:rPr>
              <a:t>операционной</a:t>
            </a:r>
            <a:r>
              <a:rPr sz="1200" spc="620" dirty="0" smtClean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системой</a:t>
            </a:r>
            <a:r>
              <a:rPr sz="1200" spc="63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(</a:t>
            </a:r>
            <a:r>
              <a:rPr sz="1200" spc="-15" dirty="0" err="1">
                <a:cs typeface="Microsoft Sans Serif"/>
              </a:rPr>
              <a:t>красный</a:t>
            </a:r>
            <a:r>
              <a:rPr sz="1200" spc="625" dirty="0">
                <a:cs typeface="Microsoft Sans Serif"/>
              </a:rPr>
              <a:t> </a:t>
            </a:r>
            <a:r>
              <a:rPr sz="1200" spc="-20" dirty="0" err="1" smtClean="0">
                <a:cs typeface="Microsoft Sans Serif"/>
              </a:rPr>
              <a:t>светодиод</a:t>
            </a:r>
            <a:r>
              <a:rPr lang="ru-RU" sz="1200" spc="-20" dirty="0" smtClean="0">
                <a:cs typeface="Microsoft Sans Serif"/>
              </a:rPr>
              <a:t> должен гореть,	</a:t>
            </a:r>
            <a:r>
              <a:rPr lang="ru-RU" sz="1200" spc="-5" dirty="0" smtClean="0">
                <a:cs typeface="Microsoft Sans Serif"/>
              </a:rPr>
              <a:t>не	</a:t>
            </a:r>
            <a:r>
              <a:rPr lang="ru-RU" sz="1200" spc="-15" dirty="0" smtClean="0">
                <a:cs typeface="Microsoft Sans Serif"/>
              </a:rPr>
              <a:t>мигая), необходимо, нажать кнопку  </a:t>
            </a:r>
            <a:r>
              <a:rPr lang="ru-RU" sz="1200" dirty="0" smtClean="0">
                <a:cs typeface="Microsoft Sans Serif"/>
              </a:rPr>
              <a:t>«</a:t>
            </a:r>
            <a:r>
              <a:rPr lang="ru-RU" sz="1200" spc="-5" dirty="0" smtClean="0">
                <a:cs typeface="Microsoft Sans Serif"/>
              </a:rPr>
              <a:t>Об</a:t>
            </a:r>
            <a:r>
              <a:rPr lang="ru-RU" sz="1200" spc="-10" dirty="0" smtClean="0">
                <a:cs typeface="Microsoft Sans Serif"/>
              </a:rPr>
              <a:t>н</a:t>
            </a:r>
            <a:r>
              <a:rPr lang="ru-RU" sz="1200" dirty="0" smtClean="0">
                <a:cs typeface="Microsoft Sans Serif"/>
              </a:rPr>
              <a:t>о</a:t>
            </a:r>
            <a:r>
              <a:rPr lang="ru-RU" sz="1200" spc="-10" dirty="0" smtClean="0">
                <a:cs typeface="Microsoft Sans Serif"/>
              </a:rPr>
              <a:t>вит</a:t>
            </a:r>
            <a:r>
              <a:rPr lang="ru-RU" sz="1200" spc="-5" dirty="0" smtClean="0">
                <a:cs typeface="Microsoft Sans Serif"/>
              </a:rPr>
              <a:t>ь</a:t>
            </a:r>
            <a:r>
              <a:rPr lang="ru-RU" sz="1200" dirty="0" smtClean="0">
                <a:cs typeface="Microsoft Sans Serif"/>
              </a:rPr>
              <a:t>	</a:t>
            </a:r>
            <a:r>
              <a:rPr lang="ru-RU" sz="1200" spc="-5" dirty="0" smtClean="0">
                <a:cs typeface="Microsoft Sans Serif"/>
              </a:rPr>
              <a:t>ин</a:t>
            </a:r>
            <a:r>
              <a:rPr lang="ru-RU" sz="1200" spc="-10" dirty="0" smtClean="0">
                <a:cs typeface="Microsoft Sans Serif"/>
              </a:rPr>
              <a:t>фо</a:t>
            </a:r>
            <a:r>
              <a:rPr lang="ru-RU" sz="1200" dirty="0" smtClean="0">
                <a:cs typeface="Microsoft Sans Serif"/>
              </a:rPr>
              <a:t>р</a:t>
            </a:r>
            <a:r>
              <a:rPr lang="ru-RU" sz="1200" spc="-45" dirty="0" smtClean="0">
                <a:cs typeface="Microsoft Sans Serif"/>
              </a:rPr>
              <a:t>м</a:t>
            </a:r>
            <a:r>
              <a:rPr lang="ru-RU" sz="1200" dirty="0" smtClean="0">
                <a:cs typeface="Microsoft Sans Serif"/>
              </a:rPr>
              <a:t>а</a:t>
            </a:r>
            <a:r>
              <a:rPr lang="ru-RU" sz="1200" spc="-10" dirty="0" smtClean="0">
                <a:cs typeface="Microsoft Sans Serif"/>
              </a:rPr>
              <a:t>ц</a:t>
            </a:r>
            <a:r>
              <a:rPr lang="ru-RU" sz="1200" dirty="0" smtClean="0">
                <a:cs typeface="Microsoft Sans Serif"/>
              </a:rPr>
              <a:t>ию	о </a:t>
            </a:r>
            <a:r>
              <a:rPr lang="ru-RU" sz="1200" spc="-25" dirty="0" err="1" smtClean="0">
                <a:cs typeface="Microsoft Sans Serif"/>
              </a:rPr>
              <a:t>т</a:t>
            </a:r>
            <a:r>
              <a:rPr lang="ru-RU" sz="1200" dirty="0" err="1" smtClean="0">
                <a:cs typeface="Microsoft Sans Serif"/>
              </a:rPr>
              <a:t>о</a:t>
            </a:r>
            <a:r>
              <a:rPr lang="ru-RU" sz="1200" spc="-65" dirty="0" err="1" smtClean="0">
                <a:cs typeface="Microsoft Sans Serif"/>
              </a:rPr>
              <a:t>к</a:t>
            </a:r>
            <a:r>
              <a:rPr lang="ru-RU" sz="1200" dirty="0" err="1" smtClean="0">
                <a:cs typeface="Microsoft Sans Serif"/>
              </a:rPr>
              <a:t>е</a:t>
            </a:r>
            <a:r>
              <a:rPr lang="ru-RU" sz="1200" spc="-20" dirty="0" err="1" smtClean="0">
                <a:cs typeface="Microsoft Sans Serif"/>
              </a:rPr>
              <a:t>н</a:t>
            </a:r>
            <a:r>
              <a:rPr lang="ru-RU" sz="1200" dirty="0" err="1" smtClean="0">
                <a:cs typeface="Microsoft Sans Serif"/>
              </a:rPr>
              <a:t>е</a:t>
            </a:r>
            <a:r>
              <a:rPr lang="ru-RU" sz="1200" dirty="0" smtClean="0">
                <a:cs typeface="Microsoft Sans Serif"/>
              </a:rPr>
              <a:t> члена ГЭК». В  </a:t>
            </a:r>
            <a:r>
              <a:rPr lang="ru-RU" sz="1200" spc="10" dirty="0" smtClean="0">
                <a:cs typeface="Microsoft Sans Serif"/>
              </a:rPr>
              <a:t> </a:t>
            </a:r>
            <a:r>
              <a:rPr lang="ru-RU" sz="1200" spc="-30" dirty="0" smtClean="0">
                <a:cs typeface="Microsoft Sans Serif"/>
              </a:rPr>
              <a:t>результате</a:t>
            </a:r>
            <a:r>
              <a:rPr lang="ru-RU" sz="1200" spc="655" dirty="0" smtClean="0">
                <a:cs typeface="Microsoft Sans Serif"/>
              </a:rPr>
              <a:t> </a:t>
            </a:r>
            <a:r>
              <a:rPr lang="ru-RU" sz="1200" spc="-5" dirty="0" smtClean="0">
                <a:cs typeface="Microsoft Sans Serif"/>
              </a:rPr>
              <a:t>появится</a:t>
            </a:r>
            <a:r>
              <a:rPr lang="ru-RU" sz="1200" spc="645" dirty="0" smtClean="0">
                <a:cs typeface="Microsoft Sans Serif"/>
              </a:rPr>
              <a:t> </a:t>
            </a:r>
            <a:r>
              <a:rPr lang="ru-RU" sz="1200" spc="-10" dirty="0" smtClean="0">
                <a:cs typeface="Microsoft Sans Serif"/>
              </a:rPr>
              <a:t>приглашение ввести пароль  </a:t>
            </a:r>
            <a:r>
              <a:rPr lang="ru-RU" sz="1200" spc="-5" dirty="0" smtClean="0">
                <a:cs typeface="Microsoft Sans Serif"/>
              </a:rPr>
              <a:t>доступа.</a:t>
            </a:r>
            <a:r>
              <a:rPr lang="ru-RU" sz="1200" spc="640" dirty="0" smtClean="0">
                <a:cs typeface="Microsoft Sans Serif"/>
              </a:rPr>
              <a:t> </a:t>
            </a:r>
            <a:r>
              <a:rPr lang="ru-RU" sz="1200" spc="-5" dirty="0" smtClean="0">
                <a:cs typeface="Microsoft Sans Serif"/>
              </a:rPr>
              <a:t>Член</a:t>
            </a:r>
            <a:r>
              <a:rPr lang="ru-RU" sz="1200" spc="635" dirty="0" smtClean="0">
                <a:cs typeface="Microsoft Sans Serif"/>
              </a:rPr>
              <a:t> </a:t>
            </a:r>
            <a:r>
              <a:rPr lang="ru-RU" sz="1200" spc="-45" dirty="0" smtClean="0">
                <a:cs typeface="Microsoft Sans Serif"/>
              </a:rPr>
              <a:t>ГЭК</a:t>
            </a:r>
            <a:r>
              <a:rPr lang="ru-RU" sz="1200" spc="645" dirty="0" smtClean="0">
                <a:cs typeface="Microsoft Sans Serif"/>
              </a:rPr>
              <a:t> </a:t>
            </a:r>
            <a:r>
              <a:rPr lang="ru-RU" sz="1200" spc="-15" dirty="0" smtClean="0">
                <a:cs typeface="Microsoft Sans Serif"/>
              </a:rPr>
              <a:t>должен</a:t>
            </a:r>
            <a:r>
              <a:rPr lang="ru-RU" sz="1200" spc="640" dirty="0" smtClean="0">
                <a:cs typeface="Microsoft Sans Serif"/>
              </a:rPr>
              <a:t> </a:t>
            </a:r>
            <a:r>
              <a:rPr lang="ru-RU" sz="1200" spc="-10" dirty="0" smtClean="0">
                <a:cs typeface="Microsoft Sans Serif"/>
              </a:rPr>
              <a:t>ввести</a:t>
            </a:r>
            <a:r>
              <a:rPr lang="ru-RU" sz="1200" spc="645" dirty="0" smtClean="0">
                <a:cs typeface="Microsoft Sans Serif"/>
              </a:rPr>
              <a:t> </a:t>
            </a:r>
            <a:r>
              <a:rPr lang="ru-RU" sz="1200" spc="-10" dirty="0" smtClean="0">
                <a:cs typeface="Microsoft Sans Serif"/>
              </a:rPr>
              <a:t>пароль</a:t>
            </a:r>
            <a:r>
              <a:rPr lang="ru-RU" sz="1200" spc="635" dirty="0" smtClean="0">
                <a:cs typeface="Microsoft Sans Serif"/>
              </a:rPr>
              <a:t> </a:t>
            </a:r>
            <a:r>
              <a:rPr lang="ru-RU" sz="1200" spc="-10" dirty="0" smtClean="0">
                <a:cs typeface="Microsoft Sans Serif"/>
              </a:rPr>
              <a:t>доступа</a:t>
            </a:r>
            <a:endParaRPr lang="ru-RU" sz="1200" dirty="0" smtClean="0">
              <a:cs typeface="Microsoft Sans Serif"/>
            </a:endParaRPr>
          </a:p>
          <a:p>
            <a:pPr algn="just">
              <a:lnSpc>
                <a:spcPct val="100000"/>
              </a:lnSpc>
            </a:pPr>
            <a:r>
              <a:rPr lang="ru-RU" sz="1200" spc="-75" dirty="0" smtClean="0">
                <a:cs typeface="Microsoft Sans Serif"/>
              </a:rPr>
              <a:t>к</a:t>
            </a:r>
            <a:r>
              <a:rPr lang="ru-RU" sz="1200" spc="-5" dirty="0" smtClean="0">
                <a:cs typeface="Microsoft Sans Serif"/>
              </a:rPr>
              <a:t> </a:t>
            </a:r>
            <a:r>
              <a:rPr lang="ru-RU" sz="1200" spc="-15" dirty="0" err="1" smtClean="0">
                <a:cs typeface="Microsoft Sans Serif"/>
              </a:rPr>
              <a:t>токену</a:t>
            </a:r>
            <a:r>
              <a:rPr lang="ru-RU" sz="1200" spc="-20" dirty="0" smtClean="0">
                <a:cs typeface="Microsoft Sans Serif"/>
              </a:rPr>
              <a:t> </a:t>
            </a:r>
            <a:r>
              <a:rPr lang="ru-RU" sz="1200" spc="-5" dirty="0" smtClean="0">
                <a:cs typeface="Microsoft Sans Serif"/>
              </a:rPr>
              <a:t>и</a:t>
            </a:r>
            <a:r>
              <a:rPr lang="ru-RU" sz="1200" spc="20" dirty="0" smtClean="0">
                <a:cs typeface="Microsoft Sans Serif"/>
              </a:rPr>
              <a:t> </a:t>
            </a:r>
            <a:r>
              <a:rPr lang="ru-RU" sz="1200" spc="-15" dirty="0" smtClean="0">
                <a:cs typeface="Microsoft Sans Serif"/>
              </a:rPr>
              <a:t>нажать</a:t>
            </a:r>
            <a:r>
              <a:rPr lang="ru-RU" sz="1200" spc="-10" dirty="0" smtClean="0">
                <a:cs typeface="Microsoft Sans Serif"/>
              </a:rPr>
              <a:t> </a:t>
            </a:r>
            <a:r>
              <a:rPr lang="ru-RU" sz="1200" spc="-30" dirty="0" smtClean="0">
                <a:cs typeface="Microsoft Sans Serif"/>
              </a:rPr>
              <a:t>кнопку</a:t>
            </a:r>
            <a:r>
              <a:rPr lang="ru-RU" sz="1200" spc="-5" dirty="0" smtClean="0">
                <a:cs typeface="Microsoft Sans Serif"/>
              </a:rPr>
              <a:t> </a:t>
            </a:r>
            <a:r>
              <a:rPr lang="ru-RU" sz="1200" spc="-30" dirty="0" smtClean="0">
                <a:cs typeface="Microsoft Sans Serif"/>
              </a:rPr>
              <a:t>«ОК»</a:t>
            </a:r>
            <a:endParaRPr lang="ru-RU" sz="1200" dirty="0" smtClean="0">
              <a:cs typeface="Microsoft Sans Serif"/>
            </a:endParaRPr>
          </a:p>
          <a:p>
            <a:pPr marR="5080" algn="just">
              <a:spcBef>
                <a:spcPts val="105"/>
              </a:spcBef>
              <a:tabLst>
                <a:tab pos="456565" algn="l"/>
                <a:tab pos="1078865" algn="l"/>
                <a:tab pos="1588135" algn="l"/>
                <a:tab pos="1987550" algn="l"/>
                <a:tab pos="2732405" algn="l"/>
              </a:tabLst>
            </a:pPr>
            <a:endParaRPr lang="ru-RU" sz="1200" dirty="0" smtClean="0">
              <a:cs typeface="Microsoft Sans Serif"/>
            </a:endParaRPr>
          </a:p>
          <a:p>
            <a:pPr marR="5080">
              <a:lnSpc>
                <a:spcPct val="100000"/>
              </a:lnSpc>
              <a:spcBef>
                <a:spcPts val="105"/>
              </a:spcBef>
              <a:tabLst>
                <a:tab pos="456565" algn="l"/>
                <a:tab pos="1078865" algn="l"/>
                <a:tab pos="1588135" algn="l"/>
                <a:tab pos="1987550" algn="l"/>
                <a:tab pos="2732405" algn="l"/>
              </a:tabLst>
            </a:pPr>
            <a:endParaRPr sz="1200" dirty="0"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66055" y="2274824"/>
            <a:ext cx="1104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E36C09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33"/>
          <p:cNvGrpSpPr/>
          <p:nvPr/>
        </p:nvGrpSpPr>
        <p:grpSpPr>
          <a:xfrm>
            <a:off x="230127" y="2708154"/>
            <a:ext cx="4255135" cy="687705"/>
            <a:chOff x="230124" y="2708148"/>
            <a:chExt cx="4255135" cy="687705"/>
          </a:xfrm>
        </p:grpSpPr>
        <p:sp>
          <p:nvSpPr>
            <p:cNvPr id="34" name="object 34"/>
            <p:cNvSpPr/>
            <p:nvPr/>
          </p:nvSpPr>
          <p:spPr>
            <a:xfrm>
              <a:off x="250736" y="2718612"/>
              <a:ext cx="4234180" cy="677545"/>
            </a:xfrm>
            <a:custGeom>
              <a:avLst/>
              <a:gdLst/>
              <a:ahLst/>
              <a:cxnLst/>
              <a:rect l="l" t="t" r="r" b="b"/>
              <a:pathLst>
                <a:path w="4234180" h="677545">
                  <a:moveTo>
                    <a:pt x="4234180" y="0"/>
                  </a:moveTo>
                  <a:lnTo>
                    <a:pt x="0" y="0"/>
                  </a:lnTo>
                  <a:lnTo>
                    <a:pt x="0" y="677113"/>
                  </a:lnTo>
                  <a:lnTo>
                    <a:pt x="4234180" y="677113"/>
                  </a:lnTo>
                  <a:lnTo>
                    <a:pt x="4234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124" y="2708148"/>
              <a:ext cx="345948" cy="30022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9184" y="2708148"/>
              <a:ext cx="295656" cy="300227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250737" y="2718613"/>
            <a:ext cx="4234180" cy="629018"/>
          </a:xfrm>
          <a:prstGeom prst="rect">
            <a:avLst/>
          </a:prstGeom>
          <a:ln w="28575">
            <a:solidFill>
              <a:srgbClr val="00AF5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1440" marR="83820" algn="just">
              <a:lnSpc>
                <a:spcPct val="100000"/>
              </a:lnSpc>
              <a:spcBef>
                <a:spcPts val="345"/>
              </a:spcBef>
            </a:pPr>
            <a:r>
              <a:rPr sz="1400" b="1" spc="-5" dirty="0">
                <a:solidFill>
                  <a:srgbClr val="00AF50"/>
                </a:solidFill>
                <a:latin typeface="Arial"/>
                <a:cs typeface="Arial"/>
              </a:rPr>
              <a:t>2. </a:t>
            </a:r>
            <a:r>
              <a:rPr sz="1200" spc="-10" dirty="0">
                <a:cs typeface="Microsoft Sans Serif"/>
              </a:rPr>
              <a:t>Убедиться,</a:t>
            </a:r>
            <a:r>
              <a:rPr sz="1200" spc="-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что</a:t>
            </a:r>
            <a:r>
              <a:rPr sz="1200" spc="-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необходимая</a:t>
            </a:r>
            <a:r>
              <a:rPr sz="1200" spc="-10" dirty="0">
                <a:cs typeface="Microsoft Sans Serif"/>
              </a:rPr>
              <a:t> информация</a:t>
            </a:r>
            <a:r>
              <a:rPr sz="1200" spc="-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о </a:t>
            </a:r>
            <a:r>
              <a:rPr sz="1200" spc="-20" dirty="0">
                <a:cs typeface="Microsoft Sans Serif"/>
              </a:rPr>
              <a:t>токене </a:t>
            </a:r>
            <a:r>
              <a:rPr sz="1200" spc="-1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члена </a:t>
            </a:r>
            <a:r>
              <a:rPr sz="1200" spc="-45" dirty="0">
                <a:cs typeface="Microsoft Sans Serif"/>
              </a:rPr>
              <a:t>ГЭК </a:t>
            </a:r>
            <a:r>
              <a:rPr sz="1200" spc="-10" dirty="0">
                <a:cs typeface="Microsoft Sans Serif"/>
              </a:rPr>
              <a:t>получена </a:t>
            </a:r>
            <a:r>
              <a:rPr sz="1200" spc="-5" dirty="0">
                <a:cs typeface="Microsoft Sans Serif"/>
              </a:rPr>
              <a:t>и </a:t>
            </a:r>
            <a:r>
              <a:rPr sz="1200" spc="-25" dirty="0">
                <a:cs typeface="Microsoft Sans Serif"/>
              </a:rPr>
              <a:t>ключ </a:t>
            </a:r>
            <a:r>
              <a:rPr sz="1200" spc="-5" dirty="0">
                <a:cs typeface="Microsoft Sans Serif"/>
              </a:rPr>
              <a:t>доступа </a:t>
            </a:r>
            <a:r>
              <a:rPr sz="1200" spc="-75" dirty="0">
                <a:cs typeface="Microsoft Sans Serif"/>
              </a:rPr>
              <a:t>к </a:t>
            </a:r>
            <a:r>
              <a:rPr sz="1200" dirty="0">
                <a:cs typeface="Microsoft Sans Serif"/>
              </a:rPr>
              <a:t>ЭМ </a:t>
            </a:r>
            <a:r>
              <a:rPr sz="1200" spc="-15" dirty="0">
                <a:cs typeface="Microsoft Sans Serif"/>
              </a:rPr>
              <a:t>активирован, </a:t>
            </a:r>
            <a:r>
              <a:rPr sz="1200" spc="-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проверив</a:t>
            </a:r>
            <a:r>
              <a:rPr sz="1200" spc="-3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статус</a:t>
            </a:r>
            <a:r>
              <a:rPr sz="1200" spc="1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информационной </a:t>
            </a:r>
            <a:r>
              <a:rPr sz="1200" spc="-10" dirty="0">
                <a:cs typeface="Microsoft Sans Serif"/>
              </a:rPr>
              <a:t>области</a:t>
            </a:r>
            <a:endParaRPr sz="1200" dirty="0">
              <a:cs typeface="Microsoft Sans Serif"/>
            </a:endParaRPr>
          </a:p>
        </p:txBody>
      </p:sp>
      <p:grpSp>
        <p:nvGrpSpPr>
          <p:cNvPr id="12" name="object 38"/>
          <p:cNvGrpSpPr/>
          <p:nvPr/>
        </p:nvGrpSpPr>
        <p:grpSpPr>
          <a:xfrm>
            <a:off x="230126" y="3500310"/>
            <a:ext cx="4269105" cy="1629410"/>
            <a:chOff x="230124" y="3500310"/>
            <a:chExt cx="4269105" cy="1629410"/>
          </a:xfrm>
        </p:grpSpPr>
        <p:sp>
          <p:nvSpPr>
            <p:cNvPr id="39" name="object 39"/>
            <p:cNvSpPr/>
            <p:nvPr/>
          </p:nvSpPr>
          <p:spPr>
            <a:xfrm>
              <a:off x="250736" y="3514597"/>
              <a:ext cx="4234180" cy="1600835"/>
            </a:xfrm>
            <a:custGeom>
              <a:avLst/>
              <a:gdLst/>
              <a:ahLst/>
              <a:cxnLst/>
              <a:rect l="l" t="t" r="r" b="b"/>
              <a:pathLst>
                <a:path w="4234180" h="1600835">
                  <a:moveTo>
                    <a:pt x="4234180" y="0"/>
                  </a:moveTo>
                  <a:lnTo>
                    <a:pt x="0" y="0"/>
                  </a:lnTo>
                  <a:lnTo>
                    <a:pt x="0" y="1600453"/>
                  </a:lnTo>
                  <a:lnTo>
                    <a:pt x="4234180" y="1600453"/>
                  </a:lnTo>
                  <a:lnTo>
                    <a:pt x="4234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50736" y="3514597"/>
              <a:ext cx="4234180" cy="1600835"/>
            </a:xfrm>
            <a:custGeom>
              <a:avLst/>
              <a:gdLst/>
              <a:ahLst/>
              <a:cxnLst/>
              <a:rect l="l" t="t" r="r" b="b"/>
              <a:pathLst>
                <a:path w="4234180" h="1600835">
                  <a:moveTo>
                    <a:pt x="0" y="1600453"/>
                  </a:moveTo>
                  <a:lnTo>
                    <a:pt x="4234180" y="1600453"/>
                  </a:lnTo>
                  <a:lnTo>
                    <a:pt x="4234180" y="0"/>
                  </a:lnTo>
                  <a:lnTo>
                    <a:pt x="0" y="0"/>
                  </a:lnTo>
                  <a:lnTo>
                    <a:pt x="0" y="1600453"/>
                  </a:lnTo>
                  <a:close/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0124" y="3508247"/>
              <a:ext cx="345948" cy="30022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9184" y="3508247"/>
              <a:ext cx="297180" cy="300227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499534" y="3674533"/>
            <a:ext cx="3852335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lang="ru-RU" sz="1200" b="1" spc="-10" dirty="0" smtClean="0">
                <a:cs typeface="Arial"/>
              </a:rPr>
              <a:t>В </a:t>
            </a:r>
            <a:r>
              <a:rPr lang="ru-RU" sz="1200" b="1" spc="-10" dirty="0" smtClean="0">
                <a:solidFill>
                  <a:srgbClr val="C00000"/>
                </a:solidFill>
                <a:cs typeface="Arial"/>
              </a:rPr>
              <a:t>10:00</a:t>
            </a:r>
            <a:r>
              <a:rPr lang="ru-RU" sz="1200" b="1" spc="-10" dirty="0" smtClean="0">
                <a:cs typeface="Arial"/>
              </a:rPr>
              <a:t>  организатор в аудитории  вводит </a:t>
            </a:r>
            <a:r>
              <a:rPr lang="ru-RU" sz="1200" spc="-10" dirty="0" smtClean="0">
                <a:cs typeface="Arial"/>
              </a:rPr>
              <a:t>в отмеченное </a:t>
            </a:r>
            <a:r>
              <a:rPr sz="1200" spc="-10" dirty="0" err="1" smtClean="0">
                <a:cs typeface="Arial"/>
              </a:rPr>
              <a:t>поле</a:t>
            </a:r>
            <a:r>
              <a:rPr lang="ru-RU" sz="1200" spc="-10" dirty="0" smtClean="0">
                <a:cs typeface="Arial"/>
              </a:rPr>
              <a:t>  </a:t>
            </a:r>
            <a:r>
              <a:rPr lang="ru-RU" sz="1200" b="1" spc="-10" dirty="0" smtClean="0">
                <a:cs typeface="Arial"/>
              </a:rPr>
              <a:t>количество участников  экзамена, </a:t>
            </a:r>
            <a:r>
              <a:rPr sz="1200" spc="-35" dirty="0" err="1" smtClean="0">
                <a:cs typeface="Microsoft Sans Serif"/>
              </a:rPr>
              <a:t>к</a:t>
            </a:r>
            <a:r>
              <a:rPr sz="1200" spc="-60" dirty="0" err="1" smtClean="0">
                <a:cs typeface="Microsoft Sans Serif"/>
              </a:rPr>
              <a:t>о</a:t>
            </a:r>
            <a:r>
              <a:rPr sz="1200" spc="-25" dirty="0" err="1" smtClean="0">
                <a:cs typeface="Microsoft Sans Serif"/>
              </a:rPr>
              <a:t>т</a:t>
            </a:r>
            <a:r>
              <a:rPr sz="1200" spc="-10" dirty="0" err="1" smtClean="0">
                <a:cs typeface="Microsoft Sans Serif"/>
              </a:rPr>
              <a:t>о</a:t>
            </a:r>
            <a:r>
              <a:rPr sz="1200" spc="-5" dirty="0" err="1" smtClean="0">
                <a:cs typeface="Microsoft Sans Serif"/>
              </a:rPr>
              <a:t>р</a:t>
            </a:r>
            <a:r>
              <a:rPr sz="1200" spc="-10" dirty="0" err="1" smtClean="0">
                <a:cs typeface="Microsoft Sans Serif"/>
              </a:rPr>
              <a:t>ы</a:t>
            </a:r>
            <a:r>
              <a:rPr sz="1200" dirty="0" err="1" smtClean="0">
                <a:cs typeface="Microsoft Sans Serif"/>
              </a:rPr>
              <a:t>е</a:t>
            </a:r>
            <a:r>
              <a:rPr lang="ru-RU" sz="1200" dirty="0" smtClean="0">
                <a:cs typeface="Microsoft Sans Serif"/>
              </a:rPr>
              <a:t> фактически присутствуют в аудитории на данный момент и сдают  предмет, указанный в интерфейсе Станции печати ЭМ.</a:t>
            </a:r>
          </a:p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lang="ru-RU" sz="1200" dirty="0" smtClean="0">
                <a:cs typeface="Microsoft Sans Serif"/>
              </a:rPr>
              <a:t> Максимальное количество ИК для печати устанавливается в зависимости от рассадки аудитории</a:t>
            </a:r>
            <a:endParaRPr sz="1200" dirty="0">
              <a:cs typeface="Microsoft Sans Serif"/>
            </a:endParaRPr>
          </a:p>
        </p:txBody>
      </p:sp>
      <p:grpSp>
        <p:nvGrpSpPr>
          <p:cNvPr id="17" name="object 52"/>
          <p:cNvGrpSpPr/>
          <p:nvPr/>
        </p:nvGrpSpPr>
        <p:grpSpPr>
          <a:xfrm>
            <a:off x="5120959" y="2711697"/>
            <a:ext cx="2033270" cy="216535"/>
            <a:chOff x="5120957" y="2711691"/>
            <a:chExt cx="2033270" cy="216535"/>
          </a:xfrm>
        </p:grpSpPr>
        <p:sp>
          <p:nvSpPr>
            <p:cNvPr id="53" name="object 53"/>
            <p:cNvSpPr/>
            <p:nvPr/>
          </p:nvSpPr>
          <p:spPr>
            <a:xfrm>
              <a:off x="5468112" y="2725978"/>
              <a:ext cx="1671955" cy="171450"/>
            </a:xfrm>
            <a:custGeom>
              <a:avLst/>
              <a:gdLst/>
              <a:ahLst/>
              <a:cxnLst/>
              <a:rect l="l" t="t" r="r" b="b"/>
              <a:pathLst>
                <a:path w="1671954" h="171450">
                  <a:moveTo>
                    <a:pt x="0" y="170891"/>
                  </a:moveTo>
                  <a:lnTo>
                    <a:pt x="1671574" y="170891"/>
                  </a:lnTo>
                  <a:lnTo>
                    <a:pt x="1671574" y="0"/>
                  </a:lnTo>
                  <a:lnTo>
                    <a:pt x="0" y="0"/>
                  </a:lnTo>
                  <a:lnTo>
                    <a:pt x="0" y="170891"/>
                  </a:lnTo>
                  <a:close/>
                </a:path>
              </a:pathLst>
            </a:custGeom>
            <a:ln w="2857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321808" y="2811398"/>
              <a:ext cx="146685" cy="1270"/>
            </a:xfrm>
            <a:custGeom>
              <a:avLst/>
              <a:gdLst/>
              <a:ahLst/>
              <a:cxnLst/>
              <a:rect l="l" t="t" r="r" b="b"/>
              <a:pathLst>
                <a:path w="146685" h="1269">
                  <a:moveTo>
                    <a:pt x="-14287" y="635"/>
                  </a:moveTo>
                  <a:lnTo>
                    <a:pt x="160591" y="635"/>
                  </a:lnTo>
                </a:path>
              </a:pathLst>
            </a:custGeom>
            <a:ln w="2984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135245" y="2727197"/>
              <a:ext cx="186690" cy="186690"/>
            </a:xfrm>
            <a:custGeom>
              <a:avLst/>
              <a:gdLst/>
              <a:ahLst/>
              <a:cxnLst/>
              <a:rect l="l" t="t" r="r" b="b"/>
              <a:pathLst>
                <a:path w="186689" h="186689">
                  <a:moveTo>
                    <a:pt x="0" y="93344"/>
                  </a:moveTo>
                  <a:lnTo>
                    <a:pt x="7334" y="57007"/>
                  </a:lnTo>
                  <a:lnTo>
                    <a:pt x="27336" y="27336"/>
                  </a:lnTo>
                  <a:lnTo>
                    <a:pt x="57007" y="7334"/>
                  </a:lnTo>
                  <a:lnTo>
                    <a:pt x="93344" y="0"/>
                  </a:lnTo>
                  <a:lnTo>
                    <a:pt x="129609" y="7334"/>
                  </a:lnTo>
                  <a:lnTo>
                    <a:pt x="159242" y="27336"/>
                  </a:lnTo>
                  <a:lnTo>
                    <a:pt x="179230" y="57007"/>
                  </a:lnTo>
                  <a:lnTo>
                    <a:pt x="186562" y="93344"/>
                  </a:lnTo>
                  <a:lnTo>
                    <a:pt x="179230" y="129609"/>
                  </a:lnTo>
                  <a:lnTo>
                    <a:pt x="159242" y="159242"/>
                  </a:lnTo>
                  <a:lnTo>
                    <a:pt x="129609" y="179230"/>
                  </a:lnTo>
                  <a:lnTo>
                    <a:pt x="93344" y="186562"/>
                  </a:lnTo>
                  <a:lnTo>
                    <a:pt x="57007" y="179230"/>
                  </a:lnTo>
                  <a:lnTo>
                    <a:pt x="27336" y="159242"/>
                  </a:lnTo>
                  <a:lnTo>
                    <a:pt x="7334" y="129609"/>
                  </a:lnTo>
                  <a:lnTo>
                    <a:pt x="0" y="93344"/>
                  </a:lnTo>
                  <a:close/>
                </a:path>
              </a:pathLst>
            </a:custGeom>
            <a:ln w="28575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5174744" y="2712466"/>
            <a:ext cx="1104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AF50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2" name="object 57"/>
          <p:cNvGrpSpPr/>
          <p:nvPr/>
        </p:nvGrpSpPr>
        <p:grpSpPr>
          <a:xfrm>
            <a:off x="7412231" y="2966662"/>
            <a:ext cx="700405" cy="233679"/>
            <a:chOff x="7412228" y="2966656"/>
            <a:chExt cx="700405" cy="233679"/>
          </a:xfrm>
        </p:grpSpPr>
        <p:sp>
          <p:nvSpPr>
            <p:cNvPr id="58" name="object 58"/>
            <p:cNvSpPr/>
            <p:nvPr/>
          </p:nvSpPr>
          <p:spPr>
            <a:xfrm>
              <a:off x="7424928" y="2999257"/>
              <a:ext cx="307340" cy="168275"/>
            </a:xfrm>
            <a:custGeom>
              <a:avLst/>
              <a:gdLst/>
              <a:ahLst/>
              <a:cxnLst/>
              <a:rect l="l" t="t" r="r" b="b"/>
              <a:pathLst>
                <a:path w="307340" h="168275">
                  <a:moveTo>
                    <a:pt x="0" y="168249"/>
                  </a:moveTo>
                  <a:lnTo>
                    <a:pt x="307238" y="168249"/>
                  </a:lnTo>
                  <a:lnTo>
                    <a:pt x="307238" y="0"/>
                  </a:lnTo>
                  <a:lnTo>
                    <a:pt x="0" y="0"/>
                  </a:lnTo>
                  <a:lnTo>
                    <a:pt x="0" y="168249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732141" y="2980944"/>
              <a:ext cx="365760" cy="205104"/>
            </a:xfrm>
            <a:custGeom>
              <a:avLst/>
              <a:gdLst/>
              <a:ahLst/>
              <a:cxnLst/>
              <a:rect l="l" t="t" r="r" b="b"/>
              <a:pathLst>
                <a:path w="365759" h="205105">
                  <a:moveTo>
                    <a:pt x="0" y="102361"/>
                  </a:moveTo>
                  <a:lnTo>
                    <a:pt x="160908" y="102361"/>
                  </a:lnTo>
                </a:path>
                <a:path w="365759" h="205105">
                  <a:moveTo>
                    <a:pt x="160908" y="102361"/>
                  </a:moveTo>
                  <a:lnTo>
                    <a:pt x="168957" y="62525"/>
                  </a:lnTo>
                  <a:lnTo>
                    <a:pt x="190912" y="29987"/>
                  </a:lnTo>
                  <a:lnTo>
                    <a:pt x="223488" y="8046"/>
                  </a:lnTo>
                  <a:lnTo>
                    <a:pt x="263398" y="0"/>
                  </a:lnTo>
                  <a:lnTo>
                    <a:pt x="303234" y="8046"/>
                  </a:lnTo>
                  <a:lnTo>
                    <a:pt x="335772" y="29987"/>
                  </a:lnTo>
                  <a:lnTo>
                    <a:pt x="357713" y="62525"/>
                  </a:lnTo>
                  <a:lnTo>
                    <a:pt x="365759" y="102361"/>
                  </a:lnTo>
                  <a:lnTo>
                    <a:pt x="357713" y="142271"/>
                  </a:lnTo>
                  <a:lnTo>
                    <a:pt x="335772" y="174847"/>
                  </a:lnTo>
                  <a:lnTo>
                    <a:pt x="303234" y="196802"/>
                  </a:lnTo>
                  <a:lnTo>
                    <a:pt x="263398" y="204850"/>
                  </a:lnTo>
                  <a:lnTo>
                    <a:pt x="223488" y="196802"/>
                  </a:lnTo>
                  <a:lnTo>
                    <a:pt x="190912" y="174847"/>
                  </a:lnTo>
                  <a:lnTo>
                    <a:pt x="168957" y="142271"/>
                  </a:lnTo>
                  <a:lnTo>
                    <a:pt x="160908" y="102361"/>
                  </a:lnTo>
                  <a:close/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7941947" y="2975229"/>
            <a:ext cx="1104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006FC0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806821" y="3873372"/>
            <a:ext cx="1174115" cy="248920"/>
          </a:xfrm>
          <a:custGeom>
            <a:avLst/>
            <a:gdLst/>
            <a:ahLst/>
            <a:cxnLst/>
            <a:rect l="l" t="t" r="r" b="b"/>
            <a:pathLst>
              <a:path w="1174115" h="248920">
                <a:moveTo>
                  <a:pt x="0" y="248793"/>
                </a:moveTo>
                <a:lnTo>
                  <a:pt x="727862" y="248793"/>
                </a:lnTo>
                <a:lnTo>
                  <a:pt x="727862" y="76"/>
                </a:lnTo>
                <a:lnTo>
                  <a:pt x="0" y="76"/>
                </a:lnTo>
                <a:lnTo>
                  <a:pt x="0" y="248793"/>
                </a:lnTo>
                <a:close/>
              </a:path>
              <a:path w="1174115" h="248920">
                <a:moveTo>
                  <a:pt x="727836" y="124332"/>
                </a:moveTo>
                <a:lnTo>
                  <a:pt x="925322" y="124332"/>
                </a:lnTo>
              </a:path>
              <a:path w="1174115" h="248920">
                <a:moveTo>
                  <a:pt x="925322" y="124332"/>
                </a:moveTo>
                <a:lnTo>
                  <a:pt x="935104" y="75973"/>
                </a:lnTo>
                <a:lnTo>
                  <a:pt x="961771" y="36448"/>
                </a:lnTo>
                <a:lnTo>
                  <a:pt x="1001295" y="9782"/>
                </a:lnTo>
                <a:lnTo>
                  <a:pt x="1049654" y="0"/>
                </a:lnTo>
                <a:lnTo>
                  <a:pt x="1098087" y="9782"/>
                </a:lnTo>
                <a:lnTo>
                  <a:pt x="1137650" y="36448"/>
                </a:lnTo>
                <a:lnTo>
                  <a:pt x="1164330" y="75973"/>
                </a:lnTo>
                <a:lnTo>
                  <a:pt x="1174114" y="124332"/>
                </a:lnTo>
                <a:lnTo>
                  <a:pt x="1164330" y="172765"/>
                </a:lnTo>
                <a:lnTo>
                  <a:pt x="1137650" y="212328"/>
                </a:lnTo>
                <a:lnTo>
                  <a:pt x="1098087" y="239008"/>
                </a:lnTo>
                <a:lnTo>
                  <a:pt x="1049654" y="248793"/>
                </a:lnTo>
                <a:lnTo>
                  <a:pt x="1001295" y="239008"/>
                </a:lnTo>
                <a:lnTo>
                  <a:pt x="961771" y="212328"/>
                </a:lnTo>
                <a:lnTo>
                  <a:pt x="935104" y="172765"/>
                </a:lnTo>
                <a:lnTo>
                  <a:pt x="925322" y="124332"/>
                </a:lnTo>
                <a:close/>
              </a:path>
            </a:pathLst>
          </a:custGeom>
          <a:ln w="28575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803009" y="3890010"/>
            <a:ext cx="1104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6F2F9F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42" y="25406"/>
            <a:ext cx="47313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  <a:latin typeface="+mn-lt"/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  <a:latin typeface="+mn-lt"/>
              </a:rPr>
              <a:t> </a:t>
            </a:r>
            <a:r>
              <a:rPr sz="2400" b="1" spc="-35" dirty="0">
                <a:solidFill>
                  <a:srgbClr val="E36C09"/>
                </a:solidFill>
                <a:latin typeface="+mn-lt"/>
              </a:rPr>
              <a:t>ЭКЗАМЕНА:</a:t>
            </a:r>
            <a:endParaRPr sz="2400" b="1" dirty="0">
              <a:latin typeface="+mn-lt"/>
            </a:endParaRPr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rgbClr val="002060"/>
                </a:solidFill>
                <a:latin typeface="+mn-lt"/>
              </a:rPr>
              <a:t>ПЕЧАТЬ</a:t>
            </a:r>
            <a:r>
              <a:rPr sz="2400" dirty="0">
                <a:solidFill>
                  <a:srgbClr val="002060"/>
                </a:solidFill>
                <a:latin typeface="+mn-lt"/>
              </a:rPr>
              <a:t> ЭМ</a:t>
            </a:r>
            <a:r>
              <a:rPr sz="2400" spc="10" dirty="0">
                <a:solidFill>
                  <a:srgbClr val="002060"/>
                </a:solidFill>
                <a:latin typeface="+mn-lt"/>
              </a:rPr>
              <a:t> </a:t>
            </a:r>
            <a:r>
              <a:rPr sz="2400" dirty="0">
                <a:solidFill>
                  <a:srgbClr val="002060"/>
                </a:solidFill>
                <a:latin typeface="+mn-lt"/>
              </a:rPr>
              <a:t>В</a:t>
            </a:r>
            <a:r>
              <a:rPr sz="2400" spc="20" dirty="0">
                <a:solidFill>
                  <a:srgbClr val="002060"/>
                </a:solidFill>
                <a:latin typeface="+mn-lt"/>
              </a:rPr>
              <a:t> </a:t>
            </a:r>
            <a:r>
              <a:rPr sz="2400" spc="-70" dirty="0">
                <a:solidFill>
                  <a:srgbClr val="002060"/>
                </a:solidFill>
                <a:latin typeface="+mn-lt"/>
              </a:rPr>
              <a:t>АУДИТОРИИ</a:t>
            </a:r>
            <a:r>
              <a:rPr sz="2400" spc="5" dirty="0">
                <a:solidFill>
                  <a:srgbClr val="002060"/>
                </a:solidFill>
                <a:latin typeface="+mn-lt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+mn-lt"/>
              </a:rPr>
              <a:t>ППЭ</a:t>
            </a:r>
            <a:endParaRPr sz="24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3" name="object 8"/>
          <p:cNvGrpSpPr/>
          <p:nvPr/>
        </p:nvGrpSpPr>
        <p:grpSpPr>
          <a:xfrm>
            <a:off x="258952" y="1064425"/>
            <a:ext cx="8629650" cy="5393690"/>
            <a:chOff x="258952" y="1064425"/>
            <a:chExt cx="8629650" cy="539369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8952" y="1064425"/>
              <a:ext cx="8629523" cy="539369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67555" y="1128598"/>
              <a:ext cx="3406521" cy="7095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24050" y="2495550"/>
              <a:ext cx="1943100" cy="485775"/>
            </a:xfrm>
            <a:custGeom>
              <a:avLst/>
              <a:gdLst/>
              <a:ahLst/>
              <a:cxnLst/>
              <a:rect l="l" t="t" r="r" b="b"/>
              <a:pathLst>
                <a:path w="1943100" h="485775">
                  <a:moveTo>
                    <a:pt x="0" y="485775"/>
                  </a:moveTo>
                  <a:lnTo>
                    <a:pt x="1943100" y="485775"/>
                  </a:lnTo>
                  <a:lnTo>
                    <a:pt x="1943100" y="0"/>
                  </a:lnTo>
                  <a:lnTo>
                    <a:pt x="0" y="0"/>
                  </a:lnTo>
                  <a:lnTo>
                    <a:pt x="0" y="48577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85" y="1595886"/>
            <a:ext cx="4343400" cy="3778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15706" y="938841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Некорректное, небрежное заполнение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7855" y="1604514"/>
            <a:ext cx="4216893" cy="3780287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6" name="object 2"/>
          <p:cNvSpPr txBox="1"/>
          <p:nvPr/>
        </p:nvSpPr>
        <p:spPr>
          <a:xfrm>
            <a:off x="129396" y="138022"/>
            <a:ext cx="6433444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 smtClean="0">
                <a:solidFill>
                  <a:srgbClr val="E36C09"/>
                </a:solidFill>
                <a:cs typeface="Arial"/>
              </a:rPr>
              <a:t>Ф</a:t>
            </a:r>
            <a:r>
              <a:rPr lang="ru-RU" sz="2400" b="1" spc="-10" dirty="0" smtClean="0">
                <a:solidFill>
                  <a:srgbClr val="E36C09"/>
                </a:solidFill>
                <a:cs typeface="Arial"/>
              </a:rPr>
              <a:t>ОРМА</a:t>
            </a:r>
            <a:r>
              <a:rPr sz="2400" b="1" spc="-45" dirty="0" smtClean="0">
                <a:solidFill>
                  <a:srgbClr val="E36C09"/>
                </a:solidFill>
                <a:cs typeface="Arial"/>
              </a:rPr>
              <a:t> </a:t>
            </a:r>
            <a:r>
              <a:rPr sz="2400" b="1" dirty="0" smtClean="0">
                <a:solidFill>
                  <a:srgbClr val="E36C09"/>
                </a:solidFill>
                <a:cs typeface="Arial"/>
              </a:rPr>
              <a:t>ППЭ-05-02</a:t>
            </a:r>
            <a:r>
              <a:rPr lang="ru-RU" sz="2400" b="1" dirty="0" smtClean="0">
                <a:solidFill>
                  <a:srgbClr val="E36C09"/>
                </a:solidFill>
                <a:cs typeface="Arial"/>
              </a:rPr>
              <a:t>: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 smtClean="0">
                <a:solidFill>
                  <a:srgbClr val="002060"/>
                </a:solidFill>
                <a:cs typeface="Arial"/>
              </a:rPr>
              <a:t>НАРУШЕНИЯ В ЗАПОЛНЕНИИ ФОРМ</a:t>
            </a:r>
            <a:r>
              <a:rPr sz="2400" spc="-35" dirty="0" smtClean="0">
                <a:solidFill>
                  <a:srgbClr val="002060"/>
                </a:solidFill>
                <a:cs typeface="Arial"/>
              </a:rPr>
              <a:t> </a:t>
            </a:r>
            <a:endParaRPr sz="2400" dirty="0">
              <a:solidFill>
                <a:srgbClr val="002060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230266" y="1176216"/>
            <a:ext cx="3776345" cy="2072005"/>
            <a:chOff x="230263" y="1176210"/>
            <a:chExt cx="3776345" cy="2072005"/>
          </a:xfrm>
        </p:grpSpPr>
        <p:sp>
          <p:nvSpPr>
            <p:cNvPr id="4" name="object 4"/>
            <p:cNvSpPr/>
            <p:nvPr/>
          </p:nvSpPr>
          <p:spPr>
            <a:xfrm>
              <a:off x="244551" y="1190497"/>
              <a:ext cx="3747770" cy="2043430"/>
            </a:xfrm>
            <a:custGeom>
              <a:avLst/>
              <a:gdLst/>
              <a:ahLst/>
              <a:cxnLst/>
              <a:rect l="l" t="t" r="r" b="b"/>
              <a:pathLst>
                <a:path w="3747770" h="2043430">
                  <a:moveTo>
                    <a:pt x="3406952" y="0"/>
                  </a:moveTo>
                  <a:lnTo>
                    <a:pt x="340525" y="0"/>
                  </a:lnTo>
                  <a:lnTo>
                    <a:pt x="294316" y="3107"/>
                  </a:lnTo>
                  <a:lnTo>
                    <a:pt x="249997" y="12159"/>
                  </a:lnTo>
                  <a:lnTo>
                    <a:pt x="207974" y="26751"/>
                  </a:lnTo>
                  <a:lnTo>
                    <a:pt x="168652" y="46477"/>
                  </a:lnTo>
                  <a:lnTo>
                    <a:pt x="132437" y="70932"/>
                  </a:lnTo>
                  <a:lnTo>
                    <a:pt x="99734" y="99710"/>
                  </a:lnTo>
                  <a:lnTo>
                    <a:pt x="70950" y="132408"/>
                  </a:lnTo>
                  <a:lnTo>
                    <a:pt x="46489" y="168618"/>
                  </a:lnTo>
                  <a:lnTo>
                    <a:pt x="26759" y="207936"/>
                  </a:lnTo>
                  <a:lnTo>
                    <a:pt x="12163" y="249957"/>
                  </a:lnTo>
                  <a:lnTo>
                    <a:pt x="3108" y="294276"/>
                  </a:lnTo>
                  <a:lnTo>
                    <a:pt x="0" y="340487"/>
                  </a:lnTo>
                  <a:lnTo>
                    <a:pt x="0" y="1702562"/>
                  </a:lnTo>
                  <a:lnTo>
                    <a:pt x="3108" y="1748772"/>
                  </a:lnTo>
                  <a:lnTo>
                    <a:pt x="12163" y="1793091"/>
                  </a:lnTo>
                  <a:lnTo>
                    <a:pt x="26759" y="1835112"/>
                  </a:lnTo>
                  <a:lnTo>
                    <a:pt x="46489" y="1874430"/>
                  </a:lnTo>
                  <a:lnTo>
                    <a:pt x="70950" y="1910640"/>
                  </a:lnTo>
                  <a:lnTo>
                    <a:pt x="99734" y="1943338"/>
                  </a:lnTo>
                  <a:lnTo>
                    <a:pt x="132437" y="1972116"/>
                  </a:lnTo>
                  <a:lnTo>
                    <a:pt x="168652" y="1996571"/>
                  </a:lnTo>
                  <a:lnTo>
                    <a:pt x="207974" y="2016297"/>
                  </a:lnTo>
                  <a:lnTo>
                    <a:pt x="249997" y="2030889"/>
                  </a:lnTo>
                  <a:lnTo>
                    <a:pt x="294316" y="2039941"/>
                  </a:lnTo>
                  <a:lnTo>
                    <a:pt x="340525" y="2043049"/>
                  </a:lnTo>
                  <a:lnTo>
                    <a:pt x="3406952" y="2043049"/>
                  </a:lnTo>
                  <a:lnTo>
                    <a:pt x="3453166" y="2039941"/>
                  </a:lnTo>
                  <a:lnTo>
                    <a:pt x="3497491" y="2030889"/>
                  </a:lnTo>
                  <a:lnTo>
                    <a:pt x="3539522" y="2016297"/>
                  </a:lnTo>
                  <a:lnTo>
                    <a:pt x="3578854" y="1996571"/>
                  </a:lnTo>
                  <a:lnTo>
                    <a:pt x="3615079" y="1972116"/>
                  </a:lnTo>
                  <a:lnTo>
                    <a:pt x="3647792" y="1943338"/>
                  </a:lnTo>
                  <a:lnTo>
                    <a:pt x="3676586" y="1910640"/>
                  </a:lnTo>
                  <a:lnTo>
                    <a:pt x="3701056" y="1874430"/>
                  </a:lnTo>
                  <a:lnTo>
                    <a:pt x="3720795" y="1835112"/>
                  </a:lnTo>
                  <a:lnTo>
                    <a:pt x="3735397" y="1793091"/>
                  </a:lnTo>
                  <a:lnTo>
                    <a:pt x="3744456" y="1748772"/>
                  </a:lnTo>
                  <a:lnTo>
                    <a:pt x="3747566" y="1702562"/>
                  </a:lnTo>
                  <a:lnTo>
                    <a:pt x="3747566" y="340487"/>
                  </a:lnTo>
                  <a:lnTo>
                    <a:pt x="3744456" y="294276"/>
                  </a:lnTo>
                  <a:lnTo>
                    <a:pt x="3735397" y="249957"/>
                  </a:lnTo>
                  <a:lnTo>
                    <a:pt x="3720795" y="207936"/>
                  </a:lnTo>
                  <a:lnTo>
                    <a:pt x="3701056" y="168618"/>
                  </a:lnTo>
                  <a:lnTo>
                    <a:pt x="3676586" y="132408"/>
                  </a:lnTo>
                  <a:lnTo>
                    <a:pt x="3647792" y="99710"/>
                  </a:lnTo>
                  <a:lnTo>
                    <a:pt x="3615079" y="70932"/>
                  </a:lnTo>
                  <a:lnTo>
                    <a:pt x="3578854" y="46477"/>
                  </a:lnTo>
                  <a:lnTo>
                    <a:pt x="3539522" y="26751"/>
                  </a:lnTo>
                  <a:lnTo>
                    <a:pt x="3497491" y="12159"/>
                  </a:lnTo>
                  <a:lnTo>
                    <a:pt x="3453166" y="3107"/>
                  </a:lnTo>
                  <a:lnTo>
                    <a:pt x="3406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4551" y="1190497"/>
              <a:ext cx="3747770" cy="2043430"/>
            </a:xfrm>
            <a:custGeom>
              <a:avLst/>
              <a:gdLst/>
              <a:ahLst/>
              <a:cxnLst/>
              <a:rect l="l" t="t" r="r" b="b"/>
              <a:pathLst>
                <a:path w="3747770" h="2043430">
                  <a:moveTo>
                    <a:pt x="0" y="340487"/>
                  </a:moveTo>
                  <a:lnTo>
                    <a:pt x="3108" y="294276"/>
                  </a:lnTo>
                  <a:lnTo>
                    <a:pt x="12163" y="249957"/>
                  </a:lnTo>
                  <a:lnTo>
                    <a:pt x="26759" y="207936"/>
                  </a:lnTo>
                  <a:lnTo>
                    <a:pt x="46489" y="168618"/>
                  </a:lnTo>
                  <a:lnTo>
                    <a:pt x="70950" y="132408"/>
                  </a:lnTo>
                  <a:lnTo>
                    <a:pt x="99734" y="99710"/>
                  </a:lnTo>
                  <a:lnTo>
                    <a:pt x="132437" y="70932"/>
                  </a:lnTo>
                  <a:lnTo>
                    <a:pt x="168652" y="46477"/>
                  </a:lnTo>
                  <a:lnTo>
                    <a:pt x="207974" y="26751"/>
                  </a:lnTo>
                  <a:lnTo>
                    <a:pt x="249997" y="12159"/>
                  </a:lnTo>
                  <a:lnTo>
                    <a:pt x="294316" y="3107"/>
                  </a:lnTo>
                  <a:lnTo>
                    <a:pt x="340525" y="0"/>
                  </a:lnTo>
                  <a:lnTo>
                    <a:pt x="3406952" y="0"/>
                  </a:lnTo>
                  <a:lnTo>
                    <a:pt x="3453166" y="3107"/>
                  </a:lnTo>
                  <a:lnTo>
                    <a:pt x="3497491" y="12159"/>
                  </a:lnTo>
                  <a:lnTo>
                    <a:pt x="3539522" y="26751"/>
                  </a:lnTo>
                  <a:lnTo>
                    <a:pt x="3578854" y="46477"/>
                  </a:lnTo>
                  <a:lnTo>
                    <a:pt x="3615079" y="70932"/>
                  </a:lnTo>
                  <a:lnTo>
                    <a:pt x="3647792" y="99710"/>
                  </a:lnTo>
                  <a:lnTo>
                    <a:pt x="3676586" y="132408"/>
                  </a:lnTo>
                  <a:lnTo>
                    <a:pt x="3701056" y="168618"/>
                  </a:lnTo>
                  <a:lnTo>
                    <a:pt x="3720795" y="207936"/>
                  </a:lnTo>
                  <a:lnTo>
                    <a:pt x="3735397" y="249957"/>
                  </a:lnTo>
                  <a:lnTo>
                    <a:pt x="3744456" y="294276"/>
                  </a:lnTo>
                  <a:lnTo>
                    <a:pt x="3747566" y="340487"/>
                  </a:lnTo>
                  <a:lnTo>
                    <a:pt x="3747566" y="1702562"/>
                  </a:lnTo>
                  <a:lnTo>
                    <a:pt x="3744456" y="1748772"/>
                  </a:lnTo>
                  <a:lnTo>
                    <a:pt x="3735397" y="1793091"/>
                  </a:lnTo>
                  <a:lnTo>
                    <a:pt x="3720795" y="1835112"/>
                  </a:lnTo>
                  <a:lnTo>
                    <a:pt x="3701056" y="1874430"/>
                  </a:lnTo>
                  <a:lnTo>
                    <a:pt x="3676586" y="1910640"/>
                  </a:lnTo>
                  <a:lnTo>
                    <a:pt x="3647792" y="1943338"/>
                  </a:lnTo>
                  <a:lnTo>
                    <a:pt x="3615079" y="1972116"/>
                  </a:lnTo>
                  <a:lnTo>
                    <a:pt x="3578854" y="1996571"/>
                  </a:lnTo>
                  <a:lnTo>
                    <a:pt x="3539522" y="2016297"/>
                  </a:lnTo>
                  <a:lnTo>
                    <a:pt x="3497491" y="2030889"/>
                  </a:lnTo>
                  <a:lnTo>
                    <a:pt x="3453166" y="2039941"/>
                  </a:lnTo>
                  <a:lnTo>
                    <a:pt x="3406952" y="2043049"/>
                  </a:lnTo>
                  <a:lnTo>
                    <a:pt x="340525" y="2043049"/>
                  </a:lnTo>
                  <a:lnTo>
                    <a:pt x="294316" y="2039941"/>
                  </a:lnTo>
                  <a:lnTo>
                    <a:pt x="249997" y="2030889"/>
                  </a:lnTo>
                  <a:lnTo>
                    <a:pt x="207974" y="2016297"/>
                  </a:lnTo>
                  <a:lnTo>
                    <a:pt x="168652" y="1996571"/>
                  </a:lnTo>
                  <a:lnTo>
                    <a:pt x="132437" y="1972116"/>
                  </a:lnTo>
                  <a:lnTo>
                    <a:pt x="99734" y="1943338"/>
                  </a:lnTo>
                  <a:lnTo>
                    <a:pt x="70950" y="1910640"/>
                  </a:lnTo>
                  <a:lnTo>
                    <a:pt x="46489" y="1874430"/>
                  </a:lnTo>
                  <a:lnTo>
                    <a:pt x="26759" y="1835112"/>
                  </a:lnTo>
                  <a:lnTo>
                    <a:pt x="12163" y="1793091"/>
                  </a:lnTo>
                  <a:lnTo>
                    <a:pt x="3108" y="1748772"/>
                  </a:lnTo>
                  <a:lnTo>
                    <a:pt x="0" y="1702562"/>
                  </a:lnTo>
                  <a:lnTo>
                    <a:pt x="0" y="340487"/>
                  </a:lnTo>
                  <a:close/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848" y="1269491"/>
              <a:ext cx="393192" cy="3398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624" y="1269491"/>
              <a:ext cx="336804" cy="33985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23166" y="1295403"/>
            <a:ext cx="3391535" cy="28950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spcBef>
                <a:spcPts val="95"/>
              </a:spcBef>
            </a:pPr>
            <a:r>
              <a:rPr sz="1600" b="1" spc="-5" dirty="0" smtClean="0">
                <a:solidFill>
                  <a:srgbClr val="006FC0"/>
                </a:solidFill>
                <a:latin typeface="Arial"/>
                <a:cs typeface="Arial"/>
              </a:rPr>
              <a:t>1. </a:t>
            </a:r>
            <a:r>
              <a:rPr sz="1400" dirty="0" err="1" smtClean="0">
                <a:cs typeface="Microsoft Sans Serif"/>
              </a:rPr>
              <a:t>Общий</a:t>
            </a:r>
            <a:r>
              <a:rPr sz="1400" spc="5" dirty="0" smtClean="0">
                <a:cs typeface="Microsoft Sans Serif"/>
              </a:rPr>
              <a:t> </a:t>
            </a:r>
            <a:r>
              <a:rPr sz="1400" spc="-25" dirty="0" err="1" smtClean="0">
                <a:cs typeface="Microsoft Sans Serif"/>
              </a:rPr>
              <a:t>ход</a:t>
            </a:r>
            <a:r>
              <a:rPr sz="1400" spc="-20" dirty="0" smtClean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выполнения</a:t>
            </a:r>
            <a:r>
              <a:rPr sz="1400" spc="-5" dirty="0" smtClean="0">
                <a:cs typeface="Microsoft Sans Serif"/>
              </a:rPr>
              <a:t> </a:t>
            </a:r>
            <a:r>
              <a:rPr sz="1400" spc="-25" dirty="0" err="1" smtClean="0">
                <a:cs typeface="Microsoft Sans Serif"/>
              </a:rPr>
              <a:t>печати</a:t>
            </a:r>
            <a:r>
              <a:rPr sz="1400" spc="-20" dirty="0" smtClean="0">
                <a:cs typeface="Microsoft Sans Serif"/>
              </a:rPr>
              <a:t> </a:t>
            </a:r>
            <a:r>
              <a:rPr sz="1400" spc="-5" dirty="0" smtClean="0">
                <a:cs typeface="Microsoft Sans Serif"/>
              </a:rPr>
              <a:t>ЭМ </a:t>
            </a:r>
            <a:r>
              <a:rPr sz="1400" dirty="0" smtClean="0">
                <a:cs typeface="Microsoft Sans Serif"/>
              </a:rPr>
              <a:t> </a:t>
            </a:r>
            <a:r>
              <a:rPr sz="1400" spc="-25" dirty="0" err="1" smtClean="0">
                <a:cs typeface="Microsoft Sans Serif"/>
              </a:rPr>
              <a:t>отражает</a:t>
            </a:r>
            <a:r>
              <a:rPr sz="1400" spc="434" dirty="0" smtClean="0">
                <a:cs typeface="Microsoft Sans Serif"/>
              </a:rPr>
              <a:t>  </a:t>
            </a:r>
            <a:r>
              <a:rPr sz="1400" spc="440" dirty="0" smtClean="0">
                <a:cs typeface="Microsoft Sans Serif"/>
              </a:rPr>
              <a:t> </a:t>
            </a:r>
            <a:r>
              <a:rPr sz="1400" spc="-15" dirty="0" err="1" smtClean="0">
                <a:cs typeface="Microsoft Sans Serif"/>
              </a:rPr>
              <a:t>индикатор</a:t>
            </a:r>
            <a:r>
              <a:rPr sz="1400" spc="340" dirty="0" smtClean="0">
                <a:cs typeface="Microsoft Sans Serif"/>
              </a:rPr>
              <a:t>   </a:t>
            </a:r>
            <a:r>
              <a:rPr sz="1400" spc="345" dirty="0" smtClean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процесса</a:t>
            </a:r>
            <a:r>
              <a:rPr sz="1400" spc="-10" dirty="0" smtClean="0">
                <a:cs typeface="Microsoft Sans Serif"/>
              </a:rPr>
              <a:t>, </a:t>
            </a:r>
            <a:r>
              <a:rPr sz="1400" spc="-360" dirty="0" smtClean="0">
                <a:cs typeface="Microsoft Sans Serif"/>
              </a:rPr>
              <a:t> </a:t>
            </a:r>
            <a:r>
              <a:rPr sz="1400" spc="-20" dirty="0" err="1" smtClean="0">
                <a:cs typeface="Microsoft Sans Serif"/>
              </a:rPr>
              <a:t>под</a:t>
            </a:r>
            <a:r>
              <a:rPr sz="1400" spc="170" dirty="0" smtClean="0">
                <a:cs typeface="Microsoft Sans Serif"/>
              </a:rPr>
              <a:t> </a:t>
            </a:r>
            <a:r>
              <a:rPr sz="1400" spc="-30" dirty="0" err="1" smtClean="0">
                <a:cs typeface="Microsoft Sans Serif"/>
              </a:rPr>
              <a:t>которым</a:t>
            </a:r>
            <a:r>
              <a:rPr sz="1400" spc="180" dirty="0" smtClean="0">
                <a:cs typeface="Microsoft Sans Serif"/>
              </a:rPr>
              <a:t> </a:t>
            </a:r>
            <a:r>
              <a:rPr sz="1400" spc="-15" dirty="0" err="1" smtClean="0">
                <a:cs typeface="Microsoft Sans Serif"/>
              </a:rPr>
              <a:t>расположен</a:t>
            </a:r>
            <a:r>
              <a:rPr sz="1400" spc="160" dirty="0" smtClean="0">
                <a:cs typeface="Microsoft Sans Serif"/>
              </a:rPr>
              <a:t> </a:t>
            </a:r>
            <a:r>
              <a:rPr sz="1400" spc="-20" dirty="0" err="1" smtClean="0">
                <a:cs typeface="Microsoft Sans Serif"/>
              </a:rPr>
              <a:t>список</a:t>
            </a:r>
            <a:r>
              <a:rPr sz="1400" spc="160" dirty="0" smtClean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всех</a:t>
            </a:r>
            <a:r>
              <a:rPr lang="ru-RU" sz="1400" spc="-10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экземпляров	</a:t>
            </a:r>
            <a:r>
              <a:rPr lang="ru-RU" sz="1400" spc="-5" dirty="0" smtClean="0">
                <a:cs typeface="Microsoft Sans Serif"/>
              </a:rPr>
              <a:t>ЭМ, </a:t>
            </a:r>
            <a:r>
              <a:rPr lang="ru-RU" sz="1400" spc="-10" dirty="0" smtClean="0">
                <a:cs typeface="Microsoft Sans Serif"/>
              </a:rPr>
              <a:t>отправленных </a:t>
            </a:r>
            <a:r>
              <a:rPr lang="ru-RU" sz="1400" spc="-5" dirty="0" smtClean="0">
                <a:cs typeface="Microsoft Sans Serif"/>
              </a:rPr>
              <a:t>на</a:t>
            </a:r>
            <a:r>
              <a:rPr lang="ru-RU" sz="1400" spc="620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принтер.	</a:t>
            </a:r>
          </a:p>
          <a:p>
            <a:pPr marR="5080" algn="just">
              <a:tabLst>
                <a:tab pos="0" algn="l"/>
                <a:tab pos="1074738" algn="l"/>
              </a:tabLst>
            </a:pPr>
            <a:r>
              <a:rPr lang="ru-RU" sz="1400" spc="-45" dirty="0" smtClean="0">
                <a:cs typeface="Microsoft Sans Serif"/>
              </a:rPr>
              <a:t>Для</a:t>
            </a:r>
            <a:r>
              <a:rPr lang="ru-RU" sz="1400" spc="290" dirty="0" smtClean="0">
                <a:cs typeface="Microsoft Sans Serif"/>
              </a:rPr>
              <a:t> </a:t>
            </a:r>
            <a:r>
              <a:rPr lang="ru-RU" sz="1400" spc="-30" dirty="0" smtClean="0">
                <a:cs typeface="Microsoft Sans Serif"/>
              </a:rPr>
              <a:t>каждого</a:t>
            </a:r>
            <a:r>
              <a:rPr lang="ru-RU" sz="1400" spc="-25" dirty="0" smtClean="0">
                <a:cs typeface="Microsoft Sans Serif"/>
              </a:rPr>
              <a:t> экземпляра </a:t>
            </a:r>
            <a:r>
              <a:rPr lang="ru-RU" sz="1400" spc="-360" dirty="0" smtClean="0">
                <a:cs typeface="Microsoft Sans Serif"/>
              </a:rPr>
              <a:t> </a:t>
            </a:r>
            <a:r>
              <a:rPr lang="ru-RU" sz="1400" dirty="0" smtClean="0">
                <a:cs typeface="Microsoft Sans Serif"/>
              </a:rPr>
              <a:t>ЭМ</a:t>
            </a:r>
            <a:r>
              <a:rPr lang="ru-RU" sz="1400" spc="225" dirty="0" smtClean="0">
                <a:cs typeface="Microsoft Sans Serif"/>
              </a:rPr>
              <a:t> </a:t>
            </a:r>
            <a:r>
              <a:rPr lang="ru-RU" sz="1400" dirty="0" smtClean="0">
                <a:cs typeface="Microsoft Sans Serif"/>
              </a:rPr>
              <a:t>в</a:t>
            </a:r>
            <a:r>
              <a:rPr lang="ru-RU" sz="1400" spc="229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списке</a:t>
            </a:r>
            <a:r>
              <a:rPr lang="ru-RU" sz="1400" spc="235" dirty="0" smtClean="0">
                <a:cs typeface="Microsoft Sans Serif"/>
              </a:rPr>
              <a:t> </a:t>
            </a:r>
            <a:r>
              <a:rPr lang="ru-RU" sz="1400" spc="-30" dirty="0" smtClean="0">
                <a:cs typeface="Microsoft Sans Serif"/>
              </a:rPr>
              <a:t>указан</a:t>
            </a:r>
            <a:r>
              <a:rPr lang="ru-RU" sz="1400" spc="245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порядковый</a:t>
            </a:r>
            <a:r>
              <a:rPr lang="ru-RU" sz="1400" spc="225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номер </a:t>
            </a:r>
            <a:r>
              <a:rPr lang="ru-RU" sz="1400" spc="-40" dirty="0" smtClean="0">
                <a:cs typeface="Microsoft Sans Serif"/>
              </a:rPr>
              <a:t>э</a:t>
            </a:r>
            <a:r>
              <a:rPr lang="ru-RU" sz="1400" spc="-25" dirty="0" smtClean="0">
                <a:cs typeface="Microsoft Sans Serif"/>
              </a:rPr>
              <a:t>к</a:t>
            </a:r>
            <a:r>
              <a:rPr lang="ru-RU" sz="1400" spc="-85" dirty="0" smtClean="0">
                <a:cs typeface="Microsoft Sans Serif"/>
              </a:rPr>
              <a:t>з</a:t>
            </a:r>
            <a:r>
              <a:rPr lang="ru-RU" sz="1400" spc="-20" dirty="0" smtClean="0">
                <a:cs typeface="Microsoft Sans Serif"/>
              </a:rPr>
              <a:t>е</a:t>
            </a:r>
            <a:r>
              <a:rPr lang="ru-RU" sz="1400" spc="-30" dirty="0" smtClean="0">
                <a:cs typeface="Microsoft Sans Serif"/>
              </a:rPr>
              <a:t>м</a:t>
            </a:r>
            <a:r>
              <a:rPr lang="ru-RU" sz="1400" spc="-25" dirty="0" smtClean="0">
                <a:cs typeface="Microsoft Sans Serif"/>
              </a:rPr>
              <a:t>п</a:t>
            </a:r>
            <a:r>
              <a:rPr lang="ru-RU" sz="1400" spc="5" dirty="0" smtClean="0">
                <a:cs typeface="Microsoft Sans Serif"/>
              </a:rPr>
              <a:t>л</a:t>
            </a:r>
            <a:r>
              <a:rPr lang="ru-RU" sz="1400" dirty="0" smtClean="0">
                <a:cs typeface="Microsoft Sans Serif"/>
              </a:rPr>
              <a:t>я</a:t>
            </a:r>
            <a:r>
              <a:rPr lang="ru-RU" sz="1400" spc="-5" dirty="0" smtClean="0">
                <a:cs typeface="Microsoft Sans Serif"/>
              </a:rPr>
              <a:t>ра</a:t>
            </a:r>
            <a:r>
              <a:rPr lang="ru-RU" sz="1400" dirty="0" smtClean="0">
                <a:cs typeface="Microsoft Sans Serif"/>
              </a:rPr>
              <a:t>,	</a:t>
            </a:r>
            <a:r>
              <a:rPr lang="ru-RU" sz="1400" spc="-20" dirty="0" smtClean="0">
                <a:cs typeface="Microsoft Sans Serif"/>
              </a:rPr>
              <a:t>у</a:t>
            </a:r>
            <a:r>
              <a:rPr lang="ru-RU" sz="1400" spc="-5" dirty="0" smtClean="0">
                <a:cs typeface="Microsoft Sans Serif"/>
              </a:rPr>
              <a:t>ни</a:t>
            </a:r>
            <a:r>
              <a:rPr lang="ru-RU" sz="1400" spc="-50" dirty="0" smtClean="0">
                <a:cs typeface="Microsoft Sans Serif"/>
              </a:rPr>
              <a:t>к</a:t>
            </a:r>
            <a:r>
              <a:rPr lang="ru-RU" sz="1400" dirty="0" smtClean="0">
                <a:cs typeface="Microsoft Sans Serif"/>
              </a:rPr>
              <a:t>ал</a:t>
            </a:r>
            <a:r>
              <a:rPr lang="ru-RU" sz="1400" spc="-10" dirty="0" smtClean="0">
                <a:cs typeface="Microsoft Sans Serif"/>
              </a:rPr>
              <a:t>ь</a:t>
            </a:r>
            <a:r>
              <a:rPr lang="ru-RU" sz="1400" spc="-5" dirty="0" smtClean="0">
                <a:cs typeface="Microsoft Sans Serif"/>
              </a:rPr>
              <a:t>н</a:t>
            </a:r>
            <a:r>
              <a:rPr lang="ru-RU" sz="1400" dirty="0" smtClean="0">
                <a:cs typeface="Microsoft Sans Serif"/>
              </a:rPr>
              <a:t>ый	</a:t>
            </a:r>
            <a:r>
              <a:rPr lang="ru-RU" sz="1400" spc="-5" dirty="0" smtClean="0">
                <a:cs typeface="Microsoft Sans Serif"/>
              </a:rPr>
              <a:t>н</a:t>
            </a:r>
            <a:r>
              <a:rPr lang="ru-RU" sz="1400" spc="-20" dirty="0" smtClean="0">
                <a:cs typeface="Microsoft Sans Serif"/>
              </a:rPr>
              <a:t>о</a:t>
            </a:r>
            <a:r>
              <a:rPr lang="ru-RU" sz="1400" spc="-30" dirty="0" smtClean="0">
                <a:cs typeface="Microsoft Sans Serif"/>
              </a:rPr>
              <a:t>м</a:t>
            </a:r>
            <a:r>
              <a:rPr lang="ru-RU" sz="1400" spc="-5" dirty="0" smtClean="0">
                <a:cs typeface="Microsoft Sans Serif"/>
              </a:rPr>
              <a:t>е</a:t>
            </a:r>
            <a:r>
              <a:rPr lang="ru-RU" sz="1400" dirty="0" smtClean="0">
                <a:cs typeface="Microsoft Sans Serif"/>
              </a:rPr>
              <a:t>р	Э</a:t>
            </a:r>
            <a:r>
              <a:rPr lang="ru-RU" sz="1400" spc="-10" dirty="0" smtClean="0">
                <a:cs typeface="Microsoft Sans Serif"/>
              </a:rPr>
              <a:t>М</a:t>
            </a:r>
            <a:r>
              <a:rPr lang="ru-RU" sz="1400" dirty="0" smtClean="0">
                <a:cs typeface="Microsoft Sans Serif"/>
              </a:rPr>
              <a:t>, а</a:t>
            </a:r>
            <a:r>
              <a:rPr lang="ru-RU" sz="1400" spc="-10" dirty="0" smtClean="0">
                <a:cs typeface="Microsoft Sans Serif"/>
              </a:rPr>
              <a:t> </a:t>
            </a:r>
            <a:r>
              <a:rPr lang="ru-RU" sz="1400" spc="-35" dirty="0" smtClean="0">
                <a:cs typeface="Microsoft Sans Serif"/>
              </a:rPr>
              <a:t>также</a:t>
            </a:r>
            <a:r>
              <a:rPr lang="ru-RU" sz="1400" spc="-20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статус</a:t>
            </a:r>
            <a:r>
              <a:rPr lang="ru-RU" sz="1400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выполнения</a:t>
            </a:r>
            <a:r>
              <a:rPr lang="ru-RU" sz="1400" spc="25" dirty="0" smtClean="0">
                <a:cs typeface="Microsoft Sans Serif"/>
              </a:rPr>
              <a:t> </a:t>
            </a:r>
            <a:r>
              <a:rPr lang="ru-RU" sz="1400" spc="-25" dirty="0" smtClean="0">
                <a:cs typeface="Microsoft Sans Serif"/>
              </a:rPr>
              <a:t>печати</a:t>
            </a:r>
            <a:endParaRPr lang="ru-RU" sz="1400" dirty="0" smtClean="0">
              <a:cs typeface="Microsoft Sans Serif"/>
            </a:endParaRPr>
          </a:p>
          <a:p>
            <a:pPr marL="12700" marR="5080" algn="just">
              <a:spcBef>
                <a:spcPts val="95"/>
              </a:spcBef>
            </a:pPr>
            <a:endParaRPr lang="ru-RU" sz="1400" dirty="0" smtClean="0">
              <a:latin typeface="Microsoft Sans Serif"/>
              <a:cs typeface="Microsoft Sans Serif"/>
            </a:endParaRPr>
          </a:p>
          <a:p>
            <a:pPr marL="12700" marR="5080" algn="just">
              <a:spcBef>
                <a:spcPts val="95"/>
              </a:spcBef>
            </a:pPr>
            <a:endParaRPr lang="ru-RU" sz="1400" dirty="0" smtClean="0">
              <a:latin typeface="Microsoft Sans Serif"/>
              <a:cs typeface="Microsoft Sans Serif"/>
            </a:endParaRPr>
          </a:p>
          <a:p>
            <a:pPr marL="12700" marR="5080" algn="just">
              <a:spcBef>
                <a:spcPts val="95"/>
              </a:spcBef>
            </a:pPr>
            <a:endParaRPr lang="ru-RU" sz="1400" dirty="0" smtClean="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3" name="object 13"/>
          <p:cNvGrpSpPr/>
          <p:nvPr/>
        </p:nvGrpSpPr>
        <p:grpSpPr>
          <a:xfrm>
            <a:off x="230266" y="3332930"/>
            <a:ext cx="3776345" cy="1356995"/>
            <a:chOff x="230263" y="3332924"/>
            <a:chExt cx="3776345" cy="1356995"/>
          </a:xfrm>
        </p:grpSpPr>
        <p:sp>
          <p:nvSpPr>
            <p:cNvPr id="14" name="object 14"/>
            <p:cNvSpPr/>
            <p:nvPr/>
          </p:nvSpPr>
          <p:spPr>
            <a:xfrm>
              <a:off x="244551" y="3347211"/>
              <a:ext cx="3747770" cy="1328420"/>
            </a:xfrm>
            <a:custGeom>
              <a:avLst/>
              <a:gdLst/>
              <a:ahLst/>
              <a:cxnLst/>
              <a:rect l="l" t="t" r="r" b="b"/>
              <a:pathLst>
                <a:path w="3747770" h="1328420">
                  <a:moveTo>
                    <a:pt x="3526205" y="0"/>
                  </a:moveTo>
                  <a:lnTo>
                    <a:pt x="221335" y="0"/>
                  </a:lnTo>
                  <a:lnTo>
                    <a:pt x="176729" y="4500"/>
                  </a:lnTo>
                  <a:lnTo>
                    <a:pt x="135182" y="17406"/>
                  </a:lnTo>
                  <a:lnTo>
                    <a:pt x="97585" y="37826"/>
                  </a:lnTo>
                  <a:lnTo>
                    <a:pt x="64828" y="64865"/>
                  </a:lnTo>
                  <a:lnTo>
                    <a:pt x="37801" y="97631"/>
                  </a:lnTo>
                  <a:lnTo>
                    <a:pt x="17394" y="135231"/>
                  </a:lnTo>
                  <a:lnTo>
                    <a:pt x="4496" y="176772"/>
                  </a:lnTo>
                  <a:lnTo>
                    <a:pt x="0" y="221361"/>
                  </a:lnTo>
                  <a:lnTo>
                    <a:pt x="0" y="1106677"/>
                  </a:lnTo>
                  <a:lnTo>
                    <a:pt x="4496" y="1151303"/>
                  </a:lnTo>
                  <a:lnTo>
                    <a:pt x="17394" y="1192861"/>
                  </a:lnTo>
                  <a:lnTo>
                    <a:pt x="37801" y="1230463"/>
                  </a:lnTo>
                  <a:lnTo>
                    <a:pt x="64828" y="1263221"/>
                  </a:lnTo>
                  <a:lnTo>
                    <a:pt x="97585" y="1290246"/>
                  </a:lnTo>
                  <a:lnTo>
                    <a:pt x="135182" y="1310649"/>
                  </a:lnTo>
                  <a:lnTo>
                    <a:pt x="176729" y="1323543"/>
                  </a:lnTo>
                  <a:lnTo>
                    <a:pt x="221335" y="1328039"/>
                  </a:lnTo>
                  <a:lnTo>
                    <a:pt x="3526205" y="1328039"/>
                  </a:lnTo>
                  <a:lnTo>
                    <a:pt x="3570794" y="1323543"/>
                  </a:lnTo>
                  <a:lnTo>
                    <a:pt x="3612335" y="1310649"/>
                  </a:lnTo>
                  <a:lnTo>
                    <a:pt x="3649935" y="1290246"/>
                  </a:lnTo>
                  <a:lnTo>
                    <a:pt x="3682701" y="1263221"/>
                  </a:lnTo>
                  <a:lnTo>
                    <a:pt x="3709740" y="1230463"/>
                  </a:lnTo>
                  <a:lnTo>
                    <a:pt x="3730159" y="1192861"/>
                  </a:lnTo>
                  <a:lnTo>
                    <a:pt x="3743066" y="1151303"/>
                  </a:lnTo>
                  <a:lnTo>
                    <a:pt x="3747566" y="1106677"/>
                  </a:lnTo>
                  <a:lnTo>
                    <a:pt x="3747566" y="221361"/>
                  </a:lnTo>
                  <a:lnTo>
                    <a:pt x="3743066" y="176772"/>
                  </a:lnTo>
                  <a:lnTo>
                    <a:pt x="3730159" y="135231"/>
                  </a:lnTo>
                  <a:lnTo>
                    <a:pt x="3709740" y="97631"/>
                  </a:lnTo>
                  <a:lnTo>
                    <a:pt x="3682701" y="64865"/>
                  </a:lnTo>
                  <a:lnTo>
                    <a:pt x="3649935" y="37826"/>
                  </a:lnTo>
                  <a:lnTo>
                    <a:pt x="3612335" y="17406"/>
                  </a:lnTo>
                  <a:lnTo>
                    <a:pt x="3570794" y="4500"/>
                  </a:lnTo>
                  <a:lnTo>
                    <a:pt x="35262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4551" y="3347211"/>
              <a:ext cx="3747770" cy="1328420"/>
            </a:xfrm>
            <a:custGeom>
              <a:avLst/>
              <a:gdLst/>
              <a:ahLst/>
              <a:cxnLst/>
              <a:rect l="l" t="t" r="r" b="b"/>
              <a:pathLst>
                <a:path w="3747770" h="1328420">
                  <a:moveTo>
                    <a:pt x="0" y="221361"/>
                  </a:moveTo>
                  <a:lnTo>
                    <a:pt x="4496" y="176772"/>
                  </a:lnTo>
                  <a:lnTo>
                    <a:pt x="17394" y="135231"/>
                  </a:lnTo>
                  <a:lnTo>
                    <a:pt x="37801" y="97631"/>
                  </a:lnTo>
                  <a:lnTo>
                    <a:pt x="64828" y="64865"/>
                  </a:lnTo>
                  <a:lnTo>
                    <a:pt x="97585" y="37826"/>
                  </a:lnTo>
                  <a:lnTo>
                    <a:pt x="135182" y="17406"/>
                  </a:lnTo>
                  <a:lnTo>
                    <a:pt x="176729" y="4500"/>
                  </a:lnTo>
                  <a:lnTo>
                    <a:pt x="221335" y="0"/>
                  </a:lnTo>
                  <a:lnTo>
                    <a:pt x="3526205" y="0"/>
                  </a:lnTo>
                  <a:lnTo>
                    <a:pt x="3570794" y="4500"/>
                  </a:lnTo>
                  <a:lnTo>
                    <a:pt x="3612335" y="17406"/>
                  </a:lnTo>
                  <a:lnTo>
                    <a:pt x="3649935" y="37826"/>
                  </a:lnTo>
                  <a:lnTo>
                    <a:pt x="3682701" y="64865"/>
                  </a:lnTo>
                  <a:lnTo>
                    <a:pt x="3709740" y="97631"/>
                  </a:lnTo>
                  <a:lnTo>
                    <a:pt x="3730159" y="135231"/>
                  </a:lnTo>
                  <a:lnTo>
                    <a:pt x="3743066" y="176772"/>
                  </a:lnTo>
                  <a:lnTo>
                    <a:pt x="3747566" y="221361"/>
                  </a:lnTo>
                  <a:lnTo>
                    <a:pt x="3747566" y="1106677"/>
                  </a:lnTo>
                  <a:lnTo>
                    <a:pt x="3743066" y="1151303"/>
                  </a:lnTo>
                  <a:lnTo>
                    <a:pt x="3730159" y="1192861"/>
                  </a:lnTo>
                  <a:lnTo>
                    <a:pt x="3709740" y="1230463"/>
                  </a:lnTo>
                  <a:lnTo>
                    <a:pt x="3682701" y="1263221"/>
                  </a:lnTo>
                  <a:lnTo>
                    <a:pt x="3649935" y="1290246"/>
                  </a:lnTo>
                  <a:lnTo>
                    <a:pt x="3612335" y="1310649"/>
                  </a:lnTo>
                  <a:lnTo>
                    <a:pt x="3570794" y="1323543"/>
                  </a:lnTo>
                  <a:lnTo>
                    <a:pt x="3526205" y="1328039"/>
                  </a:lnTo>
                  <a:lnTo>
                    <a:pt x="221335" y="1328039"/>
                  </a:lnTo>
                  <a:lnTo>
                    <a:pt x="176729" y="1323543"/>
                  </a:lnTo>
                  <a:lnTo>
                    <a:pt x="135182" y="1310649"/>
                  </a:lnTo>
                  <a:lnTo>
                    <a:pt x="97585" y="1290246"/>
                  </a:lnTo>
                  <a:lnTo>
                    <a:pt x="64828" y="1263221"/>
                  </a:lnTo>
                  <a:lnTo>
                    <a:pt x="37801" y="1230463"/>
                  </a:lnTo>
                  <a:lnTo>
                    <a:pt x="17394" y="1192861"/>
                  </a:lnTo>
                  <a:lnTo>
                    <a:pt x="4496" y="1151303"/>
                  </a:lnTo>
                  <a:lnTo>
                    <a:pt x="0" y="1106677"/>
                  </a:lnTo>
                  <a:lnTo>
                    <a:pt x="0" y="221361"/>
                  </a:lnTo>
                  <a:close/>
                </a:path>
              </a:pathLst>
            </a:custGeom>
            <a:ln w="28574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796" y="3392423"/>
              <a:ext cx="393191" cy="3398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572" y="3392423"/>
              <a:ext cx="336803" cy="339851"/>
            </a:xfrm>
            <a:prstGeom prst="rect">
              <a:avLst/>
            </a:prstGeom>
          </p:spPr>
        </p:pic>
      </p:grpSp>
      <p:grpSp>
        <p:nvGrpSpPr>
          <p:cNvPr id="13" name="object 18"/>
          <p:cNvGrpSpPr/>
          <p:nvPr/>
        </p:nvGrpSpPr>
        <p:grpSpPr>
          <a:xfrm>
            <a:off x="244552" y="4788919"/>
            <a:ext cx="3747770" cy="1805305"/>
            <a:chOff x="244551" y="4788915"/>
            <a:chExt cx="3747770" cy="1805305"/>
          </a:xfrm>
        </p:grpSpPr>
        <p:sp>
          <p:nvSpPr>
            <p:cNvPr id="19" name="object 19"/>
            <p:cNvSpPr/>
            <p:nvPr/>
          </p:nvSpPr>
          <p:spPr>
            <a:xfrm>
              <a:off x="244551" y="4788915"/>
              <a:ext cx="3747770" cy="1805305"/>
            </a:xfrm>
            <a:custGeom>
              <a:avLst/>
              <a:gdLst/>
              <a:ahLst/>
              <a:cxnLst/>
              <a:rect l="l" t="t" r="r" b="b"/>
              <a:pathLst>
                <a:path w="3747770" h="1805304">
                  <a:moveTo>
                    <a:pt x="3446703" y="0"/>
                  </a:moveTo>
                  <a:lnTo>
                    <a:pt x="300799" y="0"/>
                  </a:lnTo>
                  <a:lnTo>
                    <a:pt x="252007" y="3939"/>
                  </a:lnTo>
                  <a:lnTo>
                    <a:pt x="205722" y="15342"/>
                  </a:lnTo>
                  <a:lnTo>
                    <a:pt x="162564" y="33590"/>
                  </a:lnTo>
                  <a:lnTo>
                    <a:pt x="123150" y="58062"/>
                  </a:lnTo>
                  <a:lnTo>
                    <a:pt x="88101" y="88137"/>
                  </a:lnTo>
                  <a:lnTo>
                    <a:pt x="58036" y="123197"/>
                  </a:lnTo>
                  <a:lnTo>
                    <a:pt x="33574" y="162619"/>
                  </a:lnTo>
                  <a:lnTo>
                    <a:pt x="15334" y="205784"/>
                  </a:lnTo>
                  <a:lnTo>
                    <a:pt x="3936" y="252072"/>
                  </a:lnTo>
                  <a:lnTo>
                    <a:pt x="0" y="300862"/>
                  </a:lnTo>
                  <a:lnTo>
                    <a:pt x="0" y="1503984"/>
                  </a:lnTo>
                  <a:lnTo>
                    <a:pt x="3936" y="1552773"/>
                  </a:lnTo>
                  <a:lnTo>
                    <a:pt x="15334" y="1599056"/>
                  </a:lnTo>
                  <a:lnTo>
                    <a:pt x="33574" y="1642214"/>
                  </a:lnTo>
                  <a:lnTo>
                    <a:pt x="58036" y="1681628"/>
                  </a:lnTo>
                  <a:lnTo>
                    <a:pt x="88101" y="1716678"/>
                  </a:lnTo>
                  <a:lnTo>
                    <a:pt x="123150" y="1746744"/>
                  </a:lnTo>
                  <a:lnTo>
                    <a:pt x="162564" y="1771207"/>
                  </a:lnTo>
                  <a:lnTo>
                    <a:pt x="205722" y="1789448"/>
                  </a:lnTo>
                  <a:lnTo>
                    <a:pt x="252007" y="1800847"/>
                  </a:lnTo>
                  <a:lnTo>
                    <a:pt x="300799" y="1804784"/>
                  </a:lnTo>
                  <a:lnTo>
                    <a:pt x="3446703" y="1804784"/>
                  </a:lnTo>
                  <a:lnTo>
                    <a:pt x="3495494" y="1800847"/>
                  </a:lnTo>
                  <a:lnTo>
                    <a:pt x="3541782" y="1789448"/>
                  </a:lnTo>
                  <a:lnTo>
                    <a:pt x="3584947" y="1771207"/>
                  </a:lnTo>
                  <a:lnTo>
                    <a:pt x="3624369" y="1746744"/>
                  </a:lnTo>
                  <a:lnTo>
                    <a:pt x="3659428" y="1716678"/>
                  </a:lnTo>
                  <a:lnTo>
                    <a:pt x="3689504" y="1681628"/>
                  </a:lnTo>
                  <a:lnTo>
                    <a:pt x="3713976" y="1642214"/>
                  </a:lnTo>
                  <a:lnTo>
                    <a:pt x="3732224" y="1599056"/>
                  </a:lnTo>
                  <a:lnTo>
                    <a:pt x="3743627" y="1552773"/>
                  </a:lnTo>
                  <a:lnTo>
                    <a:pt x="3747566" y="1503984"/>
                  </a:lnTo>
                  <a:lnTo>
                    <a:pt x="3747566" y="300862"/>
                  </a:lnTo>
                  <a:lnTo>
                    <a:pt x="3743627" y="252072"/>
                  </a:lnTo>
                  <a:lnTo>
                    <a:pt x="3732224" y="205784"/>
                  </a:lnTo>
                  <a:lnTo>
                    <a:pt x="3713976" y="162619"/>
                  </a:lnTo>
                  <a:lnTo>
                    <a:pt x="3689504" y="123197"/>
                  </a:lnTo>
                  <a:lnTo>
                    <a:pt x="3659428" y="88137"/>
                  </a:lnTo>
                  <a:lnTo>
                    <a:pt x="3624369" y="58062"/>
                  </a:lnTo>
                  <a:lnTo>
                    <a:pt x="3584947" y="33590"/>
                  </a:lnTo>
                  <a:lnTo>
                    <a:pt x="3541782" y="15342"/>
                  </a:lnTo>
                  <a:lnTo>
                    <a:pt x="3495494" y="3939"/>
                  </a:lnTo>
                  <a:lnTo>
                    <a:pt x="34467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44551" y="4788915"/>
              <a:ext cx="3747770" cy="1805305"/>
            </a:xfrm>
            <a:custGeom>
              <a:avLst/>
              <a:gdLst/>
              <a:ahLst/>
              <a:cxnLst/>
              <a:rect l="l" t="t" r="r" b="b"/>
              <a:pathLst>
                <a:path w="3747770" h="1805304">
                  <a:moveTo>
                    <a:pt x="0" y="300862"/>
                  </a:moveTo>
                  <a:lnTo>
                    <a:pt x="3936" y="252072"/>
                  </a:lnTo>
                  <a:lnTo>
                    <a:pt x="15334" y="205784"/>
                  </a:lnTo>
                  <a:lnTo>
                    <a:pt x="33574" y="162619"/>
                  </a:lnTo>
                  <a:lnTo>
                    <a:pt x="58036" y="123197"/>
                  </a:lnTo>
                  <a:lnTo>
                    <a:pt x="88101" y="88137"/>
                  </a:lnTo>
                  <a:lnTo>
                    <a:pt x="123150" y="58062"/>
                  </a:lnTo>
                  <a:lnTo>
                    <a:pt x="162564" y="33590"/>
                  </a:lnTo>
                  <a:lnTo>
                    <a:pt x="205722" y="15342"/>
                  </a:lnTo>
                  <a:lnTo>
                    <a:pt x="252007" y="3939"/>
                  </a:lnTo>
                  <a:lnTo>
                    <a:pt x="300799" y="0"/>
                  </a:lnTo>
                  <a:lnTo>
                    <a:pt x="3446703" y="0"/>
                  </a:lnTo>
                  <a:lnTo>
                    <a:pt x="3495494" y="3939"/>
                  </a:lnTo>
                  <a:lnTo>
                    <a:pt x="3541782" y="15342"/>
                  </a:lnTo>
                  <a:lnTo>
                    <a:pt x="3584947" y="33590"/>
                  </a:lnTo>
                  <a:lnTo>
                    <a:pt x="3624369" y="58062"/>
                  </a:lnTo>
                  <a:lnTo>
                    <a:pt x="3659428" y="88137"/>
                  </a:lnTo>
                  <a:lnTo>
                    <a:pt x="3689504" y="123197"/>
                  </a:lnTo>
                  <a:lnTo>
                    <a:pt x="3713976" y="162619"/>
                  </a:lnTo>
                  <a:lnTo>
                    <a:pt x="3732224" y="205784"/>
                  </a:lnTo>
                  <a:lnTo>
                    <a:pt x="3743627" y="252072"/>
                  </a:lnTo>
                  <a:lnTo>
                    <a:pt x="3747566" y="300862"/>
                  </a:lnTo>
                  <a:lnTo>
                    <a:pt x="3747566" y="1503984"/>
                  </a:lnTo>
                  <a:lnTo>
                    <a:pt x="3743627" y="1552773"/>
                  </a:lnTo>
                  <a:lnTo>
                    <a:pt x="3732224" y="1599056"/>
                  </a:lnTo>
                  <a:lnTo>
                    <a:pt x="3713976" y="1642214"/>
                  </a:lnTo>
                  <a:lnTo>
                    <a:pt x="3689504" y="1681628"/>
                  </a:lnTo>
                  <a:lnTo>
                    <a:pt x="3659428" y="1716678"/>
                  </a:lnTo>
                  <a:lnTo>
                    <a:pt x="3624369" y="1746744"/>
                  </a:lnTo>
                  <a:lnTo>
                    <a:pt x="3584947" y="1771207"/>
                  </a:lnTo>
                  <a:lnTo>
                    <a:pt x="3541782" y="1789448"/>
                  </a:lnTo>
                  <a:lnTo>
                    <a:pt x="3495494" y="1800847"/>
                  </a:lnTo>
                  <a:lnTo>
                    <a:pt x="3446703" y="1804784"/>
                  </a:lnTo>
                  <a:lnTo>
                    <a:pt x="300799" y="1804784"/>
                  </a:lnTo>
                  <a:lnTo>
                    <a:pt x="252007" y="1800847"/>
                  </a:lnTo>
                  <a:lnTo>
                    <a:pt x="205722" y="1789448"/>
                  </a:lnTo>
                  <a:lnTo>
                    <a:pt x="162564" y="1771207"/>
                  </a:lnTo>
                  <a:lnTo>
                    <a:pt x="123150" y="1746744"/>
                  </a:lnTo>
                  <a:lnTo>
                    <a:pt x="88101" y="1716678"/>
                  </a:lnTo>
                  <a:lnTo>
                    <a:pt x="58036" y="1681628"/>
                  </a:lnTo>
                  <a:lnTo>
                    <a:pt x="33574" y="1642214"/>
                  </a:lnTo>
                  <a:lnTo>
                    <a:pt x="15334" y="1599056"/>
                  </a:lnTo>
                  <a:lnTo>
                    <a:pt x="3936" y="1552773"/>
                  </a:lnTo>
                  <a:lnTo>
                    <a:pt x="0" y="1503984"/>
                  </a:lnTo>
                  <a:lnTo>
                    <a:pt x="0" y="300862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656" y="4856987"/>
              <a:ext cx="393192" cy="33985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8432" y="4856987"/>
              <a:ext cx="336803" cy="33985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388113" y="3441322"/>
            <a:ext cx="3460750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buClr>
                <a:srgbClr val="001F5F"/>
              </a:buClr>
              <a:buSzPct val="114285"/>
              <a:buFont typeface="Arial"/>
              <a:buAutoNum type="arabicPeriod" startAt="2"/>
              <a:tabLst>
                <a:tab pos="278130" algn="l"/>
              </a:tabLst>
            </a:pP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отмеченной</a:t>
            </a:r>
            <a:r>
              <a:rPr sz="1400" spc="-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области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расположены </a:t>
            </a:r>
            <a:r>
              <a:rPr sz="1400" spc="-36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параметры, </a:t>
            </a:r>
            <a:r>
              <a:rPr sz="1400" spc="-20" dirty="0">
                <a:cs typeface="Microsoft Sans Serif"/>
              </a:rPr>
              <a:t>характеризующие </a:t>
            </a:r>
            <a:r>
              <a:rPr sz="1400" spc="-5" dirty="0">
                <a:cs typeface="Microsoft Sans Serif"/>
              </a:rPr>
              <a:t>состояние </a:t>
            </a:r>
            <a:r>
              <a:rPr sz="140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экземпляров </a:t>
            </a:r>
            <a:r>
              <a:rPr sz="1400" dirty="0">
                <a:cs typeface="Microsoft Sans Serif"/>
              </a:rPr>
              <a:t>ЭМ </a:t>
            </a:r>
            <a:r>
              <a:rPr sz="1400" spc="-20" dirty="0">
                <a:cs typeface="Microsoft Sans Serif"/>
              </a:rPr>
              <a:t>(Доступное количество </a:t>
            </a:r>
            <a:r>
              <a:rPr sz="1400" spc="-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ЭМ: </a:t>
            </a:r>
            <a:r>
              <a:rPr sz="1400" spc="-30" dirty="0">
                <a:cs typeface="Microsoft Sans Serif"/>
              </a:rPr>
              <a:t>Из </a:t>
            </a:r>
            <a:r>
              <a:rPr sz="1400" spc="-5" dirty="0">
                <a:cs typeface="Microsoft Sans Serif"/>
              </a:rPr>
              <a:t>них </a:t>
            </a:r>
            <a:r>
              <a:rPr sz="1400" spc="-15" dirty="0">
                <a:cs typeface="Microsoft Sans Serif"/>
              </a:rPr>
              <a:t>распечатано (успешно/брак), </a:t>
            </a:r>
            <a:r>
              <a:rPr sz="1400" spc="-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Доступно</a:t>
            </a:r>
            <a:r>
              <a:rPr sz="1400" dirty="0">
                <a:cs typeface="Microsoft Sans Serif"/>
              </a:rPr>
              <a:t> для</a:t>
            </a:r>
            <a:r>
              <a:rPr sz="1400" spc="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печати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</a:t>
            </a:r>
            <a:r>
              <a:rPr sz="1400" dirty="0" smtClean="0">
                <a:cs typeface="Microsoft Sans Serif"/>
              </a:rPr>
              <a:t>)</a:t>
            </a:r>
          </a:p>
        </p:txBody>
      </p:sp>
      <p:grpSp>
        <p:nvGrpSpPr>
          <p:cNvPr id="18" name="object 27"/>
          <p:cNvGrpSpPr/>
          <p:nvPr/>
        </p:nvGrpSpPr>
        <p:grpSpPr>
          <a:xfrm>
            <a:off x="4034029" y="5183129"/>
            <a:ext cx="4997450" cy="1022985"/>
            <a:chOff x="4034028" y="5183123"/>
            <a:chExt cx="4997450" cy="1022985"/>
          </a:xfrm>
        </p:grpSpPr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34028" y="5183123"/>
              <a:ext cx="4997196" cy="102260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86225" y="5214619"/>
              <a:ext cx="4893183" cy="91937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086225" y="5214619"/>
              <a:ext cx="4893310" cy="919480"/>
            </a:xfrm>
            <a:custGeom>
              <a:avLst/>
              <a:gdLst/>
              <a:ahLst/>
              <a:cxnLst/>
              <a:rect l="l" t="t" r="r" b="b"/>
              <a:pathLst>
                <a:path w="4893309" h="919479">
                  <a:moveTo>
                    <a:pt x="0" y="153161"/>
                  </a:moveTo>
                  <a:lnTo>
                    <a:pt x="7808" y="104753"/>
                  </a:lnTo>
                  <a:lnTo>
                    <a:pt x="29553" y="62709"/>
                  </a:lnTo>
                  <a:lnTo>
                    <a:pt x="62709" y="29553"/>
                  </a:lnTo>
                  <a:lnTo>
                    <a:pt x="104753" y="7808"/>
                  </a:lnTo>
                  <a:lnTo>
                    <a:pt x="153162" y="0"/>
                  </a:lnTo>
                  <a:lnTo>
                    <a:pt x="4740021" y="0"/>
                  </a:lnTo>
                  <a:lnTo>
                    <a:pt x="4788429" y="7808"/>
                  </a:lnTo>
                  <a:lnTo>
                    <a:pt x="4830473" y="29553"/>
                  </a:lnTo>
                  <a:lnTo>
                    <a:pt x="4863629" y="62709"/>
                  </a:lnTo>
                  <a:lnTo>
                    <a:pt x="4885374" y="104753"/>
                  </a:lnTo>
                  <a:lnTo>
                    <a:pt x="4893183" y="153161"/>
                  </a:lnTo>
                  <a:lnTo>
                    <a:pt x="4893183" y="766140"/>
                  </a:lnTo>
                  <a:lnTo>
                    <a:pt x="4885374" y="814575"/>
                  </a:lnTo>
                  <a:lnTo>
                    <a:pt x="4863629" y="856641"/>
                  </a:lnTo>
                  <a:lnTo>
                    <a:pt x="4830473" y="889812"/>
                  </a:lnTo>
                  <a:lnTo>
                    <a:pt x="4788429" y="911566"/>
                  </a:lnTo>
                  <a:lnTo>
                    <a:pt x="4740021" y="919378"/>
                  </a:lnTo>
                  <a:lnTo>
                    <a:pt x="153162" y="919378"/>
                  </a:lnTo>
                  <a:lnTo>
                    <a:pt x="104753" y="911566"/>
                  </a:lnTo>
                  <a:lnTo>
                    <a:pt x="62709" y="889812"/>
                  </a:lnTo>
                  <a:lnTo>
                    <a:pt x="29553" y="856641"/>
                  </a:lnTo>
                  <a:lnTo>
                    <a:pt x="7808" y="814575"/>
                  </a:lnTo>
                  <a:lnTo>
                    <a:pt x="0" y="766140"/>
                  </a:lnTo>
                  <a:lnTo>
                    <a:pt x="0" y="153161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436490" y="5289301"/>
            <a:ext cx="419100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cs typeface="Microsoft Sans Serif"/>
              </a:rPr>
              <a:t>Максимальное</a:t>
            </a:r>
            <a:r>
              <a:rPr sz="1600" spc="5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количество</a:t>
            </a:r>
            <a:r>
              <a:rPr sz="1600" spc="3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экземпляров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 </a:t>
            </a:r>
            <a:r>
              <a:rPr sz="1600" spc="-409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ограничено</a:t>
            </a:r>
            <a:r>
              <a:rPr sz="1600" spc="5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количеством</a:t>
            </a:r>
            <a:r>
              <a:rPr sz="1600" spc="5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распределенных 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участников</a:t>
            </a:r>
            <a:r>
              <a:rPr sz="1600" spc="7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аудиторию</a:t>
            </a:r>
            <a:endParaRPr sz="1600" dirty="0">
              <a:cs typeface="Microsoft Sans Serif"/>
            </a:endParaRPr>
          </a:p>
        </p:txBody>
      </p:sp>
      <p:grpSp>
        <p:nvGrpSpPr>
          <p:cNvPr id="27" name="object 32"/>
          <p:cNvGrpSpPr/>
          <p:nvPr/>
        </p:nvGrpSpPr>
        <p:grpSpPr>
          <a:xfrm>
            <a:off x="4026409" y="1371600"/>
            <a:ext cx="5012690" cy="3153410"/>
            <a:chOff x="4026408" y="1371600"/>
            <a:chExt cx="5012690" cy="3153410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26408" y="1371600"/>
              <a:ext cx="5012436" cy="31531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00703" y="1405890"/>
              <a:ext cx="4866258" cy="300799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089146" y="1396365"/>
              <a:ext cx="4887595" cy="3027045"/>
            </a:xfrm>
            <a:custGeom>
              <a:avLst/>
              <a:gdLst/>
              <a:ahLst/>
              <a:cxnLst/>
              <a:rect l="l" t="t" r="r" b="b"/>
              <a:pathLst>
                <a:path w="4887595" h="3027045">
                  <a:moveTo>
                    <a:pt x="0" y="3027044"/>
                  </a:moveTo>
                  <a:lnTo>
                    <a:pt x="4887213" y="3027044"/>
                  </a:lnTo>
                  <a:lnTo>
                    <a:pt x="4887213" y="0"/>
                  </a:lnTo>
                  <a:lnTo>
                    <a:pt x="0" y="0"/>
                  </a:lnTo>
                  <a:lnTo>
                    <a:pt x="0" y="302704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20844" y="2530551"/>
              <a:ext cx="4147185" cy="898525"/>
            </a:xfrm>
            <a:custGeom>
              <a:avLst/>
              <a:gdLst/>
              <a:ahLst/>
              <a:cxnLst/>
              <a:rect l="l" t="t" r="r" b="b"/>
              <a:pathLst>
                <a:path w="4147184" h="898525">
                  <a:moveTo>
                    <a:pt x="329564" y="898448"/>
                  </a:moveTo>
                  <a:lnTo>
                    <a:pt x="4146677" y="898448"/>
                  </a:lnTo>
                  <a:lnTo>
                    <a:pt x="4146677" y="0"/>
                  </a:lnTo>
                  <a:lnTo>
                    <a:pt x="329564" y="0"/>
                  </a:lnTo>
                  <a:lnTo>
                    <a:pt x="329564" y="898448"/>
                  </a:lnTo>
                  <a:close/>
                </a:path>
                <a:path w="4147184" h="898525">
                  <a:moveTo>
                    <a:pt x="0" y="449249"/>
                  </a:moveTo>
                  <a:lnTo>
                    <a:pt x="329564" y="449249"/>
                  </a:lnTo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78401" y="2800096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>
                  <a:moveTo>
                    <a:pt x="179704" y="0"/>
                  </a:moveTo>
                  <a:lnTo>
                    <a:pt x="131909" y="6414"/>
                  </a:lnTo>
                  <a:lnTo>
                    <a:pt x="88975" y="24520"/>
                  </a:lnTo>
                  <a:lnTo>
                    <a:pt x="52609" y="52609"/>
                  </a:lnTo>
                  <a:lnTo>
                    <a:pt x="24520" y="88975"/>
                  </a:lnTo>
                  <a:lnTo>
                    <a:pt x="6414" y="131909"/>
                  </a:lnTo>
                  <a:lnTo>
                    <a:pt x="0" y="179704"/>
                  </a:lnTo>
                  <a:lnTo>
                    <a:pt x="6414" y="227456"/>
                  </a:lnTo>
                  <a:lnTo>
                    <a:pt x="24520" y="270378"/>
                  </a:lnTo>
                  <a:lnTo>
                    <a:pt x="52609" y="306752"/>
                  </a:lnTo>
                  <a:lnTo>
                    <a:pt x="88975" y="334861"/>
                  </a:lnTo>
                  <a:lnTo>
                    <a:pt x="131909" y="352986"/>
                  </a:lnTo>
                  <a:lnTo>
                    <a:pt x="179704" y="359409"/>
                  </a:lnTo>
                  <a:lnTo>
                    <a:pt x="227456" y="352986"/>
                  </a:lnTo>
                  <a:lnTo>
                    <a:pt x="270378" y="334861"/>
                  </a:lnTo>
                  <a:lnTo>
                    <a:pt x="306752" y="306752"/>
                  </a:lnTo>
                  <a:lnTo>
                    <a:pt x="334861" y="270378"/>
                  </a:lnTo>
                  <a:lnTo>
                    <a:pt x="352986" y="227456"/>
                  </a:lnTo>
                  <a:lnTo>
                    <a:pt x="359410" y="179704"/>
                  </a:lnTo>
                  <a:lnTo>
                    <a:pt x="352986" y="131909"/>
                  </a:lnTo>
                  <a:lnTo>
                    <a:pt x="334861" y="88975"/>
                  </a:lnTo>
                  <a:lnTo>
                    <a:pt x="306752" y="52609"/>
                  </a:lnTo>
                  <a:lnTo>
                    <a:pt x="270378" y="24520"/>
                  </a:lnTo>
                  <a:lnTo>
                    <a:pt x="227456" y="6414"/>
                  </a:lnTo>
                  <a:lnTo>
                    <a:pt x="1797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478401" y="2800096"/>
              <a:ext cx="359410" cy="359410"/>
            </a:xfrm>
            <a:custGeom>
              <a:avLst/>
              <a:gdLst/>
              <a:ahLst/>
              <a:cxnLst/>
              <a:rect l="l" t="t" r="r" b="b"/>
              <a:pathLst>
                <a:path w="359410" h="359410">
                  <a:moveTo>
                    <a:pt x="0" y="179704"/>
                  </a:moveTo>
                  <a:lnTo>
                    <a:pt x="6414" y="131909"/>
                  </a:lnTo>
                  <a:lnTo>
                    <a:pt x="24520" y="88975"/>
                  </a:lnTo>
                  <a:lnTo>
                    <a:pt x="52609" y="52609"/>
                  </a:lnTo>
                  <a:lnTo>
                    <a:pt x="88975" y="24520"/>
                  </a:lnTo>
                  <a:lnTo>
                    <a:pt x="131909" y="6414"/>
                  </a:lnTo>
                  <a:lnTo>
                    <a:pt x="179704" y="0"/>
                  </a:lnTo>
                  <a:lnTo>
                    <a:pt x="227456" y="6414"/>
                  </a:lnTo>
                  <a:lnTo>
                    <a:pt x="270378" y="24520"/>
                  </a:lnTo>
                  <a:lnTo>
                    <a:pt x="306752" y="52609"/>
                  </a:lnTo>
                  <a:lnTo>
                    <a:pt x="334861" y="88975"/>
                  </a:lnTo>
                  <a:lnTo>
                    <a:pt x="352986" y="131909"/>
                  </a:lnTo>
                  <a:lnTo>
                    <a:pt x="359410" y="179704"/>
                  </a:lnTo>
                  <a:lnTo>
                    <a:pt x="352986" y="227456"/>
                  </a:lnTo>
                  <a:lnTo>
                    <a:pt x="334861" y="270378"/>
                  </a:lnTo>
                  <a:lnTo>
                    <a:pt x="306752" y="306752"/>
                  </a:lnTo>
                  <a:lnTo>
                    <a:pt x="270378" y="334861"/>
                  </a:lnTo>
                  <a:lnTo>
                    <a:pt x="227456" y="352986"/>
                  </a:lnTo>
                  <a:lnTo>
                    <a:pt x="179704" y="359409"/>
                  </a:lnTo>
                  <a:lnTo>
                    <a:pt x="131909" y="352986"/>
                  </a:lnTo>
                  <a:lnTo>
                    <a:pt x="88975" y="334861"/>
                  </a:lnTo>
                  <a:lnTo>
                    <a:pt x="52609" y="306752"/>
                  </a:lnTo>
                  <a:lnTo>
                    <a:pt x="24520" y="270378"/>
                  </a:lnTo>
                  <a:lnTo>
                    <a:pt x="6414" y="227456"/>
                  </a:lnTo>
                  <a:lnTo>
                    <a:pt x="0" y="179704"/>
                  </a:lnTo>
                  <a:close/>
                </a:path>
              </a:pathLst>
            </a:custGeom>
            <a:ln w="28575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595498" y="2824435"/>
            <a:ext cx="140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6FC0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2" name="object 40"/>
          <p:cNvGrpSpPr/>
          <p:nvPr/>
        </p:nvGrpSpPr>
        <p:grpSpPr>
          <a:xfrm>
            <a:off x="5014912" y="1921319"/>
            <a:ext cx="3493770" cy="389890"/>
            <a:chOff x="5014912" y="1921319"/>
            <a:chExt cx="3493770" cy="389890"/>
          </a:xfrm>
        </p:grpSpPr>
        <p:sp>
          <p:nvSpPr>
            <p:cNvPr id="41" name="object 41"/>
            <p:cNvSpPr/>
            <p:nvPr/>
          </p:nvSpPr>
          <p:spPr>
            <a:xfrm>
              <a:off x="5029200" y="2020443"/>
              <a:ext cx="3221355" cy="191770"/>
            </a:xfrm>
            <a:custGeom>
              <a:avLst/>
              <a:gdLst/>
              <a:ahLst/>
              <a:cxnLst/>
              <a:rect l="l" t="t" r="r" b="b"/>
              <a:pathLst>
                <a:path w="3221354" h="191769">
                  <a:moveTo>
                    <a:pt x="0" y="191388"/>
                  </a:moveTo>
                  <a:lnTo>
                    <a:pt x="2944749" y="191388"/>
                  </a:lnTo>
                  <a:lnTo>
                    <a:pt x="2944749" y="0"/>
                  </a:lnTo>
                  <a:lnTo>
                    <a:pt x="0" y="0"/>
                  </a:lnTo>
                  <a:lnTo>
                    <a:pt x="0" y="191388"/>
                  </a:lnTo>
                  <a:close/>
                </a:path>
                <a:path w="3221354" h="191769">
                  <a:moveTo>
                    <a:pt x="2944749" y="95630"/>
                  </a:moveTo>
                  <a:lnTo>
                    <a:pt x="3221228" y="95630"/>
                  </a:lnTo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33460" y="1935607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180467" y="0"/>
                  </a:moveTo>
                  <a:lnTo>
                    <a:pt x="132482" y="6444"/>
                  </a:lnTo>
                  <a:lnTo>
                    <a:pt x="89370" y="24633"/>
                  </a:lnTo>
                  <a:lnTo>
                    <a:pt x="52847" y="52847"/>
                  </a:lnTo>
                  <a:lnTo>
                    <a:pt x="24633" y="89370"/>
                  </a:lnTo>
                  <a:lnTo>
                    <a:pt x="6444" y="132482"/>
                  </a:lnTo>
                  <a:lnTo>
                    <a:pt x="0" y="180466"/>
                  </a:lnTo>
                  <a:lnTo>
                    <a:pt x="6444" y="228460"/>
                  </a:lnTo>
                  <a:lnTo>
                    <a:pt x="24633" y="271596"/>
                  </a:lnTo>
                  <a:lnTo>
                    <a:pt x="52847" y="308149"/>
                  </a:lnTo>
                  <a:lnTo>
                    <a:pt x="89370" y="336394"/>
                  </a:lnTo>
                  <a:lnTo>
                    <a:pt x="132482" y="354606"/>
                  </a:lnTo>
                  <a:lnTo>
                    <a:pt x="180467" y="361060"/>
                  </a:lnTo>
                  <a:lnTo>
                    <a:pt x="228451" y="354606"/>
                  </a:lnTo>
                  <a:lnTo>
                    <a:pt x="271563" y="336394"/>
                  </a:lnTo>
                  <a:lnTo>
                    <a:pt x="308086" y="308149"/>
                  </a:lnTo>
                  <a:lnTo>
                    <a:pt x="336300" y="271596"/>
                  </a:lnTo>
                  <a:lnTo>
                    <a:pt x="354489" y="228460"/>
                  </a:lnTo>
                  <a:lnTo>
                    <a:pt x="360934" y="180466"/>
                  </a:lnTo>
                  <a:lnTo>
                    <a:pt x="354489" y="132482"/>
                  </a:lnTo>
                  <a:lnTo>
                    <a:pt x="336300" y="89370"/>
                  </a:lnTo>
                  <a:lnTo>
                    <a:pt x="308086" y="52847"/>
                  </a:lnTo>
                  <a:lnTo>
                    <a:pt x="271563" y="24633"/>
                  </a:lnTo>
                  <a:lnTo>
                    <a:pt x="228451" y="6444"/>
                  </a:lnTo>
                  <a:lnTo>
                    <a:pt x="1804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133460" y="1935607"/>
              <a:ext cx="361315" cy="361315"/>
            </a:xfrm>
            <a:custGeom>
              <a:avLst/>
              <a:gdLst/>
              <a:ahLst/>
              <a:cxnLst/>
              <a:rect l="l" t="t" r="r" b="b"/>
              <a:pathLst>
                <a:path w="361315" h="361314">
                  <a:moveTo>
                    <a:pt x="0" y="180466"/>
                  </a:moveTo>
                  <a:lnTo>
                    <a:pt x="6444" y="132482"/>
                  </a:lnTo>
                  <a:lnTo>
                    <a:pt x="24633" y="89370"/>
                  </a:lnTo>
                  <a:lnTo>
                    <a:pt x="52847" y="52847"/>
                  </a:lnTo>
                  <a:lnTo>
                    <a:pt x="89370" y="24633"/>
                  </a:lnTo>
                  <a:lnTo>
                    <a:pt x="132482" y="6444"/>
                  </a:lnTo>
                  <a:lnTo>
                    <a:pt x="180467" y="0"/>
                  </a:lnTo>
                  <a:lnTo>
                    <a:pt x="228451" y="6444"/>
                  </a:lnTo>
                  <a:lnTo>
                    <a:pt x="271563" y="24633"/>
                  </a:lnTo>
                  <a:lnTo>
                    <a:pt x="308086" y="52847"/>
                  </a:lnTo>
                  <a:lnTo>
                    <a:pt x="336300" y="89370"/>
                  </a:lnTo>
                  <a:lnTo>
                    <a:pt x="354489" y="132482"/>
                  </a:lnTo>
                  <a:lnTo>
                    <a:pt x="360934" y="180466"/>
                  </a:lnTo>
                  <a:lnTo>
                    <a:pt x="354489" y="228460"/>
                  </a:lnTo>
                  <a:lnTo>
                    <a:pt x="336300" y="271596"/>
                  </a:lnTo>
                  <a:lnTo>
                    <a:pt x="308086" y="308149"/>
                  </a:lnTo>
                  <a:lnTo>
                    <a:pt x="271563" y="336394"/>
                  </a:lnTo>
                  <a:lnTo>
                    <a:pt x="228451" y="354606"/>
                  </a:lnTo>
                  <a:lnTo>
                    <a:pt x="180467" y="361060"/>
                  </a:lnTo>
                  <a:lnTo>
                    <a:pt x="132482" y="354606"/>
                  </a:lnTo>
                  <a:lnTo>
                    <a:pt x="89370" y="336394"/>
                  </a:lnTo>
                  <a:lnTo>
                    <a:pt x="52847" y="308149"/>
                  </a:lnTo>
                  <a:lnTo>
                    <a:pt x="24633" y="271596"/>
                  </a:lnTo>
                  <a:lnTo>
                    <a:pt x="6444" y="228460"/>
                  </a:lnTo>
                  <a:lnTo>
                    <a:pt x="0" y="180466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251828" y="1960626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0" name="object 45"/>
          <p:cNvGrpSpPr/>
          <p:nvPr/>
        </p:nvGrpSpPr>
        <p:grpSpPr>
          <a:xfrm>
            <a:off x="5014915" y="2171128"/>
            <a:ext cx="2673985" cy="325120"/>
            <a:chOff x="5014912" y="2171128"/>
            <a:chExt cx="2673985" cy="325120"/>
          </a:xfrm>
        </p:grpSpPr>
        <p:sp>
          <p:nvSpPr>
            <p:cNvPr id="46" name="object 46"/>
            <p:cNvSpPr/>
            <p:nvPr/>
          </p:nvSpPr>
          <p:spPr>
            <a:xfrm>
              <a:off x="5029200" y="2234501"/>
              <a:ext cx="2395220" cy="198120"/>
            </a:xfrm>
            <a:custGeom>
              <a:avLst/>
              <a:gdLst/>
              <a:ahLst/>
              <a:cxnLst/>
              <a:rect l="l" t="t" r="r" b="b"/>
              <a:pathLst>
                <a:path w="2395220" h="198119">
                  <a:moveTo>
                    <a:pt x="0" y="198056"/>
                  </a:moveTo>
                  <a:lnTo>
                    <a:pt x="2190369" y="198056"/>
                  </a:lnTo>
                  <a:lnTo>
                    <a:pt x="2190369" y="0"/>
                  </a:lnTo>
                  <a:lnTo>
                    <a:pt x="0" y="0"/>
                  </a:lnTo>
                  <a:lnTo>
                    <a:pt x="0" y="198056"/>
                  </a:lnTo>
                  <a:close/>
                </a:path>
                <a:path w="2395220" h="198119">
                  <a:moveTo>
                    <a:pt x="2190369" y="98996"/>
                  </a:moveTo>
                  <a:lnTo>
                    <a:pt x="2395093" y="98996"/>
                  </a:lnTo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378319" y="2185416"/>
              <a:ext cx="296545" cy="296545"/>
            </a:xfrm>
            <a:custGeom>
              <a:avLst/>
              <a:gdLst/>
              <a:ahLst/>
              <a:cxnLst/>
              <a:rect l="l" t="t" r="r" b="b"/>
              <a:pathLst>
                <a:path w="296545" h="296544">
                  <a:moveTo>
                    <a:pt x="148081" y="0"/>
                  </a:moveTo>
                  <a:lnTo>
                    <a:pt x="101274" y="7548"/>
                  </a:lnTo>
                  <a:lnTo>
                    <a:pt x="60624" y="28569"/>
                  </a:lnTo>
                  <a:lnTo>
                    <a:pt x="28569" y="60624"/>
                  </a:lnTo>
                  <a:lnTo>
                    <a:pt x="7548" y="101274"/>
                  </a:lnTo>
                  <a:lnTo>
                    <a:pt x="0" y="148082"/>
                  </a:lnTo>
                  <a:lnTo>
                    <a:pt x="7548" y="194889"/>
                  </a:lnTo>
                  <a:lnTo>
                    <a:pt x="28569" y="235539"/>
                  </a:lnTo>
                  <a:lnTo>
                    <a:pt x="60624" y="267594"/>
                  </a:lnTo>
                  <a:lnTo>
                    <a:pt x="101274" y="288615"/>
                  </a:lnTo>
                  <a:lnTo>
                    <a:pt x="148081" y="296163"/>
                  </a:lnTo>
                  <a:lnTo>
                    <a:pt x="194827" y="288615"/>
                  </a:lnTo>
                  <a:lnTo>
                    <a:pt x="235439" y="267594"/>
                  </a:lnTo>
                  <a:lnTo>
                    <a:pt x="267475" y="235539"/>
                  </a:lnTo>
                  <a:lnTo>
                    <a:pt x="288489" y="194889"/>
                  </a:lnTo>
                  <a:lnTo>
                    <a:pt x="296036" y="148082"/>
                  </a:lnTo>
                  <a:lnTo>
                    <a:pt x="288489" y="101274"/>
                  </a:lnTo>
                  <a:lnTo>
                    <a:pt x="267475" y="60624"/>
                  </a:lnTo>
                  <a:lnTo>
                    <a:pt x="235439" y="28569"/>
                  </a:lnTo>
                  <a:lnTo>
                    <a:pt x="194827" y="7548"/>
                  </a:lnTo>
                  <a:lnTo>
                    <a:pt x="1480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378319" y="2185416"/>
              <a:ext cx="296545" cy="296545"/>
            </a:xfrm>
            <a:custGeom>
              <a:avLst/>
              <a:gdLst/>
              <a:ahLst/>
              <a:cxnLst/>
              <a:rect l="l" t="t" r="r" b="b"/>
              <a:pathLst>
                <a:path w="296545" h="296544">
                  <a:moveTo>
                    <a:pt x="0" y="148082"/>
                  </a:moveTo>
                  <a:lnTo>
                    <a:pt x="7548" y="101274"/>
                  </a:lnTo>
                  <a:lnTo>
                    <a:pt x="28569" y="60624"/>
                  </a:lnTo>
                  <a:lnTo>
                    <a:pt x="60624" y="28569"/>
                  </a:lnTo>
                  <a:lnTo>
                    <a:pt x="101274" y="7548"/>
                  </a:lnTo>
                  <a:lnTo>
                    <a:pt x="148081" y="0"/>
                  </a:lnTo>
                  <a:lnTo>
                    <a:pt x="194827" y="7548"/>
                  </a:lnTo>
                  <a:lnTo>
                    <a:pt x="235439" y="28569"/>
                  </a:lnTo>
                  <a:lnTo>
                    <a:pt x="267475" y="60624"/>
                  </a:lnTo>
                  <a:lnTo>
                    <a:pt x="288489" y="101274"/>
                  </a:lnTo>
                  <a:lnTo>
                    <a:pt x="296036" y="148082"/>
                  </a:lnTo>
                  <a:lnTo>
                    <a:pt x="288489" y="194889"/>
                  </a:lnTo>
                  <a:lnTo>
                    <a:pt x="267475" y="235539"/>
                  </a:lnTo>
                  <a:lnTo>
                    <a:pt x="235439" y="267594"/>
                  </a:lnTo>
                  <a:lnTo>
                    <a:pt x="194827" y="288615"/>
                  </a:lnTo>
                  <a:lnTo>
                    <a:pt x="148081" y="296163"/>
                  </a:lnTo>
                  <a:lnTo>
                    <a:pt x="101274" y="288615"/>
                  </a:lnTo>
                  <a:lnTo>
                    <a:pt x="60624" y="267594"/>
                  </a:lnTo>
                  <a:lnTo>
                    <a:pt x="28569" y="235539"/>
                  </a:lnTo>
                  <a:lnTo>
                    <a:pt x="7548" y="194889"/>
                  </a:lnTo>
                  <a:lnTo>
                    <a:pt x="0" y="148082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7463920" y="2178177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59" name="object 2"/>
          <p:cNvSpPr txBox="1">
            <a:spLocks/>
          </p:cNvSpPr>
          <p:nvPr/>
        </p:nvSpPr>
        <p:spPr>
          <a:xfrm>
            <a:off x="127000" y="6"/>
            <a:ext cx="4604386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ПРОВЕДЕНИЕ</a:t>
            </a:r>
            <a:r>
              <a:rPr kumimoji="0" lang="ru-RU" sz="2400" b="1" i="0" u="none" strike="noStrike" kern="0" cap="none" spc="-1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ЭКЗАМЕНА: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394454"/>
              </a:solidFill>
              <a:effectLst/>
              <a:uLnTx/>
              <a:uFillTx/>
              <a:ea typeface="+mj-ea"/>
              <a:cs typeface="Microsoft Sans Serif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4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ПЕЧАТЬ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ЭМ</a:t>
            </a:r>
            <a:r>
              <a:rPr kumimoji="0" lang="ru-RU" sz="2400" b="0" i="0" u="none" strike="noStrike" kern="0" cap="none" spc="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В</a:t>
            </a:r>
            <a:r>
              <a:rPr kumimoji="0" lang="ru-RU" sz="2400" b="0" i="0" u="none" strike="noStrike" kern="0" cap="none" spc="2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7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АУДИТОРИИ</a:t>
            </a:r>
            <a:r>
              <a:rPr kumimoji="0" lang="ru-RU" sz="2400" b="0" i="0" u="none" strike="noStrike" kern="0" cap="none" spc="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ППЭ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Microsoft Sans Serif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13269" y="4936068"/>
            <a:ext cx="34628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7825" indent="-342900" algn="just">
              <a:lnSpc>
                <a:spcPct val="100000"/>
              </a:lnSpc>
              <a:spcBef>
                <a:spcPts val="1200"/>
              </a:spcBef>
              <a:buClr>
                <a:srgbClr val="C00000"/>
              </a:buClr>
              <a:buSzPct val="114285"/>
              <a:buFont typeface="+mj-lt"/>
              <a:buAutoNum type="arabicPeriod" startAt="3"/>
              <a:tabLst>
                <a:tab pos="262255" algn="l"/>
              </a:tabLst>
            </a:pPr>
            <a:r>
              <a:rPr lang="ru-RU" sz="1400" spc="-40" dirty="0" smtClean="0">
                <a:cs typeface="Microsoft Sans Serif"/>
              </a:rPr>
              <a:t>Кнопки</a:t>
            </a:r>
            <a:r>
              <a:rPr lang="ru-RU" sz="1400" spc="-15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управления</a:t>
            </a:r>
            <a:r>
              <a:rPr lang="ru-RU" sz="1400" spc="30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печатью.</a:t>
            </a:r>
          </a:p>
          <a:p>
            <a:pPr marR="5080" algn="just" defTabSz="271463">
              <a:lnSpc>
                <a:spcPct val="100000"/>
              </a:lnSpc>
              <a:tabLst>
                <a:tab pos="769620" algn="l"/>
                <a:tab pos="1490345" algn="l"/>
                <a:tab pos="1941830" algn="l"/>
                <a:tab pos="2418715" algn="l"/>
              </a:tabLst>
            </a:pPr>
            <a:r>
              <a:rPr lang="ru-RU" sz="1400" b="1" spc="-5" dirty="0" smtClean="0">
                <a:cs typeface="Arial"/>
              </a:rPr>
              <a:t>«П</a:t>
            </a:r>
            <a:r>
              <a:rPr lang="ru-RU" sz="1400" b="1" spc="-10" dirty="0" smtClean="0">
                <a:cs typeface="Arial"/>
              </a:rPr>
              <a:t>р</a:t>
            </a:r>
            <a:r>
              <a:rPr lang="ru-RU" sz="1400" b="1" spc="-30" dirty="0" smtClean="0">
                <a:cs typeface="Arial"/>
              </a:rPr>
              <a:t>о</a:t>
            </a:r>
            <a:r>
              <a:rPr lang="ru-RU" sz="1400" b="1" dirty="0" smtClean="0">
                <a:cs typeface="Arial"/>
              </a:rPr>
              <a:t>д</a:t>
            </a:r>
            <a:r>
              <a:rPr lang="ru-RU" sz="1400" b="1" spc="-45" dirty="0" smtClean="0">
                <a:cs typeface="Arial"/>
              </a:rPr>
              <a:t>о</a:t>
            </a:r>
            <a:r>
              <a:rPr lang="ru-RU" sz="1400" b="1" spc="-5" dirty="0" smtClean="0">
                <a:cs typeface="Arial"/>
              </a:rPr>
              <a:t>лжи</a:t>
            </a:r>
            <a:r>
              <a:rPr lang="ru-RU" sz="1400" b="1" spc="-20" dirty="0" smtClean="0">
                <a:cs typeface="Arial"/>
              </a:rPr>
              <a:t>т</a:t>
            </a:r>
            <a:r>
              <a:rPr lang="ru-RU" sz="1400" b="1" dirty="0" smtClean="0">
                <a:cs typeface="Arial"/>
              </a:rPr>
              <a:t>ь»	(«</a:t>
            </a:r>
            <a:r>
              <a:rPr lang="ru-RU" sz="1400" b="1" spc="-10" dirty="0" smtClean="0">
                <a:cs typeface="Arial"/>
              </a:rPr>
              <a:t>Н</a:t>
            </a:r>
            <a:r>
              <a:rPr lang="ru-RU" sz="1400" b="1" spc="-40" dirty="0" smtClean="0">
                <a:cs typeface="Arial"/>
              </a:rPr>
              <a:t>а</a:t>
            </a:r>
            <a:r>
              <a:rPr lang="ru-RU" sz="1400" b="1" spc="-15" dirty="0" smtClean="0">
                <a:cs typeface="Arial"/>
              </a:rPr>
              <a:t>ч</a:t>
            </a:r>
            <a:r>
              <a:rPr lang="ru-RU" sz="1400" b="1" spc="-5" dirty="0" smtClean="0">
                <a:cs typeface="Arial"/>
              </a:rPr>
              <a:t>а</a:t>
            </a:r>
            <a:r>
              <a:rPr lang="ru-RU" sz="1400" b="1" spc="-20" dirty="0" smtClean="0">
                <a:cs typeface="Arial"/>
              </a:rPr>
              <a:t>т</a:t>
            </a:r>
            <a:r>
              <a:rPr lang="ru-RU" sz="1400" b="1" dirty="0" smtClean="0">
                <a:cs typeface="Arial"/>
              </a:rPr>
              <a:t>ь п</a:t>
            </a:r>
            <a:r>
              <a:rPr lang="ru-RU" sz="1400" b="1" spc="-35" dirty="0" smtClean="0">
                <a:cs typeface="Arial"/>
              </a:rPr>
              <a:t>е</a:t>
            </a:r>
            <a:r>
              <a:rPr lang="ru-RU" sz="1400" b="1" spc="-15" dirty="0" smtClean="0">
                <a:cs typeface="Arial"/>
              </a:rPr>
              <a:t>ч</a:t>
            </a:r>
            <a:r>
              <a:rPr lang="ru-RU" sz="1400" b="1" spc="-5" dirty="0" smtClean="0">
                <a:cs typeface="Arial"/>
              </a:rPr>
              <a:t>ат</a:t>
            </a:r>
            <a:r>
              <a:rPr lang="ru-RU" sz="1400" b="1" dirty="0" smtClean="0">
                <a:cs typeface="Arial"/>
              </a:rPr>
              <a:t>ь»</a:t>
            </a:r>
            <a:r>
              <a:rPr lang="ru-RU" sz="1400" b="1" spc="-15" dirty="0" smtClean="0">
                <a:cs typeface="Arial"/>
              </a:rPr>
              <a:t>)</a:t>
            </a:r>
            <a:r>
              <a:rPr lang="ru-RU" sz="1400" dirty="0" smtClean="0">
                <a:cs typeface="Microsoft Sans Serif"/>
              </a:rPr>
              <a:t>.  </a:t>
            </a:r>
            <a:r>
              <a:rPr lang="ru-RU" sz="1400" spc="-10" dirty="0" smtClean="0">
                <a:cs typeface="Microsoft Sans Serif"/>
              </a:rPr>
              <a:t>Н</a:t>
            </a:r>
            <a:r>
              <a:rPr lang="ru-RU" sz="1400" spc="-40" dirty="0" smtClean="0">
                <a:cs typeface="Microsoft Sans Serif"/>
              </a:rPr>
              <a:t>а</a:t>
            </a:r>
            <a:r>
              <a:rPr lang="ru-RU" sz="1400" spc="-10" dirty="0" smtClean="0">
                <a:cs typeface="Microsoft Sans Serif"/>
              </a:rPr>
              <a:t>ч</a:t>
            </a:r>
            <a:r>
              <a:rPr lang="ru-RU" sz="1400" spc="-50" dirty="0" smtClean="0">
                <a:cs typeface="Microsoft Sans Serif"/>
              </a:rPr>
              <a:t>а</a:t>
            </a:r>
            <a:r>
              <a:rPr lang="ru-RU" sz="1400" spc="-10" dirty="0" smtClean="0">
                <a:cs typeface="Microsoft Sans Serif"/>
              </a:rPr>
              <a:t>т</a:t>
            </a:r>
            <a:r>
              <a:rPr lang="ru-RU" sz="1400" spc="-5" dirty="0" smtClean="0">
                <a:cs typeface="Microsoft Sans Serif"/>
              </a:rPr>
              <a:t>ь</a:t>
            </a:r>
            <a:r>
              <a:rPr lang="ru-RU" sz="1400" dirty="0" smtClean="0">
                <a:cs typeface="Microsoft Sans Serif"/>
              </a:rPr>
              <a:t>	</a:t>
            </a:r>
            <a:r>
              <a:rPr lang="ru-RU" sz="1400" spc="-25" dirty="0" smtClean="0">
                <a:cs typeface="Microsoft Sans Serif"/>
              </a:rPr>
              <a:t>п</a:t>
            </a:r>
            <a:r>
              <a:rPr lang="ru-RU" sz="1400" spc="-50" dirty="0" smtClean="0">
                <a:cs typeface="Microsoft Sans Serif"/>
              </a:rPr>
              <a:t>е</a:t>
            </a:r>
            <a:r>
              <a:rPr lang="ru-RU" sz="1400" spc="-10" dirty="0" smtClean="0">
                <a:cs typeface="Microsoft Sans Serif"/>
              </a:rPr>
              <a:t>ч</a:t>
            </a:r>
            <a:r>
              <a:rPr lang="ru-RU" sz="1400" spc="-60" dirty="0" smtClean="0">
                <a:cs typeface="Microsoft Sans Serif"/>
              </a:rPr>
              <a:t>а</a:t>
            </a:r>
            <a:r>
              <a:rPr lang="ru-RU" sz="1400" spc="-10" dirty="0" smtClean="0">
                <a:cs typeface="Microsoft Sans Serif"/>
              </a:rPr>
              <a:t>т</a:t>
            </a:r>
            <a:r>
              <a:rPr lang="ru-RU" sz="1400" spc="-5" dirty="0" smtClean="0">
                <a:cs typeface="Microsoft Sans Serif"/>
              </a:rPr>
              <a:t>ь</a:t>
            </a:r>
            <a:r>
              <a:rPr lang="ru-RU" sz="1400" dirty="0" smtClean="0">
                <a:cs typeface="Microsoft Sans Serif"/>
              </a:rPr>
              <a:t>	</a:t>
            </a:r>
            <a:r>
              <a:rPr lang="ru-RU" sz="1400" spc="-5" dirty="0" smtClean="0">
                <a:cs typeface="Microsoft Sans Serif"/>
              </a:rPr>
              <a:t>Э</a:t>
            </a:r>
            <a:r>
              <a:rPr lang="ru-RU" sz="1400" dirty="0" smtClean="0">
                <a:cs typeface="Microsoft Sans Serif"/>
              </a:rPr>
              <a:t>М	</a:t>
            </a:r>
            <a:r>
              <a:rPr lang="ru-RU" sz="1400" spc="-5" dirty="0" smtClean="0">
                <a:cs typeface="Microsoft Sans Serif"/>
              </a:rPr>
              <a:t>и</a:t>
            </a:r>
            <a:r>
              <a:rPr lang="ru-RU" sz="1400" spc="5" dirty="0" smtClean="0">
                <a:cs typeface="Microsoft Sans Serif"/>
              </a:rPr>
              <a:t>л</a:t>
            </a:r>
            <a:r>
              <a:rPr lang="ru-RU" sz="1400" spc="10" dirty="0" smtClean="0">
                <a:cs typeface="Microsoft Sans Serif"/>
              </a:rPr>
              <a:t>и </a:t>
            </a:r>
            <a:r>
              <a:rPr lang="ru-RU" sz="1400" spc="-25" dirty="0" smtClean="0">
                <a:cs typeface="Microsoft Sans Serif"/>
              </a:rPr>
              <a:t>п</a:t>
            </a:r>
            <a:r>
              <a:rPr lang="ru-RU" sz="1400" spc="-5" dirty="0" smtClean="0">
                <a:cs typeface="Microsoft Sans Serif"/>
              </a:rPr>
              <a:t>р</a:t>
            </a:r>
            <a:r>
              <a:rPr lang="ru-RU" sz="1400" spc="-40" dirty="0" smtClean="0">
                <a:cs typeface="Microsoft Sans Serif"/>
              </a:rPr>
              <a:t>о</a:t>
            </a:r>
            <a:r>
              <a:rPr lang="ru-RU" sz="1400" spc="-5" dirty="0" smtClean="0">
                <a:cs typeface="Microsoft Sans Serif"/>
              </a:rPr>
              <a:t>д</a:t>
            </a:r>
            <a:r>
              <a:rPr lang="ru-RU" sz="1400" spc="-55" dirty="0" smtClean="0">
                <a:cs typeface="Microsoft Sans Serif"/>
              </a:rPr>
              <a:t>о</a:t>
            </a:r>
            <a:r>
              <a:rPr lang="ru-RU" sz="1400" spc="5" dirty="0" smtClean="0">
                <a:cs typeface="Microsoft Sans Serif"/>
              </a:rPr>
              <a:t>л</a:t>
            </a:r>
            <a:r>
              <a:rPr lang="ru-RU" sz="1400" spc="-30" dirty="0" smtClean="0">
                <a:cs typeface="Microsoft Sans Serif"/>
              </a:rPr>
              <a:t>ж</a:t>
            </a:r>
            <a:r>
              <a:rPr lang="ru-RU" sz="1400" spc="-35" dirty="0" smtClean="0">
                <a:cs typeface="Microsoft Sans Serif"/>
              </a:rPr>
              <a:t>и</a:t>
            </a:r>
            <a:r>
              <a:rPr lang="ru-RU" sz="1400" dirty="0" smtClean="0">
                <a:cs typeface="Microsoft Sans Serif"/>
              </a:rPr>
              <a:t>т</a:t>
            </a:r>
            <a:r>
              <a:rPr lang="ru-RU" sz="1400" spc="-5" dirty="0" smtClean="0">
                <a:cs typeface="Microsoft Sans Serif"/>
              </a:rPr>
              <a:t>ь </a:t>
            </a:r>
            <a:r>
              <a:rPr lang="ru-RU" sz="1400" spc="-15" dirty="0" smtClean="0">
                <a:cs typeface="Microsoft Sans Serif"/>
              </a:rPr>
              <a:t>заново</a:t>
            </a:r>
            <a:r>
              <a:rPr lang="ru-RU" sz="1400" spc="-30" dirty="0" smtClean="0">
                <a:cs typeface="Microsoft Sans Serif"/>
              </a:rPr>
              <a:t> </a:t>
            </a:r>
            <a:r>
              <a:rPr lang="ru-RU" sz="1400" spc="-5" dirty="0" smtClean="0">
                <a:cs typeface="Microsoft Sans Serif"/>
              </a:rPr>
              <a:t>после</a:t>
            </a:r>
            <a:r>
              <a:rPr lang="ru-RU" sz="1400" spc="-15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прерывания.</a:t>
            </a:r>
            <a:endParaRPr lang="ru-RU" sz="1400" dirty="0" smtClean="0">
              <a:cs typeface="Microsoft Sans Serif"/>
            </a:endParaRPr>
          </a:p>
          <a:p>
            <a:pPr marL="12700" algn="just" defTabSz="271463">
              <a:lnSpc>
                <a:spcPct val="100000"/>
              </a:lnSpc>
            </a:pPr>
            <a:r>
              <a:rPr lang="ru-RU" sz="1400" b="1" spc="-10" dirty="0" smtClean="0">
                <a:cs typeface="Arial"/>
              </a:rPr>
              <a:t>«Прервать</a:t>
            </a:r>
            <a:r>
              <a:rPr lang="ru-RU" sz="1400" b="1" spc="160" dirty="0" smtClean="0">
                <a:cs typeface="Arial"/>
              </a:rPr>
              <a:t> </a:t>
            </a:r>
            <a:r>
              <a:rPr lang="ru-RU" sz="1400" b="1" spc="-5" dirty="0" smtClean="0">
                <a:cs typeface="Arial"/>
              </a:rPr>
              <a:t>печать»</a:t>
            </a:r>
            <a:r>
              <a:rPr lang="ru-RU" sz="1400" spc="-5" dirty="0" smtClean="0">
                <a:cs typeface="Microsoft Sans Serif"/>
              </a:rPr>
              <a:t>.</a:t>
            </a:r>
            <a:r>
              <a:rPr lang="ru-RU" sz="1400" spc="175" dirty="0" smtClean="0">
                <a:cs typeface="Microsoft Sans Serif"/>
              </a:rPr>
              <a:t> </a:t>
            </a:r>
            <a:r>
              <a:rPr lang="ru-RU" sz="1400" spc="-15" dirty="0" smtClean="0">
                <a:cs typeface="Microsoft Sans Serif"/>
              </a:rPr>
              <a:t>Остановка</a:t>
            </a:r>
            <a:r>
              <a:rPr lang="ru-RU" sz="1400" spc="170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печати.</a:t>
            </a:r>
            <a:endParaRPr lang="ru-RU" sz="1400" dirty="0" smtClean="0">
              <a:cs typeface="Microsoft Sans Serif"/>
            </a:endParaRPr>
          </a:p>
          <a:p>
            <a:pPr marL="12700" algn="just" defTabSz="271463">
              <a:lnSpc>
                <a:spcPct val="100000"/>
              </a:lnSpc>
              <a:spcBef>
                <a:spcPts val="5"/>
              </a:spcBef>
            </a:pPr>
            <a:r>
              <a:rPr lang="ru-RU" sz="1400" spc="-30" dirty="0" smtClean="0">
                <a:cs typeface="Microsoft Sans Serif"/>
              </a:rPr>
              <a:t>Текущая</a:t>
            </a:r>
            <a:r>
              <a:rPr lang="ru-RU" sz="1400" spc="5" dirty="0" smtClean="0">
                <a:cs typeface="Microsoft Sans Serif"/>
              </a:rPr>
              <a:t> </a:t>
            </a:r>
            <a:r>
              <a:rPr lang="ru-RU" sz="1400" spc="-20" dirty="0" smtClean="0">
                <a:cs typeface="Microsoft Sans Serif"/>
              </a:rPr>
              <a:t>печать экземпляра</a:t>
            </a:r>
            <a:r>
              <a:rPr lang="ru-RU" sz="1400" spc="-10" dirty="0" smtClean="0">
                <a:cs typeface="Microsoft Sans Serif"/>
              </a:rPr>
              <a:t> </a:t>
            </a:r>
            <a:r>
              <a:rPr lang="ru-RU" sz="1400" dirty="0" smtClean="0">
                <a:cs typeface="Microsoft Sans Serif"/>
              </a:rPr>
              <a:t>ЭМ</a:t>
            </a:r>
            <a:r>
              <a:rPr lang="ru-RU" sz="1400" spc="-10" dirty="0" smtClean="0">
                <a:cs typeface="Microsoft Sans Serif"/>
              </a:rPr>
              <a:t> </a:t>
            </a:r>
            <a:r>
              <a:rPr lang="ru-RU" sz="1400" spc="-35" dirty="0" smtClean="0">
                <a:cs typeface="Microsoft Sans Serif"/>
              </a:rPr>
              <a:t>может</a:t>
            </a:r>
            <a:endParaRPr lang="ru-RU" sz="1400" dirty="0" smtClean="0">
              <a:cs typeface="Microsoft Sans Serif"/>
            </a:endParaRPr>
          </a:p>
          <a:p>
            <a:pPr marL="12700" algn="just" defTabSz="271463">
              <a:lnSpc>
                <a:spcPct val="100000"/>
              </a:lnSpc>
            </a:pPr>
            <a:r>
              <a:rPr lang="ru-RU" sz="1400" dirty="0" smtClean="0">
                <a:cs typeface="Microsoft Sans Serif"/>
              </a:rPr>
              <a:t>быть</a:t>
            </a:r>
            <a:r>
              <a:rPr lang="ru-RU" sz="1400" spc="-35" dirty="0" smtClean="0">
                <a:cs typeface="Microsoft Sans Serif"/>
              </a:rPr>
              <a:t> </a:t>
            </a:r>
            <a:r>
              <a:rPr lang="ru-RU" sz="1400" spc="-5" dirty="0" smtClean="0">
                <a:cs typeface="Microsoft Sans Serif"/>
              </a:rPr>
              <a:t>не</a:t>
            </a:r>
            <a:r>
              <a:rPr lang="ru-RU" sz="1400" spc="-30" dirty="0" smtClean="0">
                <a:cs typeface="Microsoft Sans Serif"/>
              </a:rPr>
              <a:t> </a:t>
            </a:r>
            <a:r>
              <a:rPr lang="ru-RU" sz="1400" spc="-10" dirty="0" smtClean="0">
                <a:cs typeface="Microsoft Sans Serif"/>
              </a:rPr>
              <a:t>завершена</a:t>
            </a:r>
            <a:r>
              <a:rPr lang="ru-RU" sz="1400" spc="-15" dirty="0" smtClean="0">
                <a:cs typeface="Microsoft Sans Serif"/>
              </a:rPr>
              <a:t> </a:t>
            </a:r>
            <a:endParaRPr lang="ru-RU" sz="1400" dirty="0">
              <a:cs typeface="Microsoft Sans Serif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9652" y="1580388"/>
            <a:ext cx="5403850" cy="4154804"/>
            <a:chOff x="209651" y="1580388"/>
            <a:chExt cx="5403850" cy="4154804"/>
          </a:xfrm>
        </p:grpSpPr>
        <p:sp>
          <p:nvSpPr>
            <p:cNvPr id="3" name="object 3"/>
            <p:cNvSpPr/>
            <p:nvPr/>
          </p:nvSpPr>
          <p:spPr>
            <a:xfrm>
              <a:off x="219176" y="1589913"/>
              <a:ext cx="5384800" cy="4135754"/>
            </a:xfrm>
            <a:custGeom>
              <a:avLst/>
              <a:gdLst/>
              <a:ahLst/>
              <a:cxnLst/>
              <a:rect l="l" t="t" r="r" b="b"/>
              <a:pathLst>
                <a:path w="5384800" h="4135754">
                  <a:moveTo>
                    <a:pt x="4974996" y="0"/>
                  </a:moveTo>
                  <a:lnTo>
                    <a:pt x="409130" y="0"/>
                  </a:lnTo>
                  <a:lnTo>
                    <a:pt x="361416" y="2753"/>
                  </a:lnTo>
                  <a:lnTo>
                    <a:pt x="315320" y="10810"/>
                  </a:lnTo>
                  <a:lnTo>
                    <a:pt x="271146" y="23861"/>
                  </a:lnTo>
                  <a:lnTo>
                    <a:pt x="229204" y="41601"/>
                  </a:lnTo>
                  <a:lnTo>
                    <a:pt x="189799" y="63721"/>
                  </a:lnTo>
                  <a:lnTo>
                    <a:pt x="153239" y="89913"/>
                  </a:lnTo>
                  <a:lnTo>
                    <a:pt x="119830" y="119872"/>
                  </a:lnTo>
                  <a:lnTo>
                    <a:pt x="89880" y="153288"/>
                  </a:lnTo>
                  <a:lnTo>
                    <a:pt x="63696" y="189855"/>
                  </a:lnTo>
                  <a:lnTo>
                    <a:pt x="41584" y="229266"/>
                  </a:lnTo>
                  <a:lnTo>
                    <a:pt x="23851" y="271212"/>
                  </a:lnTo>
                  <a:lnTo>
                    <a:pt x="10805" y="315388"/>
                  </a:lnTo>
                  <a:lnTo>
                    <a:pt x="2752" y="361484"/>
                  </a:lnTo>
                  <a:lnTo>
                    <a:pt x="0" y="409194"/>
                  </a:lnTo>
                  <a:lnTo>
                    <a:pt x="0" y="3726434"/>
                  </a:lnTo>
                  <a:lnTo>
                    <a:pt x="2752" y="3774166"/>
                  </a:lnTo>
                  <a:lnTo>
                    <a:pt x="10805" y="3820278"/>
                  </a:lnTo>
                  <a:lnTo>
                    <a:pt x="23851" y="3864462"/>
                  </a:lnTo>
                  <a:lnTo>
                    <a:pt x="41584" y="3906412"/>
                  </a:lnTo>
                  <a:lnTo>
                    <a:pt x="63696" y="3945820"/>
                  </a:lnTo>
                  <a:lnTo>
                    <a:pt x="89880" y="3982382"/>
                  </a:lnTo>
                  <a:lnTo>
                    <a:pt x="119830" y="4015790"/>
                  </a:lnTo>
                  <a:lnTo>
                    <a:pt x="153239" y="4045738"/>
                  </a:lnTo>
                  <a:lnTo>
                    <a:pt x="189799" y="4071920"/>
                  </a:lnTo>
                  <a:lnTo>
                    <a:pt x="229204" y="4094028"/>
                  </a:lnTo>
                  <a:lnTo>
                    <a:pt x="271146" y="4111757"/>
                  </a:lnTo>
                  <a:lnTo>
                    <a:pt x="315320" y="4124800"/>
                  </a:lnTo>
                  <a:lnTo>
                    <a:pt x="361416" y="4132850"/>
                  </a:lnTo>
                  <a:lnTo>
                    <a:pt x="409130" y="4135602"/>
                  </a:lnTo>
                  <a:lnTo>
                    <a:pt x="4974996" y="4135602"/>
                  </a:lnTo>
                  <a:lnTo>
                    <a:pt x="5022729" y="4132850"/>
                  </a:lnTo>
                  <a:lnTo>
                    <a:pt x="5068842" y="4124800"/>
                  </a:lnTo>
                  <a:lnTo>
                    <a:pt x="5113027" y="4111757"/>
                  </a:lnTo>
                  <a:lnTo>
                    <a:pt x="5154979" y="4094028"/>
                  </a:lnTo>
                  <a:lnTo>
                    <a:pt x="5194390" y="4071920"/>
                  </a:lnTo>
                  <a:lnTo>
                    <a:pt x="5230955" y="4045738"/>
                  </a:lnTo>
                  <a:lnTo>
                    <a:pt x="5264365" y="4015790"/>
                  </a:lnTo>
                  <a:lnTo>
                    <a:pt x="5294316" y="3982382"/>
                  </a:lnTo>
                  <a:lnTo>
                    <a:pt x="5320500" y="3945820"/>
                  </a:lnTo>
                  <a:lnTo>
                    <a:pt x="5342611" y="3906412"/>
                  </a:lnTo>
                  <a:lnTo>
                    <a:pt x="5360342" y="3864462"/>
                  </a:lnTo>
                  <a:lnTo>
                    <a:pt x="5373386" y="3820278"/>
                  </a:lnTo>
                  <a:lnTo>
                    <a:pt x="5381438" y="3774166"/>
                  </a:lnTo>
                  <a:lnTo>
                    <a:pt x="5384190" y="3726434"/>
                  </a:lnTo>
                  <a:lnTo>
                    <a:pt x="5384190" y="409194"/>
                  </a:lnTo>
                  <a:lnTo>
                    <a:pt x="5381438" y="361484"/>
                  </a:lnTo>
                  <a:lnTo>
                    <a:pt x="5373386" y="315388"/>
                  </a:lnTo>
                  <a:lnTo>
                    <a:pt x="5360342" y="271212"/>
                  </a:lnTo>
                  <a:lnTo>
                    <a:pt x="5342611" y="229266"/>
                  </a:lnTo>
                  <a:lnTo>
                    <a:pt x="5320500" y="189855"/>
                  </a:lnTo>
                  <a:lnTo>
                    <a:pt x="5294316" y="153288"/>
                  </a:lnTo>
                  <a:lnTo>
                    <a:pt x="5264365" y="119872"/>
                  </a:lnTo>
                  <a:lnTo>
                    <a:pt x="5230955" y="89913"/>
                  </a:lnTo>
                  <a:lnTo>
                    <a:pt x="5194390" y="63721"/>
                  </a:lnTo>
                  <a:lnTo>
                    <a:pt x="5154979" y="41601"/>
                  </a:lnTo>
                  <a:lnTo>
                    <a:pt x="5113027" y="23861"/>
                  </a:lnTo>
                  <a:lnTo>
                    <a:pt x="5068842" y="10810"/>
                  </a:lnTo>
                  <a:lnTo>
                    <a:pt x="5022729" y="2753"/>
                  </a:lnTo>
                  <a:lnTo>
                    <a:pt x="49749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9176" y="1589913"/>
              <a:ext cx="5384800" cy="4135754"/>
            </a:xfrm>
            <a:custGeom>
              <a:avLst/>
              <a:gdLst/>
              <a:ahLst/>
              <a:cxnLst/>
              <a:rect l="l" t="t" r="r" b="b"/>
              <a:pathLst>
                <a:path w="5384800" h="4135754">
                  <a:moveTo>
                    <a:pt x="0" y="409194"/>
                  </a:moveTo>
                  <a:lnTo>
                    <a:pt x="2752" y="361484"/>
                  </a:lnTo>
                  <a:lnTo>
                    <a:pt x="10805" y="315388"/>
                  </a:lnTo>
                  <a:lnTo>
                    <a:pt x="23851" y="271212"/>
                  </a:lnTo>
                  <a:lnTo>
                    <a:pt x="41584" y="229266"/>
                  </a:lnTo>
                  <a:lnTo>
                    <a:pt x="63696" y="189855"/>
                  </a:lnTo>
                  <a:lnTo>
                    <a:pt x="89880" y="153288"/>
                  </a:lnTo>
                  <a:lnTo>
                    <a:pt x="119830" y="119872"/>
                  </a:lnTo>
                  <a:lnTo>
                    <a:pt x="153239" y="89913"/>
                  </a:lnTo>
                  <a:lnTo>
                    <a:pt x="189799" y="63721"/>
                  </a:lnTo>
                  <a:lnTo>
                    <a:pt x="229204" y="41601"/>
                  </a:lnTo>
                  <a:lnTo>
                    <a:pt x="271146" y="23861"/>
                  </a:lnTo>
                  <a:lnTo>
                    <a:pt x="315320" y="10810"/>
                  </a:lnTo>
                  <a:lnTo>
                    <a:pt x="361416" y="2753"/>
                  </a:lnTo>
                  <a:lnTo>
                    <a:pt x="409130" y="0"/>
                  </a:lnTo>
                  <a:lnTo>
                    <a:pt x="4974996" y="0"/>
                  </a:lnTo>
                  <a:lnTo>
                    <a:pt x="5022729" y="2753"/>
                  </a:lnTo>
                  <a:lnTo>
                    <a:pt x="5068842" y="10810"/>
                  </a:lnTo>
                  <a:lnTo>
                    <a:pt x="5113027" y="23861"/>
                  </a:lnTo>
                  <a:lnTo>
                    <a:pt x="5154979" y="41601"/>
                  </a:lnTo>
                  <a:lnTo>
                    <a:pt x="5194390" y="63721"/>
                  </a:lnTo>
                  <a:lnTo>
                    <a:pt x="5230955" y="89913"/>
                  </a:lnTo>
                  <a:lnTo>
                    <a:pt x="5264365" y="119872"/>
                  </a:lnTo>
                  <a:lnTo>
                    <a:pt x="5294316" y="153288"/>
                  </a:lnTo>
                  <a:lnTo>
                    <a:pt x="5320500" y="189855"/>
                  </a:lnTo>
                  <a:lnTo>
                    <a:pt x="5342611" y="229266"/>
                  </a:lnTo>
                  <a:lnTo>
                    <a:pt x="5360342" y="271212"/>
                  </a:lnTo>
                  <a:lnTo>
                    <a:pt x="5373386" y="315388"/>
                  </a:lnTo>
                  <a:lnTo>
                    <a:pt x="5381438" y="361484"/>
                  </a:lnTo>
                  <a:lnTo>
                    <a:pt x="5384190" y="409194"/>
                  </a:lnTo>
                  <a:lnTo>
                    <a:pt x="5384190" y="3726434"/>
                  </a:lnTo>
                  <a:lnTo>
                    <a:pt x="5381438" y="3774166"/>
                  </a:lnTo>
                  <a:lnTo>
                    <a:pt x="5373386" y="3820278"/>
                  </a:lnTo>
                  <a:lnTo>
                    <a:pt x="5360342" y="3864462"/>
                  </a:lnTo>
                  <a:lnTo>
                    <a:pt x="5342611" y="3906412"/>
                  </a:lnTo>
                  <a:lnTo>
                    <a:pt x="5320500" y="3945820"/>
                  </a:lnTo>
                  <a:lnTo>
                    <a:pt x="5294316" y="3982382"/>
                  </a:lnTo>
                  <a:lnTo>
                    <a:pt x="5264365" y="4015790"/>
                  </a:lnTo>
                  <a:lnTo>
                    <a:pt x="5230955" y="4045738"/>
                  </a:lnTo>
                  <a:lnTo>
                    <a:pt x="5194390" y="4071920"/>
                  </a:lnTo>
                  <a:lnTo>
                    <a:pt x="5154979" y="4094028"/>
                  </a:lnTo>
                  <a:lnTo>
                    <a:pt x="5113027" y="4111757"/>
                  </a:lnTo>
                  <a:lnTo>
                    <a:pt x="5068842" y="4124800"/>
                  </a:lnTo>
                  <a:lnTo>
                    <a:pt x="5022729" y="4132850"/>
                  </a:lnTo>
                  <a:lnTo>
                    <a:pt x="4974996" y="4135602"/>
                  </a:lnTo>
                  <a:lnTo>
                    <a:pt x="409130" y="4135602"/>
                  </a:lnTo>
                  <a:lnTo>
                    <a:pt x="361416" y="4132850"/>
                  </a:lnTo>
                  <a:lnTo>
                    <a:pt x="315320" y="4124800"/>
                  </a:lnTo>
                  <a:lnTo>
                    <a:pt x="271146" y="4111757"/>
                  </a:lnTo>
                  <a:lnTo>
                    <a:pt x="229204" y="4094028"/>
                  </a:lnTo>
                  <a:lnTo>
                    <a:pt x="189799" y="4071920"/>
                  </a:lnTo>
                  <a:lnTo>
                    <a:pt x="153239" y="4045738"/>
                  </a:lnTo>
                  <a:lnTo>
                    <a:pt x="119830" y="4015790"/>
                  </a:lnTo>
                  <a:lnTo>
                    <a:pt x="89880" y="3982382"/>
                  </a:lnTo>
                  <a:lnTo>
                    <a:pt x="63696" y="3945820"/>
                  </a:lnTo>
                  <a:lnTo>
                    <a:pt x="41584" y="3906412"/>
                  </a:lnTo>
                  <a:lnTo>
                    <a:pt x="23851" y="3864462"/>
                  </a:lnTo>
                  <a:lnTo>
                    <a:pt x="10805" y="3820278"/>
                  </a:lnTo>
                  <a:lnTo>
                    <a:pt x="2752" y="3774166"/>
                  </a:lnTo>
                  <a:lnTo>
                    <a:pt x="0" y="3726434"/>
                  </a:lnTo>
                  <a:lnTo>
                    <a:pt x="0" y="40919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7677" y="1738631"/>
            <a:ext cx="4989195" cy="3469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2405" marR="5080" indent="-180340" algn="just">
              <a:lnSpc>
                <a:spcPct val="100000"/>
              </a:lnSpc>
              <a:spcBef>
                <a:spcPts val="95"/>
              </a:spcBef>
              <a:buFont typeface="Symbol"/>
              <a:buChar char=""/>
              <a:tabLst>
                <a:tab pos="193040" algn="l"/>
                <a:tab pos="1641475" algn="l"/>
                <a:tab pos="3937635" algn="l"/>
              </a:tabLst>
            </a:pPr>
            <a:r>
              <a:rPr sz="1600" spc="-20" dirty="0">
                <a:cs typeface="Microsoft Sans Serif"/>
              </a:rPr>
              <a:t>проверяет</a:t>
            </a:r>
            <a:r>
              <a:rPr sz="1600" spc="-15" dirty="0">
                <a:cs typeface="Microsoft Sans Serif"/>
              </a:rPr>
              <a:t> </a:t>
            </a:r>
            <a:r>
              <a:rPr sz="1600" u="sng" spc="-20" dirty="0">
                <a:solidFill>
                  <a:srgbClr val="FF0000"/>
                </a:solidFill>
                <a:cs typeface="Microsoft Sans Serif"/>
              </a:rPr>
              <a:t>качество</a:t>
            </a:r>
            <a:r>
              <a:rPr sz="1600" u="sng" spc="-1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u="sng" spc="-25" dirty="0" err="1">
                <a:solidFill>
                  <a:srgbClr val="FF0000"/>
                </a:solidFill>
                <a:cs typeface="Microsoft Sans Serif"/>
              </a:rPr>
              <a:t>печати</a:t>
            </a:r>
            <a:r>
              <a:rPr sz="1600" u="sng" spc="-2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lang="ru-RU" sz="1600" u="sng" spc="-20" dirty="0" smtClean="0">
                <a:solidFill>
                  <a:srgbClr val="FF0000"/>
                </a:solidFill>
                <a:cs typeface="Microsoft Sans Serif"/>
              </a:rPr>
              <a:t>КОНТРОЛЬНОГО ЛИСТА</a:t>
            </a:r>
            <a:r>
              <a:rPr sz="1600" dirty="0" smtClean="0">
                <a:cs typeface="Microsoft Sans Serif"/>
              </a:rPr>
              <a:t>,</a:t>
            </a:r>
            <a:r>
              <a:rPr lang="ru-RU" sz="1600" dirty="0" smtClean="0">
                <a:cs typeface="Microsoft Sans Serif"/>
              </a:rPr>
              <a:t> </a:t>
            </a:r>
            <a:r>
              <a:rPr sz="1600" spc="-100" dirty="0" err="1" smtClean="0">
                <a:cs typeface="Microsoft Sans Serif"/>
              </a:rPr>
              <a:t>к</a:t>
            </a:r>
            <a:r>
              <a:rPr sz="1600" spc="-45" dirty="0" err="1" smtClean="0">
                <a:cs typeface="Microsoft Sans Serif"/>
              </a:rPr>
              <a:t>о</a:t>
            </a:r>
            <a:r>
              <a:rPr sz="1600" spc="-20" dirty="0" err="1" smtClean="0">
                <a:cs typeface="Microsoft Sans Serif"/>
              </a:rPr>
              <a:t>т</a:t>
            </a:r>
            <a:r>
              <a:rPr sz="1600" spc="-10" dirty="0" err="1" smtClean="0">
                <a:cs typeface="Microsoft Sans Serif"/>
              </a:rPr>
              <a:t>ор</a:t>
            </a:r>
            <a:r>
              <a:rPr sz="1600" spc="10" dirty="0" err="1" smtClean="0">
                <a:cs typeface="Microsoft Sans Serif"/>
              </a:rPr>
              <a:t>ы</a:t>
            </a:r>
            <a:r>
              <a:rPr sz="1600" spc="-5" dirty="0" err="1" smtClean="0">
                <a:cs typeface="Microsoft Sans Serif"/>
              </a:rPr>
              <a:t>й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ра</a:t>
            </a:r>
            <a:r>
              <a:rPr sz="1600" dirty="0" err="1" smtClean="0">
                <a:cs typeface="Microsoft Sans Serif"/>
              </a:rPr>
              <a:t>с</a:t>
            </a:r>
            <a:r>
              <a:rPr sz="1600" spc="-15" dirty="0" err="1" smtClean="0">
                <a:cs typeface="Microsoft Sans Serif"/>
              </a:rPr>
              <a:t>п</a:t>
            </a:r>
            <a:r>
              <a:rPr sz="1600" spc="-65" dirty="0" err="1" smtClean="0">
                <a:cs typeface="Microsoft Sans Serif"/>
              </a:rPr>
              <a:t>е</a:t>
            </a:r>
            <a:r>
              <a:rPr sz="1600" spc="-15" dirty="0" err="1" smtClean="0">
                <a:cs typeface="Microsoft Sans Serif"/>
              </a:rPr>
              <a:t>ч</a:t>
            </a:r>
            <a:r>
              <a:rPr sz="1600" spc="-55" dirty="0" err="1" smtClean="0">
                <a:cs typeface="Microsoft Sans Serif"/>
              </a:rPr>
              <a:t>а</a:t>
            </a:r>
            <a:r>
              <a:rPr sz="1600" spc="-5" dirty="0" err="1" smtClean="0">
                <a:cs typeface="Microsoft Sans Serif"/>
              </a:rPr>
              <a:t>т</a:t>
            </a:r>
            <a:r>
              <a:rPr sz="1600" dirty="0" err="1" smtClean="0">
                <a:cs typeface="Microsoft Sans Serif"/>
              </a:rPr>
              <a:t>ы</a:t>
            </a:r>
            <a:r>
              <a:rPr sz="1600" spc="-15" dirty="0" err="1" smtClean="0">
                <a:cs typeface="Microsoft Sans Serif"/>
              </a:rPr>
              <a:t>в</a:t>
            </a:r>
            <a:r>
              <a:rPr sz="1600" spc="-10" dirty="0" err="1" smtClean="0">
                <a:cs typeface="Microsoft Sans Serif"/>
              </a:rPr>
              <a:t>а</a:t>
            </a:r>
            <a:r>
              <a:rPr sz="1600" spc="-55" dirty="0" err="1" smtClean="0">
                <a:cs typeface="Microsoft Sans Serif"/>
              </a:rPr>
              <a:t>е</a:t>
            </a:r>
            <a:r>
              <a:rPr sz="1600" spc="-20" dirty="0" err="1" smtClean="0">
                <a:cs typeface="Microsoft Sans Serif"/>
              </a:rPr>
              <a:t>т</a:t>
            </a:r>
            <a:r>
              <a:rPr sz="1600" spc="-15" dirty="0" err="1" smtClean="0">
                <a:cs typeface="Microsoft Sans Serif"/>
              </a:rPr>
              <a:t>с</a:t>
            </a:r>
            <a:r>
              <a:rPr sz="1600" spc="-5" dirty="0" err="1" smtClean="0">
                <a:cs typeface="Microsoft Sans Serif"/>
              </a:rPr>
              <a:t>я</a:t>
            </a:r>
            <a:r>
              <a:rPr sz="1600" dirty="0">
                <a:cs typeface="Microsoft Sans Serif"/>
              </a:rPr>
              <a:t>	</a:t>
            </a:r>
            <a:r>
              <a:rPr sz="1600" u="sng" spc="-15" dirty="0">
                <a:cs typeface="Microsoft Sans Serif"/>
              </a:rPr>
              <a:t>по</a:t>
            </a:r>
            <a:r>
              <a:rPr sz="1600" u="sng" spc="-5" dirty="0">
                <a:cs typeface="Microsoft Sans Serif"/>
              </a:rPr>
              <a:t>с</a:t>
            </a:r>
            <a:r>
              <a:rPr sz="1600" u="sng" spc="20" dirty="0">
                <a:cs typeface="Microsoft Sans Serif"/>
              </a:rPr>
              <a:t>л</a:t>
            </a:r>
            <a:r>
              <a:rPr sz="1600" u="sng" spc="-45" dirty="0">
                <a:cs typeface="Microsoft Sans Serif"/>
              </a:rPr>
              <a:t>е</a:t>
            </a:r>
            <a:r>
              <a:rPr sz="1600" u="sng" spc="10" dirty="0">
                <a:cs typeface="Microsoft Sans Serif"/>
              </a:rPr>
              <a:t>д</a:t>
            </a:r>
            <a:r>
              <a:rPr sz="1600" u="sng" spc="-10" dirty="0">
                <a:cs typeface="Microsoft Sans Serif"/>
              </a:rPr>
              <a:t>н</a:t>
            </a:r>
            <a:r>
              <a:rPr sz="1600" u="sng" dirty="0">
                <a:cs typeface="Microsoft Sans Serif"/>
              </a:rPr>
              <a:t>и</a:t>
            </a:r>
            <a:r>
              <a:rPr sz="1600" u="sng" spc="-30" dirty="0">
                <a:cs typeface="Microsoft Sans Serif"/>
              </a:rPr>
              <a:t>м  </a:t>
            </a:r>
            <a:r>
              <a:rPr sz="1600" u="sng" spc="-5" dirty="0">
                <a:cs typeface="Microsoft Sans Serif"/>
              </a:rPr>
              <a:t>в </a:t>
            </a:r>
            <a:r>
              <a:rPr sz="1600" u="sng" spc="-35" dirty="0">
                <a:cs typeface="Microsoft Sans Serif"/>
              </a:rPr>
              <a:t>комплекте </a:t>
            </a:r>
            <a:r>
              <a:rPr sz="1600" u="sng" dirty="0">
                <a:cs typeface="Microsoft Sans Serif"/>
              </a:rPr>
              <a:t>ЭМ</a:t>
            </a:r>
            <a:r>
              <a:rPr sz="1600" dirty="0">
                <a:cs typeface="Microsoft Sans Serif"/>
              </a:rPr>
              <a:t>: </a:t>
            </a:r>
            <a:r>
              <a:rPr sz="1600" spc="-10" dirty="0">
                <a:cs typeface="Microsoft Sans Serif"/>
              </a:rPr>
              <a:t>отсутствие </a:t>
            </a:r>
            <a:r>
              <a:rPr sz="1600" spc="-15" dirty="0">
                <a:cs typeface="Microsoft Sans Serif"/>
              </a:rPr>
              <a:t>явного </a:t>
            </a:r>
            <a:r>
              <a:rPr sz="1600" spc="-20" dirty="0">
                <a:cs typeface="Microsoft Sans Serif"/>
              </a:rPr>
              <a:t>технического </a:t>
            </a:r>
            <a:r>
              <a:rPr sz="1600" spc="-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брака</a:t>
            </a:r>
            <a:r>
              <a:rPr sz="1600" spc="-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(картридж</a:t>
            </a:r>
            <a:r>
              <a:rPr sz="1600" spc="-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заканчивается</a:t>
            </a:r>
            <a:r>
              <a:rPr sz="1600" spc="-1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или</a:t>
            </a:r>
            <a:r>
              <a:rPr sz="1600" spc="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«пачкает» </a:t>
            </a:r>
            <a:r>
              <a:rPr sz="1600" spc="-2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лист), </a:t>
            </a:r>
            <a:r>
              <a:rPr sz="1600" spc="-25" dirty="0">
                <a:cs typeface="Microsoft Sans Serif"/>
              </a:rPr>
              <a:t>текст </a:t>
            </a:r>
            <a:r>
              <a:rPr sz="1600" spc="-5" dirty="0">
                <a:cs typeface="Microsoft Sans Serif"/>
              </a:rPr>
              <a:t>хорошо </a:t>
            </a:r>
            <a:r>
              <a:rPr sz="1600" spc="-20" dirty="0">
                <a:cs typeface="Microsoft Sans Serif"/>
              </a:rPr>
              <a:t>читаем </a:t>
            </a:r>
            <a:r>
              <a:rPr sz="1600" spc="-5" dirty="0">
                <a:cs typeface="Microsoft Sans Serif"/>
              </a:rPr>
              <a:t>и </a:t>
            </a:r>
            <a:r>
              <a:rPr sz="1600" spc="-40" dirty="0">
                <a:cs typeface="Microsoft Sans Serif"/>
              </a:rPr>
              <a:t>четко</a:t>
            </a:r>
            <a:r>
              <a:rPr sz="1600" spc="-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пропечатан, </a:t>
            </a:r>
            <a:r>
              <a:rPr sz="1600" spc="-15" dirty="0">
                <a:cs typeface="Microsoft Sans Serif"/>
              </a:rPr>
              <a:t> защитные</a:t>
            </a:r>
            <a:r>
              <a:rPr sz="1600" spc="-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знаки,</a:t>
            </a:r>
            <a:r>
              <a:rPr sz="1600" spc="-2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расположенные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по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всей 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поверхности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листа,</a:t>
            </a:r>
            <a:r>
              <a:rPr sz="1600" spc="45" dirty="0">
                <a:cs typeface="Microsoft Sans Serif"/>
              </a:rPr>
              <a:t> </a:t>
            </a:r>
            <a:r>
              <a:rPr sz="1600" spc="-40" dirty="0" err="1">
                <a:cs typeface="Microsoft Sans Serif"/>
              </a:rPr>
              <a:t>четко</a:t>
            </a:r>
            <a:r>
              <a:rPr sz="1600" spc="45" dirty="0">
                <a:cs typeface="Microsoft Sans Serif"/>
              </a:rPr>
              <a:t> </a:t>
            </a:r>
            <a:r>
              <a:rPr sz="1600" spc="-5" dirty="0" err="1" smtClean="0">
                <a:cs typeface="Microsoft Sans Serif"/>
              </a:rPr>
              <a:t>видны</a:t>
            </a:r>
            <a:endParaRPr sz="1600" dirty="0">
              <a:cs typeface="Microsoft Sans Serif"/>
            </a:endParaRPr>
          </a:p>
          <a:p>
            <a:pPr marL="192405" marR="5080" indent="-180340" algn="just">
              <a:lnSpc>
                <a:spcPct val="100000"/>
              </a:lnSpc>
              <a:spcBef>
                <a:spcPts val="965"/>
              </a:spcBef>
              <a:buFont typeface="Symbol"/>
              <a:buChar char=""/>
              <a:tabLst>
                <a:tab pos="193040" algn="l"/>
              </a:tabLst>
            </a:pPr>
            <a:r>
              <a:rPr sz="1600" spc="-10" dirty="0">
                <a:cs typeface="Microsoft Sans Serif"/>
              </a:rPr>
              <a:t>сообщает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по</a:t>
            </a:r>
            <a:r>
              <a:rPr sz="1600" spc="-15" dirty="0">
                <a:cs typeface="Microsoft Sans Serif"/>
              </a:rPr>
              <a:t> окончании</a:t>
            </a:r>
            <a:r>
              <a:rPr sz="1600" spc="-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проверки</a:t>
            </a:r>
            <a:r>
              <a:rPr sz="1600" spc="-2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результат </a:t>
            </a:r>
            <a:r>
              <a:rPr sz="1600" spc="-35" dirty="0">
                <a:cs typeface="Microsoft Sans Serif"/>
              </a:rPr>
              <a:t> организатору,</a:t>
            </a:r>
            <a:r>
              <a:rPr sz="1600" spc="-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ответственному</a:t>
            </a:r>
            <a:r>
              <a:rPr sz="1600" spc="-1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за</a:t>
            </a:r>
            <a:r>
              <a:rPr sz="1600" spc="-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печать,</a:t>
            </a:r>
            <a:r>
              <a:rPr sz="1600" spc="-15" dirty="0">
                <a:cs typeface="Microsoft Sans Serif"/>
              </a:rPr>
              <a:t> </a:t>
            </a:r>
            <a:r>
              <a:rPr sz="1600" spc="10" dirty="0">
                <a:cs typeface="Microsoft Sans Serif"/>
              </a:rPr>
              <a:t>для 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подтверждения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качества</a:t>
            </a:r>
            <a:r>
              <a:rPr sz="1600" spc="-1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-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программном</a:t>
            </a:r>
            <a:r>
              <a:rPr sz="1600" spc="-20" dirty="0">
                <a:cs typeface="Microsoft Sans Serif"/>
              </a:rPr>
              <a:t> </a:t>
            </a:r>
            <a:r>
              <a:rPr sz="1600" spc="-409" dirty="0">
                <a:cs typeface="Microsoft Sans Serif"/>
              </a:rPr>
              <a:t> </a:t>
            </a:r>
            <a:r>
              <a:rPr sz="1600" spc="-15" dirty="0" err="1" smtClean="0">
                <a:cs typeface="Microsoft Sans Serif"/>
              </a:rPr>
              <a:t>обеспечении</a:t>
            </a:r>
            <a:endParaRPr sz="1600" dirty="0">
              <a:cs typeface="Microsoft Sans Serif"/>
            </a:endParaRPr>
          </a:p>
          <a:p>
            <a:pPr marL="192405" marR="6350" indent="-180340" algn="just">
              <a:lnSpc>
                <a:spcPct val="100000"/>
              </a:lnSpc>
              <a:spcBef>
                <a:spcPts val="960"/>
              </a:spcBef>
              <a:buFont typeface="Symbol"/>
              <a:buChar char=""/>
              <a:tabLst>
                <a:tab pos="193040" algn="l"/>
              </a:tabLst>
            </a:pPr>
            <a:r>
              <a:rPr sz="1600" spc="-25" dirty="0">
                <a:cs typeface="Microsoft Sans Serif"/>
              </a:rPr>
              <a:t>размещает </a:t>
            </a:r>
            <a:r>
              <a:rPr sz="1600" spc="-15" dirty="0">
                <a:cs typeface="Microsoft Sans Serif"/>
              </a:rPr>
              <a:t>качественный </a:t>
            </a:r>
            <a:r>
              <a:rPr sz="1600" spc="-30" dirty="0">
                <a:cs typeface="Microsoft Sans Serif"/>
              </a:rPr>
              <a:t>комплект </a:t>
            </a:r>
            <a:r>
              <a:rPr sz="1600" spc="-15" dirty="0">
                <a:cs typeface="Microsoft Sans Serif"/>
              </a:rPr>
              <a:t>на </a:t>
            </a:r>
            <a:r>
              <a:rPr sz="1600" spc="-10" dirty="0">
                <a:cs typeface="Microsoft Sans Serif"/>
              </a:rPr>
              <a:t>столе </a:t>
            </a:r>
            <a:r>
              <a:rPr sz="1600" spc="10" dirty="0">
                <a:cs typeface="Microsoft Sans Serif"/>
              </a:rPr>
              <a:t>для 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выдачи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участникам,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некачественный</a:t>
            </a:r>
            <a:r>
              <a:rPr sz="1600" spc="-10" dirty="0">
                <a:cs typeface="Microsoft Sans Serif"/>
              </a:rPr>
              <a:t> </a:t>
            </a:r>
            <a:r>
              <a:rPr lang="ru-RU" sz="1600" spc="-10" dirty="0" smtClean="0">
                <a:cs typeface="Microsoft Sans Serif"/>
              </a:rPr>
              <a:t> </a:t>
            </a:r>
            <a:r>
              <a:rPr sz="1600" spc="-5" dirty="0" smtClean="0">
                <a:cs typeface="Microsoft Sans Serif"/>
              </a:rPr>
              <a:t>- </a:t>
            </a:r>
            <a:r>
              <a:rPr sz="1600" dirty="0" smtClean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откладывает</a:t>
            </a:r>
            <a:endParaRPr sz="1600" dirty="0"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52968" y="912056"/>
            <a:ext cx="2517140" cy="574675"/>
            <a:chOff x="1652968" y="912050"/>
            <a:chExt cx="2517140" cy="574675"/>
          </a:xfrm>
        </p:grpSpPr>
        <p:sp>
          <p:nvSpPr>
            <p:cNvPr id="7" name="object 7"/>
            <p:cNvSpPr/>
            <p:nvPr/>
          </p:nvSpPr>
          <p:spPr>
            <a:xfrm>
              <a:off x="1667255" y="926338"/>
              <a:ext cx="2488565" cy="546100"/>
            </a:xfrm>
            <a:custGeom>
              <a:avLst/>
              <a:gdLst/>
              <a:ahLst/>
              <a:cxnLst/>
              <a:rect l="l" t="t" r="r" b="b"/>
              <a:pathLst>
                <a:path w="2488565" h="546100">
                  <a:moveTo>
                    <a:pt x="2396997" y="0"/>
                  </a:moveTo>
                  <a:lnTo>
                    <a:pt x="91058" y="0"/>
                  </a:lnTo>
                  <a:lnTo>
                    <a:pt x="55614" y="7135"/>
                  </a:lnTo>
                  <a:lnTo>
                    <a:pt x="26669" y="26606"/>
                  </a:lnTo>
                  <a:lnTo>
                    <a:pt x="7155" y="55506"/>
                  </a:lnTo>
                  <a:lnTo>
                    <a:pt x="0" y="90932"/>
                  </a:lnTo>
                  <a:lnTo>
                    <a:pt x="0" y="455040"/>
                  </a:lnTo>
                  <a:lnTo>
                    <a:pt x="7155" y="490485"/>
                  </a:lnTo>
                  <a:lnTo>
                    <a:pt x="26670" y="519430"/>
                  </a:lnTo>
                  <a:lnTo>
                    <a:pt x="55614" y="538944"/>
                  </a:lnTo>
                  <a:lnTo>
                    <a:pt x="91058" y="546100"/>
                  </a:lnTo>
                  <a:lnTo>
                    <a:pt x="2396997" y="546100"/>
                  </a:lnTo>
                  <a:lnTo>
                    <a:pt x="2432442" y="538944"/>
                  </a:lnTo>
                  <a:lnTo>
                    <a:pt x="2461386" y="519430"/>
                  </a:lnTo>
                  <a:lnTo>
                    <a:pt x="2480901" y="490485"/>
                  </a:lnTo>
                  <a:lnTo>
                    <a:pt x="2488057" y="455040"/>
                  </a:lnTo>
                  <a:lnTo>
                    <a:pt x="2488057" y="90932"/>
                  </a:lnTo>
                  <a:lnTo>
                    <a:pt x="2480901" y="55506"/>
                  </a:lnTo>
                  <a:lnTo>
                    <a:pt x="2461387" y="26606"/>
                  </a:lnTo>
                  <a:lnTo>
                    <a:pt x="2432442" y="7135"/>
                  </a:lnTo>
                  <a:lnTo>
                    <a:pt x="2396997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67255" y="926338"/>
              <a:ext cx="2488565" cy="546100"/>
            </a:xfrm>
            <a:custGeom>
              <a:avLst/>
              <a:gdLst/>
              <a:ahLst/>
              <a:cxnLst/>
              <a:rect l="l" t="t" r="r" b="b"/>
              <a:pathLst>
                <a:path w="2488565" h="546100">
                  <a:moveTo>
                    <a:pt x="0" y="90932"/>
                  </a:moveTo>
                  <a:lnTo>
                    <a:pt x="7155" y="55506"/>
                  </a:lnTo>
                  <a:lnTo>
                    <a:pt x="26669" y="26606"/>
                  </a:lnTo>
                  <a:lnTo>
                    <a:pt x="55614" y="7135"/>
                  </a:lnTo>
                  <a:lnTo>
                    <a:pt x="91058" y="0"/>
                  </a:lnTo>
                  <a:lnTo>
                    <a:pt x="2396997" y="0"/>
                  </a:lnTo>
                  <a:lnTo>
                    <a:pt x="2432442" y="7135"/>
                  </a:lnTo>
                  <a:lnTo>
                    <a:pt x="2461387" y="26606"/>
                  </a:lnTo>
                  <a:lnTo>
                    <a:pt x="2480901" y="55506"/>
                  </a:lnTo>
                  <a:lnTo>
                    <a:pt x="2488057" y="90932"/>
                  </a:lnTo>
                  <a:lnTo>
                    <a:pt x="2488057" y="455040"/>
                  </a:lnTo>
                  <a:lnTo>
                    <a:pt x="2480901" y="490485"/>
                  </a:lnTo>
                  <a:lnTo>
                    <a:pt x="2461386" y="519430"/>
                  </a:lnTo>
                  <a:lnTo>
                    <a:pt x="2432442" y="538944"/>
                  </a:lnTo>
                  <a:lnTo>
                    <a:pt x="2396997" y="546100"/>
                  </a:lnTo>
                  <a:lnTo>
                    <a:pt x="91058" y="546100"/>
                  </a:lnTo>
                  <a:lnTo>
                    <a:pt x="55614" y="538944"/>
                  </a:lnTo>
                  <a:lnTo>
                    <a:pt x="26669" y="519429"/>
                  </a:lnTo>
                  <a:lnTo>
                    <a:pt x="7155" y="490485"/>
                  </a:lnTo>
                  <a:lnTo>
                    <a:pt x="0" y="455040"/>
                  </a:lnTo>
                  <a:lnTo>
                    <a:pt x="0" y="90932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831339" y="996441"/>
            <a:ext cx="2160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2400" spc="-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400" spc="-5" dirty="0">
                <a:solidFill>
                  <a:srgbClr val="FFFFFF"/>
                </a:solidFill>
                <a:cs typeface="Microsoft Sans Serif"/>
              </a:rPr>
              <a:t>2:</a:t>
            </a:r>
            <a:endParaRPr sz="2400" dirty="0">
              <a:cs typeface="Microsoft Sans Serif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739" y="25406"/>
            <a:ext cx="694118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35" dirty="0">
                <a:solidFill>
                  <a:srgbClr val="002060"/>
                </a:solidFill>
              </a:rPr>
              <a:t>ЭКСПРЕСС-ПРОВЕРКА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80" dirty="0">
                <a:solidFill>
                  <a:srgbClr val="002060"/>
                </a:solidFill>
              </a:rPr>
              <a:t>КАЧЕСТВА</a:t>
            </a:r>
            <a:r>
              <a:rPr sz="2400" spc="45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ПЕЧАТИ</a:t>
            </a:r>
            <a:r>
              <a:rPr sz="2400" spc="2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5858510" y="1266697"/>
            <a:ext cx="3068955" cy="2181860"/>
            <a:chOff x="5858509" y="1266697"/>
            <a:chExt cx="3068955" cy="218186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7559" y="1285747"/>
              <a:ext cx="3030855" cy="21432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868034" y="1276222"/>
              <a:ext cx="3049905" cy="2162810"/>
            </a:xfrm>
            <a:custGeom>
              <a:avLst/>
              <a:gdLst/>
              <a:ahLst/>
              <a:cxnLst/>
              <a:rect l="l" t="t" r="r" b="b"/>
              <a:pathLst>
                <a:path w="3049904" h="2162810">
                  <a:moveTo>
                    <a:pt x="0" y="2162302"/>
                  </a:moveTo>
                  <a:lnTo>
                    <a:pt x="3049905" y="2162302"/>
                  </a:lnTo>
                  <a:lnTo>
                    <a:pt x="3049905" y="0"/>
                  </a:lnTo>
                  <a:lnTo>
                    <a:pt x="0" y="0"/>
                  </a:lnTo>
                  <a:lnTo>
                    <a:pt x="0" y="2162302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4015" y="3500634"/>
            <a:ext cx="8963660" cy="3300729"/>
            <a:chOff x="94015" y="3500628"/>
            <a:chExt cx="8963660" cy="3300729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8715" y="3500628"/>
              <a:ext cx="3328416" cy="31120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00852" y="3535197"/>
              <a:ext cx="3184144" cy="296671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791327" y="3525672"/>
              <a:ext cx="3203575" cy="2985770"/>
            </a:xfrm>
            <a:custGeom>
              <a:avLst/>
              <a:gdLst/>
              <a:ahLst/>
              <a:cxnLst/>
              <a:rect l="l" t="t" r="r" b="b"/>
              <a:pathLst>
                <a:path w="3203575" h="2985770">
                  <a:moveTo>
                    <a:pt x="0" y="2985769"/>
                  </a:moveTo>
                  <a:lnTo>
                    <a:pt x="3203194" y="2985769"/>
                  </a:lnTo>
                  <a:lnTo>
                    <a:pt x="3203194" y="0"/>
                  </a:lnTo>
                  <a:lnTo>
                    <a:pt x="0" y="0"/>
                  </a:lnTo>
                  <a:lnTo>
                    <a:pt x="0" y="298576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8303" y="5821286"/>
              <a:ext cx="5692775" cy="965835"/>
            </a:xfrm>
            <a:custGeom>
              <a:avLst/>
              <a:gdLst/>
              <a:ahLst/>
              <a:cxnLst/>
              <a:rect l="l" t="t" r="r" b="b"/>
              <a:pathLst>
                <a:path w="5692775" h="965834">
                  <a:moveTo>
                    <a:pt x="5531639" y="0"/>
                  </a:moveTo>
                  <a:lnTo>
                    <a:pt x="160898" y="0"/>
                  </a:lnTo>
                  <a:lnTo>
                    <a:pt x="118125" y="5748"/>
                  </a:lnTo>
                  <a:lnTo>
                    <a:pt x="79690" y="21970"/>
                  </a:lnTo>
                  <a:lnTo>
                    <a:pt x="47126" y="47131"/>
                  </a:lnTo>
                  <a:lnTo>
                    <a:pt x="21967" y="79697"/>
                  </a:lnTo>
                  <a:lnTo>
                    <a:pt x="5747" y="118134"/>
                  </a:lnTo>
                  <a:lnTo>
                    <a:pt x="0" y="160908"/>
                  </a:lnTo>
                  <a:lnTo>
                    <a:pt x="0" y="804506"/>
                  </a:lnTo>
                  <a:lnTo>
                    <a:pt x="5747" y="847280"/>
                  </a:lnTo>
                  <a:lnTo>
                    <a:pt x="21967" y="885715"/>
                  </a:lnTo>
                  <a:lnTo>
                    <a:pt x="47126" y="918280"/>
                  </a:lnTo>
                  <a:lnTo>
                    <a:pt x="79690" y="943439"/>
                  </a:lnTo>
                  <a:lnTo>
                    <a:pt x="118125" y="959659"/>
                  </a:lnTo>
                  <a:lnTo>
                    <a:pt x="160898" y="965407"/>
                  </a:lnTo>
                  <a:lnTo>
                    <a:pt x="5531639" y="965407"/>
                  </a:lnTo>
                  <a:lnTo>
                    <a:pt x="5574427" y="959659"/>
                  </a:lnTo>
                  <a:lnTo>
                    <a:pt x="5612868" y="943439"/>
                  </a:lnTo>
                  <a:lnTo>
                    <a:pt x="5645431" y="918280"/>
                  </a:lnTo>
                  <a:lnTo>
                    <a:pt x="5670587" y="885715"/>
                  </a:lnTo>
                  <a:lnTo>
                    <a:pt x="5686803" y="847280"/>
                  </a:lnTo>
                  <a:lnTo>
                    <a:pt x="5692548" y="804506"/>
                  </a:lnTo>
                  <a:lnTo>
                    <a:pt x="5692548" y="160908"/>
                  </a:lnTo>
                  <a:lnTo>
                    <a:pt x="5686803" y="118134"/>
                  </a:lnTo>
                  <a:lnTo>
                    <a:pt x="5670587" y="79697"/>
                  </a:lnTo>
                  <a:lnTo>
                    <a:pt x="5645431" y="47131"/>
                  </a:lnTo>
                  <a:lnTo>
                    <a:pt x="5612868" y="21970"/>
                  </a:lnTo>
                  <a:lnTo>
                    <a:pt x="5574427" y="5748"/>
                  </a:lnTo>
                  <a:lnTo>
                    <a:pt x="5531639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8303" y="5821286"/>
              <a:ext cx="5692775" cy="965835"/>
            </a:xfrm>
            <a:custGeom>
              <a:avLst/>
              <a:gdLst/>
              <a:ahLst/>
              <a:cxnLst/>
              <a:rect l="l" t="t" r="r" b="b"/>
              <a:pathLst>
                <a:path w="5692775" h="965834">
                  <a:moveTo>
                    <a:pt x="0" y="160908"/>
                  </a:moveTo>
                  <a:lnTo>
                    <a:pt x="5747" y="118134"/>
                  </a:lnTo>
                  <a:lnTo>
                    <a:pt x="21967" y="79697"/>
                  </a:lnTo>
                  <a:lnTo>
                    <a:pt x="47126" y="47131"/>
                  </a:lnTo>
                  <a:lnTo>
                    <a:pt x="79690" y="21970"/>
                  </a:lnTo>
                  <a:lnTo>
                    <a:pt x="118125" y="5748"/>
                  </a:lnTo>
                  <a:lnTo>
                    <a:pt x="160898" y="0"/>
                  </a:lnTo>
                  <a:lnTo>
                    <a:pt x="5531639" y="0"/>
                  </a:lnTo>
                  <a:lnTo>
                    <a:pt x="5574427" y="5748"/>
                  </a:lnTo>
                  <a:lnTo>
                    <a:pt x="5612868" y="21970"/>
                  </a:lnTo>
                  <a:lnTo>
                    <a:pt x="5645431" y="47131"/>
                  </a:lnTo>
                  <a:lnTo>
                    <a:pt x="5670587" y="79697"/>
                  </a:lnTo>
                  <a:lnTo>
                    <a:pt x="5686803" y="118134"/>
                  </a:lnTo>
                  <a:lnTo>
                    <a:pt x="5692548" y="160908"/>
                  </a:lnTo>
                  <a:lnTo>
                    <a:pt x="5692548" y="804506"/>
                  </a:lnTo>
                  <a:lnTo>
                    <a:pt x="5686803" y="847280"/>
                  </a:lnTo>
                  <a:lnTo>
                    <a:pt x="5670587" y="885715"/>
                  </a:lnTo>
                  <a:lnTo>
                    <a:pt x="5645431" y="918280"/>
                  </a:lnTo>
                  <a:lnTo>
                    <a:pt x="5612868" y="943439"/>
                  </a:lnTo>
                  <a:lnTo>
                    <a:pt x="5574427" y="959659"/>
                  </a:lnTo>
                  <a:lnTo>
                    <a:pt x="5531639" y="965407"/>
                  </a:lnTo>
                  <a:lnTo>
                    <a:pt x="160898" y="965407"/>
                  </a:lnTo>
                  <a:lnTo>
                    <a:pt x="118125" y="959659"/>
                  </a:lnTo>
                  <a:lnTo>
                    <a:pt x="79690" y="943439"/>
                  </a:lnTo>
                  <a:lnTo>
                    <a:pt x="47126" y="918280"/>
                  </a:lnTo>
                  <a:lnTo>
                    <a:pt x="21967" y="885715"/>
                  </a:lnTo>
                  <a:lnTo>
                    <a:pt x="5747" y="847280"/>
                  </a:lnTo>
                  <a:lnTo>
                    <a:pt x="0" y="804506"/>
                  </a:lnTo>
                  <a:lnTo>
                    <a:pt x="0" y="160908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55527" y="5922365"/>
            <a:ext cx="539559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4323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cs typeface="Microsoft Sans Serif"/>
              </a:rPr>
              <a:t>После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завершения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печати</a:t>
            </a:r>
            <a:r>
              <a:rPr sz="1600" spc="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всех</a:t>
            </a:r>
            <a:r>
              <a:rPr sz="16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комплектов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5" dirty="0">
                <a:solidFill>
                  <a:srgbClr val="FFFFFF"/>
                </a:solidFill>
                <a:cs typeface="Microsoft Sans Serif"/>
              </a:rPr>
              <a:t>ЭМ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напечатанные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15" dirty="0">
                <a:solidFill>
                  <a:srgbClr val="FFFFFF"/>
                </a:solidFill>
                <a:cs typeface="Microsoft Sans Serif"/>
              </a:rPr>
              <a:t>полные</a:t>
            </a:r>
            <a:r>
              <a:rPr sz="16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30" dirty="0">
                <a:solidFill>
                  <a:srgbClr val="FFFFFF"/>
                </a:solidFill>
                <a:cs typeface="Microsoft Sans Serif"/>
              </a:rPr>
              <a:t>комплекты</a:t>
            </a:r>
            <a:r>
              <a:rPr sz="1600" spc="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раздаются</a:t>
            </a:r>
            <a:r>
              <a:rPr sz="16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участникам</a:t>
            </a:r>
            <a:endParaRPr sz="1600" dirty="0">
              <a:cs typeface="Microsoft Sans Serif"/>
            </a:endParaRPr>
          </a:p>
          <a:p>
            <a:pPr marL="461009">
              <a:lnSpc>
                <a:spcPct val="100000"/>
              </a:lnSpc>
            </a:pPr>
            <a:r>
              <a:rPr sz="1600" spc="-30" dirty="0">
                <a:solidFill>
                  <a:srgbClr val="FFFFFF"/>
                </a:solidFill>
                <a:cs typeface="Microsoft Sans Serif"/>
              </a:rPr>
              <a:t>экзамена</a:t>
            </a:r>
            <a:r>
              <a:rPr sz="1600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аудитории</a:t>
            </a:r>
            <a:r>
              <a:rPr sz="1600" spc="7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16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0" dirty="0">
                <a:solidFill>
                  <a:srgbClr val="FFFFFF"/>
                </a:solidFill>
                <a:cs typeface="Microsoft Sans Serif"/>
              </a:rPr>
              <a:t>произвольном</a:t>
            </a:r>
            <a:r>
              <a:rPr sz="1600" spc="5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1600" spc="-25" dirty="0">
                <a:solidFill>
                  <a:srgbClr val="FFFFFF"/>
                </a:solidFill>
                <a:cs typeface="Microsoft Sans Serif"/>
              </a:rPr>
              <a:t>порядке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5406"/>
            <a:ext cx="694118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just">
              <a:lnSpc>
                <a:spcPct val="100000"/>
              </a:lnSpc>
            </a:pPr>
            <a:r>
              <a:rPr sz="2400" spc="-35" dirty="0">
                <a:solidFill>
                  <a:srgbClr val="002060"/>
                </a:solidFill>
              </a:rPr>
              <a:t>ЭКСПРЕСС-ПРОВЕРКА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80" dirty="0">
                <a:solidFill>
                  <a:srgbClr val="002060"/>
                </a:solidFill>
              </a:rPr>
              <a:t>КАЧЕСТВА</a:t>
            </a:r>
            <a:r>
              <a:rPr sz="2400" spc="45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ПЕЧАТИ</a:t>
            </a:r>
            <a:r>
              <a:rPr sz="2400" spc="2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46217" y="1030311"/>
            <a:ext cx="8651875" cy="2748384"/>
            <a:chOff x="246214" y="1502219"/>
            <a:chExt cx="8651875" cy="2276475"/>
          </a:xfrm>
        </p:grpSpPr>
        <p:sp>
          <p:nvSpPr>
            <p:cNvPr id="4" name="object 4"/>
            <p:cNvSpPr/>
            <p:nvPr/>
          </p:nvSpPr>
          <p:spPr>
            <a:xfrm>
              <a:off x="260502" y="1516507"/>
              <a:ext cx="8623300" cy="2247900"/>
            </a:xfrm>
            <a:custGeom>
              <a:avLst/>
              <a:gdLst/>
              <a:ahLst/>
              <a:cxnLst/>
              <a:rect l="l" t="t" r="r" b="b"/>
              <a:pathLst>
                <a:path w="8623300" h="2247900">
                  <a:moveTo>
                    <a:pt x="8248370" y="0"/>
                  </a:moveTo>
                  <a:lnTo>
                    <a:pt x="374573" y="0"/>
                  </a:lnTo>
                  <a:lnTo>
                    <a:pt x="327588" y="2917"/>
                  </a:lnTo>
                  <a:lnTo>
                    <a:pt x="282344" y="11435"/>
                  </a:lnTo>
                  <a:lnTo>
                    <a:pt x="239192" y="25204"/>
                  </a:lnTo>
                  <a:lnTo>
                    <a:pt x="198485" y="43873"/>
                  </a:lnTo>
                  <a:lnTo>
                    <a:pt x="160572" y="67091"/>
                  </a:lnTo>
                  <a:lnTo>
                    <a:pt x="125804" y="94507"/>
                  </a:lnTo>
                  <a:lnTo>
                    <a:pt x="94534" y="125771"/>
                  </a:lnTo>
                  <a:lnTo>
                    <a:pt x="67111" y="160532"/>
                  </a:lnTo>
                  <a:lnTo>
                    <a:pt x="43887" y="198440"/>
                  </a:lnTo>
                  <a:lnTo>
                    <a:pt x="25213" y="239143"/>
                  </a:lnTo>
                  <a:lnTo>
                    <a:pt x="11439" y="282292"/>
                  </a:lnTo>
                  <a:lnTo>
                    <a:pt x="2918" y="327535"/>
                  </a:lnTo>
                  <a:lnTo>
                    <a:pt x="0" y="374522"/>
                  </a:lnTo>
                  <a:lnTo>
                    <a:pt x="0" y="1872868"/>
                  </a:lnTo>
                  <a:lnTo>
                    <a:pt x="2918" y="1919856"/>
                  </a:lnTo>
                  <a:lnTo>
                    <a:pt x="11439" y="1965099"/>
                  </a:lnTo>
                  <a:lnTo>
                    <a:pt x="25213" y="2008248"/>
                  </a:lnTo>
                  <a:lnTo>
                    <a:pt x="43887" y="2048951"/>
                  </a:lnTo>
                  <a:lnTo>
                    <a:pt x="67111" y="2086859"/>
                  </a:lnTo>
                  <a:lnTo>
                    <a:pt x="94534" y="2121620"/>
                  </a:lnTo>
                  <a:lnTo>
                    <a:pt x="125804" y="2152884"/>
                  </a:lnTo>
                  <a:lnTo>
                    <a:pt x="160572" y="2180300"/>
                  </a:lnTo>
                  <a:lnTo>
                    <a:pt x="198485" y="2203518"/>
                  </a:lnTo>
                  <a:lnTo>
                    <a:pt x="239192" y="2222187"/>
                  </a:lnTo>
                  <a:lnTo>
                    <a:pt x="282344" y="2235956"/>
                  </a:lnTo>
                  <a:lnTo>
                    <a:pt x="327588" y="2244474"/>
                  </a:lnTo>
                  <a:lnTo>
                    <a:pt x="374573" y="2247391"/>
                  </a:lnTo>
                  <a:lnTo>
                    <a:pt x="8248370" y="2247391"/>
                  </a:lnTo>
                  <a:lnTo>
                    <a:pt x="8295359" y="2244474"/>
                  </a:lnTo>
                  <a:lnTo>
                    <a:pt x="8340609" y="2235956"/>
                  </a:lnTo>
                  <a:lnTo>
                    <a:pt x="8383766" y="2222187"/>
                  </a:lnTo>
                  <a:lnTo>
                    <a:pt x="8424481" y="2203518"/>
                  </a:lnTo>
                  <a:lnTo>
                    <a:pt x="8462402" y="2180300"/>
                  </a:lnTo>
                  <a:lnTo>
                    <a:pt x="8497178" y="2152884"/>
                  </a:lnTo>
                  <a:lnTo>
                    <a:pt x="8528456" y="2121620"/>
                  </a:lnTo>
                  <a:lnTo>
                    <a:pt x="8555887" y="2086859"/>
                  </a:lnTo>
                  <a:lnTo>
                    <a:pt x="8579118" y="2048951"/>
                  </a:lnTo>
                  <a:lnTo>
                    <a:pt x="8597798" y="2008248"/>
                  </a:lnTo>
                  <a:lnTo>
                    <a:pt x="8611576" y="1965099"/>
                  </a:lnTo>
                  <a:lnTo>
                    <a:pt x="8620101" y="1919856"/>
                  </a:lnTo>
                  <a:lnTo>
                    <a:pt x="8623020" y="1872868"/>
                  </a:lnTo>
                  <a:lnTo>
                    <a:pt x="8623020" y="374522"/>
                  </a:lnTo>
                  <a:lnTo>
                    <a:pt x="8620101" y="327535"/>
                  </a:lnTo>
                  <a:lnTo>
                    <a:pt x="8611576" y="282292"/>
                  </a:lnTo>
                  <a:lnTo>
                    <a:pt x="8597798" y="239143"/>
                  </a:lnTo>
                  <a:lnTo>
                    <a:pt x="8579118" y="198440"/>
                  </a:lnTo>
                  <a:lnTo>
                    <a:pt x="8555887" y="160532"/>
                  </a:lnTo>
                  <a:lnTo>
                    <a:pt x="8528456" y="125771"/>
                  </a:lnTo>
                  <a:lnTo>
                    <a:pt x="8497178" y="94507"/>
                  </a:lnTo>
                  <a:lnTo>
                    <a:pt x="8462402" y="67091"/>
                  </a:lnTo>
                  <a:lnTo>
                    <a:pt x="8424481" y="43873"/>
                  </a:lnTo>
                  <a:lnTo>
                    <a:pt x="8383766" y="25204"/>
                  </a:lnTo>
                  <a:lnTo>
                    <a:pt x="8340609" y="11435"/>
                  </a:lnTo>
                  <a:lnTo>
                    <a:pt x="8295359" y="2917"/>
                  </a:lnTo>
                  <a:lnTo>
                    <a:pt x="824837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0502" y="1516507"/>
              <a:ext cx="8623300" cy="2247900"/>
            </a:xfrm>
            <a:custGeom>
              <a:avLst/>
              <a:gdLst/>
              <a:ahLst/>
              <a:cxnLst/>
              <a:rect l="l" t="t" r="r" b="b"/>
              <a:pathLst>
                <a:path w="8623300" h="2247900">
                  <a:moveTo>
                    <a:pt x="0" y="374522"/>
                  </a:moveTo>
                  <a:lnTo>
                    <a:pt x="2918" y="327535"/>
                  </a:lnTo>
                  <a:lnTo>
                    <a:pt x="11439" y="282292"/>
                  </a:lnTo>
                  <a:lnTo>
                    <a:pt x="25213" y="239143"/>
                  </a:lnTo>
                  <a:lnTo>
                    <a:pt x="43887" y="198440"/>
                  </a:lnTo>
                  <a:lnTo>
                    <a:pt x="67111" y="160532"/>
                  </a:lnTo>
                  <a:lnTo>
                    <a:pt x="94534" y="125771"/>
                  </a:lnTo>
                  <a:lnTo>
                    <a:pt x="125804" y="94507"/>
                  </a:lnTo>
                  <a:lnTo>
                    <a:pt x="160572" y="67091"/>
                  </a:lnTo>
                  <a:lnTo>
                    <a:pt x="198485" y="43873"/>
                  </a:lnTo>
                  <a:lnTo>
                    <a:pt x="239192" y="25204"/>
                  </a:lnTo>
                  <a:lnTo>
                    <a:pt x="282344" y="11435"/>
                  </a:lnTo>
                  <a:lnTo>
                    <a:pt x="327588" y="2917"/>
                  </a:lnTo>
                  <a:lnTo>
                    <a:pt x="374573" y="0"/>
                  </a:lnTo>
                  <a:lnTo>
                    <a:pt x="8248370" y="0"/>
                  </a:lnTo>
                  <a:lnTo>
                    <a:pt x="8295359" y="2917"/>
                  </a:lnTo>
                  <a:lnTo>
                    <a:pt x="8340609" y="11435"/>
                  </a:lnTo>
                  <a:lnTo>
                    <a:pt x="8383766" y="25204"/>
                  </a:lnTo>
                  <a:lnTo>
                    <a:pt x="8424481" y="43873"/>
                  </a:lnTo>
                  <a:lnTo>
                    <a:pt x="8462402" y="67091"/>
                  </a:lnTo>
                  <a:lnTo>
                    <a:pt x="8497178" y="94507"/>
                  </a:lnTo>
                  <a:lnTo>
                    <a:pt x="8528456" y="125771"/>
                  </a:lnTo>
                  <a:lnTo>
                    <a:pt x="8555887" y="160532"/>
                  </a:lnTo>
                  <a:lnTo>
                    <a:pt x="8579118" y="198440"/>
                  </a:lnTo>
                  <a:lnTo>
                    <a:pt x="8597798" y="239143"/>
                  </a:lnTo>
                  <a:lnTo>
                    <a:pt x="8611576" y="282292"/>
                  </a:lnTo>
                  <a:lnTo>
                    <a:pt x="8620101" y="327535"/>
                  </a:lnTo>
                  <a:lnTo>
                    <a:pt x="8623020" y="374522"/>
                  </a:lnTo>
                  <a:lnTo>
                    <a:pt x="8623020" y="1872868"/>
                  </a:lnTo>
                  <a:lnTo>
                    <a:pt x="8620101" y="1919856"/>
                  </a:lnTo>
                  <a:lnTo>
                    <a:pt x="8611576" y="1965099"/>
                  </a:lnTo>
                  <a:lnTo>
                    <a:pt x="8597798" y="2008248"/>
                  </a:lnTo>
                  <a:lnTo>
                    <a:pt x="8579118" y="2048951"/>
                  </a:lnTo>
                  <a:lnTo>
                    <a:pt x="8555887" y="2086859"/>
                  </a:lnTo>
                  <a:lnTo>
                    <a:pt x="8528456" y="2121620"/>
                  </a:lnTo>
                  <a:lnTo>
                    <a:pt x="8497178" y="2152884"/>
                  </a:lnTo>
                  <a:lnTo>
                    <a:pt x="8462402" y="2180300"/>
                  </a:lnTo>
                  <a:lnTo>
                    <a:pt x="8424481" y="2203518"/>
                  </a:lnTo>
                  <a:lnTo>
                    <a:pt x="8383766" y="2222187"/>
                  </a:lnTo>
                  <a:lnTo>
                    <a:pt x="8340609" y="2235956"/>
                  </a:lnTo>
                  <a:lnTo>
                    <a:pt x="8295359" y="2244474"/>
                  </a:lnTo>
                  <a:lnTo>
                    <a:pt x="8248370" y="2247391"/>
                  </a:lnTo>
                  <a:lnTo>
                    <a:pt x="374573" y="2247391"/>
                  </a:lnTo>
                  <a:lnTo>
                    <a:pt x="327588" y="2244474"/>
                  </a:lnTo>
                  <a:lnTo>
                    <a:pt x="282344" y="2235956"/>
                  </a:lnTo>
                  <a:lnTo>
                    <a:pt x="239192" y="2222187"/>
                  </a:lnTo>
                  <a:lnTo>
                    <a:pt x="198485" y="2203518"/>
                  </a:lnTo>
                  <a:lnTo>
                    <a:pt x="160572" y="2180300"/>
                  </a:lnTo>
                  <a:lnTo>
                    <a:pt x="125804" y="2152884"/>
                  </a:lnTo>
                  <a:lnTo>
                    <a:pt x="94534" y="2121620"/>
                  </a:lnTo>
                  <a:lnTo>
                    <a:pt x="67111" y="2086859"/>
                  </a:lnTo>
                  <a:lnTo>
                    <a:pt x="43887" y="2048951"/>
                  </a:lnTo>
                  <a:lnTo>
                    <a:pt x="25213" y="2008248"/>
                  </a:lnTo>
                  <a:lnTo>
                    <a:pt x="11439" y="1965099"/>
                  </a:lnTo>
                  <a:lnTo>
                    <a:pt x="2918" y="1919856"/>
                  </a:lnTo>
                  <a:lnTo>
                    <a:pt x="0" y="1872868"/>
                  </a:lnTo>
                  <a:lnTo>
                    <a:pt x="0" y="374522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36193" y="1318815"/>
            <a:ext cx="8248650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 algn="just">
              <a:lnSpc>
                <a:spcPct val="100000"/>
              </a:lnSpc>
              <a:spcBef>
                <a:spcPts val="100"/>
              </a:spcBef>
            </a:pPr>
            <a:r>
              <a:rPr sz="2000" b="1" spc="-25" dirty="0">
                <a:solidFill>
                  <a:srgbClr val="FFFFFF"/>
                </a:solidFill>
                <a:cs typeface="Microsoft Sans Serif"/>
              </a:rPr>
              <a:t>Необходимо</a:t>
            </a:r>
            <a:r>
              <a:rPr sz="2000" b="1" spc="57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1639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-20" dirty="0">
                <a:solidFill>
                  <a:srgbClr val="FFFFFF"/>
                </a:solidFill>
                <a:cs typeface="Microsoft Sans Serif"/>
              </a:rPr>
              <a:t>подтверждать</a:t>
            </a:r>
            <a:r>
              <a:rPr sz="2000" b="1" spc="434" dirty="0">
                <a:solidFill>
                  <a:srgbClr val="FFFFFF"/>
                </a:solidFill>
                <a:cs typeface="Microsoft Sans Serif"/>
              </a:rPr>
              <a:t>   </a:t>
            </a:r>
            <a:r>
              <a:rPr sz="2000" b="1" spc="44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-30" dirty="0">
                <a:solidFill>
                  <a:srgbClr val="FFFFFF"/>
                </a:solidFill>
                <a:cs typeface="Microsoft Sans Serif"/>
              </a:rPr>
              <a:t>факт</a:t>
            </a:r>
            <a:r>
              <a:rPr sz="2000" b="1" spc="415" dirty="0">
                <a:solidFill>
                  <a:srgbClr val="FFFFFF"/>
                </a:solidFill>
                <a:cs typeface="Microsoft Sans Serif"/>
              </a:rPr>
              <a:t>   </a:t>
            </a:r>
            <a:r>
              <a:rPr sz="2000" b="1" spc="4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-25" dirty="0">
                <a:solidFill>
                  <a:srgbClr val="FFFFFF"/>
                </a:solidFill>
                <a:cs typeface="Microsoft Sans Serif"/>
              </a:rPr>
              <a:t>корректной</a:t>
            </a:r>
            <a:r>
              <a:rPr sz="2000" b="1" spc="425" dirty="0">
                <a:solidFill>
                  <a:srgbClr val="FFFFFF"/>
                </a:solidFill>
                <a:cs typeface="Microsoft Sans Serif"/>
              </a:rPr>
              <a:t>   </a:t>
            </a:r>
            <a:r>
              <a:rPr sz="2000" b="1" spc="4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-15" dirty="0">
                <a:solidFill>
                  <a:srgbClr val="FFFFFF"/>
                </a:solidFill>
                <a:cs typeface="Microsoft Sans Serif"/>
              </a:rPr>
              <a:t>(качественной) </a:t>
            </a:r>
            <a:r>
              <a:rPr sz="2000" b="1" spc="-46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5" dirty="0">
                <a:solidFill>
                  <a:srgbClr val="FFFFFF"/>
                </a:solidFill>
                <a:cs typeface="Microsoft Sans Serif"/>
              </a:rPr>
              <a:t>или </a:t>
            </a:r>
            <a:r>
              <a:rPr sz="2000" b="1" spc="-25" dirty="0">
                <a:solidFill>
                  <a:srgbClr val="FFFFFF"/>
                </a:solidFill>
                <a:cs typeface="Microsoft Sans Serif"/>
              </a:rPr>
              <a:t>некорректной </a:t>
            </a:r>
            <a:r>
              <a:rPr sz="2000" b="1" spc="-30" dirty="0">
                <a:solidFill>
                  <a:srgbClr val="FFFFFF"/>
                </a:solidFill>
                <a:cs typeface="Microsoft Sans Serif"/>
              </a:rPr>
              <a:t>(экземпляр </a:t>
            </a:r>
            <a:r>
              <a:rPr sz="2000" b="1" spc="-25" dirty="0">
                <a:solidFill>
                  <a:srgbClr val="FFFFFF"/>
                </a:solidFill>
                <a:cs typeface="Microsoft Sans Serif"/>
              </a:rPr>
              <a:t>напечатан </a:t>
            </a:r>
            <a:r>
              <a:rPr sz="2000" b="1" dirty="0">
                <a:solidFill>
                  <a:srgbClr val="FFFFFF"/>
                </a:solidFill>
                <a:cs typeface="Microsoft Sans Serif"/>
              </a:rPr>
              <a:t>с </a:t>
            </a:r>
            <a:r>
              <a:rPr sz="2000" b="1" spc="-30" dirty="0">
                <a:solidFill>
                  <a:srgbClr val="FFFFFF"/>
                </a:solidFill>
                <a:cs typeface="Microsoft Sans Serif"/>
              </a:rPr>
              <a:t>браком </a:t>
            </a:r>
            <a:r>
              <a:rPr sz="2000" b="1" spc="-5" dirty="0">
                <a:solidFill>
                  <a:srgbClr val="FFFFFF"/>
                </a:solidFill>
                <a:cs typeface="Microsoft Sans Serif"/>
              </a:rPr>
              <a:t>или не </a:t>
            </a:r>
            <a:r>
              <a:rPr sz="2000" b="1" spc="-25" dirty="0">
                <a:solidFill>
                  <a:srgbClr val="FFFFFF"/>
                </a:solidFill>
                <a:cs typeface="Microsoft Sans Serif"/>
              </a:rPr>
              <a:t>напечатан </a:t>
            </a:r>
            <a:r>
              <a:rPr sz="2000" b="1" spc="-10" dirty="0">
                <a:solidFill>
                  <a:srgbClr val="FFFFFF"/>
                </a:solidFill>
                <a:cs typeface="Microsoft Sans Serif"/>
              </a:rPr>
              <a:t>совсем) </a:t>
            </a:r>
            <a:r>
              <a:rPr sz="2000" b="1" spc="-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-30" dirty="0">
                <a:solidFill>
                  <a:srgbClr val="FFFFFF"/>
                </a:solidFill>
                <a:cs typeface="Microsoft Sans Serif"/>
              </a:rPr>
              <a:t>печати</a:t>
            </a:r>
            <a:r>
              <a:rPr sz="2000" b="1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Microsoft Sans Serif"/>
              </a:rPr>
              <a:t>после</a:t>
            </a:r>
            <a:r>
              <a:rPr sz="2000" b="1" spc="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-35" dirty="0">
                <a:solidFill>
                  <a:srgbClr val="FFFFFF"/>
                </a:solidFill>
                <a:cs typeface="Microsoft Sans Serif"/>
              </a:rPr>
              <a:t>каждого</a:t>
            </a:r>
            <a:r>
              <a:rPr sz="2000" b="1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-25" dirty="0">
                <a:solidFill>
                  <a:srgbClr val="FFFFFF"/>
                </a:solidFill>
                <a:cs typeface="Microsoft Sans Serif"/>
              </a:rPr>
              <a:t>напечатанного</a:t>
            </a:r>
            <a:r>
              <a:rPr sz="2000" b="1" spc="4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spc="-30" dirty="0">
                <a:solidFill>
                  <a:srgbClr val="FFFFFF"/>
                </a:solidFill>
                <a:cs typeface="Microsoft Sans Serif"/>
              </a:rPr>
              <a:t>комплекта</a:t>
            </a:r>
            <a:r>
              <a:rPr sz="2000" b="1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b="1" dirty="0">
                <a:solidFill>
                  <a:srgbClr val="FFFFFF"/>
                </a:solidFill>
                <a:cs typeface="Microsoft Sans Serif"/>
              </a:rPr>
              <a:t>ЭМ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.</a:t>
            </a:r>
            <a:endParaRPr sz="20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 dirty="0"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cs typeface="Microsoft Sans Serif"/>
              </a:rPr>
              <a:t>В</a:t>
            </a:r>
            <a:r>
              <a:rPr sz="2000" spc="1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cs typeface="Microsoft Sans Serif"/>
              </a:rPr>
              <a:t>случае,</a:t>
            </a:r>
            <a:r>
              <a:rPr sz="2000" spc="4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если</a:t>
            </a:r>
            <a:r>
              <a:rPr sz="20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cs typeface="Microsoft Sans Serif"/>
              </a:rPr>
              <a:t>экземпляр</a:t>
            </a:r>
            <a:r>
              <a:rPr sz="2000" spc="2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некачественный,</a:t>
            </a:r>
            <a:r>
              <a:rPr sz="2000" spc="6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cs typeface="Microsoft Sans Serif"/>
              </a:rPr>
              <a:t>то</a:t>
            </a:r>
            <a:r>
              <a:rPr sz="20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30" dirty="0">
                <a:solidFill>
                  <a:srgbClr val="FFFFFF"/>
                </a:solidFill>
                <a:cs typeface="Microsoft Sans Serif"/>
              </a:rPr>
              <a:t>печать</a:t>
            </a:r>
            <a:r>
              <a:rPr sz="2000" spc="5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15" dirty="0">
                <a:solidFill>
                  <a:srgbClr val="FFFFFF"/>
                </a:solidFill>
                <a:cs typeface="Microsoft Sans Serif"/>
              </a:rPr>
              <a:t>останавливается.</a:t>
            </a:r>
            <a:endParaRPr sz="2000" dirty="0"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2000" spc="-5" dirty="0">
                <a:solidFill>
                  <a:srgbClr val="FFFFFF"/>
                </a:solidFill>
                <a:cs typeface="Microsoft Sans Serif"/>
              </a:rPr>
              <a:t>Если</a:t>
            </a:r>
            <a:r>
              <a:rPr sz="2000" spc="465" dirty="0">
                <a:solidFill>
                  <a:srgbClr val="FFFFFF"/>
                </a:solidFill>
                <a:cs typeface="Microsoft Sans Serif"/>
              </a:rPr>
              <a:t>  </a:t>
            </a:r>
            <a:r>
              <a:rPr sz="2000" spc="-25" dirty="0">
                <a:solidFill>
                  <a:srgbClr val="FFFFFF"/>
                </a:solidFill>
                <a:cs typeface="Microsoft Sans Serif"/>
              </a:rPr>
              <a:t>организатор</a:t>
            </a:r>
            <a:r>
              <a:rPr sz="2000" spc="4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43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cs typeface="Microsoft Sans Serif"/>
              </a:rPr>
              <a:t>не</a:t>
            </a:r>
            <a:r>
              <a:rPr sz="2000" spc="465" dirty="0">
                <a:solidFill>
                  <a:srgbClr val="FFFFFF"/>
                </a:solidFill>
                <a:cs typeface="Microsoft Sans Serif"/>
              </a:rPr>
              <a:t>  </a:t>
            </a:r>
            <a:r>
              <a:rPr sz="2000" spc="-45" dirty="0">
                <a:solidFill>
                  <a:srgbClr val="FFFFFF"/>
                </a:solidFill>
                <a:cs typeface="Microsoft Sans Serif"/>
              </a:rPr>
              <a:t>может</a:t>
            </a:r>
            <a:r>
              <a:rPr sz="2000" spc="38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390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cs typeface="Microsoft Sans Serif"/>
              </a:rPr>
              <a:t>справиться</a:t>
            </a:r>
            <a:r>
              <a:rPr sz="2000" spc="45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459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FFFFFF"/>
                </a:solidFill>
                <a:cs typeface="Microsoft Sans Serif"/>
              </a:rPr>
              <a:t>с    </a:t>
            </a:r>
            <a:r>
              <a:rPr sz="2000" spc="-30" dirty="0">
                <a:solidFill>
                  <a:srgbClr val="FFFFFF"/>
                </a:solidFill>
                <a:cs typeface="Microsoft Sans Serif"/>
              </a:rPr>
              <a:t>возникшей</a:t>
            </a:r>
            <a:r>
              <a:rPr sz="2000" spc="415" dirty="0">
                <a:solidFill>
                  <a:srgbClr val="FFFFFF"/>
                </a:solidFill>
                <a:cs typeface="Microsoft Sans Serif"/>
              </a:rPr>
              <a:t> 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проблемой, </a:t>
            </a:r>
            <a:r>
              <a:rPr sz="2000" spc="-15" dirty="0">
                <a:solidFill>
                  <a:srgbClr val="FFFFFF"/>
                </a:solidFill>
                <a:cs typeface="Microsoft Sans Serif"/>
              </a:rPr>
              <a:t> то</a:t>
            </a:r>
            <a:r>
              <a:rPr sz="2000" spc="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cs typeface="Microsoft Sans Serif"/>
              </a:rPr>
              <a:t>приглашается</a:t>
            </a:r>
            <a:r>
              <a:rPr sz="2000" spc="3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25" dirty="0">
                <a:solidFill>
                  <a:srgbClr val="FFFFFF"/>
                </a:solidFill>
                <a:cs typeface="Microsoft Sans Serif"/>
              </a:rPr>
              <a:t>технический</a:t>
            </a:r>
            <a:r>
              <a:rPr sz="2000" spc="25" dirty="0">
                <a:solidFill>
                  <a:srgbClr val="FFFFFF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FFFF"/>
                </a:solidFill>
                <a:cs typeface="Microsoft Sans Serif"/>
              </a:rPr>
              <a:t>специалист</a:t>
            </a:r>
            <a:endParaRPr sz="2000" dirty="0"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07581" y="3857552"/>
            <a:ext cx="8651875" cy="1220470"/>
            <a:chOff x="246214" y="4269676"/>
            <a:chExt cx="8651875" cy="1220470"/>
          </a:xfrm>
        </p:grpSpPr>
        <p:sp>
          <p:nvSpPr>
            <p:cNvPr id="8" name="object 8"/>
            <p:cNvSpPr/>
            <p:nvPr/>
          </p:nvSpPr>
          <p:spPr>
            <a:xfrm>
              <a:off x="260502" y="4283964"/>
              <a:ext cx="8623300" cy="1191895"/>
            </a:xfrm>
            <a:custGeom>
              <a:avLst/>
              <a:gdLst/>
              <a:ahLst/>
              <a:cxnLst/>
              <a:rect l="l" t="t" r="r" b="b"/>
              <a:pathLst>
                <a:path w="8623300" h="1191895">
                  <a:moveTo>
                    <a:pt x="8424392" y="0"/>
                  </a:moveTo>
                  <a:lnTo>
                    <a:pt x="198640" y="0"/>
                  </a:lnTo>
                  <a:lnTo>
                    <a:pt x="153091" y="5244"/>
                  </a:lnTo>
                  <a:lnTo>
                    <a:pt x="111279" y="20183"/>
                  </a:lnTo>
                  <a:lnTo>
                    <a:pt x="74397" y="43627"/>
                  </a:lnTo>
                  <a:lnTo>
                    <a:pt x="43636" y="74384"/>
                  </a:lnTo>
                  <a:lnTo>
                    <a:pt x="20188" y="111263"/>
                  </a:lnTo>
                  <a:lnTo>
                    <a:pt x="5245" y="153075"/>
                  </a:lnTo>
                  <a:lnTo>
                    <a:pt x="0" y="198628"/>
                  </a:lnTo>
                  <a:lnTo>
                    <a:pt x="0" y="993140"/>
                  </a:lnTo>
                  <a:lnTo>
                    <a:pt x="5245" y="1038692"/>
                  </a:lnTo>
                  <a:lnTo>
                    <a:pt x="20188" y="1080504"/>
                  </a:lnTo>
                  <a:lnTo>
                    <a:pt x="43636" y="1117383"/>
                  </a:lnTo>
                  <a:lnTo>
                    <a:pt x="74397" y="1148140"/>
                  </a:lnTo>
                  <a:lnTo>
                    <a:pt x="111279" y="1171584"/>
                  </a:lnTo>
                  <a:lnTo>
                    <a:pt x="153091" y="1186523"/>
                  </a:lnTo>
                  <a:lnTo>
                    <a:pt x="198640" y="1191768"/>
                  </a:lnTo>
                  <a:lnTo>
                    <a:pt x="8424392" y="1191768"/>
                  </a:lnTo>
                  <a:lnTo>
                    <a:pt x="8469945" y="1186523"/>
                  </a:lnTo>
                  <a:lnTo>
                    <a:pt x="8511756" y="1171584"/>
                  </a:lnTo>
                  <a:lnTo>
                    <a:pt x="8548636" y="1148140"/>
                  </a:lnTo>
                  <a:lnTo>
                    <a:pt x="8579393" y="1117383"/>
                  </a:lnTo>
                  <a:lnTo>
                    <a:pt x="8602836" y="1080504"/>
                  </a:lnTo>
                  <a:lnTo>
                    <a:pt x="8617776" y="1038692"/>
                  </a:lnTo>
                  <a:lnTo>
                    <a:pt x="8623020" y="993140"/>
                  </a:lnTo>
                  <a:lnTo>
                    <a:pt x="8623020" y="198628"/>
                  </a:lnTo>
                  <a:lnTo>
                    <a:pt x="8617776" y="153075"/>
                  </a:lnTo>
                  <a:lnTo>
                    <a:pt x="8602836" y="111263"/>
                  </a:lnTo>
                  <a:lnTo>
                    <a:pt x="8579393" y="74384"/>
                  </a:lnTo>
                  <a:lnTo>
                    <a:pt x="8548636" y="43627"/>
                  </a:lnTo>
                  <a:lnTo>
                    <a:pt x="8511756" y="20183"/>
                  </a:lnTo>
                  <a:lnTo>
                    <a:pt x="8469945" y="5244"/>
                  </a:lnTo>
                  <a:lnTo>
                    <a:pt x="84243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0502" y="4283964"/>
              <a:ext cx="8623300" cy="1191895"/>
            </a:xfrm>
            <a:custGeom>
              <a:avLst/>
              <a:gdLst/>
              <a:ahLst/>
              <a:cxnLst/>
              <a:rect l="l" t="t" r="r" b="b"/>
              <a:pathLst>
                <a:path w="8623300" h="1191895">
                  <a:moveTo>
                    <a:pt x="0" y="198628"/>
                  </a:moveTo>
                  <a:lnTo>
                    <a:pt x="5245" y="153075"/>
                  </a:lnTo>
                  <a:lnTo>
                    <a:pt x="20188" y="111263"/>
                  </a:lnTo>
                  <a:lnTo>
                    <a:pt x="43636" y="74384"/>
                  </a:lnTo>
                  <a:lnTo>
                    <a:pt x="74397" y="43627"/>
                  </a:lnTo>
                  <a:lnTo>
                    <a:pt x="111279" y="20183"/>
                  </a:lnTo>
                  <a:lnTo>
                    <a:pt x="153091" y="5244"/>
                  </a:lnTo>
                  <a:lnTo>
                    <a:pt x="198640" y="0"/>
                  </a:lnTo>
                  <a:lnTo>
                    <a:pt x="8424392" y="0"/>
                  </a:lnTo>
                  <a:lnTo>
                    <a:pt x="8469945" y="5244"/>
                  </a:lnTo>
                  <a:lnTo>
                    <a:pt x="8511756" y="20183"/>
                  </a:lnTo>
                  <a:lnTo>
                    <a:pt x="8548636" y="43627"/>
                  </a:lnTo>
                  <a:lnTo>
                    <a:pt x="8579393" y="74384"/>
                  </a:lnTo>
                  <a:lnTo>
                    <a:pt x="8602836" y="111263"/>
                  </a:lnTo>
                  <a:lnTo>
                    <a:pt x="8617776" y="153075"/>
                  </a:lnTo>
                  <a:lnTo>
                    <a:pt x="8623020" y="198628"/>
                  </a:lnTo>
                  <a:lnTo>
                    <a:pt x="8623020" y="993140"/>
                  </a:lnTo>
                  <a:lnTo>
                    <a:pt x="8617776" y="1038692"/>
                  </a:lnTo>
                  <a:lnTo>
                    <a:pt x="8602836" y="1080504"/>
                  </a:lnTo>
                  <a:lnTo>
                    <a:pt x="8579393" y="1117383"/>
                  </a:lnTo>
                  <a:lnTo>
                    <a:pt x="8548636" y="1148140"/>
                  </a:lnTo>
                  <a:lnTo>
                    <a:pt x="8511756" y="1171584"/>
                  </a:lnTo>
                  <a:lnTo>
                    <a:pt x="8469945" y="1186523"/>
                  </a:lnTo>
                  <a:lnTo>
                    <a:pt x="8424392" y="1191768"/>
                  </a:lnTo>
                  <a:lnTo>
                    <a:pt x="198640" y="1191768"/>
                  </a:lnTo>
                  <a:lnTo>
                    <a:pt x="153091" y="1186523"/>
                  </a:lnTo>
                  <a:lnTo>
                    <a:pt x="111279" y="1171584"/>
                  </a:lnTo>
                  <a:lnTo>
                    <a:pt x="74397" y="1148140"/>
                  </a:lnTo>
                  <a:lnTo>
                    <a:pt x="43636" y="1117383"/>
                  </a:lnTo>
                  <a:lnTo>
                    <a:pt x="20188" y="1080504"/>
                  </a:lnTo>
                  <a:lnTo>
                    <a:pt x="5245" y="1038692"/>
                  </a:lnTo>
                  <a:lnTo>
                    <a:pt x="0" y="993140"/>
                  </a:lnTo>
                  <a:lnTo>
                    <a:pt x="0" y="198628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84682" y="3920833"/>
            <a:ext cx="830211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025525" algn="l"/>
                <a:tab pos="1917700" algn="l"/>
                <a:tab pos="3296920" algn="l"/>
                <a:tab pos="4761865" algn="l"/>
                <a:tab pos="6019165" algn="l"/>
              </a:tabLst>
            </a:pPr>
            <a:r>
              <a:rPr sz="16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Важно!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dirty="0">
                <a:latin typeface="Microsoft Sans Serif"/>
                <a:cs typeface="Microsoft Sans Serif"/>
              </a:rPr>
              <a:t>После	</a:t>
            </a:r>
            <a:r>
              <a:rPr sz="1600" spc="-5" dirty="0">
                <a:latin typeface="Microsoft Sans Serif"/>
                <a:cs typeface="Microsoft Sans Serif"/>
              </a:rPr>
              <a:t>устранения	</a:t>
            </a:r>
            <a:r>
              <a:rPr sz="1600" spc="-20" dirty="0">
                <a:latin typeface="Microsoft Sans Serif"/>
                <a:cs typeface="Microsoft Sans Serif"/>
              </a:rPr>
              <a:t>технической	проблемы	</a:t>
            </a:r>
            <a:r>
              <a:rPr sz="1600" spc="-15" dirty="0" err="1" smtClean="0">
                <a:latin typeface="Microsoft Sans Serif"/>
                <a:cs typeface="Microsoft Sans Serif"/>
              </a:rPr>
              <a:t>принтера</a:t>
            </a:r>
            <a:r>
              <a:rPr lang="ru-RU" sz="1600" spc="-15" dirty="0" smtClean="0">
                <a:latin typeface="Microsoft Sans Serif"/>
                <a:cs typeface="Microsoft Sans Serif"/>
              </a:rPr>
              <a:t> </a:t>
            </a:r>
            <a:r>
              <a:rPr lang="ru-RU" sz="1600" spc="-20" dirty="0" smtClean="0">
                <a:latin typeface="Microsoft Sans Serif"/>
                <a:cs typeface="Microsoft Sans Serif"/>
              </a:rPr>
              <a:t>н</a:t>
            </a:r>
            <a:r>
              <a:rPr lang="ru-RU" sz="1600" spc="-10" dirty="0" smtClean="0">
                <a:latin typeface="Microsoft Sans Serif"/>
                <a:cs typeface="Microsoft Sans Serif"/>
              </a:rPr>
              <a:t>е</a:t>
            </a:r>
            <a:r>
              <a:rPr lang="ru-RU" sz="1600" spc="5" dirty="0" smtClean="0">
                <a:latin typeface="Microsoft Sans Serif"/>
                <a:cs typeface="Microsoft Sans Serif"/>
              </a:rPr>
              <a:t>о</a:t>
            </a:r>
            <a:r>
              <a:rPr lang="ru-RU" sz="1600" spc="-60" dirty="0" smtClean="0">
                <a:latin typeface="Microsoft Sans Serif"/>
                <a:cs typeface="Microsoft Sans Serif"/>
              </a:rPr>
              <a:t>б</a:t>
            </a:r>
            <a:r>
              <a:rPr lang="ru-RU" sz="1600" spc="-25" dirty="0" smtClean="0">
                <a:latin typeface="Microsoft Sans Serif"/>
                <a:cs typeface="Microsoft Sans Serif"/>
              </a:rPr>
              <a:t>х</a:t>
            </a:r>
            <a:r>
              <a:rPr lang="ru-RU" sz="1600" spc="-45" dirty="0" smtClean="0">
                <a:latin typeface="Microsoft Sans Serif"/>
                <a:cs typeface="Microsoft Sans Serif"/>
              </a:rPr>
              <a:t>о</a:t>
            </a:r>
            <a:r>
              <a:rPr lang="ru-RU" sz="1600" spc="-5" dirty="0" smtClean="0">
                <a:latin typeface="Microsoft Sans Serif"/>
                <a:cs typeface="Microsoft Sans Serif"/>
              </a:rPr>
              <a:t>д</a:t>
            </a:r>
            <a:r>
              <a:rPr lang="ru-RU" sz="1600" dirty="0" smtClean="0">
                <a:latin typeface="Microsoft Sans Serif"/>
                <a:cs typeface="Microsoft Sans Serif"/>
              </a:rPr>
              <a:t>и</a:t>
            </a:r>
            <a:r>
              <a:rPr lang="ru-RU" sz="1600" spc="-55" dirty="0" smtClean="0">
                <a:latin typeface="Microsoft Sans Serif"/>
                <a:cs typeface="Microsoft Sans Serif"/>
              </a:rPr>
              <a:t>м</a:t>
            </a:r>
            <a:r>
              <a:rPr lang="ru-RU" sz="1600" spc="-5" dirty="0" smtClean="0">
                <a:latin typeface="Microsoft Sans Serif"/>
                <a:cs typeface="Microsoft Sans Serif"/>
              </a:rPr>
              <a:t>а</a:t>
            </a:r>
            <a:endParaRPr lang="ru-RU" sz="1600" dirty="0" smtClean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5" dirty="0" err="1" smtClean="0">
                <a:latin typeface="Microsoft Sans Serif"/>
                <a:cs typeface="Microsoft Sans Serif"/>
              </a:rPr>
              <a:t>дополнительная</a:t>
            </a:r>
            <a:r>
              <a:rPr sz="1600" spc="25" dirty="0" smtClean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проверка:</a:t>
            </a:r>
            <a:endParaRPr sz="1600" dirty="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сравнение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нового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экземпляра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предыдущего;</a:t>
            </a:r>
            <a:endParaRPr sz="1600" dirty="0">
              <a:latin typeface="Microsoft Sans Serif"/>
              <a:cs typeface="Microsoft Sans Serif"/>
            </a:endParaRPr>
          </a:p>
          <a:p>
            <a:pPr marL="299085" indent="-287020">
              <a:lnSpc>
                <a:spcPct val="100000"/>
              </a:lnSpc>
              <a:buFont typeface="Wingdings"/>
              <a:buChar char=""/>
              <a:tabLst>
                <a:tab pos="299720" algn="l"/>
              </a:tabLst>
            </a:pPr>
            <a:r>
              <a:rPr sz="1600" spc="-10" dirty="0">
                <a:latin typeface="Microsoft Sans Serif"/>
                <a:cs typeface="Microsoft Sans Serif"/>
              </a:rPr>
              <a:t>сравнение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двух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следующих</a:t>
            </a:r>
            <a:r>
              <a:rPr sz="1600" spc="70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комплектов</a:t>
            </a:r>
            <a:r>
              <a:rPr sz="1600" spc="55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на</a:t>
            </a:r>
            <a:r>
              <a:rPr sz="1600" spc="4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возможные</a:t>
            </a:r>
            <a:r>
              <a:rPr sz="1600" spc="40" dirty="0">
                <a:latin typeface="Microsoft Sans Serif"/>
                <a:cs typeface="Microsoft Sans Serif"/>
              </a:rPr>
              <a:t> </a:t>
            </a:r>
            <a:r>
              <a:rPr sz="1600" spc="-20" dirty="0">
                <a:latin typeface="Microsoft Sans Serif"/>
                <a:cs typeface="Microsoft Sans Serif"/>
              </a:rPr>
              <a:t>дубли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>
          <a:xfrm>
            <a:off x="231823" y="5244633"/>
            <a:ext cx="8628845" cy="14234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-3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ВАЖНО!  </a:t>
            </a:r>
            <a:r>
              <a:rPr kumimoji="0" lang="ru-RU" b="0" i="0" u="none" strike="noStrike" kern="1200" cap="none" spc="-35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После восстановления работоспособности принтера в следующем напечатанном комплекте проконтролировать номера бланков, сравнив с предыдущим комплектом. 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pc="-35" dirty="0" smtClean="0">
                <a:latin typeface="+mj-lt"/>
                <a:ea typeface="+mj-ea"/>
                <a:cs typeface="+mj-cs"/>
              </a:rPr>
              <a:t>В случае обнаружения повторной печати задублированный комплект должен быть забракован (ОБА ЭКЗЕМПЛЯРА).</a:t>
            </a: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spc="-35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Не допустить организационно-технологическое нарушение - ДУБЛИ ИК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668" y="97366"/>
            <a:ext cx="771059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СОСТАВ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5" dirty="0">
                <a:solidFill>
                  <a:schemeClr val="accent6">
                    <a:lumMod val="75000"/>
                  </a:schemeClr>
                </a:solidFill>
              </a:rPr>
              <a:t>ПОЛНОГО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75" dirty="0">
                <a:solidFill>
                  <a:schemeClr val="accent6">
                    <a:lumMod val="75000"/>
                  </a:schemeClr>
                </a:solidFill>
              </a:rPr>
              <a:t>КОМПЛЕКТА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ЭМ, 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0" dirty="0">
                <a:solidFill>
                  <a:schemeClr val="accent6">
                    <a:lumMod val="75000"/>
                  </a:schemeClr>
                </a:solidFill>
              </a:rPr>
              <a:t>РАСПЕЧАТЫВАЕМОГО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70" dirty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1530" y="4183143"/>
            <a:ext cx="3913504" cy="2304477"/>
          </a:xfrm>
          <a:prstGeom prst="rect">
            <a:avLst/>
          </a:prstGeom>
          <a:solidFill>
            <a:srgbClr val="F8F9FA"/>
          </a:solidFill>
          <a:ln w="19050">
            <a:solidFill>
              <a:srgbClr val="F17E4B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10"/>
              </a:spcBef>
            </a:pP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Черно-белые</a:t>
            </a:r>
            <a:r>
              <a:rPr sz="1300" spc="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односторонние</a:t>
            </a:r>
            <a:r>
              <a:rPr sz="1300" spc="1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бланки:</a:t>
            </a:r>
            <a:endParaRPr sz="1300">
              <a:latin typeface="Microsoft Sans Serif"/>
              <a:cs typeface="Microsoft Sans Serif"/>
            </a:endParaRPr>
          </a:p>
          <a:p>
            <a:pPr marL="269875" indent="-179070">
              <a:lnSpc>
                <a:spcPct val="100000"/>
              </a:lnSpc>
              <a:spcBef>
                <a:spcPts val="110"/>
              </a:spcBef>
              <a:buChar char="•"/>
              <a:tabLst>
                <a:tab pos="270510" algn="l"/>
              </a:tabLst>
            </a:pPr>
            <a:r>
              <a:rPr sz="13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регистрации;</a:t>
            </a:r>
            <a:endParaRPr sz="1300">
              <a:latin typeface="Microsoft Sans Serif"/>
              <a:cs typeface="Microsoft Sans Serif"/>
            </a:endParaRPr>
          </a:p>
          <a:p>
            <a:pPr marL="269875" indent="-179070">
              <a:lnSpc>
                <a:spcPct val="100000"/>
              </a:lnSpc>
              <a:spcBef>
                <a:spcPts val="95"/>
              </a:spcBef>
              <a:buChar char="•"/>
              <a:tabLst>
                <a:tab pos="270510" algn="l"/>
              </a:tabLst>
            </a:pPr>
            <a:r>
              <a:rPr sz="13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ответов</a:t>
            </a:r>
            <a:r>
              <a:rPr sz="1300" spc="4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90" dirty="0">
                <a:solidFill>
                  <a:srgbClr val="252525"/>
                </a:solidFill>
                <a:latin typeface="Microsoft Sans Serif"/>
                <a:cs typeface="Microsoft Sans Serif"/>
              </a:rPr>
              <a:t>№</a:t>
            </a:r>
            <a:r>
              <a:rPr sz="1300" spc="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1;</a:t>
            </a:r>
            <a:endParaRPr sz="1300">
              <a:latin typeface="Microsoft Sans Serif"/>
              <a:cs typeface="Microsoft Sans Serif"/>
            </a:endParaRPr>
          </a:p>
          <a:p>
            <a:pPr marL="269875" marR="83820" indent="-178435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270510" algn="l"/>
              </a:tabLst>
            </a:pPr>
            <a:r>
              <a:rPr sz="13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ответов </a:t>
            </a:r>
            <a:r>
              <a:rPr sz="1300" spc="95" dirty="0">
                <a:solidFill>
                  <a:srgbClr val="252525"/>
                </a:solidFill>
                <a:latin typeface="Microsoft Sans Serif"/>
                <a:cs typeface="Microsoft Sans Serif"/>
              </a:rPr>
              <a:t>№ 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2 </a:t>
            </a:r>
            <a:r>
              <a:rPr sz="1300" dirty="0">
                <a:solidFill>
                  <a:srgbClr val="252525"/>
                </a:solidFill>
                <a:latin typeface="Microsoft Sans Serif"/>
                <a:cs typeface="Microsoft Sans Serif"/>
              </a:rPr>
              <a:t>лист 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1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(за 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исключением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ЕГЭ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по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математике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базового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уровня);</a:t>
            </a:r>
            <a:endParaRPr sz="1300">
              <a:latin typeface="Microsoft Sans Serif"/>
              <a:cs typeface="Microsoft Sans Serif"/>
            </a:endParaRPr>
          </a:p>
          <a:p>
            <a:pPr marL="269875" marR="84455" indent="-178435" algn="just">
              <a:lnSpc>
                <a:spcPct val="100000"/>
              </a:lnSpc>
              <a:spcBef>
                <a:spcPts val="110"/>
              </a:spcBef>
              <a:buChar char="•"/>
              <a:tabLst>
                <a:tab pos="270510" algn="l"/>
              </a:tabLst>
            </a:pPr>
            <a:r>
              <a:rPr sz="1300" spc="-30" dirty="0">
                <a:solidFill>
                  <a:srgbClr val="252525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ответов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90" dirty="0">
                <a:solidFill>
                  <a:srgbClr val="252525"/>
                </a:solidFill>
                <a:latin typeface="Microsoft Sans Serif"/>
                <a:cs typeface="Microsoft Sans Serif"/>
              </a:rPr>
              <a:t>№ 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2 </a:t>
            </a:r>
            <a:r>
              <a:rPr sz="1300" dirty="0">
                <a:solidFill>
                  <a:srgbClr val="252525"/>
                </a:solidFill>
                <a:latin typeface="Microsoft Sans Serif"/>
                <a:cs typeface="Microsoft Sans Serif"/>
              </a:rPr>
              <a:t>лист 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2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(за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 исключением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ЕГЭ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по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математике</a:t>
            </a:r>
            <a:r>
              <a:rPr sz="1300" spc="31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252525"/>
                </a:solidFill>
                <a:latin typeface="Microsoft Sans Serif"/>
                <a:cs typeface="Microsoft Sans Serif"/>
              </a:rPr>
              <a:t>базового </a:t>
            </a:r>
            <a:r>
              <a:rPr sz="1300" spc="-2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252525"/>
                </a:solidFill>
                <a:latin typeface="Microsoft Sans Serif"/>
                <a:cs typeface="Microsoft Sans Serif"/>
              </a:rPr>
              <a:t>уровня);</a:t>
            </a:r>
            <a:endParaRPr sz="1300">
              <a:latin typeface="Microsoft Sans Serif"/>
              <a:cs typeface="Microsoft Sans Serif"/>
            </a:endParaRPr>
          </a:p>
          <a:p>
            <a:pPr marL="269875" indent="-179070">
              <a:lnSpc>
                <a:spcPct val="100000"/>
              </a:lnSpc>
              <a:spcBef>
                <a:spcPts val="95"/>
              </a:spcBef>
              <a:buChar char="•"/>
              <a:tabLst>
                <a:tab pos="270510" algn="l"/>
              </a:tabLst>
            </a:pPr>
            <a:r>
              <a:rPr sz="1300" spc="-35" dirty="0">
                <a:solidFill>
                  <a:srgbClr val="252525"/>
                </a:solidFill>
                <a:latin typeface="Microsoft Sans Serif"/>
                <a:cs typeface="Microsoft Sans Serif"/>
              </a:rPr>
              <a:t>КИМ;</a:t>
            </a:r>
            <a:endParaRPr sz="1300">
              <a:latin typeface="Microsoft Sans Serif"/>
              <a:cs typeface="Microsoft Sans Serif"/>
            </a:endParaRPr>
          </a:p>
          <a:p>
            <a:pPr marL="269875" indent="-179070">
              <a:lnSpc>
                <a:spcPct val="100000"/>
              </a:lnSpc>
              <a:spcBef>
                <a:spcPts val="100"/>
              </a:spcBef>
              <a:buChar char="•"/>
              <a:tabLst>
                <a:tab pos="270510" algn="l"/>
              </a:tabLst>
            </a:pPr>
            <a:r>
              <a:rPr sz="1300" spc="-15" dirty="0">
                <a:solidFill>
                  <a:srgbClr val="252525"/>
                </a:solidFill>
                <a:latin typeface="Microsoft Sans Serif"/>
                <a:cs typeface="Microsoft Sans Serif"/>
              </a:rPr>
              <a:t>контрольный</a:t>
            </a:r>
            <a:r>
              <a:rPr sz="1300" dirty="0">
                <a:solidFill>
                  <a:srgbClr val="252525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252525"/>
                </a:solidFill>
                <a:latin typeface="Microsoft Sans Serif"/>
                <a:cs typeface="Microsoft Sans Serif"/>
              </a:rPr>
              <a:t>лист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2480" y="1055116"/>
            <a:ext cx="2126615" cy="2990850"/>
            <a:chOff x="222478" y="1055116"/>
            <a:chExt cx="2126615" cy="29908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528" y="1074166"/>
              <a:ext cx="2088007" cy="29523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32003" y="1064641"/>
              <a:ext cx="2107565" cy="2971800"/>
            </a:xfrm>
            <a:custGeom>
              <a:avLst/>
              <a:gdLst/>
              <a:ahLst/>
              <a:cxnLst/>
              <a:rect l="l" t="t" r="r" b="b"/>
              <a:pathLst>
                <a:path w="2107565" h="2971800">
                  <a:moveTo>
                    <a:pt x="0" y="2971418"/>
                  </a:moveTo>
                  <a:lnTo>
                    <a:pt x="2107057" y="2971418"/>
                  </a:lnTo>
                  <a:lnTo>
                    <a:pt x="2107057" y="0"/>
                  </a:lnTo>
                  <a:lnTo>
                    <a:pt x="0" y="0"/>
                  </a:lnTo>
                  <a:lnTo>
                    <a:pt x="0" y="2971418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410082" y="1055116"/>
            <a:ext cx="2126615" cy="2990850"/>
            <a:chOff x="2410079" y="1055116"/>
            <a:chExt cx="2126615" cy="29908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9129" y="1074166"/>
              <a:ext cx="2088007" cy="295236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419604" y="1064641"/>
              <a:ext cx="2107565" cy="2971800"/>
            </a:xfrm>
            <a:custGeom>
              <a:avLst/>
              <a:gdLst/>
              <a:ahLst/>
              <a:cxnLst/>
              <a:rect l="l" t="t" r="r" b="b"/>
              <a:pathLst>
                <a:path w="2107565" h="2971800">
                  <a:moveTo>
                    <a:pt x="0" y="2971418"/>
                  </a:moveTo>
                  <a:lnTo>
                    <a:pt x="2107057" y="2971418"/>
                  </a:lnTo>
                  <a:lnTo>
                    <a:pt x="2107057" y="0"/>
                  </a:lnTo>
                  <a:lnTo>
                    <a:pt x="0" y="0"/>
                  </a:lnTo>
                  <a:lnTo>
                    <a:pt x="0" y="2971418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597656" y="1055116"/>
            <a:ext cx="2126615" cy="2990850"/>
            <a:chOff x="4597653" y="1055116"/>
            <a:chExt cx="2126615" cy="299085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6703" y="1074166"/>
              <a:ext cx="2088006" cy="29523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07178" y="1064641"/>
              <a:ext cx="2107565" cy="2971800"/>
            </a:xfrm>
            <a:custGeom>
              <a:avLst/>
              <a:gdLst/>
              <a:ahLst/>
              <a:cxnLst/>
              <a:rect l="l" t="t" r="r" b="b"/>
              <a:pathLst>
                <a:path w="2107565" h="2971800">
                  <a:moveTo>
                    <a:pt x="0" y="2971418"/>
                  </a:moveTo>
                  <a:lnTo>
                    <a:pt x="2107056" y="2971418"/>
                  </a:lnTo>
                  <a:lnTo>
                    <a:pt x="2107056" y="0"/>
                  </a:lnTo>
                  <a:lnTo>
                    <a:pt x="0" y="0"/>
                  </a:lnTo>
                  <a:lnTo>
                    <a:pt x="0" y="2971418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785232" y="1055116"/>
            <a:ext cx="2126615" cy="2990850"/>
            <a:chOff x="6785229" y="1055116"/>
            <a:chExt cx="2126615" cy="299085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4279" y="1074166"/>
              <a:ext cx="2088006" cy="295236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794754" y="1064641"/>
              <a:ext cx="2107565" cy="2971800"/>
            </a:xfrm>
            <a:custGeom>
              <a:avLst/>
              <a:gdLst/>
              <a:ahLst/>
              <a:cxnLst/>
              <a:rect l="l" t="t" r="r" b="b"/>
              <a:pathLst>
                <a:path w="2107565" h="2971800">
                  <a:moveTo>
                    <a:pt x="0" y="2971418"/>
                  </a:moveTo>
                  <a:lnTo>
                    <a:pt x="2107056" y="2971418"/>
                  </a:lnTo>
                  <a:lnTo>
                    <a:pt x="2107056" y="0"/>
                  </a:lnTo>
                  <a:lnTo>
                    <a:pt x="0" y="0"/>
                  </a:lnTo>
                  <a:lnTo>
                    <a:pt x="0" y="2971418"/>
                  </a:lnTo>
                  <a:close/>
                </a:path>
              </a:pathLst>
            </a:custGeom>
            <a:ln w="19050">
              <a:solidFill>
                <a:srgbClr val="F17E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384547" y="4091938"/>
            <a:ext cx="4581525" cy="2711450"/>
            <a:chOff x="4384547" y="4091938"/>
            <a:chExt cx="4581525" cy="271145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0367" y="4091938"/>
              <a:ext cx="3735324" cy="27111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547" y="4334255"/>
              <a:ext cx="2994659" cy="20071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1524000"/>
            <a:ext cx="8717280" cy="3717290"/>
            <a:chOff x="240893" y="1603247"/>
            <a:chExt cx="8717280" cy="3717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6288" y="1603247"/>
              <a:ext cx="5891784" cy="371703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0202" y="1637410"/>
              <a:ext cx="5745226" cy="35725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28390" y="1627885"/>
              <a:ext cx="5767070" cy="3591560"/>
            </a:xfrm>
            <a:custGeom>
              <a:avLst/>
              <a:gdLst/>
              <a:ahLst/>
              <a:cxnLst/>
              <a:rect l="l" t="t" r="r" b="b"/>
              <a:pathLst>
                <a:path w="5767070" h="3591560">
                  <a:moveTo>
                    <a:pt x="0" y="3591560"/>
                  </a:moveTo>
                  <a:lnTo>
                    <a:pt x="5766688" y="3591560"/>
                  </a:lnTo>
                  <a:lnTo>
                    <a:pt x="5766688" y="0"/>
                  </a:lnTo>
                  <a:lnTo>
                    <a:pt x="0" y="0"/>
                  </a:lnTo>
                  <a:lnTo>
                    <a:pt x="0" y="3591560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5181" y="1845309"/>
              <a:ext cx="2882900" cy="3210560"/>
            </a:xfrm>
            <a:custGeom>
              <a:avLst/>
              <a:gdLst/>
              <a:ahLst/>
              <a:cxnLst/>
              <a:rect l="l" t="t" r="r" b="b"/>
              <a:pathLst>
                <a:path w="2882900" h="3210560">
                  <a:moveTo>
                    <a:pt x="2301582" y="0"/>
                  </a:moveTo>
                  <a:lnTo>
                    <a:pt x="2301582" y="597280"/>
                  </a:lnTo>
                  <a:lnTo>
                    <a:pt x="0" y="597280"/>
                  </a:lnTo>
                  <a:lnTo>
                    <a:pt x="0" y="2612644"/>
                  </a:lnTo>
                  <a:lnTo>
                    <a:pt x="2301582" y="2612644"/>
                  </a:lnTo>
                  <a:lnTo>
                    <a:pt x="2301582" y="3210052"/>
                  </a:lnTo>
                  <a:lnTo>
                    <a:pt x="2882734" y="1605026"/>
                  </a:lnTo>
                  <a:lnTo>
                    <a:pt x="2301582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55181" y="1845309"/>
              <a:ext cx="2882900" cy="3210560"/>
            </a:xfrm>
            <a:custGeom>
              <a:avLst/>
              <a:gdLst/>
              <a:ahLst/>
              <a:cxnLst/>
              <a:rect l="l" t="t" r="r" b="b"/>
              <a:pathLst>
                <a:path w="2882900" h="3210560">
                  <a:moveTo>
                    <a:pt x="0" y="597280"/>
                  </a:moveTo>
                  <a:lnTo>
                    <a:pt x="2301582" y="597280"/>
                  </a:lnTo>
                  <a:lnTo>
                    <a:pt x="2301582" y="0"/>
                  </a:lnTo>
                  <a:lnTo>
                    <a:pt x="2882734" y="1605026"/>
                  </a:lnTo>
                  <a:lnTo>
                    <a:pt x="2301582" y="3210052"/>
                  </a:lnTo>
                  <a:lnTo>
                    <a:pt x="2301582" y="2612644"/>
                  </a:lnTo>
                  <a:lnTo>
                    <a:pt x="0" y="2612644"/>
                  </a:lnTo>
                  <a:lnTo>
                    <a:pt x="0" y="59728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95731" y="2472058"/>
            <a:ext cx="22352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0000"/>
                </a:solidFill>
                <a:cs typeface="Arial"/>
              </a:rPr>
              <a:t>После</a:t>
            </a:r>
            <a:endParaRPr sz="1800" dirty="0">
              <a:cs typeface="Arial"/>
            </a:endParaRPr>
          </a:p>
          <a:p>
            <a:pPr marL="102235" marR="92710" algn="ctr">
              <a:lnSpc>
                <a:spcPct val="100000"/>
              </a:lnSpc>
            </a:pPr>
            <a:r>
              <a:rPr sz="1800" b="1" spc="-5" dirty="0">
                <a:solidFill>
                  <a:srgbClr val="FF0000"/>
                </a:solidFill>
                <a:cs typeface="Arial"/>
              </a:rPr>
              <a:t>окончания</a:t>
            </a:r>
            <a:r>
              <a:rPr sz="1800" b="1" spc="-8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печати </a:t>
            </a:r>
            <a:r>
              <a:rPr sz="1800" b="1" spc="-484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и до 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завершения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 экзамена</a:t>
            </a:r>
            <a:endParaRPr sz="1800" dirty="0"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spc="-10" dirty="0">
                <a:solidFill>
                  <a:srgbClr val="FF0000"/>
                </a:solidFill>
                <a:cs typeface="Arial"/>
              </a:rPr>
              <a:t>Станция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печати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ЭМ </a:t>
            </a:r>
            <a:r>
              <a:rPr sz="1800" b="1" spc="-484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должна выглядеть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именно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так!</a:t>
            </a:r>
            <a:endParaRPr sz="1800" dirty="0">
              <a:cs typeface="Arial"/>
            </a:endParaRPr>
          </a:p>
        </p:txBody>
      </p:sp>
      <p:sp>
        <p:nvSpPr>
          <p:cNvPr id="34" name="Выгнутая вниз стрелка 33"/>
          <p:cNvSpPr/>
          <p:nvPr/>
        </p:nvSpPr>
        <p:spPr>
          <a:xfrm>
            <a:off x="2438400" y="5105400"/>
            <a:ext cx="6400800" cy="1600200"/>
          </a:xfrm>
          <a:prstGeom prst="curvedUpArrow">
            <a:avLst>
              <a:gd name="adj1" fmla="val 25000"/>
              <a:gd name="adj2" fmla="val 50000"/>
              <a:gd name="adj3" fmla="val 3112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object 8"/>
          <p:cNvSpPr txBox="1">
            <a:spLocks/>
          </p:cNvSpPr>
          <p:nvPr/>
        </p:nvSpPr>
        <p:spPr>
          <a:xfrm>
            <a:off x="220134" y="6"/>
            <a:ext cx="6512137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ПРОВЕДЕНИЕ</a:t>
            </a:r>
            <a:r>
              <a:rPr kumimoji="0" lang="ru-RU" sz="2400" b="1" i="0" u="none" strike="noStrike" kern="0" cap="none" spc="-1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ЭКЗАМЕНА: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394454"/>
              </a:solidFill>
              <a:effectLst/>
              <a:uLnTx/>
              <a:uFillTx/>
              <a:ea typeface="+mj-ea"/>
              <a:cs typeface="Microsoft Sans Serif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4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ПЕЧАТЬ</a:t>
            </a:r>
            <a:r>
              <a:rPr kumimoji="0" lang="ru-RU" sz="2400" b="0" i="0" u="none" strike="noStrike" kern="0" cap="none" spc="1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2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ЭКЗАМЕНАЦИОННЫХ</a:t>
            </a:r>
            <a:r>
              <a:rPr kumimoji="0" lang="ru-RU" sz="2400" b="0" i="0" u="none" strike="noStrike" kern="0" cap="none" spc="3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3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МАТЕРИАЛОВ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Microsoft Sans Serif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50895" y="5241416"/>
            <a:ext cx="433705" cy="360680"/>
          </a:xfrm>
          <a:custGeom>
            <a:avLst/>
            <a:gdLst/>
            <a:ahLst/>
            <a:cxnLst/>
            <a:rect l="l" t="t" r="r" b="b"/>
            <a:pathLst>
              <a:path w="433704" h="360679">
                <a:moveTo>
                  <a:pt x="325120" y="0"/>
                </a:moveTo>
                <a:lnTo>
                  <a:pt x="108331" y="0"/>
                </a:lnTo>
                <a:lnTo>
                  <a:pt x="108331" y="180086"/>
                </a:lnTo>
                <a:lnTo>
                  <a:pt x="0" y="180086"/>
                </a:lnTo>
                <a:lnTo>
                  <a:pt x="216662" y="360311"/>
                </a:lnTo>
                <a:lnTo>
                  <a:pt x="433451" y="180086"/>
                </a:lnTo>
                <a:lnTo>
                  <a:pt x="325120" y="180086"/>
                </a:lnTo>
                <a:lnTo>
                  <a:pt x="32512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6578" y="4113790"/>
            <a:ext cx="433705" cy="358775"/>
          </a:xfrm>
          <a:custGeom>
            <a:avLst/>
            <a:gdLst/>
            <a:ahLst/>
            <a:cxnLst/>
            <a:rect l="l" t="t" r="r" b="b"/>
            <a:pathLst>
              <a:path w="433704" h="358775">
                <a:moveTo>
                  <a:pt x="324992" y="0"/>
                </a:moveTo>
                <a:lnTo>
                  <a:pt x="108330" y="0"/>
                </a:lnTo>
                <a:lnTo>
                  <a:pt x="108330" y="179324"/>
                </a:lnTo>
                <a:lnTo>
                  <a:pt x="0" y="179324"/>
                </a:lnTo>
                <a:lnTo>
                  <a:pt x="216662" y="358775"/>
                </a:lnTo>
                <a:lnTo>
                  <a:pt x="433324" y="179324"/>
                </a:lnTo>
                <a:lnTo>
                  <a:pt x="324992" y="179324"/>
                </a:lnTo>
                <a:lnTo>
                  <a:pt x="324992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56102" y="2659379"/>
            <a:ext cx="431800" cy="360680"/>
          </a:xfrm>
          <a:custGeom>
            <a:avLst/>
            <a:gdLst/>
            <a:ahLst/>
            <a:cxnLst/>
            <a:rect l="l" t="t" r="r" b="b"/>
            <a:pathLst>
              <a:path w="431800" h="360680">
                <a:moveTo>
                  <a:pt x="323850" y="0"/>
                </a:moveTo>
                <a:lnTo>
                  <a:pt x="107950" y="0"/>
                </a:lnTo>
                <a:lnTo>
                  <a:pt x="107950" y="180212"/>
                </a:lnTo>
                <a:lnTo>
                  <a:pt x="0" y="180212"/>
                </a:lnTo>
                <a:lnTo>
                  <a:pt x="215900" y="360299"/>
                </a:lnTo>
                <a:lnTo>
                  <a:pt x="431800" y="180212"/>
                </a:lnTo>
                <a:lnTo>
                  <a:pt x="323850" y="180212"/>
                </a:lnTo>
                <a:lnTo>
                  <a:pt x="323850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22151" y="4462277"/>
            <a:ext cx="8290559" cy="826135"/>
            <a:chOff x="422148" y="4462271"/>
            <a:chExt cx="8290559" cy="8261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148" y="4462271"/>
              <a:ext cx="8290559" cy="8260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4459" y="4494656"/>
              <a:ext cx="8186305" cy="7207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74459" y="4494656"/>
              <a:ext cx="8186420" cy="720725"/>
            </a:xfrm>
            <a:custGeom>
              <a:avLst/>
              <a:gdLst/>
              <a:ahLst/>
              <a:cxnLst/>
              <a:rect l="l" t="t" r="r" b="b"/>
              <a:pathLst>
                <a:path w="8186420" h="720725">
                  <a:moveTo>
                    <a:pt x="0" y="120015"/>
                  </a:moveTo>
                  <a:lnTo>
                    <a:pt x="9440" y="73294"/>
                  </a:lnTo>
                  <a:lnTo>
                    <a:pt x="35185" y="35147"/>
                  </a:lnTo>
                  <a:lnTo>
                    <a:pt x="73369" y="9429"/>
                  </a:lnTo>
                  <a:lnTo>
                    <a:pt x="120129" y="0"/>
                  </a:lnTo>
                  <a:lnTo>
                    <a:pt x="8066163" y="0"/>
                  </a:lnTo>
                  <a:lnTo>
                    <a:pt x="8112903" y="9429"/>
                  </a:lnTo>
                  <a:lnTo>
                    <a:pt x="8151094" y="35147"/>
                  </a:lnTo>
                  <a:lnTo>
                    <a:pt x="8176856" y="73294"/>
                  </a:lnTo>
                  <a:lnTo>
                    <a:pt x="8186305" y="120015"/>
                  </a:lnTo>
                  <a:lnTo>
                    <a:pt x="8186305" y="600583"/>
                  </a:lnTo>
                  <a:lnTo>
                    <a:pt x="8176856" y="647322"/>
                  </a:lnTo>
                  <a:lnTo>
                    <a:pt x="8151094" y="685514"/>
                  </a:lnTo>
                  <a:lnTo>
                    <a:pt x="8112903" y="711275"/>
                  </a:lnTo>
                  <a:lnTo>
                    <a:pt x="8066163" y="720725"/>
                  </a:lnTo>
                  <a:lnTo>
                    <a:pt x="120129" y="720725"/>
                  </a:lnTo>
                  <a:lnTo>
                    <a:pt x="73369" y="711275"/>
                  </a:lnTo>
                  <a:lnTo>
                    <a:pt x="35185" y="685514"/>
                  </a:lnTo>
                  <a:lnTo>
                    <a:pt x="9440" y="647322"/>
                  </a:lnTo>
                  <a:lnTo>
                    <a:pt x="0" y="600583"/>
                  </a:lnTo>
                  <a:lnTo>
                    <a:pt x="0" y="120015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53491" y="4572004"/>
            <a:ext cx="70275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600" spc="-15" dirty="0">
                <a:cs typeface="Microsoft Sans Serif"/>
              </a:rPr>
              <a:t>Объявляется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начало,</a:t>
            </a:r>
            <a:r>
              <a:rPr sz="1600" spc="4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продолжительность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время</a:t>
            </a:r>
            <a:r>
              <a:rPr sz="1600" spc="4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окончания</a:t>
            </a:r>
            <a:r>
              <a:rPr sz="1600" spc="3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экзамена,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20" dirty="0">
                <a:cs typeface="Microsoft Sans Serif"/>
              </a:rPr>
              <a:t>фиксируется</a:t>
            </a:r>
            <a:r>
              <a:rPr sz="1600" spc="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время</a:t>
            </a:r>
            <a:r>
              <a:rPr sz="1600" spc="4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начала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окончания</a:t>
            </a:r>
            <a:r>
              <a:rPr sz="1600" spc="4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экзамена</a:t>
            </a:r>
            <a:r>
              <a:rPr sz="1600" spc="3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на</a:t>
            </a:r>
            <a:r>
              <a:rPr sz="1600" spc="2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доске</a:t>
            </a:r>
            <a:r>
              <a:rPr sz="1600" spc="4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форме</a:t>
            </a:r>
            <a:r>
              <a:rPr sz="1600" spc="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ППЭ-05-02</a:t>
            </a:r>
            <a:endParaRPr sz="1600" dirty="0"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24027" y="3008381"/>
            <a:ext cx="8694420" cy="1152525"/>
            <a:chOff x="224027" y="3008376"/>
            <a:chExt cx="8694420" cy="115252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027" y="3008376"/>
              <a:ext cx="8694420" cy="11521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747" y="3168396"/>
              <a:ext cx="8517636" cy="7787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6440" y="3040761"/>
              <a:ext cx="8590318" cy="104698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76440" y="3040761"/>
              <a:ext cx="8590915" cy="1047115"/>
            </a:xfrm>
            <a:custGeom>
              <a:avLst/>
              <a:gdLst/>
              <a:ahLst/>
              <a:cxnLst/>
              <a:rect l="l" t="t" r="r" b="b"/>
              <a:pathLst>
                <a:path w="8590915" h="1047114">
                  <a:moveTo>
                    <a:pt x="0" y="174498"/>
                  </a:moveTo>
                  <a:lnTo>
                    <a:pt x="6233" y="128102"/>
                  </a:lnTo>
                  <a:lnTo>
                    <a:pt x="23825" y="86416"/>
                  </a:lnTo>
                  <a:lnTo>
                    <a:pt x="51111" y="51101"/>
                  </a:lnTo>
                  <a:lnTo>
                    <a:pt x="86427" y="23819"/>
                  </a:lnTo>
                  <a:lnTo>
                    <a:pt x="128111" y="6231"/>
                  </a:lnTo>
                  <a:lnTo>
                    <a:pt x="174497" y="0"/>
                  </a:lnTo>
                  <a:lnTo>
                    <a:pt x="8415820" y="0"/>
                  </a:lnTo>
                  <a:lnTo>
                    <a:pt x="8462215" y="6231"/>
                  </a:lnTo>
                  <a:lnTo>
                    <a:pt x="8503901" y="23819"/>
                  </a:lnTo>
                  <a:lnTo>
                    <a:pt x="8539216" y="51101"/>
                  </a:lnTo>
                  <a:lnTo>
                    <a:pt x="8566498" y="86416"/>
                  </a:lnTo>
                  <a:lnTo>
                    <a:pt x="8584086" y="128102"/>
                  </a:lnTo>
                  <a:lnTo>
                    <a:pt x="8590318" y="174498"/>
                  </a:lnTo>
                  <a:lnTo>
                    <a:pt x="8590318" y="872489"/>
                  </a:lnTo>
                  <a:lnTo>
                    <a:pt x="8584086" y="918885"/>
                  </a:lnTo>
                  <a:lnTo>
                    <a:pt x="8566498" y="960571"/>
                  </a:lnTo>
                  <a:lnTo>
                    <a:pt x="8539216" y="995886"/>
                  </a:lnTo>
                  <a:lnTo>
                    <a:pt x="8503901" y="1023168"/>
                  </a:lnTo>
                  <a:lnTo>
                    <a:pt x="8462215" y="1040756"/>
                  </a:lnTo>
                  <a:lnTo>
                    <a:pt x="8415820" y="1046988"/>
                  </a:lnTo>
                  <a:lnTo>
                    <a:pt x="174497" y="1046988"/>
                  </a:lnTo>
                  <a:lnTo>
                    <a:pt x="128111" y="1040756"/>
                  </a:lnTo>
                  <a:lnTo>
                    <a:pt x="86427" y="1023168"/>
                  </a:lnTo>
                  <a:lnTo>
                    <a:pt x="51111" y="995886"/>
                  </a:lnTo>
                  <a:lnTo>
                    <a:pt x="23825" y="960571"/>
                  </a:lnTo>
                  <a:lnTo>
                    <a:pt x="6233" y="918885"/>
                  </a:lnTo>
                  <a:lnTo>
                    <a:pt x="0" y="872489"/>
                  </a:lnTo>
                  <a:lnTo>
                    <a:pt x="0" y="17449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06400" y="3107269"/>
            <a:ext cx="8193405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cs typeface="Arial"/>
              </a:rPr>
              <a:t>Организаторы</a:t>
            </a:r>
            <a:r>
              <a:rPr sz="1600" b="1" spc="-2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проверяют:</a:t>
            </a:r>
            <a:endParaRPr sz="1600" dirty="0">
              <a:cs typeface="Arial"/>
            </a:endParaRPr>
          </a:p>
          <a:p>
            <a:pPr marL="346075" indent="-334010" algn="just">
              <a:lnSpc>
                <a:spcPct val="100000"/>
              </a:lnSpc>
              <a:buChar char="•"/>
              <a:tabLst>
                <a:tab pos="346075" algn="l"/>
                <a:tab pos="346710" algn="l"/>
              </a:tabLst>
            </a:pPr>
            <a:r>
              <a:rPr sz="1600" spc="-5" dirty="0">
                <a:cs typeface="Microsoft Sans Serif"/>
              </a:rPr>
              <a:t>правильность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заполнения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регистрационных</a:t>
            </a:r>
            <a:r>
              <a:rPr sz="1600" spc="-2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полей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бланков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участниками</a:t>
            </a:r>
            <a:r>
              <a:rPr sz="1600" spc="10" dirty="0">
                <a:cs typeface="Microsoft Sans Serif"/>
              </a:rPr>
              <a:t> </a:t>
            </a:r>
            <a:r>
              <a:rPr sz="1600" spc="-25" dirty="0" err="1" smtClean="0">
                <a:cs typeface="Microsoft Sans Serif"/>
              </a:rPr>
              <a:t>экзамена</a:t>
            </a:r>
            <a:endParaRPr sz="1600" dirty="0">
              <a:cs typeface="Microsoft Sans Serif"/>
            </a:endParaRPr>
          </a:p>
          <a:p>
            <a:pPr marL="299085" indent="-287020" algn="just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соответствие</a:t>
            </a:r>
            <a:r>
              <a:rPr sz="1600" spc="-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данных</a:t>
            </a:r>
            <a:r>
              <a:rPr sz="160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участника</a:t>
            </a:r>
            <a:r>
              <a:rPr sz="1600" spc="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бланке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регистрации</a:t>
            </a:r>
            <a:r>
              <a:rPr sz="1600" spc="-1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документе,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удостоверяющем</a:t>
            </a:r>
            <a:r>
              <a:rPr sz="1600" spc="-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личность</a:t>
            </a:r>
            <a:endParaRPr sz="1600" dirty="0"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24027" y="944880"/>
            <a:ext cx="8724900" cy="1797050"/>
            <a:chOff x="224027" y="944880"/>
            <a:chExt cx="8724900" cy="1797050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4027" y="944880"/>
              <a:ext cx="8694420" cy="17967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8703" y="1083564"/>
              <a:ext cx="8650224" cy="14660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6440" y="976884"/>
              <a:ext cx="8590318" cy="169329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76440" y="976884"/>
              <a:ext cx="8590915" cy="1693545"/>
            </a:xfrm>
            <a:custGeom>
              <a:avLst/>
              <a:gdLst/>
              <a:ahLst/>
              <a:cxnLst/>
              <a:rect l="l" t="t" r="r" b="b"/>
              <a:pathLst>
                <a:path w="8590915" h="1693545">
                  <a:moveTo>
                    <a:pt x="0" y="282193"/>
                  </a:moveTo>
                  <a:lnTo>
                    <a:pt x="3694" y="236426"/>
                  </a:lnTo>
                  <a:lnTo>
                    <a:pt x="14388" y="193007"/>
                  </a:lnTo>
                  <a:lnTo>
                    <a:pt x="31503" y="152519"/>
                  </a:lnTo>
                  <a:lnTo>
                    <a:pt x="54455" y="115543"/>
                  </a:lnTo>
                  <a:lnTo>
                    <a:pt x="82665" y="82661"/>
                  </a:lnTo>
                  <a:lnTo>
                    <a:pt x="115551" y="54453"/>
                  </a:lnTo>
                  <a:lnTo>
                    <a:pt x="152532" y="31502"/>
                  </a:lnTo>
                  <a:lnTo>
                    <a:pt x="193026" y="14388"/>
                  </a:lnTo>
                  <a:lnTo>
                    <a:pt x="236453" y="3694"/>
                  </a:lnTo>
                  <a:lnTo>
                    <a:pt x="282232" y="0"/>
                  </a:lnTo>
                  <a:lnTo>
                    <a:pt x="8308124" y="0"/>
                  </a:lnTo>
                  <a:lnTo>
                    <a:pt x="8353891" y="3694"/>
                  </a:lnTo>
                  <a:lnTo>
                    <a:pt x="8397310" y="14388"/>
                  </a:lnTo>
                  <a:lnTo>
                    <a:pt x="8437798" y="31502"/>
                  </a:lnTo>
                  <a:lnTo>
                    <a:pt x="8474774" y="54453"/>
                  </a:lnTo>
                  <a:lnTo>
                    <a:pt x="8507656" y="82661"/>
                  </a:lnTo>
                  <a:lnTo>
                    <a:pt x="8535864" y="115543"/>
                  </a:lnTo>
                  <a:lnTo>
                    <a:pt x="8558815" y="152519"/>
                  </a:lnTo>
                  <a:lnTo>
                    <a:pt x="8575929" y="193007"/>
                  </a:lnTo>
                  <a:lnTo>
                    <a:pt x="8586624" y="236426"/>
                  </a:lnTo>
                  <a:lnTo>
                    <a:pt x="8590318" y="282193"/>
                  </a:lnTo>
                  <a:lnTo>
                    <a:pt x="8590318" y="1411096"/>
                  </a:lnTo>
                  <a:lnTo>
                    <a:pt x="8586624" y="1456864"/>
                  </a:lnTo>
                  <a:lnTo>
                    <a:pt x="8575929" y="1500283"/>
                  </a:lnTo>
                  <a:lnTo>
                    <a:pt x="8558815" y="1540771"/>
                  </a:lnTo>
                  <a:lnTo>
                    <a:pt x="8535864" y="1577747"/>
                  </a:lnTo>
                  <a:lnTo>
                    <a:pt x="8507656" y="1610629"/>
                  </a:lnTo>
                  <a:lnTo>
                    <a:pt x="8474774" y="1638837"/>
                  </a:lnTo>
                  <a:lnTo>
                    <a:pt x="8437798" y="1661788"/>
                  </a:lnTo>
                  <a:lnTo>
                    <a:pt x="8397310" y="1678902"/>
                  </a:lnTo>
                  <a:lnTo>
                    <a:pt x="8353891" y="1689596"/>
                  </a:lnTo>
                  <a:lnTo>
                    <a:pt x="8308124" y="1693290"/>
                  </a:lnTo>
                  <a:lnTo>
                    <a:pt x="282232" y="1693290"/>
                  </a:lnTo>
                  <a:lnTo>
                    <a:pt x="236453" y="1689596"/>
                  </a:lnTo>
                  <a:lnTo>
                    <a:pt x="193026" y="1678902"/>
                  </a:lnTo>
                  <a:lnTo>
                    <a:pt x="152532" y="1661788"/>
                  </a:lnTo>
                  <a:lnTo>
                    <a:pt x="115551" y="1638837"/>
                  </a:lnTo>
                  <a:lnTo>
                    <a:pt x="82665" y="1610629"/>
                  </a:lnTo>
                  <a:lnTo>
                    <a:pt x="54455" y="1577747"/>
                  </a:lnTo>
                  <a:lnTo>
                    <a:pt x="31503" y="1540771"/>
                  </a:lnTo>
                  <a:lnTo>
                    <a:pt x="14388" y="1500283"/>
                  </a:lnTo>
                  <a:lnTo>
                    <a:pt x="3694" y="1456864"/>
                  </a:lnTo>
                  <a:lnTo>
                    <a:pt x="0" y="1411096"/>
                  </a:lnTo>
                  <a:lnTo>
                    <a:pt x="0" y="28219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37795" y="1142237"/>
            <a:ext cx="827087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cs typeface="Arial"/>
              </a:rPr>
              <a:t>Вторая</a:t>
            </a:r>
            <a:r>
              <a:rPr sz="1600" b="1" spc="-2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часть</a:t>
            </a:r>
            <a:r>
              <a:rPr sz="1600" b="1" spc="-1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инструктажа.</a:t>
            </a:r>
            <a:endParaRPr sz="1600" dirty="0"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600" b="1" dirty="0">
                <a:cs typeface="Arial"/>
              </a:rPr>
              <a:t>По</a:t>
            </a:r>
            <a:r>
              <a:rPr sz="1600" b="1" spc="-2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окончании</a:t>
            </a:r>
            <a:r>
              <a:rPr sz="1600" b="1" spc="-1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процедуры</a:t>
            </a:r>
            <a:r>
              <a:rPr sz="1600" b="1" spc="50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печати</a:t>
            </a:r>
            <a:r>
              <a:rPr sz="1600" b="1" spc="-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полного</a:t>
            </a:r>
            <a:r>
              <a:rPr sz="1600" b="1" spc="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комплекта</a:t>
            </a:r>
            <a:r>
              <a:rPr sz="1600" b="1" spc="10" dirty="0">
                <a:cs typeface="Arial"/>
              </a:rPr>
              <a:t> </a:t>
            </a:r>
            <a:r>
              <a:rPr sz="1600" b="1" dirty="0">
                <a:cs typeface="Arial"/>
              </a:rPr>
              <a:t>ЭМ</a:t>
            </a:r>
            <a:r>
              <a:rPr sz="1600" b="1" spc="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организатор</a:t>
            </a:r>
            <a:r>
              <a:rPr sz="1600" b="1" spc="3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дает</a:t>
            </a:r>
            <a:r>
              <a:rPr sz="1600" b="1" spc="1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указание:</a:t>
            </a:r>
            <a:endParaRPr sz="1600" dirty="0">
              <a:cs typeface="Arial"/>
            </a:endParaRPr>
          </a:p>
          <a:p>
            <a:pPr marL="299085" indent="-287020" algn="just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выполнить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действия,</a:t>
            </a:r>
            <a:r>
              <a:rPr sz="1600" spc="44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указанные</a:t>
            </a:r>
            <a:r>
              <a:rPr sz="1600" spc="4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контрольном</a:t>
            </a:r>
            <a:r>
              <a:rPr sz="1600" spc="6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листе</a:t>
            </a:r>
            <a:r>
              <a:rPr sz="1600" spc="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в</a:t>
            </a:r>
            <a:r>
              <a:rPr sz="1600" spc="3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разделе</a:t>
            </a:r>
            <a:r>
              <a:rPr sz="1600" spc="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«Участнику</a:t>
            </a:r>
            <a:r>
              <a:rPr sz="1600" spc="30" dirty="0">
                <a:cs typeface="Microsoft Sans Serif"/>
              </a:rPr>
              <a:t> </a:t>
            </a:r>
            <a:r>
              <a:rPr sz="1600" spc="-25" dirty="0" err="1">
                <a:cs typeface="Microsoft Sans Serif"/>
              </a:rPr>
              <a:t>экзамена</a:t>
            </a:r>
            <a:r>
              <a:rPr sz="1600" spc="-25" dirty="0" smtClean="0">
                <a:cs typeface="Microsoft Sans Serif"/>
              </a:rPr>
              <a:t>»</a:t>
            </a:r>
            <a:endParaRPr sz="1600" dirty="0">
              <a:cs typeface="Microsoft Sans Serif"/>
            </a:endParaRPr>
          </a:p>
          <a:p>
            <a:pPr marL="299085" indent="-287020" algn="just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проверить</a:t>
            </a:r>
            <a:r>
              <a:rPr sz="1600" spc="2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качество</a:t>
            </a:r>
            <a:r>
              <a:rPr sz="1600" spc="25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напечатанного</a:t>
            </a:r>
            <a:r>
              <a:rPr sz="1600" spc="26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комплекта,</a:t>
            </a:r>
            <a:r>
              <a:rPr sz="1600" spc="26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правильность</a:t>
            </a:r>
            <a:r>
              <a:rPr sz="1600" spc="24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кода</a:t>
            </a:r>
            <a:r>
              <a:rPr sz="1600" spc="25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региона</a:t>
            </a:r>
            <a:r>
              <a:rPr sz="1600" spc="250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4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номера</a:t>
            </a:r>
            <a:r>
              <a:rPr sz="1600" spc="2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</a:t>
            </a:r>
            <a:endParaRPr sz="1600" dirty="0">
              <a:cs typeface="Microsoft Sans Serif"/>
            </a:endParaRPr>
          </a:p>
          <a:p>
            <a:pPr marL="299085" algn="just">
              <a:lnSpc>
                <a:spcPct val="100000"/>
              </a:lnSpc>
            </a:pPr>
            <a:r>
              <a:rPr sz="1600" dirty="0">
                <a:cs typeface="Microsoft Sans Serif"/>
              </a:rPr>
              <a:t>в</a:t>
            </a:r>
            <a:r>
              <a:rPr sz="1600" spc="-20" dirty="0">
                <a:cs typeface="Microsoft Sans Serif"/>
              </a:rPr>
              <a:t> </a:t>
            </a:r>
            <a:r>
              <a:rPr sz="1600" spc="-25" dirty="0" err="1">
                <a:cs typeface="Microsoft Sans Serif"/>
              </a:rPr>
              <a:t>бланке</a:t>
            </a:r>
            <a:r>
              <a:rPr sz="1600" dirty="0">
                <a:cs typeface="Microsoft Sans Serif"/>
              </a:rPr>
              <a:t> </a:t>
            </a:r>
            <a:r>
              <a:rPr sz="1600" spc="-5" dirty="0" err="1" smtClean="0">
                <a:cs typeface="Microsoft Sans Serif"/>
              </a:rPr>
              <a:t>регистрации</a:t>
            </a:r>
            <a:endParaRPr sz="1600" dirty="0">
              <a:cs typeface="Microsoft Sans Serif"/>
            </a:endParaRPr>
          </a:p>
          <a:p>
            <a:pPr marL="299085" indent="-287020" algn="just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  <a:tab pos="299720" algn="l"/>
              </a:tabLst>
            </a:pPr>
            <a:r>
              <a:rPr sz="1600" spc="-10" dirty="0">
                <a:cs typeface="Microsoft Sans Serif"/>
              </a:rPr>
              <a:t>приступить</a:t>
            </a:r>
            <a:r>
              <a:rPr sz="1600" spc="15" dirty="0">
                <a:cs typeface="Microsoft Sans Serif"/>
              </a:rPr>
              <a:t> </a:t>
            </a:r>
            <a:r>
              <a:rPr sz="1600" spc="-90" dirty="0">
                <a:cs typeface="Microsoft Sans Serif"/>
              </a:rPr>
              <a:t>к</a:t>
            </a:r>
            <a:r>
              <a:rPr sz="1600" spc="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заполнению</a:t>
            </a:r>
            <a:r>
              <a:rPr sz="1600" spc="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бланка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регистрации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и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регистрационных</a:t>
            </a:r>
            <a:r>
              <a:rPr sz="1600" spc="3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полей</a:t>
            </a:r>
            <a:r>
              <a:rPr sz="1600" spc="2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бланков</a:t>
            </a:r>
            <a:r>
              <a:rPr sz="1600" spc="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ответов</a:t>
            </a:r>
            <a:endParaRPr sz="1600" dirty="0">
              <a:cs typeface="Microsoft Sans Serif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17577" y="5558034"/>
            <a:ext cx="8300084" cy="1091565"/>
            <a:chOff x="417576" y="5558028"/>
            <a:chExt cx="8300084" cy="1091565"/>
          </a:xfrm>
        </p:grpSpPr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7576" y="5558028"/>
              <a:ext cx="8299704" cy="109118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4459" y="5595175"/>
              <a:ext cx="8186420" cy="976630"/>
            </a:xfrm>
            <a:custGeom>
              <a:avLst/>
              <a:gdLst/>
              <a:ahLst/>
              <a:cxnLst/>
              <a:rect l="l" t="t" r="r" b="b"/>
              <a:pathLst>
                <a:path w="8186420" h="976629">
                  <a:moveTo>
                    <a:pt x="8023491" y="0"/>
                  </a:moveTo>
                  <a:lnTo>
                    <a:pt x="162750" y="0"/>
                  </a:lnTo>
                  <a:lnTo>
                    <a:pt x="119487" y="5814"/>
                  </a:lnTo>
                  <a:lnTo>
                    <a:pt x="80610" y="22221"/>
                  </a:lnTo>
                  <a:lnTo>
                    <a:pt x="47671" y="47671"/>
                  </a:lnTo>
                  <a:lnTo>
                    <a:pt x="22221" y="80610"/>
                  </a:lnTo>
                  <a:lnTo>
                    <a:pt x="5814" y="119487"/>
                  </a:lnTo>
                  <a:lnTo>
                    <a:pt x="0" y="162750"/>
                  </a:lnTo>
                  <a:lnTo>
                    <a:pt x="0" y="813752"/>
                  </a:lnTo>
                  <a:lnTo>
                    <a:pt x="5814" y="857020"/>
                  </a:lnTo>
                  <a:lnTo>
                    <a:pt x="22221" y="895898"/>
                  </a:lnTo>
                  <a:lnTo>
                    <a:pt x="47671" y="928836"/>
                  </a:lnTo>
                  <a:lnTo>
                    <a:pt x="80610" y="954284"/>
                  </a:lnTo>
                  <a:lnTo>
                    <a:pt x="119487" y="970689"/>
                  </a:lnTo>
                  <a:lnTo>
                    <a:pt x="162750" y="976503"/>
                  </a:lnTo>
                  <a:lnTo>
                    <a:pt x="8023491" y="976503"/>
                  </a:lnTo>
                  <a:lnTo>
                    <a:pt x="8066772" y="970689"/>
                  </a:lnTo>
                  <a:lnTo>
                    <a:pt x="8105665" y="954284"/>
                  </a:lnTo>
                  <a:lnTo>
                    <a:pt x="8138617" y="928836"/>
                  </a:lnTo>
                  <a:lnTo>
                    <a:pt x="8164075" y="895898"/>
                  </a:lnTo>
                  <a:lnTo>
                    <a:pt x="8180489" y="857020"/>
                  </a:lnTo>
                  <a:lnTo>
                    <a:pt x="8186305" y="813752"/>
                  </a:lnTo>
                  <a:lnTo>
                    <a:pt x="8186305" y="162750"/>
                  </a:lnTo>
                  <a:lnTo>
                    <a:pt x="8180489" y="119487"/>
                  </a:lnTo>
                  <a:lnTo>
                    <a:pt x="8164075" y="80610"/>
                  </a:lnTo>
                  <a:lnTo>
                    <a:pt x="8138617" y="47671"/>
                  </a:lnTo>
                  <a:lnTo>
                    <a:pt x="8105665" y="22221"/>
                  </a:lnTo>
                  <a:lnTo>
                    <a:pt x="8066772" y="5814"/>
                  </a:lnTo>
                  <a:lnTo>
                    <a:pt x="8023491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4459" y="5595175"/>
              <a:ext cx="8186420" cy="976630"/>
            </a:xfrm>
            <a:custGeom>
              <a:avLst/>
              <a:gdLst/>
              <a:ahLst/>
              <a:cxnLst/>
              <a:rect l="l" t="t" r="r" b="b"/>
              <a:pathLst>
                <a:path w="8186420" h="976629">
                  <a:moveTo>
                    <a:pt x="0" y="162750"/>
                  </a:moveTo>
                  <a:lnTo>
                    <a:pt x="5814" y="119487"/>
                  </a:lnTo>
                  <a:lnTo>
                    <a:pt x="22221" y="80610"/>
                  </a:lnTo>
                  <a:lnTo>
                    <a:pt x="47671" y="47671"/>
                  </a:lnTo>
                  <a:lnTo>
                    <a:pt x="80610" y="22221"/>
                  </a:lnTo>
                  <a:lnTo>
                    <a:pt x="119487" y="5814"/>
                  </a:lnTo>
                  <a:lnTo>
                    <a:pt x="162750" y="0"/>
                  </a:lnTo>
                  <a:lnTo>
                    <a:pt x="8023491" y="0"/>
                  </a:lnTo>
                  <a:lnTo>
                    <a:pt x="8066772" y="5814"/>
                  </a:lnTo>
                  <a:lnTo>
                    <a:pt x="8105665" y="22221"/>
                  </a:lnTo>
                  <a:lnTo>
                    <a:pt x="8138617" y="47671"/>
                  </a:lnTo>
                  <a:lnTo>
                    <a:pt x="8164075" y="80610"/>
                  </a:lnTo>
                  <a:lnTo>
                    <a:pt x="8180489" y="119487"/>
                  </a:lnTo>
                  <a:lnTo>
                    <a:pt x="8186305" y="162750"/>
                  </a:lnTo>
                  <a:lnTo>
                    <a:pt x="8186305" y="813752"/>
                  </a:lnTo>
                  <a:lnTo>
                    <a:pt x="8180489" y="857020"/>
                  </a:lnTo>
                  <a:lnTo>
                    <a:pt x="8164075" y="895898"/>
                  </a:lnTo>
                  <a:lnTo>
                    <a:pt x="8138617" y="928836"/>
                  </a:lnTo>
                  <a:lnTo>
                    <a:pt x="8105665" y="954284"/>
                  </a:lnTo>
                  <a:lnTo>
                    <a:pt x="8066772" y="970689"/>
                  </a:lnTo>
                  <a:lnTo>
                    <a:pt x="8023491" y="976503"/>
                  </a:lnTo>
                  <a:lnTo>
                    <a:pt x="162750" y="976503"/>
                  </a:lnTo>
                  <a:lnTo>
                    <a:pt x="119487" y="970689"/>
                  </a:lnTo>
                  <a:lnTo>
                    <a:pt x="80610" y="954284"/>
                  </a:lnTo>
                  <a:lnTo>
                    <a:pt x="47671" y="928836"/>
                  </a:lnTo>
                  <a:lnTo>
                    <a:pt x="22221" y="895898"/>
                  </a:lnTo>
                  <a:lnTo>
                    <a:pt x="5814" y="857020"/>
                  </a:lnTo>
                  <a:lnTo>
                    <a:pt x="0" y="813752"/>
                  </a:lnTo>
                  <a:lnTo>
                    <a:pt x="0" y="162750"/>
                  </a:lnTo>
                  <a:close/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67869" y="5734610"/>
            <a:ext cx="73971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6975" marR="62230" indent="-1125220" algn="just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cs typeface="Arial"/>
              </a:rPr>
              <a:t>Организатор,</a:t>
            </a:r>
            <a:r>
              <a:rPr sz="1600" b="1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ответственный</a:t>
            </a:r>
            <a:r>
              <a:rPr sz="16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за</a:t>
            </a:r>
            <a:r>
              <a:rPr sz="1600" b="1" spc="1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печать,</a:t>
            </a:r>
            <a:r>
              <a:rPr sz="1600" b="1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сообщает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организатору</a:t>
            </a:r>
            <a:r>
              <a:rPr sz="1600" b="1" spc="3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вне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аудитории </a:t>
            </a:r>
            <a:r>
              <a:rPr sz="1600" b="1" spc="-39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о</a:t>
            </a:r>
            <a:r>
              <a:rPr sz="16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завершении</a:t>
            </a:r>
            <a:r>
              <a:rPr sz="1600" b="1" spc="3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печати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ЭМ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и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успешном</a:t>
            </a:r>
            <a:r>
              <a:rPr sz="16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начале</a:t>
            </a:r>
            <a:r>
              <a:rPr sz="16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экзамена</a:t>
            </a:r>
            <a:endParaRPr sz="1600" dirty="0"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cs typeface="Arial"/>
              </a:rPr>
              <a:t>Организатор</a:t>
            </a:r>
            <a:r>
              <a:rPr sz="1600" b="1" spc="2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вне</a:t>
            </a:r>
            <a:r>
              <a:rPr sz="1600" b="1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аудитории</a:t>
            </a:r>
            <a:r>
              <a:rPr sz="16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сообщает</a:t>
            </a:r>
            <a:r>
              <a:rPr sz="1600" b="1" spc="5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данную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информацию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руководителю</a:t>
            </a:r>
            <a:r>
              <a:rPr sz="16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cs typeface="Arial"/>
              </a:rPr>
              <a:t>ППЭ</a:t>
            </a:r>
            <a:endParaRPr sz="1600" dirty="0"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78740" y="25406"/>
            <a:ext cx="809815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rgbClr val="002060"/>
                </a:solidFill>
              </a:rPr>
              <a:t>ИНСТРУКТАЖ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УЧАСТНИКОВ</a:t>
            </a:r>
            <a:r>
              <a:rPr sz="2400" spc="4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ЭКЗАМЕНА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spc="-10" dirty="0">
                <a:solidFill>
                  <a:srgbClr val="002060"/>
                </a:solidFill>
              </a:rPr>
              <a:t>И</a:t>
            </a:r>
            <a:r>
              <a:rPr sz="2400" spc="30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ПЕЧАТЬ</a:t>
            </a:r>
            <a:r>
              <a:rPr sz="2400" spc="3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5078" y="1262380"/>
            <a:ext cx="2905760" cy="4324350"/>
            <a:chOff x="6085078" y="1262380"/>
            <a:chExt cx="2905760" cy="4324350"/>
          </a:xfrm>
        </p:grpSpPr>
        <p:sp>
          <p:nvSpPr>
            <p:cNvPr id="3" name="object 3"/>
            <p:cNvSpPr/>
            <p:nvPr/>
          </p:nvSpPr>
          <p:spPr>
            <a:xfrm>
              <a:off x="6094603" y="1271905"/>
              <a:ext cx="2886710" cy="4305300"/>
            </a:xfrm>
            <a:custGeom>
              <a:avLst/>
              <a:gdLst/>
              <a:ahLst/>
              <a:cxnLst/>
              <a:rect l="l" t="t" r="r" b="b"/>
              <a:pathLst>
                <a:path w="2886709" h="4305300">
                  <a:moveTo>
                    <a:pt x="2405506" y="0"/>
                  </a:moveTo>
                  <a:lnTo>
                    <a:pt x="481202" y="0"/>
                  </a:lnTo>
                  <a:lnTo>
                    <a:pt x="432015" y="2485"/>
                  </a:lnTo>
                  <a:lnTo>
                    <a:pt x="384245" y="9779"/>
                  </a:lnTo>
                  <a:lnTo>
                    <a:pt x="338136" y="21640"/>
                  </a:lnTo>
                  <a:lnTo>
                    <a:pt x="293929" y="37826"/>
                  </a:lnTo>
                  <a:lnTo>
                    <a:pt x="251867" y="58094"/>
                  </a:lnTo>
                  <a:lnTo>
                    <a:pt x="212191" y="82202"/>
                  </a:lnTo>
                  <a:lnTo>
                    <a:pt x="175145" y="109908"/>
                  </a:lnTo>
                  <a:lnTo>
                    <a:pt x="140970" y="140970"/>
                  </a:lnTo>
                  <a:lnTo>
                    <a:pt x="109908" y="175145"/>
                  </a:lnTo>
                  <a:lnTo>
                    <a:pt x="82202" y="212191"/>
                  </a:lnTo>
                  <a:lnTo>
                    <a:pt x="58094" y="251867"/>
                  </a:lnTo>
                  <a:lnTo>
                    <a:pt x="37826" y="293929"/>
                  </a:lnTo>
                  <a:lnTo>
                    <a:pt x="21640" y="338136"/>
                  </a:lnTo>
                  <a:lnTo>
                    <a:pt x="9779" y="384245"/>
                  </a:lnTo>
                  <a:lnTo>
                    <a:pt x="2485" y="432015"/>
                  </a:lnTo>
                  <a:lnTo>
                    <a:pt x="0" y="481203"/>
                  </a:lnTo>
                  <a:lnTo>
                    <a:pt x="0" y="3823716"/>
                  </a:lnTo>
                  <a:lnTo>
                    <a:pt x="2485" y="3872924"/>
                  </a:lnTo>
                  <a:lnTo>
                    <a:pt x="9779" y="3920709"/>
                  </a:lnTo>
                  <a:lnTo>
                    <a:pt x="21640" y="3966829"/>
                  </a:lnTo>
                  <a:lnTo>
                    <a:pt x="37826" y="4011042"/>
                  </a:lnTo>
                  <a:lnTo>
                    <a:pt x="58094" y="4053108"/>
                  </a:lnTo>
                  <a:lnTo>
                    <a:pt x="82202" y="4092783"/>
                  </a:lnTo>
                  <a:lnTo>
                    <a:pt x="109908" y="4129826"/>
                  </a:lnTo>
                  <a:lnTo>
                    <a:pt x="140970" y="4163996"/>
                  </a:lnTo>
                  <a:lnTo>
                    <a:pt x="175145" y="4195051"/>
                  </a:lnTo>
                  <a:lnTo>
                    <a:pt x="212191" y="4222750"/>
                  </a:lnTo>
                  <a:lnTo>
                    <a:pt x="251867" y="4246850"/>
                  </a:lnTo>
                  <a:lnTo>
                    <a:pt x="293929" y="4267110"/>
                  </a:lnTo>
                  <a:lnTo>
                    <a:pt x="338136" y="4283289"/>
                  </a:lnTo>
                  <a:lnTo>
                    <a:pt x="384245" y="4295144"/>
                  </a:lnTo>
                  <a:lnTo>
                    <a:pt x="432015" y="4302435"/>
                  </a:lnTo>
                  <a:lnTo>
                    <a:pt x="481202" y="4304919"/>
                  </a:lnTo>
                  <a:lnTo>
                    <a:pt x="2405506" y="4304919"/>
                  </a:lnTo>
                  <a:lnTo>
                    <a:pt x="2454715" y="4302435"/>
                  </a:lnTo>
                  <a:lnTo>
                    <a:pt x="2502500" y="4295144"/>
                  </a:lnTo>
                  <a:lnTo>
                    <a:pt x="2548620" y="4283289"/>
                  </a:lnTo>
                  <a:lnTo>
                    <a:pt x="2592833" y="4267110"/>
                  </a:lnTo>
                  <a:lnTo>
                    <a:pt x="2634899" y="4246850"/>
                  </a:lnTo>
                  <a:lnTo>
                    <a:pt x="2674574" y="4222750"/>
                  </a:lnTo>
                  <a:lnTo>
                    <a:pt x="2711617" y="4195051"/>
                  </a:lnTo>
                  <a:lnTo>
                    <a:pt x="2745787" y="4163996"/>
                  </a:lnTo>
                  <a:lnTo>
                    <a:pt x="2776842" y="4129826"/>
                  </a:lnTo>
                  <a:lnTo>
                    <a:pt x="2804541" y="4092783"/>
                  </a:lnTo>
                  <a:lnTo>
                    <a:pt x="2828641" y="4053108"/>
                  </a:lnTo>
                  <a:lnTo>
                    <a:pt x="2848901" y="4011042"/>
                  </a:lnTo>
                  <a:lnTo>
                    <a:pt x="2865080" y="3966829"/>
                  </a:lnTo>
                  <a:lnTo>
                    <a:pt x="2876935" y="3920709"/>
                  </a:lnTo>
                  <a:lnTo>
                    <a:pt x="2884226" y="3872924"/>
                  </a:lnTo>
                  <a:lnTo>
                    <a:pt x="2886710" y="3823716"/>
                  </a:lnTo>
                  <a:lnTo>
                    <a:pt x="2886710" y="481203"/>
                  </a:lnTo>
                  <a:lnTo>
                    <a:pt x="2884226" y="432015"/>
                  </a:lnTo>
                  <a:lnTo>
                    <a:pt x="2876935" y="384245"/>
                  </a:lnTo>
                  <a:lnTo>
                    <a:pt x="2865080" y="338136"/>
                  </a:lnTo>
                  <a:lnTo>
                    <a:pt x="2848901" y="293929"/>
                  </a:lnTo>
                  <a:lnTo>
                    <a:pt x="2828641" y="251867"/>
                  </a:lnTo>
                  <a:lnTo>
                    <a:pt x="2804541" y="212191"/>
                  </a:lnTo>
                  <a:lnTo>
                    <a:pt x="2776842" y="175145"/>
                  </a:lnTo>
                  <a:lnTo>
                    <a:pt x="2745787" y="140970"/>
                  </a:lnTo>
                  <a:lnTo>
                    <a:pt x="2711617" y="109908"/>
                  </a:lnTo>
                  <a:lnTo>
                    <a:pt x="2674574" y="82202"/>
                  </a:lnTo>
                  <a:lnTo>
                    <a:pt x="2634899" y="58094"/>
                  </a:lnTo>
                  <a:lnTo>
                    <a:pt x="2592833" y="37826"/>
                  </a:lnTo>
                  <a:lnTo>
                    <a:pt x="2548620" y="21640"/>
                  </a:lnTo>
                  <a:lnTo>
                    <a:pt x="2502500" y="9779"/>
                  </a:lnTo>
                  <a:lnTo>
                    <a:pt x="2454715" y="2485"/>
                  </a:lnTo>
                  <a:lnTo>
                    <a:pt x="240550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94603" y="1271905"/>
              <a:ext cx="2886710" cy="4305300"/>
            </a:xfrm>
            <a:custGeom>
              <a:avLst/>
              <a:gdLst/>
              <a:ahLst/>
              <a:cxnLst/>
              <a:rect l="l" t="t" r="r" b="b"/>
              <a:pathLst>
                <a:path w="2886709" h="4305300">
                  <a:moveTo>
                    <a:pt x="0" y="481203"/>
                  </a:moveTo>
                  <a:lnTo>
                    <a:pt x="2485" y="432015"/>
                  </a:lnTo>
                  <a:lnTo>
                    <a:pt x="9779" y="384245"/>
                  </a:lnTo>
                  <a:lnTo>
                    <a:pt x="21640" y="338136"/>
                  </a:lnTo>
                  <a:lnTo>
                    <a:pt x="37826" y="293929"/>
                  </a:lnTo>
                  <a:lnTo>
                    <a:pt x="58094" y="251867"/>
                  </a:lnTo>
                  <a:lnTo>
                    <a:pt x="82202" y="212191"/>
                  </a:lnTo>
                  <a:lnTo>
                    <a:pt x="109908" y="175145"/>
                  </a:lnTo>
                  <a:lnTo>
                    <a:pt x="140970" y="140970"/>
                  </a:lnTo>
                  <a:lnTo>
                    <a:pt x="175145" y="109908"/>
                  </a:lnTo>
                  <a:lnTo>
                    <a:pt x="212191" y="82202"/>
                  </a:lnTo>
                  <a:lnTo>
                    <a:pt x="251867" y="58094"/>
                  </a:lnTo>
                  <a:lnTo>
                    <a:pt x="293929" y="37826"/>
                  </a:lnTo>
                  <a:lnTo>
                    <a:pt x="338136" y="21640"/>
                  </a:lnTo>
                  <a:lnTo>
                    <a:pt x="384245" y="9779"/>
                  </a:lnTo>
                  <a:lnTo>
                    <a:pt x="432015" y="2485"/>
                  </a:lnTo>
                  <a:lnTo>
                    <a:pt x="481202" y="0"/>
                  </a:lnTo>
                  <a:lnTo>
                    <a:pt x="2405506" y="0"/>
                  </a:lnTo>
                  <a:lnTo>
                    <a:pt x="2454715" y="2485"/>
                  </a:lnTo>
                  <a:lnTo>
                    <a:pt x="2502500" y="9779"/>
                  </a:lnTo>
                  <a:lnTo>
                    <a:pt x="2548620" y="21640"/>
                  </a:lnTo>
                  <a:lnTo>
                    <a:pt x="2592833" y="37826"/>
                  </a:lnTo>
                  <a:lnTo>
                    <a:pt x="2634899" y="58094"/>
                  </a:lnTo>
                  <a:lnTo>
                    <a:pt x="2674574" y="82202"/>
                  </a:lnTo>
                  <a:lnTo>
                    <a:pt x="2711617" y="109908"/>
                  </a:lnTo>
                  <a:lnTo>
                    <a:pt x="2745787" y="140970"/>
                  </a:lnTo>
                  <a:lnTo>
                    <a:pt x="2776842" y="175145"/>
                  </a:lnTo>
                  <a:lnTo>
                    <a:pt x="2804541" y="212191"/>
                  </a:lnTo>
                  <a:lnTo>
                    <a:pt x="2828641" y="251867"/>
                  </a:lnTo>
                  <a:lnTo>
                    <a:pt x="2848901" y="293929"/>
                  </a:lnTo>
                  <a:lnTo>
                    <a:pt x="2865080" y="338136"/>
                  </a:lnTo>
                  <a:lnTo>
                    <a:pt x="2876935" y="384245"/>
                  </a:lnTo>
                  <a:lnTo>
                    <a:pt x="2884226" y="432015"/>
                  </a:lnTo>
                  <a:lnTo>
                    <a:pt x="2886710" y="481203"/>
                  </a:lnTo>
                  <a:lnTo>
                    <a:pt x="2886710" y="3823716"/>
                  </a:lnTo>
                  <a:lnTo>
                    <a:pt x="2884226" y="3872924"/>
                  </a:lnTo>
                  <a:lnTo>
                    <a:pt x="2876935" y="3920709"/>
                  </a:lnTo>
                  <a:lnTo>
                    <a:pt x="2865080" y="3966829"/>
                  </a:lnTo>
                  <a:lnTo>
                    <a:pt x="2848901" y="4011042"/>
                  </a:lnTo>
                  <a:lnTo>
                    <a:pt x="2828641" y="4053108"/>
                  </a:lnTo>
                  <a:lnTo>
                    <a:pt x="2804541" y="4092783"/>
                  </a:lnTo>
                  <a:lnTo>
                    <a:pt x="2776842" y="4129826"/>
                  </a:lnTo>
                  <a:lnTo>
                    <a:pt x="2745787" y="4163996"/>
                  </a:lnTo>
                  <a:lnTo>
                    <a:pt x="2711617" y="4195051"/>
                  </a:lnTo>
                  <a:lnTo>
                    <a:pt x="2674574" y="4222750"/>
                  </a:lnTo>
                  <a:lnTo>
                    <a:pt x="2634899" y="4246850"/>
                  </a:lnTo>
                  <a:lnTo>
                    <a:pt x="2592833" y="4267110"/>
                  </a:lnTo>
                  <a:lnTo>
                    <a:pt x="2548620" y="4283289"/>
                  </a:lnTo>
                  <a:lnTo>
                    <a:pt x="2502500" y="4295144"/>
                  </a:lnTo>
                  <a:lnTo>
                    <a:pt x="2454715" y="4302435"/>
                  </a:lnTo>
                  <a:lnTo>
                    <a:pt x="2405506" y="4304919"/>
                  </a:lnTo>
                  <a:lnTo>
                    <a:pt x="481202" y="4304919"/>
                  </a:lnTo>
                  <a:lnTo>
                    <a:pt x="432015" y="4302435"/>
                  </a:lnTo>
                  <a:lnTo>
                    <a:pt x="384245" y="4295144"/>
                  </a:lnTo>
                  <a:lnTo>
                    <a:pt x="338136" y="4283289"/>
                  </a:lnTo>
                  <a:lnTo>
                    <a:pt x="293929" y="4267110"/>
                  </a:lnTo>
                  <a:lnTo>
                    <a:pt x="251867" y="4246850"/>
                  </a:lnTo>
                  <a:lnTo>
                    <a:pt x="212191" y="4222750"/>
                  </a:lnTo>
                  <a:lnTo>
                    <a:pt x="175145" y="4195051"/>
                  </a:lnTo>
                  <a:lnTo>
                    <a:pt x="140970" y="4163996"/>
                  </a:lnTo>
                  <a:lnTo>
                    <a:pt x="109908" y="4129826"/>
                  </a:lnTo>
                  <a:lnTo>
                    <a:pt x="82202" y="4092783"/>
                  </a:lnTo>
                  <a:lnTo>
                    <a:pt x="58094" y="4053108"/>
                  </a:lnTo>
                  <a:lnTo>
                    <a:pt x="37826" y="4011042"/>
                  </a:lnTo>
                  <a:lnTo>
                    <a:pt x="21640" y="3966829"/>
                  </a:lnTo>
                  <a:lnTo>
                    <a:pt x="9779" y="3920709"/>
                  </a:lnTo>
                  <a:lnTo>
                    <a:pt x="2485" y="3872924"/>
                  </a:lnTo>
                  <a:lnTo>
                    <a:pt x="0" y="3823716"/>
                  </a:lnTo>
                  <a:lnTo>
                    <a:pt x="0" y="48120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15202" y="1441833"/>
            <a:ext cx="2350770" cy="39517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7056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cs typeface="Microsoft Sans Serif"/>
              </a:rPr>
              <a:t>Если</a:t>
            </a:r>
            <a:r>
              <a:rPr sz="1600" spc="-5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необходимо </a:t>
            </a:r>
            <a:r>
              <a:rPr sz="1600" spc="-409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напечатать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ещё</a:t>
            </a:r>
            <a:endParaRPr sz="1600" dirty="0">
              <a:cs typeface="Microsoft Sans Serif"/>
            </a:endParaRPr>
          </a:p>
          <a:p>
            <a:pPr marL="12700" marR="80645" algn="just">
              <a:lnSpc>
                <a:spcPct val="100000"/>
              </a:lnSpc>
            </a:pPr>
            <a:r>
              <a:rPr sz="1600" spc="-30" dirty="0">
                <a:cs typeface="Microsoft Sans Serif"/>
              </a:rPr>
              <a:t>комплекты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r>
              <a:rPr sz="1600" spc="35" dirty="0">
                <a:cs typeface="Microsoft Sans Serif"/>
              </a:rPr>
              <a:t> </a:t>
            </a:r>
            <a:r>
              <a:rPr sz="1600" b="1" spc="-20" dirty="0">
                <a:cs typeface="Arial"/>
              </a:rPr>
              <a:t>после </a:t>
            </a:r>
            <a:r>
              <a:rPr sz="1600" b="1" spc="-15" dirty="0">
                <a:cs typeface="Arial"/>
              </a:rPr>
              <a:t> завершения </a:t>
            </a:r>
            <a:r>
              <a:rPr sz="1600" b="1" spc="-10" dirty="0">
                <a:cs typeface="Arial"/>
              </a:rPr>
              <a:t>основной </a:t>
            </a:r>
            <a:r>
              <a:rPr sz="1600" b="1" spc="-43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печати:</a:t>
            </a:r>
            <a:endParaRPr sz="1600" dirty="0">
              <a:cs typeface="Arial"/>
            </a:endParaRPr>
          </a:p>
          <a:p>
            <a:pPr marL="193675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600" spc="-25" dirty="0">
                <a:cs typeface="Microsoft Sans Serif"/>
              </a:rPr>
              <a:t>опоздание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участника,</a:t>
            </a:r>
            <a:endParaRPr sz="1600" dirty="0">
              <a:cs typeface="Microsoft Sans Serif"/>
            </a:endParaRPr>
          </a:p>
          <a:p>
            <a:pPr marL="193675" marR="289560" indent="-18161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600" spc="-15" dirty="0">
                <a:cs typeface="Microsoft Sans Serif"/>
              </a:rPr>
              <a:t>обнаружение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брака </a:t>
            </a:r>
            <a:r>
              <a:rPr sz="1600" spc="-409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комплекта</a:t>
            </a:r>
            <a:r>
              <a:rPr sz="1600" spc="3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  <a:p>
            <a:pPr marL="193675" marR="5080" algn="just">
              <a:lnSpc>
                <a:spcPct val="100000"/>
              </a:lnSpc>
            </a:pPr>
            <a:r>
              <a:rPr sz="1600" spc="-10" dirty="0">
                <a:cs typeface="Microsoft Sans Serif"/>
              </a:rPr>
              <a:t>во </a:t>
            </a:r>
            <a:r>
              <a:rPr sz="1600" spc="-15" dirty="0">
                <a:cs typeface="Microsoft Sans Serif"/>
              </a:rPr>
              <a:t>время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второй</a:t>
            </a:r>
            <a:r>
              <a:rPr sz="1600" spc="1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части </a:t>
            </a:r>
            <a:r>
              <a:rPr sz="1600" spc="-409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инструктажа,</a:t>
            </a:r>
            <a:endParaRPr sz="16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20" dirty="0">
                <a:cs typeface="Microsoft Sans Serif"/>
              </a:rPr>
              <a:t>порча</a:t>
            </a:r>
            <a:r>
              <a:rPr sz="1600" spc="-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комплекта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</a:p>
          <a:p>
            <a:pPr marL="193675" algn="just">
              <a:lnSpc>
                <a:spcPct val="100000"/>
              </a:lnSpc>
            </a:pPr>
            <a:r>
              <a:rPr sz="1600" spc="-20" dirty="0">
                <a:cs typeface="Microsoft Sans Serif"/>
              </a:rPr>
              <a:t>участником,</a:t>
            </a:r>
            <a:endParaRPr sz="1600" dirty="0">
              <a:cs typeface="Microsoft Sans Serif"/>
            </a:endParaRPr>
          </a:p>
          <a:p>
            <a:pPr marL="12700" marR="593090" algn="just">
              <a:lnSpc>
                <a:spcPct val="100000"/>
              </a:lnSpc>
              <a:buFont typeface="Symbol"/>
              <a:buChar char=""/>
              <a:tabLst>
                <a:tab pos="194310" algn="l"/>
              </a:tabLst>
            </a:pPr>
            <a:r>
              <a:rPr sz="1600" spc="-15" dirty="0">
                <a:cs typeface="Microsoft Sans Serif"/>
              </a:rPr>
              <a:t>другие причины, </a:t>
            </a:r>
            <a:r>
              <a:rPr sz="1600" spc="-409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то</a:t>
            </a:r>
            <a:r>
              <a:rPr sz="1600" spc="-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запускается</a:t>
            </a:r>
            <a:endParaRPr sz="1600" dirty="0"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600" b="1" spc="-10" dirty="0">
                <a:cs typeface="Arial"/>
              </a:rPr>
              <a:t>дополнительная</a:t>
            </a:r>
            <a:endParaRPr sz="1600" dirty="0"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600" b="1" spc="-15" dirty="0">
                <a:cs typeface="Arial"/>
              </a:rPr>
              <a:t>печать</a:t>
            </a:r>
            <a:endParaRPr sz="1600" dirty="0"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7005" y="5898366"/>
            <a:ext cx="8834755" cy="596317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706120">
              <a:lnSpc>
                <a:spcPct val="100000"/>
              </a:lnSpc>
              <a:spcBef>
                <a:spcPts val="330"/>
              </a:spcBef>
            </a:pPr>
            <a:r>
              <a:rPr b="1" u="sng" spc="-15" dirty="0" err="1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Важно</a:t>
            </a:r>
            <a:r>
              <a:rPr b="1" u="sng" spc="-1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!</a:t>
            </a:r>
            <a:r>
              <a:rPr lang="ru-RU" b="1" u="sng" spc="-1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 </a:t>
            </a:r>
            <a:r>
              <a:rPr spc="-5" dirty="0" smtClean="0">
                <a:cs typeface="Microsoft Sans Serif"/>
              </a:rPr>
              <a:t>В</a:t>
            </a:r>
            <a:r>
              <a:rPr spc="30" dirty="0" smtClean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случае</a:t>
            </a:r>
            <a:r>
              <a:rPr spc="6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выявления</a:t>
            </a:r>
            <a:r>
              <a:rPr spc="4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брака/некомплектности/порчи</a:t>
            </a:r>
            <a:r>
              <a:rPr spc="80" dirty="0">
                <a:cs typeface="Microsoft Sans Serif"/>
              </a:rPr>
              <a:t> </a:t>
            </a:r>
            <a:r>
              <a:rPr spc="-75" dirty="0">
                <a:cs typeface="Microsoft Sans Serif"/>
              </a:rPr>
              <a:t>ИК</a:t>
            </a:r>
            <a:r>
              <a:rPr spc="35" dirty="0">
                <a:cs typeface="Microsoft Sans Serif"/>
              </a:rPr>
              <a:t> </a:t>
            </a:r>
            <a:r>
              <a:rPr spc="-15" dirty="0">
                <a:cs typeface="Microsoft Sans Serif"/>
              </a:rPr>
              <a:t>перед</a:t>
            </a:r>
            <a:r>
              <a:rPr spc="35" dirty="0">
                <a:cs typeface="Microsoft Sans Serif"/>
              </a:rPr>
              <a:t> </a:t>
            </a:r>
            <a:r>
              <a:rPr spc="-20" dirty="0">
                <a:cs typeface="Microsoft Sans Serif"/>
              </a:rPr>
              <a:t>началом</a:t>
            </a:r>
            <a:endParaRPr dirty="0">
              <a:cs typeface="Microsoft Sans Serif"/>
            </a:endParaRPr>
          </a:p>
          <a:p>
            <a:pPr marL="608330">
              <a:lnSpc>
                <a:spcPct val="100000"/>
              </a:lnSpc>
            </a:pPr>
            <a:r>
              <a:rPr spc="-15" dirty="0">
                <a:cs typeface="Microsoft Sans Serif"/>
              </a:rPr>
              <a:t>дополнительной</a:t>
            </a:r>
            <a:r>
              <a:rPr spc="60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печати</a:t>
            </a:r>
            <a:r>
              <a:rPr spc="40" dirty="0">
                <a:cs typeface="Microsoft Sans Serif"/>
              </a:rPr>
              <a:t> </a:t>
            </a:r>
            <a:r>
              <a:rPr dirty="0">
                <a:cs typeface="Microsoft Sans Serif"/>
              </a:rPr>
              <a:t>ЭМ</a:t>
            </a:r>
            <a:r>
              <a:rPr spc="3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необходимо</a:t>
            </a:r>
            <a:r>
              <a:rPr spc="55" dirty="0">
                <a:cs typeface="Microsoft Sans Serif"/>
              </a:rPr>
              <a:t> </a:t>
            </a:r>
            <a:r>
              <a:rPr spc="-25" dirty="0">
                <a:cs typeface="Microsoft Sans Serif"/>
              </a:rPr>
              <a:t>забраковать</a:t>
            </a:r>
            <a:r>
              <a:rPr spc="4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ранее</a:t>
            </a:r>
            <a:r>
              <a:rPr spc="30" dirty="0">
                <a:cs typeface="Microsoft Sans Serif"/>
              </a:rPr>
              <a:t> </a:t>
            </a:r>
            <a:r>
              <a:rPr spc="-10" dirty="0">
                <a:cs typeface="Microsoft Sans Serif"/>
              </a:rPr>
              <a:t>выданный</a:t>
            </a:r>
            <a:r>
              <a:rPr spc="95" dirty="0">
                <a:cs typeface="Microsoft Sans Serif"/>
              </a:rPr>
              <a:t> </a:t>
            </a:r>
            <a:r>
              <a:rPr spc="-35" dirty="0">
                <a:cs typeface="Microsoft Sans Serif"/>
              </a:rPr>
              <a:t>комплект</a:t>
            </a:r>
            <a:endParaRPr dirty="0">
              <a:cs typeface="Microsoft Sans Serif"/>
            </a:endParaRPr>
          </a:p>
        </p:txBody>
      </p:sp>
      <p:grpSp>
        <p:nvGrpSpPr>
          <p:cNvPr id="7" name="object 8"/>
          <p:cNvGrpSpPr/>
          <p:nvPr/>
        </p:nvGrpSpPr>
        <p:grpSpPr>
          <a:xfrm>
            <a:off x="134112" y="1571244"/>
            <a:ext cx="5971540" cy="3771900"/>
            <a:chOff x="134112" y="1571244"/>
            <a:chExt cx="5971540" cy="37719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112" y="1571244"/>
              <a:ext cx="5971032" cy="37719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8902" y="1605407"/>
              <a:ext cx="5823839" cy="362775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7027" y="1595882"/>
              <a:ext cx="5845175" cy="3646804"/>
            </a:xfrm>
            <a:custGeom>
              <a:avLst/>
              <a:gdLst/>
              <a:ahLst/>
              <a:cxnLst/>
              <a:rect l="l" t="t" r="r" b="b"/>
              <a:pathLst>
                <a:path w="5845175" h="3646804">
                  <a:moveTo>
                    <a:pt x="0" y="3646804"/>
                  </a:moveTo>
                  <a:lnTo>
                    <a:pt x="5845175" y="3646804"/>
                  </a:lnTo>
                  <a:lnTo>
                    <a:pt x="5845175" y="0"/>
                  </a:lnTo>
                  <a:lnTo>
                    <a:pt x="0" y="0"/>
                  </a:lnTo>
                  <a:lnTo>
                    <a:pt x="0" y="364680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0639" y="4826508"/>
              <a:ext cx="1354836" cy="4526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56106" y="4872367"/>
              <a:ext cx="1210945" cy="307340"/>
            </a:xfrm>
            <a:custGeom>
              <a:avLst/>
              <a:gdLst/>
              <a:ahLst/>
              <a:cxnLst/>
              <a:rect l="l" t="t" r="r" b="b"/>
              <a:pathLst>
                <a:path w="1210945" h="307339">
                  <a:moveTo>
                    <a:pt x="0" y="307200"/>
                  </a:moveTo>
                  <a:lnTo>
                    <a:pt x="1210741" y="307200"/>
                  </a:lnTo>
                  <a:lnTo>
                    <a:pt x="1210741" y="0"/>
                  </a:lnTo>
                  <a:lnTo>
                    <a:pt x="0" y="0"/>
                  </a:lnTo>
                  <a:lnTo>
                    <a:pt x="0" y="307200"/>
                  </a:lnTo>
                  <a:close/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71344" y="4829555"/>
              <a:ext cx="963168" cy="4465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66797" y="4940446"/>
              <a:ext cx="687070" cy="171450"/>
            </a:xfrm>
            <a:custGeom>
              <a:avLst/>
              <a:gdLst/>
              <a:ahLst/>
              <a:cxnLst/>
              <a:rect l="l" t="t" r="r" b="b"/>
              <a:pathLst>
                <a:path w="687070" h="171450">
                  <a:moveTo>
                    <a:pt x="149669" y="0"/>
                  </a:moveTo>
                  <a:lnTo>
                    <a:pt x="142494" y="2393"/>
                  </a:lnTo>
                  <a:lnTo>
                    <a:pt x="0" y="85578"/>
                  </a:lnTo>
                  <a:lnTo>
                    <a:pt x="142494" y="168636"/>
                  </a:lnTo>
                  <a:lnTo>
                    <a:pt x="149669" y="171102"/>
                  </a:lnTo>
                  <a:lnTo>
                    <a:pt x="156940" y="170652"/>
                  </a:lnTo>
                  <a:lnTo>
                    <a:pt x="163496" y="167511"/>
                  </a:lnTo>
                  <a:lnTo>
                    <a:pt x="168528" y="161905"/>
                  </a:lnTo>
                  <a:lnTo>
                    <a:pt x="170993" y="154709"/>
                  </a:lnTo>
                  <a:lnTo>
                    <a:pt x="170529" y="147395"/>
                  </a:lnTo>
                  <a:lnTo>
                    <a:pt x="167350" y="140795"/>
                  </a:lnTo>
                  <a:lnTo>
                    <a:pt x="161670" y="135743"/>
                  </a:lnTo>
                  <a:lnTo>
                    <a:pt x="108331" y="104628"/>
                  </a:lnTo>
                  <a:lnTo>
                    <a:pt x="37845" y="104628"/>
                  </a:lnTo>
                  <a:lnTo>
                    <a:pt x="37845" y="66528"/>
                  </a:lnTo>
                  <a:lnTo>
                    <a:pt x="108113" y="66528"/>
                  </a:lnTo>
                  <a:lnTo>
                    <a:pt x="161670" y="35286"/>
                  </a:lnTo>
                  <a:lnTo>
                    <a:pt x="167350" y="30307"/>
                  </a:lnTo>
                  <a:lnTo>
                    <a:pt x="170529" y="23745"/>
                  </a:lnTo>
                  <a:lnTo>
                    <a:pt x="170993" y="16444"/>
                  </a:lnTo>
                  <a:lnTo>
                    <a:pt x="168528" y="9251"/>
                  </a:lnTo>
                  <a:lnTo>
                    <a:pt x="163496" y="3643"/>
                  </a:lnTo>
                  <a:lnTo>
                    <a:pt x="156940" y="488"/>
                  </a:lnTo>
                  <a:lnTo>
                    <a:pt x="149669" y="0"/>
                  </a:lnTo>
                  <a:close/>
                </a:path>
                <a:path w="687070" h="171450">
                  <a:moveTo>
                    <a:pt x="108113" y="66528"/>
                  </a:moveTo>
                  <a:lnTo>
                    <a:pt x="37845" y="66528"/>
                  </a:lnTo>
                  <a:lnTo>
                    <a:pt x="37845" y="104628"/>
                  </a:lnTo>
                  <a:lnTo>
                    <a:pt x="108331" y="104628"/>
                  </a:lnTo>
                  <a:lnTo>
                    <a:pt x="103758" y="101961"/>
                  </a:lnTo>
                  <a:lnTo>
                    <a:pt x="47370" y="101961"/>
                  </a:lnTo>
                  <a:lnTo>
                    <a:pt x="47370" y="69068"/>
                  </a:lnTo>
                  <a:lnTo>
                    <a:pt x="103758" y="69068"/>
                  </a:lnTo>
                  <a:lnTo>
                    <a:pt x="108113" y="66528"/>
                  </a:lnTo>
                  <a:close/>
                </a:path>
                <a:path w="687070" h="171450">
                  <a:moveTo>
                    <a:pt x="686815" y="66528"/>
                  </a:moveTo>
                  <a:lnTo>
                    <a:pt x="108113" y="66528"/>
                  </a:lnTo>
                  <a:lnTo>
                    <a:pt x="75564" y="85514"/>
                  </a:lnTo>
                  <a:lnTo>
                    <a:pt x="108331" y="104628"/>
                  </a:lnTo>
                  <a:lnTo>
                    <a:pt x="686815" y="104628"/>
                  </a:lnTo>
                  <a:lnTo>
                    <a:pt x="686815" y="66528"/>
                  </a:lnTo>
                  <a:close/>
                </a:path>
                <a:path w="687070" h="171450">
                  <a:moveTo>
                    <a:pt x="47370" y="69068"/>
                  </a:moveTo>
                  <a:lnTo>
                    <a:pt x="47370" y="101961"/>
                  </a:lnTo>
                  <a:lnTo>
                    <a:pt x="75564" y="85514"/>
                  </a:lnTo>
                  <a:lnTo>
                    <a:pt x="47370" y="69068"/>
                  </a:lnTo>
                  <a:close/>
                </a:path>
                <a:path w="687070" h="171450">
                  <a:moveTo>
                    <a:pt x="75564" y="85514"/>
                  </a:moveTo>
                  <a:lnTo>
                    <a:pt x="47370" y="101961"/>
                  </a:lnTo>
                  <a:lnTo>
                    <a:pt x="103758" y="101961"/>
                  </a:lnTo>
                  <a:lnTo>
                    <a:pt x="75564" y="85514"/>
                  </a:lnTo>
                  <a:close/>
                </a:path>
                <a:path w="687070" h="171450">
                  <a:moveTo>
                    <a:pt x="103758" y="69068"/>
                  </a:moveTo>
                  <a:lnTo>
                    <a:pt x="47370" y="69068"/>
                  </a:lnTo>
                  <a:lnTo>
                    <a:pt x="75564" y="85514"/>
                  </a:lnTo>
                  <a:lnTo>
                    <a:pt x="103758" y="6906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7"/>
          <p:cNvSpPr txBox="1">
            <a:spLocks/>
          </p:cNvSpPr>
          <p:nvPr/>
        </p:nvSpPr>
        <p:spPr>
          <a:xfrm>
            <a:off x="220135" y="152400"/>
            <a:ext cx="46039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ПРОВЕДЕНИЕ</a:t>
            </a:r>
            <a:r>
              <a:rPr kumimoji="0" lang="ru-RU" sz="2400" b="1" i="0" u="none" strike="noStrike" kern="0" cap="none" spc="1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ЭКЗАМЕНА: </a:t>
            </a:r>
            <a:r>
              <a:rPr kumimoji="0" lang="ru-RU" sz="2400" b="1" i="0" u="none" strike="noStrike" kern="0" cap="none" spc="-3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4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ДОПОЛНИТЕЛЬНАЯ</a:t>
            </a:r>
            <a:r>
              <a:rPr kumimoji="0" lang="ru-RU" sz="2400" b="0" i="0" u="none" strike="noStrike" kern="0" cap="none" spc="-1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4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ПЕЧАТЬ</a:t>
            </a:r>
            <a:r>
              <a:rPr kumimoji="0" lang="ru-RU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ЭМ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Microsoft Sans Serif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78325" y="2272410"/>
            <a:ext cx="373380" cy="474980"/>
          </a:xfrm>
          <a:custGeom>
            <a:avLst/>
            <a:gdLst/>
            <a:ahLst/>
            <a:cxnLst/>
            <a:rect l="l" t="t" r="r" b="b"/>
            <a:pathLst>
              <a:path w="373379" h="474980">
                <a:moveTo>
                  <a:pt x="279908" y="0"/>
                </a:moveTo>
                <a:lnTo>
                  <a:pt x="93345" y="0"/>
                </a:lnTo>
                <a:lnTo>
                  <a:pt x="93345" y="288163"/>
                </a:lnTo>
                <a:lnTo>
                  <a:pt x="0" y="288163"/>
                </a:lnTo>
                <a:lnTo>
                  <a:pt x="186562" y="474725"/>
                </a:lnTo>
                <a:lnTo>
                  <a:pt x="373125" y="288163"/>
                </a:lnTo>
                <a:lnTo>
                  <a:pt x="279908" y="288163"/>
                </a:lnTo>
                <a:lnTo>
                  <a:pt x="279908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78325" y="3626611"/>
            <a:ext cx="373380" cy="474980"/>
          </a:xfrm>
          <a:custGeom>
            <a:avLst/>
            <a:gdLst/>
            <a:ahLst/>
            <a:cxnLst/>
            <a:rect l="l" t="t" r="r" b="b"/>
            <a:pathLst>
              <a:path w="373379" h="474979">
                <a:moveTo>
                  <a:pt x="279908" y="0"/>
                </a:moveTo>
                <a:lnTo>
                  <a:pt x="93345" y="0"/>
                </a:lnTo>
                <a:lnTo>
                  <a:pt x="93345" y="288036"/>
                </a:lnTo>
                <a:lnTo>
                  <a:pt x="0" y="288036"/>
                </a:lnTo>
                <a:lnTo>
                  <a:pt x="186562" y="474599"/>
                </a:lnTo>
                <a:lnTo>
                  <a:pt x="373125" y="288036"/>
                </a:lnTo>
                <a:lnTo>
                  <a:pt x="279908" y="288036"/>
                </a:lnTo>
                <a:lnTo>
                  <a:pt x="279908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78325" y="4980685"/>
            <a:ext cx="373380" cy="474980"/>
          </a:xfrm>
          <a:custGeom>
            <a:avLst/>
            <a:gdLst/>
            <a:ahLst/>
            <a:cxnLst/>
            <a:rect l="l" t="t" r="r" b="b"/>
            <a:pathLst>
              <a:path w="373379" h="474979">
                <a:moveTo>
                  <a:pt x="279908" y="0"/>
                </a:moveTo>
                <a:lnTo>
                  <a:pt x="93345" y="0"/>
                </a:lnTo>
                <a:lnTo>
                  <a:pt x="93345" y="288163"/>
                </a:lnTo>
                <a:lnTo>
                  <a:pt x="0" y="288163"/>
                </a:lnTo>
                <a:lnTo>
                  <a:pt x="186562" y="474725"/>
                </a:lnTo>
                <a:lnTo>
                  <a:pt x="373125" y="288163"/>
                </a:lnTo>
                <a:lnTo>
                  <a:pt x="279908" y="288163"/>
                </a:lnTo>
                <a:lnTo>
                  <a:pt x="279908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284668" y="1081220"/>
            <a:ext cx="6560820" cy="1205865"/>
            <a:chOff x="1284668" y="1081214"/>
            <a:chExt cx="6560820" cy="1205865"/>
          </a:xfrm>
        </p:grpSpPr>
        <p:sp>
          <p:nvSpPr>
            <p:cNvPr id="6" name="object 6"/>
            <p:cNvSpPr/>
            <p:nvPr/>
          </p:nvSpPr>
          <p:spPr>
            <a:xfrm>
              <a:off x="1298955" y="1095502"/>
              <a:ext cx="6532245" cy="1177290"/>
            </a:xfrm>
            <a:custGeom>
              <a:avLst/>
              <a:gdLst/>
              <a:ahLst/>
              <a:cxnLst/>
              <a:rect l="l" t="t" r="r" b="b"/>
              <a:pathLst>
                <a:path w="6532245" h="1177289">
                  <a:moveTo>
                    <a:pt x="6335776" y="0"/>
                  </a:moveTo>
                  <a:lnTo>
                    <a:pt x="196215" y="0"/>
                  </a:lnTo>
                  <a:lnTo>
                    <a:pt x="151235" y="5184"/>
                  </a:lnTo>
                  <a:lnTo>
                    <a:pt x="109940" y="19949"/>
                  </a:lnTo>
                  <a:lnTo>
                    <a:pt x="73507" y="43117"/>
                  </a:lnTo>
                  <a:lnTo>
                    <a:pt x="43117" y="73507"/>
                  </a:lnTo>
                  <a:lnTo>
                    <a:pt x="19949" y="109940"/>
                  </a:lnTo>
                  <a:lnTo>
                    <a:pt x="5184" y="151235"/>
                  </a:lnTo>
                  <a:lnTo>
                    <a:pt x="0" y="196214"/>
                  </a:lnTo>
                  <a:lnTo>
                    <a:pt x="0" y="980821"/>
                  </a:lnTo>
                  <a:lnTo>
                    <a:pt x="5184" y="1025793"/>
                  </a:lnTo>
                  <a:lnTo>
                    <a:pt x="19949" y="1067070"/>
                  </a:lnTo>
                  <a:lnTo>
                    <a:pt x="43117" y="1103478"/>
                  </a:lnTo>
                  <a:lnTo>
                    <a:pt x="73507" y="1133841"/>
                  </a:lnTo>
                  <a:lnTo>
                    <a:pt x="109940" y="1156984"/>
                  </a:lnTo>
                  <a:lnTo>
                    <a:pt x="151235" y="1171731"/>
                  </a:lnTo>
                  <a:lnTo>
                    <a:pt x="196215" y="1176909"/>
                  </a:lnTo>
                  <a:lnTo>
                    <a:pt x="6335776" y="1176909"/>
                  </a:lnTo>
                  <a:lnTo>
                    <a:pt x="6380748" y="1171731"/>
                  </a:lnTo>
                  <a:lnTo>
                    <a:pt x="6422025" y="1156984"/>
                  </a:lnTo>
                  <a:lnTo>
                    <a:pt x="6458433" y="1133841"/>
                  </a:lnTo>
                  <a:lnTo>
                    <a:pt x="6488796" y="1103478"/>
                  </a:lnTo>
                  <a:lnTo>
                    <a:pt x="6511939" y="1067070"/>
                  </a:lnTo>
                  <a:lnTo>
                    <a:pt x="6526686" y="1025793"/>
                  </a:lnTo>
                  <a:lnTo>
                    <a:pt x="6531864" y="980821"/>
                  </a:lnTo>
                  <a:lnTo>
                    <a:pt x="6531864" y="196214"/>
                  </a:lnTo>
                  <a:lnTo>
                    <a:pt x="6526686" y="151235"/>
                  </a:lnTo>
                  <a:lnTo>
                    <a:pt x="6511939" y="109940"/>
                  </a:lnTo>
                  <a:lnTo>
                    <a:pt x="6488796" y="73507"/>
                  </a:lnTo>
                  <a:lnTo>
                    <a:pt x="6458433" y="43117"/>
                  </a:lnTo>
                  <a:lnTo>
                    <a:pt x="6422025" y="19949"/>
                  </a:lnTo>
                  <a:lnTo>
                    <a:pt x="6380748" y="5184"/>
                  </a:lnTo>
                  <a:lnTo>
                    <a:pt x="633577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8955" y="1095502"/>
              <a:ext cx="6532245" cy="1177290"/>
            </a:xfrm>
            <a:custGeom>
              <a:avLst/>
              <a:gdLst/>
              <a:ahLst/>
              <a:cxnLst/>
              <a:rect l="l" t="t" r="r" b="b"/>
              <a:pathLst>
                <a:path w="6532245" h="1177289">
                  <a:moveTo>
                    <a:pt x="0" y="196214"/>
                  </a:moveTo>
                  <a:lnTo>
                    <a:pt x="5184" y="151235"/>
                  </a:lnTo>
                  <a:lnTo>
                    <a:pt x="19949" y="109940"/>
                  </a:lnTo>
                  <a:lnTo>
                    <a:pt x="43117" y="73507"/>
                  </a:lnTo>
                  <a:lnTo>
                    <a:pt x="73507" y="43117"/>
                  </a:lnTo>
                  <a:lnTo>
                    <a:pt x="109940" y="19949"/>
                  </a:lnTo>
                  <a:lnTo>
                    <a:pt x="151235" y="5184"/>
                  </a:lnTo>
                  <a:lnTo>
                    <a:pt x="196215" y="0"/>
                  </a:lnTo>
                  <a:lnTo>
                    <a:pt x="6335776" y="0"/>
                  </a:lnTo>
                  <a:lnTo>
                    <a:pt x="6380748" y="5184"/>
                  </a:lnTo>
                  <a:lnTo>
                    <a:pt x="6422025" y="19949"/>
                  </a:lnTo>
                  <a:lnTo>
                    <a:pt x="6458433" y="43117"/>
                  </a:lnTo>
                  <a:lnTo>
                    <a:pt x="6488796" y="73507"/>
                  </a:lnTo>
                  <a:lnTo>
                    <a:pt x="6511939" y="109940"/>
                  </a:lnTo>
                  <a:lnTo>
                    <a:pt x="6526686" y="151235"/>
                  </a:lnTo>
                  <a:lnTo>
                    <a:pt x="6531864" y="196214"/>
                  </a:lnTo>
                  <a:lnTo>
                    <a:pt x="6531864" y="980821"/>
                  </a:lnTo>
                  <a:lnTo>
                    <a:pt x="6526686" y="1025793"/>
                  </a:lnTo>
                  <a:lnTo>
                    <a:pt x="6511939" y="1067070"/>
                  </a:lnTo>
                  <a:lnTo>
                    <a:pt x="6488796" y="1103478"/>
                  </a:lnTo>
                  <a:lnTo>
                    <a:pt x="6458433" y="1133841"/>
                  </a:lnTo>
                  <a:lnTo>
                    <a:pt x="6422025" y="1156984"/>
                  </a:lnTo>
                  <a:lnTo>
                    <a:pt x="6380748" y="1171731"/>
                  </a:lnTo>
                  <a:lnTo>
                    <a:pt x="6335776" y="1176909"/>
                  </a:lnTo>
                  <a:lnTo>
                    <a:pt x="196215" y="1176909"/>
                  </a:lnTo>
                  <a:lnTo>
                    <a:pt x="151235" y="1171731"/>
                  </a:lnTo>
                  <a:lnTo>
                    <a:pt x="109940" y="1156984"/>
                  </a:lnTo>
                  <a:lnTo>
                    <a:pt x="73507" y="1133841"/>
                  </a:lnTo>
                  <a:lnTo>
                    <a:pt x="43117" y="1103478"/>
                  </a:lnTo>
                  <a:lnTo>
                    <a:pt x="19949" y="1067070"/>
                  </a:lnTo>
                  <a:lnTo>
                    <a:pt x="5184" y="1025793"/>
                  </a:lnTo>
                  <a:lnTo>
                    <a:pt x="0" y="980821"/>
                  </a:lnTo>
                  <a:lnTo>
                    <a:pt x="0" y="196214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35355" y="1276858"/>
            <a:ext cx="6257925" cy="805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1346200" algn="l"/>
                <a:tab pos="2595880" algn="l"/>
                <a:tab pos="2839720" algn="l"/>
                <a:tab pos="3996690" algn="l"/>
                <a:tab pos="4695190" algn="l"/>
                <a:tab pos="5262245" algn="l"/>
              </a:tabLst>
            </a:pPr>
            <a:r>
              <a:rPr sz="1600" spc="-15" dirty="0">
                <a:cs typeface="Microsoft Sans Serif"/>
              </a:rPr>
              <a:t>О</a:t>
            </a:r>
            <a:r>
              <a:rPr sz="1600" spc="-25" dirty="0">
                <a:cs typeface="Microsoft Sans Serif"/>
              </a:rPr>
              <a:t>р</a:t>
            </a:r>
            <a:r>
              <a:rPr sz="1600" spc="-50" dirty="0">
                <a:cs typeface="Microsoft Sans Serif"/>
              </a:rPr>
              <a:t>г</a:t>
            </a:r>
            <a:r>
              <a:rPr sz="1600" spc="5" dirty="0">
                <a:cs typeface="Microsoft Sans Serif"/>
              </a:rPr>
              <a:t>а</a:t>
            </a:r>
            <a:r>
              <a:rPr sz="1600" spc="-10" dirty="0">
                <a:cs typeface="Microsoft Sans Serif"/>
              </a:rPr>
              <a:t>н</a:t>
            </a:r>
            <a:r>
              <a:rPr sz="1600" dirty="0">
                <a:cs typeface="Microsoft Sans Serif"/>
              </a:rPr>
              <a:t>и</a:t>
            </a:r>
            <a:r>
              <a:rPr sz="1600" spc="-40" dirty="0">
                <a:cs typeface="Microsoft Sans Serif"/>
              </a:rPr>
              <a:t>з</a:t>
            </a:r>
            <a:r>
              <a:rPr sz="1600" spc="-80" dirty="0">
                <a:cs typeface="Microsoft Sans Serif"/>
              </a:rPr>
              <a:t>а</a:t>
            </a:r>
            <a:r>
              <a:rPr sz="1600" spc="-20" dirty="0">
                <a:cs typeface="Microsoft Sans Serif"/>
              </a:rPr>
              <a:t>т</a:t>
            </a:r>
            <a:r>
              <a:rPr sz="1600" spc="-10" dirty="0">
                <a:cs typeface="Microsoft Sans Serif"/>
              </a:rPr>
              <a:t>о</a:t>
            </a:r>
            <a:r>
              <a:rPr sz="1600" spc="-5" dirty="0">
                <a:cs typeface="Microsoft Sans Serif"/>
              </a:rPr>
              <a:t>р</a:t>
            </a:r>
            <a:r>
              <a:rPr sz="1600" dirty="0">
                <a:cs typeface="Microsoft Sans Serif"/>
              </a:rPr>
              <a:t>	</a:t>
            </a:r>
            <a:r>
              <a:rPr sz="1600" spc="-15" dirty="0">
                <a:cs typeface="Microsoft Sans Serif"/>
              </a:rPr>
              <a:t>п</a:t>
            </a:r>
            <a:r>
              <a:rPr sz="1600" spc="-5" dirty="0">
                <a:cs typeface="Microsoft Sans Serif"/>
              </a:rPr>
              <a:t>р</a:t>
            </a:r>
            <a:r>
              <a:rPr sz="1600" spc="-20" dirty="0">
                <a:cs typeface="Microsoft Sans Serif"/>
              </a:rPr>
              <a:t>и</a:t>
            </a:r>
            <a:r>
              <a:rPr sz="1600" spc="-50" dirty="0">
                <a:cs typeface="Microsoft Sans Serif"/>
              </a:rPr>
              <a:t>г</a:t>
            </a:r>
            <a:r>
              <a:rPr sz="1600" spc="15" dirty="0">
                <a:cs typeface="Microsoft Sans Serif"/>
              </a:rPr>
              <a:t>л</a:t>
            </a:r>
            <a:r>
              <a:rPr sz="1600" spc="-10" dirty="0">
                <a:cs typeface="Microsoft Sans Serif"/>
              </a:rPr>
              <a:t>аш</a:t>
            </a:r>
            <a:r>
              <a:rPr sz="1600" spc="-5" dirty="0">
                <a:cs typeface="Microsoft Sans Serif"/>
              </a:rPr>
              <a:t>а</a:t>
            </a:r>
            <a:r>
              <a:rPr sz="1600" spc="-55" dirty="0">
                <a:cs typeface="Microsoft Sans Serif"/>
              </a:rPr>
              <a:t>е</a:t>
            </a:r>
            <a:r>
              <a:rPr sz="1600" spc="-5" dirty="0">
                <a:cs typeface="Microsoft Sans Serif"/>
              </a:rPr>
              <a:t>т</a:t>
            </a:r>
            <a:r>
              <a:rPr sz="1600" dirty="0">
                <a:cs typeface="Microsoft Sans Serif"/>
              </a:rPr>
              <a:t>	</a:t>
            </a: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	</a:t>
            </a:r>
            <a:r>
              <a:rPr sz="1600" spc="-20" dirty="0">
                <a:cs typeface="Microsoft Sans Serif"/>
              </a:rPr>
              <a:t>а</a:t>
            </a:r>
            <a:r>
              <a:rPr sz="1600" spc="-60" dirty="0">
                <a:cs typeface="Microsoft Sans Serif"/>
              </a:rPr>
              <a:t>у</a:t>
            </a:r>
            <a:r>
              <a:rPr sz="1600" spc="-5" dirty="0">
                <a:cs typeface="Microsoft Sans Serif"/>
              </a:rPr>
              <a:t>ди</a:t>
            </a:r>
            <a:r>
              <a:rPr sz="1600" spc="-20" dirty="0">
                <a:cs typeface="Microsoft Sans Serif"/>
              </a:rPr>
              <a:t>т</a:t>
            </a:r>
            <a:r>
              <a:rPr sz="1600" spc="-10" dirty="0">
                <a:cs typeface="Microsoft Sans Serif"/>
              </a:rPr>
              <a:t>о</a:t>
            </a:r>
            <a:r>
              <a:rPr sz="1600" spc="5" dirty="0">
                <a:cs typeface="Microsoft Sans Serif"/>
              </a:rPr>
              <a:t>р</a:t>
            </a:r>
            <a:r>
              <a:rPr sz="1600" dirty="0">
                <a:cs typeface="Microsoft Sans Serif"/>
              </a:rPr>
              <a:t>ию	</a:t>
            </a:r>
            <a:r>
              <a:rPr sz="1600" spc="-20" dirty="0">
                <a:cs typeface="Microsoft Sans Serif"/>
              </a:rPr>
              <a:t>ч</a:t>
            </a:r>
            <a:r>
              <a:rPr sz="1600" spc="15" dirty="0">
                <a:cs typeface="Microsoft Sans Serif"/>
              </a:rPr>
              <a:t>л</a:t>
            </a:r>
            <a:r>
              <a:rPr sz="1600" spc="-10" dirty="0">
                <a:cs typeface="Microsoft Sans Serif"/>
              </a:rPr>
              <a:t>ен</a:t>
            </a:r>
            <a:r>
              <a:rPr sz="1600" spc="-5" dirty="0">
                <a:cs typeface="Microsoft Sans Serif"/>
              </a:rPr>
              <a:t>а</a:t>
            </a:r>
            <a:r>
              <a:rPr sz="1600" dirty="0">
                <a:cs typeface="Microsoft Sans Serif"/>
              </a:rPr>
              <a:t>	</a:t>
            </a:r>
            <a:r>
              <a:rPr sz="1600" spc="-60" dirty="0">
                <a:cs typeface="Microsoft Sans Serif"/>
              </a:rPr>
              <a:t>ГЭК</a:t>
            </a:r>
            <a:r>
              <a:rPr sz="1600" spc="-5" dirty="0">
                <a:cs typeface="Microsoft Sans Serif"/>
              </a:rPr>
              <a:t>,</a:t>
            </a:r>
            <a:r>
              <a:rPr sz="1600" dirty="0">
                <a:cs typeface="Microsoft Sans Serif"/>
              </a:rPr>
              <a:t>	</a:t>
            </a:r>
            <a:r>
              <a:rPr sz="1600" spc="-10" dirty="0">
                <a:cs typeface="Microsoft Sans Serif"/>
              </a:rPr>
              <a:t>о</a:t>
            </a:r>
            <a:r>
              <a:rPr sz="1600" spc="-55" dirty="0">
                <a:cs typeface="Microsoft Sans Serif"/>
              </a:rPr>
              <a:t>б</a:t>
            </a:r>
            <a:r>
              <a:rPr sz="1600" spc="-5" dirty="0">
                <a:cs typeface="Microsoft Sans Serif"/>
              </a:rPr>
              <a:t>ъясн</a:t>
            </a:r>
            <a:r>
              <a:rPr sz="1600" dirty="0">
                <a:cs typeface="Microsoft Sans Serif"/>
              </a:rPr>
              <a:t>я</a:t>
            </a:r>
            <a:r>
              <a:rPr sz="1600" spc="-55" dirty="0">
                <a:cs typeface="Microsoft Sans Serif"/>
              </a:rPr>
              <a:t>е</a:t>
            </a:r>
            <a:r>
              <a:rPr sz="1600" spc="-5" dirty="0">
                <a:cs typeface="Microsoft Sans Serif"/>
              </a:rPr>
              <a:t>т  </a:t>
            </a:r>
            <a:r>
              <a:rPr sz="1600" b="1" spc="-15" dirty="0">
                <a:solidFill>
                  <a:srgbClr val="FF0000"/>
                </a:solidFill>
                <a:cs typeface="Microsoft Sans Serif"/>
              </a:rPr>
              <a:t>причину</a:t>
            </a:r>
            <a:r>
              <a:rPr sz="1600" b="1" spc="5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FF0000"/>
                </a:solidFill>
                <a:cs typeface="Microsoft Sans Serif"/>
              </a:rPr>
              <a:t>дополнительной</a:t>
            </a:r>
            <a:r>
              <a:rPr sz="1600" b="1" spc="8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b="1" spc="-25" dirty="0">
                <a:solidFill>
                  <a:srgbClr val="FF0000"/>
                </a:solidFill>
                <a:cs typeface="Microsoft Sans Serif"/>
              </a:rPr>
              <a:t>печати</a:t>
            </a:r>
            <a:r>
              <a:rPr sz="1600" spc="-25" dirty="0">
                <a:cs typeface="Microsoft Sans Serif"/>
              </a:rPr>
              <a:t>.</a:t>
            </a:r>
            <a:endParaRPr sz="1600" dirty="0"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384"/>
              </a:spcBef>
            </a:pPr>
            <a:r>
              <a:rPr sz="1600" spc="-50" dirty="0">
                <a:cs typeface="Microsoft Sans Serif"/>
              </a:rPr>
              <a:t>Кнопка</a:t>
            </a:r>
            <a:r>
              <a:rPr sz="1600" spc="5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«Дополнительная</a:t>
            </a:r>
            <a:r>
              <a:rPr sz="1600" spc="7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печать»</a:t>
            </a:r>
            <a:r>
              <a:rPr sz="1600" spc="45" dirty="0">
                <a:cs typeface="Microsoft Sans Serif"/>
              </a:rPr>
              <a:t> </a:t>
            </a:r>
            <a:r>
              <a:rPr sz="1600" spc="415" dirty="0">
                <a:cs typeface="Microsoft Sans Serif"/>
              </a:rPr>
              <a:t>–</a:t>
            </a:r>
            <a:r>
              <a:rPr sz="1600" spc="3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кнопка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«Напечатать»</a:t>
            </a:r>
            <a:endParaRPr sz="1600" dirty="0"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84668" y="2732849"/>
            <a:ext cx="6560820" cy="908050"/>
            <a:chOff x="1284668" y="2732849"/>
            <a:chExt cx="6560820" cy="908050"/>
          </a:xfrm>
        </p:grpSpPr>
        <p:sp>
          <p:nvSpPr>
            <p:cNvPr id="10" name="object 10"/>
            <p:cNvSpPr/>
            <p:nvPr/>
          </p:nvSpPr>
          <p:spPr>
            <a:xfrm>
              <a:off x="1298955" y="2747136"/>
              <a:ext cx="6532245" cy="879475"/>
            </a:xfrm>
            <a:custGeom>
              <a:avLst/>
              <a:gdLst/>
              <a:ahLst/>
              <a:cxnLst/>
              <a:rect l="l" t="t" r="r" b="b"/>
              <a:pathLst>
                <a:path w="6532245" h="879475">
                  <a:moveTo>
                    <a:pt x="6385306" y="0"/>
                  </a:moveTo>
                  <a:lnTo>
                    <a:pt x="146684" y="0"/>
                  </a:lnTo>
                  <a:lnTo>
                    <a:pt x="100315" y="7463"/>
                  </a:lnTo>
                  <a:lnTo>
                    <a:pt x="60048" y="28252"/>
                  </a:lnTo>
                  <a:lnTo>
                    <a:pt x="28297" y="59966"/>
                  </a:lnTo>
                  <a:lnTo>
                    <a:pt x="7476" y="100201"/>
                  </a:lnTo>
                  <a:lnTo>
                    <a:pt x="0" y="146558"/>
                  </a:lnTo>
                  <a:lnTo>
                    <a:pt x="0" y="732916"/>
                  </a:lnTo>
                  <a:lnTo>
                    <a:pt x="7476" y="779224"/>
                  </a:lnTo>
                  <a:lnTo>
                    <a:pt x="28297" y="819453"/>
                  </a:lnTo>
                  <a:lnTo>
                    <a:pt x="60048" y="851185"/>
                  </a:lnTo>
                  <a:lnTo>
                    <a:pt x="100315" y="871999"/>
                  </a:lnTo>
                  <a:lnTo>
                    <a:pt x="146684" y="879475"/>
                  </a:lnTo>
                  <a:lnTo>
                    <a:pt x="6385306" y="879475"/>
                  </a:lnTo>
                  <a:lnTo>
                    <a:pt x="6431662" y="871999"/>
                  </a:lnTo>
                  <a:lnTo>
                    <a:pt x="6471897" y="851185"/>
                  </a:lnTo>
                  <a:lnTo>
                    <a:pt x="6503611" y="819453"/>
                  </a:lnTo>
                  <a:lnTo>
                    <a:pt x="6524400" y="779224"/>
                  </a:lnTo>
                  <a:lnTo>
                    <a:pt x="6531864" y="732916"/>
                  </a:lnTo>
                  <a:lnTo>
                    <a:pt x="6531864" y="146558"/>
                  </a:lnTo>
                  <a:lnTo>
                    <a:pt x="6524400" y="100201"/>
                  </a:lnTo>
                  <a:lnTo>
                    <a:pt x="6503611" y="59966"/>
                  </a:lnTo>
                  <a:lnTo>
                    <a:pt x="6471897" y="28252"/>
                  </a:lnTo>
                  <a:lnTo>
                    <a:pt x="6431662" y="7463"/>
                  </a:lnTo>
                  <a:lnTo>
                    <a:pt x="638530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98955" y="2747136"/>
              <a:ext cx="6532245" cy="879475"/>
            </a:xfrm>
            <a:custGeom>
              <a:avLst/>
              <a:gdLst/>
              <a:ahLst/>
              <a:cxnLst/>
              <a:rect l="l" t="t" r="r" b="b"/>
              <a:pathLst>
                <a:path w="6532245" h="879475">
                  <a:moveTo>
                    <a:pt x="0" y="146558"/>
                  </a:moveTo>
                  <a:lnTo>
                    <a:pt x="7476" y="100201"/>
                  </a:lnTo>
                  <a:lnTo>
                    <a:pt x="28297" y="59966"/>
                  </a:lnTo>
                  <a:lnTo>
                    <a:pt x="60048" y="28252"/>
                  </a:lnTo>
                  <a:lnTo>
                    <a:pt x="100315" y="7463"/>
                  </a:lnTo>
                  <a:lnTo>
                    <a:pt x="146684" y="0"/>
                  </a:lnTo>
                  <a:lnTo>
                    <a:pt x="6385306" y="0"/>
                  </a:lnTo>
                  <a:lnTo>
                    <a:pt x="6431662" y="7463"/>
                  </a:lnTo>
                  <a:lnTo>
                    <a:pt x="6471897" y="28252"/>
                  </a:lnTo>
                  <a:lnTo>
                    <a:pt x="6503611" y="59966"/>
                  </a:lnTo>
                  <a:lnTo>
                    <a:pt x="6524400" y="100201"/>
                  </a:lnTo>
                  <a:lnTo>
                    <a:pt x="6531864" y="146558"/>
                  </a:lnTo>
                  <a:lnTo>
                    <a:pt x="6531864" y="732916"/>
                  </a:lnTo>
                  <a:lnTo>
                    <a:pt x="6524400" y="779224"/>
                  </a:lnTo>
                  <a:lnTo>
                    <a:pt x="6503611" y="819453"/>
                  </a:lnTo>
                  <a:lnTo>
                    <a:pt x="6471897" y="851185"/>
                  </a:lnTo>
                  <a:lnTo>
                    <a:pt x="6431662" y="871999"/>
                  </a:lnTo>
                  <a:lnTo>
                    <a:pt x="6385306" y="879475"/>
                  </a:lnTo>
                  <a:lnTo>
                    <a:pt x="146684" y="879475"/>
                  </a:lnTo>
                  <a:lnTo>
                    <a:pt x="100315" y="871999"/>
                  </a:lnTo>
                  <a:lnTo>
                    <a:pt x="60048" y="851185"/>
                  </a:lnTo>
                  <a:lnTo>
                    <a:pt x="28297" y="819453"/>
                  </a:lnTo>
                  <a:lnTo>
                    <a:pt x="7476" y="779224"/>
                  </a:lnTo>
                  <a:lnTo>
                    <a:pt x="0" y="732916"/>
                  </a:lnTo>
                  <a:lnTo>
                    <a:pt x="0" y="146558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421133" y="2804546"/>
            <a:ext cx="62896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cs typeface="Microsoft Sans Serif"/>
              </a:rPr>
              <a:t>Член</a:t>
            </a:r>
            <a:r>
              <a:rPr sz="1600" spc="409" dirty="0">
                <a:cs typeface="Microsoft Sans Serif"/>
              </a:rPr>
              <a:t> </a:t>
            </a:r>
            <a:r>
              <a:rPr sz="1600" spc="-60" dirty="0">
                <a:cs typeface="Microsoft Sans Serif"/>
              </a:rPr>
              <a:t>ГЭК</a:t>
            </a:r>
            <a:r>
              <a:rPr sz="1600" spc="67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подключает</a:t>
            </a:r>
            <a:r>
              <a:rPr sz="1600" spc="780" dirty="0">
                <a:cs typeface="Microsoft Sans Serif"/>
              </a:rPr>
              <a:t> </a:t>
            </a:r>
            <a:r>
              <a:rPr sz="1600" spc="-105" dirty="0">
                <a:cs typeface="Microsoft Sans Serif"/>
              </a:rPr>
              <a:t>к</a:t>
            </a:r>
            <a:r>
              <a:rPr sz="1600" spc="54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Станции</a:t>
            </a:r>
            <a:r>
              <a:rPr sz="1600" spc="82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780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ЭМ  </a:t>
            </a:r>
            <a:r>
              <a:rPr sz="1600" spc="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токен, </a:t>
            </a:r>
            <a:r>
              <a:rPr sz="1600" spc="-1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нажимает </a:t>
            </a:r>
            <a:r>
              <a:rPr sz="1600" spc="-40" dirty="0">
                <a:cs typeface="Microsoft Sans Serif"/>
              </a:rPr>
              <a:t>кнопку </a:t>
            </a:r>
            <a:r>
              <a:rPr sz="1600" spc="-5" dirty="0">
                <a:cs typeface="Microsoft Sans Serif"/>
              </a:rPr>
              <a:t>«Обновить </a:t>
            </a:r>
            <a:r>
              <a:rPr sz="1600" spc="-10" dirty="0">
                <a:cs typeface="Microsoft Sans Serif"/>
              </a:rPr>
              <a:t>информацию </a:t>
            </a:r>
            <a:r>
              <a:rPr sz="1600" spc="-5" dirty="0">
                <a:cs typeface="Microsoft Sans Serif"/>
              </a:rPr>
              <a:t>о </a:t>
            </a:r>
            <a:r>
              <a:rPr sz="1600" spc="-20" dirty="0">
                <a:cs typeface="Microsoft Sans Serif"/>
              </a:rPr>
              <a:t>токене </a:t>
            </a:r>
            <a:r>
              <a:rPr sz="1600" spc="-5" dirty="0">
                <a:cs typeface="Microsoft Sans Serif"/>
              </a:rPr>
              <a:t>члена </a:t>
            </a:r>
            <a:r>
              <a:rPr sz="1600" spc="-40" dirty="0">
                <a:cs typeface="Microsoft Sans Serif"/>
              </a:rPr>
              <a:t>ГЭК», </a:t>
            </a:r>
            <a:r>
              <a:rPr sz="1600" spc="-3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вводит</a:t>
            </a:r>
            <a:r>
              <a:rPr sz="1600" spc="1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пароль</a:t>
            </a:r>
            <a:r>
              <a:rPr sz="1600" spc="3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доступа</a:t>
            </a:r>
            <a:r>
              <a:rPr sz="1600" spc="50" dirty="0">
                <a:cs typeface="Microsoft Sans Serif"/>
              </a:rPr>
              <a:t> </a:t>
            </a:r>
            <a:r>
              <a:rPr sz="1600" spc="-105" dirty="0">
                <a:cs typeface="Microsoft Sans Serif"/>
              </a:rPr>
              <a:t>к</a:t>
            </a:r>
            <a:r>
              <a:rPr sz="1600" spc="2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токену</a:t>
            </a:r>
            <a:endParaRPr sz="1600" dirty="0">
              <a:cs typeface="Microsoft Sans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284668" y="4086923"/>
            <a:ext cx="6560820" cy="908050"/>
            <a:chOff x="1284668" y="4086923"/>
            <a:chExt cx="6560820" cy="908050"/>
          </a:xfrm>
        </p:grpSpPr>
        <p:sp>
          <p:nvSpPr>
            <p:cNvPr id="14" name="object 14"/>
            <p:cNvSpPr/>
            <p:nvPr/>
          </p:nvSpPr>
          <p:spPr>
            <a:xfrm>
              <a:off x="1298955" y="4101210"/>
              <a:ext cx="6532245" cy="879475"/>
            </a:xfrm>
            <a:custGeom>
              <a:avLst/>
              <a:gdLst/>
              <a:ahLst/>
              <a:cxnLst/>
              <a:rect l="l" t="t" r="r" b="b"/>
              <a:pathLst>
                <a:path w="6532245" h="879475">
                  <a:moveTo>
                    <a:pt x="6385306" y="0"/>
                  </a:moveTo>
                  <a:lnTo>
                    <a:pt x="146684" y="0"/>
                  </a:lnTo>
                  <a:lnTo>
                    <a:pt x="100315" y="7475"/>
                  </a:lnTo>
                  <a:lnTo>
                    <a:pt x="60048" y="28289"/>
                  </a:lnTo>
                  <a:lnTo>
                    <a:pt x="28297" y="60021"/>
                  </a:lnTo>
                  <a:lnTo>
                    <a:pt x="7476" y="100250"/>
                  </a:lnTo>
                  <a:lnTo>
                    <a:pt x="0" y="146557"/>
                  </a:lnTo>
                  <a:lnTo>
                    <a:pt x="0" y="732916"/>
                  </a:lnTo>
                  <a:lnTo>
                    <a:pt x="7476" y="779224"/>
                  </a:lnTo>
                  <a:lnTo>
                    <a:pt x="28297" y="819453"/>
                  </a:lnTo>
                  <a:lnTo>
                    <a:pt x="60048" y="851185"/>
                  </a:lnTo>
                  <a:lnTo>
                    <a:pt x="100315" y="871999"/>
                  </a:lnTo>
                  <a:lnTo>
                    <a:pt x="146684" y="879475"/>
                  </a:lnTo>
                  <a:lnTo>
                    <a:pt x="6385306" y="879475"/>
                  </a:lnTo>
                  <a:lnTo>
                    <a:pt x="6431662" y="871999"/>
                  </a:lnTo>
                  <a:lnTo>
                    <a:pt x="6471897" y="851185"/>
                  </a:lnTo>
                  <a:lnTo>
                    <a:pt x="6503611" y="819453"/>
                  </a:lnTo>
                  <a:lnTo>
                    <a:pt x="6524400" y="779224"/>
                  </a:lnTo>
                  <a:lnTo>
                    <a:pt x="6531864" y="732916"/>
                  </a:lnTo>
                  <a:lnTo>
                    <a:pt x="6531864" y="146557"/>
                  </a:lnTo>
                  <a:lnTo>
                    <a:pt x="6524400" y="100250"/>
                  </a:lnTo>
                  <a:lnTo>
                    <a:pt x="6503611" y="60021"/>
                  </a:lnTo>
                  <a:lnTo>
                    <a:pt x="6471897" y="28289"/>
                  </a:lnTo>
                  <a:lnTo>
                    <a:pt x="6431662" y="7475"/>
                  </a:lnTo>
                  <a:lnTo>
                    <a:pt x="638530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98955" y="4101210"/>
              <a:ext cx="6532245" cy="879475"/>
            </a:xfrm>
            <a:custGeom>
              <a:avLst/>
              <a:gdLst/>
              <a:ahLst/>
              <a:cxnLst/>
              <a:rect l="l" t="t" r="r" b="b"/>
              <a:pathLst>
                <a:path w="6532245" h="879475">
                  <a:moveTo>
                    <a:pt x="0" y="146557"/>
                  </a:moveTo>
                  <a:lnTo>
                    <a:pt x="7476" y="100250"/>
                  </a:lnTo>
                  <a:lnTo>
                    <a:pt x="28297" y="60021"/>
                  </a:lnTo>
                  <a:lnTo>
                    <a:pt x="60048" y="28289"/>
                  </a:lnTo>
                  <a:lnTo>
                    <a:pt x="100315" y="7475"/>
                  </a:lnTo>
                  <a:lnTo>
                    <a:pt x="146684" y="0"/>
                  </a:lnTo>
                  <a:lnTo>
                    <a:pt x="6385306" y="0"/>
                  </a:lnTo>
                  <a:lnTo>
                    <a:pt x="6431662" y="7475"/>
                  </a:lnTo>
                  <a:lnTo>
                    <a:pt x="6471897" y="28289"/>
                  </a:lnTo>
                  <a:lnTo>
                    <a:pt x="6503611" y="60021"/>
                  </a:lnTo>
                  <a:lnTo>
                    <a:pt x="6524400" y="100250"/>
                  </a:lnTo>
                  <a:lnTo>
                    <a:pt x="6531864" y="146557"/>
                  </a:lnTo>
                  <a:lnTo>
                    <a:pt x="6531864" y="732916"/>
                  </a:lnTo>
                  <a:lnTo>
                    <a:pt x="6524400" y="779224"/>
                  </a:lnTo>
                  <a:lnTo>
                    <a:pt x="6503611" y="819453"/>
                  </a:lnTo>
                  <a:lnTo>
                    <a:pt x="6471897" y="851185"/>
                  </a:lnTo>
                  <a:lnTo>
                    <a:pt x="6431662" y="871999"/>
                  </a:lnTo>
                  <a:lnTo>
                    <a:pt x="6385306" y="879475"/>
                  </a:lnTo>
                  <a:lnTo>
                    <a:pt x="146684" y="879475"/>
                  </a:lnTo>
                  <a:lnTo>
                    <a:pt x="100315" y="871999"/>
                  </a:lnTo>
                  <a:lnTo>
                    <a:pt x="60048" y="851185"/>
                  </a:lnTo>
                  <a:lnTo>
                    <a:pt x="28297" y="819453"/>
                  </a:lnTo>
                  <a:lnTo>
                    <a:pt x="7476" y="779224"/>
                  </a:lnTo>
                  <a:lnTo>
                    <a:pt x="0" y="732916"/>
                  </a:lnTo>
                  <a:lnTo>
                    <a:pt x="0" y="146557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21131" y="4148671"/>
            <a:ext cx="628904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937260" algn="l"/>
                <a:tab pos="2260600" algn="l"/>
                <a:tab pos="3658235" algn="l"/>
                <a:tab pos="5270500" algn="l"/>
              </a:tabLst>
            </a:pPr>
            <a:r>
              <a:rPr lang="ru-RU" sz="1600" spc="-100" dirty="0" smtClean="0">
                <a:cs typeface="Microsoft Sans Serif"/>
              </a:rPr>
              <a:t>Организатор указывает количество дополнительных ЭМ, </a:t>
            </a:r>
            <a:r>
              <a:rPr sz="1600" spc="-100" dirty="0" err="1" smtClean="0">
                <a:cs typeface="Microsoft Sans Serif"/>
              </a:rPr>
              <a:t>к</a:t>
            </a:r>
            <a:r>
              <a:rPr sz="1600" spc="-45" dirty="0" err="1" smtClean="0">
                <a:cs typeface="Microsoft Sans Serif"/>
              </a:rPr>
              <a:t>о</a:t>
            </a:r>
            <a:r>
              <a:rPr sz="1600" spc="-20" dirty="0" err="1" smtClean="0">
                <a:cs typeface="Microsoft Sans Serif"/>
              </a:rPr>
              <a:t>т</a:t>
            </a:r>
            <a:r>
              <a:rPr sz="1600" spc="-10" dirty="0" err="1" smtClean="0">
                <a:cs typeface="Microsoft Sans Serif"/>
              </a:rPr>
              <a:t>оро</a:t>
            </a:r>
            <a:r>
              <a:rPr sz="1600" spc="-5" dirty="0" err="1" smtClean="0">
                <a:cs typeface="Microsoft Sans Serif"/>
              </a:rPr>
              <a:t>е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20" dirty="0" err="1" smtClean="0">
                <a:cs typeface="Microsoft Sans Serif"/>
              </a:rPr>
              <a:t>н</a:t>
            </a:r>
            <a:r>
              <a:rPr sz="1600" spc="-10" dirty="0" err="1" smtClean="0">
                <a:cs typeface="Microsoft Sans Serif"/>
              </a:rPr>
              <a:t>ео</a:t>
            </a:r>
            <a:r>
              <a:rPr sz="1600" spc="-55" dirty="0" err="1" smtClean="0">
                <a:cs typeface="Microsoft Sans Serif"/>
              </a:rPr>
              <a:t>б</a:t>
            </a:r>
            <a:r>
              <a:rPr sz="1600" spc="-15" dirty="0" err="1" smtClean="0">
                <a:cs typeface="Microsoft Sans Serif"/>
              </a:rPr>
              <a:t>х</a:t>
            </a:r>
            <a:r>
              <a:rPr sz="1600" spc="-45" dirty="0" err="1" smtClean="0">
                <a:cs typeface="Microsoft Sans Serif"/>
              </a:rPr>
              <a:t>о</a:t>
            </a:r>
            <a:r>
              <a:rPr sz="1600" spc="-5" dirty="0" err="1" smtClean="0">
                <a:cs typeface="Microsoft Sans Serif"/>
              </a:rPr>
              <a:t>д</a:t>
            </a:r>
            <a:r>
              <a:rPr sz="1600" dirty="0" err="1" smtClean="0">
                <a:cs typeface="Microsoft Sans Serif"/>
              </a:rPr>
              <a:t>и</a:t>
            </a:r>
            <a:r>
              <a:rPr sz="1600" spc="-55" dirty="0" err="1" smtClean="0">
                <a:cs typeface="Microsoft Sans Serif"/>
              </a:rPr>
              <a:t>м</a:t>
            </a:r>
            <a:r>
              <a:rPr sz="1600" spc="-5" dirty="0" err="1" smtClean="0">
                <a:cs typeface="Microsoft Sans Serif"/>
              </a:rPr>
              <a:t>о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ра</a:t>
            </a:r>
            <a:r>
              <a:rPr sz="1600" dirty="0" err="1" smtClean="0">
                <a:cs typeface="Microsoft Sans Serif"/>
              </a:rPr>
              <a:t>с</a:t>
            </a:r>
            <a:r>
              <a:rPr sz="1600" spc="-15" dirty="0" err="1" smtClean="0">
                <a:cs typeface="Microsoft Sans Serif"/>
              </a:rPr>
              <a:t>п</a:t>
            </a:r>
            <a:r>
              <a:rPr sz="1600" spc="-65" dirty="0" err="1" smtClean="0">
                <a:cs typeface="Microsoft Sans Serif"/>
              </a:rPr>
              <a:t>е</a:t>
            </a:r>
            <a:r>
              <a:rPr sz="1600" spc="-15" dirty="0" err="1" smtClean="0">
                <a:cs typeface="Microsoft Sans Serif"/>
              </a:rPr>
              <a:t>ч</a:t>
            </a:r>
            <a:r>
              <a:rPr sz="1600" spc="-45" dirty="0" err="1" smtClean="0">
                <a:cs typeface="Microsoft Sans Serif"/>
              </a:rPr>
              <a:t>а</a:t>
            </a:r>
            <a:r>
              <a:rPr sz="1600" spc="-20" dirty="0" err="1" smtClean="0">
                <a:cs typeface="Microsoft Sans Serif"/>
              </a:rPr>
              <a:t>т</a:t>
            </a:r>
            <a:r>
              <a:rPr sz="1600" spc="-45" dirty="0" err="1" smtClean="0">
                <a:cs typeface="Microsoft Sans Serif"/>
              </a:rPr>
              <a:t>а</a:t>
            </a:r>
            <a:r>
              <a:rPr sz="1600" spc="-5" dirty="0" err="1" smtClean="0">
                <a:cs typeface="Microsoft Sans Serif"/>
              </a:rPr>
              <a:t>т</a:t>
            </a:r>
            <a:r>
              <a:rPr sz="1600" dirty="0" err="1" smtClean="0">
                <a:cs typeface="Microsoft Sans Serif"/>
              </a:rPr>
              <a:t>ь</a:t>
            </a:r>
            <a:r>
              <a:rPr sz="1600" spc="-5" dirty="0" smtClean="0">
                <a:cs typeface="Microsoft Sans Serif"/>
              </a:rPr>
              <a:t>,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5" dirty="0" err="1" smtClean="0">
                <a:cs typeface="Microsoft Sans Serif"/>
              </a:rPr>
              <a:t>д</a:t>
            </a:r>
            <a:r>
              <a:rPr sz="1600" spc="5" dirty="0" err="1" smtClean="0">
                <a:cs typeface="Microsoft Sans Serif"/>
              </a:rPr>
              <a:t>е</a:t>
            </a:r>
            <a:r>
              <a:rPr sz="1600" spc="-55" dirty="0" err="1" smtClean="0">
                <a:cs typeface="Microsoft Sans Serif"/>
              </a:rPr>
              <a:t>м</a:t>
            </a:r>
            <a:r>
              <a:rPr sz="1600" spc="5" dirty="0" err="1" smtClean="0">
                <a:cs typeface="Microsoft Sans Serif"/>
              </a:rPr>
              <a:t>о</a:t>
            </a:r>
            <a:r>
              <a:rPr sz="1600" spc="-20" dirty="0" err="1" smtClean="0">
                <a:cs typeface="Microsoft Sans Serif"/>
              </a:rPr>
              <a:t>н</a:t>
            </a:r>
            <a:r>
              <a:rPr sz="1600" spc="-5" dirty="0" err="1" smtClean="0">
                <a:cs typeface="Microsoft Sans Serif"/>
              </a:rPr>
              <a:t>ст</a:t>
            </a:r>
            <a:r>
              <a:rPr sz="1600" spc="5" dirty="0" err="1" smtClean="0">
                <a:cs typeface="Microsoft Sans Serif"/>
              </a:rPr>
              <a:t>р</a:t>
            </a:r>
            <a:r>
              <a:rPr sz="1600" spc="-5" dirty="0" err="1" smtClean="0">
                <a:cs typeface="Microsoft Sans Serif"/>
              </a:rPr>
              <a:t>ир</a:t>
            </a:r>
            <a:r>
              <a:rPr sz="1600" spc="-40" dirty="0" err="1" smtClean="0">
                <a:cs typeface="Microsoft Sans Serif"/>
              </a:rPr>
              <a:t>у</a:t>
            </a:r>
            <a:r>
              <a:rPr sz="1600" spc="-55" dirty="0" err="1" smtClean="0">
                <a:cs typeface="Microsoft Sans Serif"/>
              </a:rPr>
              <a:t>е</a:t>
            </a:r>
            <a:r>
              <a:rPr sz="1600" spc="-5" dirty="0" err="1" smtClean="0">
                <a:cs typeface="Microsoft Sans Serif"/>
              </a:rPr>
              <a:t>т</a:t>
            </a:r>
            <a:r>
              <a:rPr lang="ru-RU" sz="1600" spc="-5" dirty="0" smtClean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вв</a:t>
            </a:r>
            <a:r>
              <a:rPr sz="1600" spc="-45" dirty="0" err="1" smtClean="0">
                <a:cs typeface="Microsoft Sans Serif"/>
              </a:rPr>
              <a:t>е</a:t>
            </a:r>
            <a:r>
              <a:rPr sz="1600" spc="-5" dirty="0" err="1" smtClean="0">
                <a:cs typeface="Microsoft Sans Serif"/>
              </a:rPr>
              <a:t>д</a:t>
            </a:r>
            <a:r>
              <a:rPr sz="1600" spc="-15" dirty="0" err="1" smtClean="0">
                <a:cs typeface="Microsoft Sans Serif"/>
              </a:rPr>
              <a:t>е</a:t>
            </a:r>
            <a:r>
              <a:rPr sz="1600" spc="-5" dirty="0" err="1" smtClean="0">
                <a:cs typeface="Microsoft Sans Serif"/>
              </a:rPr>
              <a:t>н</a:t>
            </a:r>
            <a:r>
              <a:rPr sz="1600" spc="-10" dirty="0" err="1" smtClean="0">
                <a:cs typeface="Microsoft Sans Serif"/>
              </a:rPr>
              <a:t>ное</a:t>
            </a:r>
            <a:r>
              <a:rPr sz="1600" spc="-10" dirty="0" smtClean="0">
                <a:cs typeface="Microsoft Sans Serif"/>
              </a:rPr>
              <a:t>  </a:t>
            </a:r>
            <a:r>
              <a:rPr sz="1600" spc="-25" dirty="0">
                <a:cs typeface="Microsoft Sans Serif"/>
              </a:rPr>
              <a:t>значение</a:t>
            </a:r>
            <a:r>
              <a:rPr sz="1600" spc="5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члену</a:t>
            </a:r>
            <a:r>
              <a:rPr sz="1600" spc="45" dirty="0">
                <a:cs typeface="Microsoft Sans Serif"/>
              </a:rPr>
              <a:t> </a:t>
            </a:r>
            <a:r>
              <a:rPr sz="1600" spc="-50" dirty="0">
                <a:cs typeface="Microsoft Sans Serif"/>
              </a:rPr>
              <a:t>ГЭК,</a:t>
            </a:r>
            <a:r>
              <a:rPr sz="1600" spc="3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нажимает</a:t>
            </a:r>
            <a:r>
              <a:rPr sz="1600" spc="65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r>
              <a:rPr sz="1600" spc="5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«Печать</a:t>
            </a:r>
            <a:r>
              <a:rPr sz="1600" spc="4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ЭМ»</a:t>
            </a:r>
            <a:endParaRPr sz="1600" dirty="0"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84668" y="5441130"/>
            <a:ext cx="6560820" cy="909955"/>
            <a:chOff x="1284668" y="5441124"/>
            <a:chExt cx="6560820" cy="909955"/>
          </a:xfrm>
        </p:grpSpPr>
        <p:sp>
          <p:nvSpPr>
            <p:cNvPr id="20" name="object 20"/>
            <p:cNvSpPr/>
            <p:nvPr/>
          </p:nvSpPr>
          <p:spPr>
            <a:xfrm>
              <a:off x="1298955" y="5455411"/>
              <a:ext cx="6532245" cy="881380"/>
            </a:xfrm>
            <a:custGeom>
              <a:avLst/>
              <a:gdLst/>
              <a:ahLst/>
              <a:cxnLst/>
              <a:rect l="l" t="t" r="r" b="b"/>
              <a:pathLst>
                <a:path w="6532245" h="881379">
                  <a:moveTo>
                    <a:pt x="6385052" y="0"/>
                  </a:moveTo>
                  <a:lnTo>
                    <a:pt x="146938" y="0"/>
                  </a:lnTo>
                  <a:lnTo>
                    <a:pt x="100494" y="7477"/>
                  </a:lnTo>
                  <a:lnTo>
                    <a:pt x="60158" y="28305"/>
                  </a:lnTo>
                  <a:lnTo>
                    <a:pt x="28350" y="60076"/>
                  </a:lnTo>
                  <a:lnTo>
                    <a:pt x="7490" y="100380"/>
                  </a:lnTo>
                  <a:lnTo>
                    <a:pt x="0" y="146812"/>
                  </a:lnTo>
                  <a:lnTo>
                    <a:pt x="0" y="734174"/>
                  </a:lnTo>
                  <a:lnTo>
                    <a:pt x="7490" y="780589"/>
                  </a:lnTo>
                  <a:lnTo>
                    <a:pt x="28350" y="820901"/>
                  </a:lnTo>
                  <a:lnTo>
                    <a:pt x="60158" y="852690"/>
                  </a:lnTo>
                  <a:lnTo>
                    <a:pt x="100494" y="873537"/>
                  </a:lnTo>
                  <a:lnTo>
                    <a:pt x="146938" y="881024"/>
                  </a:lnTo>
                  <a:lnTo>
                    <a:pt x="6385052" y="881024"/>
                  </a:lnTo>
                  <a:lnTo>
                    <a:pt x="6431483" y="873537"/>
                  </a:lnTo>
                  <a:lnTo>
                    <a:pt x="6471787" y="852690"/>
                  </a:lnTo>
                  <a:lnTo>
                    <a:pt x="6503558" y="820901"/>
                  </a:lnTo>
                  <a:lnTo>
                    <a:pt x="6524386" y="780589"/>
                  </a:lnTo>
                  <a:lnTo>
                    <a:pt x="6531864" y="734174"/>
                  </a:lnTo>
                  <a:lnTo>
                    <a:pt x="6531864" y="146812"/>
                  </a:lnTo>
                  <a:lnTo>
                    <a:pt x="6524386" y="100380"/>
                  </a:lnTo>
                  <a:lnTo>
                    <a:pt x="6503558" y="60076"/>
                  </a:lnTo>
                  <a:lnTo>
                    <a:pt x="6471787" y="28305"/>
                  </a:lnTo>
                  <a:lnTo>
                    <a:pt x="6431483" y="7477"/>
                  </a:lnTo>
                  <a:lnTo>
                    <a:pt x="6385052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98955" y="5455411"/>
              <a:ext cx="6532245" cy="881380"/>
            </a:xfrm>
            <a:custGeom>
              <a:avLst/>
              <a:gdLst/>
              <a:ahLst/>
              <a:cxnLst/>
              <a:rect l="l" t="t" r="r" b="b"/>
              <a:pathLst>
                <a:path w="6532245" h="881379">
                  <a:moveTo>
                    <a:pt x="0" y="146812"/>
                  </a:moveTo>
                  <a:lnTo>
                    <a:pt x="7490" y="100380"/>
                  </a:lnTo>
                  <a:lnTo>
                    <a:pt x="28350" y="60076"/>
                  </a:lnTo>
                  <a:lnTo>
                    <a:pt x="60158" y="28305"/>
                  </a:lnTo>
                  <a:lnTo>
                    <a:pt x="100494" y="7477"/>
                  </a:lnTo>
                  <a:lnTo>
                    <a:pt x="146938" y="0"/>
                  </a:lnTo>
                  <a:lnTo>
                    <a:pt x="6385052" y="0"/>
                  </a:lnTo>
                  <a:lnTo>
                    <a:pt x="6431483" y="7477"/>
                  </a:lnTo>
                  <a:lnTo>
                    <a:pt x="6471787" y="28305"/>
                  </a:lnTo>
                  <a:lnTo>
                    <a:pt x="6503558" y="60076"/>
                  </a:lnTo>
                  <a:lnTo>
                    <a:pt x="6524386" y="100380"/>
                  </a:lnTo>
                  <a:lnTo>
                    <a:pt x="6531864" y="146812"/>
                  </a:lnTo>
                  <a:lnTo>
                    <a:pt x="6531864" y="734174"/>
                  </a:lnTo>
                  <a:lnTo>
                    <a:pt x="6524386" y="780589"/>
                  </a:lnTo>
                  <a:lnTo>
                    <a:pt x="6503558" y="820901"/>
                  </a:lnTo>
                  <a:lnTo>
                    <a:pt x="6471787" y="852690"/>
                  </a:lnTo>
                  <a:lnTo>
                    <a:pt x="6431483" y="873537"/>
                  </a:lnTo>
                  <a:lnTo>
                    <a:pt x="6385052" y="881024"/>
                  </a:lnTo>
                  <a:lnTo>
                    <a:pt x="146938" y="881024"/>
                  </a:lnTo>
                  <a:lnTo>
                    <a:pt x="100494" y="873537"/>
                  </a:lnTo>
                  <a:lnTo>
                    <a:pt x="60158" y="852690"/>
                  </a:lnTo>
                  <a:lnTo>
                    <a:pt x="28350" y="820901"/>
                  </a:lnTo>
                  <a:lnTo>
                    <a:pt x="7490" y="780589"/>
                  </a:lnTo>
                  <a:lnTo>
                    <a:pt x="0" y="734174"/>
                  </a:lnTo>
                  <a:lnTo>
                    <a:pt x="0" y="146812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421131" y="5758078"/>
            <a:ext cx="30391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cs typeface="Microsoft Sans Serif"/>
              </a:rPr>
              <a:t>Член</a:t>
            </a:r>
            <a:r>
              <a:rPr sz="1600" spc="5" dirty="0">
                <a:cs typeface="Microsoft Sans Serif"/>
              </a:rPr>
              <a:t> </a:t>
            </a:r>
            <a:r>
              <a:rPr sz="1600" spc="-60" dirty="0">
                <a:cs typeface="Microsoft Sans Serif"/>
              </a:rPr>
              <a:t>ГЭК</a:t>
            </a:r>
            <a:r>
              <a:rPr sz="1600" spc="2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отключает</a:t>
            </a:r>
            <a:r>
              <a:rPr sz="1600" spc="5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свой</a:t>
            </a:r>
            <a:r>
              <a:rPr sz="1600" spc="2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токен</a:t>
            </a:r>
            <a:endParaRPr sz="1600" dirty="0">
              <a:cs typeface="Microsoft Sans Serif"/>
            </a:endParaRPr>
          </a:p>
        </p:txBody>
      </p:sp>
      <p:sp>
        <p:nvSpPr>
          <p:cNvPr id="26" name="object 23"/>
          <p:cNvSpPr txBox="1">
            <a:spLocks/>
          </p:cNvSpPr>
          <p:nvPr/>
        </p:nvSpPr>
        <p:spPr>
          <a:xfrm>
            <a:off x="254001" y="127000"/>
            <a:ext cx="457009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ПРОВЕДЕНИЕ</a:t>
            </a:r>
            <a:r>
              <a:rPr kumimoji="0" lang="ru-RU" sz="2400" b="1" i="0" u="none" strike="noStrike" kern="0" cap="none" spc="1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1" i="0" u="none" strike="noStrike" kern="0" cap="none" spc="-35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ЭКЗАМЕНА: </a:t>
            </a:r>
            <a:r>
              <a:rPr kumimoji="0" lang="ru-RU" sz="2400" b="1" i="0" u="none" strike="noStrike" kern="0" cap="none" spc="-30" normalizeH="0" baseline="0" noProof="0" dirty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4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ДОПОЛНИТЕЛЬНАЯ</a:t>
            </a:r>
            <a:r>
              <a:rPr kumimoji="0" lang="ru-RU" sz="2400" b="0" i="0" u="none" strike="noStrike" kern="0" cap="none" spc="-1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-4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ПЕЧАТЬ</a:t>
            </a:r>
            <a:r>
              <a:rPr kumimoji="0" lang="ru-RU" sz="2400" b="0" i="0" u="none" strike="noStrike" kern="0" cap="none" spc="-1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Microsoft Sans Serif"/>
              </a:rPr>
              <a:t>ЭМ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j-ea"/>
              <a:cs typeface="Microsoft Sans Serif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2" y="29342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 </a:t>
            </a:r>
            <a:r>
              <a:rPr sz="2400" b="1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ДОПОЛНИТЕЛЬНАЯ</a:t>
            </a:r>
            <a:r>
              <a:rPr sz="2400" spc="-15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ПЕЧАТЬ</a:t>
            </a:r>
            <a:r>
              <a:rPr sz="2400" spc="-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41351" y="1180083"/>
            <a:ext cx="8461375" cy="393700"/>
            <a:chOff x="341350" y="1180083"/>
            <a:chExt cx="8461375" cy="393700"/>
          </a:xfrm>
        </p:grpSpPr>
        <p:sp>
          <p:nvSpPr>
            <p:cNvPr id="4" name="object 4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8379866" y="0"/>
                  </a:moveTo>
                  <a:lnTo>
                    <a:pt x="62433" y="0"/>
                  </a:lnTo>
                  <a:lnTo>
                    <a:pt x="38131" y="4903"/>
                  </a:lnTo>
                  <a:lnTo>
                    <a:pt x="18286" y="18272"/>
                  </a:lnTo>
                  <a:lnTo>
                    <a:pt x="4906" y="38094"/>
                  </a:lnTo>
                  <a:lnTo>
                    <a:pt x="0" y="62356"/>
                  </a:lnTo>
                  <a:lnTo>
                    <a:pt x="0" y="312038"/>
                  </a:lnTo>
                  <a:lnTo>
                    <a:pt x="4906" y="336375"/>
                  </a:lnTo>
                  <a:lnTo>
                    <a:pt x="18286" y="356235"/>
                  </a:lnTo>
                  <a:lnTo>
                    <a:pt x="38131" y="369617"/>
                  </a:lnTo>
                  <a:lnTo>
                    <a:pt x="62433" y="374523"/>
                  </a:lnTo>
                  <a:lnTo>
                    <a:pt x="8379866" y="374523"/>
                  </a:lnTo>
                  <a:lnTo>
                    <a:pt x="8404129" y="369617"/>
                  </a:lnTo>
                  <a:lnTo>
                    <a:pt x="8423951" y="356235"/>
                  </a:lnTo>
                  <a:lnTo>
                    <a:pt x="8437320" y="336375"/>
                  </a:lnTo>
                  <a:lnTo>
                    <a:pt x="8442223" y="312038"/>
                  </a:lnTo>
                  <a:lnTo>
                    <a:pt x="8442223" y="62356"/>
                  </a:lnTo>
                  <a:lnTo>
                    <a:pt x="8437320" y="38094"/>
                  </a:lnTo>
                  <a:lnTo>
                    <a:pt x="8423951" y="18272"/>
                  </a:lnTo>
                  <a:lnTo>
                    <a:pt x="8404129" y="4903"/>
                  </a:lnTo>
                  <a:lnTo>
                    <a:pt x="83798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0" y="62356"/>
                  </a:moveTo>
                  <a:lnTo>
                    <a:pt x="4906" y="38094"/>
                  </a:lnTo>
                  <a:lnTo>
                    <a:pt x="18286" y="18272"/>
                  </a:lnTo>
                  <a:lnTo>
                    <a:pt x="38131" y="4903"/>
                  </a:lnTo>
                  <a:lnTo>
                    <a:pt x="62433" y="0"/>
                  </a:lnTo>
                  <a:lnTo>
                    <a:pt x="8379866" y="0"/>
                  </a:lnTo>
                  <a:lnTo>
                    <a:pt x="8404129" y="4903"/>
                  </a:lnTo>
                  <a:lnTo>
                    <a:pt x="8423951" y="18272"/>
                  </a:lnTo>
                  <a:lnTo>
                    <a:pt x="8437320" y="38094"/>
                  </a:lnTo>
                  <a:lnTo>
                    <a:pt x="8442223" y="62356"/>
                  </a:lnTo>
                  <a:lnTo>
                    <a:pt x="8442223" y="312038"/>
                  </a:lnTo>
                  <a:lnTo>
                    <a:pt x="8437320" y="336375"/>
                  </a:lnTo>
                  <a:lnTo>
                    <a:pt x="8423951" y="356235"/>
                  </a:lnTo>
                  <a:lnTo>
                    <a:pt x="8404129" y="369617"/>
                  </a:lnTo>
                  <a:lnTo>
                    <a:pt x="8379866" y="374523"/>
                  </a:lnTo>
                  <a:lnTo>
                    <a:pt x="62433" y="374523"/>
                  </a:lnTo>
                  <a:lnTo>
                    <a:pt x="38131" y="369617"/>
                  </a:lnTo>
                  <a:lnTo>
                    <a:pt x="18286" y="356234"/>
                  </a:lnTo>
                  <a:lnTo>
                    <a:pt x="4906" y="336375"/>
                  </a:lnTo>
                  <a:lnTo>
                    <a:pt x="0" y="312038"/>
                  </a:lnTo>
                  <a:lnTo>
                    <a:pt x="0" y="623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9546" y="1237868"/>
            <a:ext cx="840549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b="1" spc="-5" dirty="0" smtClean="0">
                <a:solidFill>
                  <a:srgbClr val="FFFFFF"/>
                </a:solidFill>
                <a:cs typeface="Arial"/>
              </a:rPr>
              <a:t>В</a:t>
            </a:r>
            <a:r>
              <a:rPr b="1" spc="-15" dirty="0" smtClean="0">
                <a:solidFill>
                  <a:srgbClr val="FFFFFF"/>
                </a:solidFill>
                <a:cs typeface="Arial"/>
              </a:rPr>
              <a:t> </a:t>
            </a:r>
            <a:r>
              <a:rPr b="1" spc="-15" dirty="0">
                <a:solidFill>
                  <a:srgbClr val="FFFFFF"/>
                </a:solidFill>
                <a:cs typeface="Arial"/>
              </a:rPr>
              <a:t>случае</a:t>
            </a:r>
            <a:r>
              <a:rPr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b="1" spc="-10" dirty="0">
                <a:solidFill>
                  <a:srgbClr val="FFFFFF"/>
                </a:solidFill>
                <a:cs typeface="Arial"/>
              </a:rPr>
              <a:t>выявления</a:t>
            </a:r>
            <a:r>
              <a:rPr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брака</a:t>
            </a:r>
            <a:r>
              <a:rPr b="1" i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комплекта</a:t>
            </a:r>
            <a:r>
              <a:rPr b="1" i="1" u="sng" spc="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или</a:t>
            </a:r>
            <a:r>
              <a:rPr b="1" i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порчи</a:t>
            </a:r>
            <a:r>
              <a:rPr b="1" i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ЭМ</a:t>
            </a:r>
            <a:r>
              <a:rPr b="1" i="1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10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участником</a:t>
            </a:r>
            <a:r>
              <a:rPr b="1" i="1" u="sng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10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экзамена</a:t>
            </a:r>
            <a:endParaRPr u="sng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1011" y="1876049"/>
            <a:ext cx="8879840" cy="3918585"/>
            <a:chOff x="161010" y="1876044"/>
            <a:chExt cx="8879840" cy="391858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7207" y="1876044"/>
              <a:ext cx="6233160" cy="39182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81503" y="1910245"/>
              <a:ext cx="6087237" cy="37734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869565" y="1900720"/>
              <a:ext cx="6108700" cy="3792854"/>
            </a:xfrm>
            <a:custGeom>
              <a:avLst/>
              <a:gdLst/>
              <a:ahLst/>
              <a:cxnLst/>
              <a:rect l="l" t="t" r="r" b="b"/>
              <a:pathLst>
                <a:path w="6108700" h="3792854">
                  <a:moveTo>
                    <a:pt x="0" y="3792474"/>
                  </a:moveTo>
                  <a:lnTo>
                    <a:pt x="6108700" y="3792474"/>
                  </a:lnTo>
                  <a:lnTo>
                    <a:pt x="6108700" y="0"/>
                  </a:lnTo>
                  <a:lnTo>
                    <a:pt x="0" y="0"/>
                  </a:lnTo>
                  <a:lnTo>
                    <a:pt x="0" y="3792474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5298" y="2257933"/>
              <a:ext cx="2594610" cy="3078480"/>
            </a:xfrm>
            <a:custGeom>
              <a:avLst/>
              <a:gdLst/>
              <a:ahLst/>
              <a:cxnLst/>
              <a:rect l="l" t="t" r="r" b="b"/>
              <a:pathLst>
                <a:path w="2594610" h="3078479">
                  <a:moveTo>
                    <a:pt x="2161882" y="0"/>
                  </a:moveTo>
                  <a:lnTo>
                    <a:pt x="432396" y="0"/>
                  </a:lnTo>
                  <a:lnTo>
                    <a:pt x="385281" y="2538"/>
                  </a:lnTo>
                  <a:lnTo>
                    <a:pt x="339636" y="9977"/>
                  </a:lnTo>
                  <a:lnTo>
                    <a:pt x="295724" y="22052"/>
                  </a:lnTo>
                  <a:lnTo>
                    <a:pt x="253809" y="38499"/>
                  </a:lnTo>
                  <a:lnTo>
                    <a:pt x="214155" y="59055"/>
                  </a:lnTo>
                  <a:lnTo>
                    <a:pt x="177026" y="83454"/>
                  </a:lnTo>
                  <a:lnTo>
                    <a:pt x="142686" y="111433"/>
                  </a:lnTo>
                  <a:lnTo>
                    <a:pt x="111398" y="142727"/>
                  </a:lnTo>
                  <a:lnTo>
                    <a:pt x="83426" y="177073"/>
                  </a:lnTo>
                  <a:lnTo>
                    <a:pt x="59033" y="214206"/>
                  </a:lnTo>
                  <a:lnTo>
                    <a:pt x="38484" y="253862"/>
                  </a:lnTo>
                  <a:lnTo>
                    <a:pt x="22043" y="295777"/>
                  </a:lnTo>
                  <a:lnTo>
                    <a:pt x="9972" y="339687"/>
                  </a:lnTo>
                  <a:lnTo>
                    <a:pt x="2537" y="385328"/>
                  </a:lnTo>
                  <a:lnTo>
                    <a:pt x="0" y="432434"/>
                  </a:lnTo>
                  <a:lnTo>
                    <a:pt x="0" y="2645664"/>
                  </a:lnTo>
                  <a:lnTo>
                    <a:pt x="2537" y="2692770"/>
                  </a:lnTo>
                  <a:lnTo>
                    <a:pt x="9972" y="2738411"/>
                  </a:lnTo>
                  <a:lnTo>
                    <a:pt x="22043" y="2782321"/>
                  </a:lnTo>
                  <a:lnTo>
                    <a:pt x="38484" y="2824236"/>
                  </a:lnTo>
                  <a:lnTo>
                    <a:pt x="59033" y="2863892"/>
                  </a:lnTo>
                  <a:lnTo>
                    <a:pt x="83426" y="2901025"/>
                  </a:lnTo>
                  <a:lnTo>
                    <a:pt x="111398" y="2935371"/>
                  </a:lnTo>
                  <a:lnTo>
                    <a:pt x="142686" y="2966665"/>
                  </a:lnTo>
                  <a:lnTo>
                    <a:pt x="177026" y="2994644"/>
                  </a:lnTo>
                  <a:lnTo>
                    <a:pt x="214155" y="3019044"/>
                  </a:lnTo>
                  <a:lnTo>
                    <a:pt x="253809" y="3039599"/>
                  </a:lnTo>
                  <a:lnTo>
                    <a:pt x="295724" y="3056046"/>
                  </a:lnTo>
                  <a:lnTo>
                    <a:pt x="339636" y="3068121"/>
                  </a:lnTo>
                  <a:lnTo>
                    <a:pt x="385281" y="3075560"/>
                  </a:lnTo>
                  <a:lnTo>
                    <a:pt x="432396" y="3078098"/>
                  </a:lnTo>
                  <a:lnTo>
                    <a:pt x="2161882" y="3078098"/>
                  </a:lnTo>
                  <a:lnTo>
                    <a:pt x="2209011" y="3075560"/>
                  </a:lnTo>
                  <a:lnTo>
                    <a:pt x="2254668" y="3068121"/>
                  </a:lnTo>
                  <a:lnTo>
                    <a:pt x="2298588" y="3056046"/>
                  </a:lnTo>
                  <a:lnTo>
                    <a:pt x="2340509" y="3039599"/>
                  </a:lnTo>
                  <a:lnTo>
                    <a:pt x="2380167" y="3019044"/>
                  </a:lnTo>
                  <a:lnTo>
                    <a:pt x="2417299" y="2994644"/>
                  </a:lnTo>
                  <a:lnTo>
                    <a:pt x="2451640" y="2966665"/>
                  </a:lnTo>
                  <a:lnTo>
                    <a:pt x="2482928" y="2935371"/>
                  </a:lnTo>
                  <a:lnTo>
                    <a:pt x="2510900" y="2901025"/>
                  </a:lnTo>
                  <a:lnTo>
                    <a:pt x="2535291" y="2863892"/>
                  </a:lnTo>
                  <a:lnTo>
                    <a:pt x="2555838" y="2824236"/>
                  </a:lnTo>
                  <a:lnTo>
                    <a:pt x="2572277" y="2782321"/>
                  </a:lnTo>
                  <a:lnTo>
                    <a:pt x="2584346" y="2738411"/>
                  </a:lnTo>
                  <a:lnTo>
                    <a:pt x="2591781" y="2692770"/>
                  </a:lnTo>
                  <a:lnTo>
                    <a:pt x="2594317" y="2645664"/>
                  </a:lnTo>
                  <a:lnTo>
                    <a:pt x="2594317" y="432434"/>
                  </a:lnTo>
                  <a:lnTo>
                    <a:pt x="2591781" y="385328"/>
                  </a:lnTo>
                  <a:lnTo>
                    <a:pt x="2584346" y="339687"/>
                  </a:lnTo>
                  <a:lnTo>
                    <a:pt x="2572277" y="295777"/>
                  </a:lnTo>
                  <a:lnTo>
                    <a:pt x="2555838" y="253862"/>
                  </a:lnTo>
                  <a:lnTo>
                    <a:pt x="2535291" y="214206"/>
                  </a:lnTo>
                  <a:lnTo>
                    <a:pt x="2510900" y="177073"/>
                  </a:lnTo>
                  <a:lnTo>
                    <a:pt x="2482928" y="142727"/>
                  </a:lnTo>
                  <a:lnTo>
                    <a:pt x="2451640" y="111433"/>
                  </a:lnTo>
                  <a:lnTo>
                    <a:pt x="2417299" y="83454"/>
                  </a:lnTo>
                  <a:lnTo>
                    <a:pt x="2380167" y="59055"/>
                  </a:lnTo>
                  <a:lnTo>
                    <a:pt x="2340509" y="38499"/>
                  </a:lnTo>
                  <a:lnTo>
                    <a:pt x="2298588" y="22052"/>
                  </a:lnTo>
                  <a:lnTo>
                    <a:pt x="2254668" y="9977"/>
                  </a:lnTo>
                  <a:lnTo>
                    <a:pt x="2209011" y="2538"/>
                  </a:lnTo>
                  <a:lnTo>
                    <a:pt x="2161882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5298" y="2257933"/>
              <a:ext cx="2594610" cy="3078480"/>
            </a:xfrm>
            <a:custGeom>
              <a:avLst/>
              <a:gdLst/>
              <a:ahLst/>
              <a:cxnLst/>
              <a:rect l="l" t="t" r="r" b="b"/>
              <a:pathLst>
                <a:path w="2594610" h="3078479">
                  <a:moveTo>
                    <a:pt x="0" y="432434"/>
                  </a:moveTo>
                  <a:lnTo>
                    <a:pt x="2537" y="385328"/>
                  </a:lnTo>
                  <a:lnTo>
                    <a:pt x="9972" y="339687"/>
                  </a:lnTo>
                  <a:lnTo>
                    <a:pt x="22043" y="295777"/>
                  </a:lnTo>
                  <a:lnTo>
                    <a:pt x="38484" y="253862"/>
                  </a:lnTo>
                  <a:lnTo>
                    <a:pt x="59033" y="214206"/>
                  </a:lnTo>
                  <a:lnTo>
                    <a:pt x="83426" y="177073"/>
                  </a:lnTo>
                  <a:lnTo>
                    <a:pt x="111398" y="142727"/>
                  </a:lnTo>
                  <a:lnTo>
                    <a:pt x="142686" y="111433"/>
                  </a:lnTo>
                  <a:lnTo>
                    <a:pt x="177026" y="83454"/>
                  </a:lnTo>
                  <a:lnTo>
                    <a:pt x="214155" y="59055"/>
                  </a:lnTo>
                  <a:lnTo>
                    <a:pt x="253809" y="38499"/>
                  </a:lnTo>
                  <a:lnTo>
                    <a:pt x="295724" y="22052"/>
                  </a:lnTo>
                  <a:lnTo>
                    <a:pt x="339636" y="9977"/>
                  </a:lnTo>
                  <a:lnTo>
                    <a:pt x="385281" y="2538"/>
                  </a:lnTo>
                  <a:lnTo>
                    <a:pt x="432396" y="0"/>
                  </a:lnTo>
                  <a:lnTo>
                    <a:pt x="2161882" y="0"/>
                  </a:lnTo>
                  <a:lnTo>
                    <a:pt x="2209011" y="2538"/>
                  </a:lnTo>
                  <a:lnTo>
                    <a:pt x="2254668" y="9977"/>
                  </a:lnTo>
                  <a:lnTo>
                    <a:pt x="2298588" y="22052"/>
                  </a:lnTo>
                  <a:lnTo>
                    <a:pt x="2340509" y="38499"/>
                  </a:lnTo>
                  <a:lnTo>
                    <a:pt x="2380167" y="59055"/>
                  </a:lnTo>
                  <a:lnTo>
                    <a:pt x="2417299" y="83454"/>
                  </a:lnTo>
                  <a:lnTo>
                    <a:pt x="2451640" y="111433"/>
                  </a:lnTo>
                  <a:lnTo>
                    <a:pt x="2482928" y="142727"/>
                  </a:lnTo>
                  <a:lnTo>
                    <a:pt x="2510900" y="177073"/>
                  </a:lnTo>
                  <a:lnTo>
                    <a:pt x="2535291" y="214206"/>
                  </a:lnTo>
                  <a:lnTo>
                    <a:pt x="2555838" y="253862"/>
                  </a:lnTo>
                  <a:lnTo>
                    <a:pt x="2572277" y="295777"/>
                  </a:lnTo>
                  <a:lnTo>
                    <a:pt x="2584346" y="339687"/>
                  </a:lnTo>
                  <a:lnTo>
                    <a:pt x="2591781" y="385328"/>
                  </a:lnTo>
                  <a:lnTo>
                    <a:pt x="2594317" y="432434"/>
                  </a:lnTo>
                  <a:lnTo>
                    <a:pt x="2594317" y="2645664"/>
                  </a:lnTo>
                  <a:lnTo>
                    <a:pt x="2591781" y="2692770"/>
                  </a:lnTo>
                  <a:lnTo>
                    <a:pt x="2584346" y="2738411"/>
                  </a:lnTo>
                  <a:lnTo>
                    <a:pt x="2572277" y="2782321"/>
                  </a:lnTo>
                  <a:lnTo>
                    <a:pt x="2555838" y="2824236"/>
                  </a:lnTo>
                  <a:lnTo>
                    <a:pt x="2535291" y="2863892"/>
                  </a:lnTo>
                  <a:lnTo>
                    <a:pt x="2510900" y="2901025"/>
                  </a:lnTo>
                  <a:lnTo>
                    <a:pt x="2482928" y="2935371"/>
                  </a:lnTo>
                  <a:lnTo>
                    <a:pt x="2451640" y="2966665"/>
                  </a:lnTo>
                  <a:lnTo>
                    <a:pt x="2417299" y="2994644"/>
                  </a:lnTo>
                  <a:lnTo>
                    <a:pt x="2380167" y="3019044"/>
                  </a:lnTo>
                  <a:lnTo>
                    <a:pt x="2340509" y="3039599"/>
                  </a:lnTo>
                  <a:lnTo>
                    <a:pt x="2298588" y="3056046"/>
                  </a:lnTo>
                  <a:lnTo>
                    <a:pt x="2254668" y="3068121"/>
                  </a:lnTo>
                  <a:lnTo>
                    <a:pt x="2209011" y="3075560"/>
                  </a:lnTo>
                  <a:lnTo>
                    <a:pt x="2161882" y="3078098"/>
                  </a:lnTo>
                  <a:lnTo>
                    <a:pt x="432396" y="3078098"/>
                  </a:lnTo>
                  <a:lnTo>
                    <a:pt x="385281" y="3075560"/>
                  </a:lnTo>
                  <a:lnTo>
                    <a:pt x="339636" y="3068121"/>
                  </a:lnTo>
                  <a:lnTo>
                    <a:pt x="295724" y="3056046"/>
                  </a:lnTo>
                  <a:lnTo>
                    <a:pt x="253809" y="3039599"/>
                  </a:lnTo>
                  <a:lnTo>
                    <a:pt x="214155" y="3019043"/>
                  </a:lnTo>
                  <a:lnTo>
                    <a:pt x="177026" y="2994644"/>
                  </a:lnTo>
                  <a:lnTo>
                    <a:pt x="142686" y="2966665"/>
                  </a:lnTo>
                  <a:lnTo>
                    <a:pt x="111398" y="2935371"/>
                  </a:lnTo>
                  <a:lnTo>
                    <a:pt x="83426" y="2901025"/>
                  </a:lnTo>
                  <a:lnTo>
                    <a:pt x="59033" y="2863892"/>
                  </a:lnTo>
                  <a:lnTo>
                    <a:pt x="38484" y="2824236"/>
                  </a:lnTo>
                  <a:lnTo>
                    <a:pt x="22043" y="2782321"/>
                  </a:lnTo>
                  <a:lnTo>
                    <a:pt x="9972" y="2738411"/>
                  </a:lnTo>
                  <a:lnTo>
                    <a:pt x="2537" y="2692770"/>
                  </a:lnTo>
                  <a:lnTo>
                    <a:pt x="0" y="2645664"/>
                  </a:lnTo>
                  <a:lnTo>
                    <a:pt x="0" y="432434"/>
                  </a:lnTo>
                  <a:close/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9936" y="2366772"/>
              <a:ext cx="566927" cy="38100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80798" y="2448306"/>
            <a:ext cx="2032635" cy="27315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2055"/>
              </a:lnSpc>
            </a:pPr>
            <a:r>
              <a:rPr sz="1800" b="1" spc="-5" dirty="0">
                <a:solidFill>
                  <a:srgbClr val="001F5F"/>
                </a:solidFill>
                <a:latin typeface="Arial"/>
                <a:cs typeface="Arial"/>
              </a:rPr>
              <a:t>1.</a:t>
            </a:r>
            <a:r>
              <a:rPr sz="18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spc="-35" dirty="0">
                <a:cs typeface="Microsoft Sans Serif"/>
              </a:rPr>
              <a:t>Отметьте</a:t>
            </a:r>
            <a:endParaRPr sz="1600" dirty="0">
              <a:cs typeface="Microsoft Sans Serif"/>
            </a:endParaRPr>
          </a:p>
          <a:p>
            <a:pPr marL="193675" algn="just">
              <a:lnSpc>
                <a:spcPct val="100000"/>
              </a:lnSpc>
              <a:spcBef>
                <a:spcPts val="10"/>
              </a:spcBef>
            </a:pPr>
            <a:r>
              <a:rPr sz="1600" spc="-15" dirty="0">
                <a:cs typeface="Microsoft Sans Serif"/>
              </a:rPr>
              <a:t>соответствующий</a:t>
            </a:r>
            <a:endParaRPr sz="1600" dirty="0">
              <a:cs typeface="Microsoft Sans Serif"/>
            </a:endParaRPr>
          </a:p>
          <a:p>
            <a:pPr marL="193675" marR="471170" algn="just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успешно 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напечатанный </a:t>
            </a:r>
            <a:r>
              <a:rPr sz="1600" spc="-409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экземпляр</a:t>
            </a:r>
            <a:r>
              <a:rPr sz="1600" spc="-4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</a:p>
          <a:p>
            <a:pPr marL="193675" marR="179070" algn="just">
              <a:lnSpc>
                <a:spcPct val="100000"/>
              </a:lnSpc>
            </a:pPr>
            <a:r>
              <a:rPr sz="1600" spc="-75" dirty="0">
                <a:cs typeface="Microsoft Sans Serif"/>
              </a:rPr>
              <a:t>к</a:t>
            </a:r>
            <a:r>
              <a:rPr sz="1600" spc="-60" dirty="0">
                <a:cs typeface="Microsoft Sans Serif"/>
              </a:rPr>
              <a:t>а</a:t>
            </a:r>
            <a:r>
              <a:rPr sz="1600" spc="-50" dirty="0">
                <a:cs typeface="Microsoft Sans Serif"/>
              </a:rPr>
              <a:t>к</a:t>
            </a:r>
            <a:r>
              <a:rPr sz="1600" spc="1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брак</a:t>
            </a:r>
            <a:r>
              <a:rPr sz="1600" spc="-10" dirty="0">
                <a:cs typeface="Microsoft Sans Serif"/>
              </a:rPr>
              <a:t>о</a:t>
            </a:r>
            <a:r>
              <a:rPr sz="1600" spc="-15" dirty="0">
                <a:cs typeface="Microsoft Sans Serif"/>
              </a:rPr>
              <a:t>ван</a:t>
            </a:r>
            <a:r>
              <a:rPr sz="1600" spc="-20" dirty="0">
                <a:cs typeface="Microsoft Sans Serif"/>
              </a:rPr>
              <a:t>н</a:t>
            </a:r>
            <a:r>
              <a:rPr sz="1600" spc="-5" dirty="0">
                <a:cs typeface="Microsoft Sans Serif"/>
              </a:rPr>
              <a:t>ый,  </a:t>
            </a:r>
            <a:r>
              <a:rPr sz="1600" spc="-25" dirty="0">
                <a:cs typeface="Microsoft Sans Serif"/>
              </a:rPr>
              <a:t>нажав</a:t>
            </a:r>
            <a:r>
              <a:rPr sz="1600" spc="2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193675" algn="just">
              <a:lnSpc>
                <a:spcPct val="100000"/>
              </a:lnSpc>
            </a:pPr>
            <a:r>
              <a:rPr sz="1600" b="1" spc="-10" dirty="0">
                <a:cs typeface="Arial"/>
              </a:rPr>
              <a:t>«Забраковать»</a:t>
            </a:r>
            <a:endParaRPr sz="1600" dirty="0">
              <a:cs typeface="Arial"/>
            </a:endParaRPr>
          </a:p>
          <a:p>
            <a:pPr marL="193675" marR="5080" algn="just">
              <a:lnSpc>
                <a:spcPct val="100000"/>
              </a:lnSpc>
            </a:pPr>
            <a:r>
              <a:rPr sz="1600" spc="-5" dirty="0">
                <a:cs typeface="Microsoft Sans Serif"/>
              </a:rPr>
              <a:t>в</a:t>
            </a:r>
            <a:r>
              <a:rPr sz="1600" spc="-6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соответствующей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строке</a:t>
            </a:r>
            <a:r>
              <a:rPr sz="1600" spc="-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со</a:t>
            </a:r>
            <a:r>
              <a:rPr sz="1600" spc="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списком </a:t>
            </a:r>
            <a:r>
              <a:rPr sz="1600" spc="-2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напечатанных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64956" y="3113702"/>
            <a:ext cx="683260" cy="1237615"/>
          </a:xfrm>
          <a:custGeom>
            <a:avLst/>
            <a:gdLst/>
            <a:ahLst/>
            <a:cxnLst/>
            <a:rect l="l" t="t" r="r" b="b"/>
            <a:pathLst>
              <a:path w="683259" h="1237614">
                <a:moveTo>
                  <a:pt x="0" y="1237322"/>
                </a:moveTo>
                <a:lnTo>
                  <a:pt x="683247" y="1237322"/>
                </a:lnTo>
                <a:lnTo>
                  <a:pt x="683247" y="0"/>
                </a:lnTo>
                <a:lnTo>
                  <a:pt x="0" y="0"/>
                </a:lnTo>
                <a:lnTo>
                  <a:pt x="0" y="1237322"/>
                </a:lnTo>
                <a:close/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2" y="29342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 </a:t>
            </a:r>
            <a:r>
              <a:rPr sz="2400" b="1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ДОПОЛНИТЕЛЬНАЯ</a:t>
            </a:r>
            <a:r>
              <a:rPr sz="2400" spc="-15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ПЕЧАТЬ</a:t>
            </a:r>
            <a:r>
              <a:rPr sz="2400" spc="-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41351" y="1180086"/>
            <a:ext cx="8461375" cy="648717"/>
            <a:chOff x="341350" y="1180083"/>
            <a:chExt cx="8461375" cy="393700"/>
          </a:xfrm>
        </p:grpSpPr>
        <p:sp>
          <p:nvSpPr>
            <p:cNvPr id="4" name="object 4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8379866" y="0"/>
                  </a:moveTo>
                  <a:lnTo>
                    <a:pt x="62433" y="0"/>
                  </a:lnTo>
                  <a:lnTo>
                    <a:pt x="38131" y="4903"/>
                  </a:lnTo>
                  <a:lnTo>
                    <a:pt x="18286" y="18272"/>
                  </a:lnTo>
                  <a:lnTo>
                    <a:pt x="4906" y="38094"/>
                  </a:lnTo>
                  <a:lnTo>
                    <a:pt x="0" y="62356"/>
                  </a:lnTo>
                  <a:lnTo>
                    <a:pt x="0" y="312038"/>
                  </a:lnTo>
                  <a:lnTo>
                    <a:pt x="4906" y="336375"/>
                  </a:lnTo>
                  <a:lnTo>
                    <a:pt x="18286" y="356235"/>
                  </a:lnTo>
                  <a:lnTo>
                    <a:pt x="38131" y="369617"/>
                  </a:lnTo>
                  <a:lnTo>
                    <a:pt x="62433" y="374523"/>
                  </a:lnTo>
                  <a:lnTo>
                    <a:pt x="8379866" y="374523"/>
                  </a:lnTo>
                  <a:lnTo>
                    <a:pt x="8404129" y="369617"/>
                  </a:lnTo>
                  <a:lnTo>
                    <a:pt x="8423951" y="356235"/>
                  </a:lnTo>
                  <a:lnTo>
                    <a:pt x="8437320" y="336375"/>
                  </a:lnTo>
                  <a:lnTo>
                    <a:pt x="8442223" y="312038"/>
                  </a:lnTo>
                  <a:lnTo>
                    <a:pt x="8442223" y="62356"/>
                  </a:lnTo>
                  <a:lnTo>
                    <a:pt x="8437320" y="38094"/>
                  </a:lnTo>
                  <a:lnTo>
                    <a:pt x="8423951" y="18272"/>
                  </a:lnTo>
                  <a:lnTo>
                    <a:pt x="8404129" y="4903"/>
                  </a:lnTo>
                  <a:lnTo>
                    <a:pt x="83798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0" y="62356"/>
                  </a:moveTo>
                  <a:lnTo>
                    <a:pt x="4906" y="38094"/>
                  </a:lnTo>
                  <a:lnTo>
                    <a:pt x="18286" y="18272"/>
                  </a:lnTo>
                  <a:lnTo>
                    <a:pt x="38131" y="4903"/>
                  </a:lnTo>
                  <a:lnTo>
                    <a:pt x="62433" y="0"/>
                  </a:lnTo>
                  <a:lnTo>
                    <a:pt x="8379866" y="0"/>
                  </a:lnTo>
                  <a:lnTo>
                    <a:pt x="8404129" y="4903"/>
                  </a:lnTo>
                  <a:lnTo>
                    <a:pt x="8423951" y="18272"/>
                  </a:lnTo>
                  <a:lnTo>
                    <a:pt x="8437320" y="38094"/>
                  </a:lnTo>
                  <a:lnTo>
                    <a:pt x="8442223" y="62356"/>
                  </a:lnTo>
                  <a:lnTo>
                    <a:pt x="8442223" y="312038"/>
                  </a:lnTo>
                  <a:lnTo>
                    <a:pt x="8437320" y="336375"/>
                  </a:lnTo>
                  <a:lnTo>
                    <a:pt x="8423951" y="356235"/>
                  </a:lnTo>
                  <a:lnTo>
                    <a:pt x="8404129" y="369617"/>
                  </a:lnTo>
                  <a:lnTo>
                    <a:pt x="8379866" y="374523"/>
                  </a:lnTo>
                  <a:lnTo>
                    <a:pt x="62433" y="374523"/>
                  </a:lnTo>
                  <a:lnTo>
                    <a:pt x="38131" y="369617"/>
                  </a:lnTo>
                  <a:lnTo>
                    <a:pt x="18286" y="356234"/>
                  </a:lnTo>
                  <a:lnTo>
                    <a:pt x="4906" y="336375"/>
                  </a:lnTo>
                  <a:lnTo>
                    <a:pt x="0" y="312038"/>
                  </a:lnTo>
                  <a:lnTo>
                    <a:pt x="0" y="623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9546" y="1237870"/>
            <a:ext cx="840549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b="1" spc="-15" dirty="0">
                <a:solidFill>
                  <a:srgbClr val="FFFFFF"/>
                </a:solidFill>
                <a:latin typeface="Arial"/>
                <a:cs typeface="Arial"/>
              </a:rPr>
              <a:t> случае</a:t>
            </a:r>
            <a:r>
              <a:rPr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FFFFFF"/>
                </a:solidFill>
                <a:latin typeface="Arial"/>
                <a:cs typeface="Arial"/>
              </a:rPr>
              <a:t>выявления</a:t>
            </a:r>
            <a:r>
              <a:rPr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брака</a:t>
            </a:r>
            <a:r>
              <a:rPr b="1" i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комплекта</a:t>
            </a:r>
            <a:r>
              <a:rPr b="1" i="1" u="sng" spc="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или</a:t>
            </a:r>
            <a:r>
              <a:rPr b="1" i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b="1" i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порчи</a:t>
            </a:r>
            <a:r>
              <a:rPr b="1" i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ЭМ</a:t>
            </a:r>
            <a:r>
              <a:rPr b="1" i="1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участником</a:t>
            </a:r>
            <a:r>
              <a:rPr b="1" i="1" u="sng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экзамена</a:t>
            </a:r>
            <a:endParaRPr i="1" u="sng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1012" y="1960817"/>
            <a:ext cx="3107055" cy="4140835"/>
            <a:chOff x="161010" y="1960816"/>
            <a:chExt cx="3107055" cy="4140835"/>
          </a:xfrm>
        </p:grpSpPr>
        <p:sp>
          <p:nvSpPr>
            <p:cNvPr id="8" name="object 8"/>
            <p:cNvSpPr/>
            <p:nvPr/>
          </p:nvSpPr>
          <p:spPr>
            <a:xfrm>
              <a:off x="175298" y="1975104"/>
              <a:ext cx="3078480" cy="4112260"/>
            </a:xfrm>
            <a:custGeom>
              <a:avLst/>
              <a:gdLst/>
              <a:ahLst/>
              <a:cxnLst/>
              <a:rect l="l" t="t" r="r" b="b"/>
              <a:pathLst>
                <a:path w="3078479" h="4112260">
                  <a:moveTo>
                    <a:pt x="2565234" y="0"/>
                  </a:moveTo>
                  <a:lnTo>
                    <a:pt x="513054" y="0"/>
                  </a:lnTo>
                  <a:lnTo>
                    <a:pt x="466356" y="2095"/>
                  </a:lnTo>
                  <a:lnTo>
                    <a:pt x="420833" y="8263"/>
                  </a:lnTo>
                  <a:lnTo>
                    <a:pt x="376665" y="18320"/>
                  </a:lnTo>
                  <a:lnTo>
                    <a:pt x="334034" y="32086"/>
                  </a:lnTo>
                  <a:lnTo>
                    <a:pt x="293121" y="49381"/>
                  </a:lnTo>
                  <a:lnTo>
                    <a:pt x="254107" y="70024"/>
                  </a:lnTo>
                  <a:lnTo>
                    <a:pt x="217173" y="93832"/>
                  </a:lnTo>
                  <a:lnTo>
                    <a:pt x="182501" y="120626"/>
                  </a:lnTo>
                  <a:lnTo>
                    <a:pt x="150271" y="150225"/>
                  </a:lnTo>
                  <a:lnTo>
                    <a:pt x="120664" y="182447"/>
                  </a:lnTo>
                  <a:lnTo>
                    <a:pt x="93863" y="217111"/>
                  </a:lnTo>
                  <a:lnTo>
                    <a:pt x="70047" y="254037"/>
                  </a:lnTo>
                  <a:lnTo>
                    <a:pt x="49398" y="293044"/>
                  </a:lnTo>
                  <a:lnTo>
                    <a:pt x="32098" y="333950"/>
                  </a:lnTo>
                  <a:lnTo>
                    <a:pt x="18326" y="376575"/>
                  </a:lnTo>
                  <a:lnTo>
                    <a:pt x="8266" y="420738"/>
                  </a:lnTo>
                  <a:lnTo>
                    <a:pt x="2096" y="466257"/>
                  </a:lnTo>
                  <a:lnTo>
                    <a:pt x="0" y="512953"/>
                  </a:lnTo>
                  <a:lnTo>
                    <a:pt x="0" y="3598545"/>
                  </a:lnTo>
                  <a:lnTo>
                    <a:pt x="2096" y="3645253"/>
                  </a:lnTo>
                  <a:lnTo>
                    <a:pt x="8266" y="3690785"/>
                  </a:lnTo>
                  <a:lnTo>
                    <a:pt x="18326" y="3734961"/>
                  </a:lnTo>
                  <a:lnTo>
                    <a:pt x="32098" y="3777598"/>
                  </a:lnTo>
                  <a:lnTo>
                    <a:pt x="49398" y="3818517"/>
                  </a:lnTo>
                  <a:lnTo>
                    <a:pt x="70047" y="3857537"/>
                  </a:lnTo>
                  <a:lnTo>
                    <a:pt x="93863" y="3894475"/>
                  </a:lnTo>
                  <a:lnTo>
                    <a:pt x="120664" y="3929151"/>
                  </a:lnTo>
                  <a:lnTo>
                    <a:pt x="150271" y="3961384"/>
                  </a:lnTo>
                  <a:lnTo>
                    <a:pt x="182501" y="3990992"/>
                  </a:lnTo>
                  <a:lnTo>
                    <a:pt x="217173" y="4017796"/>
                  </a:lnTo>
                  <a:lnTo>
                    <a:pt x="254107" y="4041613"/>
                  </a:lnTo>
                  <a:lnTo>
                    <a:pt x="293121" y="4062262"/>
                  </a:lnTo>
                  <a:lnTo>
                    <a:pt x="334034" y="4079564"/>
                  </a:lnTo>
                  <a:lnTo>
                    <a:pt x="376665" y="4093335"/>
                  </a:lnTo>
                  <a:lnTo>
                    <a:pt x="420833" y="4103396"/>
                  </a:lnTo>
                  <a:lnTo>
                    <a:pt x="466356" y="4109566"/>
                  </a:lnTo>
                  <a:lnTo>
                    <a:pt x="513054" y="4111663"/>
                  </a:lnTo>
                  <a:lnTo>
                    <a:pt x="2565234" y="4111663"/>
                  </a:lnTo>
                  <a:lnTo>
                    <a:pt x="2611931" y="4109566"/>
                  </a:lnTo>
                  <a:lnTo>
                    <a:pt x="2657453" y="4103396"/>
                  </a:lnTo>
                  <a:lnTo>
                    <a:pt x="2701621" y="4093335"/>
                  </a:lnTo>
                  <a:lnTo>
                    <a:pt x="2744253" y="4079564"/>
                  </a:lnTo>
                  <a:lnTo>
                    <a:pt x="2785167" y="4062262"/>
                  </a:lnTo>
                  <a:lnTo>
                    <a:pt x="2824183" y="4041613"/>
                  </a:lnTo>
                  <a:lnTo>
                    <a:pt x="2861119" y="4017796"/>
                  </a:lnTo>
                  <a:lnTo>
                    <a:pt x="2895793" y="3990992"/>
                  </a:lnTo>
                  <a:lnTo>
                    <a:pt x="2928026" y="3961384"/>
                  </a:lnTo>
                  <a:lnTo>
                    <a:pt x="2957635" y="3929151"/>
                  </a:lnTo>
                  <a:lnTo>
                    <a:pt x="2984439" y="3894475"/>
                  </a:lnTo>
                  <a:lnTo>
                    <a:pt x="3008257" y="3857537"/>
                  </a:lnTo>
                  <a:lnTo>
                    <a:pt x="3028909" y="3818517"/>
                  </a:lnTo>
                  <a:lnTo>
                    <a:pt x="3046211" y="3777598"/>
                  </a:lnTo>
                  <a:lnTo>
                    <a:pt x="3059985" y="3734961"/>
                  </a:lnTo>
                  <a:lnTo>
                    <a:pt x="3070047" y="3690785"/>
                  </a:lnTo>
                  <a:lnTo>
                    <a:pt x="3076217" y="3645253"/>
                  </a:lnTo>
                  <a:lnTo>
                    <a:pt x="3078314" y="3598545"/>
                  </a:lnTo>
                  <a:lnTo>
                    <a:pt x="3078314" y="512953"/>
                  </a:lnTo>
                  <a:lnTo>
                    <a:pt x="3076217" y="466257"/>
                  </a:lnTo>
                  <a:lnTo>
                    <a:pt x="3070047" y="420738"/>
                  </a:lnTo>
                  <a:lnTo>
                    <a:pt x="3059985" y="376575"/>
                  </a:lnTo>
                  <a:lnTo>
                    <a:pt x="3046211" y="333950"/>
                  </a:lnTo>
                  <a:lnTo>
                    <a:pt x="3028909" y="293044"/>
                  </a:lnTo>
                  <a:lnTo>
                    <a:pt x="3008257" y="254037"/>
                  </a:lnTo>
                  <a:lnTo>
                    <a:pt x="2984439" y="217111"/>
                  </a:lnTo>
                  <a:lnTo>
                    <a:pt x="2957635" y="182447"/>
                  </a:lnTo>
                  <a:lnTo>
                    <a:pt x="2928026" y="150225"/>
                  </a:lnTo>
                  <a:lnTo>
                    <a:pt x="2895793" y="120626"/>
                  </a:lnTo>
                  <a:lnTo>
                    <a:pt x="2861119" y="93832"/>
                  </a:lnTo>
                  <a:lnTo>
                    <a:pt x="2824183" y="70024"/>
                  </a:lnTo>
                  <a:lnTo>
                    <a:pt x="2785167" y="49381"/>
                  </a:lnTo>
                  <a:lnTo>
                    <a:pt x="2744253" y="32086"/>
                  </a:lnTo>
                  <a:lnTo>
                    <a:pt x="2701621" y="18320"/>
                  </a:lnTo>
                  <a:lnTo>
                    <a:pt x="2657453" y="8263"/>
                  </a:lnTo>
                  <a:lnTo>
                    <a:pt x="2611931" y="2095"/>
                  </a:lnTo>
                  <a:lnTo>
                    <a:pt x="2565234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5298" y="1975104"/>
              <a:ext cx="3078480" cy="4112260"/>
            </a:xfrm>
            <a:custGeom>
              <a:avLst/>
              <a:gdLst/>
              <a:ahLst/>
              <a:cxnLst/>
              <a:rect l="l" t="t" r="r" b="b"/>
              <a:pathLst>
                <a:path w="3078479" h="4112260">
                  <a:moveTo>
                    <a:pt x="0" y="512953"/>
                  </a:moveTo>
                  <a:lnTo>
                    <a:pt x="2096" y="466257"/>
                  </a:lnTo>
                  <a:lnTo>
                    <a:pt x="8266" y="420738"/>
                  </a:lnTo>
                  <a:lnTo>
                    <a:pt x="18326" y="376575"/>
                  </a:lnTo>
                  <a:lnTo>
                    <a:pt x="32098" y="333950"/>
                  </a:lnTo>
                  <a:lnTo>
                    <a:pt x="49398" y="293044"/>
                  </a:lnTo>
                  <a:lnTo>
                    <a:pt x="70047" y="254037"/>
                  </a:lnTo>
                  <a:lnTo>
                    <a:pt x="93863" y="217111"/>
                  </a:lnTo>
                  <a:lnTo>
                    <a:pt x="120664" y="182447"/>
                  </a:lnTo>
                  <a:lnTo>
                    <a:pt x="150271" y="150225"/>
                  </a:lnTo>
                  <a:lnTo>
                    <a:pt x="182501" y="120626"/>
                  </a:lnTo>
                  <a:lnTo>
                    <a:pt x="217173" y="93832"/>
                  </a:lnTo>
                  <a:lnTo>
                    <a:pt x="254107" y="70024"/>
                  </a:lnTo>
                  <a:lnTo>
                    <a:pt x="293121" y="49381"/>
                  </a:lnTo>
                  <a:lnTo>
                    <a:pt x="334034" y="32086"/>
                  </a:lnTo>
                  <a:lnTo>
                    <a:pt x="376665" y="18320"/>
                  </a:lnTo>
                  <a:lnTo>
                    <a:pt x="420833" y="8263"/>
                  </a:lnTo>
                  <a:lnTo>
                    <a:pt x="466356" y="2095"/>
                  </a:lnTo>
                  <a:lnTo>
                    <a:pt x="513054" y="0"/>
                  </a:lnTo>
                  <a:lnTo>
                    <a:pt x="2565234" y="0"/>
                  </a:lnTo>
                  <a:lnTo>
                    <a:pt x="2611931" y="2095"/>
                  </a:lnTo>
                  <a:lnTo>
                    <a:pt x="2657453" y="8263"/>
                  </a:lnTo>
                  <a:lnTo>
                    <a:pt x="2701621" y="18320"/>
                  </a:lnTo>
                  <a:lnTo>
                    <a:pt x="2744253" y="32086"/>
                  </a:lnTo>
                  <a:lnTo>
                    <a:pt x="2785167" y="49381"/>
                  </a:lnTo>
                  <a:lnTo>
                    <a:pt x="2824183" y="70024"/>
                  </a:lnTo>
                  <a:lnTo>
                    <a:pt x="2861119" y="93832"/>
                  </a:lnTo>
                  <a:lnTo>
                    <a:pt x="2895793" y="120626"/>
                  </a:lnTo>
                  <a:lnTo>
                    <a:pt x="2928026" y="150225"/>
                  </a:lnTo>
                  <a:lnTo>
                    <a:pt x="2957635" y="182447"/>
                  </a:lnTo>
                  <a:lnTo>
                    <a:pt x="2984439" y="217111"/>
                  </a:lnTo>
                  <a:lnTo>
                    <a:pt x="3008257" y="254037"/>
                  </a:lnTo>
                  <a:lnTo>
                    <a:pt x="3028909" y="293044"/>
                  </a:lnTo>
                  <a:lnTo>
                    <a:pt x="3046211" y="333950"/>
                  </a:lnTo>
                  <a:lnTo>
                    <a:pt x="3059985" y="376575"/>
                  </a:lnTo>
                  <a:lnTo>
                    <a:pt x="3070047" y="420738"/>
                  </a:lnTo>
                  <a:lnTo>
                    <a:pt x="3076217" y="466257"/>
                  </a:lnTo>
                  <a:lnTo>
                    <a:pt x="3078314" y="512953"/>
                  </a:lnTo>
                  <a:lnTo>
                    <a:pt x="3078314" y="3598545"/>
                  </a:lnTo>
                  <a:lnTo>
                    <a:pt x="3076217" y="3645253"/>
                  </a:lnTo>
                  <a:lnTo>
                    <a:pt x="3070047" y="3690785"/>
                  </a:lnTo>
                  <a:lnTo>
                    <a:pt x="3059985" y="3734961"/>
                  </a:lnTo>
                  <a:lnTo>
                    <a:pt x="3046211" y="3777598"/>
                  </a:lnTo>
                  <a:lnTo>
                    <a:pt x="3028909" y="3818517"/>
                  </a:lnTo>
                  <a:lnTo>
                    <a:pt x="3008257" y="3857537"/>
                  </a:lnTo>
                  <a:lnTo>
                    <a:pt x="2984439" y="3894475"/>
                  </a:lnTo>
                  <a:lnTo>
                    <a:pt x="2957635" y="3929151"/>
                  </a:lnTo>
                  <a:lnTo>
                    <a:pt x="2928026" y="3961384"/>
                  </a:lnTo>
                  <a:lnTo>
                    <a:pt x="2895793" y="3990992"/>
                  </a:lnTo>
                  <a:lnTo>
                    <a:pt x="2861119" y="4017796"/>
                  </a:lnTo>
                  <a:lnTo>
                    <a:pt x="2824183" y="4041613"/>
                  </a:lnTo>
                  <a:lnTo>
                    <a:pt x="2785167" y="4062262"/>
                  </a:lnTo>
                  <a:lnTo>
                    <a:pt x="2744253" y="4079564"/>
                  </a:lnTo>
                  <a:lnTo>
                    <a:pt x="2701621" y="4093335"/>
                  </a:lnTo>
                  <a:lnTo>
                    <a:pt x="2657453" y="4103396"/>
                  </a:lnTo>
                  <a:lnTo>
                    <a:pt x="2611931" y="4109566"/>
                  </a:lnTo>
                  <a:lnTo>
                    <a:pt x="2565234" y="4111663"/>
                  </a:lnTo>
                  <a:lnTo>
                    <a:pt x="513054" y="4111663"/>
                  </a:lnTo>
                  <a:lnTo>
                    <a:pt x="466356" y="4109566"/>
                  </a:lnTo>
                  <a:lnTo>
                    <a:pt x="420833" y="4103396"/>
                  </a:lnTo>
                  <a:lnTo>
                    <a:pt x="376665" y="4093335"/>
                  </a:lnTo>
                  <a:lnTo>
                    <a:pt x="334034" y="4079564"/>
                  </a:lnTo>
                  <a:lnTo>
                    <a:pt x="293121" y="4062262"/>
                  </a:lnTo>
                  <a:lnTo>
                    <a:pt x="254107" y="4041613"/>
                  </a:lnTo>
                  <a:lnTo>
                    <a:pt x="217173" y="4017796"/>
                  </a:lnTo>
                  <a:lnTo>
                    <a:pt x="182501" y="3990992"/>
                  </a:lnTo>
                  <a:lnTo>
                    <a:pt x="150271" y="3961384"/>
                  </a:lnTo>
                  <a:lnTo>
                    <a:pt x="120664" y="3929151"/>
                  </a:lnTo>
                  <a:lnTo>
                    <a:pt x="93863" y="3894475"/>
                  </a:lnTo>
                  <a:lnTo>
                    <a:pt x="70047" y="3857537"/>
                  </a:lnTo>
                  <a:lnTo>
                    <a:pt x="49398" y="3818517"/>
                  </a:lnTo>
                  <a:lnTo>
                    <a:pt x="32098" y="3777598"/>
                  </a:lnTo>
                  <a:lnTo>
                    <a:pt x="18326" y="3734961"/>
                  </a:lnTo>
                  <a:lnTo>
                    <a:pt x="8266" y="3690785"/>
                  </a:lnTo>
                  <a:lnTo>
                    <a:pt x="2096" y="3645253"/>
                  </a:lnTo>
                  <a:lnTo>
                    <a:pt x="0" y="3598545"/>
                  </a:lnTo>
                  <a:lnTo>
                    <a:pt x="0" y="512953"/>
                  </a:lnTo>
                  <a:close/>
                </a:path>
              </a:pathLst>
            </a:custGeom>
            <a:ln w="2857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796" y="2112264"/>
              <a:ext cx="504444" cy="3810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04267" y="2194384"/>
            <a:ext cx="2585085" cy="3736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2060"/>
              </a:lnSpc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2.</a:t>
            </a:r>
            <a:r>
              <a:rPr sz="1800" b="1" spc="-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-1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открывшемся</a:t>
            </a:r>
            <a:endParaRPr sz="1600" dirty="0">
              <a:cs typeface="Microsoft Sans Serif"/>
            </a:endParaRPr>
          </a:p>
          <a:p>
            <a:pPr marL="193675" marR="20320" algn="just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cs typeface="Microsoft Sans Serif"/>
              </a:rPr>
              <a:t>сообщении </a:t>
            </a:r>
            <a:r>
              <a:rPr sz="1600" spc="-20" dirty="0">
                <a:cs typeface="Microsoft Sans Serif"/>
              </a:rPr>
              <a:t>внимательно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прочитайте</a:t>
            </a:r>
            <a:r>
              <a:rPr sz="1600" spc="3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реквизиты </a:t>
            </a:r>
            <a:r>
              <a:rPr sz="1600" spc="-25" dirty="0">
                <a:cs typeface="Microsoft Sans Serif"/>
              </a:rPr>
              <a:t> экземпляра </a:t>
            </a:r>
            <a:r>
              <a:rPr sz="1600" dirty="0">
                <a:cs typeface="Microsoft Sans Serif"/>
              </a:rPr>
              <a:t>ЭМ, </a:t>
            </a:r>
            <a:r>
              <a:rPr sz="1600" spc="-25" dirty="0">
                <a:cs typeface="Microsoft Sans Serif"/>
              </a:rPr>
              <a:t>который </a:t>
            </a:r>
            <a:r>
              <a:rPr sz="1600" spc="-409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будет</a:t>
            </a:r>
            <a:r>
              <a:rPr sz="1600" spc="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отнесен</a:t>
            </a:r>
            <a:r>
              <a:rPr sz="1600" spc="25" dirty="0">
                <a:cs typeface="Microsoft Sans Serif"/>
              </a:rPr>
              <a:t> </a:t>
            </a:r>
            <a:r>
              <a:rPr sz="1600" spc="-105" dirty="0">
                <a:cs typeface="Microsoft Sans Serif"/>
              </a:rPr>
              <a:t>к</a:t>
            </a:r>
            <a:r>
              <a:rPr sz="1600" spc="15" dirty="0">
                <a:cs typeface="Microsoft Sans Serif"/>
              </a:rPr>
              <a:t> </a:t>
            </a:r>
            <a:r>
              <a:rPr sz="1600" spc="-50" dirty="0">
                <a:cs typeface="Microsoft Sans Serif"/>
              </a:rPr>
              <a:t>браку,</a:t>
            </a:r>
            <a:endParaRPr sz="1600" dirty="0">
              <a:cs typeface="Microsoft Sans Serif"/>
            </a:endParaRPr>
          </a:p>
          <a:p>
            <a:pPr marL="193675" marR="514984" algn="just">
              <a:lnSpc>
                <a:spcPct val="100000"/>
              </a:lnSpc>
              <a:spcBef>
                <a:spcPts val="5"/>
              </a:spcBef>
            </a:pPr>
            <a:r>
              <a:rPr sz="1600" spc="-75" dirty="0">
                <a:cs typeface="Microsoft Sans Serif"/>
              </a:rPr>
              <a:t>т.к.</a:t>
            </a:r>
            <a:r>
              <a:rPr sz="1600" spc="-20" dirty="0">
                <a:cs typeface="Microsoft Sans Serif"/>
              </a:rPr>
              <a:t> изменить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статус </a:t>
            </a:r>
            <a:r>
              <a:rPr sz="1600" spc="-409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забракованного </a:t>
            </a:r>
            <a:r>
              <a:rPr sz="1600" spc="-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экземпляра</a:t>
            </a:r>
            <a:r>
              <a:rPr sz="160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будет </a:t>
            </a:r>
            <a:r>
              <a:rPr sz="1600" spc="-30" dirty="0">
                <a:cs typeface="Microsoft Sans Serif"/>
              </a:rPr>
              <a:t> невозможно.</a:t>
            </a:r>
            <a:endParaRPr sz="1600" dirty="0">
              <a:cs typeface="Microsoft Sans Serif"/>
            </a:endParaRPr>
          </a:p>
          <a:p>
            <a:pPr marL="193675" algn="just">
              <a:lnSpc>
                <a:spcPct val="100000"/>
              </a:lnSpc>
            </a:pPr>
            <a:r>
              <a:rPr sz="1600" spc="-25" dirty="0">
                <a:cs typeface="Microsoft Sans Serif"/>
              </a:rPr>
              <a:t>Нажмите</a:t>
            </a:r>
            <a:r>
              <a:rPr sz="160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r>
              <a:rPr sz="1600" spc="40" dirty="0">
                <a:cs typeface="Microsoft Sans Serif"/>
              </a:rPr>
              <a:t> </a:t>
            </a:r>
            <a:r>
              <a:rPr sz="1600" b="1" spc="-5" dirty="0">
                <a:cs typeface="Arial"/>
              </a:rPr>
              <a:t>«Да»</a:t>
            </a:r>
            <a:endParaRPr sz="1600" dirty="0">
              <a:cs typeface="Arial"/>
            </a:endParaRPr>
          </a:p>
          <a:p>
            <a:pPr marL="193675" algn="just">
              <a:lnSpc>
                <a:spcPct val="100000"/>
              </a:lnSpc>
            </a:pPr>
            <a:r>
              <a:rPr sz="1600" spc="5" dirty="0">
                <a:cs typeface="Microsoft Sans Serif"/>
              </a:rPr>
              <a:t>для</a:t>
            </a:r>
            <a:r>
              <a:rPr sz="1600" spc="-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подтверждения.</a:t>
            </a:r>
            <a:endParaRPr sz="1600" dirty="0">
              <a:cs typeface="Microsoft Sans Serif"/>
            </a:endParaRPr>
          </a:p>
          <a:p>
            <a:pPr algn="just">
              <a:lnSpc>
                <a:spcPct val="100000"/>
              </a:lnSpc>
              <a:spcBef>
                <a:spcPts val="55"/>
              </a:spcBef>
            </a:pPr>
            <a:endParaRPr sz="1650" dirty="0">
              <a:cs typeface="Microsoft Sans Serif"/>
            </a:endParaRPr>
          </a:p>
          <a:p>
            <a:pPr marL="193675" marR="5080" algn="just">
              <a:lnSpc>
                <a:spcPct val="100000"/>
              </a:lnSpc>
            </a:pPr>
            <a:r>
              <a:rPr sz="1600" spc="-5" dirty="0">
                <a:cs typeface="Microsoft Sans Serif"/>
              </a:rPr>
              <a:t>В </a:t>
            </a:r>
            <a:r>
              <a:rPr sz="1600" spc="-40" dirty="0">
                <a:cs typeface="Microsoft Sans Serif"/>
              </a:rPr>
              <a:t>результате </a:t>
            </a:r>
            <a:r>
              <a:rPr sz="1600" spc="-10" dirty="0">
                <a:cs typeface="Microsoft Sans Serif"/>
              </a:rPr>
              <a:t>выбранный </a:t>
            </a:r>
            <a:r>
              <a:rPr sz="1600" spc="-409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Вами </a:t>
            </a:r>
            <a:r>
              <a:rPr sz="1600" spc="-30" dirty="0">
                <a:cs typeface="Microsoft Sans Serif"/>
              </a:rPr>
              <a:t>экземпляр </a:t>
            </a:r>
            <a:r>
              <a:rPr sz="1600" spc="-25" dirty="0">
                <a:cs typeface="Microsoft Sans Serif"/>
              </a:rPr>
              <a:t>изменит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статус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на</a:t>
            </a:r>
            <a:r>
              <a:rPr sz="1600" spc="35" dirty="0">
                <a:cs typeface="Microsoft Sans Serif"/>
              </a:rPr>
              <a:t> </a:t>
            </a:r>
            <a:r>
              <a:rPr sz="1600" b="1" spc="-15" dirty="0">
                <a:cs typeface="Arial"/>
              </a:rPr>
              <a:t>«Забракован»</a:t>
            </a:r>
            <a:endParaRPr sz="1600" dirty="0"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70147" y="2825499"/>
            <a:ext cx="5402580" cy="2487295"/>
            <a:chOff x="3470147" y="2825495"/>
            <a:chExt cx="5402580" cy="248729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70147" y="2825495"/>
              <a:ext cx="5402580" cy="24871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1775" y="2859912"/>
              <a:ext cx="5258308" cy="234200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32250" y="2850387"/>
              <a:ext cx="5277485" cy="2361565"/>
            </a:xfrm>
            <a:custGeom>
              <a:avLst/>
              <a:gdLst/>
              <a:ahLst/>
              <a:cxnLst/>
              <a:rect l="l" t="t" r="r" b="b"/>
              <a:pathLst>
                <a:path w="5277484" h="2361565">
                  <a:moveTo>
                    <a:pt x="0" y="2361057"/>
                  </a:moveTo>
                  <a:lnTo>
                    <a:pt x="5277358" y="2361057"/>
                  </a:lnTo>
                  <a:lnTo>
                    <a:pt x="5277358" y="0"/>
                  </a:lnTo>
                  <a:lnTo>
                    <a:pt x="0" y="0"/>
                  </a:lnTo>
                  <a:lnTo>
                    <a:pt x="0" y="2361057"/>
                  </a:lnTo>
                  <a:close/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37045" y="4657039"/>
              <a:ext cx="1180465" cy="404495"/>
            </a:xfrm>
            <a:custGeom>
              <a:avLst/>
              <a:gdLst/>
              <a:ahLst/>
              <a:cxnLst/>
              <a:rect l="l" t="t" r="r" b="b"/>
              <a:pathLst>
                <a:path w="1180465" h="404495">
                  <a:moveTo>
                    <a:pt x="0" y="404037"/>
                  </a:moveTo>
                  <a:lnTo>
                    <a:pt x="1180211" y="404037"/>
                  </a:lnTo>
                  <a:lnTo>
                    <a:pt x="1180211" y="0"/>
                  </a:lnTo>
                  <a:lnTo>
                    <a:pt x="0" y="0"/>
                  </a:lnTo>
                  <a:lnTo>
                    <a:pt x="0" y="404037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162" y="957533"/>
            <a:ext cx="5085349" cy="590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512282" y="2250062"/>
            <a:ext cx="3071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Некорректное, небрежное заполнение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2027208" y="1483746"/>
            <a:ext cx="2277373" cy="241538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00FF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4339086" y="1733916"/>
            <a:ext cx="1078302" cy="6814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2"/>
          <p:cNvSpPr txBox="1"/>
          <p:nvPr/>
        </p:nvSpPr>
        <p:spPr>
          <a:xfrm>
            <a:off x="129396" y="138022"/>
            <a:ext cx="6433444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 smtClean="0">
                <a:solidFill>
                  <a:srgbClr val="E36C09"/>
                </a:solidFill>
                <a:cs typeface="Arial"/>
              </a:rPr>
              <a:t>Ф</a:t>
            </a:r>
            <a:r>
              <a:rPr lang="ru-RU" sz="2400" b="1" spc="-10" dirty="0" smtClean="0">
                <a:solidFill>
                  <a:srgbClr val="E36C09"/>
                </a:solidFill>
                <a:cs typeface="Arial"/>
              </a:rPr>
              <a:t>ОРМА</a:t>
            </a:r>
            <a:r>
              <a:rPr sz="2400" b="1" spc="-45" dirty="0" smtClean="0">
                <a:solidFill>
                  <a:srgbClr val="E36C09"/>
                </a:solidFill>
                <a:cs typeface="Arial"/>
              </a:rPr>
              <a:t> </a:t>
            </a:r>
            <a:r>
              <a:rPr sz="2400" b="1" dirty="0" smtClean="0">
                <a:solidFill>
                  <a:srgbClr val="E36C09"/>
                </a:solidFill>
                <a:cs typeface="Arial"/>
              </a:rPr>
              <a:t>ППЭ-</a:t>
            </a:r>
            <a:r>
              <a:rPr lang="ru-RU" sz="2400" b="1" dirty="0" smtClean="0">
                <a:solidFill>
                  <a:srgbClr val="E36C09"/>
                </a:solidFill>
                <a:cs typeface="Arial"/>
              </a:rPr>
              <a:t>12</a:t>
            </a:r>
            <a:r>
              <a:rPr sz="2400" b="1" dirty="0" smtClean="0">
                <a:solidFill>
                  <a:srgbClr val="E36C09"/>
                </a:solidFill>
                <a:cs typeface="Arial"/>
              </a:rPr>
              <a:t>-0</a:t>
            </a:r>
            <a:r>
              <a:rPr lang="ru-RU" sz="2400" b="1" dirty="0" smtClean="0">
                <a:solidFill>
                  <a:srgbClr val="E36C09"/>
                </a:solidFill>
                <a:cs typeface="Arial"/>
              </a:rPr>
              <a:t>3: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 smtClean="0">
                <a:solidFill>
                  <a:srgbClr val="002060"/>
                </a:solidFill>
                <a:cs typeface="Arial"/>
              </a:rPr>
              <a:t>НАРУШЕНИЯ В ЗАПОЛНЕНИИ ФОРМ</a:t>
            </a:r>
            <a:r>
              <a:rPr sz="2400" spc="-35" dirty="0" smtClean="0">
                <a:solidFill>
                  <a:srgbClr val="002060"/>
                </a:solidFill>
                <a:cs typeface="Arial"/>
              </a:rPr>
              <a:t> </a:t>
            </a:r>
            <a:endParaRPr sz="2400" dirty="0">
              <a:solidFill>
                <a:srgbClr val="002060"/>
              </a:solidFill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2" y="29342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 </a:t>
            </a:r>
            <a:r>
              <a:rPr sz="2400" b="1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ДОПОЛНИТЕЛЬНАЯ</a:t>
            </a:r>
            <a:r>
              <a:rPr sz="2400" spc="-15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ПЕЧАТЬ</a:t>
            </a:r>
            <a:r>
              <a:rPr sz="2400" spc="-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32886" y="1213949"/>
            <a:ext cx="8461375" cy="521718"/>
            <a:chOff x="341350" y="1180083"/>
            <a:chExt cx="8461375" cy="393700"/>
          </a:xfrm>
        </p:grpSpPr>
        <p:sp>
          <p:nvSpPr>
            <p:cNvPr id="4" name="object 4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8379866" y="0"/>
                  </a:moveTo>
                  <a:lnTo>
                    <a:pt x="62433" y="0"/>
                  </a:lnTo>
                  <a:lnTo>
                    <a:pt x="38131" y="4903"/>
                  </a:lnTo>
                  <a:lnTo>
                    <a:pt x="18286" y="18272"/>
                  </a:lnTo>
                  <a:lnTo>
                    <a:pt x="4906" y="38094"/>
                  </a:lnTo>
                  <a:lnTo>
                    <a:pt x="0" y="62356"/>
                  </a:lnTo>
                  <a:lnTo>
                    <a:pt x="0" y="312038"/>
                  </a:lnTo>
                  <a:lnTo>
                    <a:pt x="4906" y="336375"/>
                  </a:lnTo>
                  <a:lnTo>
                    <a:pt x="18286" y="356235"/>
                  </a:lnTo>
                  <a:lnTo>
                    <a:pt x="38131" y="369617"/>
                  </a:lnTo>
                  <a:lnTo>
                    <a:pt x="62433" y="374523"/>
                  </a:lnTo>
                  <a:lnTo>
                    <a:pt x="8379866" y="374523"/>
                  </a:lnTo>
                  <a:lnTo>
                    <a:pt x="8404129" y="369617"/>
                  </a:lnTo>
                  <a:lnTo>
                    <a:pt x="8423951" y="356235"/>
                  </a:lnTo>
                  <a:lnTo>
                    <a:pt x="8437320" y="336375"/>
                  </a:lnTo>
                  <a:lnTo>
                    <a:pt x="8442223" y="312038"/>
                  </a:lnTo>
                  <a:lnTo>
                    <a:pt x="8442223" y="62356"/>
                  </a:lnTo>
                  <a:lnTo>
                    <a:pt x="8437320" y="38094"/>
                  </a:lnTo>
                  <a:lnTo>
                    <a:pt x="8423951" y="18272"/>
                  </a:lnTo>
                  <a:lnTo>
                    <a:pt x="8404129" y="4903"/>
                  </a:lnTo>
                  <a:lnTo>
                    <a:pt x="83798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0" y="62356"/>
                  </a:moveTo>
                  <a:lnTo>
                    <a:pt x="4906" y="38094"/>
                  </a:lnTo>
                  <a:lnTo>
                    <a:pt x="18286" y="18272"/>
                  </a:lnTo>
                  <a:lnTo>
                    <a:pt x="38131" y="4903"/>
                  </a:lnTo>
                  <a:lnTo>
                    <a:pt x="62433" y="0"/>
                  </a:lnTo>
                  <a:lnTo>
                    <a:pt x="8379866" y="0"/>
                  </a:lnTo>
                  <a:lnTo>
                    <a:pt x="8404129" y="4903"/>
                  </a:lnTo>
                  <a:lnTo>
                    <a:pt x="8423951" y="18272"/>
                  </a:lnTo>
                  <a:lnTo>
                    <a:pt x="8437320" y="38094"/>
                  </a:lnTo>
                  <a:lnTo>
                    <a:pt x="8442223" y="62356"/>
                  </a:lnTo>
                  <a:lnTo>
                    <a:pt x="8442223" y="312038"/>
                  </a:lnTo>
                  <a:lnTo>
                    <a:pt x="8437320" y="336375"/>
                  </a:lnTo>
                  <a:lnTo>
                    <a:pt x="8423951" y="356235"/>
                  </a:lnTo>
                  <a:lnTo>
                    <a:pt x="8404129" y="369617"/>
                  </a:lnTo>
                  <a:lnTo>
                    <a:pt x="8379866" y="374523"/>
                  </a:lnTo>
                  <a:lnTo>
                    <a:pt x="62433" y="374523"/>
                  </a:lnTo>
                  <a:lnTo>
                    <a:pt x="38131" y="369617"/>
                  </a:lnTo>
                  <a:lnTo>
                    <a:pt x="18286" y="356234"/>
                  </a:lnTo>
                  <a:lnTo>
                    <a:pt x="4906" y="336375"/>
                  </a:lnTo>
                  <a:lnTo>
                    <a:pt x="0" y="312038"/>
                  </a:lnTo>
                  <a:lnTo>
                    <a:pt x="0" y="623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9544" y="1237867"/>
            <a:ext cx="8418856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rgbClr val="FFFFFF"/>
                </a:solidFill>
                <a:cs typeface="Arial"/>
              </a:rPr>
              <a:t>В</a:t>
            </a:r>
            <a:r>
              <a:rPr b="1" spc="-15" dirty="0">
                <a:solidFill>
                  <a:srgbClr val="FFFFFF"/>
                </a:solidFill>
                <a:cs typeface="Arial"/>
              </a:rPr>
              <a:t> случае</a:t>
            </a:r>
            <a:r>
              <a:rPr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b="1" spc="-10" dirty="0">
                <a:solidFill>
                  <a:srgbClr val="FFFFFF"/>
                </a:solidFill>
                <a:cs typeface="Arial"/>
              </a:rPr>
              <a:t>выявления</a:t>
            </a:r>
            <a:r>
              <a:rPr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брака</a:t>
            </a:r>
            <a:r>
              <a:rPr b="1" i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комплекта</a:t>
            </a:r>
            <a:r>
              <a:rPr b="1" i="1" u="sng" spc="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или</a:t>
            </a:r>
            <a:r>
              <a:rPr b="1" i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порчи</a:t>
            </a:r>
            <a:r>
              <a:rPr b="1" i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ЭМ</a:t>
            </a:r>
            <a:r>
              <a:rPr b="1" i="1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участником</a:t>
            </a:r>
            <a:r>
              <a:rPr b="1" i="1" u="sng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экзамена</a:t>
            </a:r>
            <a:endParaRPr u="sng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4802" y="2504509"/>
            <a:ext cx="2809240" cy="2616835"/>
            <a:chOff x="224802" y="2504503"/>
            <a:chExt cx="2809240" cy="2616835"/>
          </a:xfrm>
        </p:grpSpPr>
        <p:sp>
          <p:nvSpPr>
            <p:cNvPr id="8" name="object 8"/>
            <p:cNvSpPr/>
            <p:nvPr/>
          </p:nvSpPr>
          <p:spPr>
            <a:xfrm>
              <a:off x="239090" y="2518791"/>
              <a:ext cx="2780665" cy="2588260"/>
            </a:xfrm>
            <a:custGeom>
              <a:avLst/>
              <a:gdLst/>
              <a:ahLst/>
              <a:cxnLst/>
              <a:rect l="l" t="t" r="r" b="b"/>
              <a:pathLst>
                <a:path w="2780665" h="2588260">
                  <a:moveTo>
                    <a:pt x="2349169" y="0"/>
                  </a:moveTo>
                  <a:lnTo>
                    <a:pt x="431342" y="0"/>
                  </a:lnTo>
                  <a:lnTo>
                    <a:pt x="384342" y="2530"/>
                  </a:lnTo>
                  <a:lnTo>
                    <a:pt x="338808" y="9945"/>
                  </a:lnTo>
                  <a:lnTo>
                    <a:pt x="295004" y="21982"/>
                  </a:lnTo>
                  <a:lnTo>
                    <a:pt x="253191" y="38378"/>
                  </a:lnTo>
                  <a:lnTo>
                    <a:pt x="213634" y="58871"/>
                  </a:lnTo>
                  <a:lnTo>
                    <a:pt x="176596" y="83198"/>
                  </a:lnTo>
                  <a:lnTo>
                    <a:pt x="142339" y="111095"/>
                  </a:lnTo>
                  <a:lnTo>
                    <a:pt x="111127" y="142301"/>
                  </a:lnTo>
                  <a:lnTo>
                    <a:pt x="83223" y="176552"/>
                  </a:lnTo>
                  <a:lnTo>
                    <a:pt x="58890" y="213585"/>
                  </a:lnTo>
                  <a:lnTo>
                    <a:pt x="38391" y="253138"/>
                  </a:lnTo>
                  <a:lnTo>
                    <a:pt x="21989" y="294948"/>
                  </a:lnTo>
                  <a:lnTo>
                    <a:pt x="9948" y="338752"/>
                  </a:lnTo>
                  <a:lnTo>
                    <a:pt x="2531" y="384288"/>
                  </a:lnTo>
                  <a:lnTo>
                    <a:pt x="0" y="431292"/>
                  </a:lnTo>
                  <a:lnTo>
                    <a:pt x="0" y="2156587"/>
                  </a:lnTo>
                  <a:lnTo>
                    <a:pt x="2531" y="2203590"/>
                  </a:lnTo>
                  <a:lnTo>
                    <a:pt x="9948" y="2249126"/>
                  </a:lnTo>
                  <a:lnTo>
                    <a:pt x="21989" y="2292930"/>
                  </a:lnTo>
                  <a:lnTo>
                    <a:pt x="38391" y="2334740"/>
                  </a:lnTo>
                  <a:lnTo>
                    <a:pt x="58890" y="2374293"/>
                  </a:lnTo>
                  <a:lnTo>
                    <a:pt x="83223" y="2411326"/>
                  </a:lnTo>
                  <a:lnTo>
                    <a:pt x="111127" y="2445577"/>
                  </a:lnTo>
                  <a:lnTo>
                    <a:pt x="142339" y="2476783"/>
                  </a:lnTo>
                  <a:lnTo>
                    <a:pt x="176596" y="2504680"/>
                  </a:lnTo>
                  <a:lnTo>
                    <a:pt x="213634" y="2529007"/>
                  </a:lnTo>
                  <a:lnTo>
                    <a:pt x="253191" y="2549500"/>
                  </a:lnTo>
                  <a:lnTo>
                    <a:pt x="295004" y="2565896"/>
                  </a:lnTo>
                  <a:lnTo>
                    <a:pt x="338808" y="2577933"/>
                  </a:lnTo>
                  <a:lnTo>
                    <a:pt x="384342" y="2585348"/>
                  </a:lnTo>
                  <a:lnTo>
                    <a:pt x="431342" y="2587879"/>
                  </a:lnTo>
                  <a:lnTo>
                    <a:pt x="2349169" y="2587879"/>
                  </a:lnTo>
                  <a:lnTo>
                    <a:pt x="2396175" y="2585348"/>
                  </a:lnTo>
                  <a:lnTo>
                    <a:pt x="2441715" y="2577933"/>
                  </a:lnTo>
                  <a:lnTo>
                    <a:pt x="2485526" y="2565896"/>
                  </a:lnTo>
                  <a:lnTo>
                    <a:pt x="2527345" y="2549500"/>
                  </a:lnTo>
                  <a:lnTo>
                    <a:pt x="2566908" y="2529007"/>
                  </a:lnTo>
                  <a:lnTo>
                    <a:pt x="2603954" y="2504680"/>
                  </a:lnTo>
                  <a:lnTo>
                    <a:pt x="2638217" y="2476783"/>
                  </a:lnTo>
                  <a:lnTo>
                    <a:pt x="2669435" y="2445577"/>
                  </a:lnTo>
                  <a:lnTo>
                    <a:pt x="2697345" y="2411326"/>
                  </a:lnTo>
                  <a:lnTo>
                    <a:pt x="2721684" y="2374293"/>
                  </a:lnTo>
                  <a:lnTo>
                    <a:pt x="2742187" y="2334740"/>
                  </a:lnTo>
                  <a:lnTo>
                    <a:pt x="2758593" y="2292930"/>
                  </a:lnTo>
                  <a:lnTo>
                    <a:pt x="2770637" y="2249126"/>
                  </a:lnTo>
                  <a:lnTo>
                    <a:pt x="2778057" y="2203590"/>
                  </a:lnTo>
                  <a:lnTo>
                    <a:pt x="2780588" y="2156587"/>
                  </a:lnTo>
                  <a:lnTo>
                    <a:pt x="2780588" y="431292"/>
                  </a:lnTo>
                  <a:lnTo>
                    <a:pt x="2778057" y="384288"/>
                  </a:lnTo>
                  <a:lnTo>
                    <a:pt x="2770637" y="338752"/>
                  </a:lnTo>
                  <a:lnTo>
                    <a:pt x="2758593" y="294948"/>
                  </a:lnTo>
                  <a:lnTo>
                    <a:pt x="2742187" y="253138"/>
                  </a:lnTo>
                  <a:lnTo>
                    <a:pt x="2721684" y="213585"/>
                  </a:lnTo>
                  <a:lnTo>
                    <a:pt x="2697345" y="176552"/>
                  </a:lnTo>
                  <a:lnTo>
                    <a:pt x="2669435" y="142301"/>
                  </a:lnTo>
                  <a:lnTo>
                    <a:pt x="2638217" y="111095"/>
                  </a:lnTo>
                  <a:lnTo>
                    <a:pt x="2603954" y="83198"/>
                  </a:lnTo>
                  <a:lnTo>
                    <a:pt x="2566908" y="58871"/>
                  </a:lnTo>
                  <a:lnTo>
                    <a:pt x="2527345" y="38378"/>
                  </a:lnTo>
                  <a:lnTo>
                    <a:pt x="2485526" y="21982"/>
                  </a:lnTo>
                  <a:lnTo>
                    <a:pt x="2441715" y="9945"/>
                  </a:lnTo>
                  <a:lnTo>
                    <a:pt x="2396175" y="2530"/>
                  </a:lnTo>
                  <a:lnTo>
                    <a:pt x="234916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9090" y="2518791"/>
              <a:ext cx="2780665" cy="2588260"/>
            </a:xfrm>
            <a:custGeom>
              <a:avLst/>
              <a:gdLst/>
              <a:ahLst/>
              <a:cxnLst/>
              <a:rect l="l" t="t" r="r" b="b"/>
              <a:pathLst>
                <a:path w="2780665" h="2588260">
                  <a:moveTo>
                    <a:pt x="0" y="431292"/>
                  </a:moveTo>
                  <a:lnTo>
                    <a:pt x="2531" y="384288"/>
                  </a:lnTo>
                  <a:lnTo>
                    <a:pt x="9948" y="338752"/>
                  </a:lnTo>
                  <a:lnTo>
                    <a:pt x="21989" y="294948"/>
                  </a:lnTo>
                  <a:lnTo>
                    <a:pt x="38391" y="253138"/>
                  </a:lnTo>
                  <a:lnTo>
                    <a:pt x="58890" y="213585"/>
                  </a:lnTo>
                  <a:lnTo>
                    <a:pt x="83223" y="176552"/>
                  </a:lnTo>
                  <a:lnTo>
                    <a:pt x="111127" y="142301"/>
                  </a:lnTo>
                  <a:lnTo>
                    <a:pt x="142339" y="111095"/>
                  </a:lnTo>
                  <a:lnTo>
                    <a:pt x="176596" y="83198"/>
                  </a:lnTo>
                  <a:lnTo>
                    <a:pt x="213634" y="58871"/>
                  </a:lnTo>
                  <a:lnTo>
                    <a:pt x="253191" y="38378"/>
                  </a:lnTo>
                  <a:lnTo>
                    <a:pt x="295004" y="21982"/>
                  </a:lnTo>
                  <a:lnTo>
                    <a:pt x="338808" y="9945"/>
                  </a:lnTo>
                  <a:lnTo>
                    <a:pt x="384342" y="2530"/>
                  </a:lnTo>
                  <a:lnTo>
                    <a:pt x="431342" y="0"/>
                  </a:lnTo>
                  <a:lnTo>
                    <a:pt x="2349169" y="0"/>
                  </a:lnTo>
                  <a:lnTo>
                    <a:pt x="2396175" y="2530"/>
                  </a:lnTo>
                  <a:lnTo>
                    <a:pt x="2441715" y="9945"/>
                  </a:lnTo>
                  <a:lnTo>
                    <a:pt x="2485526" y="21982"/>
                  </a:lnTo>
                  <a:lnTo>
                    <a:pt x="2527345" y="38378"/>
                  </a:lnTo>
                  <a:lnTo>
                    <a:pt x="2566908" y="58871"/>
                  </a:lnTo>
                  <a:lnTo>
                    <a:pt x="2603954" y="83198"/>
                  </a:lnTo>
                  <a:lnTo>
                    <a:pt x="2638217" y="111095"/>
                  </a:lnTo>
                  <a:lnTo>
                    <a:pt x="2669435" y="142301"/>
                  </a:lnTo>
                  <a:lnTo>
                    <a:pt x="2697345" y="176552"/>
                  </a:lnTo>
                  <a:lnTo>
                    <a:pt x="2721684" y="213585"/>
                  </a:lnTo>
                  <a:lnTo>
                    <a:pt x="2742187" y="253138"/>
                  </a:lnTo>
                  <a:lnTo>
                    <a:pt x="2758593" y="294948"/>
                  </a:lnTo>
                  <a:lnTo>
                    <a:pt x="2770637" y="338752"/>
                  </a:lnTo>
                  <a:lnTo>
                    <a:pt x="2778057" y="384288"/>
                  </a:lnTo>
                  <a:lnTo>
                    <a:pt x="2780588" y="431292"/>
                  </a:lnTo>
                  <a:lnTo>
                    <a:pt x="2780588" y="2156587"/>
                  </a:lnTo>
                  <a:lnTo>
                    <a:pt x="2778057" y="2203590"/>
                  </a:lnTo>
                  <a:lnTo>
                    <a:pt x="2770637" y="2249126"/>
                  </a:lnTo>
                  <a:lnTo>
                    <a:pt x="2758593" y="2292930"/>
                  </a:lnTo>
                  <a:lnTo>
                    <a:pt x="2742187" y="2334740"/>
                  </a:lnTo>
                  <a:lnTo>
                    <a:pt x="2721684" y="2374293"/>
                  </a:lnTo>
                  <a:lnTo>
                    <a:pt x="2697345" y="2411326"/>
                  </a:lnTo>
                  <a:lnTo>
                    <a:pt x="2669435" y="2445577"/>
                  </a:lnTo>
                  <a:lnTo>
                    <a:pt x="2638217" y="2476783"/>
                  </a:lnTo>
                  <a:lnTo>
                    <a:pt x="2603954" y="2504680"/>
                  </a:lnTo>
                  <a:lnTo>
                    <a:pt x="2566908" y="2529007"/>
                  </a:lnTo>
                  <a:lnTo>
                    <a:pt x="2527345" y="2549500"/>
                  </a:lnTo>
                  <a:lnTo>
                    <a:pt x="2485526" y="2565896"/>
                  </a:lnTo>
                  <a:lnTo>
                    <a:pt x="2441715" y="2577933"/>
                  </a:lnTo>
                  <a:lnTo>
                    <a:pt x="2396175" y="2585348"/>
                  </a:lnTo>
                  <a:lnTo>
                    <a:pt x="2349169" y="2587879"/>
                  </a:lnTo>
                  <a:lnTo>
                    <a:pt x="431342" y="2587879"/>
                  </a:lnTo>
                  <a:lnTo>
                    <a:pt x="384342" y="2585348"/>
                  </a:lnTo>
                  <a:lnTo>
                    <a:pt x="338808" y="2577933"/>
                  </a:lnTo>
                  <a:lnTo>
                    <a:pt x="295004" y="2565896"/>
                  </a:lnTo>
                  <a:lnTo>
                    <a:pt x="253191" y="2549500"/>
                  </a:lnTo>
                  <a:lnTo>
                    <a:pt x="213634" y="2529007"/>
                  </a:lnTo>
                  <a:lnTo>
                    <a:pt x="176596" y="2504680"/>
                  </a:lnTo>
                  <a:lnTo>
                    <a:pt x="142339" y="2476783"/>
                  </a:lnTo>
                  <a:lnTo>
                    <a:pt x="111127" y="2445577"/>
                  </a:lnTo>
                  <a:lnTo>
                    <a:pt x="83223" y="2411326"/>
                  </a:lnTo>
                  <a:lnTo>
                    <a:pt x="58890" y="2374293"/>
                  </a:lnTo>
                  <a:lnTo>
                    <a:pt x="38391" y="2334740"/>
                  </a:lnTo>
                  <a:lnTo>
                    <a:pt x="21989" y="2292930"/>
                  </a:lnTo>
                  <a:lnTo>
                    <a:pt x="9948" y="2249126"/>
                  </a:lnTo>
                  <a:lnTo>
                    <a:pt x="2531" y="2203590"/>
                  </a:lnTo>
                  <a:lnTo>
                    <a:pt x="0" y="2156587"/>
                  </a:lnTo>
                  <a:lnTo>
                    <a:pt x="0" y="431292"/>
                  </a:lnTo>
                  <a:close/>
                </a:path>
              </a:pathLst>
            </a:custGeom>
            <a:ln w="28575">
              <a:solidFill>
                <a:srgbClr val="205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420" y="2625852"/>
              <a:ext cx="504443" cy="3810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44195" y="2707893"/>
            <a:ext cx="2226310" cy="22390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55"/>
              </a:lnSpc>
            </a:pPr>
            <a:r>
              <a:rPr sz="1800" b="1" spc="-5" dirty="0">
                <a:solidFill>
                  <a:srgbClr val="205868"/>
                </a:solidFill>
                <a:latin typeface="Arial"/>
                <a:cs typeface="Arial"/>
              </a:rPr>
              <a:t>3.</a:t>
            </a:r>
            <a:r>
              <a:rPr sz="1800" b="1" spc="-30" dirty="0">
                <a:solidFill>
                  <a:srgbClr val="205868"/>
                </a:solidFill>
                <a:latin typeface="Arial"/>
                <a:cs typeface="Arial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Нажмите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45" dirty="0">
                <a:latin typeface="Microsoft Sans Serif"/>
                <a:cs typeface="Microsoft Sans Serif"/>
              </a:rPr>
              <a:t>кнопку</a:t>
            </a:r>
            <a:endParaRPr sz="1600">
              <a:latin typeface="Microsoft Sans Serif"/>
              <a:cs typeface="Microsoft Sans Serif"/>
            </a:endParaRPr>
          </a:p>
          <a:p>
            <a:pPr marL="193675" marR="13970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Microsoft Sans Serif"/>
                <a:cs typeface="Microsoft Sans Serif"/>
              </a:rPr>
              <a:t>«</a:t>
            </a:r>
            <a:r>
              <a:rPr sz="1600" b="1" spc="-10" dirty="0">
                <a:latin typeface="Arial"/>
                <a:cs typeface="Arial"/>
              </a:rPr>
              <a:t>Дополнительная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печать</a:t>
            </a:r>
            <a:r>
              <a:rPr sz="1600" spc="-15" dirty="0">
                <a:latin typeface="Microsoft Sans Serif"/>
                <a:cs typeface="Microsoft Sans Serif"/>
              </a:rPr>
              <a:t>»,</a:t>
            </a:r>
            <a:r>
              <a:rPr sz="1600" spc="2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после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этого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появится</a:t>
            </a:r>
            <a:r>
              <a:rPr sz="1600" spc="1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окно</a:t>
            </a:r>
            <a:endParaRPr sz="1600">
              <a:latin typeface="Microsoft Sans Serif"/>
              <a:cs typeface="Microsoft Sans Serif"/>
            </a:endParaRPr>
          </a:p>
          <a:p>
            <a:pPr marL="193675" marR="508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Microsoft Sans Serif"/>
                <a:cs typeface="Microsoft Sans Serif"/>
              </a:rPr>
              <a:t>с</a:t>
            </a:r>
            <a:r>
              <a:rPr sz="1600" spc="-15" dirty="0">
                <a:latin typeface="Microsoft Sans Serif"/>
                <a:cs typeface="Microsoft Sans Serif"/>
              </a:rPr>
              <a:t> </a:t>
            </a:r>
            <a:r>
              <a:rPr sz="1600" spc="-30" dirty="0">
                <a:latin typeface="Microsoft Sans Serif"/>
                <a:cs typeface="Microsoft Sans Serif"/>
              </a:rPr>
              <a:t>указанием</a:t>
            </a:r>
            <a:r>
              <a:rPr sz="1600" spc="30" dirty="0">
                <a:latin typeface="Microsoft Sans Serif"/>
                <a:cs typeface="Microsoft Sans Serif"/>
              </a:rPr>
              <a:t> </a:t>
            </a:r>
            <a:r>
              <a:rPr sz="1600" spc="-15" dirty="0">
                <a:latin typeface="Microsoft Sans Serif"/>
                <a:cs typeface="Microsoft Sans Serif"/>
              </a:rPr>
              <a:t>штатных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spc="-10" dirty="0">
                <a:latin typeface="Microsoft Sans Serif"/>
                <a:cs typeface="Microsoft Sans Serif"/>
              </a:rPr>
              <a:t>ситуаций,</a:t>
            </a:r>
            <a:r>
              <a:rPr sz="1600" spc="50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25" dirty="0">
                <a:latin typeface="Microsoft Sans Serif"/>
                <a:cs typeface="Microsoft Sans Serif"/>
              </a:rPr>
              <a:t>которых </a:t>
            </a:r>
            <a:r>
              <a:rPr sz="1600" spc="-20" dirty="0">
                <a:latin typeface="Microsoft Sans Serif"/>
                <a:cs typeface="Microsoft Sans Serif"/>
              </a:rPr>
              <a:t> допустима </a:t>
            </a:r>
            <a:r>
              <a:rPr sz="1600" spc="-15" dirty="0">
                <a:latin typeface="Microsoft Sans Serif"/>
                <a:cs typeface="Microsoft Sans Serif"/>
              </a:rPr>
              <a:t> дополнительная</a:t>
            </a:r>
            <a:endParaRPr sz="1600">
              <a:latin typeface="Microsoft Sans Serif"/>
              <a:cs typeface="Microsoft Sans Serif"/>
            </a:endParaRPr>
          </a:p>
          <a:p>
            <a:pPr marL="193675">
              <a:lnSpc>
                <a:spcPct val="100000"/>
              </a:lnSpc>
            </a:pPr>
            <a:r>
              <a:rPr sz="1600" spc="-25" dirty="0">
                <a:latin typeface="Microsoft Sans Serif"/>
                <a:cs typeface="Microsoft Sans Serif"/>
              </a:rPr>
              <a:t>печать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046476" y="1964435"/>
            <a:ext cx="5971540" cy="3771900"/>
            <a:chOff x="3046476" y="1964435"/>
            <a:chExt cx="5971540" cy="377190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6476" y="1964435"/>
              <a:ext cx="5971032" cy="37719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1914" y="1998852"/>
              <a:ext cx="5823839" cy="362775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110103" y="1989327"/>
              <a:ext cx="5845175" cy="3646804"/>
            </a:xfrm>
            <a:custGeom>
              <a:avLst/>
              <a:gdLst/>
              <a:ahLst/>
              <a:cxnLst/>
              <a:rect l="l" t="t" r="r" b="b"/>
              <a:pathLst>
                <a:path w="5845175" h="3646804">
                  <a:moveTo>
                    <a:pt x="0" y="3646804"/>
                  </a:moveTo>
                  <a:lnTo>
                    <a:pt x="5845175" y="3646804"/>
                  </a:lnTo>
                  <a:lnTo>
                    <a:pt x="5845175" y="0"/>
                  </a:lnTo>
                  <a:lnTo>
                    <a:pt x="0" y="0"/>
                  </a:lnTo>
                  <a:lnTo>
                    <a:pt x="0" y="3646804"/>
                  </a:lnTo>
                  <a:close/>
                </a:path>
              </a:pathLst>
            </a:custGeom>
            <a:ln w="19050">
              <a:solidFill>
                <a:srgbClr val="205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3004" y="5219700"/>
              <a:ext cx="1356360" cy="45262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269232" y="5265813"/>
              <a:ext cx="1210945" cy="307340"/>
            </a:xfrm>
            <a:custGeom>
              <a:avLst/>
              <a:gdLst/>
              <a:ahLst/>
              <a:cxnLst/>
              <a:rect l="l" t="t" r="r" b="b"/>
              <a:pathLst>
                <a:path w="1210945" h="307339">
                  <a:moveTo>
                    <a:pt x="0" y="307200"/>
                  </a:moveTo>
                  <a:lnTo>
                    <a:pt x="1210741" y="307200"/>
                  </a:lnTo>
                  <a:lnTo>
                    <a:pt x="1210741" y="0"/>
                  </a:lnTo>
                  <a:lnTo>
                    <a:pt x="0" y="0"/>
                  </a:lnTo>
                  <a:lnTo>
                    <a:pt x="0" y="307200"/>
                  </a:lnTo>
                  <a:close/>
                </a:path>
              </a:pathLst>
            </a:custGeom>
            <a:ln w="38099">
              <a:solidFill>
                <a:srgbClr val="205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83708" y="5222747"/>
              <a:ext cx="963167" cy="44653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479796" y="5333821"/>
              <a:ext cx="687070" cy="171450"/>
            </a:xfrm>
            <a:custGeom>
              <a:avLst/>
              <a:gdLst/>
              <a:ahLst/>
              <a:cxnLst/>
              <a:rect l="l" t="t" r="r" b="b"/>
              <a:pathLst>
                <a:path w="687070" h="171450">
                  <a:moveTo>
                    <a:pt x="149742" y="0"/>
                  </a:moveTo>
                  <a:lnTo>
                    <a:pt x="142620" y="2464"/>
                  </a:lnTo>
                  <a:lnTo>
                    <a:pt x="0" y="85649"/>
                  </a:lnTo>
                  <a:lnTo>
                    <a:pt x="142620" y="168707"/>
                  </a:lnTo>
                  <a:lnTo>
                    <a:pt x="149742" y="171172"/>
                  </a:lnTo>
                  <a:lnTo>
                    <a:pt x="157019" y="170707"/>
                  </a:lnTo>
                  <a:lnTo>
                    <a:pt x="163605" y="167528"/>
                  </a:lnTo>
                  <a:lnTo>
                    <a:pt x="168655" y="161849"/>
                  </a:lnTo>
                  <a:lnTo>
                    <a:pt x="171049" y="154727"/>
                  </a:lnTo>
                  <a:lnTo>
                    <a:pt x="170560" y="147450"/>
                  </a:lnTo>
                  <a:lnTo>
                    <a:pt x="167405" y="140864"/>
                  </a:lnTo>
                  <a:lnTo>
                    <a:pt x="161798" y="135814"/>
                  </a:lnTo>
                  <a:lnTo>
                    <a:pt x="108458" y="104699"/>
                  </a:lnTo>
                  <a:lnTo>
                    <a:pt x="37845" y="104699"/>
                  </a:lnTo>
                  <a:lnTo>
                    <a:pt x="37845" y="66599"/>
                  </a:lnTo>
                  <a:lnTo>
                    <a:pt x="108240" y="66599"/>
                  </a:lnTo>
                  <a:lnTo>
                    <a:pt x="161798" y="35357"/>
                  </a:lnTo>
                  <a:lnTo>
                    <a:pt x="167405" y="30325"/>
                  </a:lnTo>
                  <a:lnTo>
                    <a:pt x="170561" y="23768"/>
                  </a:lnTo>
                  <a:lnTo>
                    <a:pt x="171049" y="16498"/>
                  </a:lnTo>
                  <a:lnTo>
                    <a:pt x="168655" y="9322"/>
                  </a:lnTo>
                  <a:lnTo>
                    <a:pt x="163605" y="3643"/>
                  </a:lnTo>
                  <a:lnTo>
                    <a:pt x="157019" y="464"/>
                  </a:lnTo>
                  <a:lnTo>
                    <a:pt x="149742" y="0"/>
                  </a:lnTo>
                  <a:close/>
                </a:path>
                <a:path w="687070" h="171450">
                  <a:moveTo>
                    <a:pt x="108240" y="66599"/>
                  </a:moveTo>
                  <a:lnTo>
                    <a:pt x="37845" y="66599"/>
                  </a:lnTo>
                  <a:lnTo>
                    <a:pt x="37845" y="104699"/>
                  </a:lnTo>
                  <a:lnTo>
                    <a:pt x="108458" y="104699"/>
                  </a:lnTo>
                  <a:lnTo>
                    <a:pt x="103886" y="102032"/>
                  </a:lnTo>
                  <a:lnTo>
                    <a:pt x="47498" y="102032"/>
                  </a:lnTo>
                  <a:lnTo>
                    <a:pt x="47498" y="69139"/>
                  </a:lnTo>
                  <a:lnTo>
                    <a:pt x="103886" y="69139"/>
                  </a:lnTo>
                  <a:lnTo>
                    <a:pt x="108240" y="66599"/>
                  </a:lnTo>
                  <a:close/>
                </a:path>
                <a:path w="687070" h="171450">
                  <a:moveTo>
                    <a:pt x="686815" y="66599"/>
                  </a:moveTo>
                  <a:lnTo>
                    <a:pt x="108240" y="66599"/>
                  </a:lnTo>
                  <a:lnTo>
                    <a:pt x="75691" y="85586"/>
                  </a:lnTo>
                  <a:lnTo>
                    <a:pt x="108458" y="104699"/>
                  </a:lnTo>
                  <a:lnTo>
                    <a:pt x="686815" y="104699"/>
                  </a:lnTo>
                  <a:lnTo>
                    <a:pt x="686815" y="66599"/>
                  </a:lnTo>
                  <a:close/>
                </a:path>
                <a:path w="687070" h="171450">
                  <a:moveTo>
                    <a:pt x="47498" y="69139"/>
                  </a:moveTo>
                  <a:lnTo>
                    <a:pt x="47498" y="102032"/>
                  </a:lnTo>
                  <a:lnTo>
                    <a:pt x="75691" y="85586"/>
                  </a:lnTo>
                  <a:lnTo>
                    <a:pt x="47498" y="69139"/>
                  </a:lnTo>
                  <a:close/>
                </a:path>
                <a:path w="687070" h="171450">
                  <a:moveTo>
                    <a:pt x="75691" y="85586"/>
                  </a:moveTo>
                  <a:lnTo>
                    <a:pt x="47498" y="102032"/>
                  </a:lnTo>
                  <a:lnTo>
                    <a:pt x="103886" y="102032"/>
                  </a:lnTo>
                  <a:lnTo>
                    <a:pt x="75691" y="85586"/>
                  </a:lnTo>
                  <a:close/>
                </a:path>
                <a:path w="687070" h="171450">
                  <a:moveTo>
                    <a:pt x="103886" y="69139"/>
                  </a:moveTo>
                  <a:lnTo>
                    <a:pt x="47498" y="69139"/>
                  </a:lnTo>
                  <a:lnTo>
                    <a:pt x="75691" y="85586"/>
                  </a:lnTo>
                  <a:lnTo>
                    <a:pt x="103886" y="69139"/>
                  </a:lnTo>
                  <a:close/>
                </a:path>
              </a:pathLst>
            </a:custGeom>
            <a:solidFill>
              <a:srgbClr val="2058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2" y="29342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 </a:t>
            </a:r>
            <a:r>
              <a:rPr sz="2400" b="1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ДОПОЛНИТЕЛЬНАЯ</a:t>
            </a:r>
            <a:r>
              <a:rPr sz="2400" spc="-15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ПЕЧАТЬ</a:t>
            </a:r>
            <a:r>
              <a:rPr sz="2400" spc="-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41351" y="968419"/>
            <a:ext cx="8461375" cy="572517"/>
            <a:chOff x="341350" y="1180083"/>
            <a:chExt cx="8461375" cy="393700"/>
          </a:xfrm>
        </p:grpSpPr>
        <p:sp>
          <p:nvSpPr>
            <p:cNvPr id="4" name="object 4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8379866" y="0"/>
                  </a:moveTo>
                  <a:lnTo>
                    <a:pt x="62433" y="0"/>
                  </a:lnTo>
                  <a:lnTo>
                    <a:pt x="38131" y="4903"/>
                  </a:lnTo>
                  <a:lnTo>
                    <a:pt x="18286" y="18272"/>
                  </a:lnTo>
                  <a:lnTo>
                    <a:pt x="4906" y="38094"/>
                  </a:lnTo>
                  <a:lnTo>
                    <a:pt x="0" y="62356"/>
                  </a:lnTo>
                  <a:lnTo>
                    <a:pt x="0" y="312038"/>
                  </a:lnTo>
                  <a:lnTo>
                    <a:pt x="4906" y="336375"/>
                  </a:lnTo>
                  <a:lnTo>
                    <a:pt x="18286" y="356235"/>
                  </a:lnTo>
                  <a:lnTo>
                    <a:pt x="38131" y="369617"/>
                  </a:lnTo>
                  <a:lnTo>
                    <a:pt x="62433" y="374523"/>
                  </a:lnTo>
                  <a:lnTo>
                    <a:pt x="8379866" y="374523"/>
                  </a:lnTo>
                  <a:lnTo>
                    <a:pt x="8404129" y="369617"/>
                  </a:lnTo>
                  <a:lnTo>
                    <a:pt x="8423951" y="356235"/>
                  </a:lnTo>
                  <a:lnTo>
                    <a:pt x="8437320" y="336375"/>
                  </a:lnTo>
                  <a:lnTo>
                    <a:pt x="8442223" y="312038"/>
                  </a:lnTo>
                  <a:lnTo>
                    <a:pt x="8442223" y="62356"/>
                  </a:lnTo>
                  <a:lnTo>
                    <a:pt x="8437320" y="38094"/>
                  </a:lnTo>
                  <a:lnTo>
                    <a:pt x="8423951" y="18272"/>
                  </a:lnTo>
                  <a:lnTo>
                    <a:pt x="8404129" y="4903"/>
                  </a:lnTo>
                  <a:lnTo>
                    <a:pt x="8379866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89608"/>
              <a:ext cx="8442325" cy="374650"/>
            </a:xfrm>
            <a:custGeom>
              <a:avLst/>
              <a:gdLst/>
              <a:ahLst/>
              <a:cxnLst/>
              <a:rect l="l" t="t" r="r" b="b"/>
              <a:pathLst>
                <a:path w="8442325" h="374650">
                  <a:moveTo>
                    <a:pt x="0" y="62356"/>
                  </a:moveTo>
                  <a:lnTo>
                    <a:pt x="4906" y="38094"/>
                  </a:lnTo>
                  <a:lnTo>
                    <a:pt x="18286" y="18272"/>
                  </a:lnTo>
                  <a:lnTo>
                    <a:pt x="38131" y="4903"/>
                  </a:lnTo>
                  <a:lnTo>
                    <a:pt x="62433" y="0"/>
                  </a:lnTo>
                  <a:lnTo>
                    <a:pt x="8379866" y="0"/>
                  </a:lnTo>
                  <a:lnTo>
                    <a:pt x="8404129" y="4903"/>
                  </a:lnTo>
                  <a:lnTo>
                    <a:pt x="8423951" y="18272"/>
                  </a:lnTo>
                  <a:lnTo>
                    <a:pt x="8437320" y="38094"/>
                  </a:lnTo>
                  <a:lnTo>
                    <a:pt x="8442223" y="62356"/>
                  </a:lnTo>
                  <a:lnTo>
                    <a:pt x="8442223" y="312038"/>
                  </a:lnTo>
                  <a:lnTo>
                    <a:pt x="8437320" y="336375"/>
                  </a:lnTo>
                  <a:lnTo>
                    <a:pt x="8423951" y="356235"/>
                  </a:lnTo>
                  <a:lnTo>
                    <a:pt x="8404129" y="369617"/>
                  </a:lnTo>
                  <a:lnTo>
                    <a:pt x="8379866" y="374523"/>
                  </a:lnTo>
                  <a:lnTo>
                    <a:pt x="62433" y="374523"/>
                  </a:lnTo>
                  <a:lnTo>
                    <a:pt x="38131" y="369617"/>
                  </a:lnTo>
                  <a:lnTo>
                    <a:pt x="18286" y="356234"/>
                  </a:lnTo>
                  <a:lnTo>
                    <a:pt x="4906" y="336375"/>
                  </a:lnTo>
                  <a:lnTo>
                    <a:pt x="0" y="312038"/>
                  </a:lnTo>
                  <a:lnTo>
                    <a:pt x="0" y="62356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69546" y="1024467"/>
            <a:ext cx="840549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b="1" spc="-5" dirty="0">
                <a:solidFill>
                  <a:srgbClr val="FFFFFF"/>
                </a:solidFill>
                <a:cs typeface="Arial"/>
              </a:rPr>
              <a:t>В</a:t>
            </a:r>
            <a:r>
              <a:rPr b="1" spc="-15" dirty="0">
                <a:solidFill>
                  <a:srgbClr val="FFFFFF"/>
                </a:solidFill>
                <a:cs typeface="Arial"/>
              </a:rPr>
              <a:t> случае</a:t>
            </a:r>
            <a:r>
              <a:rPr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b="1" spc="-10" dirty="0">
                <a:solidFill>
                  <a:srgbClr val="FFFFFF"/>
                </a:solidFill>
                <a:cs typeface="Arial"/>
              </a:rPr>
              <a:t>выявления</a:t>
            </a:r>
            <a:r>
              <a:rPr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брака</a:t>
            </a:r>
            <a:r>
              <a:rPr b="1" i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комплекта</a:t>
            </a:r>
            <a:r>
              <a:rPr b="1" i="1" u="sng" spc="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или</a:t>
            </a:r>
            <a:r>
              <a:rPr b="1" i="1" u="sng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порчи</a:t>
            </a:r>
            <a:r>
              <a:rPr b="1" i="1" u="sng" spc="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ЭМ</a:t>
            </a:r>
            <a:r>
              <a:rPr b="1" i="1" u="sng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участником</a:t>
            </a:r>
            <a:r>
              <a:rPr b="1" i="1" u="sng" spc="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 </a:t>
            </a:r>
            <a:r>
              <a:rPr b="1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Arial"/>
              </a:rPr>
              <a:t>экзамена</a:t>
            </a:r>
            <a:endParaRPr u="sng" dirty="0"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1899" y="2748222"/>
            <a:ext cx="2809240" cy="1527175"/>
            <a:chOff x="511898" y="2748216"/>
            <a:chExt cx="2809240" cy="1527175"/>
          </a:xfrm>
        </p:grpSpPr>
        <p:sp>
          <p:nvSpPr>
            <p:cNvPr id="8" name="object 8"/>
            <p:cNvSpPr/>
            <p:nvPr/>
          </p:nvSpPr>
          <p:spPr>
            <a:xfrm>
              <a:off x="526186" y="2762504"/>
              <a:ext cx="2780665" cy="1498600"/>
            </a:xfrm>
            <a:custGeom>
              <a:avLst/>
              <a:gdLst/>
              <a:ahLst/>
              <a:cxnLst/>
              <a:rect l="l" t="t" r="r" b="b"/>
              <a:pathLst>
                <a:path w="2780665" h="1498600">
                  <a:moveTo>
                    <a:pt x="2530830" y="0"/>
                  </a:moveTo>
                  <a:lnTo>
                    <a:pt x="249720" y="0"/>
                  </a:lnTo>
                  <a:lnTo>
                    <a:pt x="204831" y="4026"/>
                  </a:lnTo>
                  <a:lnTo>
                    <a:pt x="162582" y="15633"/>
                  </a:lnTo>
                  <a:lnTo>
                    <a:pt x="123679" y="34115"/>
                  </a:lnTo>
                  <a:lnTo>
                    <a:pt x="88826" y="58766"/>
                  </a:lnTo>
                  <a:lnTo>
                    <a:pt x="58729" y="88878"/>
                  </a:lnTo>
                  <a:lnTo>
                    <a:pt x="34092" y="123745"/>
                  </a:lnTo>
                  <a:lnTo>
                    <a:pt x="15622" y="162660"/>
                  </a:lnTo>
                  <a:lnTo>
                    <a:pt x="4023" y="204917"/>
                  </a:lnTo>
                  <a:lnTo>
                    <a:pt x="0" y="249809"/>
                  </a:lnTo>
                  <a:lnTo>
                    <a:pt x="0" y="1248664"/>
                  </a:lnTo>
                  <a:lnTo>
                    <a:pt x="4023" y="1293551"/>
                  </a:lnTo>
                  <a:lnTo>
                    <a:pt x="15622" y="1335796"/>
                  </a:lnTo>
                  <a:lnTo>
                    <a:pt x="34092" y="1374695"/>
                  </a:lnTo>
                  <a:lnTo>
                    <a:pt x="58729" y="1409541"/>
                  </a:lnTo>
                  <a:lnTo>
                    <a:pt x="88826" y="1439632"/>
                  </a:lnTo>
                  <a:lnTo>
                    <a:pt x="123679" y="1464262"/>
                  </a:lnTo>
                  <a:lnTo>
                    <a:pt x="162582" y="1482728"/>
                  </a:lnTo>
                  <a:lnTo>
                    <a:pt x="204831" y="1494324"/>
                  </a:lnTo>
                  <a:lnTo>
                    <a:pt x="249720" y="1498346"/>
                  </a:lnTo>
                  <a:lnTo>
                    <a:pt x="2530830" y="1498346"/>
                  </a:lnTo>
                  <a:lnTo>
                    <a:pt x="2575718" y="1494324"/>
                  </a:lnTo>
                  <a:lnTo>
                    <a:pt x="2617963" y="1482728"/>
                  </a:lnTo>
                  <a:lnTo>
                    <a:pt x="2656861" y="1464262"/>
                  </a:lnTo>
                  <a:lnTo>
                    <a:pt x="2691708" y="1439632"/>
                  </a:lnTo>
                  <a:lnTo>
                    <a:pt x="2721799" y="1409541"/>
                  </a:lnTo>
                  <a:lnTo>
                    <a:pt x="2746429" y="1374695"/>
                  </a:lnTo>
                  <a:lnTo>
                    <a:pt x="2764894" y="1335796"/>
                  </a:lnTo>
                  <a:lnTo>
                    <a:pt x="2776490" y="1293551"/>
                  </a:lnTo>
                  <a:lnTo>
                    <a:pt x="2780512" y="1248664"/>
                  </a:lnTo>
                  <a:lnTo>
                    <a:pt x="2780512" y="249809"/>
                  </a:lnTo>
                  <a:lnTo>
                    <a:pt x="2776490" y="204917"/>
                  </a:lnTo>
                  <a:lnTo>
                    <a:pt x="2764894" y="162660"/>
                  </a:lnTo>
                  <a:lnTo>
                    <a:pt x="2746429" y="123745"/>
                  </a:lnTo>
                  <a:lnTo>
                    <a:pt x="2721799" y="88878"/>
                  </a:lnTo>
                  <a:lnTo>
                    <a:pt x="2691708" y="58766"/>
                  </a:lnTo>
                  <a:lnTo>
                    <a:pt x="2656861" y="34115"/>
                  </a:lnTo>
                  <a:lnTo>
                    <a:pt x="2617963" y="15633"/>
                  </a:lnTo>
                  <a:lnTo>
                    <a:pt x="2575718" y="4026"/>
                  </a:lnTo>
                  <a:lnTo>
                    <a:pt x="2530830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6186" y="2762504"/>
              <a:ext cx="2780665" cy="1498600"/>
            </a:xfrm>
            <a:custGeom>
              <a:avLst/>
              <a:gdLst/>
              <a:ahLst/>
              <a:cxnLst/>
              <a:rect l="l" t="t" r="r" b="b"/>
              <a:pathLst>
                <a:path w="2780665" h="1498600">
                  <a:moveTo>
                    <a:pt x="0" y="249809"/>
                  </a:moveTo>
                  <a:lnTo>
                    <a:pt x="4023" y="204917"/>
                  </a:lnTo>
                  <a:lnTo>
                    <a:pt x="15622" y="162660"/>
                  </a:lnTo>
                  <a:lnTo>
                    <a:pt x="34092" y="123745"/>
                  </a:lnTo>
                  <a:lnTo>
                    <a:pt x="58729" y="88878"/>
                  </a:lnTo>
                  <a:lnTo>
                    <a:pt x="88826" y="58766"/>
                  </a:lnTo>
                  <a:lnTo>
                    <a:pt x="123679" y="34115"/>
                  </a:lnTo>
                  <a:lnTo>
                    <a:pt x="162582" y="15633"/>
                  </a:lnTo>
                  <a:lnTo>
                    <a:pt x="204831" y="4026"/>
                  </a:lnTo>
                  <a:lnTo>
                    <a:pt x="249720" y="0"/>
                  </a:lnTo>
                  <a:lnTo>
                    <a:pt x="2530830" y="0"/>
                  </a:lnTo>
                  <a:lnTo>
                    <a:pt x="2575718" y="4026"/>
                  </a:lnTo>
                  <a:lnTo>
                    <a:pt x="2617963" y="15633"/>
                  </a:lnTo>
                  <a:lnTo>
                    <a:pt x="2656861" y="34115"/>
                  </a:lnTo>
                  <a:lnTo>
                    <a:pt x="2691708" y="58766"/>
                  </a:lnTo>
                  <a:lnTo>
                    <a:pt x="2721799" y="88878"/>
                  </a:lnTo>
                  <a:lnTo>
                    <a:pt x="2746429" y="123745"/>
                  </a:lnTo>
                  <a:lnTo>
                    <a:pt x="2764894" y="162660"/>
                  </a:lnTo>
                  <a:lnTo>
                    <a:pt x="2776490" y="204917"/>
                  </a:lnTo>
                  <a:lnTo>
                    <a:pt x="2780512" y="249809"/>
                  </a:lnTo>
                  <a:lnTo>
                    <a:pt x="2780512" y="1248664"/>
                  </a:lnTo>
                  <a:lnTo>
                    <a:pt x="2776490" y="1293551"/>
                  </a:lnTo>
                  <a:lnTo>
                    <a:pt x="2764894" y="1335796"/>
                  </a:lnTo>
                  <a:lnTo>
                    <a:pt x="2746429" y="1374695"/>
                  </a:lnTo>
                  <a:lnTo>
                    <a:pt x="2721799" y="1409541"/>
                  </a:lnTo>
                  <a:lnTo>
                    <a:pt x="2691708" y="1439632"/>
                  </a:lnTo>
                  <a:lnTo>
                    <a:pt x="2656861" y="1464262"/>
                  </a:lnTo>
                  <a:lnTo>
                    <a:pt x="2617963" y="1482728"/>
                  </a:lnTo>
                  <a:lnTo>
                    <a:pt x="2575718" y="1494324"/>
                  </a:lnTo>
                  <a:lnTo>
                    <a:pt x="2530830" y="1498346"/>
                  </a:lnTo>
                  <a:lnTo>
                    <a:pt x="249720" y="1498346"/>
                  </a:lnTo>
                  <a:lnTo>
                    <a:pt x="204831" y="1494324"/>
                  </a:lnTo>
                  <a:lnTo>
                    <a:pt x="162582" y="1482728"/>
                  </a:lnTo>
                  <a:lnTo>
                    <a:pt x="123679" y="1464262"/>
                  </a:lnTo>
                  <a:lnTo>
                    <a:pt x="88826" y="1439632"/>
                  </a:lnTo>
                  <a:lnTo>
                    <a:pt x="58729" y="1409541"/>
                  </a:lnTo>
                  <a:lnTo>
                    <a:pt x="34092" y="1374695"/>
                  </a:lnTo>
                  <a:lnTo>
                    <a:pt x="15622" y="1335796"/>
                  </a:lnTo>
                  <a:lnTo>
                    <a:pt x="4023" y="1293551"/>
                  </a:lnTo>
                  <a:lnTo>
                    <a:pt x="0" y="1248664"/>
                  </a:lnTo>
                  <a:lnTo>
                    <a:pt x="0" y="249809"/>
                  </a:lnTo>
                  <a:close/>
                </a:path>
              </a:pathLst>
            </a:custGeom>
            <a:ln w="28575">
              <a:solidFill>
                <a:srgbClr val="5F49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7115" y="2813304"/>
              <a:ext cx="504444" cy="3810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78281" y="2894840"/>
            <a:ext cx="2289810" cy="12541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55"/>
              </a:lnSpc>
            </a:pPr>
            <a:r>
              <a:rPr sz="1800" b="1" spc="-5" dirty="0">
                <a:solidFill>
                  <a:srgbClr val="5F497A"/>
                </a:solidFill>
                <a:latin typeface="Arial"/>
                <a:cs typeface="Arial"/>
              </a:rPr>
              <a:t>4.</a:t>
            </a:r>
            <a:r>
              <a:rPr sz="1800" b="1" spc="-30" dirty="0">
                <a:solidFill>
                  <a:srgbClr val="5F497A"/>
                </a:solidFill>
                <a:latin typeface="Arial"/>
                <a:cs typeface="Arial"/>
              </a:rPr>
              <a:t> </a:t>
            </a:r>
            <a:r>
              <a:rPr sz="1600" spc="-25" dirty="0">
                <a:cs typeface="Microsoft Sans Serif"/>
              </a:rPr>
              <a:t>Нажмите</a:t>
            </a:r>
            <a:r>
              <a:rPr sz="1600" spc="2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193675" algn="just">
              <a:lnSpc>
                <a:spcPct val="100000"/>
              </a:lnSpc>
              <a:spcBef>
                <a:spcPts val="5"/>
              </a:spcBef>
            </a:pPr>
            <a:r>
              <a:rPr sz="1600" b="1" spc="-15" dirty="0">
                <a:cs typeface="Arial"/>
              </a:rPr>
              <a:t>«Напечатать»</a:t>
            </a:r>
            <a:r>
              <a:rPr sz="1600" b="1" spc="15" dirty="0">
                <a:cs typeface="Arial"/>
              </a:rPr>
              <a:t> </a:t>
            </a:r>
            <a:r>
              <a:rPr sz="1600" dirty="0">
                <a:cs typeface="Microsoft Sans Serif"/>
              </a:rPr>
              <a:t>для</a:t>
            </a:r>
          </a:p>
          <a:p>
            <a:pPr marL="193675" marR="5080" algn="just">
              <a:lnSpc>
                <a:spcPct val="100000"/>
              </a:lnSpc>
            </a:pPr>
            <a:r>
              <a:rPr sz="1600" spc="-20" dirty="0">
                <a:cs typeface="Microsoft Sans Serif"/>
              </a:rPr>
              <a:t>перехода </a:t>
            </a:r>
            <a:r>
              <a:rPr sz="1600" spc="-10" dirty="0">
                <a:cs typeface="Microsoft Sans Serif"/>
              </a:rPr>
              <a:t>на </a:t>
            </a:r>
            <a:r>
              <a:rPr sz="1600" spc="-5" dirty="0">
                <a:cs typeface="Microsoft Sans Serif"/>
              </a:rPr>
              <a:t>страницу </a:t>
            </a:r>
            <a:r>
              <a:rPr sz="1600" spc="-409" dirty="0">
                <a:cs typeface="Microsoft Sans Serif"/>
              </a:rPr>
              <a:t> </a:t>
            </a:r>
            <a:r>
              <a:rPr sz="1600" b="1" spc="-20" dirty="0">
                <a:cs typeface="Arial"/>
              </a:rPr>
              <a:t>Подготовка </a:t>
            </a:r>
            <a:r>
              <a:rPr sz="1600" b="1" spc="-5" dirty="0">
                <a:cs typeface="Arial"/>
              </a:rPr>
              <a:t>к </a:t>
            </a:r>
            <a:r>
              <a:rPr sz="1600" b="1" spc="-15" dirty="0">
                <a:cs typeface="Arial"/>
              </a:rPr>
              <a:t>печати </a:t>
            </a:r>
            <a:r>
              <a:rPr sz="1600" b="1" spc="-43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ЭМ</a:t>
            </a:r>
            <a:endParaRPr sz="1600" dirty="0"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766187" y="1688083"/>
            <a:ext cx="4872355" cy="3647440"/>
            <a:chOff x="3766184" y="1688083"/>
            <a:chExt cx="4872355" cy="364744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85234" y="1707133"/>
              <a:ext cx="4834001" cy="360908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775709" y="1697608"/>
              <a:ext cx="4853305" cy="3628390"/>
            </a:xfrm>
            <a:custGeom>
              <a:avLst/>
              <a:gdLst/>
              <a:ahLst/>
              <a:cxnLst/>
              <a:rect l="l" t="t" r="r" b="b"/>
              <a:pathLst>
                <a:path w="4853305" h="3628390">
                  <a:moveTo>
                    <a:pt x="0" y="3628136"/>
                  </a:moveTo>
                  <a:lnTo>
                    <a:pt x="4853051" y="3628136"/>
                  </a:lnTo>
                  <a:lnTo>
                    <a:pt x="4853051" y="0"/>
                  </a:lnTo>
                  <a:lnTo>
                    <a:pt x="0" y="0"/>
                  </a:lnTo>
                  <a:lnTo>
                    <a:pt x="0" y="3628136"/>
                  </a:lnTo>
                  <a:close/>
                </a:path>
              </a:pathLst>
            </a:custGeom>
            <a:ln w="19049">
              <a:solidFill>
                <a:srgbClr val="5F49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40122" y="4657064"/>
              <a:ext cx="1595120" cy="489584"/>
            </a:xfrm>
            <a:custGeom>
              <a:avLst/>
              <a:gdLst/>
              <a:ahLst/>
              <a:cxnLst/>
              <a:rect l="l" t="t" r="r" b="b"/>
              <a:pathLst>
                <a:path w="1595120" h="489585">
                  <a:moveTo>
                    <a:pt x="0" y="489102"/>
                  </a:moveTo>
                  <a:lnTo>
                    <a:pt x="1594865" y="489102"/>
                  </a:lnTo>
                  <a:lnTo>
                    <a:pt x="1594865" y="0"/>
                  </a:lnTo>
                  <a:lnTo>
                    <a:pt x="0" y="0"/>
                  </a:lnTo>
                  <a:lnTo>
                    <a:pt x="0" y="489102"/>
                  </a:lnTo>
                  <a:close/>
                </a:path>
              </a:pathLst>
            </a:custGeom>
            <a:ln w="38100">
              <a:solidFill>
                <a:srgbClr val="5F497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31826" y="5499227"/>
            <a:ext cx="8480425" cy="1162050"/>
            <a:chOff x="331825" y="5499227"/>
            <a:chExt cx="8480425" cy="1162050"/>
          </a:xfrm>
        </p:grpSpPr>
        <p:sp>
          <p:nvSpPr>
            <p:cNvPr id="17" name="object 17"/>
            <p:cNvSpPr/>
            <p:nvPr/>
          </p:nvSpPr>
          <p:spPr>
            <a:xfrm>
              <a:off x="350875" y="5518277"/>
              <a:ext cx="8442325" cy="1123950"/>
            </a:xfrm>
            <a:custGeom>
              <a:avLst/>
              <a:gdLst/>
              <a:ahLst/>
              <a:cxnLst/>
              <a:rect l="l" t="t" r="r" b="b"/>
              <a:pathLst>
                <a:path w="8442325" h="1123950">
                  <a:moveTo>
                    <a:pt x="8254898" y="0"/>
                  </a:moveTo>
                  <a:lnTo>
                    <a:pt x="187286" y="0"/>
                  </a:lnTo>
                  <a:lnTo>
                    <a:pt x="137496" y="6691"/>
                  </a:lnTo>
                  <a:lnTo>
                    <a:pt x="92757" y="25574"/>
                  </a:lnTo>
                  <a:lnTo>
                    <a:pt x="54852" y="54864"/>
                  </a:lnTo>
                  <a:lnTo>
                    <a:pt x="25568" y="92772"/>
                  </a:lnTo>
                  <a:lnTo>
                    <a:pt x="6689" y="137512"/>
                  </a:lnTo>
                  <a:lnTo>
                    <a:pt x="0" y="187299"/>
                  </a:lnTo>
                  <a:lnTo>
                    <a:pt x="0" y="936434"/>
                  </a:lnTo>
                  <a:lnTo>
                    <a:pt x="6689" y="986224"/>
                  </a:lnTo>
                  <a:lnTo>
                    <a:pt x="25568" y="1030964"/>
                  </a:lnTo>
                  <a:lnTo>
                    <a:pt x="54852" y="1068868"/>
                  </a:lnTo>
                  <a:lnTo>
                    <a:pt x="92757" y="1098152"/>
                  </a:lnTo>
                  <a:lnTo>
                    <a:pt x="137496" y="1117031"/>
                  </a:lnTo>
                  <a:lnTo>
                    <a:pt x="187286" y="1123721"/>
                  </a:lnTo>
                  <a:lnTo>
                    <a:pt x="8254898" y="1123721"/>
                  </a:lnTo>
                  <a:lnTo>
                    <a:pt x="8304713" y="1117031"/>
                  </a:lnTo>
                  <a:lnTo>
                    <a:pt x="8349466" y="1098152"/>
                  </a:lnTo>
                  <a:lnTo>
                    <a:pt x="8387375" y="1068868"/>
                  </a:lnTo>
                  <a:lnTo>
                    <a:pt x="8416658" y="1030964"/>
                  </a:lnTo>
                  <a:lnTo>
                    <a:pt x="8435535" y="986224"/>
                  </a:lnTo>
                  <a:lnTo>
                    <a:pt x="8442223" y="936434"/>
                  </a:lnTo>
                  <a:lnTo>
                    <a:pt x="8442223" y="187299"/>
                  </a:lnTo>
                  <a:lnTo>
                    <a:pt x="8435535" y="137512"/>
                  </a:lnTo>
                  <a:lnTo>
                    <a:pt x="8416658" y="92772"/>
                  </a:lnTo>
                  <a:lnTo>
                    <a:pt x="8387375" y="54864"/>
                  </a:lnTo>
                  <a:lnTo>
                    <a:pt x="8349466" y="25574"/>
                  </a:lnTo>
                  <a:lnTo>
                    <a:pt x="8304713" y="6691"/>
                  </a:lnTo>
                  <a:lnTo>
                    <a:pt x="82548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0875" y="5518277"/>
              <a:ext cx="8442325" cy="1123950"/>
            </a:xfrm>
            <a:custGeom>
              <a:avLst/>
              <a:gdLst/>
              <a:ahLst/>
              <a:cxnLst/>
              <a:rect l="l" t="t" r="r" b="b"/>
              <a:pathLst>
                <a:path w="8442325" h="1123950">
                  <a:moveTo>
                    <a:pt x="0" y="187299"/>
                  </a:moveTo>
                  <a:lnTo>
                    <a:pt x="6689" y="137512"/>
                  </a:lnTo>
                  <a:lnTo>
                    <a:pt x="25568" y="92772"/>
                  </a:lnTo>
                  <a:lnTo>
                    <a:pt x="54852" y="54864"/>
                  </a:lnTo>
                  <a:lnTo>
                    <a:pt x="92757" y="25574"/>
                  </a:lnTo>
                  <a:lnTo>
                    <a:pt x="137496" y="6691"/>
                  </a:lnTo>
                  <a:lnTo>
                    <a:pt x="187286" y="0"/>
                  </a:lnTo>
                  <a:lnTo>
                    <a:pt x="8254898" y="0"/>
                  </a:lnTo>
                  <a:lnTo>
                    <a:pt x="8304713" y="6691"/>
                  </a:lnTo>
                  <a:lnTo>
                    <a:pt x="8349466" y="25574"/>
                  </a:lnTo>
                  <a:lnTo>
                    <a:pt x="8387375" y="54864"/>
                  </a:lnTo>
                  <a:lnTo>
                    <a:pt x="8416658" y="92772"/>
                  </a:lnTo>
                  <a:lnTo>
                    <a:pt x="8435535" y="137512"/>
                  </a:lnTo>
                  <a:lnTo>
                    <a:pt x="8442223" y="187299"/>
                  </a:lnTo>
                  <a:lnTo>
                    <a:pt x="8442223" y="936434"/>
                  </a:lnTo>
                  <a:lnTo>
                    <a:pt x="8435535" y="986224"/>
                  </a:lnTo>
                  <a:lnTo>
                    <a:pt x="8416658" y="1030964"/>
                  </a:lnTo>
                  <a:lnTo>
                    <a:pt x="8387375" y="1068868"/>
                  </a:lnTo>
                  <a:lnTo>
                    <a:pt x="8349466" y="1098152"/>
                  </a:lnTo>
                  <a:lnTo>
                    <a:pt x="8304713" y="1117031"/>
                  </a:lnTo>
                  <a:lnTo>
                    <a:pt x="8254898" y="1123721"/>
                  </a:lnTo>
                  <a:lnTo>
                    <a:pt x="187286" y="1123721"/>
                  </a:lnTo>
                  <a:lnTo>
                    <a:pt x="137496" y="1117031"/>
                  </a:lnTo>
                  <a:lnTo>
                    <a:pt x="92757" y="1098152"/>
                  </a:lnTo>
                  <a:lnTo>
                    <a:pt x="54852" y="1068868"/>
                  </a:lnTo>
                  <a:lnTo>
                    <a:pt x="25568" y="1030964"/>
                  </a:lnTo>
                  <a:lnTo>
                    <a:pt x="6689" y="986224"/>
                  </a:lnTo>
                  <a:lnTo>
                    <a:pt x="0" y="936434"/>
                  </a:lnTo>
                  <a:lnTo>
                    <a:pt x="0" y="187299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263778" y="5599893"/>
            <a:ext cx="668528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8419" algn="ctr">
              <a:lnSpc>
                <a:spcPts val="2370"/>
              </a:lnSpc>
              <a:spcBef>
                <a:spcPts val="100"/>
              </a:spcBef>
            </a:pPr>
            <a:r>
              <a:rPr sz="20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Внимание!</a:t>
            </a:r>
            <a:endParaRPr sz="2000" dirty="0">
              <a:cs typeface="Arial"/>
            </a:endParaRPr>
          </a:p>
          <a:p>
            <a:pPr marR="60325" algn="ctr">
              <a:lnSpc>
                <a:spcPts val="2370"/>
              </a:lnSpc>
            </a:pPr>
            <a:r>
              <a:rPr sz="2000" spc="-20" dirty="0">
                <a:solidFill>
                  <a:srgbClr val="FF0000"/>
                </a:solidFill>
                <a:cs typeface="Microsoft Sans Serif"/>
              </a:rPr>
              <a:t>Экзаменационные</a:t>
            </a:r>
            <a:r>
              <a:rPr sz="2000" spc="-3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15" dirty="0">
                <a:solidFill>
                  <a:srgbClr val="FF0000"/>
                </a:solidFill>
                <a:cs typeface="Microsoft Sans Serif"/>
              </a:rPr>
              <a:t>материалы</a:t>
            </a:r>
            <a:r>
              <a:rPr sz="2000" spc="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25" dirty="0">
                <a:solidFill>
                  <a:srgbClr val="FF0000"/>
                </a:solidFill>
                <a:cs typeface="Microsoft Sans Serif"/>
              </a:rPr>
              <a:t>заменяются</a:t>
            </a:r>
            <a:r>
              <a:rPr sz="2000" spc="-9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10" dirty="0">
                <a:solidFill>
                  <a:srgbClr val="FF0000"/>
                </a:solidFill>
                <a:cs typeface="Microsoft Sans Serif"/>
              </a:rPr>
              <a:t>полностью,</a:t>
            </a:r>
            <a:endParaRPr sz="20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2000" spc="-20" dirty="0">
                <a:solidFill>
                  <a:srgbClr val="FF0000"/>
                </a:solidFill>
                <a:cs typeface="Microsoft Sans Serif"/>
              </a:rPr>
              <a:t>участнику</a:t>
            </a:r>
            <a:r>
              <a:rPr sz="2000" spc="-15" dirty="0">
                <a:solidFill>
                  <a:srgbClr val="FF0000"/>
                </a:solidFill>
                <a:cs typeface="Microsoft Sans Serif"/>
              </a:rPr>
              <a:t> выдается</a:t>
            </a:r>
            <a:r>
              <a:rPr sz="2000" spc="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5" dirty="0">
                <a:solidFill>
                  <a:srgbClr val="FF0000"/>
                </a:solidFill>
                <a:cs typeface="Microsoft Sans Serif"/>
              </a:rPr>
              <a:t>новый</a:t>
            </a:r>
            <a:r>
              <a:rPr sz="2000" spc="-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20" dirty="0">
                <a:solidFill>
                  <a:srgbClr val="FF0000"/>
                </a:solidFill>
                <a:cs typeface="Microsoft Sans Serif"/>
              </a:rPr>
              <a:t>распечатанный</a:t>
            </a:r>
            <a:r>
              <a:rPr sz="2000" spc="-10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spc="-35" dirty="0">
                <a:solidFill>
                  <a:srgbClr val="FF0000"/>
                </a:solidFill>
                <a:cs typeface="Microsoft Sans Serif"/>
              </a:rPr>
              <a:t>комплект</a:t>
            </a:r>
            <a:r>
              <a:rPr sz="2000" spc="2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2000" dirty="0">
                <a:solidFill>
                  <a:srgbClr val="FF0000"/>
                </a:solidFill>
                <a:cs typeface="Microsoft Sans Serif"/>
              </a:rPr>
              <a:t>ЭМ</a:t>
            </a:r>
            <a:endParaRPr sz="2000" dirty="0">
              <a:cs typeface="Microsoft Sans Serif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2" y="29342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E36C09"/>
                </a:solidFill>
              </a:rPr>
              <a:t>ПРОВЕДЕНИЕ</a:t>
            </a:r>
            <a:r>
              <a:rPr sz="2400" spc="10" dirty="0">
                <a:solidFill>
                  <a:srgbClr val="E36C09"/>
                </a:solidFill>
              </a:rPr>
              <a:t> </a:t>
            </a:r>
            <a:r>
              <a:rPr sz="2400" spc="-35" dirty="0">
                <a:solidFill>
                  <a:srgbClr val="E36C09"/>
                </a:solidFill>
              </a:rPr>
              <a:t>ЭКЗАМЕНА: </a:t>
            </a:r>
            <a:r>
              <a:rPr sz="2400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E36C09"/>
                </a:solidFill>
              </a:rPr>
              <a:t>ДОПОЛНИТЕЛЬНАЯ</a:t>
            </a:r>
            <a:r>
              <a:rPr sz="2400" spc="-15" dirty="0">
                <a:solidFill>
                  <a:srgbClr val="E36C09"/>
                </a:solidFill>
              </a:rPr>
              <a:t> </a:t>
            </a:r>
            <a:r>
              <a:rPr sz="2400" spc="-45" dirty="0">
                <a:solidFill>
                  <a:srgbClr val="E36C09"/>
                </a:solidFill>
              </a:rPr>
              <a:t>ПЕЧАТЬ</a:t>
            </a:r>
            <a:r>
              <a:rPr sz="2400" spc="-10" dirty="0">
                <a:solidFill>
                  <a:srgbClr val="E36C09"/>
                </a:solidFill>
              </a:rPr>
              <a:t> </a:t>
            </a:r>
            <a:r>
              <a:rPr sz="2400" dirty="0">
                <a:solidFill>
                  <a:srgbClr val="E36C09"/>
                </a:solidFill>
              </a:rPr>
              <a:t>ЭМ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341351" y="1124717"/>
            <a:ext cx="8461375" cy="487045"/>
            <a:chOff x="341350" y="1124711"/>
            <a:chExt cx="8461375" cy="487045"/>
          </a:xfrm>
        </p:grpSpPr>
        <p:sp>
          <p:nvSpPr>
            <p:cNvPr id="4" name="object 4"/>
            <p:cNvSpPr/>
            <p:nvPr/>
          </p:nvSpPr>
          <p:spPr>
            <a:xfrm>
              <a:off x="350875" y="1134236"/>
              <a:ext cx="8442325" cy="467995"/>
            </a:xfrm>
            <a:custGeom>
              <a:avLst/>
              <a:gdLst/>
              <a:ahLst/>
              <a:cxnLst/>
              <a:rect l="l" t="t" r="r" b="b"/>
              <a:pathLst>
                <a:path w="8442325" h="467994">
                  <a:moveTo>
                    <a:pt x="8364245" y="0"/>
                  </a:moveTo>
                  <a:lnTo>
                    <a:pt x="78003" y="0"/>
                  </a:lnTo>
                  <a:lnTo>
                    <a:pt x="47641" y="6129"/>
                  </a:lnTo>
                  <a:lnTo>
                    <a:pt x="22847" y="22844"/>
                  </a:lnTo>
                  <a:lnTo>
                    <a:pt x="6130" y="47630"/>
                  </a:lnTo>
                  <a:lnTo>
                    <a:pt x="0" y="77977"/>
                  </a:lnTo>
                  <a:lnTo>
                    <a:pt x="0" y="390016"/>
                  </a:lnTo>
                  <a:lnTo>
                    <a:pt x="6130" y="420364"/>
                  </a:lnTo>
                  <a:lnTo>
                    <a:pt x="22847" y="445150"/>
                  </a:lnTo>
                  <a:lnTo>
                    <a:pt x="47641" y="461865"/>
                  </a:lnTo>
                  <a:lnTo>
                    <a:pt x="78003" y="467995"/>
                  </a:lnTo>
                  <a:lnTo>
                    <a:pt x="8364245" y="467995"/>
                  </a:lnTo>
                  <a:lnTo>
                    <a:pt x="8394592" y="461865"/>
                  </a:lnTo>
                  <a:lnTo>
                    <a:pt x="8419379" y="445150"/>
                  </a:lnTo>
                  <a:lnTo>
                    <a:pt x="8436093" y="420364"/>
                  </a:lnTo>
                  <a:lnTo>
                    <a:pt x="8442223" y="390016"/>
                  </a:lnTo>
                  <a:lnTo>
                    <a:pt x="8442223" y="77977"/>
                  </a:lnTo>
                  <a:lnTo>
                    <a:pt x="8436093" y="47630"/>
                  </a:lnTo>
                  <a:lnTo>
                    <a:pt x="8419379" y="22844"/>
                  </a:lnTo>
                  <a:lnTo>
                    <a:pt x="8394592" y="6129"/>
                  </a:lnTo>
                  <a:lnTo>
                    <a:pt x="836424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875" y="1134236"/>
              <a:ext cx="8442325" cy="467995"/>
            </a:xfrm>
            <a:custGeom>
              <a:avLst/>
              <a:gdLst/>
              <a:ahLst/>
              <a:cxnLst/>
              <a:rect l="l" t="t" r="r" b="b"/>
              <a:pathLst>
                <a:path w="8442325" h="467994">
                  <a:moveTo>
                    <a:pt x="0" y="77977"/>
                  </a:moveTo>
                  <a:lnTo>
                    <a:pt x="6130" y="47630"/>
                  </a:lnTo>
                  <a:lnTo>
                    <a:pt x="22847" y="22844"/>
                  </a:lnTo>
                  <a:lnTo>
                    <a:pt x="47641" y="6129"/>
                  </a:lnTo>
                  <a:lnTo>
                    <a:pt x="78003" y="0"/>
                  </a:lnTo>
                  <a:lnTo>
                    <a:pt x="8364245" y="0"/>
                  </a:lnTo>
                  <a:lnTo>
                    <a:pt x="8394592" y="6129"/>
                  </a:lnTo>
                  <a:lnTo>
                    <a:pt x="8419379" y="22844"/>
                  </a:lnTo>
                  <a:lnTo>
                    <a:pt x="8436093" y="47630"/>
                  </a:lnTo>
                  <a:lnTo>
                    <a:pt x="8442223" y="77977"/>
                  </a:lnTo>
                  <a:lnTo>
                    <a:pt x="8442223" y="390016"/>
                  </a:lnTo>
                  <a:lnTo>
                    <a:pt x="8436093" y="420364"/>
                  </a:lnTo>
                  <a:lnTo>
                    <a:pt x="8419379" y="445150"/>
                  </a:lnTo>
                  <a:lnTo>
                    <a:pt x="8394592" y="461865"/>
                  </a:lnTo>
                  <a:lnTo>
                    <a:pt x="8364245" y="467995"/>
                  </a:lnTo>
                  <a:lnTo>
                    <a:pt x="78003" y="467995"/>
                  </a:lnTo>
                  <a:lnTo>
                    <a:pt x="47641" y="461865"/>
                  </a:lnTo>
                  <a:lnTo>
                    <a:pt x="22847" y="445150"/>
                  </a:lnTo>
                  <a:lnTo>
                    <a:pt x="6130" y="420364"/>
                  </a:lnTo>
                  <a:lnTo>
                    <a:pt x="0" y="390016"/>
                  </a:lnTo>
                  <a:lnTo>
                    <a:pt x="0" y="7797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43864" y="1195838"/>
            <a:ext cx="52546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20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случае </a:t>
            </a:r>
            <a:r>
              <a:rPr sz="2000" b="1" i="1" u="sng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опоздания</a:t>
            </a:r>
            <a:r>
              <a:rPr sz="2000" b="1" i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участника</a:t>
            </a:r>
            <a:r>
              <a:rPr sz="2000" b="1" i="1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2000" b="1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экзамена</a:t>
            </a:r>
            <a:endParaRPr sz="2000" u="sng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8364" y="2312479"/>
            <a:ext cx="2559685" cy="2582545"/>
            <a:chOff x="198361" y="2312479"/>
            <a:chExt cx="2559685" cy="2582545"/>
          </a:xfrm>
        </p:grpSpPr>
        <p:sp>
          <p:nvSpPr>
            <p:cNvPr id="8" name="object 8"/>
            <p:cNvSpPr/>
            <p:nvPr/>
          </p:nvSpPr>
          <p:spPr>
            <a:xfrm>
              <a:off x="212648" y="2326767"/>
              <a:ext cx="2531110" cy="2553970"/>
            </a:xfrm>
            <a:custGeom>
              <a:avLst/>
              <a:gdLst/>
              <a:ahLst/>
              <a:cxnLst/>
              <a:rect l="l" t="t" r="r" b="b"/>
              <a:pathLst>
                <a:path w="2531110" h="2553970">
                  <a:moveTo>
                    <a:pt x="2108784" y="0"/>
                  </a:moveTo>
                  <a:lnTo>
                    <a:pt x="421767" y="0"/>
                  </a:lnTo>
                  <a:lnTo>
                    <a:pt x="372580" y="2837"/>
                  </a:lnTo>
                  <a:lnTo>
                    <a:pt x="325061" y="11140"/>
                  </a:lnTo>
                  <a:lnTo>
                    <a:pt x="279524" y="24590"/>
                  </a:lnTo>
                  <a:lnTo>
                    <a:pt x="236286" y="42871"/>
                  </a:lnTo>
                  <a:lnTo>
                    <a:pt x="195664" y="65668"/>
                  </a:lnTo>
                  <a:lnTo>
                    <a:pt x="157975" y="92662"/>
                  </a:lnTo>
                  <a:lnTo>
                    <a:pt x="123534" y="123539"/>
                  </a:lnTo>
                  <a:lnTo>
                    <a:pt x="92658" y="157980"/>
                  </a:lnTo>
                  <a:lnTo>
                    <a:pt x="65665" y="195670"/>
                  </a:lnTo>
                  <a:lnTo>
                    <a:pt x="42869" y="236292"/>
                  </a:lnTo>
                  <a:lnTo>
                    <a:pt x="24588" y="279529"/>
                  </a:lnTo>
                  <a:lnTo>
                    <a:pt x="11139" y="325065"/>
                  </a:lnTo>
                  <a:lnTo>
                    <a:pt x="2837" y="372583"/>
                  </a:lnTo>
                  <a:lnTo>
                    <a:pt x="0" y="421767"/>
                  </a:lnTo>
                  <a:lnTo>
                    <a:pt x="0" y="2132076"/>
                  </a:lnTo>
                  <a:lnTo>
                    <a:pt x="2837" y="2181259"/>
                  </a:lnTo>
                  <a:lnTo>
                    <a:pt x="11139" y="2228777"/>
                  </a:lnTo>
                  <a:lnTo>
                    <a:pt x="24588" y="2274313"/>
                  </a:lnTo>
                  <a:lnTo>
                    <a:pt x="42869" y="2317550"/>
                  </a:lnTo>
                  <a:lnTo>
                    <a:pt x="65665" y="2358172"/>
                  </a:lnTo>
                  <a:lnTo>
                    <a:pt x="92658" y="2395862"/>
                  </a:lnTo>
                  <a:lnTo>
                    <a:pt x="123534" y="2430303"/>
                  </a:lnTo>
                  <a:lnTo>
                    <a:pt x="157975" y="2461180"/>
                  </a:lnTo>
                  <a:lnTo>
                    <a:pt x="195664" y="2488174"/>
                  </a:lnTo>
                  <a:lnTo>
                    <a:pt x="236286" y="2510971"/>
                  </a:lnTo>
                  <a:lnTo>
                    <a:pt x="279524" y="2529252"/>
                  </a:lnTo>
                  <a:lnTo>
                    <a:pt x="325061" y="2542702"/>
                  </a:lnTo>
                  <a:lnTo>
                    <a:pt x="372580" y="2551005"/>
                  </a:lnTo>
                  <a:lnTo>
                    <a:pt x="421767" y="2553843"/>
                  </a:lnTo>
                  <a:lnTo>
                    <a:pt x="2108784" y="2553843"/>
                  </a:lnTo>
                  <a:lnTo>
                    <a:pt x="2157967" y="2551005"/>
                  </a:lnTo>
                  <a:lnTo>
                    <a:pt x="2205485" y="2542702"/>
                  </a:lnTo>
                  <a:lnTo>
                    <a:pt x="2251021" y="2529252"/>
                  </a:lnTo>
                  <a:lnTo>
                    <a:pt x="2294258" y="2510971"/>
                  </a:lnTo>
                  <a:lnTo>
                    <a:pt x="2334880" y="2488174"/>
                  </a:lnTo>
                  <a:lnTo>
                    <a:pt x="2372570" y="2461180"/>
                  </a:lnTo>
                  <a:lnTo>
                    <a:pt x="2407011" y="2430303"/>
                  </a:lnTo>
                  <a:lnTo>
                    <a:pt x="2437888" y="2395862"/>
                  </a:lnTo>
                  <a:lnTo>
                    <a:pt x="2464882" y="2358172"/>
                  </a:lnTo>
                  <a:lnTo>
                    <a:pt x="2487679" y="2317550"/>
                  </a:lnTo>
                  <a:lnTo>
                    <a:pt x="2505960" y="2274313"/>
                  </a:lnTo>
                  <a:lnTo>
                    <a:pt x="2519411" y="2228777"/>
                  </a:lnTo>
                  <a:lnTo>
                    <a:pt x="2527713" y="2181259"/>
                  </a:lnTo>
                  <a:lnTo>
                    <a:pt x="2530551" y="2132076"/>
                  </a:lnTo>
                  <a:lnTo>
                    <a:pt x="2530551" y="421767"/>
                  </a:lnTo>
                  <a:lnTo>
                    <a:pt x="2527713" y="372583"/>
                  </a:lnTo>
                  <a:lnTo>
                    <a:pt x="2519411" y="325065"/>
                  </a:lnTo>
                  <a:lnTo>
                    <a:pt x="2505960" y="279529"/>
                  </a:lnTo>
                  <a:lnTo>
                    <a:pt x="2487679" y="236292"/>
                  </a:lnTo>
                  <a:lnTo>
                    <a:pt x="2464882" y="195670"/>
                  </a:lnTo>
                  <a:lnTo>
                    <a:pt x="2437888" y="157980"/>
                  </a:lnTo>
                  <a:lnTo>
                    <a:pt x="2407011" y="123539"/>
                  </a:lnTo>
                  <a:lnTo>
                    <a:pt x="2372570" y="92662"/>
                  </a:lnTo>
                  <a:lnTo>
                    <a:pt x="2334880" y="65668"/>
                  </a:lnTo>
                  <a:lnTo>
                    <a:pt x="2294258" y="42871"/>
                  </a:lnTo>
                  <a:lnTo>
                    <a:pt x="2251021" y="24590"/>
                  </a:lnTo>
                  <a:lnTo>
                    <a:pt x="2205485" y="11140"/>
                  </a:lnTo>
                  <a:lnTo>
                    <a:pt x="2157967" y="2837"/>
                  </a:lnTo>
                  <a:lnTo>
                    <a:pt x="2108784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2648" y="2326767"/>
              <a:ext cx="2531110" cy="2553970"/>
            </a:xfrm>
            <a:custGeom>
              <a:avLst/>
              <a:gdLst/>
              <a:ahLst/>
              <a:cxnLst/>
              <a:rect l="l" t="t" r="r" b="b"/>
              <a:pathLst>
                <a:path w="2531110" h="2553970">
                  <a:moveTo>
                    <a:pt x="0" y="421767"/>
                  </a:moveTo>
                  <a:lnTo>
                    <a:pt x="2837" y="372583"/>
                  </a:lnTo>
                  <a:lnTo>
                    <a:pt x="11139" y="325065"/>
                  </a:lnTo>
                  <a:lnTo>
                    <a:pt x="24588" y="279529"/>
                  </a:lnTo>
                  <a:lnTo>
                    <a:pt x="42869" y="236292"/>
                  </a:lnTo>
                  <a:lnTo>
                    <a:pt x="65665" y="195670"/>
                  </a:lnTo>
                  <a:lnTo>
                    <a:pt x="92658" y="157980"/>
                  </a:lnTo>
                  <a:lnTo>
                    <a:pt x="123534" y="123539"/>
                  </a:lnTo>
                  <a:lnTo>
                    <a:pt x="157975" y="92662"/>
                  </a:lnTo>
                  <a:lnTo>
                    <a:pt x="195664" y="65668"/>
                  </a:lnTo>
                  <a:lnTo>
                    <a:pt x="236286" y="42871"/>
                  </a:lnTo>
                  <a:lnTo>
                    <a:pt x="279524" y="24590"/>
                  </a:lnTo>
                  <a:lnTo>
                    <a:pt x="325061" y="11140"/>
                  </a:lnTo>
                  <a:lnTo>
                    <a:pt x="372580" y="2837"/>
                  </a:lnTo>
                  <a:lnTo>
                    <a:pt x="421767" y="0"/>
                  </a:lnTo>
                  <a:lnTo>
                    <a:pt x="2108784" y="0"/>
                  </a:lnTo>
                  <a:lnTo>
                    <a:pt x="2157967" y="2837"/>
                  </a:lnTo>
                  <a:lnTo>
                    <a:pt x="2205485" y="11140"/>
                  </a:lnTo>
                  <a:lnTo>
                    <a:pt x="2251021" y="24590"/>
                  </a:lnTo>
                  <a:lnTo>
                    <a:pt x="2294258" y="42871"/>
                  </a:lnTo>
                  <a:lnTo>
                    <a:pt x="2334880" y="65668"/>
                  </a:lnTo>
                  <a:lnTo>
                    <a:pt x="2372570" y="92662"/>
                  </a:lnTo>
                  <a:lnTo>
                    <a:pt x="2407011" y="123539"/>
                  </a:lnTo>
                  <a:lnTo>
                    <a:pt x="2437888" y="157980"/>
                  </a:lnTo>
                  <a:lnTo>
                    <a:pt x="2464882" y="195670"/>
                  </a:lnTo>
                  <a:lnTo>
                    <a:pt x="2487679" y="236292"/>
                  </a:lnTo>
                  <a:lnTo>
                    <a:pt x="2505960" y="279529"/>
                  </a:lnTo>
                  <a:lnTo>
                    <a:pt x="2519411" y="325065"/>
                  </a:lnTo>
                  <a:lnTo>
                    <a:pt x="2527713" y="372583"/>
                  </a:lnTo>
                  <a:lnTo>
                    <a:pt x="2530551" y="421767"/>
                  </a:lnTo>
                  <a:lnTo>
                    <a:pt x="2530551" y="2132076"/>
                  </a:lnTo>
                  <a:lnTo>
                    <a:pt x="2527713" y="2181259"/>
                  </a:lnTo>
                  <a:lnTo>
                    <a:pt x="2519411" y="2228777"/>
                  </a:lnTo>
                  <a:lnTo>
                    <a:pt x="2505960" y="2274313"/>
                  </a:lnTo>
                  <a:lnTo>
                    <a:pt x="2487679" y="2317550"/>
                  </a:lnTo>
                  <a:lnTo>
                    <a:pt x="2464882" y="2358172"/>
                  </a:lnTo>
                  <a:lnTo>
                    <a:pt x="2437888" y="2395862"/>
                  </a:lnTo>
                  <a:lnTo>
                    <a:pt x="2407011" y="2430303"/>
                  </a:lnTo>
                  <a:lnTo>
                    <a:pt x="2372570" y="2461180"/>
                  </a:lnTo>
                  <a:lnTo>
                    <a:pt x="2334880" y="2488174"/>
                  </a:lnTo>
                  <a:lnTo>
                    <a:pt x="2294258" y="2510971"/>
                  </a:lnTo>
                  <a:lnTo>
                    <a:pt x="2251021" y="2529252"/>
                  </a:lnTo>
                  <a:lnTo>
                    <a:pt x="2205485" y="2542702"/>
                  </a:lnTo>
                  <a:lnTo>
                    <a:pt x="2157967" y="2551005"/>
                  </a:lnTo>
                  <a:lnTo>
                    <a:pt x="2108784" y="2553843"/>
                  </a:lnTo>
                  <a:lnTo>
                    <a:pt x="421767" y="2553843"/>
                  </a:lnTo>
                  <a:lnTo>
                    <a:pt x="372580" y="2551005"/>
                  </a:lnTo>
                  <a:lnTo>
                    <a:pt x="325061" y="2542702"/>
                  </a:lnTo>
                  <a:lnTo>
                    <a:pt x="279524" y="2529252"/>
                  </a:lnTo>
                  <a:lnTo>
                    <a:pt x="236286" y="2510971"/>
                  </a:lnTo>
                  <a:lnTo>
                    <a:pt x="195664" y="2488174"/>
                  </a:lnTo>
                  <a:lnTo>
                    <a:pt x="157975" y="2461180"/>
                  </a:lnTo>
                  <a:lnTo>
                    <a:pt x="123534" y="2430303"/>
                  </a:lnTo>
                  <a:lnTo>
                    <a:pt x="92658" y="2395862"/>
                  </a:lnTo>
                  <a:lnTo>
                    <a:pt x="65665" y="2358172"/>
                  </a:lnTo>
                  <a:lnTo>
                    <a:pt x="42869" y="2317550"/>
                  </a:lnTo>
                  <a:lnTo>
                    <a:pt x="24588" y="2274313"/>
                  </a:lnTo>
                  <a:lnTo>
                    <a:pt x="11139" y="2228777"/>
                  </a:lnTo>
                  <a:lnTo>
                    <a:pt x="2837" y="2181259"/>
                  </a:lnTo>
                  <a:lnTo>
                    <a:pt x="0" y="2132076"/>
                  </a:lnTo>
                  <a:lnTo>
                    <a:pt x="0" y="421767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14934" y="2489711"/>
            <a:ext cx="2108200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latin typeface="Microsoft Sans Serif"/>
                <a:cs typeface="Microsoft Sans Serif"/>
              </a:rPr>
              <a:t>Нажмите</a:t>
            </a:r>
            <a:r>
              <a:rPr sz="1600" spc="-10" dirty="0">
                <a:latin typeface="Microsoft Sans Serif"/>
                <a:cs typeface="Microsoft Sans Serif"/>
              </a:rPr>
              <a:t> </a:t>
            </a:r>
            <a:r>
              <a:rPr sz="1600" spc="-45" dirty="0">
                <a:latin typeface="Microsoft Sans Serif"/>
                <a:cs typeface="Microsoft Sans Serif"/>
              </a:rPr>
              <a:t>кнопку</a:t>
            </a:r>
            <a:endParaRPr sz="16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Microsoft Sans Serif"/>
                <a:cs typeface="Microsoft Sans Serif"/>
              </a:rPr>
              <a:t>«</a:t>
            </a:r>
            <a:r>
              <a:rPr sz="1600" b="1" spc="-10" dirty="0">
                <a:latin typeface="Arial"/>
                <a:cs typeface="Arial"/>
              </a:rPr>
              <a:t>Дополнительная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5" dirty="0">
                <a:latin typeface="Arial"/>
                <a:cs typeface="Arial"/>
              </a:rPr>
              <a:t>печать</a:t>
            </a:r>
            <a:r>
              <a:rPr sz="1600" spc="-15" dirty="0">
                <a:latin typeface="Microsoft Sans Serif"/>
                <a:cs typeface="Microsoft Sans Serif"/>
              </a:rPr>
              <a:t>»</a:t>
            </a:r>
            <a:r>
              <a:rPr sz="1600" spc="5" dirty="0">
                <a:latin typeface="Microsoft Sans Serif"/>
                <a:cs typeface="Microsoft Sans Serif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и</a:t>
            </a:r>
            <a:r>
              <a:rPr sz="1600" spc="15" dirty="0">
                <a:latin typeface="Microsoft Sans Serif"/>
                <a:cs typeface="Microsoft Sans Serif"/>
              </a:rPr>
              <a:t> </a:t>
            </a:r>
            <a:r>
              <a:rPr sz="1600" spc="-45" dirty="0">
                <a:latin typeface="Microsoft Sans Serif"/>
                <a:cs typeface="Microsoft Sans Serif"/>
              </a:rPr>
              <a:t>кнопку</a:t>
            </a:r>
            <a:endParaRPr sz="1600">
              <a:latin typeface="Microsoft Sans Serif"/>
              <a:cs typeface="Microsoft Sans Serif"/>
            </a:endParaRPr>
          </a:p>
          <a:p>
            <a:pPr marL="12700" marR="59055">
              <a:lnSpc>
                <a:spcPct val="100000"/>
              </a:lnSpc>
            </a:pPr>
            <a:r>
              <a:rPr sz="1600" b="1" spc="-15" dirty="0">
                <a:latin typeface="Arial"/>
                <a:cs typeface="Arial"/>
              </a:rPr>
              <a:t>«Напечатать»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Microsoft Sans Serif"/>
                <a:cs typeface="Microsoft Sans Serif"/>
              </a:rPr>
              <a:t>в</a:t>
            </a:r>
            <a:r>
              <a:rPr sz="1600" dirty="0">
                <a:latin typeface="Microsoft Sans Serif"/>
                <a:cs typeface="Microsoft Sans Serif"/>
              </a:rPr>
              <a:t> </a:t>
            </a:r>
            <a:r>
              <a:rPr sz="1600" spc="-35" dirty="0">
                <a:latin typeface="Microsoft Sans Serif"/>
                <a:cs typeface="Microsoft Sans Serif"/>
              </a:rPr>
              <a:t>окне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latin typeface="Arial"/>
                <a:cs typeface="Arial"/>
              </a:rPr>
              <a:t>Дополнительная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5" dirty="0">
                <a:latin typeface="Arial"/>
                <a:cs typeface="Arial"/>
              </a:rPr>
              <a:t>печать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ЭМ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dirty="0">
                <a:latin typeface="Microsoft Sans Serif"/>
                <a:cs typeface="Microsoft Sans Serif"/>
              </a:rPr>
              <a:t>для</a:t>
            </a:r>
            <a:endParaRPr sz="16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1600" spc="-20" dirty="0">
                <a:latin typeface="Microsoft Sans Serif"/>
                <a:cs typeface="Microsoft Sans Serif"/>
              </a:rPr>
              <a:t>перехода </a:t>
            </a:r>
            <a:r>
              <a:rPr sz="1600" spc="-10" dirty="0">
                <a:latin typeface="Microsoft Sans Serif"/>
                <a:cs typeface="Microsoft Sans Serif"/>
              </a:rPr>
              <a:t>на </a:t>
            </a:r>
            <a:r>
              <a:rPr sz="1600" spc="-5" dirty="0">
                <a:latin typeface="Microsoft Sans Serif"/>
                <a:cs typeface="Microsoft Sans Serif"/>
              </a:rPr>
              <a:t>страницу </a:t>
            </a:r>
            <a:r>
              <a:rPr sz="1600" spc="-409" dirty="0">
                <a:latin typeface="Microsoft Sans Serif"/>
                <a:cs typeface="Microsoft Sans Serif"/>
              </a:rPr>
              <a:t> </a:t>
            </a:r>
            <a:r>
              <a:rPr sz="1600" b="1" spc="-20" dirty="0">
                <a:latin typeface="Arial"/>
                <a:cs typeface="Arial"/>
              </a:rPr>
              <a:t>Подготовка </a:t>
            </a:r>
            <a:r>
              <a:rPr sz="1600" b="1" spc="-5" dirty="0">
                <a:latin typeface="Arial"/>
                <a:cs typeface="Arial"/>
              </a:rPr>
              <a:t>к </a:t>
            </a:r>
            <a:r>
              <a:rPr sz="1600" b="1" spc="-15" dirty="0">
                <a:latin typeface="Arial"/>
                <a:cs typeface="Arial"/>
              </a:rPr>
              <a:t>печати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ЭМ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830070" y="1684020"/>
            <a:ext cx="6198235" cy="3915410"/>
            <a:chOff x="2830067" y="1684020"/>
            <a:chExt cx="6198235" cy="391541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0067" y="1684020"/>
              <a:ext cx="6198108" cy="39151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5124" y="1719072"/>
              <a:ext cx="6051296" cy="376935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893186" y="1709547"/>
              <a:ext cx="6073140" cy="3788410"/>
            </a:xfrm>
            <a:custGeom>
              <a:avLst/>
              <a:gdLst/>
              <a:ahLst/>
              <a:cxnLst/>
              <a:rect l="l" t="t" r="r" b="b"/>
              <a:pathLst>
                <a:path w="6073140" h="3788410">
                  <a:moveTo>
                    <a:pt x="0" y="3788409"/>
                  </a:moveTo>
                  <a:lnTo>
                    <a:pt x="6072759" y="3788409"/>
                  </a:lnTo>
                  <a:lnTo>
                    <a:pt x="6072759" y="0"/>
                  </a:lnTo>
                  <a:lnTo>
                    <a:pt x="0" y="0"/>
                  </a:lnTo>
                  <a:lnTo>
                    <a:pt x="0" y="3788409"/>
                  </a:lnTo>
                  <a:close/>
                </a:path>
              </a:pathLst>
            </a:custGeom>
            <a:ln w="19050">
              <a:solidFill>
                <a:srgbClr val="2058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04131" y="5116385"/>
              <a:ext cx="1278890" cy="313690"/>
            </a:xfrm>
            <a:custGeom>
              <a:avLst/>
              <a:gdLst/>
              <a:ahLst/>
              <a:cxnLst/>
              <a:rect l="l" t="t" r="r" b="b"/>
              <a:pathLst>
                <a:path w="1278889" h="313689">
                  <a:moveTo>
                    <a:pt x="0" y="313245"/>
                  </a:moveTo>
                  <a:lnTo>
                    <a:pt x="1278763" y="313245"/>
                  </a:lnTo>
                  <a:lnTo>
                    <a:pt x="1278763" y="0"/>
                  </a:lnTo>
                  <a:lnTo>
                    <a:pt x="0" y="0"/>
                  </a:lnTo>
                  <a:lnTo>
                    <a:pt x="0" y="313245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4570" y="2408301"/>
              <a:ext cx="3202051" cy="23907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750180" y="4342612"/>
              <a:ext cx="1183005" cy="364490"/>
            </a:xfrm>
            <a:custGeom>
              <a:avLst/>
              <a:gdLst/>
              <a:ahLst/>
              <a:cxnLst/>
              <a:rect l="l" t="t" r="r" b="b"/>
              <a:pathLst>
                <a:path w="1183004" h="364489">
                  <a:moveTo>
                    <a:pt x="0" y="364134"/>
                  </a:moveTo>
                  <a:lnTo>
                    <a:pt x="1182801" y="364134"/>
                  </a:lnTo>
                  <a:lnTo>
                    <a:pt x="1182801" y="0"/>
                  </a:lnTo>
                  <a:lnTo>
                    <a:pt x="0" y="0"/>
                  </a:lnTo>
                  <a:lnTo>
                    <a:pt x="0" y="364134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67475" y="6003747"/>
            <a:ext cx="8609330" cy="581660"/>
            <a:chOff x="267474" y="6003747"/>
            <a:chExt cx="8609330" cy="581660"/>
          </a:xfrm>
        </p:grpSpPr>
        <p:sp>
          <p:nvSpPr>
            <p:cNvPr id="19" name="object 19"/>
            <p:cNvSpPr/>
            <p:nvPr/>
          </p:nvSpPr>
          <p:spPr>
            <a:xfrm>
              <a:off x="281762" y="6018034"/>
              <a:ext cx="8580755" cy="553085"/>
            </a:xfrm>
            <a:custGeom>
              <a:avLst/>
              <a:gdLst/>
              <a:ahLst/>
              <a:cxnLst/>
              <a:rect l="l" t="t" r="r" b="b"/>
              <a:pathLst>
                <a:path w="8580755" h="553084">
                  <a:moveTo>
                    <a:pt x="8488349" y="0"/>
                  </a:moveTo>
                  <a:lnTo>
                    <a:pt x="92151" y="0"/>
                  </a:lnTo>
                  <a:lnTo>
                    <a:pt x="56283" y="7242"/>
                  </a:lnTo>
                  <a:lnTo>
                    <a:pt x="26992" y="26992"/>
                  </a:lnTo>
                  <a:lnTo>
                    <a:pt x="7242" y="56283"/>
                  </a:lnTo>
                  <a:lnTo>
                    <a:pt x="0" y="92151"/>
                  </a:lnTo>
                  <a:lnTo>
                    <a:pt x="0" y="460743"/>
                  </a:lnTo>
                  <a:lnTo>
                    <a:pt x="7242" y="496610"/>
                  </a:lnTo>
                  <a:lnTo>
                    <a:pt x="26992" y="525902"/>
                  </a:lnTo>
                  <a:lnTo>
                    <a:pt x="56283" y="545652"/>
                  </a:lnTo>
                  <a:lnTo>
                    <a:pt x="92151" y="552894"/>
                  </a:lnTo>
                  <a:lnTo>
                    <a:pt x="8488349" y="552894"/>
                  </a:lnTo>
                  <a:lnTo>
                    <a:pt x="8524221" y="545652"/>
                  </a:lnTo>
                  <a:lnTo>
                    <a:pt x="8553484" y="525902"/>
                  </a:lnTo>
                  <a:lnTo>
                    <a:pt x="8573199" y="496610"/>
                  </a:lnTo>
                  <a:lnTo>
                    <a:pt x="8580424" y="460743"/>
                  </a:lnTo>
                  <a:lnTo>
                    <a:pt x="8580424" y="92151"/>
                  </a:lnTo>
                  <a:lnTo>
                    <a:pt x="8573199" y="56283"/>
                  </a:lnTo>
                  <a:lnTo>
                    <a:pt x="8553484" y="26992"/>
                  </a:lnTo>
                  <a:lnTo>
                    <a:pt x="8524221" y="7242"/>
                  </a:lnTo>
                  <a:lnTo>
                    <a:pt x="84883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1762" y="6018034"/>
              <a:ext cx="8580755" cy="553085"/>
            </a:xfrm>
            <a:custGeom>
              <a:avLst/>
              <a:gdLst/>
              <a:ahLst/>
              <a:cxnLst/>
              <a:rect l="l" t="t" r="r" b="b"/>
              <a:pathLst>
                <a:path w="8580755" h="553084">
                  <a:moveTo>
                    <a:pt x="0" y="92151"/>
                  </a:moveTo>
                  <a:lnTo>
                    <a:pt x="7242" y="56283"/>
                  </a:lnTo>
                  <a:lnTo>
                    <a:pt x="26992" y="26992"/>
                  </a:lnTo>
                  <a:lnTo>
                    <a:pt x="56283" y="7242"/>
                  </a:lnTo>
                  <a:lnTo>
                    <a:pt x="92151" y="0"/>
                  </a:lnTo>
                  <a:lnTo>
                    <a:pt x="8488349" y="0"/>
                  </a:lnTo>
                  <a:lnTo>
                    <a:pt x="8524221" y="7242"/>
                  </a:lnTo>
                  <a:lnTo>
                    <a:pt x="8553484" y="26992"/>
                  </a:lnTo>
                  <a:lnTo>
                    <a:pt x="8573199" y="56283"/>
                  </a:lnTo>
                  <a:lnTo>
                    <a:pt x="8580424" y="92151"/>
                  </a:lnTo>
                  <a:lnTo>
                    <a:pt x="8580424" y="460743"/>
                  </a:lnTo>
                  <a:lnTo>
                    <a:pt x="8573199" y="496610"/>
                  </a:lnTo>
                  <a:lnTo>
                    <a:pt x="8553484" y="525902"/>
                  </a:lnTo>
                  <a:lnTo>
                    <a:pt x="8524221" y="545652"/>
                  </a:lnTo>
                  <a:lnTo>
                    <a:pt x="8488349" y="552894"/>
                  </a:lnTo>
                  <a:lnTo>
                    <a:pt x="92151" y="552894"/>
                  </a:lnTo>
                  <a:lnTo>
                    <a:pt x="56283" y="545652"/>
                  </a:lnTo>
                  <a:lnTo>
                    <a:pt x="26992" y="525902"/>
                  </a:lnTo>
                  <a:lnTo>
                    <a:pt x="7242" y="496610"/>
                  </a:lnTo>
                  <a:lnTo>
                    <a:pt x="0" y="460743"/>
                  </a:lnTo>
                  <a:lnTo>
                    <a:pt x="0" y="92151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71803" y="6139992"/>
            <a:ext cx="7197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Microsoft Sans Serif"/>
                <a:cs typeface="Microsoft Sans Serif"/>
              </a:rPr>
              <a:t>Дальнейшие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действия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аналогичны</a:t>
            </a:r>
            <a:r>
              <a:rPr sz="1800" spc="3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процедуре</a:t>
            </a:r>
            <a:r>
              <a:rPr sz="1800" spc="6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основной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spc="-30" dirty="0">
                <a:latin typeface="Microsoft Sans Serif"/>
                <a:cs typeface="Microsoft Sans Serif"/>
              </a:rPr>
              <a:t>печати</a:t>
            </a:r>
            <a:r>
              <a:rPr sz="1800" spc="2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ЭМ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3145" y="1037971"/>
            <a:ext cx="3803015" cy="4187190"/>
            <a:chOff x="4573142" y="1037971"/>
            <a:chExt cx="3803015" cy="4187190"/>
          </a:xfrm>
        </p:grpSpPr>
        <p:sp>
          <p:nvSpPr>
            <p:cNvPr id="3" name="object 3"/>
            <p:cNvSpPr/>
            <p:nvPr/>
          </p:nvSpPr>
          <p:spPr>
            <a:xfrm>
              <a:off x="4592192" y="1057021"/>
              <a:ext cx="3764915" cy="4149090"/>
            </a:xfrm>
            <a:custGeom>
              <a:avLst/>
              <a:gdLst/>
              <a:ahLst/>
              <a:cxnLst/>
              <a:rect l="l" t="t" r="r" b="b"/>
              <a:pathLst>
                <a:path w="3764915" h="4149090">
                  <a:moveTo>
                    <a:pt x="3137281" y="0"/>
                  </a:moveTo>
                  <a:lnTo>
                    <a:pt x="627380" y="0"/>
                  </a:lnTo>
                  <a:lnTo>
                    <a:pt x="578355" y="1887"/>
                  </a:lnTo>
                  <a:lnTo>
                    <a:pt x="530361" y="7458"/>
                  </a:lnTo>
                  <a:lnTo>
                    <a:pt x="483538" y="16571"/>
                  </a:lnTo>
                  <a:lnTo>
                    <a:pt x="438026" y="29088"/>
                  </a:lnTo>
                  <a:lnTo>
                    <a:pt x="393963" y="44868"/>
                  </a:lnTo>
                  <a:lnTo>
                    <a:pt x="351490" y="63773"/>
                  </a:lnTo>
                  <a:lnTo>
                    <a:pt x="310745" y="85663"/>
                  </a:lnTo>
                  <a:lnTo>
                    <a:pt x="271869" y="110398"/>
                  </a:lnTo>
                  <a:lnTo>
                    <a:pt x="235001" y="137839"/>
                  </a:lnTo>
                  <a:lnTo>
                    <a:pt x="200280" y="167846"/>
                  </a:lnTo>
                  <a:lnTo>
                    <a:pt x="167846" y="200280"/>
                  </a:lnTo>
                  <a:lnTo>
                    <a:pt x="137839" y="235001"/>
                  </a:lnTo>
                  <a:lnTo>
                    <a:pt x="110398" y="271869"/>
                  </a:lnTo>
                  <a:lnTo>
                    <a:pt x="85663" y="310745"/>
                  </a:lnTo>
                  <a:lnTo>
                    <a:pt x="63773" y="351490"/>
                  </a:lnTo>
                  <a:lnTo>
                    <a:pt x="44868" y="393963"/>
                  </a:lnTo>
                  <a:lnTo>
                    <a:pt x="29088" y="438026"/>
                  </a:lnTo>
                  <a:lnTo>
                    <a:pt x="16571" y="483538"/>
                  </a:lnTo>
                  <a:lnTo>
                    <a:pt x="7458" y="530361"/>
                  </a:lnTo>
                  <a:lnTo>
                    <a:pt x="1887" y="578355"/>
                  </a:lnTo>
                  <a:lnTo>
                    <a:pt x="0" y="627379"/>
                  </a:lnTo>
                  <a:lnTo>
                    <a:pt x="0" y="3521075"/>
                  </a:lnTo>
                  <a:lnTo>
                    <a:pt x="1887" y="3570116"/>
                  </a:lnTo>
                  <a:lnTo>
                    <a:pt x="7458" y="3618126"/>
                  </a:lnTo>
                  <a:lnTo>
                    <a:pt x="16571" y="3664963"/>
                  </a:lnTo>
                  <a:lnTo>
                    <a:pt x="29088" y="3710488"/>
                  </a:lnTo>
                  <a:lnTo>
                    <a:pt x="44868" y="3754562"/>
                  </a:lnTo>
                  <a:lnTo>
                    <a:pt x="63773" y="3797045"/>
                  </a:lnTo>
                  <a:lnTo>
                    <a:pt x="85663" y="3837798"/>
                  </a:lnTo>
                  <a:lnTo>
                    <a:pt x="110398" y="3876682"/>
                  </a:lnTo>
                  <a:lnTo>
                    <a:pt x="137839" y="3913557"/>
                  </a:lnTo>
                  <a:lnTo>
                    <a:pt x="167846" y="3948283"/>
                  </a:lnTo>
                  <a:lnTo>
                    <a:pt x="200280" y="3980721"/>
                  </a:lnTo>
                  <a:lnTo>
                    <a:pt x="235001" y="4010732"/>
                  </a:lnTo>
                  <a:lnTo>
                    <a:pt x="271869" y="4038176"/>
                  </a:lnTo>
                  <a:lnTo>
                    <a:pt x="310745" y="4062913"/>
                  </a:lnTo>
                  <a:lnTo>
                    <a:pt x="351490" y="4084805"/>
                  </a:lnTo>
                  <a:lnTo>
                    <a:pt x="393963" y="4103711"/>
                  </a:lnTo>
                  <a:lnTo>
                    <a:pt x="438026" y="4119492"/>
                  </a:lnTo>
                  <a:lnTo>
                    <a:pt x="483538" y="4132010"/>
                  </a:lnTo>
                  <a:lnTo>
                    <a:pt x="530361" y="4141123"/>
                  </a:lnTo>
                  <a:lnTo>
                    <a:pt x="578355" y="4146694"/>
                  </a:lnTo>
                  <a:lnTo>
                    <a:pt x="627380" y="4148581"/>
                  </a:lnTo>
                  <a:lnTo>
                    <a:pt x="3137281" y="4148581"/>
                  </a:lnTo>
                  <a:lnTo>
                    <a:pt x="3186322" y="4146694"/>
                  </a:lnTo>
                  <a:lnTo>
                    <a:pt x="3234332" y="4141123"/>
                  </a:lnTo>
                  <a:lnTo>
                    <a:pt x="3281169" y="4132010"/>
                  </a:lnTo>
                  <a:lnTo>
                    <a:pt x="3326694" y="4119492"/>
                  </a:lnTo>
                  <a:lnTo>
                    <a:pt x="3370768" y="4103711"/>
                  </a:lnTo>
                  <a:lnTo>
                    <a:pt x="3413251" y="4084805"/>
                  </a:lnTo>
                  <a:lnTo>
                    <a:pt x="3454004" y="4062913"/>
                  </a:lnTo>
                  <a:lnTo>
                    <a:pt x="3492888" y="4038176"/>
                  </a:lnTo>
                  <a:lnTo>
                    <a:pt x="3529763" y="4010732"/>
                  </a:lnTo>
                  <a:lnTo>
                    <a:pt x="3564489" y="3980721"/>
                  </a:lnTo>
                  <a:lnTo>
                    <a:pt x="3596927" y="3948283"/>
                  </a:lnTo>
                  <a:lnTo>
                    <a:pt x="3626938" y="3913557"/>
                  </a:lnTo>
                  <a:lnTo>
                    <a:pt x="3654382" y="3876682"/>
                  </a:lnTo>
                  <a:lnTo>
                    <a:pt x="3679119" y="3837798"/>
                  </a:lnTo>
                  <a:lnTo>
                    <a:pt x="3701011" y="3797045"/>
                  </a:lnTo>
                  <a:lnTo>
                    <a:pt x="3719917" y="3754562"/>
                  </a:lnTo>
                  <a:lnTo>
                    <a:pt x="3735698" y="3710488"/>
                  </a:lnTo>
                  <a:lnTo>
                    <a:pt x="3748216" y="3664963"/>
                  </a:lnTo>
                  <a:lnTo>
                    <a:pt x="3757329" y="3618126"/>
                  </a:lnTo>
                  <a:lnTo>
                    <a:pt x="3762900" y="3570116"/>
                  </a:lnTo>
                  <a:lnTo>
                    <a:pt x="3764788" y="3521075"/>
                  </a:lnTo>
                  <a:lnTo>
                    <a:pt x="3764788" y="627379"/>
                  </a:lnTo>
                  <a:lnTo>
                    <a:pt x="3762900" y="578355"/>
                  </a:lnTo>
                  <a:lnTo>
                    <a:pt x="3757329" y="530361"/>
                  </a:lnTo>
                  <a:lnTo>
                    <a:pt x="3748216" y="483538"/>
                  </a:lnTo>
                  <a:lnTo>
                    <a:pt x="3735698" y="438026"/>
                  </a:lnTo>
                  <a:lnTo>
                    <a:pt x="3719917" y="393963"/>
                  </a:lnTo>
                  <a:lnTo>
                    <a:pt x="3701011" y="351490"/>
                  </a:lnTo>
                  <a:lnTo>
                    <a:pt x="3679119" y="310745"/>
                  </a:lnTo>
                  <a:lnTo>
                    <a:pt x="3654382" y="271869"/>
                  </a:lnTo>
                  <a:lnTo>
                    <a:pt x="3626938" y="235001"/>
                  </a:lnTo>
                  <a:lnTo>
                    <a:pt x="3596927" y="200280"/>
                  </a:lnTo>
                  <a:lnTo>
                    <a:pt x="3564489" y="167846"/>
                  </a:lnTo>
                  <a:lnTo>
                    <a:pt x="3529763" y="137839"/>
                  </a:lnTo>
                  <a:lnTo>
                    <a:pt x="3492888" y="110398"/>
                  </a:lnTo>
                  <a:lnTo>
                    <a:pt x="3454004" y="85663"/>
                  </a:lnTo>
                  <a:lnTo>
                    <a:pt x="3413251" y="63773"/>
                  </a:lnTo>
                  <a:lnTo>
                    <a:pt x="3370768" y="44868"/>
                  </a:lnTo>
                  <a:lnTo>
                    <a:pt x="3326694" y="29088"/>
                  </a:lnTo>
                  <a:lnTo>
                    <a:pt x="3281169" y="16571"/>
                  </a:lnTo>
                  <a:lnTo>
                    <a:pt x="3234332" y="7458"/>
                  </a:lnTo>
                  <a:lnTo>
                    <a:pt x="3186322" y="1887"/>
                  </a:lnTo>
                  <a:lnTo>
                    <a:pt x="3137281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92192" y="1057021"/>
              <a:ext cx="3764915" cy="4149090"/>
            </a:xfrm>
            <a:custGeom>
              <a:avLst/>
              <a:gdLst/>
              <a:ahLst/>
              <a:cxnLst/>
              <a:rect l="l" t="t" r="r" b="b"/>
              <a:pathLst>
                <a:path w="3764915" h="4149090">
                  <a:moveTo>
                    <a:pt x="0" y="627379"/>
                  </a:moveTo>
                  <a:lnTo>
                    <a:pt x="1887" y="578355"/>
                  </a:lnTo>
                  <a:lnTo>
                    <a:pt x="7458" y="530361"/>
                  </a:lnTo>
                  <a:lnTo>
                    <a:pt x="16571" y="483538"/>
                  </a:lnTo>
                  <a:lnTo>
                    <a:pt x="29088" y="438026"/>
                  </a:lnTo>
                  <a:lnTo>
                    <a:pt x="44868" y="393963"/>
                  </a:lnTo>
                  <a:lnTo>
                    <a:pt x="63773" y="351490"/>
                  </a:lnTo>
                  <a:lnTo>
                    <a:pt x="85663" y="310745"/>
                  </a:lnTo>
                  <a:lnTo>
                    <a:pt x="110398" y="271869"/>
                  </a:lnTo>
                  <a:lnTo>
                    <a:pt x="137839" y="235001"/>
                  </a:lnTo>
                  <a:lnTo>
                    <a:pt x="167846" y="200280"/>
                  </a:lnTo>
                  <a:lnTo>
                    <a:pt x="200280" y="167846"/>
                  </a:lnTo>
                  <a:lnTo>
                    <a:pt x="235001" y="137839"/>
                  </a:lnTo>
                  <a:lnTo>
                    <a:pt x="271869" y="110398"/>
                  </a:lnTo>
                  <a:lnTo>
                    <a:pt x="310745" y="85663"/>
                  </a:lnTo>
                  <a:lnTo>
                    <a:pt x="351490" y="63773"/>
                  </a:lnTo>
                  <a:lnTo>
                    <a:pt x="393963" y="44868"/>
                  </a:lnTo>
                  <a:lnTo>
                    <a:pt x="438026" y="29088"/>
                  </a:lnTo>
                  <a:lnTo>
                    <a:pt x="483538" y="16571"/>
                  </a:lnTo>
                  <a:lnTo>
                    <a:pt x="530361" y="7458"/>
                  </a:lnTo>
                  <a:lnTo>
                    <a:pt x="578355" y="1887"/>
                  </a:lnTo>
                  <a:lnTo>
                    <a:pt x="627380" y="0"/>
                  </a:lnTo>
                  <a:lnTo>
                    <a:pt x="3137281" y="0"/>
                  </a:lnTo>
                  <a:lnTo>
                    <a:pt x="3186322" y="1887"/>
                  </a:lnTo>
                  <a:lnTo>
                    <a:pt x="3234332" y="7458"/>
                  </a:lnTo>
                  <a:lnTo>
                    <a:pt x="3281169" y="16571"/>
                  </a:lnTo>
                  <a:lnTo>
                    <a:pt x="3326694" y="29088"/>
                  </a:lnTo>
                  <a:lnTo>
                    <a:pt x="3370768" y="44868"/>
                  </a:lnTo>
                  <a:lnTo>
                    <a:pt x="3413251" y="63773"/>
                  </a:lnTo>
                  <a:lnTo>
                    <a:pt x="3454004" y="85663"/>
                  </a:lnTo>
                  <a:lnTo>
                    <a:pt x="3492888" y="110398"/>
                  </a:lnTo>
                  <a:lnTo>
                    <a:pt x="3529763" y="137839"/>
                  </a:lnTo>
                  <a:lnTo>
                    <a:pt x="3564489" y="167846"/>
                  </a:lnTo>
                  <a:lnTo>
                    <a:pt x="3596927" y="200280"/>
                  </a:lnTo>
                  <a:lnTo>
                    <a:pt x="3626938" y="235001"/>
                  </a:lnTo>
                  <a:lnTo>
                    <a:pt x="3654382" y="271869"/>
                  </a:lnTo>
                  <a:lnTo>
                    <a:pt x="3679119" y="310745"/>
                  </a:lnTo>
                  <a:lnTo>
                    <a:pt x="3701011" y="351490"/>
                  </a:lnTo>
                  <a:lnTo>
                    <a:pt x="3719917" y="393963"/>
                  </a:lnTo>
                  <a:lnTo>
                    <a:pt x="3735698" y="438026"/>
                  </a:lnTo>
                  <a:lnTo>
                    <a:pt x="3748216" y="483538"/>
                  </a:lnTo>
                  <a:lnTo>
                    <a:pt x="3757329" y="530361"/>
                  </a:lnTo>
                  <a:lnTo>
                    <a:pt x="3762900" y="578355"/>
                  </a:lnTo>
                  <a:lnTo>
                    <a:pt x="3764788" y="627379"/>
                  </a:lnTo>
                  <a:lnTo>
                    <a:pt x="3764788" y="3521075"/>
                  </a:lnTo>
                  <a:lnTo>
                    <a:pt x="3762900" y="3570116"/>
                  </a:lnTo>
                  <a:lnTo>
                    <a:pt x="3757329" y="3618126"/>
                  </a:lnTo>
                  <a:lnTo>
                    <a:pt x="3748216" y="3664963"/>
                  </a:lnTo>
                  <a:lnTo>
                    <a:pt x="3735698" y="3710488"/>
                  </a:lnTo>
                  <a:lnTo>
                    <a:pt x="3719917" y="3754562"/>
                  </a:lnTo>
                  <a:lnTo>
                    <a:pt x="3701011" y="3797045"/>
                  </a:lnTo>
                  <a:lnTo>
                    <a:pt x="3679119" y="3837798"/>
                  </a:lnTo>
                  <a:lnTo>
                    <a:pt x="3654382" y="3876682"/>
                  </a:lnTo>
                  <a:lnTo>
                    <a:pt x="3626938" y="3913557"/>
                  </a:lnTo>
                  <a:lnTo>
                    <a:pt x="3596927" y="3948283"/>
                  </a:lnTo>
                  <a:lnTo>
                    <a:pt x="3564489" y="3980721"/>
                  </a:lnTo>
                  <a:lnTo>
                    <a:pt x="3529763" y="4010732"/>
                  </a:lnTo>
                  <a:lnTo>
                    <a:pt x="3492888" y="4038176"/>
                  </a:lnTo>
                  <a:lnTo>
                    <a:pt x="3454004" y="4062913"/>
                  </a:lnTo>
                  <a:lnTo>
                    <a:pt x="3413251" y="4084805"/>
                  </a:lnTo>
                  <a:lnTo>
                    <a:pt x="3370768" y="4103711"/>
                  </a:lnTo>
                  <a:lnTo>
                    <a:pt x="3326694" y="4119492"/>
                  </a:lnTo>
                  <a:lnTo>
                    <a:pt x="3281169" y="4132010"/>
                  </a:lnTo>
                  <a:lnTo>
                    <a:pt x="3234332" y="4141123"/>
                  </a:lnTo>
                  <a:lnTo>
                    <a:pt x="3186322" y="4146694"/>
                  </a:lnTo>
                  <a:lnTo>
                    <a:pt x="3137281" y="4148581"/>
                  </a:lnTo>
                  <a:lnTo>
                    <a:pt x="627380" y="4148581"/>
                  </a:lnTo>
                  <a:lnTo>
                    <a:pt x="578355" y="4146694"/>
                  </a:lnTo>
                  <a:lnTo>
                    <a:pt x="530361" y="4141123"/>
                  </a:lnTo>
                  <a:lnTo>
                    <a:pt x="483538" y="4132010"/>
                  </a:lnTo>
                  <a:lnTo>
                    <a:pt x="438026" y="4119492"/>
                  </a:lnTo>
                  <a:lnTo>
                    <a:pt x="393963" y="4103711"/>
                  </a:lnTo>
                  <a:lnTo>
                    <a:pt x="351490" y="4084805"/>
                  </a:lnTo>
                  <a:lnTo>
                    <a:pt x="310745" y="4062913"/>
                  </a:lnTo>
                  <a:lnTo>
                    <a:pt x="271869" y="4038176"/>
                  </a:lnTo>
                  <a:lnTo>
                    <a:pt x="235001" y="4010732"/>
                  </a:lnTo>
                  <a:lnTo>
                    <a:pt x="200280" y="3980721"/>
                  </a:lnTo>
                  <a:lnTo>
                    <a:pt x="167846" y="3948283"/>
                  </a:lnTo>
                  <a:lnTo>
                    <a:pt x="137839" y="3913557"/>
                  </a:lnTo>
                  <a:lnTo>
                    <a:pt x="110398" y="3876682"/>
                  </a:lnTo>
                  <a:lnTo>
                    <a:pt x="85663" y="3837798"/>
                  </a:lnTo>
                  <a:lnTo>
                    <a:pt x="63773" y="3797045"/>
                  </a:lnTo>
                  <a:lnTo>
                    <a:pt x="44868" y="3754562"/>
                  </a:lnTo>
                  <a:lnTo>
                    <a:pt x="29088" y="3710488"/>
                  </a:lnTo>
                  <a:lnTo>
                    <a:pt x="16571" y="3664963"/>
                  </a:lnTo>
                  <a:lnTo>
                    <a:pt x="7458" y="3618126"/>
                  </a:lnTo>
                  <a:lnTo>
                    <a:pt x="1887" y="3570116"/>
                  </a:lnTo>
                  <a:lnTo>
                    <a:pt x="0" y="3521075"/>
                  </a:lnTo>
                  <a:lnTo>
                    <a:pt x="0" y="62737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42" y="29342"/>
            <a:ext cx="48240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 </a:t>
            </a:r>
            <a:r>
              <a:rPr sz="2400" b="1" spc="-30" dirty="0">
                <a:solidFill>
                  <a:srgbClr val="E36C09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ДОПОЛНИТЕЛЬНАЯ</a:t>
            </a:r>
            <a:r>
              <a:rPr sz="2400" spc="-15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ПЕЧАТЬ</a:t>
            </a:r>
            <a:r>
              <a:rPr sz="2400" spc="-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241" y="1226311"/>
            <a:ext cx="3333750" cy="38100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25501" y="5424302"/>
            <a:ext cx="8682990" cy="1229995"/>
            <a:chOff x="225501" y="5424296"/>
            <a:chExt cx="8682990" cy="1229995"/>
          </a:xfrm>
        </p:grpSpPr>
        <p:sp>
          <p:nvSpPr>
            <p:cNvPr id="8" name="object 8"/>
            <p:cNvSpPr/>
            <p:nvPr/>
          </p:nvSpPr>
          <p:spPr>
            <a:xfrm>
              <a:off x="244551" y="5443346"/>
              <a:ext cx="8644890" cy="1191895"/>
            </a:xfrm>
            <a:custGeom>
              <a:avLst/>
              <a:gdLst/>
              <a:ahLst/>
              <a:cxnLst/>
              <a:rect l="l" t="t" r="r" b="b"/>
              <a:pathLst>
                <a:path w="8644890" h="1191895">
                  <a:moveTo>
                    <a:pt x="8445677" y="0"/>
                  </a:moveTo>
                  <a:lnTo>
                    <a:pt x="198640" y="0"/>
                  </a:lnTo>
                  <a:lnTo>
                    <a:pt x="153095" y="5251"/>
                  </a:lnTo>
                  <a:lnTo>
                    <a:pt x="111285" y="20207"/>
                  </a:lnTo>
                  <a:lnTo>
                    <a:pt x="74402" y="43671"/>
                  </a:lnTo>
                  <a:lnTo>
                    <a:pt x="43640" y="74447"/>
                  </a:lnTo>
                  <a:lnTo>
                    <a:pt x="20190" y="111337"/>
                  </a:lnTo>
                  <a:lnTo>
                    <a:pt x="5246" y="153147"/>
                  </a:lnTo>
                  <a:lnTo>
                    <a:pt x="0" y="198678"/>
                  </a:lnTo>
                  <a:lnTo>
                    <a:pt x="0" y="993216"/>
                  </a:lnTo>
                  <a:lnTo>
                    <a:pt x="5246" y="1038761"/>
                  </a:lnTo>
                  <a:lnTo>
                    <a:pt x="20190" y="1080571"/>
                  </a:lnTo>
                  <a:lnTo>
                    <a:pt x="43640" y="1117454"/>
                  </a:lnTo>
                  <a:lnTo>
                    <a:pt x="74402" y="1148216"/>
                  </a:lnTo>
                  <a:lnTo>
                    <a:pt x="111285" y="1171666"/>
                  </a:lnTo>
                  <a:lnTo>
                    <a:pt x="153095" y="1186610"/>
                  </a:lnTo>
                  <a:lnTo>
                    <a:pt x="198640" y="1191856"/>
                  </a:lnTo>
                  <a:lnTo>
                    <a:pt x="8445677" y="1191856"/>
                  </a:lnTo>
                  <a:lnTo>
                    <a:pt x="8491190" y="1186610"/>
                  </a:lnTo>
                  <a:lnTo>
                    <a:pt x="8532986" y="1171666"/>
                  </a:lnTo>
                  <a:lnTo>
                    <a:pt x="8569868" y="1148216"/>
                  </a:lnTo>
                  <a:lnTo>
                    <a:pt x="8600638" y="1117454"/>
                  </a:lnTo>
                  <a:lnTo>
                    <a:pt x="8624099" y="1080571"/>
                  </a:lnTo>
                  <a:lnTo>
                    <a:pt x="8639054" y="1038761"/>
                  </a:lnTo>
                  <a:lnTo>
                    <a:pt x="8644305" y="993216"/>
                  </a:lnTo>
                  <a:lnTo>
                    <a:pt x="8644305" y="198678"/>
                  </a:lnTo>
                  <a:lnTo>
                    <a:pt x="8639054" y="153147"/>
                  </a:lnTo>
                  <a:lnTo>
                    <a:pt x="8624099" y="111337"/>
                  </a:lnTo>
                  <a:lnTo>
                    <a:pt x="8600638" y="74447"/>
                  </a:lnTo>
                  <a:lnTo>
                    <a:pt x="8569868" y="43671"/>
                  </a:lnTo>
                  <a:lnTo>
                    <a:pt x="8532986" y="20207"/>
                  </a:lnTo>
                  <a:lnTo>
                    <a:pt x="8491190" y="5251"/>
                  </a:lnTo>
                  <a:lnTo>
                    <a:pt x="8445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4551" y="5443346"/>
              <a:ext cx="8644890" cy="1191895"/>
            </a:xfrm>
            <a:custGeom>
              <a:avLst/>
              <a:gdLst/>
              <a:ahLst/>
              <a:cxnLst/>
              <a:rect l="l" t="t" r="r" b="b"/>
              <a:pathLst>
                <a:path w="8644890" h="1191895">
                  <a:moveTo>
                    <a:pt x="0" y="198678"/>
                  </a:moveTo>
                  <a:lnTo>
                    <a:pt x="5246" y="153147"/>
                  </a:lnTo>
                  <a:lnTo>
                    <a:pt x="20190" y="111337"/>
                  </a:lnTo>
                  <a:lnTo>
                    <a:pt x="43640" y="74447"/>
                  </a:lnTo>
                  <a:lnTo>
                    <a:pt x="74402" y="43671"/>
                  </a:lnTo>
                  <a:lnTo>
                    <a:pt x="111285" y="20207"/>
                  </a:lnTo>
                  <a:lnTo>
                    <a:pt x="153095" y="5251"/>
                  </a:lnTo>
                  <a:lnTo>
                    <a:pt x="198640" y="0"/>
                  </a:lnTo>
                  <a:lnTo>
                    <a:pt x="8445677" y="0"/>
                  </a:lnTo>
                  <a:lnTo>
                    <a:pt x="8491190" y="5251"/>
                  </a:lnTo>
                  <a:lnTo>
                    <a:pt x="8532986" y="20207"/>
                  </a:lnTo>
                  <a:lnTo>
                    <a:pt x="8569868" y="43671"/>
                  </a:lnTo>
                  <a:lnTo>
                    <a:pt x="8600638" y="74447"/>
                  </a:lnTo>
                  <a:lnTo>
                    <a:pt x="8624099" y="111337"/>
                  </a:lnTo>
                  <a:lnTo>
                    <a:pt x="8639054" y="153147"/>
                  </a:lnTo>
                  <a:lnTo>
                    <a:pt x="8644305" y="198678"/>
                  </a:lnTo>
                  <a:lnTo>
                    <a:pt x="8644305" y="993216"/>
                  </a:lnTo>
                  <a:lnTo>
                    <a:pt x="8639054" y="1038761"/>
                  </a:lnTo>
                  <a:lnTo>
                    <a:pt x="8624099" y="1080571"/>
                  </a:lnTo>
                  <a:lnTo>
                    <a:pt x="8600638" y="1117454"/>
                  </a:lnTo>
                  <a:lnTo>
                    <a:pt x="8569868" y="1148216"/>
                  </a:lnTo>
                  <a:lnTo>
                    <a:pt x="8532986" y="1171666"/>
                  </a:lnTo>
                  <a:lnTo>
                    <a:pt x="8491190" y="1186610"/>
                  </a:lnTo>
                  <a:lnTo>
                    <a:pt x="8445677" y="1191856"/>
                  </a:lnTo>
                  <a:lnTo>
                    <a:pt x="198640" y="1191856"/>
                  </a:lnTo>
                  <a:lnTo>
                    <a:pt x="153095" y="1186610"/>
                  </a:lnTo>
                  <a:lnTo>
                    <a:pt x="111285" y="1171666"/>
                  </a:lnTo>
                  <a:lnTo>
                    <a:pt x="74402" y="1148216"/>
                  </a:lnTo>
                  <a:lnTo>
                    <a:pt x="43640" y="1117454"/>
                  </a:lnTo>
                  <a:lnTo>
                    <a:pt x="20190" y="1080571"/>
                  </a:lnTo>
                  <a:lnTo>
                    <a:pt x="5246" y="1038761"/>
                  </a:lnTo>
                  <a:lnTo>
                    <a:pt x="0" y="993216"/>
                  </a:lnTo>
                  <a:lnTo>
                    <a:pt x="0" y="198678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325625" y="1257428"/>
            <a:ext cx="6699250" cy="54393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13150" marR="5080" algn="ctr">
              <a:lnSpc>
                <a:spcPct val="100000"/>
              </a:lnSpc>
              <a:spcBef>
                <a:spcPts val="95"/>
              </a:spcBef>
            </a:pP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При</a:t>
            </a:r>
            <a:r>
              <a:rPr sz="2200" b="1" spc="4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наличии</a:t>
            </a:r>
            <a:r>
              <a:rPr sz="22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участников </a:t>
            </a:r>
            <a:r>
              <a:rPr sz="2200" b="1" spc="-4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экзамена</a:t>
            </a:r>
            <a:endParaRPr sz="2200" dirty="0">
              <a:latin typeface="Calibri"/>
              <a:cs typeface="Calibri"/>
            </a:endParaRPr>
          </a:p>
          <a:p>
            <a:pPr marL="3719829" marR="112395" algn="ctr">
              <a:lnSpc>
                <a:spcPct val="100000"/>
              </a:lnSpc>
            </a:pP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без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обработки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персональных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данных, </a:t>
            </a:r>
            <a:r>
              <a:rPr sz="2200" b="1" spc="-48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могут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быть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напечатаны </a:t>
            </a:r>
            <a:r>
              <a:rPr sz="2200" b="1" spc="-4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комплекты</a:t>
            </a:r>
            <a:r>
              <a:rPr sz="2200" b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ЭМ</a:t>
            </a:r>
            <a:endParaRPr sz="2200" dirty="0">
              <a:latin typeface="Calibri"/>
              <a:cs typeface="Calibri"/>
            </a:endParaRPr>
          </a:p>
          <a:p>
            <a:pPr marL="4035425" marR="426720" algn="ctr">
              <a:lnSpc>
                <a:spcPct val="100000"/>
              </a:lnSpc>
            </a:pP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свыше</a:t>
            </a:r>
            <a:r>
              <a:rPr sz="22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количества </a:t>
            </a:r>
            <a:r>
              <a:rPr sz="2200" b="1" spc="-4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распределенных</a:t>
            </a:r>
            <a:endParaRPr sz="2200" dirty="0">
              <a:latin typeface="Calibri"/>
              <a:cs typeface="Calibri"/>
            </a:endParaRPr>
          </a:p>
          <a:p>
            <a:pPr marL="3663315" marR="53975" algn="ctr">
              <a:lnSpc>
                <a:spcPct val="100000"/>
              </a:lnSpc>
              <a:spcBef>
                <a:spcPts val="5"/>
              </a:spcBef>
            </a:pP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аудиторию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участников </a:t>
            </a:r>
            <a:r>
              <a:rPr sz="2200" b="1" spc="-4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(только</a:t>
            </a:r>
            <a:r>
              <a:rPr sz="2200" b="1" u="heavy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22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по</a:t>
            </a:r>
            <a:r>
              <a:rPr sz="2200" b="1" u="heavy" spc="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22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решению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члена</a:t>
            </a:r>
            <a:r>
              <a:rPr sz="2200" b="1" u="heavy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2200" b="1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ГЭК)</a:t>
            </a:r>
            <a:endParaRPr sz="2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 dirty="0">
              <a:latin typeface="Calibri"/>
              <a:cs typeface="Calibri"/>
            </a:endParaRPr>
          </a:p>
          <a:p>
            <a:pPr marR="203835" algn="ctr">
              <a:lnSpc>
                <a:spcPct val="100000"/>
              </a:lnSpc>
              <a:spcBef>
                <a:spcPts val="1955"/>
              </a:spcBef>
            </a:pPr>
            <a:r>
              <a:rPr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Важно!</a:t>
            </a:r>
            <a:endParaRPr dirty="0">
              <a:cs typeface="Arial"/>
            </a:endParaRPr>
          </a:p>
          <a:p>
            <a:pPr marL="12700" marR="224790" indent="635" algn="ctr">
              <a:lnSpc>
                <a:spcPct val="100000"/>
              </a:lnSpc>
              <a:spcBef>
                <a:spcPts val="5"/>
              </a:spcBef>
            </a:pPr>
            <a:r>
              <a:rPr spc="-25" dirty="0">
                <a:solidFill>
                  <a:srgbClr val="C00000"/>
                </a:solidFill>
                <a:cs typeface="Microsoft Sans Serif"/>
              </a:rPr>
              <a:t>Печать</a:t>
            </a:r>
            <a:r>
              <a:rPr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C00000"/>
                </a:solidFill>
                <a:cs typeface="Microsoft Sans Serif"/>
              </a:rPr>
              <a:t>сверх</a:t>
            </a:r>
            <a:r>
              <a:rPr spc="1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20" dirty="0">
                <a:solidFill>
                  <a:srgbClr val="C00000"/>
                </a:solidFill>
                <a:cs typeface="Microsoft Sans Serif"/>
              </a:rPr>
              <a:t>количества</a:t>
            </a:r>
            <a:r>
              <a:rPr spc="4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5" dirty="0">
                <a:solidFill>
                  <a:srgbClr val="C00000"/>
                </a:solidFill>
                <a:cs typeface="Microsoft Sans Serif"/>
              </a:rPr>
              <a:t>распределенных</a:t>
            </a:r>
            <a:r>
              <a:rPr spc="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dirty="0">
                <a:solidFill>
                  <a:srgbClr val="C00000"/>
                </a:solidFill>
                <a:cs typeface="Microsoft Sans Serif"/>
              </a:rPr>
              <a:t>в</a:t>
            </a:r>
            <a:r>
              <a:rPr spc="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5" dirty="0">
                <a:solidFill>
                  <a:srgbClr val="C00000"/>
                </a:solidFill>
                <a:cs typeface="Microsoft Sans Serif"/>
              </a:rPr>
              <a:t>аудиторию</a:t>
            </a:r>
            <a:r>
              <a:rPr spc="5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20" dirty="0">
                <a:solidFill>
                  <a:srgbClr val="C00000"/>
                </a:solidFill>
                <a:cs typeface="Microsoft Sans Serif"/>
              </a:rPr>
              <a:t>участников </a:t>
            </a:r>
            <a:r>
              <a:rPr spc="-1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C00000"/>
                </a:solidFill>
                <a:cs typeface="Microsoft Sans Serif"/>
              </a:rPr>
              <a:t>доступна</a:t>
            </a:r>
            <a:r>
              <a:rPr spc="5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25" dirty="0">
                <a:solidFill>
                  <a:srgbClr val="C00000"/>
                </a:solidFill>
                <a:cs typeface="Microsoft Sans Serif"/>
              </a:rPr>
              <a:t>только</a:t>
            </a:r>
            <a:r>
              <a:rPr spc="4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5" dirty="0">
                <a:solidFill>
                  <a:srgbClr val="C00000"/>
                </a:solidFill>
                <a:cs typeface="Microsoft Sans Serif"/>
              </a:rPr>
              <a:t>в</a:t>
            </a:r>
            <a:r>
              <a:rPr spc="2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0" dirty="0">
                <a:solidFill>
                  <a:srgbClr val="C00000"/>
                </a:solidFill>
                <a:cs typeface="Microsoft Sans Serif"/>
              </a:rPr>
              <a:t>случае</a:t>
            </a:r>
            <a:r>
              <a:rPr spc="5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5" dirty="0">
                <a:solidFill>
                  <a:srgbClr val="C00000"/>
                </a:solidFill>
                <a:cs typeface="Microsoft Sans Serif"/>
              </a:rPr>
              <a:t>выполнения</a:t>
            </a:r>
            <a:r>
              <a:rPr spc="5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5" dirty="0">
                <a:solidFill>
                  <a:srgbClr val="C00000"/>
                </a:solidFill>
                <a:cs typeface="Microsoft Sans Serif"/>
              </a:rPr>
              <a:t>успешной</a:t>
            </a:r>
            <a:r>
              <a:rPr spc="5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25" dirty="0">
                <a:solidFill>
                  <a:srgbClr val="C00000"/>
                </a:solidFill>
                <a:cs typeface="Microsoft Sans Serif"/>
              </a:rPr>
              <a:t>печати</a:t>
            </a:r>
            <a:r>
              <a:rPr spc="4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30" dirty="0">
                <a:solidFill>
                  <a:srgbClr val="C00000"/>
                </a:solidFill>
                <a:cs typeface="Microsoft Sans Serif"/>
              </a:rPr>
              <a:t>комплектов </a:t>
            </a:r>
            <a:r>
              <a:rPr spc="-409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dirty="0">
                <a:solidFill>
                  <a:srgbClr val="C00000"/>
                </a:solidFill>
                <a:cs typeface="Microsoft Sans Serif"/>
              </a:rPr>
              <a:t>для</a:t>
            </a:r>
            <a:r>
              <a:rPr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5" dirty="0">
                <a:solidFill>
                  <a:srgbClr val="C00000"/>
                </a:solidFill>
                <a:cs typeface="Microsoft Sans Serif"/>
              </a:rPr>
              <a:t>всех</a:t>
            </a:r>
            <a:r>
              <a:rPr spc="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5" dirty="0">
                <a:solidFill>
                  <a:srgbClr val="C00000"/>
                </a:solidFill>
                <a:cs typeface="Microsoft Sans Serif"/>
              </a:rPr>
              <a:t>распределенных</a:t>
            </a:r>
            <a:r>
              <a:rPr spc="4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5" dirty="0">
                <a:solidFill>
                  <a:srgbClr val="C00000"/>
                </a:solidFill>
                <a:cs typeface="Microsoft Sans Serif"/>
              </a:rPr>
              <a:t>в</a:t>
            </a:r>
            <a:r>
              <a:rPr spc="2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15" dirty="0">
                <a:solidFill>
                  <a:srgbClr val="C00000"/>
                </a:solidFill>
                <a:cs typeface="Microsoft Sans Serif"/>
              </a:rPr>
              <a:t>аудиторию</a:t>
            </a:r>
            <a:r>
              <a:rPr spc="6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pc="-20" dirty="0">
                <a:solidFill>
                  <a:srgbClr val="C00000"/>
                </a:solidFill>
                <a:cs typeface="Microsoft Sans Serif"/>
              </a:rPr>
              <a:t>участников</a:t>
            </a:r>
            <a:endParaRPr dirty="0">
              <a:solidFill>
                <a:srgbClr val="C00000"/>
              </a:solidFill>
              <a:cs typeface="Microsoft Sans Serif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702" y="1265300"/>
            <a:ext cx="8651875" cy="1935480"/>
          </a:xfrm>
          <a:custGeom>
            <a:avLst/>
            <a:gdLst/>
            <a:ahLst/>
            <a:cxnLst/>
            <a:rect l="l" t="t" r="r" b="b"/>
            <a:pathLst>
              <a:path w="8651875" h="1935480">
                <a:moveTo>
                  <a:pt x="8328799" y="0"/>
                </a:moveTo>
                <a:lnTo>
                  <a:pt x="322529" y="0"/>
                </a:lnTo>
                <a:lnTo>
                  <a:pt x="274867" y="3496"/>
                </a:lnTo>
                <a:lnTo>
                  <a:pt x="229377" y="13654"/>
                </a:lnTo>
                <a:lnTo>
                  <a:pt x="186558" y="29974"/>
                </a:lnTo>
                <a:lnTo>
                  <a:pt x="146907" y="51957"/>
                </a:lnTo>
                <a:lnTo>
                  <a:pt x="110925" y="79103"/>
                </a:lnTo>
                <a:lnTo>
                  <a:pt x="79110" y="110913"/>
                </a:lnTo>
                <a:lnTo>
                  <a:pt x="51960" y="146888"/>
                </a:lnTo>
                <a:lnTo>
                  <a:pt x="29976" y="186528"/>
                </a:lnTo>
                <a:lnTo>
                  <a:pt x="13655" y="229335"/>
                </a:lnTo>
                <a:lnTo>
                  <a:pt x="3496" y="274810"/>
                </a:lnTo>
                <a:lnTo>
                  <a:pt x="0" y="322452"/>
                </a:lnTo>
                <a:lnTo>
                  <a:pt x="0" y="1612519"/>
                </a:lnTo>
                <a:lnTo>
                  <a:pt x="3496" y="1660193"/>
                </a:lnTo>
                <a:lnTo>
                  <a:pt x="13655" y="1705693"/>
                </a:lnTo>
                <a:lnTo>
                  <a:pt x="29976" y="1748521"/>
                </a:lnTo>
                <a:lnTo>
                  <a:pt x="51960" y="1788178"/>
                </a:lnTo>
                <a:lnTo>
                  <a:pt x="79110" y="1824165"/>
                </a:lnTo>
                <a:lnTo>
                  <a:pt x="110925" y="1855984"/>
                </a:lnTo>
                <a:lnTo>
                  <a:pt x="146907" y="1883135"/>
                </a:lnTo>
                <a:lnTo>
                  <a:pt x="186558" y="1905121"/>
                </a:lnTo>
                <a:lnTo>
                  <a:pt x="229377" y="1921443"/>
                </a:lnTo>
                <a:lnTo>
                  <a:pt x="274867" y="1931601"/>
                </a:lnTo>
                <a:lnTo>
                  <a:pt x="322529" y="1935099"/>
                </a:lnTo>
                <a:lnTo>
                  <a:pt x="8328799" y="1935099"/>
                </a:lnTo>
                <a:lnTo>
                  <a:pt x="8376473" y="1931601"/>
                </a:lnTo>
                <a:lnTo>
                  <a:pt x="8421974" y="1921443"/>
                </a:lnTo>
                <a:lnTo>
                  <a:pt x="8464802" y="1905121"/>
                </a:lnTo>
                <a:lnTo>
                  <a:pt x="8504458" y="1883135"/>
                </a:lnTo>
                <a:lnTo>
                  <a:pt x="8540446" y="1855984"/>
                </a:lnTo>
                <a:lnTo>
                  <a:pt x="8572264" y="1824165"/>
                </a:lnTo>
                <a:lnTo>
                  <a:pt x="8599416" y="1788178"/>
                </a:lnTo>
                <a:lnTo>
                  <a:pt x="8621402" y="1748521"/>
                </a:lnTo>
                <a:lnTo>
                  <a:pt x="8637724" y="1705693"/>
                </a:lnTo>
                <a:lnTo>
                  <a:pt x="8647882" y="1660193"/>
                </a:lnTo>
                <a:lnTo>
                  <a:pt x="8651379" y="1612519"/>
                </a:lnTo>
                <a:lnTo>
                  <a:pt x="8651379" y="322452"/>
                </a:lnTo>
                <a:lnTo>
                  <a:pt x="8647882" y="274810"/>
                </a:lnTo>
                <a:lnTo>
                  <a:pt x="8637724" y="229335"/>
                </a:lnTo>
                <a:lnTo>
                  <a:pt x="8621402" y="186528"/>
                </a:lnTo>
                <a:lnTo>
                  <a:pt x="8599416" y="146888"/>
                </a:lnTo>
                <a:lnTo>
                  <a:pt x="8572264" y="110913"/>
                </a:lnTo>
                <a:lnTo>
                  <a:pt x="8540446" y="79103"/>
                </a:lnTo>
                <a:lnTo>
                  <a:pt x="8504458" y="51957"/>
                </a:lnTo>
                <a:lnTo>
                  <a:pt x="8464802" y="29974"/>
                </a:lnTo>
                <a:lnTo>
                  <a:pt x="8421974" y="13654"/>
                </a:lnTo>
                <a:lnTo>
                  <a:pt x="8376473" y="3496"/>
                </a:lnTo>
                <a:lnTo>
                  <a:pt x="8328799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170" y="4293489"/>
            <a:ext cx="8736965" cy="919480"/>
          </a:xfrm>
          <a:custGeom>
            <a:avLst/>
            <a:gdLst/>
            <a:ahLst/>
            <a:cxnLst/>
            <a:rect l="l" t="t" r="r" b="b"/>
            <a:pathLst>
              <a:path w="8736965" h="919479">
                <a:moveTo>
                  <a:pt x="8583167" y="0"/>
                </a:moveTo>
                <a:lnTo>
                  <a:pt x="153238" y="0"/>
                </a:lnTo>
                <a:lnTo>
                  <a:pt x="104802" y="7808"/>
                </a:lnTo>
                <a:lnTo>
                  <a:pt x="62736" y="29553"/>
                </a:lnTo>
                <a:lnTo>
                  <a:pt x="29565" y="62709"/>
                </a:lnTo>
                <a:lnTo>
                  <a:pt x="7812" y="104753"/>
                </a:lnTo>
                <a:lnTo>
                  <a:pt x="0" y="153162"/>
                </a:lnTo>
                <a:lnTo>
                  <a:pt x="0" y="766191"/>
                </a:lnTo>
                <a:lnTo>
                  <a:pt x="7812" y="814599"/>
                </a:lnTo>
                <a:lnTo>
                  <a:pt x="29565" y="856643"/>
                </a:lnTo>
                <a:lnTo>
                  <a:pt x="62736" y="889799"/>
                </a:lnTo>
                <a:lnTo>
                  <a:pt x="104802" y="911544"/>
                </a:lnTo>
                <a:lnTo>
                  <a:pt x="153238" y="919353"/>
                </a:lnTo>
                <a:lnTo>
                  <a:pt x="8583167" y="919353"/>
                </a:lnTo>
                <a:lnTo>
                  <a:pt x="8631589" y="911544"/>
                </a:lnTo>
                <a:lnTo>
                  <a:pt x="8673665" y="889799"/>
                </a:lnTo>
                <a:lnTo>
                  <a:pt x="8706858" y="856643"/>
                </a:lnTo>
                <a:lnTo>
                  <a:pt x="8728634" y="814599"/>
                </a:lnTo>
                <a:lnTo>
                  <a:pt x="8736457" y="766191"/>
                </a:lnTo>
                <a:lnTo>
                  <a:pt x="8736457" y="153162"/>
                </a:lnTo>
                <a:lnTo>
                  <a:pt x="8728634" y="104753"/>
                </a:lnTo>
                <a:lnTo>
                  <a:pt x="8706858" y="62709"/>
                </a:lnTo>
                <a:lnTo>
                  <a:pt x="8673665" y="29553"/>
                </a:lnTo>
                <a:lnTo>
                  <a:pt x="8631589" y="7808"/>
                </a:lnTo>
                <a:lnTo>
                  <a:pt x="8583167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21412" y="3409124"/>
            <a:ext cx="8680450" cy="675640"/>
            <a:chOff x="221411" y="3409124"/>
            <a:chExt cx="8680450" cy="675640"/>
          </a:xfrm>
        </p:grpSpPr>
        <p:sp>
          <p:nvSpPr>
            <p:cNvPr id="5" name="object 5"/>
            <p:cNvSpPr/>
            <p:nvPr/>
          </p:nvSpPr>
          <p:spPr>
            <a:xfrm>
              <a:off x="235699" y="3423411"/>
              <a:ext cx="8651875" cy="647065"/>
            </a:xfrm>
            <a:custGeom>
              <a:avLst/>
              <a:gdLst/>
              <a:ahLst/>
              <a:cxnLst/>
              <a:rect l="l" t="t" r="r" b="b"/>
              <a:pathLst>
                <a:path w="8651875" h="647064">
                  <a:moveTo>
                    <a:pt x="8543556" y="0"/>
                  </a:moveTo>
                  <a:lnTo>
                    <a:pt x="107835" y="0"/>
                  </a:lnTo>
                  <a:lnTo>
                    <a:pt x="65858" y="8471"/>
                  </a:lnTo>
                  <a:lnTo>
                    <a:pt x="31581" y="31575"/>
                  </a:lnTo>
                  <a:lnTo>
                    <a:pt x="8473" y="65847"/>
                  </a:lnTo>
                  <a:lnTo>
                    <a:pt x="0" y="107823"/>
                  </a:lnTo>
                  <a:lnTo>
                    <a:pt x="0" y="539242"/>
                  </a:lnTo>
                  <a:lnTo>
                    <a:pt x="8473" y="581163"/>
                  </a:lnTo>
                  <a:lnTo>
                    <a:pt x="31581" y="615441"/>
                  </a:lnTo>
                  <a:lnTo>
                    <a:pt x="65858" y="638575"/>
                  </a:lnTo>
                  <a:lnTo>
                    <a:pt x="107835" y="647064"/>
                  </a:lnTo>
                  <a:lnTo>
                    <a:pt x="8543556" y="647064"/>
                  </a:lnTo>
                  <a:lnTo>
                    <a:pt x="8585532" y="638575"/>
                  </a:lnTo>
                  <a:lnTo>
                    <a:pt x="8619804" y="615441"/>
                  </a:lnTo>
                  <a:lnTo>
                    <a:pt x="8642908" y="581163"/>
                  </a:lnTo>
                  <a:lnTo>
                    <a:pt x="8651379" y="539242"/>
                  </a:lnTo>
                  <a:lnTo>
                    <a:pt x="8651379" y="107823"/>
                  </a:lnTo>
                  <a:lnTo>
                    <a:pt x="8642908" y="65847"/>
                  </a:lnTo>
                  <a:lnTo>
                    <a:pt x="8619804" y="31575"/>
                  </a:lnTo>
                  <a:lnTo>
                    <a:pt x="8585532" y="8471"/>
                  </a:lnTo>
                  <a:lnTo>
                    <a:pt x="85435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35699" y="3423411"/>
              <a:ext cx="8651875" cy="647065"/>
            </a:xfrm>
            <a:custGeom>
              <a:avLst/>
              <a:gdLst/>
              <a:ahLst/>
              <a:cxnLst/>
              <a:rect l="l" t="t" r="r" b="b"/>
              <a:pathLst>
                <a:path w="8651875" h="647064">
                  <a:moveTo>
                    <a:pt x="0" y="107823"/>
                  </a:moveTo>
                  <a:lnTo>
                    <a:pt x="8473" y="65847"/>
                  </a:lnTo>
                  <a:lnTo>
                    <a:pt x="31581" y="31575"/>
                  </a:lnTo>
                  <a:lnTo>
                    <a:pt x="65858" y="8471"/>
                  </a:lnTo>
                  <a:lnTo>
                    <a:pt x="107835" y="0"/>
                  </a:lnTo>
                  <a:lnTo>
                    <a:pt x="8543556" y="0"/>
                  </a:lnTo>
                  <a:lnTo>
                    <a:pt x="8585532" y="8471"/>
                  </a:lnTo>
                  <a:lnTo>
                    <a:pt x="8619804" y="31575"/>
                  </a:lnTo>
                  <a:lnTo>
                    <a:pt x="8642908" y="65847"/>
                  </a:lnTo>
                  <a:lnTo>
                    <a:pt x="8651379" y="107823"/>
                  </a:lnTo>
                  <a:lnTo>
                    <a:pt x="8651379" y="539242"/>
                  </a:lnTo>
                  <a:lnTo>
                    <a:pt x="8642908" y="581163"/>
                  </a:lnTo>
                  <a:lnTo>
                    <a:pt x="8619804" y="615441"/>
                  </a:lnTo>
                  <a:lnTo>
                    <a:pt x="8585532" y="638575"/>
                  </a:lnTo>
                  <a:lnTo>
                    <a:pt x="8543556" y="647064"/>
                  </a:lnTo>
                  <a:lnTo>
                    <a:pt x="107835" y="647064"/>
                  </a:lnTo>
                  <a:lnTo>
                    <a:pt x="65858" y="638575"/>
                  </a:lnTo>
                  <a:lnTo>
                    <a:pt x="31581" y="615441"/>
                  </a:lnTo>
                  <a:lnTo>
                    <a:pt x="8473" y="581163"/>
                  </a:lnTo>
                  <a:lnTo>
                    <a:pt x="0" y="539242"/>
                  </a:lnTo>
                  <a:lnTo>
                    <a:pt x="0" y="10782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39" y="28433"/>
            <a:ext cx="615950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35" dirty="0">
                <a:solidFill>
                  <a:srgbClr val="002060"/>
                </a:solidFill>
              </a:rPr>
              <a:t>ЭКСТРЕННОЕ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ЗАВЕРШЕНИЕ</a:t>
            </a:r>
            <a:r>
              <a:rPr sz="2400" spc="25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ПЕЧАТИ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21412" y="5421566"/>
            <a:ext cx="8680450" cy="1220470"/>
            <a:chOff x="221411" y="5421566"/>
            <a:chExt cx="8680450" cy="1220470"/>
          </a:xfrm>
        </p:grpSpPr>
        <p:sp>
          <p:nvSpPr>
            <p:cNvPr id="9" name="object 9"/>
            <p:cNvSpPr/>
            <p:nvPr/>
          </p:nvSpPr>
          <p:spPr>
            <a:xfrm>
              <a:off x="235699" y="5435853"/>
              <a:ext cx="8651875" cy="1191895"/>
            </a:xfrm>
            <a:custGeom>
              <a:avLst/>
              <a:gdLst/>
              <a:ahLst/>
              <a:cxnLst/>
              <a:rect l="l" t="t" r="r" b="b"/>
              <a:pathLst>
                <a:path w="8651875" h="1191895">
                  <a:moveTo>
                    <a:pt x="8452751" y="0"/>
                  </a:moveTo>
                  <a:lnTo>
                    <a:pt x="198640" y="0"/>
                  </a:lnTo>
                  <a:lnTo>
                    <a:pt x="153095" y="5251"/>
                  </a:lnTo>
                  <a:lnTo>
                    <a:pt x="111285" y="20207"/>
                  </a:lnTo>
                  <a:lnTo>
                    <a:pt x="74402" y="43673"/>
                  </a:lnTo>
                  <a:lnTo>
                    <a:pt x="43640" y="74451"/>
                  </a:lnTo>
                  <a:lnTo>
                    <a:pt x="20190" y="111347"/>
                  </a:lnTo>
                  <a:lnTo>
                    <a:pt x="5246" y="153163"/>
                  </a:lnTo>
                  <a:lnTo>
                    <a:pt x="0" y="198704"/>
                  </a:lnTo>
                  <a:lnTo>
                    <a:pt x="0" y="993241"/>
                  </a:lnTo>
                  <a:lnTo>
                    <a:pt x="5246" y="1038786"/>
                  </a:lnTo>
                  <a:lnTo>
                    <a:pt x="20190" y="1080594"/>
                  </a:lnTo>
                  <a:lnTo>
                    <a:pt x="43640" y="1117474"/>
                  </a:lnTo>
                  <a:lnTo>
                    <a:pt x="74402" y="1148234"/>
                  </a:lnTo>
                  <a:lnTo>
                    <a:pt x="111285" y="1171681"/>
                  </a:lnTo>
                  <a:lnTo>
                    <a:pt x="153095" y="1186623"/>
                  </a:lnTo>
                  <a:lnTo>
                    <a:pt x="198640" y="1191869"/>
                  </a:lnTo>
                  <a:lnTo>
                    <a:pt x="8452751" y="1191869"/>
                  </a:lnTo>
                  <a:lnTo>
                    <a:pt x="8498264" y="1186623"/>
                  </a:lnTo>
                  <a:lnTo>
                    <a:pt x="8540060" y="1171681"/>
                  </a:lnTo>
                  <a:lnTo>
                    <a:pt x="8576942" y="1148234"/>
                  </a:lnTo>
                  <a:lnTo>
                    <a:pt x="8607712" y="1117474"/>
                  </a:lnTo>
                  <a:lnTo>
                    <a:pt x="8631173" y="1080594"/>
                  </a:lnTo>
                  <a:lnTo>
                    <a:pt x="8646128" y="1038786"/>
                  </a:lnTo>
                  <a:lnTo>
                    <a:pt x="8651379" y="993241"/>
                  </a:lnTo>
                  <a:lnTo>
                    <a:pt x="8651379" y="198704"/>
                  </a:lnTo>
                  <a:lnTo>
                    <a:pt x="8646128" y="153163"/>
                  </a:lnTo>
                  <a:lnTo>
                    <a:pt x="8631173" y="111347"/>
                  </a:lnTo>
                  <a:lnTo>
                    <a:pt x="8607712" y="74451"/>
                  </a:lnTo>
                  <a:lnTo>
                    <a:pt x="8576942" y="43673"/>
                  </a:lnTo>
                  <a:lnTo>
                    <a:pt x="8540060" y="20207"/>
                  </a:lnTo>
                  <a:lnTo>
                    <a:pt x="8498264" y="5251"/>
                  </a:lnTo>
                  <a:lnTo>
                    <a:pt x="84527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5699" y="5435853"/>
              <a:ext cx="8651875" cy="1191895"/>
            </a:xfrm>
            <a:custGeom>
              <a:avLst/>
              <a:gdLst/>
              <a:ahLst/>
              <a:cxnLst/>
              <a:rect l="l" t="t" r="r" b="b"/>
              <a:pathLst>
                <a:path w="8651875" h="1191895">
                  <a:moveTo>
                    <a:pt x="0" y="198704"/>
                  </a:moveTo>
                  <a:lnTo>
                    <a:pt x="5246" y="153163"/>
                  </a:lnTo>
                  <a:lnTo>
                    <a:pt x="20190" y="111347"/>
                  </a:lnTo>
                  <a:lnTo>
                    <a:pt x="43640" y="74451"/>
                  </a:lnTo>
                  <a:lnTo>
                    <a:pt x="74402" y="43673"/>
                  </a:lnTo>
                  <a:lnTo>
                    <a:pt x="111285" y="20207"/>
                  </a:lnTo>
                  <a:lnTo>
                    <a:pt x="153095" y="5251"/>
                  </a:lnTo>
                  <a:lnTo>
                    <a:pt x="198640" y="0"/>
                  </a:lnTo>
                  <a:lnTo>
                    <a:pt x="8452751" y="0"/>
                  </a:lnTo>
                  <a:lnTo>
                    <a:pt x="8498264" y="5251"/>
                  </a:lnTo>
                  <a:lnTo>
                    <a:pt x="8540060" y="20207"/>
                  </a:lnTo>
                  <a:lnTo>
                    <a:pt x="8576942" y="43673"/>
                  </a:lnTo>
                  <a:lnTo>
                    <a:pt x="8607712" y="74451"/>
                  </a:lnTo>
                  <a:lnTo>
                    <a:pt x="8631173" y="111347"/>
                  </a:lnTo>
                  <a:lnTo>
                    <a:pt x="8646128" y="153163"/>
                  </a:lnTo>
                  <a:lnTo>
                    <a:pt x="8651379" y="198704"/>
                  </a:lnTo>
                  <a:lnTo>
                    <a:pt x="8651379" y="993241"/>
                  </a:lnTo>
                  <a:lnTo>
                    <a:pt x="8646128" y="1038786"/>
                  </a:lnTo>
                  <a:lnTo>
                    <a:pt x="8631173" y="1080594"/>
                  </a:lnTo>
                  <a:lnTo>
                    <a:pt x="8607712" y="1117474"/>
                  </a:lnTo>
                  <a:lnTo>
                    <a:pt x="8576942" y="1148234"/>
                  </a:lnTo>
                  <a:lnTo>
                    <a:pt x="8540060" y="1171681"/>
                  </a:lnTo>
                  <a:lnTo>
                    <a:pt x="8498264" y="1186623"/>
                  </a:lnTo>
                  <a:lnTo>
                    <a:pt x="8452751" y="1191869"/>
                  </a:lnTo>
                  <a:lnTo>
                    <a:pt x="198640" y="1191869"/>
                  </a:lnTo>
                  <a:lnTo>
                    <a:pt x="153095" y="1186623"/>
                  </a:lnTo>
                  <a:lnTo>
                    <a:pt x="111285" y="1171681"/>
                  </a:lnTo>
                  <a:lnTo>
                    <a:pt x="74402" y="1148234"/>
                  </a:lnTo>
                  <a:lnTo>
                    <a:pt x="43640" y="1117474"/>
                  </a:lnTo>
                  <a:lnTo>
                    <a:pt x="20190" y="1080594"/>
                  </a:lnTo>
                  <a:lnTo>
                    <a:pt x="5246" y="1038786"/>
                  </a:lnTo>
                  <a:lnTo>
                    <a:pt x="0" y="993241"/>
                  </a:lnTo>
                  <a:lnTo>
                    <a:pt x="0" y="198704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6791" y="1329268"/>
            <a:ext cx="8488045" cy="536044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88925" marR="275590" algn="ctr">
              <a:lnSpc>
                <a:spcPts val="1870"/>
              </a:lnSpc>
              <a:spcBef>
                <a:spcPts val="200"/>
              </a:spcBef>
            </a:pPr>
            <a:r>
              <a:rPr sz="1600" b="1" spc="-5" dirty="0">
                <a:cs typeface="Arial"/>
              </a:rPr>
              <a:t>В</a:t>
            </a:r>
            <a:r>
              <a:rPr sz="1600" b="1" spc="-10" dirty="0">
                <a:cs typeface="Arial"/>
              </a:rPr>
              <a:t> процессе</a:t>
            </a:r>
            <a:r>
              <a:rPr sz="1600" b="1" spc="25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печати</a:t>
            </a:r>
            <a:r>
              <a:rPr sz="1600" b="1" spc="3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ЭМ</a:t>
            </a:r>
            <a:r>
              <a:rPr sz="1600" b="1" spc="2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могут</a:t>
            </a:r>
            <a:r>
              <a:rPr sz="1600" b="1" spc="45" dirty="0">
                <a:cs typeface="Arial"/>
              </a:rPr>
              <a:t> </a:t>
            </a:r>
            <a:r>
              <a:rPr sz="1600" b="1" spc="-10" dirty="0">
                <a:cs typeface="Arial"/>
              </a:rPr>
              <a:t>возникнуть</a:t>
            </a:r>
            <a:r>
              <a:rPr sz="1600" b="1" spc="5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ситуации,</a:t>
            </a:r>
            <a:r>
              <a:rPr sz="1600" b="1" spc="50" dirty="0">
                <a:cs typeface="Arial"/>
              </a:rPr>
              <a:t> </a:t>
            </a:r>
            <a:r>
              <a:rPr sz="1600" b="1" spc="-25" dirty="0">
                <a:cs typeface="Arial"/>
              </a:rPr>
              <a:t>когда</a:t>
            </a:r>
            <a:r>
              <a:rPr sz="1600" b="1" spc="1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продолжение</a:t>
            </a:r>
            <a:r>
              <a:rPr sz="1600" b="1" spc="45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печати </a:t>
            </a:r>
            <a:r>
              <a:rPr sz="1600" b="1" spc="-43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ЭМ </a:t>
            </a:r>
            <a:r>
              <a:rPr sz="1600" b="1" spc="-20" dirty="0">
                <a:cs typeface="Arial"/>
              </a:rPr>
              <a:t>невозможно</a:t>
            </a:r>
            <a:r>
              <a:rPr sz="1600" b="1" spc="3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или</a:t>
            </a:r>
            <a:r>
              <a:rPr sz="1600" b="1" spc="5" dirty="0">
                <a:cs typeface="Arial"/>
              </a:rPr>
              <a:t> </a:t>
            </a:r>
            <a:r>
              <a:rPr sz="1600" b="1" spc="-20" dirty="0">
                <a:cs typeface="Arial"/>
              </a:rPr>
              <a:t>требует</a:t>
            </a:r>
            <a:r>
              <a:rPr sz="1600" b="1" spc="40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прекращения,</a:t>
            </a:r>
            <a:r>
              <a:rPr sz="1600" b="1" spc="5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например:</a:t>
            </a:r>
            <a:endParaRPr sz="1600" dirty="0">
              <a:cs typeface="Arial"/>
            </a:endParaRPr>
          </a:p>
          <a:p>
            <a:pPr marL="447675" marR="94615" indent="-343535">
              <a:lnSpc>
                <a:spcPct val="100000"/>
              </a:lnSpc>
              <a:spcBef>
                <a:spcPts val="380"/>
              </a:spcBef>
              <a:buFont typeface="Symbol"/>
              <a:buChar char=""/>
              <a:tabLst>
                <a:tab pos="447675" algn="l"/>
                <a:tab pos="448309" algn="l"/>
              </a:tabLst>
            </a:pPr>
            <a:r>
              <a:rPr sz="1600" spc="-15" dirty="0">
                <a:cs typeface="Microsoft Sans Serif"/>
              </a:rPr>
              <a:t>ошибочно</a:t>
            </a:r>
            <a:r>
              <a:rPr sz="1600" spc="35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введено</a:t>
            </a:r>
            <a:r>
              <a:rPr sz="1600" spc="3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количество</a:t>
            </a:r>
            <a:r>
              <a:rPr sz="1600" spc="3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распечатываемых</a:t>
            </a:r>
            <a:r>
              <a:rPr sz="1600" spc="34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ЭМ,</a:t>
            </a:r>
            <a:r>
              <a:rPr sz="1600" spc="3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превышающее</a:t>
            </a:r>
            <a:r>
              <a:rPr sz="1600" spc="34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количество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участников</a:t>
            </a:r>
            <a:r>
              <a:rPr sz="1600" spc="75" dirty="0">
                <a:cs typeface="Microsoft Sans Serif"/>
              </a:rPr>
              <a:t> </a:t>
            </a:r>
            <a:r>
              <a:rPr sz="1600" spc="-30" dirty="0" err="1" smtClean="0">
                <a:cs typeface="Microsoft Sans Serif"/>
              </a:rPr>
              <a:t>экзамена</a:t>
            </a:r>
            <a:endParaRPr sz="1600" dirty="0">
              <a:cs typeface="Microsoft Sans Serif"/>
            </a:endParaRPr>
          </a:p>
          <a:p>
            <a:pPr marL="447675" marR="309880" indent="-343535">
              <a:lnSpc>
                <a:spcPct val="100000"/>
              </a:lnSpc>
              <a:spcBef>
                <a:spcPts val="385"/>
              </a:spcBef>
              <a:buFont typeface="Symbol"/>
              <a:buChar char=""/>
              <a:tabLst>
                <a:tab pos="447675" algn="l"/>
                <a:tab pos="448309" algn="l"/>
              </a:tabLst>
            </a:pPr>
            <a:r>
              <a:rPr sz="1600" spc="-25" dirty="0">
                <a:cs typeface="Microsoft Sans Serif"/>
              </a:rPr>
              <a:t>возникновения</a:t>
            </a:r>
            <a:r>
              <a:rPr sz="1600" spc="254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неустранимых</a:t>
            </a:r>
            <a:r>
              <a:rPr sz="1600" spc="7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технических</a:t>
            </a:r>
            <a:r>
              <a:rPr sz="1600" spc="7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проблем,</a:t>
            </a:r>
            <a:r>
              <a:rPr sz="1600" spc="3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не</a:t>
            </a:r>
            <a:r>
              <a:rPr sz="1600" spc="4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позволяющих</a:t>
            </a:r>
            <a:r>
              <a:rPr sz="1600" spc="3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напечатать </a:t>
            </a:r>
            <a:r>
              <a:rPr sz="1600" spc="-409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необходимое</a:t>
            </a:r>
            <a:r>
              <a:rPr sz="1600" spc="3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количество</a:t>
            </a:r>
            <a:r>
              <a:rPr sz="1600" spc="5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</a:p>
          <a:p>
            <a:pPr>
              <a:lnSpc>
                <a:spcPct val="100000"/>
              </a:lnSpc>
            </a:pPr>
            <a:endParaRPr sz="18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Важно!</a:t>
            </a:r>
            <a:r>
              <a:rPr sz="16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600" spc="-15" dirty="0">
                <a:cs typeface="Microsoft Sans Serif"/>
              </a:rPr>
              <a:t>Экстренное</a:t>
            </a:r>
            <a:r>
              <a:rPr sz="1600" spc="4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(досрочное)</a:t>
            </a:r>
            <a:r>
              <a:rPr sz="1600" spc="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завершение</a:t>
            </a:r>
            <a:r>
              <a:rPr sz="1600" spc="3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выполняется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b="1" u="sng" spc="-5" dirty="0">
                <a:uFill>
                  <a:solidFill>
                    <a:srgbClr val="000000"/>
                  </a:solidFill>
                </a:uFill>
                <a:cs typeface="Arial"/>
              </a:rPr>
              <a:t>в</a:t>
            </a:r>
            <a:r>
              <a:rPr sz="1600" b="1" u="sng" spc="-2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cs typeface="Arial"/>
              </a:rPr>
              <a:t>присутствии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sng" spc="-15" dirty="0">
                <a:uFill>
                  <a:solidFill>
                    <a:srgbClr val="000000"/>
                  </a:solidFill>
                </a:uFill>
                <a:cs typeface="Arial"/>
              </a:rPr>
              <a:t>члена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cs typeface="Arial"/>
              </a:rPr>
              <a:t>ГЭК</a:t>
            </a:r>
            <a:endParaRPr sz="1600" u="sng" dirty="0">
              <a:cs typeface="Arial"/>
            </a:endParaRPr>
          </a:p>
          <a:p>
            <a:pPr>
              <a:lnSpc>
                <a:spcPct val="100000"/>
              </a:lnSpc>
            </a:pPr>
            <a:endParaRPr sz="1800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1070"/>
              </a:spcBef>
            </a:pP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случае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сбоя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работе</a:t>
            </a:r>
            <a:r>
              <a:rPr sz="1600" spc="-10" dirty="0">
                <a:cs typeface="Microsoft Sans Serif"/>
              </a:rPr>
              <a:t> Станции</a:t>
            </a:r>
            <a:r>
              <a:rPr sz="1600" spc="-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-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член </a:t>
            </a:r>
            <a:r>
              <a:rPr sz="1600" spc="-55" dirty="0">
                <a:cs typeface="Microsoft Sans Serif"/>
              </a:rPr>
              <a:t>ГЭК</a:t>
            </a:r>
            <a:r>
              <a:rPr sz="1600" spc="-50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или </a:t>
            </a:r>
            <a:r>
              <a:rPr sz="1600" spc="-25" dirty="0">
                <a:cs typeface="Microsoft Sans Serif"/>
              </a:rPr>
              <a:t>организатор</a:t>
            </a:r>
            <a:r>
              <a:rPr sz="1600" spc="-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приглашают </a:t>
            </a:r>
            <a:r>
              <a:rPr sz="1600" spc="-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технического</a:t>
            </a:r>
            <a:r>
              <a:rPr sz="1600" spc="375" dirty="0">
                <a:cs typeface="Microsoft Sans Serif"/>
              </a:rPr>
              <a:t>  </a:t>
            </a:r>
            <a:r>
              <a:rPr sz="1600" spc="-5" dirty="0">
                <a:cs typeface="Microsoft Sans Serif"/>
              </a:rPr>
              <a:t>специалиста</a:t>
            </a:r>
            <a:r>
              <a:rPr sz="1600" spc="835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для   </a:t>
            </a:r>
            <a:r>
              <a:rPr sz="1600" spc="-10" dirty="0">
                <a:cs typeface="Microsoft Sans Serif"/>
              </a:rPr>
              <a:t>восстановления</a:t>
            </a:r>
            <a:r>
              <a:rPr sz="1600" spc="405" dirty="0">
                <a:cs typeface="Microsoft Sans Serif"/>
              </a:rPr>
              <a:t>  </a:t>
            </a:r>
            <a:r>
              <a:rPr sz="1600" spc="-10" dirty="0">
                <a:cs typeface="Microsoft Sans Serif"/>
              </a:rPr>
              <a:t>работоспособности</a:t>
            </a:r>
            <a:r>
              <a:rPr sz="1600" spc="405" dirty="0">
                <a:cs typeface="Microsoft Sans Serif"/>
              </a:rPr>
              <a:t>  </a:t>
            </a:r>
            <a:r>
              <a:rPr sz="1600" spc="-15" dirty="0">
                <a:cs typeface="Microsoft Sans Serif"/>
              </a:rPr>
              <a:t>оборудования </a:t>
            </a:r>
            <a:r>
              <a:rPr sz="1600" spc="-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(или)</a:t>
            </a:r>
            <a:r>
              <a:rPr sz="1600" spc="7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системного</a:t>
            </a:r>
            <a:r>
              <a:rPr sz="1600" spc="4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ПО</a:t>
            </a:r>
            <a:endParaRPr sz="1600" dirty="0">
              <a:cs typeface="Microsoft Sans Serif"/>
            </a:endParaRPr>
          </a:p>
          <a:p>
            <a:pPr>
              <a:lnSpc>
                <a:spcPct val="100000"/>
              </a:lnSpc>
            </a:pPr>
            <a:endParaRPr sz="1800" dirty="0">
              <a:latin typeface="Microsoft Sans Serif"/>
              <a:cs typeface="Microsoft Sans Serif"/>
            </a:endParaRPr>
          </a:p>
          <a:p>
            <a:pPr marL="67945" marR="60325" algn="just">
              <a:lnSpc>
                <a:spcPct val="100000"/>
              </a:lnSpc>
              <a:spcBef>
                <a:spcPts val="1280"/>
              </a:spcBef>
            </a:pPr>
            <a:endParaRPr lang="ru-RU" sz="1600" b="1" spc="-5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67945" marR="60325" algn="just">
              <a:lnSpc>
                <a:spcPct val="100000"/>
              </a:lnSpc>
              <a:spcBef>
                <a:spcPts val="1280"/>
              </a:spcBef>
            </a:pPr>
            <a:r>
              <a:rPr sz="1600" b="1" spc="-5" dirty="0" err="1" smtClean="0">
                <a:solidFill>
                  <a:srgbClr val="FF0000"/>
                </a:solidFill>
                <a:cs typeface="Arial"/>
              </a:rPr>
              <a:t>Важно</a:t>
            </a:r>
            <a:r>
              <a:rPr sz="1600" b="1" spc="-5" dirty="0">
                <a:solidFill>
                  <a:srgbClr val="FF0000"/>
                </a:solidFill>
                <a:cs typeface="Arial"/>
              </a:rPr>
              <a:t>!</a:t>
            </a:r>
            <a:r>
              <a:rPr sz="1600" b="1" dirty="0">
                <a:solidFill>
                  <a:srgbClr val="FF0000"/>
                </a:solidFill>
                <a:cs typeface="Arial"/>
              </a:rPr>
              <a:t> </a:t>
            </a:r>
            <a:r>
              <a:rPr sz="1600" dirty="0">
                <a:cs typeface="Microsoft Sans Serif"/>
              </a:rPr>
              <a:t>После</a:t>
            </a:r>
            <a:r>
              <a:rPr sz="1600" spc="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восстановления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работоспособности</a:t>
            </a:r>
            <a:r>
              <a:rPr sz="1600" spc="-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принтера</a:t>
            </a:r>
            <a:r>
              <a:rPr sz="1600" spc="-5" dirty="0">
                <a:cs typeface="Microsoft Sans Serif"/>
              </a:rPr>
              <a:t> в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следующем </a:t>
            </a:r>
            <a:r>
              <a:rPr sz="1600" spc="-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напечатанном</a:t>
            </a:r>
            <a:r>
              <a:rPr sz="1600" spc="2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комплекте</a:t>
            </a:r>
            <a:r>
              <a:rPr sz="1600" spc="6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необходимо</a:t>
            </a:r>
            <a:r>
              <a:rPr sz="1600" spc="59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проконтролировать</a:t>
            </a:r>
            <a:r>
              <a:rPr sz="1600" spc="60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номера</a:t>
            </a:r>
            <a:r>
              <a:rPr sz="1600" spc="59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бланков,</a:t>
            </a:r>
            <a:r>
              <a:rPr sz="1600" spc="61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сравнив </a:t>
            </a:r>
            <a:r>
              <a:rPr sz="1600" spc="-4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</a:t>
            </a:r>
            <a:r>
              <a:rPr sz="1600" spc="5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предыдущим</a:t>
            </a:r>
            <a:r>
              <a:rPr sz="1600" spc="7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комплектом.</a:t>
            </a:r>
            <a:r>
              <a:rPr sz="1600" spc="6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6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случае</a:t>
            </a:r>
            <a:r>
              <a:rPr sz="1600" spc="4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обнаружения</a:t>
            </a:r>
            <a:r>
              <a:rPr sz="1600" spc="6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повторной</a:t>
            </a:r>
            <a:r>
              <a:rPr sz="1600" spc="6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следует</a:t>
            </a:r>
            <a:r>
              <a:rPr sz="1600" spc="6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отложить </a:t>
            </a:r>
            <a:r>
              <a:rPr sz="1600" spc="-409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забраковать</a:t>
            </a:r>
            <a:r>
              <a:rPr sz="1600" spc="5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оба</a:t>
            </a:r>
            <a:r>
              <a:rPr sz="1600" spc="2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комплекта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959" y="1045463"/>
            <a:ext cx="3571240" cy="1797050"/>
          </a:xfrm>
          <a:custGeom>
            <a:avLst/>
            <a:gdLst/>
            <a:ahLst/>
            <a:cxnLst/>
            <a:rect l="l" t="t" r="r" b="b"/>
            <a:pathLst>
              <a:path w="3571240" h="1797050">
                <a:moveTo>
                  <a:pt x="3271227" y="0"/>
                </a:moveTo>
                <a:lnTo>
                  <a:pt x="299491" y="0"/>
                </a:lnTo>
                <a:lnTo>
                  <a:pt x="250912" y="3920"/>
                </a:lnTo>
                <a:lnTo>
                  <a:pt x="204828" y="15270"/>
                </a:lnTo>
                <a:lnTo>
                  <a:pt x="161857" y="33432"/>
                </a:lnTo>
                <a:lnTo>
                  <a:pt x="122615" y="57790"/>
                </a:lnTo>
                <a:lnTo>
                  <a:pt x="87718" y="87725"/>
                </a:lnTo>
                <a:lnTo>
                  <a:pt x="57784" y="122621"/>
                </a:lnTo>
                <a:lnTo>
                  <a:pt x="33428" y="161860"/>
                </a:lnTo>
                <a:lnTo>
                  <a:pt x="15268" y="204825"/>
                </a:lnTo>
                <a:lnTo>
                  <a:pt x="3919" y="250899"/>
                </a:lnTo>
                <a:lnTo>
                  <a:pt x="0" y="299465"/>
                </a:lnTo>
                <a:lnTo>
                  <a:pt x="0" y="1497330"/>
                </a:lnTo>
                <a:lnTo>
                  <a:pt x="3919" y="1545930"/>
                </a:lnTo>
                <a:lnTo>
                  <a:pt x="15268" y="1592032"/>
                </a:lnTo>
                <a:lnTo>
                  <a:pt x="33428" y="1635019"/>
                </a:lnTo>
                <a:lnTo>
                  <a:pt x="57784" y="1674274"/>
                </a:lnTo>
                <a:lnTo>
                  <a:pt x="87718" y="1709181"/>
                </a:lnTo>
                <a:lnTo>
                  <a:pt x="122615" y="1739124"/>
                </a:lnTo>
                <a:lnTo>
                  <a:pt x="161857" y="1763486"/>
                </a:lnTo>
                <a:lnTo>
                  <a:pt x="204828" y="1781651"/>
                </a:lnTo>
                <a:lnTo>
                  <a:pt x="250912" y="1793002"/>
                </a:lnTo>
                <a:lnTo>
                  <a:pt x="299491" y="1796923"/>
                </a:lnTo>
                <a:lnTo>
                  <a:pt x="3271227" y="1796923"/>
                </a:lnTo>
                <a:lnTo>
                  <a:pt x="3319828" y="1793002"/>
                </a:lnTo>
                <a:lnTo>
                  <a:pt x="3365930" y="1781651"/>
                </a:lnTo>
                <a:lnTo>
                  <a:pt x="3408917" y="1763486"/>
                </a:lnTo>
                <a:lnTo>
                  <a:pt x="3448172" y="1739124"/>
                </a:lnTo>
                <a:lnTo>
                  <a:pt x="3483079" y="1709181"/>
                </a:lnTo>
                <a:lnTo>
                  <a:pt x="3513022" y="1674274"/>
                </a:lnTo>
                <a:lnTo>
                  <a:pt x="3537384" y="1635019"/>
                </a:lnTo>
                <a:lnTo>
                  <a:pt x="3555549" y="1592032"/>
                </a:lnTo>
                <a:lnTo>
                  <a:pt x="3566900" y="1545930"/>
                </a:lnTo>
                <a:lnTo>
                  <a:pt x="3570820" y="1497330"/>
                </a:lnTo>
                <a:lnTo>
                  <a:pt x="3570820" y="299465"/>
                </a:lnTo>
                <a:lnTo>
                  <a:pt x="3566900" y="250899"/>
                </a:lnTo>
                <a:lnTo>
                  <a:pt x="3555549" y="204825"/>
                </a:lnTo>
                <a:lnTo>
                  <a:pt x="3537384" y="161860"/>
                </a:lnTo>
                <a:lnTo>
                  <a:pt x="3513022" y="122621"/>
                </a:lnTo>
                <a:lnTo>
                  <a:pt x="3483079" y="87725"/>
                </a:lnTo>
                <a:lnTo>
                  <a:pt x="3448172" y="57790"/>
                </a:lnTo>
                <a:lnTo>
                  <a:pt x="3408917" y="33432"/>
                </a:lnTo>
                <a:lnTo>
                  <a:pt x="3365930" y="15270"/>
                </a:lnTo>
                <a:lnTo>
                  <a:pt x="3319828" y="3920"/>
                </a:lnTo>
                <a:lnTo>
                  <a:pt x="3271227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0474" y="1219352"/>
            <a:ext cx="2702560" cy="139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270510" indent="-635" algn="ctr">
              <a:lnSpc>
                <a:spcPct val="120000"/>
              </a:lnSpc>
              <a:spcBef>
                <a:spcPts val="100"/>
              </a:spcBef>
            </a:pPr>
            <a:r>
              <a:rPr sz="1600" spc="-50" dirty="0">
                <a:cs typeface="Microsoft Sans Serif"/>
              </a:rPr>
              <a:t>Для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остановки</a:t>
            </a:r>
            <a:r>
              <a:rPr sz="1600" spc="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 </a:t>
            </a:r>
            <a:r>
              <a:rPr sz="1600" spc="-20" dirty="0">
                <a:cs typeface="Microsoft Sans Serif"/>
              </a:rPr>
              <a:t> следует</a:t>
            </a:r>
            <a:r>
              <a:rPr sz="1600" spc="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нажать</a:t>
            </a:r>
            <a:r>
              <a:rPr sz="1600" spc="2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635" algn="ctr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«Прервать </a:t>
            </a:r>
            <a:r>
              <a:rPr sz="1600" spc="-20" dirty="0">
                <a:cs typeface="Microsoft Sans Serif"/>
              </a:rPr>
              <a:t>печать».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384"/>
              </a:spcBef>
            </a:pPr>
            <a:r>
              <a:rPr sz="1600" spc="-5" dirty="0">
                <a:cs typeface="Microsoft Sans Serif"/>
              </a:rPr>
              <a:t>В</a:t>
            </a:r>
            <a:r>
              <a:rPr sz="1600" spc="-1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результате</a:t>
            </a:r>
            <a:r>
              <a:rPr sz="1600" spc="2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откроется</a:t>
            </a:r>
            <a:r>
              <a:rPr sz="1600" spc="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окно</a:t>
            </a:r>
            <a:endParaRPr sz="1600" dirty="0">
              <a:cs typeface="Microsoft Sans Serif"/>
            </a:endParaRPr>
          </a:p>
          <a:p>
            <a:pPr marL="3175" algn="ctr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завершения </a:t>
            </a:r>
            <a:r>
              <a:rPr sz="1600" spc="-25" dirty="0">
                <a:cs typeface="Microsoft Sans Serif"/>
              </a:rPr>
              <a:t>печати</a:t>
            </a:r>
            <a:endParaRPr sz="1600" dirty="0"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9509" y="5966853"/>
            <a:ext cx="8749665" cy="675640"/>
            <a:chOff x="189509" y="5966853"/>
            <a:chExt cx="8749665" cy="675640"/>
          </a:xfrm>
        </p:grpSpPr>
        <p:sp>
          <p:nvSpPr>
            <p:cNvPr id="5" name="object 5"/>
            <p:cNvSpPr/>
            <p:nvPr/>
          </p:nvSpPr>
          <p:spPr>
            <a:xfrm>
              <a:off x="203796" y="5981141"/>
              <a:ext cx="8721090" cy="647065"/>
            </a:xfrm>
            <a:custGeom>
              <a:avLst/>
              <a:gdLst/>
              <a:ahLst/>
              <a:cxnLst/>
              <a:rect l="l" t="t" r="r" b="b"/>
              <a:pathLst>
                <a:path w="8721090" h="647065">
                  <a:moveTo>
                    <a:pt x="8612797" y="0"/>
                  </a:moveTo>
                  <a:lnTo>
                    <a:pt x="107835" y="0"/>
                  </a:lnTo>
                  <a:lnTo>
                    <a:pt x="65863" y="8473"/>
                  </a:lnTo>
                  <a:lnTo>
                    <a:pt x="31586" y="31581"/>
                  </a:lnTo>
                  <a:lnTo>
                    <a:pt x="8475" y="65858"/>
                  </a:lnTo>
                  <a:lnTo>
                    <a:pt x="0" y="107835"/>
                  </a:lnTo>
                  <a:lnTo>
                    <a:pt x="0" y="539153"/>
                  </a:lnTo>
                  <a:lnTo>
                    <a:pt x="8475" y="581125"/>
                  </a:lnTo>
                  <a:lnTo>
                    <a:pt x="31586" y="615402"/>
                  </a:lnTo>
                  <a:lnTo>
                    <a:pt x="65863" y="638513"/>
                  </a:lnTo>
                  <a:lnTo>
                    <a:pt x="107835" y="646988"/>
                  </a:lnTo>
                  <a:lnTo>
                    <a:pt x="8612797" y="646988"/>
                  </a:lnTo>
                  <a:lnTo>
                    <a:pt x="8654719" y="638513"/>
                  </a:lnTo>
                  <a:lnTo>
                    <a:pt x="8688997" y="615402"/>
                  </a:lnTo>
                  <a:lnTo>
                    <a:pt x="8712130" y="581125"/>
                  </a:lnTo>
                  <a:lnTo>
                    <a:pt x="8720620" y="539153"/>
                  </a:lnTo>
                  <a:lnTo>
                    <a:pt x="8720620" y="107835"/>
                  </a:lnTo>
                  <a:lnTo>
                    <a:pt x="8712130" y="65858"/>
                  </a:lnTo>
                  <a:lnTo>
                    <a:pt x="8688997" y="31581"/>
                  </a:lnTo>
                  <a:lnTo>
                    <a:pt x="8654719" y="8473"/>
                  </a:lnTo>
                  <a:lnTo>
                    <a:pt x="86127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3796" y="5981141"/>
              <a:ext cx="8721090" cy="647065"/>
            </a:xfrm>
            <a:custGeom>
              <a:avLst/>
              <a:gdLst/>
              <a:ahLst/>
              <a:cxnLst/>
              <a:rect l="l" t="t" r="r" b="b"/>
              <a:pathLst>
                <a:path w="8721090" h="647065">
                  <a:moveTo>
                    <a:pt x="0" y="107835"/>
                  </a:moveTo>
                  <a:lnTo>
                    <a:pt x="8475" y="65858"/>
                  </a:lnTo>
                  <a:lnTo>
                    <a:pt x="31586" y="31581"/>
                  </a:lnTo>
                  <a:lnTo>
                    <a:pt x="65863" y="8473"/>
                  </a:lnTo>
                  <a:lnTo>
                    <a:pt x="107835" y="0"/>
                  </a:lnTo>
                  <a:lnTo>
                    <a:pt x="8612797" y="0"/>
                  </a:lnTo>
                  <a:lnTo>
                    <a:pt x="8654719" y="8473"/>
                  </a:lnTo>
                  <a:lnTo>
                    <a:pt x="8688997" y="31581"/>
                  </a:lnTo>
                  <a:lnTo>
                    <a:pt x="8712130" y="65858"/>
                  </a:lnTo>
                  <a:lnTo>
                    <a:pt x="8720620" y="107835"/>
                  </a:lnTo>
                  <a:lnTo>
                    <a:pt x="8720620" y="539153"/>
                  </a:lnTo>
                  <a:lnTo>
                    <a:pt x="8712130" y="581125"/>
                  </a:lnTo>
                  <a:lnTo>
                    <a:pt x="8688997" y="615402"/>
                  </a:lnTo>
                  <a:lnTo>
                    <a:pt x="8654719" y="638513"/>
                  </a:lnTo>
                  <a:lnTo>
                    <a:pt x="8612797" y="646988"/>
                  </a:lnTo>
                  <a:lnTo>
                    <a:pt x="107835" y="646988"/>
                  </a:lnTo>
                  <a:lnTo>
                    <a:pt x="65863" y="638513"/>
                  </a:lnTo>
                  <a:lnTo>
                    <a:pt x="31586" y="615402"/>
                  </a:lnTo>
                  <a:lnTo>
                    <a:pt x="8475" y="581125"/>
                  </a:lnTo>
                  <a:lnTo>
                    <a:pt x="0" y="539153"/>
                  </a:lnTo>
                  <a:lnTo>
                    <a:pt x="0" y="107835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147521" y="1371606"/>
            <a:ext cx="7891780" cy="4341495"/>
            <a:chOff x="1147521" y="1371600"/>
            <a:chExt cx="7891780" cy="434149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6408" y="1371600"/>
              <a:ext cx="5012436" cy="31531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0702" y="1405890"/>
              <a:ext cx="4866258" cy="30079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89145" y="1396365"/>
              <a:ext cx="4887595" cy="3027045"/>
            </a:xfrm>
            <a:custGeom>
              <a:avLst/>
              <a:gdLst/>
              <a:ahLst/>
              <a:cxnLst/>
              <a:rect l="l" t="t" r="r" b="b"/>
              <a:pathLst>
                <a:path w="4887595" h="3027045">
                  <a:moveTo>
                    <a:pt x="0" y="3027044"/>
                  </a:moveTo>
                  <a:lnTo>
                    <a:pt x="4887213" y="3027044"/>
                  </a:lnTo>
                  <a:lnTo>
                    <a:pt x="4887213" y="0"/>
                  </a:lnTo>
                  <a:lnTo>
                    <a:pt x="0" y="0"/>
                  </a:lnTo>
                  <a:lnTo>
                    <a:pt x="0" y="302704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43041" y="2181885"/>
              <a:ext cx="1096010" cy="294640"/>
            </a:xfrm>
            <a:custGeom>
              <a:avLst/>
              <a:gdLst/>
              <a:ahLst/>
              <a:cxnLst/>
              <a:rect l="l" t="t" r="r" b="b"/>
              <a:pathLst>
                <a:path w="1096009" h="294639">
                  <a:moveTo>
                    <a:pt x="0" y="294233"/>
                  </a:moveTo>
                  <a:lnTo>
                    <a:pt x="1095667" y="294233"/>
                  </a:lnTo>
                  <a:lnTo>
                    <a:pt x="1095667" y="0"/>
                  </a:lnTo>
                  <a:lnTo>
                    <a:pt x="0" y="0"/>
                  </a:lnTo>
                  <a:lnTo>
                    <a:pt x="0" y="29423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6571" y="3066795"/>
              <a:ext cx="5864225" cy="262724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57046" y="3057270"/>
              <a:ext cx="5883275" cy="2646680"/>
            </a:xfrm>
            <a:custGeom>
              <a:avLst/>
              <a:gdLst/>
              <a:ahLst/>
              <a:cxnLst/>
              <a:rect l="l" t="t" r="r" b="b"/>
              <a:pathLst>
                <a:path w="5883275" h="2646679">
                  <a:moveTo>
                    <a:pt x="0" y="2646298"/>
                  </a:moveTo>
                  <a:lnTo>
                    <a:pt x="5883275" y="2646298"/>
                  </a:lnTo>
                  <a:lnTo>
                    <a:pt x="5883275" y="0"/>
                  </a:lnTo>
                  <a:lnTo>
                    <a:pt x="0" y="0"/>
                  </a:lnTo>
                  <a:lnTo>
                    <a:pt x="0" y="2646298"/>
                  </a:lnTo>
                  <a:close/>
                </a:path>
              </a:pathLst>
            </a:custGeom>
            <a:ln w="19049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79902" y="5228590"/>
              <a:ext cx="1649730" cy="379095"/>
            </a:xfrm>
            <a:custGeom>
              <a:avLst/>
              <a:gdLst/>
              <a:ahLst/>
              <a:cxnLst/>
              <a:rect l="l" t="t" r="r" b="b"/>
              <a:pathLst>
                <a:path w="1649729" h="379095">
                  <a:moveTo>
                    <a:pt x="0" y="379082"/>
                  </a:moveTo>
                  <a:lnTo>
                    <a:pt x="1649729" y="379082"/>
                  </a:lnTo>
                  <a:lnTo>
                    <a:pt x="1649729" y="0"/>
                  </a:lnTo>
                  <a:lnTo>
                    <a:pt x="0" y="0"/>
                  </a:lnTo>
                  <a:lnTo>
                    <a:pt x="0" y="379082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01802" y="6042456"/>
            <a:ext cx="812292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95"/>
              </a:spcBef>
            </a:pPr>
            <a:r>
              <a:rPr sz="1600" b="1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Важно!</a:t>
            </a:r>
            <a:endParaRPr sz="1600" dirty="0"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600" spc="-15" dirty="0">
                <a:cs typeface="Microsoft Sans Serif"/>
              </a:rPr>
              <a:t>Экстренное</a:t>
            </a:r>
            <a:r>
              <a:rPr sz="1600" spc="3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(досрочное)</a:t>
            </a:r>
            <a:r>
              <a:rPr sz="1600" spc="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завершение</a:t>
            </a:r>
            <a:r>
              <a:rPr sz="1600" spc="4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r>
              <a:rPr sz="1600" spc="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выполняется</a:t>
            </a:r>
            <a:r>
              <a:rPr sz="1600" spc="35" dirty="0">
                <a:cs typeface="Microsoft Sans Serif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cs typeface="Arial"/>
              </a:rPr>
              <a:t>в</a:t>
            </a:r>
            <a:r>
              <a:rPr sz="1600" b="1" u="sng" spc="1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cs typeface="Arial"/>
              </a:rPr>
              <a:t>присутствии</a:t>
            </a:r>
            <a:r>
              <a:rPr sz="1600" b="1" u="sng" spc="4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sng" spc="-15" dirty="0">
                <a:uFill>
                  <a:solidFill>
                    <a:srgbClr val="000000"/>
                  </a:solidFill>
                </a:uFill>
                <a:cs typeface="Arial"/>
              </a:rPr>
              <a:t>члена</a:t>
            </a:r>
            <a:r>
              <a:rPr sz="1600" b="1" u="sng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u="sng" spc="-5" dirty="0">
                <a:uFill>
                  <a:solidFill>
                    <a:srgbClr val="000000"/>
                  </a:solidFill>
                </a:uFill>
                <a:cs typeface="Arial"/>
              </a:rPr>
              <a:t>ГЭК</a:t>
            </a:r>
            <a:endParaRPr sz="1600" u="sng" dirty="0"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8741" y="29342"/>
            <a:ext cx="61582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spc="-35" dirty="0">
                <a:solidFill>
                  <a:srgbClr val="002060"/>
                </a:solidFill>
              </a:rPr>
              <a:t>ЭКСТРЕННОЕ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ЗАВЕРШЕНИЕ</a:t>
            </a:r>
            <a:r>
              <a:rPr sz="2400" spc="25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ПЕЧАТИ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914" y="6068567"/>
            <a:ext cx="9063355" cy="640080"/>
            <a:chOff x="57911" y="6068567"/>
            <a:chExt cx="9063355" cy="640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911" y="6068567"/>
              <a:ext cx="9063228" cy="640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07" y="6096190"/>
              <a:ext cx="8968134" cy="54483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507" y="6096190"/>
              <a:ext cx="8968740" cy="544830"/>
            </a:xfrm>
            <a:custGeom>
              <a:avLst/>
              <a:gdLst/>
              <a:ahLst/>
              <a:cxnLst/>
              <a:rect l="l" t="t" r="r" b="b"/>
              <a:pathLst>
                <a:path w="8968740" h="544829">
                  <a:moveTo>
                    <a:pt x="0" y="90805"/>
                  </a:moveTo>
                  <a:lnTo>
                    <a:pt x="7136" y="55464"/>
                  </a:lnTo>
                  <a:lnTo>
                    <a:pt x="26597" y="26600"/>
                  </a:lnTo>
                  <a:lnTo>
                    <a:pt x="55461" y="7137"/>
                  </a:lnTo>
                  <a:lnTo>
                    <a:pt x="90808" y="0"/>
                  </a:lnTo>
                  <a:lnTo>
                    <a:pt x="8877329" y="0"/>
                  </a:lnTo>
                  <a:lnTo>
                    <a:pt x="8912680" y="7137"/>
                  </a:lnTo>
                  <a:lnTo>
                    <a:pt x="8941543" y="26600"/>
                  </a:lnTo>
                  <a:lnTo>
                    <a:pt x="8961000" y="55464"/>
                  </a:lnTo>
                  <a:lnTo>
                    <a:pt x="8968134" y="90805"/>
                  </a:lnTo>
                  <a:lnTo>
                    <a:pt x="8968134" y="454025"/>
                  </a:lnTo>
                  <a:lnTo>
                    <a:pt x="8961000" y="489371"/>
                  </a:lnTo>
                  <a:lnTo>
                    <a:pt x="8941543" y="518234"/>
                  </a:lnTo>
                  <a:lnTo>
                    <a:pt x="8912680" y="537694"/>
                  </a:lnTo>
                  <a:lnTo>
                    <a:pt x="8877329" y="544830"/>
                  </a:lnTo>
                  <a:lnTo>
                    <a:pt x="90808" y="544830"/>
                  </a:lnTo>
                  <a:lnTo>
                    <a:pt x="55461" y="537694"/>
                  </a:lnTo>
                  <a:lnTo>
                    <a:pt x="26597" y="518234"/>
                  </a:lnTo>
                  <a:lnTo>
                    <a:pt x="7136" y="489371"/>
                  </a:lnTo>
                  <a:lnTo>
                    <a:pt x="0" y="454025"/>
                  </a:lnTo>
                  <a:lnTo>
                    <a:pt x="0" y="90805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77901" y="6152794"/>
            <a:ext cx="722122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034" marR="5080" indent="-13970">
              <a:lnSpc>
                <a:spcPct val="100000"/>
              </a:lnSpc>
              <a:spcBef>
                <a:spcPts val="95"/>
              </a:spcBef>
            </a:pPr>
            <a:r>
              <a:rPr sz="1400" spc="-20" dirty="0">
                <a:cs typeface="Microsoft Sans Serif"/>
              </a:rPr>
              <a:t>Организаторы</a:t>
            </a:r>
            <a:r>
              <a:rPr sz="1400" spc="4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в</a:t>
            </a:r>
            <a:r>
              <a:rPr sz="1400" spc="3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аудитории</a:t>
            </a:r>
            <a:r>
              <a:rPr sz="1400" spc="6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следят</a:t>
            </a:r>
            <a:r>
              <a:rPr sz="1400" spc="90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за</a:t>
            </a:r>
            <a:r>
              <a:rPr sz="1400" spc="3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состоянием</a:t>
            </a:r>
            <a:r>
              <a:rPr sz="1400" spc="6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участников</a:t>
            </a:r>
            <a:r>
              <a:rPr sz="1400" spc="7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при</a:t>
            </a:r>
            <a:r>
              <a:rPr sz="1400" spc="4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ухудшении</a:t>
            </a:r>
            <a:r>
              <a:rPr sz="1400" spc="6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самочувствия </a:t>
            </a:r>
            <a:r>
              <a:rPr sz="1400" spc="-33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направляют</a:t>
            </a:r>
            <a:r>
              <a:rPr sz="1400" spc="4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участников</a:t>
            </a:r>
            <a:r>
              <a:rPr sz="1400" spc="8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в</a:t>
            </a:r>
            <a:r>
              <a:rPr sz="1400" spc="2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сопровождении</a:t>
            </a:r>
            <a:r>
              <a:rPr sz="1400" spc="8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организаторов</a:t>
            </a:r>
            <a:r>
              <a:rPr sz="1400" spc="5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вне</a:t>
            </a:r>
            <a:r>
              <a:rPr sz="1400" spc="3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аудиторий</a:t>
            </a:r>
            <a:r>
              <a:rPr sz="1400" spc="7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в</a:t>
            </a:r>
            <a:r>
              <a:rPr sz="1400" spc="3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медицинский</a:t>
            </a:r>
            <a:r>
              <a:rPr sz="1400" spc="9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пункт</a:t>
            </a:r>
            <a:endParaRPr sz="1400" dirty="0">
              <a:cs typeface="Microsoft Sans Serif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8742" y="32434"/>
            <a:ext cx="637857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50" dirty="0">
                <a:solidFill>
                  <a:srgbClr val="002060"/>
                </a:solidFill>
              </a:rPr>
              <a:t>ДЕЙСТВИЯ</a:t>
            </a:r>
            <a:r>
              <a:rPr sz="2400" spc="3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ОРГАНИЗАТОРА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2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</a:p>
        </p:txBody>
      </p:sp>
      <p:sp>
        <p:nvSpPr>
          <p:cNvPr id="8" name="object 8"/>
          <p:cNvSpPr/>
          <p:nvPr/>
        </p:nvSpPr>
        <p:spPr>
          <a:xfrm>
            <a:off x="311760" y="866978"/>
            <a:ext cx="8520430" cy="5078730"/>
          </a:xfrm>
          <a:custGeom>
            <a:avLst/>
            <a:gdLst/>
            <a:ahLst/>
            <a:cxnLst/>
            <a:rect l="l" t="t" r="r" b="b"/>
            <a:pathLst>
              <a:path w="8520430" h="5078730">
                <a:moveTo>
                  <a:pt x="8520430" y="0"/>
                </a:moveTo>
                <a:lnTo>
                  <a:pt x="0" y="0"/>
                </a:lnTo>
                <a:lnTo>
                  <a:pt x="0" y="5078349"/>
                </a:lnTo>
                <a:lnTo>
                  <a:pt x="8520430" y="5078349"/>
                </a:lnTo>
                <a:lnTo>
                  <a:pt x="8520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60371" y="894082"/>
            <a:ext cx="322580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0" dirty="0">
                <a:cs typeface="Arial"/>
              </a:rPr>
              <a:t>Следит</a:t>
            </a:r>
            <a:r>
              <a:rPr sz="1600" b="1" spc="-20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за порядком</a:t>
            </a:r>
            <a:r>
              <a:rPr sz="1600" b="1" dirty="0">
                <a:cs typeface="Arial"/>
              </a:rPr>
              <a:t> и</a:t>
            </a:r>
            <a:r>
              <a:rPr sz="1600" b="1" spc="-10" dirty="0">
                <a:cs typeface="Arial"/>
              </a:rPr>
              <a:t> </a:t>
            </a:r>
            <a:r>
              <a:rPr sz="1600" b="1" dirty="0">
                <a:cs typeface="Arial"/>
              </a:rPr>
              <a:t>не</a:t>
            </a:r>
            <a:r>
              <a:rPr sz="1600" b="1" spc="-5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допускает:</a:t>
            </a:r>
            <a:endParaRPr sz="1600" dirty="0"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32027" y="1260100"/>
            <a:ext cx="702437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Microsoft Sans Serif"/>
                <a:cs typeface="Microsoft Sans Serif"/>
              </a:rPr>
              <a:t>участников</a:t>
            </a:r>
            <a:r>
              <a:rPr sz="1400" spc="57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между</a:t>
            </a:r>
            <a:r>
              <a:rPr sz="1400" spc="5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собой,</a:t>
            </a:r>
            <a:r>
              <a:rPr sz="1400" spc="57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обмена</a:t>
            </a:r>
            <a:r>
              <a:rPr sz="1400" spc="56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любыми</a:t>
            </a:r>
            <a:r>
              <a:rPr sz="1400" spc="57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материалами</a:t>
            </a:r>
            <a:r>
              <a:rPr sz="1400" spc="57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57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предметами</a:t>
            </a:r>
            <a:r>
              <a:rPr sz="1400" spc="57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между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0553" y="1260100"/>
            <a:ext cx="8366125" cy="16754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3675" marR="7062470" indent="-181610" algn="just">
              <a:lnSpc>
                <a:spcPct val="100000"/>
              </a:lnSpc>
              <a:spcBef>
                <a:spcPts val="105"/>
              </a:spcBef>
              <a:buFont typeface="Symbol"/>
              <a:buChar char=""/>
              <a:tabLst>
                <a:tab pos="194310" algn="l"/>
              </a:tabLst>
            </a:pPr>
            <a:r>
              <a:rPr sz="1400" spc="-20" dirty="0" err="1">
                <a:latin typeface="Microsoft Sans Serif"/>
                <a:cs typeface="Microsoft Sans Serif"/>
              </a:rPr>
              <a:t>разговоров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20" dirty="0" err="1" smtClean="0">
                <a:latin typeface="Microsoft Sans Serif"/>
                <a:cs typeface="Microsoft Sans Serif"/>
              </a:rPr>
              <a:t>у</a:t>
            </a:r>
            <a:r>
              <a:rPr sz="1400" spc="-5" dirty="0" err="1" smtClean="0">
                <a:latin typeface="Microsoft Sans Serif"/>
                <a:cs typeface="Microsoft Sans Serif"/>
              </a:rPr>
              <a:t>час</a:t>
            </a:r>
            <a:r>
              <a:rPr sz="1400" dirty="0" err="1" smtClean="0">
                <a:latin typeface="Microsoft Sans Serif"/>
                <a:cs typeface="Microsoft Sans Serif"/>
              </a:rPr>
              <a:t>т</a:t>
            </a:r>
            <a:r>
              <a:rPr sz="1400" spc="-5" dirty="0" err="1" smtClean="0">
                <a:latin typeface="Microsoft Sans Serif"/>
                <a:cs typeface="Microsoft Sans Serif"/>
              </a:rPr>
              <a:t>ни</a:t>
            </a:r>
            <a:r>
              <a:rPr sz="1400" spc="-60" dirty="0" err="1" smtClean="0">
                <a:latin typeface="Microsoft Sans Serif"/>
                <a:cs typeface="Microsoft Sans Serif"/>
              </a:rPr>
              <a:t>к</a:t>
            </a:r>
            <a:r>
              <a:rPr sz="1400" spc="-20" dirty="0" err="1" smtClean="0">
                <a:latin typeface="Microsoft Sans Serif"/>
                <a:cs typeface="Microsoft Sans Serif"/>
              </a:rPr>
              <a:t>а</a:t>
            </a:r>
            <a:r>
              <a:rPr sz="1400" spc="-30" dirty="0" err="1" smtClean="0">
                <a:latin typeface="Microsoft Sans Serif"/>
                <a:cs typeface="Microsoft Sans Serif"/>
              </a:rPr>
              <a:t>м</a:t>
            </a:r>
            <a:r>
              <a:rPr sz="1400" dirty="0" err="1" smtClean="0">
                <a:latin typeface="Microsoft Sans Serif"/>
                <a:cs typeface="Microsoft Sans Serif"/>
              </a:rPr>
              <a:t>и</a:t>
            </a:r>
            <a:endParaRPr sz="1400" dirty="0">
              <a:latin typeface="Microsoft Sans Serif"/>
              <a:cs typeface="Microsoft Sans Serif"/>
            </a:endParaRPr>
          </a:p>
          <a:p>
            <a:pPr marL="193675" marR="5080" indent="-181610" algn="just">
              <a:lnSpc>
                <a:spcPct val="100000"/>
              </a:lnSpc>
              <a:spcBef>
                <a:spcPts val="595"/>
              </a:spcBef>
              <a:buFont typeface="Symbol"/>
              <a:buChar char=""/>
              <a:tabLst>
                <a:tab pos="194310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наличия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уведомлений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о </a:t>
            </a:r>
            <a:r>
              <a:rPr sz="1400" spc="-10" dirty="0">
                <a:latin typeface="Microsoft Sans Serif"/>
                <a:cs typeface="Microsoft Sans Serif"/>
              </a:rPr>
              <a:t>регистрации</a:t>
            </a:r>
            <a:r>
              <a:rPr sz="1400" spc="-5" dirty="0">
                <a:latin typeface="Microsoft Sans Serif"/>
                <a:cs typeface="Microsoft Sans Serif"/>
              </a:rPr>
              <a:t> на </a:t>
            </a:r>
            <a:r>
              <a:rPr sz="1400" spc="-25" dirty="0">
                <a:latin typeface="Microsoft Sans Serif"/>
                <a:cs typeface="Microsoft Sans Serif"/>
              </a:rPr>
              <a:t>экзамены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(при</a:t>
            </a:r>
            <a:r>
              <a:rPr sz="1400" spc="-5" dirty="0">
                <a:latin typeface="Microsoft Sans Serif"/>
                <a:cs typeface="Microsoft Sans Serif"/>
              </a:rPr>
              <a:t> наличии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необходимо</a:t>
            </a:r>
            <a:r>
              <a:rPr sz="1400" spc="-15" dirty="0">
                <a:latin typeface="Microsoft Sans Serif"/>
                <a:cs typeface="Microsoft Sans Serif"/>
              </a:rPr>
              <a:t> изъять),</a:t>
            </a:r>
            <a:r>
              <a:rPr sz="1400" spc="-10" dirty="0">
                <a:latin typeface="Microsoft Sans Serif"/>
                <a:cs typeface="Microsoft Sans Serif"/>
              </a:rPr>
              <a:t> средств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связи,</a:t>
            </a:r>
            <a:r>
              <a:rPr sz="1400" spc="-10" dirty="0">
                <a:latin typeface="Microsoft Sans Serif"/>
                <a:cs typeface="Microsoft Sans Serif"/>
              </a:rPr>
              <a:t> электронно-вычислительной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техники,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фото-,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аудио-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видеоаппаратуры,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письменных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заметок,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справочных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материалов</a:t>
            </a:r>
            <a:r>
              <a:rPr sz="1400" dirty="0">
                <a:latin typeface="Microsoft Sans Serif"/>
                <a:cs typeface="Microsoft Sans Serif"/>
              </a:rPr>
              <a:t> 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иных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средств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хранения</a:t>
            </a:r>
            <a:r>
              <a:rPr sz="1400" spc="1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latin typeface="Microsoft Sans Serif"/>
                <a:cs typeface="Microsoft Sans Serif"/>
              </a:rPr>
              <a:t>передачи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latin typeface="Microsoft Sans Serif"/>
                <a:cs typeface="Microsoft Sans Serif"/>
              </a:rPr>
              <a:t>информации</a:t>
            </a:r>
            <a:endParaRPr sz="1400" dirty="0">
              <a:latin typeface="Microsoft Sans Serif"/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605"/>
              </a:spcBef>
              <a:buFont typeface="Symbol"/>
              <a:buChar char=""/>
              <a:tabLst>
                <a:tab pos="194310" algn="l"/>
              </a:tabLst>
            </a:pPr>
            <a:r>
              <a:rPr sz="1400" spc="-10" dirty="0">
                <a:latin typeface="Microsoft Sans Serif"/>
                <a:cs typeface="Microsoft Sans Serif"/>
              </a:rPr>
              <a:t>переписывания</a:t>
            </a:r>
            <a:r>
              <a:rPr sz="1400" spc="8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участниками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экзамена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заданий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КИМ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листы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бумаги</a:t>
            </a:r>
            <a:r>
              <a:rPr sz="1400" spc="65" dirty="0">
                <a:latin typeface="Microsoft Sans Serif"/>
                <a:cs typeface="Microsoft Sans Serif"/>
              </a:rPr>
              <a:t> </a:t>
            </a:r>
            <a:r>
              <a:rPr sz="1400" spc="5" dirty="0">
                <a:latin typeface="Microsoft Sans Serif"/>
                <a:cs typeface="Microsoft Sans Serif"/>
              </a:rPr>
              <a:t>для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черновиков</a:t>
            </a:r>
            <a:r>
              <a:rPr sz="1400" spc="70" dirty="0">
                <a:latin typeface="Microsoft Sans Serif"/>
                <a:cs typeface="Microsoft Sans Serif"/>
              </a:rPr>
              <a:t> </a:t>
            </a:r>
            <a:r>
              <a:rPr sz="1400" spc="10" dirty="0">
                <a:latin typeface="Microsoft Sans Serif"/>
                <a:cs typeface="Microsoft Sans Serif"/>
              </a:rPr>
              <a:t>со</a:t>
            </a:r>
            <a:r>
              <a:rPr sz="1400" spc="7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штампом</a:t>
            </a:r>
            <a:endParaRPr sz="1400" dirty="0">
              <a:latin typeface="Microsoft Sans Serif"/>
              <a:cs typeface="Microsoft Sans Serif"/>
            </a:endParaRPr>
          </a:p>
          <a:p>
            <a:pPr marL="193675" algn="just">
              <a:lnSpc>
                <a:spcPct val="100000"/>
              </a:lnSpc>
            </a:pPr>
            <a:r>
              <a:rPr sz="1400" spc="-20" dirty="0" err="1">
                <a:latin typeface="Microsoft Sans Serif"/>
                <a:cs typeface="Microsoft Sans Serif"/>
              </a:rPr>
              <a:t>образовательной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latin typeface="Microsoft Sans Serif"/>
                <a:cs typeface="Microsoft Sans Serif"/>
              </a:rPr>
              <a:t>организации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0551" y="2982601"/>
            <a:ext cx="836485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3675" indent="-181610">
              <a:lnSpc>
                <a:spcPct val="100000"/>
              </a:lnSpc>
              <a:spcBef>
                <a:spcPts val="105"/>
              </a:spcBef>
              <a:buFont typeface="Symbol"/>
              <a:buChar char=""/>
              <a:tabLst>
                <a:tab pos="194310" algn="l"/>
                <a:tab pos="1617345" algn="l"/>
                <a:tab pos="2429510" algn="l"/>
                <a:tab pos="3466465" algn="l"/>
                <a:tab pos="4441825" algn="l"/>
                <a:tab pos="4830445" algn="l"/>
                <a:tab pos="5895975" algn="l"/>
                <a:tab pos="6205220" algn="l"/>
                <a:tab pos="7563484" algn="l"/>
                <a:tab pos="7967345" algn="l"/>
              </a:tabLst>
            </a:pPr>
            <a:r>
              <a:rPr sz="1400" spc="-25" dirty="0">
                <a:latin typeface="Microsoft Sans Serif"/>
                <a:cs typeface="Microsoft Sans Serif"/>
              </a:rPr>
              <a:t>п</a:t>
            </a:r>
            <a:r>
              <a:rPr sz="1400" spc="-5" dirty="0">
                <a:latin typeface="Microsoft Sans Serif"/>
                <a:cs typeface="Microsoft Sans Serif"/>
              </a:rPr>
              <a:t>ро</a:t>
            </a:r>
            <a:r>
              <a:rPr sz="1400" spc="-10" dirty="0">
                <a:latin typeface="Microsoft Sans Serif"/>
                <a:cs typeface="Microsoft Sans Serif"/>
              </a:rPr>
              <a:t>и</a:t>
            </a:r>
            <a:r>
              <a:rPr sz="1400" spc="-60" dirty="0">
                <a:latin typeface="Microsoft Sans Serif"/>
                <a:cs typeface="Microsoft Sans Serif"/>
              </a:rPr>
              <a:t>з</a:t>
            </a:r>
            <a:r>
              <a:rPr sz="1400" spc="-15" dirty="0">
                <a:latin typeface="Microsoft Sans Serif"/>
                <a:cs typeface="Microsoft Sans Serif"/>
              </a:rPr>
              <a:t>в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spc="5" dirty="0">
                <a:latin typeface="Microsoft Sans Serif"/>
                <a:cs typeface="Microsoft Sans Serif"/>
              </a:rPr>
              <a:t>л</a:t>
            </a:r>
            <a:r>
              <a:rPr sz="1400" spc="-10" dirty="0">
                <a:latin typeface="Microsoft Sans Serif"/>
                <a:cs typeface="Microsoft Sans Serif"/>
              </a:rPr>
              <a:t>ь</a:t>
            </a:r>
            <a:r>
              <a:rPr sz="1400" spc="-5" dirty="0">
                <a:latin typeface="Microsoft Sans Serif"/>
                <a:cs typeface="Microsoft Sans Serif"/>
              </a:rPr>
              <a:t>н</a:t>
            </a:r>
            <a:r>
              <a:rPr sz="1400" spc="-20" dirty="0">
                <a:latin typeface="Microsoft Sans Serif"/>
                <a:cs typeface="Microsoft Sans Serif"/>
              </a:rPr>
              <a:t>о</a:t>
            </a:r>
            <a:r>
              <a:rPr sz="1400" spc="-45" dirty="0">
                <a:latin typeface="Microsoft Sans Serif"/>
                <a:cs typeface="Microsoft Sans Serif"/>
              </a:rPr>
              <a:t>г</a:t>
            </a:r>
            <a:r>
              <a:rPr sz="1400" dirty="0">
                <a:latin typeface="Microsoft Sans Serif"/>
                <a:cs typeface="Microsoft Sans Serif"/>
              </a:rPr>
              <a:t>о	</a:t>
            </a:r>
            <a:r>
              <a:rPr sz="1400" spc="-15" dirty="0">
                <a:latin typeface="Microsoft Sans Serif"/>
                <a:cs typeface="Microsoft Sans Serif"/>
              </a:rPr>
              <a:t>в</a:t>
            </a:r>
            <a:r>
              <a:rPr sz="1400" dirty="0">
                <a:latin typeface="Microsoft Sans Serif"/>
                <a:cs typeface="Microsoft Sans Serif"/>
              </a:rPr>
              <a:t>ы</a:t>
            </a:r>
            <a:r>
              <a:rPr sz="1400" spc="-35" dirty="0">
                <a:latin typeface="Microsoft Sans Serif"/>
                <a:cs typeface="Microsoft Sans Serif"/>
              </a:rPr>
              <a:t>х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spc="-5" dirty="0">
                <a:latin typeface="Microsoft Sans Serif"/>
                <a:cs typeface="Microsoft Sans Serif"/>
              </a:rPr>
              <a:t>д</a:t>
            </a:r>
            <a:r>
              <a:rPr sz="1400" dirty="0">
                <a:latin typeface="Microsoft Sans Serif"/>
                <a:cs typeface="Microsoft Sans Serif"/>
              </a:rPr>
              <a:t>а	</a:t>
            </a:r>
            <a:r>
              <a:rPr sz="1400" spc="-20" dirty="0">
                <a:latin typeface="Microsoft Sans Serif"/>
                <a:cs typeface="Microsoft Sans Serif"/>
              </a:rPr>
              <a:t>у</a:t>
            </a:r>
            <a:r>
              <a:rPr sz="1400" spc="-5" dirty="0">
                <a:latin typeface="Microsoft Sans Serif"/>
                <a:cs typeface="Microsoft Sans Serif"/>
              </a:rPr>
              <a:t>час</a:t>
            </a:r>
            <a:r>
              <a:rPr sz="1400" spc="-10" dirty="0">
                <a:latin typeface="Microsoft Sans Serif"/>
                <a:cs typeface="Microsoft Sans Serif"/>
              </a:rPr>
              <a:t>т</a:t>
            </a:r>
            <a:r>
              <a:rPr sz="1400" spc="-5" dirty="0">
                <a:latin typeface="Microsoft Sans Serif"/>
                <a:cs typeface="Microsoft Sans Serif"/>
              </a:rPr>
              <a:t>ни</a:t>
            </a:r>
            <a:r>
              <a:rPr sz="1400" spc="-60" dirty="0">
                <a:latin typeface="Microsoft Sans Serif"/>
                <a:cs typeface="Microsoft Sans Serif"/>
              </a:rPr>
              <a:t>к</a:t>
            </a:r>
            <a:r>
              <a:rPr sz="1400" dirty="0">
                <a:latin typeface="Microsoft Sans Serif"/>
                <a:cs typeface="Microsoft Sans Serif"/>
              </a:rPr>
              <a:t>а	</a:t>
            </a:r>
            <a:r>
              <a:rPr sz="1400" spc="-50" dirty="0">
                <a:latin typeface="Microsoft Sans Serif"/>
                <a:cs typeface="Microsoft Sans Serif"/>
              </a:rPr>
              <a:t>эк</a:t>
            </a:r>
            <a:r>
              <a:rPr sz="1400" spc="-45" dirty="0">
                <a:latin typeface="Microsoft Sans Serif"/>
                <a:cs typeface="Microsoft Sans Serif"/>
              </a:rPr>
              <a:t>з</a:t>
            </a:r>
            <a:r>
              <a:rPr sz="1400" spc="-20" dirty="0">
                <a:latin typeface="Microsoft Sans Serif"/>
                <a:cs typeface="Microsoft Sans Serif"/>
              </a:rPr>
              <a:t>а</a:t>
            </a:r>
            <a:r>
              <a:rPr sz="1400" spc="-40" dirty="0">
                <a:latin typeface="Microsoft Sans Serif"/>
                <a:cs typeface="Microsoft Sans Serif"/>
              </a:rPr>
              <a:t>м</a:t>
            </a:r>
            <a:r>
              <a:rPr sz="1400" spc="-10" dirty="0">
                <a:latin typeface="Microsoft Sans Serif"/>
                <a:cs typeface="Microsoft Sans Serif"/>
              </a:rPr>
              <a:t>е</a:t>
            </a:r>
            <a:r>
              <a:rPr sz="1400" spc="-5" dirty="0">
                <a:latin typeface="Microsoft Sans Serif"/>
                <a:cs typeface="Microsoft Sans Serif"/>
              </a:rPr>
              <a:t>н</a:t>
            </a:r>
            <a:r>
              <a:rPr sz="1400" dirty="0">
                <a:latin typeface="Microsoft Sans Serif"/>
                <a:cs typeface="Microsoft Sans Serif"/>
              </a:rPr>
              <a:t>а	</a:t>
            </a:r>
            <a:r>
              <a:rPr sz="1400" spc="-35" dirty="0">
                <a:latin typeface="Microsoft Sans Serif"/>
                <a:cs typeface="Microsoft Sans Serif"/>
              </a:rPr>
              <a:t>и</a:t>
            </a:r>
            <a:r>
              <a:rPr sz="1400" spc="-30" dirty="0">
                <a:latin typeface="Microsoft Sans Serif"/>
                <a:cs typeface="Microsoft Sans Serif"/>
              </a:rPr>
              <a:t>з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15" dirty="0">
                <a:latin typeface="Microsoft Sans Serif"/>
                <a:cs typeface="Microsoft Sans Serif"/>
              </a:rPr>
              <a:t>а</a:t>
            </a:r>
            <a:r>
              <a:rPr sz="1400" spc="-70" dirty="0">
                <a:latin typeface="Microsoft Sans Serif"/>
                <a:cs typeface="Microsoft Sans Serif"/>
              </a:rPr>
              <a:t>у</a:t>
            </a:r>
            <a:r>
              <a:rPr sz="1400" spc="-5" dirty="0">
                <a:latin typeface="Microsoft Sans Serif"/>
                <a:cs typeface="Microsoft Sans Serif"/>
              </a:rPr>
              <a:t>д</a:t>
            </a:r>
            <a:r>
              <a:rPr sz="1400" spc="-10" dirty="0">
                <a:latin typeface="Microsoft Sans Serif"/>
                <a:cs typeface="Microsoft Sans Serif"/>
              </a:rPr>
              <a:t>ит</a:t>
            </a:r>
            <a:r>
              <a:rPr sz="1400" spc="-15" dirty="0">
                <a:latin typeface="Microsoft Sans Serif"/>
                <a:cs typeface="Microsoft Sans Serif"/>
              </a:rPr>
              <a:t>о</a:t>
            </a:r>
            <a:r>
              <a:rPr sz="1400" spc="-5" dirty="0">
                <a:latin typeface="Microsoft Sans Serif"/>
                <a:cs typeface="Microsoft Sans Serif"/>
              </a:rPr>
              <a:t>р</a:t>
            </a:r>
            <a:r>
              <a:rPr sz="1400" spc="-10" dirty="0">
                <a:latin typeface="Microsoft Sans Serif"/>
                <a:cs typeface="Microsoft Sans Serif"/>
              </a:rPr>
              <a:t>и</a:t>
            </a:r>
            <a:r>
              <a:rPr sz="1400" dirty="0">
                <a:latin typeface="Microsoft Sans Serif"/>
                <a:cs typeface="Microsoft Sans Serif"/>
              </a:rPr>
              <a:t>и	и	</a:t>
            </a:r>
            <a:r>
              <a:rPr sz="1400" spc="-25" dirty="0">
                <a:latin typeface="Microsoft Sans Serif"/>
                <a:cs typeface="Microsoft Sans Serif"/>
              </a:rPr>
              <a:t>п</a:t>
            </a:r>
            <a:r>
              <a:rPr sz="1400" spc="-15" dirty="0">
                <a:latin typeface="Microsoft Sans Serif"/>
                <a:cs typeface="Microsoft Sans Serif"/>
              </a:rPr>
              <a:t>ере</a:t>
            </a:r>
            <a:r>
              <a:rPr sz="1400" spc="-30" dirty="0">
                <a:latin typeface="Microsoft Sans Serif"/>
                <a:cs typeface="Microsoft Sans Serif"/>
              </a:rPr>
              <a:t>м</a:t>
            </a:r>
            <a:r>
              <a:rPr sz="1400" spc="-5" dirty="0">
                <a:latin typeface="Microsoft Sans Serif"/>
                <a:cs typeface="Microsoft Sans Serif"/>
              </a:rPr>
              <a:t>е</a:t>
            </a:r>
            <a:r>
              <a:rPr sz="1400" spc="-25" dirty="0">
                <a:latin typeface="Microsoft Sans Serif"/>
                <a:cs typeface="Microsoft Sans Serif"/>
              </a:rPr>
              <a:t>щ</a:t>
            </a:r>
            <a:r>
              <a:rPr sz="1400" spc="-10" dirty="0">
                <a:latin typeface="Microsoft Sans Serif"/>
                <a:cs typeface="Microsoft Sans Serif"/>
              </a:rPr>
              <a:t>е</a:t>
            </a:r>
            <a:r>
              <a:rPr sz="1400" spc="-5" dirty="0">
                <a:latin typeface="Microsoft Sans Serif"/>
                <a:cs typeface="Microsoft Sans Serif"/>
              </a:rPr>
              <a:t>ни</a:t>
            </a:r>
            <a:r>
              <a:rPr sz="1400" dirty="0">
                <a:latin typeface="Microsoft Sans Serif"/>
                <a:cs typeface="Microsoft Sans Serif"/>
              </a:rPr>
              <a:t>я	</a:t>
            </a:r>
            <a:r>
              <a:rPr sz="1400" spc="-15" dirty="0">
                <a:latin typeface="Microsoft Sans Serif"/>
                <a:cs typeface="Microsoft Sans Serif"/>
              </a:rPr>
              <a:t>п</a:t>
            </a:r>
            <a:r>
              <a:rPr sz="1400" spc="-10" dirty="0">
                <a:latin typeface="Microsoft Sans Serif"/>
                <a:cs typeface="Microsoft Sans Serif"/>
              </a:rPr>
              <a:t>о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5" dirty="0">
                <a:latin typeface="Microsoft Sans Serif"/>
                <a:cs typeface="Microsoft Sans Serif"/>
              </a:rPr>
              <a:t>ППЭ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0552" y="3120365"/>
            <a:ext cx="8368030" cy="218264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93675" algn="just">
              <a:lnSpc>
                <a:spcPct val="100000"/>
              </a:lnSpc>
              <a:spcBef>
                <a:spcPts val="700"/>
              </a:spcBef>
            </a:pPr>
            <a:r>
              <a:rPr sz="1400" spc="-40" dirty="0">
                <a:latin typeface="Microsoft Sans Serif"/>
                <a:cs typeface="Microsoft Sans Serif"/>
              </a:rPr>
              <a:t>без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сопровождения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организатора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spc="-5" dirty="0" err="1">
                <a:latin typeface="Microsoft Sans Serif"/>
                <a:cs typeface="Microsoft Sans Serif"/>
              </a:rPr>
              <a:t>вне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latin typeface="Microsoft Sans Serif"/>
                <a:cs typeface="Microsoft Sans Serif"/>
              </a:rPr>
              <a:t>аудитории</a:t>
            </a:r>
            <a:endParaRPr sz="1400" dirty="0">
              <a:latin typeface="Microsoft Sans Serif"/>
              <a:cs typeface="Microsoft Sans Serif"/>
            </a:endParaRPr>
          </a:p>
          <a:p>
            <a:pPr marL="193675" marR="5080" indent="-18161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194310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содействия</a:t>
            </a:r>
            <a:r>
              <a:rPr sz="140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участникам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экзамена,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том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числе</a:t>
            </a:r>
            <a:r>
              <a:rPr sz="1400" dirty="0">
                <a:latin typeface="Microsoft Sans Serif"/>
                <a:cs typeface="Microsoft Sans Serif"/>
              </a:rPr>
              <a:t> в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передаче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им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средств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связи,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электронно- </a:t>
            </a:r>
            <a:r>
              <a:rPr sz="1400" spc="-10" dirty="0">
                <a:latin typeface="Microsoft Sans Serif"/>
                <a:cs typeface="Microsoft Sans Serif"/>
              </a:rPr>
              <a:t> вычислительной </a:t>
            </a:r>
            <a:r>
              <a:rPr sz="1400" spc="-20" dirty="0">
                <a:latin typeface="Microsoft Sans Serif"/>
                <a:cs typeface="Microsoft Sans Serif"/>
              </a:rPr>
              <a:t>техники, </a:t>
            </a:r>
            <a:r>
              <a:rPr sz="1400" spc="-15" dirty="0">
                <a:latin typeface="Microsoft Sans Serif"/>
                <a:cs typeface="Microsoft Sans Serif"/>
              </a:rPr>
              <a:t>фото, </a:t>
            </a:r>
            <a:r>
              <a:rPr sz="1400" spc="-20" dirty="0">
                <a:latin typeface="Microsoft Sans Serif"/>
                <a:cs typeface="Microsoft Sans Serif"/>
              </a:rPr>
              <a:t>аудио </a:t>
            </a:r>
            <a:r>
              <a:rPr sz="1400" dirty="0">
                <a:latin typeface="Microsoft Sans Serif"/>
                <a:cs typeface="Microsoft Sans Serif"/>
              </a:rPr>
              <a:t>и </a:t>
            </a:r>
            <a:r>
              <a:rPr sz="1400" spc="-10" dirty="0">
                <a:latin typeface="Microsoft Sans Serif"/>
                <a:cs typeface="Microsoft Sans Serif"/>
              </a:rPr>
              <a:t>видеоаппаратуры, </a:t>
            </a:r>
            <a:r>
              <a:rPr sz="1400" spc="-15" dirty="0">
                <a:latin typeface="Microsoft Sans Serif"/>
                <a:cs typeface="Microsoft Sans Serif"/>
              </a:rPr>
              <a:t>справочных </a:t>
            </a:r>
            <a:r>
              <a:rPr sz="1400" spc="-10" dirty="0">
                <a:latin typeface="Microsoft Sans Serif"/>
                <a:cs typeface="Microsoft Sans Serif"/>
              </a:rPr>
              <a:t>материалов, письменных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заметок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иных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средств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хранения</a:t>
            </a:r>
            <a:r>
              <a:rPr sz="1400" spc="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15" dirty="0"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latin typeface="Microsoft Sans Serif"/>
                <a:cs typeface="Microsoft Sans Serif"/>
              </a:rPr>
              <a:t>передачи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latin typeface="Microsoft Sans Serif"/>
                <a:cs typeface="Microsoft Sans Serif"/>
              </a:rPr>
              <a:t>информации</a:t>
            </a:r>
            <a:endParaRPr sz="1400" dirty="0">
              <a:latin typeface="Microsoft Sans Serif"/>
              <a:cs typeface="Microsoft Sans Serif"/>
            </a:endParaRPr>
          </a:p>
          <a:p>
            <a:pPr marL="193675" marR="7620" indent="-18161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194310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выноса</a:t>
            </a:r>
            <a:r>
              <a:rPr sz="1400" spc="150" dirty="0">
                <a:latin typeface="Microsoft Sans Serif"/>
                <a:cs typeface="Microsoft Sans Serif"/>
              </a:rPr>
              <a:t> </a:t>
            </a:r>
            <a:r>
              <a:rPr sz="1400" spc="-30" dirty="0">
                <a:latin typeface="Microsoft Sans Serif"/>
                <a:cs typeface="Microsoft Sans Serif"/>
              </a:rPr>
              <a:t>из</a:t>
            </a:r>
            <a:r>
              <a:rPr sz="1400" spc="14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аудиторий</a:t>
            </a:r>
            <a:r>
              <a:rPr sz="1400" spc="16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листов</a:t>
            </a:r>
            <a:r>
              <a:rPr sz="1400" spc="15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бумаги</a:t>
            </a:r>
            <a:r>
              <a:rPr sz="1400" spc="1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для</a:t>
            </a:r>
            <a:r>
              <a:rPr sz="1400" spc="14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черновиков</a:t>
            </a:r>
            <a:r>
              <a:rPr sz="1400" spc="150" dirty="0">
                <a:latin typeface="Microsoft Sans Serif"/>
                <a:cs typeface="Microsoft Sans Serif"/>
              </a:rPr>
              <a:t> </a:t>
            </a:r>
            <a:r>
              <a:rPr sz="1400" spc="5" dirty="0">
                <a:latin typeface="Microsoft Sans Serif"/>
                <a:cs typeface="Microsoft Sans Serif"/>
              </a:rPr>
              <a:t>со</a:t>
            </a:r>
            <a:r>
              <a:rPr sz="1400" spc="15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штампом</a:t>
            </a:r>
            <a:r>
              <a:rPr sz="1400" spc="15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образовательной</a:t>
            </a:r>
            <a:r>
              <a:rPr sz="1400" spc="14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организации,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на </a:t>
            </a:r>
            <a:r>
              <a:rPr sz="1400" spc="-40" dirty="0">
                <a:latin typeface="Microsoft Sans Serif"/>
                <a:cs typeface="Microsoft Sans Serif"/>
              </a:rPr>
              <a:t>базе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которой </a:t>
            </a:r>
            <a:r>
              <a:rPr sz="1400" spc="-15" dirty="0">
                <a:latin typeface="Microsoft Sans Serif"/>
                <a:cs typeface="Microsoft Sans Serif"/>
              </a:rPr>
              <a:t>расположен </a:t>
            </a:r>
            <a:r>
              <a:rPr sz="1400" spc="-5" dirty="0">
                <a:latin typeface="Microsoft Sans Serif"/>
                <a:cs typeface="Microsoft Sans Serif"/>
              </a:rPr>
              <a:t>ППЭ, </a:t>
            </a:r>
            <a:r>
              <a:rPr sz="1400" dirty="0">
                <a:latin typeface="Microsoft Sans Serif"/>
                <a:cs typeface="Microsoft Sans Serif"/>
              </a:rPr>
              <a:t>ЭМ </a:t>
            </a:r>
            <a:r>
              <a:rPr sz="1400" spc="-5" dirty="0">
                <a:latin typeface="Microsoft Sans Serif"/>
                <a:cs typeface="Microsoft Sans Serif"/>
              </a:rPr>
              <a:t>на </a:t>
            </a:r>
            <a:r>
              <a:rPr sz="1400" spc="-30" dirty="0">
                <a:latin typeface="Microsoft Sans Serif"/>
                <a:cs typeface="Microsoft Sans Serif"/>
              </a:rPr>
              <a:t>бумажном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или </a:t>
            </a:r>
            <a:r>
              <a:rPr sz="1400" spc="-20" dirty="0">
                <a:latin typeface="Microsoft Sans Serif"/>
                <a:cs typeface="Microsoft Sans Serif"/>
              </a:rPr>
              <a:t>электронном </a:t>
            </a:r>
            <a:r>
              <a:rPr sz="1400" spc="-15" dirty="0">
                <a:latin typeface="Microsoft Sans Serif"/>
                <a:cs typeface="Microsoft Sans Serif"/>
              </a:rPr>
              <a:t>носителях,</a:t>
            </a:r>
            <a:r>
              <a:rPr sz="1400" spc="-10" dirty="0">
                <a:latin typeface="Microsoft Sans Serif"/>
                <a:cs typeface="Microsoft Sans Serif"/>
              </a:rPr>
              <a:t> письменных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принадлежностей,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письменных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40" dirty="0">
                <a:latin typeface="Microsoft Sans Serif"/>
                <a:cs typeface="Microsoft Sans Serif"/>
              </a:rPr>
              <a:t>заметок</a:t>
            </a:r>
            <a:r>
              <a:rPr sz="1400" spc="-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иных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средств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хранения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передачи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информации, 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фотографирования</a:t>
            </a:r>
            <a:r>
              <a:rPr sz="1400" spc="-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ЭМ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участниками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экзамена,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а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35" dirty="0">
                <a:latin typeface="Microsoft Sans Serif"/>
                <a:cs typeface="Microsoft Sans Serif"/>
              </a:rPr>
              <a:t>также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организаторами</a:t>
            </a:r>
            <a:r>
              <a:rPr sz="1400" spc="33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или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latin typeface="Microsoft Sans Serif"/>
                <a:cs typeface="Microsoft Sans Serif"/>
              </a:rPr>
              <a:t>техническими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latin typeface="Microsoft Sans Serif"/>
                <a:cs typeface="Microsoft Sans Serif"/>
              </a:rPr>
              <a:t>специалистами</a:t>
            </a:r>
            <a:endParaRPr sz="1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28433"/>
            <a:ext cx="637984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rgbClr val="002060"/>
                </a:solidFill>
              </a:rPr>
              <a:t>ДЕЙСТВИЯ</a:t>
            </a:r>
            <a:r>
              <a:rPr sz="2400" spc="2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ОРГАНИЗАТОРА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0977" y="1816861"/>
            <a:ext cx="8642350" cy="3492500"/>
            <a:chOff x="250977" y="1816861"/>
            <a:chExt cx="8642350" cy="3492500"/>
          </a:xfrm>
        </p:grpSpPr>
        <p:sp>
          <p:nvSpPr>
            <p:cNvPr id="4" name="object 4"/>
            <p:cNvSpPr/>
            <p:nvPr/>
          </p:nvSpPr>
          <p:spPr>
            <a:xfrm>
              <a:off x="260502" y="1826386"/>
              <a:ext cx="8623300" cy="3473450"/>
            </a:xfrm>
            <a:custGeom>
              <a:avLst/>
              <a:gdLst/>
              <a:ahLst/>
              <a:cxnLst/>
              <a:rect l="l" t="t" r="r" b="b"/>
              <a:pathLst>
                <a:path w="8623300" h="3473450">
                  <a:moveTo>
                    <a:pt x="8044154" y="0"/>
                  </a:moveTo>
                  <a:lnTo>
                    <a:pt x="578891" y="0"/>
                  </a:lnTo>
                  <a:lnTo>
                    <a:pt x="531413" y="1919"/>
                  </a:lnTo>
                  <a:lnTo>
                    <a:pt x="484992" y="7577"/>
                  </a:lnTo>
                  <a:lnTo>
                    <a:pt x="439778" y="16825"/>
                  </a:lnTo>
                  <a:lnTo>
                    <a:pt x="395918" y="29514"/>
                  </a:lnTo>
                  <a:lnTo>
                    <a:pt x="353562" y="45495"/>
                  </a:lnTo>
                  <a:lnTo>
                    <a:pt x="312858" y="64619"/>
                  </a:lnTo>
                  <a:lnTo>
                    <a:pt x="273957" y="86736"/>
                  </a:lnTo>
                  <a:lnTo>
                    <a:pt x="237006" y="111699"/>
                  </a:lnTo>
                  <a:lnTo>
                    <a:pt x="202156" y="139356"/>
                  </a:lnTo>
                  <a:lnTo>
                    <a:pt x="169554" y="169560"/>
                  </a:lnTo>
                  <a:lnTo>
                    <a:pt x="139350" y="202162"/>
                  </a:lnTo>
                  <a:lnTo>
                    <a:pt x="111693" y="237012"/>
                  </a:lnTo>
                  <a:lnTo>
                    <a:pt x="86731" y="273961"/>
                  </a:lnTo>
                  <a:lnTo>
                    <a:pt x="64615" y="312861"/>
                  </a:lnTo>
                  <a:lnTo>
                    <a:pt x="45492" y="353562"/>
                  </a:lnTo>
                  <a:lnTo>
                    <a:pt x="29512" y="395914"/>
                  </a:lnTo>
                  <a:lnTo>
                    <a:pt x="16824" y="439770"/>
                  </a:lnTo>
                  <a:lnTo>
                    <a:pt x="7576" y="484980"/>
                  </a:lnTo>
                  <a:lnTo>
                    <a:pt x="1919" y="531395"/>
                  </a:lnTo>
                  <a:lnTo>
                    <a:pt x="0" y="578865"/>
                  </a:lnTo>
                  <a:lnTo>
                    <a:pt x="0" y="2894457"/>
                  </a:lnTo>
                  <a:lnTo>
                    <a:pt x="1919" y="2941927"/>
                  </a:lnTo>
                  <a:lnTo>
                    <a:pt x="7576" y="2988342"/>
                  </a:lnTo>
                  <a:lnTo>
                    <a:pt x="16824" y="3033552"/>
                  </a:lnTo>
                  <a:lnTo>
                    <a:pt x="29512" y="3077408"/>
                  </a:lnTo>
                  <a:lnTo>
                    <a:pt x="45492" y="3119760"/>
                  </a:lnTo>
                  <a:lnTo>
                    <a:pt x="64615" y="3160461"/>
                  </a:lnTo>
                  <a:lnTo>
                    <a:pt x="86731" y="3199361"/>
                  </a:lnTo>
                  <a:lnTo>
                    <a:pt x="111693" y="3236310"/>
                  </a:lnTo>
                  <a:lnTo>
                    <a:pt x="139350" y="3271160"/>
                  </a:lnTo>
                  <a:lnTo>
                    <a:pt x="169554" y="3303762"/>
                  </a:lnTo>
                  <a:lnTo>
                    <a:pt x="202156" y="3333966"/>
                  </a:lnTo>
                  <a:lnTo>
                    <a:pt x="237006" y="3361623"/>
                  </a:lnTo>
                  <a:lnTo>
                    <a:pt x="273957" y="3386586"/>
                  </a:lnTo>
                  <a:lnTo>
                    <a:pt x="312858" y="3408703"/>
                  </a:lnTo>
                  <a:lnTo>
                    <a:pt x="353562" y="3427827"/>
                  </a:lnTo>
                  <a:lnTo>
                    <a:pt x="395918" y="3443808"/>
                  </a:lnTo>
                  <a:lnTo>
                    <a:pt x="439778" y="3456497"/>
                  </a:lnTo>
                  <a:lnTo>
                    <a:pt x="484992" y="3465745"/>
                  </a:lnTo>
                  <a:lnTo>
                    <a:pt x="531413" y="3471403"/>
                  </a:lnTo>
                  <a:lnTo>
                    <a:pt x="578891" y="3473323"/>
                  </a:lnTo>
                  <a:lnTo>
                    <a:pt x="8044154" y="3473323"/>
                  </a:lnTo>
                  <a:lnTo>
                    <a:pt x="8091625" y="3471403"/>
                  </a:lnTo>
                  <a:lnTo>
                    <a:pt x="8138039" y="3465745"/>
                  </a:lnTo>
                  <a:lnTo>
                    <a:pt x="8183249" y="3456497"/>
                  </a:lnTo>
                  <a:lnTo>
                    <a:pt x="8227105" y="3443808"/>
                  </a:lnTo>
                  <a:lnTo>
                    <a:pt x="8269458" y="3427827"/>
                  </a:lnTo>
                  <a:lnTo>
                    <a:pt x="8310159" y="3408703"/>
                  </a:lnTo>
                  <a:lnTo>
                    <a:pt x="8349058" y="3386586"/>
                  </a:lnTo>
                  <a:lnTo>
                    <a:pt x="8386008" y="3361623"/>
                  </a:lnTo>
                  <a:lnTo>
                    <a:pt x="8420858" y="3333966"/>
                  </a:lnTo>
                  <a:lnTo>
                    <a:pt x="8453459" y="3303762"/>
                  </a:lnTo>
                  <a:lnTo>
                    <a:pt x="8483663" y="3271160"/>
                  </a:lnTo>
                  <a:lnTo>
                    <a:pt x="8511321" y="3236310"/>
                  </a:lnTo>
                  <a:lnTo>
                    <a:pt x="8536283" y="3199361"/>
                  </a:lnTo>
                  <a:lnTo>
                    <a:pt x="8558401" y="3160461"/>
                  </a:lnTo>
                  <a:lnTo>
                    <a:pt x="8577524" y="3119760"/>
                  </a:lnTo>
                  <a:lnTo>
                    <a:pt x="8593505" y="3077408"/>
                  </a:lnTo>
                  <a:lnTo>
                    <a:pt x="8606194" y="3033552"/>
                  </a:lnTo>
                  <a:lnTo>
                    <a:pt x="8615443" y="2988342"/>
                  </a:lnTo>
                  <a:lnTo>
                    <a:pt x="8621101" y="2941927"/>
                  </a:lnTo>
                  <a:lnTo>
                    <a:pt x="8623020" y="2894457"/>
                  </a:lnTo>
                  <a:lnTo>
                    <a:pt x="8623020" y="578865"/>
                  </a:lnTo>
                  <a:lnTo>
                    <a:pt x="8621101" y="531395"/>
                  </a:lnTo>
                  <a:lnTo>
                    <a:pt x="8615443" y="484980"/>
                  </a:lnTo>
                  <a:lnTo>
                    <a:pt x="8606194" y="439770"/>
                  </a:lnTo>
                  <a:lnTo>
                    <a:pt x="8593505" y="395914"/>
                  </a:lnTo>
                  <a:lnTo>
                    <a:pt x="8577524" y="353562"/>
                  </a:lnTo>
                  <a:lnTo>
                    <a:pt x="8558401" y="312861"/>
                  </a:lnTo>
                  <a:lnTo>
                    <a:pt x="8536283" y="273961"/>
                  </a:lnTo>
                  <a:lnTo>
                    <a:pt x="8511321" y="237012"/>
                  </a:lnTo>
                  <a:lnTo>
                    <a:pt x="8483663" y="202162"/>
                  </a:lnTo>
                  <a:lnTo>
                    <a:pt x="8453459" y="169560"/>
                  </a:lnTo>
                  <a:lnTo>
                    <a:pt x="8420858" y="139356"/>
                  </a:lnTo>
                  <a:lnTo>
                    <a:pt x="8386008" y="111699"/>
                  </a:lnTo>
                  <a:lnTo>
                    <a:pt x="8349058" y="86736"/>
                  </a:lnTo>
                  <a:lnTo>
                    <a:pt x="8310159" y="64619"/>
                  </a:lnTo>
                  <a:lnTo>
                    <a:pt x="8269458" y="45495"/>
                  </a:lnTo>
                  <a:lnTo>
                    <a:pt x="8227105" y="29514"/>
                  </a:lnTo>
                  <a:lnTo>
                    <a:pt x="8183249" y="16825"/>
                  </a:lnTo>
                  <a:lnTo>
                    <a:pt x="8138039" y="7577"/>
                  </a:lnTo>
                  <a:lnTo>
                    <a:pt x="8091625" y="1919"/>
                  </a:lnTo>
                  <a:lnTo>
                    <a:pt x="8044154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60502" y="1826386"/>
              <a:ext cx="8623300" cy="3473450"/>
            </a:xfrm>
            <a:custGeom>
              <a:avLst/>
              <a:gdLst/>
              <a:ahLst/>
              <a:cxnLst/>
              <a:rect l="l" t="t" r="r" b="b"/>
              <a:pathLst>
                <a:path w="8623300" h="3473450">
                  <a:moveTo>
                    <a:pt x="0" y="578865"/>
                  </a:moveTo>
                  <a:lnTo>
                    <a:pt x="1919" y="531395"/>
                  </a:lnTo>
                  <a:lnTo>
                    <a:pt x="7576" y="484980"/>
                  </a:lnTo>
                  <a:lnTo>
                    <a:pt x="16824" y="439770"/>
                  </a:lnTo>
                  <a:lnTo>
                    <a:pt x="29512" y="395914"/>
                  </a:lnTo>
                  <a:lnTo>
                    <a:pt x="45492" y="353562"/>
                  </a:lnTo>
                  <a:lnTo>
                    <a:pt x="64615" y="312861"/>
                  </a:lnTo>
                  <a:lnTo>
                    <a:pt x="86731" y="273961"/>
                  </a:lnTo>
                  <a:lnTo>
                    <a:pt x="111693" y="237012"/>
                  </a:lnTo>
                  <a:lnTo>
                    <a:pt x="139350" y="202162"/>
                  </a:lnTo>
                  <a:lnTo>
                    <a:pt x="169554" y="169560"/>
                  </a:lnTo>
                  <a:lnTo>
                    <a:pt x="202156" y="139356"/>
                  </a:lnTo>
                  <a:lnTo>
                    <a:pt x="237006" y="111699"/>
                  </a:lnTo>
                  <a:lnTo>
                    <a:pt x="273957" y="86736"/>
                  </a:lnTo>
                  <a:lnTo>
                    <a:pt x="312858" y="64619"/>
                  </a:lnTo>
                  <a:lnTo>
                    <a:pt x="353562" y="45495"/>
                  </a:lnTo>
                  <a:lnTo>
                    <a:pt x="395918" y="29514"/>
                  </a:lnTo>
                  <a:lnTo>
                    <a:pt x="439778" y="16825"/>
                  </a:lnTo>
                  <a:lnTo>
                    <a:pt x="484992" y="7577"/>
                  </a:lnTo>
                  <a:lnTo>
                    <a:pt x="531413" y="1919"/>
                  </a:lnTo>
                  <a:lnTo>
                    <a:pt x="578891" y="0"/>
                  </a:lnTo>
                  <a:lnTo>
                    <a:pt x="8044154" y="0"/>
                  </a:lnTo>
                  <a:lnTo>
                    <a:pt x="8091625" y="1919"/>
                  </a:lnTo>
                  <a:lnTo>
                    <a:pt x="8138039" y="7577"/>
                  </a:lnTo>
                  <a:lnTo>
                    <a:pt x="8183249" y="16825"/>
                  </a:lnTo>
                  <a:lnTo>
                    <a:pt x="8227105" y="29514"/>
                  </a:lnTo>
                  <a:lnTo>
                    <a:pt x="8269458" y="45495"/>
                  </a:lnTo>
                  <a:lnTo>
                    <a:pt x="8310159" y="64619"/>
                  </a:lnTo>
                  <a:lnTo>
                    <a:pt x="8349058" y="86736"/>
                  </a:lnTo>
                  <a:lnTo>
                    <a:pt x="8386008" y="111699"/>
                  </a:lnTo>
                  <a:lnTo>
                    <a:pt x="8420858" y="139356"/>
                  </a:lnTo>
                  <a:lnTo>
                    <a:pt x="8453459" y="169560"/>
                  </a:lnTo>
                  <a:lnTo>
                    <a:pt x="8483663" y="202162"/>
                  </a:lnTo>
                  <a:lnTo>
                    <a:pt x="8511321" y="237012"/>
                  </a:lnTo>
                  <a:lnTo>
                    <a:pt x="8536283" y="273961"/>
                  </a:lnTo>
                  <a:lnTo>
                    <a:pt x="8558401" y="312861"/>
                  </a:lnTo>
                  <a:lnTo>
                    <a:pt x="8577524" y="353562"/>
                  </a:lnTo>
                  <a:lnTo>
                    <a:pt x="8593505" y="395914"/>
                  </a:lnTo>
                  <a:lnTo>
                    <a:pt x="8606194" y="439770"/>
                  </a:lnTo>
                  <a:lnTo>
                    <a:pt x="8615443" y="484980"/>
                  </a:lnTo>
                  <a:lnTo>
                    <a:pt x="8621101" y="531395"/>
                  </a:lnTo>
                  <a:lnTo>
                    <a:pt x="8623020" y="578865"/>
                  </a:lnTo>
                  <a:lnTo>
                    <a:pt x="8623020" y="2894457"/>
                  </a:lnTo>
                  <a:lnTo>
                    <a:pt x="8621101" y="2941927"/>
                  </a:lnTo>
                  <a:lnTo>
                    <a:pt x="8615443" y="2988342"/>
                  </a:lnTo>
                  <a:lnTo>
                    <a:pt x="8606194" y="3033552"/>
                  </a:lnTo>
                  <a:lnTo>
                    <a:pt x="8593505" y="3077408"/>
                  </a:lnTo>
                  <a:lnTo>
                    <a:pt x="8577524" y="3119760"/>
                  </a:lnTo>
                  <a:lnTo>
                    <a:pt x="8558401" y="3160461"/>
                  </a:lnTo>
                  <a:lnTo>
                    <a:pt x="8536283" y="3199361"/>
                  </a:lnTo>
                  <a:lnTo>
                    <a:pt x="8511321" y="3236310"/>
                  </a:lnTo>
                  <a:lnTo>
                    <a:pt x="8483663" y="3271160"/>
                  </a:lnTo>
                  <a:lnTo>
                    <a:pt x="8453459" y="3303762"/>
                  </a:lnTo>
                  <a:lnTo>
                    <a:pt x="8420858" y="3333966"/>
                  </a:lnTo>
                  <a:lnTo>
                    <a:pt x="8386008" y="3361623"/>
                  </a:lnTo>
                  <a:lnTo>
                    <a:pt x="8349058" y="3386586"/>
                  </a:lnTo>
                  <a:lnTo>
                    <a:pt x="8310159" y="3408703"/>
                  </a:lnTo>
                  <a:lnTo>
                    <a:pt x="8269458" y="3427827"/>
                  </a:lnTo>
                  <a:lnTo>
                    <a:pt x="8227105" y="3443808"/>
                  </a:lnTo>
                  <a:lnTo>
                    <a:pt x="8183249" y="3456497"/>
                  </a:lnTo>
                  <a:lnTo>
                    <a:pt x="8138039" y="3465745"/>
                  </a:lnTo>
                  <a:lnTo>
                    <a:pt x="8091625" y="3471403"/>
                  </a:lnTo>
                  <a:lnTo>
                    <a:pt x="8044154" y="3473323"/>
                  </a:lnTo>
                  <a:lnTo>
                    <a:pt x="578891" y="3473323"/>
                  </a:lnTo>
                  <a:lnTo>
                    <a:pt x="531413" y="3471403"/>
                  </a:lnTo>
                  <a:lnTo>
                    <a:pt x="484992" y="3465745"/>
                  </a:lnTo>
                  <a:lnTo>
                    <a:pt x="439778" y="3456497"/>
                  </a:lnTo>
                  <a:lnTo>
                    <a:pt x="395918" y="3443808"/>
                  </a:lnTo>
                  <a:lnTo>
                    <a:pt x="353562" y="3427827"/>
                  </a:lnTo>
                  <a:lnTo>
                    <a:pt x="312858" y="3408703"/>
                  </a:lnTo>
                  <a:lnTo>
                    <a:pt x="273957" y="3386586"/>
                  </a:lnTo>
                  <a:lnTo>
                    <a:pt x="237006" y="3361623"/>
                  </a:lnTo>
                  <a:lnTo>
                    <a:pt x="202156" y="3333966"/>
                  </a:lnTo>
                  <a:lnTo>
                    <a:pt x="169554" y="3303762"/>
                  </a:lnTo>
                  <a:lnTo>
                    <a:pt x="139350" y="3271160"/>
                  </a:lnTo>
                  <a:lnTo>
                    <a:pt x="111693" y="3236310"/>
                  </a:lnTo>
                  <a:lnTo>
                    <a:pt x="86731" y="3199361"/>
                  </a:lnTo>
                  <a:lnTo>
                    <a:pt x="64615" y="3160461"/>
                  </a:lnTo>
                  <a:lnTo>
                    <a:pt x="45492" y="3119760"/>
                  </a:lnTo>
                  <a:lnTo>
                    <a:pt x="29512" y="3077408"/>
                  </a:lnTo>
                  <a:lnTo>
                    <a:pt x="16824" y="3033552"/>
                  </a:lnTo>
                  <a:lnTo>
                    <a:pt x="7576" y="2988342"/>
                  </a:lnTo>
                  <a:lnTo>
                    <a:pt x="1919" y="2941927"/>
                  </a:lnTo>
                  <a:lnTo>
                    <a:pt x="0" y="2894457"/>
                  </a:lnTo>
                  <a:lnTo>
                    <a:pt x="0" y="57886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8815" y="2023368"/>
            <a:ext cx="8129905" cy="25135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0000"/>
                </a:solidFill>
                <a:cs typeface="Arial"/>
              </a:rPr>
              <a:t>Организатор обязан:</a:t>
            </a:r>
            <a:endParaRPr sz="18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cs typeface="Arial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r>
              <a:rPr sz="1800" spc="-10" dirty="0">
                <a:cs typeface="Microsoft Sans Serif"/>
              </a:rPr>
              <a:t>Выдавать </a:t>
            </a:r>
            <a:r>
              <a:rPr sz="1800" spc="-15" dirty="0">
                <a:cs typeface="Microsoft Sans Serif"/>
              </a:rPr>
              <a:t>по просьбе участника </a:t>
            </a:r>
            <a:r>
              <a:rPr sz="1800" spc="-70" dirty="0">
                <a:cs typeface="Microsoft Sans Serif"/>
              </a:rPr>
              <a:t>ДБО</a:t>
            </a:r>
            <a:r>
              <a:rPr sz="1800" spc="-65" dirty="0">
                <a:cs typeface="Microsoft Sans Serif"/>
              </a:rPr>
              <a:t> </a:t>
            </a:r>
            <a:r>
              <a:rPr sz="1800" spc="135" dirty="0">
                <a:cs typeface="Microsoft Sans Serif"/>
              </a:rPr>
              <a:t>№ </a:t>
            </a:r>
            <a:r>
              <a:rPr sz="1800" dirty="0">
                <a:cs typeface="Microsoft Sans Serif"/>
              </a:rPr>
              <a:t>2 </a:t>
            </a:r>
            <a:r>
              <a:rPr sz="1800" spc="-5" dirty="0">
                <a:cs typeface="Microsoft Sans Serif"/>
              </a:rPr>
              <a:t>(в </a:t>
            </a:r>
            <a:r>
              <a:rPr sz="1800" spc="-10" dirty="0">
                <a:cs typeface="Microsoft Sans Serif"/>
              </a:rPr>
              <a:t>случае, </a:t>
            </a:r>
            <a:r>
              <a:rPr sz="1800" spc="-50" dirty="0">
                <a:cs typeface="Microsoft Sans Serif"/>
              </a:rPr>
              <a:t>когда</a:t>
            </a:r>
            <a:r>
              <a:rPr sz="1800" spc="-4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в </a:t>
            </a:r>
            <a:r>
              <a:rPr sz="1800" spc="-15" dirty="0">
                <a:cs typeface="Microsoft Sans Serif"/>
              </a:rPr>
              <a:t>области </a:t>
            </a:r>
            <a:r>
              <a:rPr sz="1800" spc="-10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ответов</a:t>
            </a:r>
            <a:r>
              <a:rPr sz="1800" spc="-20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основного</a:t>
            </a:r>
            <a:r>
              <a:rPr sz="1800" spc="-1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бланка</a:t>
            </a:r>
            <a:r>
              <a:rPr sz="1800" spc="-25" dirty="0">
                <a:cs typeface="Microsoft Sans Serif"/>
              </a:rPr>
              <a:t> ответов</a:t>
            </a:r>
            <a:r>
              <a:rPr sz="1800" spc="-20" dirty="0">
                <a:cs typeface="Microsoft Sans Serif"/>
              </a:rPr>
              <a:t> </a:t>
            </a:r>
            <a:r>
              <a:rPr sz="1800" spc="130" dirty="0">
                <a:cs typeface="Microsoft Sans Serif"/>
              </a:rPr>
              <a:t>№ </a:t>
            </a:r>
            <a:r>
              <a:rPr sz="1800" spc="-5" dirty="0">
                <a:cs typeface="Microsoft Sans Serif"/>
              </a:rPr>
              <a:t>2 </a:t>
            </a:r>
            <a:r>
              <a:rPr sz="1800" spc="5" dirty="0">
                <a:cs typeface="Microsoft Sans Serif"/>
              </a:rPr>
              <a:t>лист </a:t>
            </a:r>
            <a:r>
              <a:rPr sz="1800" spc="-5" dirty="0">
                <a:cs typeface="Microsoft Sans Serif"/>
              </a:rPr>
              <a:t>1 и </a:t>
            </a:r>
            <a:r>
              <a:rPr sz="1800" dirty="0">
                <a:cs typeface="Microsoft Sans Serif"/>
              </a:rPr>
              <a:t>лист </a:t>
            </a:r>
            <a:r>
              <a:rPr sz="1800" spc="-5" dirty="0">
                <a:cs typeface="Microsoft Sans Serif"/>
              </a:rPr>
              <a:t>2 не осталось </a:t>
            </a:r>
            <a:r>
              <a:rPr sz="1800" dirty="0">
                <a:cs typeface="Microsoft Sans Serif"/>
              </a:rPr>
              <a:t> </a:t>
            </a:r>
            <a:r>
              <a:rPr sz="1800" spc="-15" dirty="0" err="1">
                <a:cs typeface="Microsoft Sans Serif"/>
              </a:rPr>
              <a:t>места</a:t>
            </a:r>
            <a:r>
              <a:rPr sz="1800" spc="-15" dirty="0" smtClean="0">
                <a:cs typeface="Microsoft Sans Serif"/>
              </a:rPr>
              <a:t>)</a:t>
            </a:r>
            <a:endParaRPr lang="ru-RU" sz="1800" spc="-15" dirty="0" smtClean="0">
              <a:cs typeface="Microsoft Sans Serif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</a:tabLst>
            </a:pPr>
            <a:endParaRPr sz="1800" dirty="0">
              <a:cs typeface="Microsoft Sans Serif"/>
            </a:endParaRPr>
          </a:p>
          <a:p>
            <a:pPr marL="354965" marR="508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800" spc="-10" dirty="0">
                <a:cs typeface="Microsoft Sans Serif"/>
              </a:rPr>
              <a:t>Выдавать</a:t>
            </a:r>
            <a:r>
              <a:rPr sz="1800" spc="-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по</a:t>
            </a:r>
            <a:r>
              <a:rPr sz="1800" spc="-15" dirty="0">
                <a:cs typeface="Microsoft Sans Serif"/>
              </a:rPr>
              <a:t> просьбе</a:t>
            </a:r>
            <a:r>
              <a:rPr sz="1800" spc="-10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участника</a:t>
            </a:r>
            <a:r>
              <a:rPr sz="1800" spc="-10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дополнительные</a:t>
            </a:r>
            <a:r>
              <a:rPr sz="1800" spc="-10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листы</a:t>
            </a:r>
            <a:r>
              <a:rPr sz="1800" spc="5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бумаги</a:t>
            </a:r>
            <a:r>
              <a:rPr sz="1800" spc="-25" dirty="0">
                <a:cs typeface="Microsoft Sans Serif"/>
              </a:rPr>
              <a:t> </a:t>
            </a:r>
            <a:r>
              <a:rPr sz="1800" spc="10" dirty="0" err="1">
                <a:cs typeface="Microsoft Sans Serif"/>
              </a:rPr>
              <a:t>для</a:t>
            </a:r>
            <a:r>
              <a:rPr sz="1800" spc="10" dirty="0">
                <a:cs typeface="Microsoft Sans Serif"/>
              </a:rPr>
              <a:t> </a:t>
            </a:r>
            <a:r>
              <a:rPr sz="1800" spc="15" dirty="0">
                <a:cs typeface="Microsoft Sans Serif"/>
              </a:rPr>
              <a:t> </a:t>
            </a:r>
            <a:r>
              <a:rPr sz="1800" spc="-15" dirty="0" err="1" smtClean="0">
                <a:cs typeface="Microsoft Sans Serif"/>
              </a:rPr>
              <a:t>черновиков</a:t>
            </a:r>
            <a:endParaRPr lang="ru-RU" sz="1800" spc="-15" dirty="0" smtClean="0">
              <a:cs typeface="Microsoft Sans Serif"/>
            </a:endParaRPr>
          </a:p>
          <a:p>
            <a:pPr marL="354965" marR="508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endParaRPr sz="1800" dirty="0">
              <a:cs typeface="Microsoft Sans Serif"/>
            </a:endParaRPr>
          </a:p>
          <a:p>
            <a:pPr marL="354965" marR="762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sz="1800" spc="-10" dirty="0">
                <a:cs typeface="Microsoft Sans Serif"/>
              </a:rPr>
              <a:t>Проверять</a:t>
            </a:r>
            <a:r>
              <a:rPr sz="1800" spc="455" dirty="0">
                <a:cs typeface="Microsoft Sans Serif"/>
              </a:rPr>
              <a:t>  </a:t>
            </a:r>
            <a:r>
              <a:rPr sz="1800" spc="-25" dirty="0">
                <a:cs typeface="Microsoft Sans Serif"/>
              </a:rPr>
              <a:t>комплектность</a:t>
            </a:r>
            <a:r>
              <a:rPr sz="1800" spc="425" dirty="0">
                <a:cs typeface="Microsoft Sans Serif"/>
              </a:rPr>
              <a:t> </a:t>
            </a:r>
            <a:r>
              <a:rPr sz="1800" spc="430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оставленных</a:t>
            </a:r>
            <a:r>
              <a:rPr sz="1800" spc="455" dirty="0">
                <a:cs typeface="Microsoft Sans Serif"/>
              </a:rPr>
              <a:t>  </a:t>
            </a:r>
            <a:r>
              <a:rPr sz="1800" spc="-5" dirty="0">
                <a:cs typeface="Microsoft Sans Serif"/>
              </a:rPr>
              <a:t>на</a:t>
            </a:r>
            <a:r>
              <a:rPr sz="1800" spc="465" dirty="0">
                <a:cs typeface="Microsoft Sans Serif"/>
              </a:rPr>
              <a:t> </a:t>
            </a:r>
            <a:r>
              <a:rPr sz="1800" spc="47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рабочем</a:t>
            </a:r>
            <a:r>
              <a:rPr sz="1800" spc="434" dirty="0">
                <a:cs typeface="Microsoft Sans Serif"/>
              </a:rPr>
              <a:t> </a:t>
            </a:r>
            <a:r>
              <a:rPr sz="1800" spc="44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месте</a:t>
            </a:r>
            <a:r>
              <a:rPr sz="1800" spc="434" dirty="0">
                <a:cs typeface="Microsoft Sans Serif"/>
              </a:rPr>
              <a:t>  </a:t>
            </a:r>
            <a:r>
              <a:rPr sz="1800" dirty="0">
                <a:cs typeface="Microsoft Sans Serif"/>
              </a:rPr>
              <a:t>ЭМ </a:t>
            </a:r>
            <a:r>
              <a:rPr sz="1800" spc="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(в</a:t>
            </a:r>
            <a:r>
              <a:rPr sz="1800" spc="15" dirty="0">
                <a:cs typeface="Microsoft Sans Serif"/>
              </a:rPr>
              <a:t> </a:t>
            </a:r>
            <a:r>
              <a:rPr sz="1800" spc="-5" dirty="0">
                <a:cs typeface="Microsoft Sans Serif"/>
              </a:rPr>
              <a:t>случае</a:t>
            </a:r>
            <a:r>
              <a:rPr sz="1800" spc="4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выхода</a:t>
            </a:r>
            <a:r>
              <a:rPr sz="1800" spc="35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участника</a:t>
            </a:r>
            <a:r>
              <a:rPr sz="1800" spc="50" dirty="0">
                <a:cs typeface="Microsoft Sans Serif"/>
              </a:rPr>
              <a:t> </a:t>
            </a:r>
            <a:r>
              <a:rPr sz="1800" spc="-40" dirty="0">
                <a:cs typeface="Microsoft Sans Serif"/>
              </a:rPr>
              <a:t>из</a:t>
            </a:r>
            <a:r>
              <a:rPr sz="1800" spc="15" dirty="0">
                <a:cs typeface="Microsoft Sans Serif"/>
              </a:rPr>
              <a:t> </a:t>
            </a:r>
            <a:r>
              <a:rPr sz="1800" spc="-15" dirty="0" err="1">
                <a:cs typeface="Microsoft Sans Serif"/>
              </a:rPr>
              <a:t>аудитории</a:t>
            </a:r>
            <a:r>
              <a:rPr sz="1800" spc="-15" dirty="0" smtClean="0">
                <a:cs typeface="Microsoft Sans Serif"/>
              </a:rPr>
              <a:t>)</a:t>
            </a:r>
            <a:endParaRPr sz="1800" dirty="0"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8815" y="4492879"/>
            <a:ext cx="28187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2149475" algn="l"/>
              </a:tabLst>
            </a:pPr>
            <a:r>
              <a:rPr sz="1800" spc="-5" dirty="0">
                <a:latin typeface="Microsoft Sans Serif"/>
                <a:cs typeface="Microsoft Sans Serif"/>
              </a:rPr>
              <a:t>4</a:t>
            </a:r>
            <a:r>
              <a:rPr sz="1800" dirty="0">
                <a:latin typeface="Microsoft Sans Serif"/>
                <a:cs typeface="Microsoft Sans Serif"/>
              </a:rPr>
              <a:t>.	</a:t>
            </a:r>
            <a:r>
              <a:rPr sz="1800" spc="-105" dirty="0">
                <a:cs typeface="Microsoft Sans Serif"/>
              </a:rPr>
              <a:t>Ф</a:t>
            </a:r>
            <a:r>
              <a:rPr sz="1800" spc="-80" dirty="0">
                <a:cs typeface="Microsoft Sans Serif"/>
              </a:rPr>
              <a:t>и</a:t>
            </a:r>
            <a:r>
              <a:rPr sz="1800" spc="-90" dirty="0">
                <a:cs typeface="Microsoft Sans Serif"/>
              </a:rPr>
              <a:t>к</a:t>
            </a:r>
            <a:r>
              <a:rPr sz="1800" spc="-15" dirty="0">
                <a:cs typeface="Microsoft Sans Serif"/>
              </a:rPr>
              <a:t>с</a:t>
            </a:r>
            <a:r>
              <a:rPr sz="1800" spc="-5" dirty="0">
                <a:cs typeface="Microsoft Sans Serif"/>
              </a:rPr>
              <a:t>ир</a:t>
            </a:r>
            <a:r>
              <a:rPr sz="1800" spc="-15" dirty="0">
                <a:cs typeface="Microsoft Sans Serif"/>
              </a:rPr>
              <a:t>о</a:t>
            </a:r>
            <a:r>
              <a:rPr sz="1800" spc="-25" dirty="0">
                <a:cs typeface="Microsoft Sans Serif"/>
              </a:rPr>
              <a:t>в</a:t>
            </a:r>
            <a:r>
              <a:rPr sz="1800" spc="-45" dirty="0">
                <a:cs typeface="Microsoft Sans Serif"/>
              </a:rPr>
              <a:t>а</a:t>
            </a:r>
            <a:r>
              <a:rPr sz="1800" spc="-5" dirty="0">
                <a:cs typeface="Microsoft Sans Serif"/>
              </a:rPr>
              <a:t>ть</a:t>
            </a:r>
            <a:r>
              <a:rPr sz="1800" dirty="0">
                <a:latin typeface="Microsoft Sans Serif"/>
                <a:cs typeface="Microsoft Sans Serif"/>
              </a:rPr>
              <a:t>	</a:t>
            </a:r>
            <a:r>
              <a:rPr sz="1800" spc="-5" dirty="0">
                <a:cs typeface="Microsoft Sans Serif"/>
              </a:rPr>
              <a:t>вр</a:t>
            </a:r>
            <a:r>
              <a:rPr sz="1800" spc="-10" dirty="0">
                <a:cs typeface="Microsoft Sans Serif"/>
              </a:rPr>
              <a:t>е</a:t>
            </a:r>
            <a:r>
              <a:rPr sz="1800" spc="-25" dirty="0">
                <a:cs typeface="Microsoft Sans Serif"/>
              </a:rPr>
              <a:t>мя</a:t>
            </a:r>
            <a:endParaRPr sz="1800" dirty="0"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17775" y="4492879"/>
            <a:ext cx="5121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1310" algn="l"/>
                <a:tab pos="2992120" algn="l"/>
                <a:tab pos="3454400" algn="l"/>
                <a:tab pos="4325620" algn="l"/>
              </a:tabLst>
            </a:pPr>
            <a:r>
              <a:rPr sz="1800" spc="-45" dirty="0">
                <a:cs typeface="Microsoft Sans Serif"/>
              </a:rPr>
              <a:t>о</a:t>
            </a:r>
            <a:r>
              <a:rPr sz="1800" spc="-10" dirty="0">
                <a:cs typeface="Microsoft Sans Serif"/>
              </a:rPr>
              <a:t>т</a:t>
            </a:r>
            <a:r>
              <a:rPr sz="1800" spc="10" dirty="0">
                <a:cs typeface="Microsoft Sans Serif"/>
              </a:rPr>
              <a:t>с</a:t>
            </a:r>
            <a:r>
              <a:rPr sz="1800" spc="-25" dirty="0">
                <a:cs typeface="Microsoft Sans Serif"/>
              </a:rPr>
              <a:t>у</a:t>
            </a:r>
            <a:r>
              <a:rPr sz="1800" spc="-20" dirty="0">
                <a:cs typeface="Microsoft Sans Serif"/>
              </a:rPr>
              <a:t>т</a:t>
            </a:r>
            <a:r>
              <a:rPr sz="1800" dirty="0">
                <a:cs typeface="Microsoft Sans Serif"/>
              </a:rPr>
              <a:t>ст</a:t>
            </a:r>
            <a:r>
              <a:rPr sz="1800" spc="5" dirty="0">
                <a:cs typeface="Microsoft Sans Serif"/>
              </a:rPr>
              <a:t>в</a:t>
            </a:r>
            <a:r>
              <a:rPr sz="1800" spc="-5" dirty="0">
                <a:cs typeface="Microsoft Sans Serif"/>
              </a:rPr>
              <a:t>ия</a:t>
            </a:r>
            <a:r>
              <a:rPr sz="1800" dirty="0">
                <a:cs typeface="Microsoft Sans Serif"/>
              </a:rPr>
              <a:t>	</a:t>
            </a:r>
            <a:r>
              <a:rPr sz="1800" spc="-10" dirty="0">
                <a:cs typeface="Microsoft Sans Serif"/>
              </a:rPr>
              <a:t>уч</a:t>
            </a:r>
            <a:r>
              <a:rPr sz="1800" spc="-20" dirty="0">
                <a:cs typeface="Microsoft Sans Serif"/>
              </a:rPr>
              <a:t>а</a:t>
            </a:r>
            <a:r>
              <a:rPr sz="1800" spc="-5" dirty="0">
                <a:cs typeface="Microsoft Sans Serif"/>
              </a:rPr>
              <a:t>стн</a:t>
            </a:r>
            <a:r>
              <a:rPr sz="1800" spc="-60" dirty="0">
                <a:cs typeface="Microsoft Sans Serif"/>
              </a:rPr>
              <a:t>и</a:t>
            </a:r>
            <a:r>
              <a:rPr sz="1800" spc="-30" dirty="0">
                <a:cs typeface="Microsoft Sans Serif"/>
              </a:rPr>
              <a:t>к</a:t>
            </a:r>
            <a:r>
              <a:rPr sz="1800" spc="-5" dirty="0">
                <a:cs typeface="Microsoft Sans Serif"/>
              </a:rPr>
              <a:t>о</a:t>
            </a:r>
            <a:r>
              <a:rPr sz="1800" dirty="0">
                <a:cs typeface="Microsoft Sans Serif"/>
              </a:rPr>
              <a:t>в	</a:t>
            </a:r>
            <a:r>
              <a:rPr sz="1800" spc="-25" dirty="0">
                <a:cs typeface="Microsoft Sans Serif"/>
              </a:rPr>
              <a:t>в</a:t>
            </a:r>
            <a:r>
              <a:rPr sz="1800" dirty="0">
                <a:cs typeface="Microsoft Sans Serif"/>
              </a:rPr>
              <a:t>о	</a:t>
            </a:r>
            <a:r>
              <a:rPr sz="1800" spc="-5" dirty="0">
                <a:cs typeface="Microsoft Sans Serif"/>
              </a:rPr>
              <a:t>вр</a:t>
            </a:r>
            <a:r>
              <a:rPr sz="1800" spc="-10" dirty="0">
                <a:cs typeface="Microsoft Sans Serif"/>
              </a:rPr>
              <a:t>е</a:t>
            </a:r>
            <a:r>
              <a:rPr sz="1800" spc="-25" dirty="0">
                <a:cs typeface="Microsoft Sans Serif"/>
              </a:rPr>
              <a:t>мя</a:t>
            </a:r>
            <a:r>
              <a:rPr sz="1800" dirty="0">
                <a:cs typeface="Microsoft Sans Serif"/>
              </a:rPr>
              <a:t>	</a:t>
            </a:r>
            <a:r>
              <a:rPr sz="1800" spc="-5" dirty="0">
                <a:cs typeface="Microsoft Sans Serif"/>
              </a:rPr>
              <a:t>в</a:t>
            </a:r>
            <a:r>
              <a:rPr sz="1800" spc="15" dirty="0">
                <a:cs typeface="Microsoft Sans Serif"/>
              </a:rPr>
              <a:t>ы</a:t>
            </a:r>
            <a:r>
              <a:rPr sz="1800" spc="-25" dirty="0">
                <a:cs typeface="Microsoft Sans Serif"/>
              </a:rPr>
              <a:t>х</a:t>
            </a:r>
            <a:r>
              <a:rPr sz="1800" spc="-45" dirty="0">
                <a:cs typeface="Microsoft Sans Serif"/>
              </a:rPr>
              <a:t>о</a:t>
            </a:r>
            <a:r>
              <a:rPr sz="1800" dirty="0">
                <a:cs typeface="Microsoft Sans Serif"/>
              </a:rPr>
              <a:t>да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51715" y="4767198"/>
            <a:ext cx="4241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cs typeface="Microsoft Sans Serif"/>
              </a:rPr>
              <a:t>из</a:t>
            </a:r>
            <a:r>
              <a:rPr sz="1800" spc="-10" dirty="0">
                <a:cs typeface="Microsoft Sans Serif"/>
              </a:rPr>
              <a:t> </a:t>
            </a:r>
            <a:r>
              <a:rPr sz="1800" spc="-20" dirty="0">
                <a:cs typeface="Microsoft Sans Serif"/>
              </a:rPr>
              <a:t>аудитории</a:t>
            </a:r>
            <a:r>
              <a:rPr sz="1800" spc="15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в</a:t>
            </a:r>
            <a:r>
              <a:rPr sz="1800" spc="15" dirty="0">
                <a:cs typeface="Microsoft Sans Serif"/>
              </a:rPr>
              <a:t> </a:t>
            </a:r>
            <a:r>
              <a:rPr sz="1800" spc="-15" dirty="0">
                <a:cs typeface="Microsoft Sans Serif"/>
              </a:rPr>
              <a:t>форме</a:t>
            </a:r>
            <a:r>
              <a:rPr sz="1800" spc="15" dirty="0">
                <a:cs typeface="Microsoft Sans Serif"/>
              </a:rPr>
              <a:t> </a:t>
            </a:r>
            <a:r>
              <a:rPr sz="1800" spc="5" dirty="0">
                <a:cs typeface="Microsoft Sans Serif"/>
              </a:rPr>
              <a:t>ППЭ-12-04-МАШ</a:t>
            </a:r>
            <a:endParaRPr sz="18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1" y="3169"/>
            <a:ext cx="735838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l">
              <a:lnSpc>
                <a:spcPct val="100000"/>
              </a:lnSpc>
            </a:pPr>
            <a:r>
              <a:rPr sz="2400" spc="-75" dirty="0">
                <a:solidFill>
                  <a:srgbClr val="002060"/>
                </a:solidFill>
              </a:rPr>
              <a:t>ВЫДАЧА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ДОПОЛНИТЕЛЬНЫХ</a:t>
            </a:r>
            <a:r>
              <a:rPr sz="2400" spc="60" dirty="0">
                <a:solidFill>
                  <a:srgbClr val="002060"/>
                </a:solidFill>
              </a:rPr>
              <a:t> </a:t>
            </a:r>
            <a:r>
              <a:rPr sz="2400" spc="-55" dirty="0">
                <a:solidFill>
                  <a:srgbClr val="002060"/>
                </a:solidFill>
              </a:rPr>
              <a:t>БЛАНКОВ</a:t>
            </a:r>
            <a:r>
              <a:rPr sz="2400" spc="55" dirty="0">
                <a:solidFill>
                  <a:srgbClr val="002060"/>
                </a:solidFill>
              </a:rPr>
              <a:t> </a:t>
            </a:r>
            <a:r>
              <a:rPr sz="2400" spc="-20" dirty="0">
                <a:solidFill>
                  <a:srgbClr val="002060"/>
                </a:solidFill>
              </a:rPr>
              <a:t>ОТВЕТОВ</a:t>
            </a:r>
            <a:r>
              <a:rPr sz="2400" spc="35" dirty="0">
                <a:solidFill>
                  <a:srgbClr val="002060"/>
                </a:solidFill>
              </a:rPr>
              <a:t> </a:t>
            </a:r>
            <a:r>
              <a:rPr sz="2400" spc="75" dirty="0">
                <a:solidFill>
                  <a:srgbClr val="002060"/>
                </a:solidFill>
              </a:rPr>
              <a:t>№2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8125" y="1276356"/>
            <a:ext cx="8667750" cy="3884295"/>
            <a:chOff x="238125" y="1276350"/>
            <a:chExt cx="8667750" cy="3884295"/>
          </a:xfrm>
        </p:grpSpPr>
        <p:sp>
          <p:nvSpPr>
            <p:cNvPr id="4" name="object 4"/>
            <p:cNvSpPr/>
            <p:nvPr/>
          </p:nvSpPr>
          <p:spPr>
            <a:xfrm>
              <a:off x="247650" y="1285875"/>
              <a:ext cx="8648700" cy="3865245"/>
            </a:xfrm>
            <a:custGeom>
              <a:avLst/>
              <a:gdLst/>
              <a:ahLst/>
              <a:cxnLst/>
              <a:rect l="l" t="t" r="r" b="b"/>
              <a:pathLst>
                <a:path w="8648700" h="3865245">
                  <a:moveTo>
                    <a:pt x="8004556" y="0"/>
                  </a:moveTo>
                  <a:lnTo>
                    <a:pt x="644156" y="0"/>
                  </a:lnTo>
                  <a:lnTo>
                    <a:pt x="596083" y="1766"/>
                  </a:lnTo>
                  <a:lnTo>
                    <a:pt x="548969" y="6984"/>
                  </a:lnTo>
                  <a:lnTo>
                    <a:pt x="502939" y="15528"/>
                  </a:lnTo>
                  <a:lnTo>
                    <a:pt x="458117" y="27274"/>
                  </a:lnTo>
                  <a:lnTo>
                    <a:pt x="414629" y="42097"/>
                  </a:lnTo>
                  <a:lnTo>
                    <a:pt x="372598" y="59872"/>
                  </a:lnTo>
                  <a:lnTo>
                    <a:pt x="332150" y="80475"/>
                  </a:lnTo>
                  <a:lnTo>
                    <a:pt x="293409" y="103781"/>
                  </a:lnTo>
                  <a:lnTo>
                    <a:pt x="256498" y="129666"/>
                  </a:lnTo>
                  <a:lnTo>
                    <a:pt x="221544" y="158005"/>
                  </a:lnTo>
                  <a:lnTo>
                    <a:pt x="188671" y="188674"/>
                  </a:lnTo>
                  <a:lnTo>
                    <a:pt x="158002" y="221547"/>
                  </a:lnTo>
                  <a:lnTo>
                    <a:pt x="129663" y="256501"/>
                  </a:lnTo>
                  <a:lnTo>
                    <a:pt x="103779" y="293411"/>
                  </a:lnTo>
                  <a:lnTo>
                    <a:pt x="80473" y="332152"/>
                  </a:lnTo>
                  <a:lnTo>
                    <a:pt x="59870" y="372599"/>
                  </a:lnTo>
                  <a:lnTo>
                    <a:pt x="42095" y="414628"/>
                  </a:lnTo>
                  <a:lnTo>
                    <a:pt x="27273" y="458115"/>
                  </a:lnTo>
                  <a:lnTo>
                    <a:pt x="15528" y="502934"/>
                  </a:lnTo>
                  <a:lnTo>
                    <a:pt x="6984" y="548962"/>
                  </a:lnTo>
                  <a:lnTo>
                    <a:pt x="1766" y="596073"/>
                  </a:lnTo>
                  <a:lnTo>
                    <a:pt x="0" y="644144"/>
                  </a:lnTo>
                  <a:lnTo>
                    <a:pt x="0" y="3220720"/>
                  </a:lnTo>
                  <a:lnTo>
                    <a:pt x="1766" y="3268790"/>
                  </a:lnTo>
                  <a:lnTo>
                    <a:pt x="6984" y="3315901"/>
                  </a:lnTo>
                  <a:lnTo>
                    <a:pt x="15528" y="3361929"/>
                  </a:lnTo>
                  <a:lnTo>
                    <a:pt x="27273" y="3406748"/>
                  </a:lnTo>
                  <a:lnTo>
                    <a:pt x="42095" y="3450235"/>
                  </a:lnTo>
                  <a:lnTo>
                    <a:pt x="59870" y="3492264"/>
                  </a:lnTo>
                  <a:lnTo>
                    <a:pt x="80473" y="3532711"/>
                  </a:lnTo>
                  <a:lnTo>
                    <a:pt x="103779" y="3571452"/>
                  </a:lnTo>
                  <a:lnTo>
                    <a:pt x="129663" y="3608362"/>
                  </a:lnTo>
                  <a:lnTo>
                    <a:pt x="158002" y="3643316"/>
                  </a:lnTo>
                  <a:lnTo>
                    <a:pt x="188671" y="3676189"/>
                  </a:lnTo>
                  <a:lnTo>
                    <a:pt x="221544" y="3706858"/>
                  </a:lnTo>
                  <a:lnTo>
                    <a:pt x="256498" y="3735197"/>
                  </a:lnTo>
                  <a:lnTo>
                    <a:pt x="293409" y="3761082"/>
                  </a:lnTo>
                  <a:lnTo>
                    <a:pt x="332150" y="3784388"/>
                  </a:lnTo>
                  <a:lnTo>
                    <a:pt x="372598" y="3804991"/>
                  </a:lnTo>
                  <a:lnTo>
                    <a:pt x="414629" y="3822766"/>
                  </a:lnTo>
                  <a:lnTo>
                    <a:pt x="458117" y="3837589"/>
                  </a:lnTo>
                  <a:lnTo>
                    <a:pt x="502939" y="3849335"/>
                  </a:lnTo>
                  <a:lnTo>
                    <a:pt x="548969" y="3857879"/>
                  </a:lnTo>
                  <a:lnTo>
                    <a:pt x="596083" y="3863097"/>
                  </a:lnTo>
                  <a:lnTo>
                    <a:pt x="644156" y="3864864"/>
                  </a:lnTo>
                  <a:lnTo>
                    <a:pt x="8004556" y="3864864"/>
                  </a:lnTo>
                  <a:lnTo>
                    <a:pt x="8052626" y="3863097"/>
                  </a:lnTo>
                  <a:lnTo>
                    <a:pt x="8099737" y="3857879"/>
                  </a:lnTo>
                  <a:lnTo>
                    <a:pt x="8145765" y="3849335"/>
                  </a:lnTo>
                  <a:lnTo>
                    <a:pt x="8190584" y="3837589"/>
                  </a:lnTo>
                  <a:lnTo>
                    <a:pt x="8234071" y="3822766"/>
                  </a:lnTo>
                  <a:lnTo>
                    <a:pt x="8276100" y="3804991"/>
                  </a:lnTo>
                  <a:lnTo>
                    <a:pt x="8316547" y="3784388"/>
                  </a:lnTo>
                  <a:lnTo>
                    <a:pt x="8355288" y="3761082"/>
                  </a:lnTo>
                  <a:lnTo>
                    <a:pt x="8392198" y="3735197"/>
                  </a:lnTo>
                  <a:lnTo>
                    <a:pt x="8427152" y="3706858"/>
                  </a:lnTo>
                  <a:lnTo>
                    <a:pt x="8460025" y="3676189"/>
                  </a:lnTo>
                  <a:lnTo>
                    <a:pt x="8490694" y="3643316"/>
                  </a:lnTo>
                  <a:lnTo>
                    <a:pt x="8519033" y="3608362"/>
                  </a:lnTo>
                  <a:lnTo>
                    <a:pt x="8544918" y="3571452"/>
                  </a:lnTo>
                  <a:lnTo>
                    <a:pt x="8568224" y="3532711"/>
                  </a:lnTo>
                  <a:lnTo>
                    <a:pt x="8588827" y="3492264"/>
                  </a:lnTo>
                  <a:lnTo>
                    <a:pt x="8606602" y="3450235"/>
                  </a:lnTo>
                  <a:lnTo>
                    <a:pt x="8621425" y="3406748"/>
                  </a:lnTo>
                  <a:lnTo>
                    <a:pt x="8633171" y="3361929"/>
                  </a:lnTo>
                  <a:lnTo>
                    <a:pt x="8641715" y="3315901"/>
                  </a:lnTo>
                  <a:lnTo>
                    <a:pt x="8646933" y="3268790"/>
                  </a:lnTo>
                  <a:lnTo>
                    <a:pt x="8648700" y="3220720"/>
                  </a:lnTo>
                  <a:lnTo>
                    <a:pt x="8648700" y="644144"/>
                  </a:lnTo>
                  <a:lnTo>
                    <a:pt x="8646933" y="596073"/>
                  </a:lnTo>
                  <a:lnTo>
                    <a:pt x="8641715" y="548962"/>
                  </a:lnTo>
                  <a:lnTo>
                    <a:pt x="8633171" y="502934"/>
                  </a:lnTo>
                  <a:lnTo>
                    <a:pt x="8621425" y="458115"/>
                  </a:lnTo>
                  <a:lnTo>
                    <a:pt x="8606602" y="414628"/>
                  </a:lnTo>
                  <a:lnTo>
                    <a:pt x="8588827" y="372599"/>
                  </a:lnTo>
                  <a:lnTo>
                    <a:pt x="8568224" y="332152"/>
                  </a:lnTo>
                  <a:lnTo>
                    <a:pt x="8544918" y="293411"/>
                  </a:lnTo>
                  <a:lnTo>
                    <a:pt x="8519033" y="256501"/>
                  </a:lnTo>
                  <a:lnTo>
                    <a:pt x="8490694" y="221547"/>
                  </a:lnTo>
                  <a:lnTo>
                    <a:pt x="8460025" y="188674"/>
                  </a:lnTo>
                  <a:lnTo>
                    <a:pt x="8427152" y="158005"/>
                  </a:lnTo>
                  <a:lnTo>
                    <a:pt x="8392198" y="129666"/>
                  </a:lnTo>
                  <a:lnTo>
                    <a:pt x="8355288" y="103781"/>
                  </a:lnTo>
                  <a:lnTo>
                    <a:pt x="8316547" y="80475"/>
                  </a:lnTo>
                  <a:lnTo>
                    <a:pt x="8276100" y="59872"/>
                  </a:lnTo>
                  <a:lnTo>
                    <a:pt x="8234071" y="42097"/>
                  </a:lnTo>
                  <a:lnTo>
                    <a:pt x="8190584" y="27274"/>
                  </a:lnTo>
                  <a:lnTo>
                    <a:pt x="8145765" y="15528"/>
                  </a:lnTo>
                  <a:lnTo>
                    <a:pt x="8099737" y="6984"/>
                  </a:lnTo>
                  <a:lnTo>
                    <a:pt x="8052626" y="1766"/>
                  </a:lnTo>
                  <a:lnTo>
                    <a:pt x="800455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7650" y="1285875"/>
              <a:ext cx="8648700" cy="3865245"/>
            </a:xfrm>
            <a:custGeom>
              <a:avLst/>
              <a:gdLst/>
              <a:ahLst/>
              <a:cxnLst/>
              <a:rect l="l" t="t" r="r" b="b"/>
              <a:pathLst>
                <a:path w="8648700" h="3865245">
                  <a:moveTo>
                    <a:pt x="0" y="644144"/>
                  </a:moveTo>
                  <a:lnTo>
                    <a:pt x="1766" y="596073"/>
                  </a:lnTo>
                  <a:lnTo>
                    <a:pt x="6984" y="548962"/>
                  </a:lnTo>
                  <a:lnTo>
                    <a:pt x="15528" y="502934"/>
                  </a:lnTo>
                  <a:lnTo>
                    <a:pt x="27273" y="458115"/>
                  </a:lnTo>
                  <a:lnTo>
                    <a:pt x="42095" y="414628"/>
                  </a:lnTo>
                  <a:lnTo>
                    <a:pt x="59870" y="372599"/>
                  </a:lnTo>
                  <a:lnTo>
                    <a:pt x="80473" y="332152"/>
                  </a:lnTo>
                  <a:lnTo>
                    <a:pt x="103779" y="293411"/>
                  </a:lnTo>
                  <a:lnTo>
                    <a:pt x="129663" y="256501"/>
                  </a:lnTo>
                  <a:lnTo>
                    <a:pt x="158002" y="221547"/>
                  </a:lnTo>
                  <a:lnTo>
                    <a:pt x="188671" y="188674"/>
                  </a:lnTo>
                  <a:lnTo>
                    <a:pt x="221544" y="158005"/>
                  </a:lnTo>
                  <a:lnTo>
                    <a:pt x="256498" y="129666"/>
                  </a:lnTo>
                  <a:lnTo>
                    <a:pt x="293409" y="103781"/>
                  </a:lnTo>
                  <a:lnTo>
                    <a:pt x="332150" y="80475"/>
                  </a:lnTo>
                  <a:lnTo>
                    <a:pt x="372598" y="59872"/>
                  </a:lnTo>
                  <a:lnTo>
                    <a:pt x="414629" y="42097"/>
                  </a:lnTo>
                  <a:lnTo>
                    <a:pt x="458117" y="27274"/>
                  </a:lnTo>
                  <a:lnTo>
                    <a:pt x="502939" y="15528"/>
                  </a:lnTo>
                  <a:lnTo>
                    <a:pt x="548969" y="6984"/>
                  </a:lnTo>
                  <a:lnTo>
                    <a:pt x="596083" y="1766"/>
                  </a:lnTo>
                  <a:lnTo>
                    <a:pt x="644156" y="0"/>
                  </a:lnTo>
                  <a:lnTo>
                    <a:pt x="8004556" y="0"/>
                  </a:lnTo>
                  <a:lnTo>
                    <a:pt x="8052626" y="1766"/>
                  </a:lnTo>
                  <a:lnTo>
                    <a:pt x="8099737" y="6984"/>
                  </a:lnTo>
                  <a:lnTo>
                    <a:pt x="8145765" y="15528"/>
                  </a:lnTo>
                  <a:lnTo>
                    <a:pt x="8190584" y="27274"/>
                  </a:lnTo>
                  <a:lnTo>
                    <a:pt x="8234071" y="42097"/>
                  </a:lnTo>
                  <a:lnTo>
                    <a:pt x="8276100" y="59872"/>
                  </a:lnTo>
                  <a:lnTo>
                    <a:pt x="8316547" y="80475"/>
                  </a:lnTo>
                  <a:lnTo>
                    <a:pt x="8355288" y="103781"/>
                  </a:lnTo>
                  <a:lnTo>
                    <a:pt x="8392198" y="129666"/>
                  </a:lnTo>
                  <a:lnTo>
                    <a:pt x="8427152" y="158005"/>
                  </a:lnTo>
                  <a:lnTo>
                    <a:pt x="8460025" y="188674"/>
                  </a:lnTo>
                  <a:lnTo>
                    <a:pt x="8490694" y="221547"/>
                  </a:lnTo>
                  <a:lnTo>
                    <a:pt x="8519033" y="256501"/>
                  </a:lnTo>
                  <a:lnTo>
                    <a:pt x="8544918" y="293411"/>
                  </a:lnTo>
                  <a:lnTo>
                    <a:pt x="8568224" y="332152"/>
                  </a:lnTo>
                  <a:lnTo>
                    <a:pt x="8588827" y="372599"/>
                  </a:lnTo>
                  <a:lnTo>
                    <a:pt x="8606602" y="414628"/>
                  </a:lnTo>
                  <a:lnTo>
                    <a:pt x="8621425" y="458115"/>
                  </a:lnTo>
                  <a:lnTo>
                    <a:pt x="8633171" y="502934"/>
                  </a:lnTo>
                  <a:lnTo>
                    <a:pt x="8641715" y="548962"/>
                  </a:lnTo>
                  <a:lnTo>
                    <a:pt x="8646933" y="596073"/>
                  </a:lnTo>
                  <a:lnTo>
                    <a:pt x="8648700" y="644144"/>
                  </a:lnTo>
                  <a:lnTo>
                    <a:pt x="8648700" y="3220720"/>
                  </a:lnTo>
                  <a:lnTo>
                    <a:pt x="8646933" y="3268790"/>
                  </a:lnTo>
                  <a:lnTo>
                    <a:pt x="8641715" y="3315901"/>
                  </a:lnTo>
                  <a:lnTo>
                    <a:pt x="8633171" y="3361929"/>
                  </a:lnTo>
                  <a:lnTo>
                    <a:pt x="8621425" y="3406748"/>
                  </a:lnTo>
                  <a:lnTo>
                    <a:pt x="8606602" y="3450235"/>
                  </a:lnTo>
                  <a:lnTo>
                    <a:pt x="8588827" y="3492264"/>
                  </a:lnTo>
                  <a:lnTo>
                    <a:pt x="8568224" y="3532711"/>
                  </a:lnTo>
                  <a:lnTo>
                    <a:pt x="8544918" y="3571452"/>
                  </a:lnTo>
                  <a:lnTo>
                    <a:pt x="8519033" y="3608362"/>
                  </a:lnTo>
                  <a:lnTo>
                    <a:pt x="8490694" y="3643316"/>
                  </a:lnTo>
                  <a:lnTo>
                    <a:pt x="8460025" y="3676189"/>
                  </a:lnTo>
                  <a:lnTo>
                    <a:pt x="8427152" y="3706858"/>
                  </a:lnTo>
                  <a:lnTo>
                    <a:pt x="8392198" y="3735197"/>
                  </a:lnTo>
                  <a:lnTo>
                    <a:pt x="8355288" y="3761082"/>
                  </a:lnTo>
                  <a:lnTo>
                    <a:pt x="8316547" y="3784388"/>
                  </a:lnTo>
                  <a:lnTo>
                    <a:pt x="8276100" y="3804991"/>
                  </a:lnTo>
                  <a:lnTo>
                    <a:pt x="8234071" y="3822766"/>
                  </a:lnTo>
                  <a:lnTo>
                    <a:pt x="8190584" y="3837589"/>
                  </a:lnTo>
                  <a:lnTo>
                    <a:pt x="8145765" y="3849335"/>
                  </a:lnTo>
                  <a:lnTo>
                    <a:pt x="8099737" y="3857879"/>
                  </a:lnTo>
                  <a:lnTo>
                    <a:pt x="8052626" y="3863097"/>
                  </a:lnTo>
                  <a:lnTo>
                    <a:pt x="8004556" y="3864864"/>
                  </a:lnTo>
                  <a:lnTo>
                    <a:pt x="644156" y="3864864"/>
                  </a:lnTo>
                  <a:lnTo>
                    <a:pt x="596083" y="3863097"/>
                  </a:lnTo>
                  <a:lnTo>
                    <a:pt x="548969" y="3857879"/>
                  </a:lnTo>
                  <a:lnTo>
                    <a:pt x="502939" y="3849335"/>
                  </a:lnTo>
                  <a:lnTo>
                    <a:pt x="458117" y="3837589"/>
                  </a:lnTo>
                  <a:lnTo>
                    <a:pt x="414629" y="3822766"/>
                  </a:lnTo>
                  <a:lnTo>
                    <a:pt x="372598" y="3804991"/>
                  </a:lnTo>
                  <a:lnTo>
                    <a:pt x="332150" y="3784388"/>
                  </a:lnTo>
                  <a:lnTo>
                    <a:pt x="293409" y="3761082"/>
                  </a:lnTo>
                  <a:lnTo>
                    <a:pt x="256498" y="3735197"/>
                  </a:lnTo>
                  <a:lnTo>
                    <a:pt x="221544" y="3706858"/>
                  </a:lnTo>
                  <a:lnTo>
                    <a:pt x="188671" y="3676189"/>
                  </a:lnTo>
                  <a:lnTo>
                    <a:pt x="158002" y="3643316"/>
                  </a:lnTo>
                  <a:lnTo>
                    <a:pt x="129663" y="3608362"/>
                  </a:lnTo>
                  <a:lnTo>
                    <a:pt x="103779" y="3571452"/>
                  </a:lnTo>
                  <a:lnTo>
                    <a:pt x="80473" y="3532711"/>
                  </a:lnTo>
                  <a:lnTo>
                    <a:pt x="59870" y="3492264"/>
                  </a:lnTo>
                  <a:lnTo>
                    <a:pt x="42095" y="3450235"/>
                  </a:lnTo>
                  <a:lnTo>
                    <a:pt x="27273" y="3406748"/>
                  </a:lnTo>
                  <a:lnTo>
                    <a:pt x="15528" y="3361929"/>
                  </a:lnTo>
                  <a:lnTo>
                    <a:pt x="6984" y="3315901"/>
                  </a:lnTo>
                  <a:lnTo>
                    <a:pt x="1766" y="3268790"/>
                  </a:lnTo>
                  <a:lnTo>
                    <a:pt x="0" y="3220720"/>
                  </a:lnTo>
                  <a:lnTo>
                    <a:pt x="0" y="64414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15215" y="1501907"/>
            <a:ext cx="8117840" cy="3198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4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случае,</a:t>
            </a:r>
            <a:r>
              <a:rPr sz="14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если</a:t>
            </a:r>
            <a:r>
              <a:rPr sz="14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участник</a:t>
            </a:r>
            <a:r>
              <a:rPr sz="1400" spc="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4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полностью</a:t>
            </a:r>
            <a:r>
              <a:rPr sz="14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заполнил</a:t>
            </a:r>
            <a:r>
              <a:rPr sz="14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30" dirty="0">
                <a:solidFill>
                  <a:srgbClr val="252525"/>
                </a:solidFill>
                <a:cs typeface="Microsoft Sans Serif"/>
              </a:rPr>
              <a:t>бланк</a:t>
            </a:r>
            <a:r>
              <a:rPr sz="14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ответов</a:t>
            </a:r>
            <a:r>
              <a:rPr sz="1400" spc="5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4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</a:t>
            </a:r>
            <a:r>
              <a:rPr sz="14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лист</a:t>
            </a:r>
            <a:r>
              <a:rPr sz="14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1,</a:t>
            </a:r>
            <a:r>
              <a:rPr sz="14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30" dirty="0">
                <a:solidFill>
                  <a:srgbClr val="252525"/>
                </a:solidFill>
                <a:cs typeface="Microsoft Sans Serif"/>
              </a:rPr>
              <a:t>бланк</a:t>
            </a:r>
            <a:r>
              <a:rPr sz="1400" spc="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ответов</a:t>
            </a:r>
            <a:endParaRPr sz="1400" dirty="0"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</a:t>
            </a:r>
            <a:r>
              <a:rPr sz="14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лист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2,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организатор</a:t>
            </a:r>
            <a:r>
              <a:rPr sz="1400" spc="-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должен:</a:t>
            </a:r>
            <a:endParaRPr sz="1400" dirty="0">
              <a:cs typeface="Microsoft Sans Serif"/>
            </a:endParaRPr>
          </a:p>
          <a:p>
            <a:pPr marL="299085" indent="-287020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085" algn="l"/>
                <a:tab pos="299720" algn="l"/>
              </a:tabLst>
            </a:pPr>
            <a:r>
              <a:rPr sz="1400" spc="-10" dirty="0">
                <a:solidFill>
                  <a:srgbClr val="252525"/>
                </a:solidFill>
                <a:cs typeface="Microsoft Sans Serif"/>
              </a:rPr>
              <a:t>убедиться,</a:t>
            </a:r>
            <a:r>
              <a:rPr sz="14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что</a:t>
            </a:r>
            <a:r>
              <a:rPr sz="1400" spc="28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оба</a:t>
            </a:r>
            <a:r>
              <a:rPr sz="1400" spc="29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листа</a:t>
            </a:r>
            <a:r>
              <a:rPr sz="1400" spc="2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бланка</a:t>
            </a:r>
            <a:r>
              <a:rPr sz="1400" spc="28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ответов</a:t>
            </a:r>
            <a:r>
              <a:rPr sz="14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4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</a:t>
            </a:r>
            <a:r>
              <a:rPr sz="1400" spc="2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полностью</a:t>
            </a:r>
            <a:r>
              <a:rPr sz="1400" spc="2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заполнены,</a:t>
            </a:r>
            <a:r>
              <a:rPr sz="14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4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противном</a:t>
            </a:r>
            <a:r>
              <a:rPr sz="1400" spc="28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случае</a:t>
            </a:r>
            <a:endParaRPr sz="1400" dirty="0">
              <a:cs typeface="Microsoft Sans Serif"/>
            </a:endParaRPr>
          </a:p>
          <a:p>
            <a:pPr marL="299085">
              <a:lnSpc>
                <a:spcPct val="100000"/>
              </a:lnSpc>
            </a:pPr>
            <a:r>
              <a:rPr sz="1400" spc="-15" dirty="0">
                <a:solidFill>
                  <a:srgbClr val="252525"/>
                </a:solidFill>
                <a:cs typeface="Microsoft Sans Serif"/>
              </a:rPr>
              <a:t>ответы,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внесенные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400" spc="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дополнительный </a:t>
            </a:r>
            <a:r>
              <a:rPr sz="1400" spc="-30" dirty="0">
                <a:solidFill>
                  <a:srgbClr val="252525"/>
                </a:solidFill>
                <a:cs typeface="Microsoft Sans Serif"/>
              </a:rPr>
              <a:t>бланк</a:t>
            </a:r>
            <a:r>
              <a:rPr sz="14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ответов </a:t>
            </a:r>
            <a:r>
              <a:rPr sz="1400" spc="110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2,</a:t>
            </a:r>
            <a:r>
              <a:rPr sz="14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оцениваться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 err="1">
                <a:solidFill>
                  <a:srgbClr val="252525"/>
                </a:solidFill>
                <a:cs typeface="Microsoft Sans Serif"/>
              </a:rPr>
              <a:t>не</a:t>
            </a:r>
            <a:r>
              <a:rPr sz="14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5" dirty="0" err="1" smtClean="0">
                <a:solidFill>
                  <a:srgbClr val="252525"/>
                </a:solidFill>
                <a:cs typeface="Microsoft Sans Serif"/>
              </a:rPr>
              <a:t>будут</a:t>
            </a:r>
            <a:endParaRPr sz="1400" dirty="0">
              <a:cs typeface="Microsoft Sans Serif"/>
            </a:endParaRPr>
          </a:p>
          <a:p>
            <a:pPr marL="299085" indent="-28702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720" algn="l"/>
              </a:tabLst>
            </a:pPr>
            <a:r>
              <a:rPr sz="1400" spc="-10" dirty="0">
                <a:solidFill>
                  <a:srgbClr val="252525"/>
                </a:solidFill>
                <a:cs typeface="Microsoft Sans Serif"/>
              </a:rPr>
              <a:t>выдать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 по</a:t>
            </a:r>
            <a:r>
              <a:rPr sz="14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просьбе участника 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0" dirty="0">
                <a:solidFill>
                  <a:srgbClr val="252525"/>
                </a:solidFill>
                <a:cs typeface="Microsoft Sans Serif"/>
              </a:rPr>
              <a:t>ДБО</a:t>
            </a:r>
            <a:r>
              <a:rPr sz="14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 smtClean="0">
                <a:solidFill>
                  <a:srgbClr val="252525"/>
                </a:solidFill>
                <a:cs typeface="Microsoft Sans Serif"/>
              </a:rPr>
              <a:t>2</a:t>
            </a:r>
            <a:endParaRPr sz="1400" dirty="0">
              <a:cs typeface="Microsoft Sans Serif"/>
            </a:endParaRPr>
          </a:p>
          <a:p>
            <a:pPr marL="299085" marR="5715" indent="-28702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720" algn="l"/>
              </a:tabLst>
            </a:pPr>
            <a:r>
              <a:rPr sz="14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u="sng" spc="-15" dirty="0" err="1">
                <a:solidFill>
                  <a:srgbClr val="252525"/>
                </a:solidFill>
                <a:cs typeface="Microsoft Sans Serif"/>
              </a:rPr>
              <a:t>поле</a:t>
            </a:r>
            <a:r>
              <a:rPr sz="1400" u="sng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u="sng" spc="-10" dirty="0" smtClean="0">
                <a:solidFill>
                  <a:srgbClr val="252525"/>
                </a:solidFill>
                <a:cs typeface="Microsoft Sans Serif"/>
              </a:rPr>
              <a:t>«</a:t>
            </a:r>
            <a:r>
              <a:rPr lang="ru-RU" sz="1400" u="sng" spc="-10" dirty="0" smtClean="0">
                <a:solidFill>
                  <a:srgbClr val="252525"/>
                </a:solidFill>
                <a:cs typeface="Microsoft Sans Serif"/>
              </a:rPr>
              <a:t>До</a:t>
            </a:r>
            <a:r>
              <a:rPr sz="1400" u="sng" spc="-10" dirty="0" err="1" smtClean="0">
                <a:solidFill>
                  <a:srgbClr val="252525"/>
                </a:solidFill>
                <a:cs typeface="Microsoft Sans Serif"/>
              </a:rPr>
              <a:t>полнительный</a:t>
            </a:r>
            <a:r>
              <a:rPr sz="1400" u="sng" spc="-5" dirty="0" smtClean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u="sng" spc="-30" dirty="0">
                <a:solidFill>
                  <a:srgbClr val="252525"/>
                </a:solidFill>
                <a:cs typeface="Microsoft Sans Serif"/>
              </a:rPr>
              <a:t>бланк</a:t>
            </a:r>
            <a:r>
              <a:rPr sz="1400" u="sng" spc="-25" dirty="0">
                <a:solidFill>
                  <a:srgbClr val="252525"/>
                </a:solidFill>
                <a:cs typeface="Microsoft Sans Serif"/>
              </a:rPr>
              <a:t> ответов</a:t>
            </a:r>
            <a:r>
              <a:rPr sz="1400" u="sng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u="sng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400" u="sng" spc="-10" dirty="0">
                <a:solidFill>
                  <a:srgbClr val="252525"/>
                </a:solidFill>
                <a:cs typeface="Microsoft Sans Serif"/>
              </a:rPr>
              <a:t>2»</a:t>
            </a:r>
            <a:r>
              <a:rPr sz="1400" u="sng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(последнего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использованного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бланка)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внести цифровое </a:t>
            </a:r>
            <a:r>
              <a:rPr sz="1400" spc="-20" dirty="0" err="1">
                <a:solidFill>
                  <a:srgbClr val="252525"/>
                </a:solidFill>
                <a:cs typeface="Microsoft Sans Serif"/>
              </a:rPr>
              <a:t>значение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 err="1" smtClean="0">
                <a:solidFill>
                  <a:srgbClr val="252525"/>
                </a:solidFill>
                <a:cs typeface="Microsoft Sans Serif"/>
              </a:rPr>
              <a:t>штрих</a:t>
            </a:r>
            <a:r>
              <a:rPr sz="1400" spc="-30" dirty="0" err="1" smtClean="0">
                <a:solidFill>
                  <a:srgbClr val="252525"/>
                </a:solidFill>
                <a:cs typeface="Microsoft Sans Serif"/>
              </a:rPr>
              <a:t>кода</a:t>
            </a:r>
            <a:r>
              <a:rPr sz="1400" spc="-30" dirty="0" smtClean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следующего </a:t>
            </a:r>
            <a:r>
              <a:rPr sz="1400" spc="-50" dirty="0">
                <a:solidFill>
                  <a:srgbClr val="252525"/>
                </a:solidFill>
                <a:cs typeface="Microsoft Sans Serif"/>
              </a:rPr>
              <a:t>ДБО </a:t>
            </a:r>
            <a:r>
              <a:rPr sz="14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(расположенное </a:t>
            </a:r>
            <a:r>
              <a:rPr sz="1400" spc="-20" dirty="0" err="1">
                <a:solidFill>
                  <a:srgbClr val="252525"/>
                </a:solidFill>
                <a:cs typeface="Microsoft Sans Serif"/>
              </a:rPr>
              <a:t>под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 err="1" smtClean="0">
                <a:solidFill>
                  <a:srgbClr val="252525"/>
                </a:solidFill>
                <a:cs typeface="Microsoft Sans Serif"/>
              </a:rPr>
              <a:t>штрих</a:t>
            </a:r>
            <a:r>
              <a:rPr sz="1400" spc="-35" dirty="0" err="1" smtClean="0">
                <a:solidFill>
                  <a:srgbClr val="252525"/>
                </a:solidFill>
                <a:cs typeface="Microsoft Sans Serif"/>
              </a:rPr>
              <a:t>кодом</a:t>
            </a:r>
            <a:r>
              <a:rPr sz="1400" spc="5" dirty="0" smtClean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бланка),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который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выдается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участнику</a:t>
            </a:r>
            <a:r>
              <a:rPr sz="14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 err="1">
                <a:solidFill>
                  <a:srgbClr val="252525"/>
                </a:solidFill>
                <a:cs typeface="Microsoft Sans Serif"/>
              </a:rPr>
              <a:t>для</a:t>
            </a:r>
            <a:r>
              <a:rPr sz="14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252525"/>
                </a:solidFill>
                <a:cs typeface="Microsoft Sans Serif"/>
              </a:rPr>
              <a:t>заполнения</a:t>
            </a:r>
            <a:endParaRPr sz="1400" dirty="0">
              <a:cs typeface="Microsoft Sans Serif"/>
            </a:endParaRPr>
          </a:p>
          <a:p>
            <a:pPr marL="299085" marR="6350" indent="-28702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720" algn="l"/>
              </a:tabLst>
            </a:pPr>
            <a:r>
              <a:rPr sz="1400" dirty="0">
                <a:solidFill>
                  <a:srgbClr val="252525"/>
                </a:solidFill>
                <a:cs typeface="Microsoft Sans Serif"/>
              </a:rPr>
              <a:t>в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поле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«Лист </a:t>
            </a:r>
            <a:r>
              <a:rPr sz="1400" spc="55" dirty="0">
                <a:solidFill>
                  <a:srgbClr val="252525"/>
                </a:solidFill>
                <a:cs typeface="Microsoft Sans Serif"/>
              </a:rPr>
              <a:t>№»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при выдаче </a:t>
            </a:r>
            <a:r>
              <a:rPr sz="1400" spc="-50" dirty="0">
                <a:solidFill>
                  <a:srgbClr val="252525"/>
                </a:solidFill>
                <a:cs typeface="Microsoft Sans Serif"/>
              </a:rPr>
              <a:t>ДБО </a:t>
            </a:r>
            <a:r>
              <a:rPr sz="1400" spc="110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внести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порядковый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номер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листа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работы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участника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экзамена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(при 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этом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листами </a:t>
            </a:r>
            <a:r>
              <a:rPr sz="14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1 и </a:t>
            </a:r>
            <a:r>
              <a:rPr sz="14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являются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основные 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бланки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ответов </a:t>
            </a:r>
            <a:r>
              <a:rPr sz="14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 лист 1 и лист </a:t>
            </a:r>
            <a:r>
              <a:rPr sz="1400" spc="-3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 err="1">
                <a:solidFill>
                  <a:srgbClr val="252525"/>
                </a:solidFill>
                <a:cs typeface="Microsoft Sans Serif"/>
              </a:rPr>
              <a:t>соответственно</a:t>
            </a:r>
            <a:r>
              <a:rPr sz="1400" spc="-10" dirty="0" smtClean="0">
                <a:solidFill>
                  <a:srgbClr val="252525"/>
                </a:solidFill>
                <a:cs typeface="Microsoft Sans Serif"/>
              </a:rPr>
              <a:t>)</a:t>
            </a:r>
            <a:endParaRPr sz="1400" dirty="0">
              <a:cs typeface="Microsoft Sans Serif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600"/>
              </a:spcBef>
              <a:buFont typeface="Symbol"/>
              <a:buChar char=""/>
              <a:tabLst>
                <a:tab pos="299720" algn="l"/>
              </a:tabLst>
            </a:pPr>
            <a:r>
              <a:rPr sz="1400" spc="-20" dirty="0">
                <a:solidFill>
                  <a:srgbClr val="252525"/>
                </a:solidFill>
                <a:cs typeface="Microsoft Sans Serif"/>
              </a:rPr>
              <a:t>зафиксировать количество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выданных </a:t>
            </a:r>
            <a:r>
              <a:rPr sz="1400" spc="-50" dirty="0">
                <a:solidFill>
                  <a:srgbClr val="252525"/>
                </a:solidFill>
                <a:cs typeface="Microsoft Sans Serif"/>
              </a:rPr>
              <a:t>ДБО </a:t>
            </a:r>
            <a:r>
              <a:rPr sz="1400" spc="105" dirty="0">
                <a:solidFill>
                  <a:srgbClr val="252525"/>
                </a:solidFill>
                <a:cs typeface="Microsoft Sans Serif"/>
              </a:rPr>
              <a:t>№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 в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форме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ППЭ-05-02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«Протокол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проведения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4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400" spc="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аудитории»</a:t>
            </a:r>
            <a:r>
              <a:rPr sz="14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и</a:t>
            </a:r>
            <a:r>
              <a:rPr sz="14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прописать</a:t>
            </a:r>
            <a:r>
              <a:rPr sz="1400" spc="7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номера</a:t>
            </a:r>
            <a:r>
              <a:rPr sz="1400" spc="8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выданных</a:t>
            </a:r>
            <a:r>
              <a:rPr sz="14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дополнительных</a:t>
            </a:r>
            <a:r>
              <a:rPr sz="1400" spc="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5" dirty="0">
                <a:solidFill>
                  <a:srgbClr val="252525"/>
                </a:solidFill>
                <a:cs typeface="Microsoft Sans Serif"/>
              </a:rPr>
              <a:t>бланков</a:t>
            </a:r>
            <a:r>
              <a:rPr sz="1400" spc="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ответов</a:t>
            </a:r>
            <a:r>
              <a:rPr sz="1400" spc="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105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400" spc="7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 </a:t>
            </a:r>
            <a:r>
              <a:rPr sz="1400" spc="-36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форме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ППЭ-12-03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«Ведомость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использования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дополнительных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бланков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ответов </a:t>
            </a:r>
            <a:r>
              <a:rPr sz="1400" spc="110" dirty="0">
                <a:solidFill>
                  <a:srgbClr val="252525"/>
                </a:solidFill>
                <a:cs typeface="Microsoft Sans Serif"/>
              </a:rPr>
              <a:t>№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2»</a:t>
            </a:r>
            <a:endParaRPr sz="1400" dirty="0"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33363" y="5567362"/>
            <a:ext cx="8677275" cy="744220"/>
            <a:chOff x="233362" y="5567362"/>
            <a:chExt cx="8677275" cy="744220"/>
          </a:xfrm>
        </p:grpSpPr>
        <p:sp>
          <p:nvSpPr>
            <p:cNvPr id="8" name="object 8"/>
            <p:cNvSpPr/>
            <p:nvPr/>
          </p:nvSpPr>
          <p:spPr>
            <a:xfrm>
              <a:off x="247650" y="5581650"/>
              <a:ext cx="8648700" cy="715645"/>
            </a:xfrm>
            <a:custGeom>
              <a:avLst/>
              <a:gdLst/>
              <a:ahLst/>
              <a:cxnLst/>
              <a:rect l="l" t="t" r="r" b="b"/>
              <a:pathLst>
                <a:path w="8648700" h="715645">
                  <a:moveTo>
                    <a:pt x="8529574" y="0"/>
                  </a:moveTo>
                  <a:lnTo>
                    <a:pt x="119189" y="0"/>
                  </a:lnTo>
                  <a:lnTo>
                    <a:pt x="72796" y="9366"/>
                  </a:lnTo>
                  <a:lnTo>
                    <a:pt x="34910" y="34910"/>
                  </a:lnTo>
                  <a:lnTo>
                    <a:pt x="9366" y="72796"/>
                  </a:lnTo>
                  <a:lnTo>
                    <a:pt x="0" y="119189"/>
                  </a:lnTo>
                  <a:lnTo>
                    <a:pt x="0" y="595909"/>
                  </a:lnTo>
                  <a:lnTo>
                    <a:pt x="9366" y="642300"/>
                  </a:lnTo>
                  <a:lnTo>
                    <a:pt x="34910" y="680181"/>
                  </a:lnTo>
                  <a:lnTo>
                    <a:pt x="72796" y="705721"/>
                  </a:lnTo>
                  <a:lnTo>
                    <a:pt x="119189" y="715086"/>
                  </a:lnTo>
                  <a:lnTo>
                    <a:pt x="8529574" y="715086"/>
                  </a:lnTo>
                  <a:lnTo>
                    <a:pt x="8575940" y="705721"/>
                  </a:lnTo>
                  <a:lnTo>
                    <a:pt x="8613806" y="680181"/>
                  </a:lnTo>
                  <a:lnTo>
                    <a:pt x="8639337" y="642300"/>
                  </a:lnTo>
                  <a:lnTo>
                    <a:pt x="8648700" y="595909"/>
                  </a:lnTo>
                  <a:lnTo>
                    <a:pt x="8648700" y="119189"/>
                  </a:lnTo>
                  <a:lnTo>
                    <a:pt x="8639337" y="72796"/>
                  </a:lnTo>
                  <a:lnTo>
                    <a:pt x="8613806" y="34910"/>
                  </a:lnTo>
                  <a:lnTo>
                    <a:pt x="8575940" y="9366"/>
                  </a:lnTo>
                  <a:lnTo>
                    <a:pt x="85295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47650" y="5581650"/>
              <a:ext cx="8648700" cy="715645"/>
            </a:xfrm>
            <a:custGeom>
              <a:avLst/>
              <a:gdLst/>
              <a:ahLst/>
              <a:cxnLst/>
              <a:rect l="l" t="t" r="r" b="b"/>
              <a:pathLst>
                <a:path w="8648700" h="715645">
                  <a:moveTo>
                    <a:pt x="0" y="119189"/>
                  </a:moveTo>
                  <a:lnTo>
                    <a:pt x="9366" y="72796"/>
                  </a:lnTo>
                  <a:lnTo>
                    <a:pt x="34910" y="34910"/>
                  </a:lnTo>
                  <a:lnTo>
                    <a:pt x="72796" y="9366"/>
                  </a:lnTo>
                  <a:lnTo>
                    <a:pt x="119189" y="0"/>
                  </a:lnTo>
                  <a:lnTo>
                    <a:pt x="8529574" y="0"/>
                  </a:lnTo>
                  <a:lnTo>
                    <a:pt x="8575940" y="9366"/>
                  </a:lnTo>
                  <a:lnTo>
                    <a:pt x="8613806" y="34910"/>
                  </a:lnTo>
                  <a:lnTo>
                    <a:pt x="8639337" y="72796"/>
                  </a:lnTo>
                  <a:lnTo>
                    <a:pt x="8648700" y="119189"/>
                  </a:lnTo>
                  <a:lnTo>
                    <a:pt x="8648700" y="595909"/>
                  </a:lnTo>
                  <a:lnTo>
                    <a:pt x="8639337" y="642300"/>
                  </a:lnTo>
                  <a:lnTo>
                    <a:pt x="8613806" y="680181"/>
                  </a:lnTo>
                  <a:lnTo>
                    <a:pt x="8575940" y="705721"/>
                  </a:lnTo>
                  <a:lnTo>
                    <a:pt x="8529574" y="715086"/>
                  </a:lnTo>
                  <a:lnTo>
                    <a:pt x="119189" y="715086"/>
                  </a:lnTo>
                  <a:lnTo>
                    <a:pt x="72796" y="705721"/>
                  </a:lnTo>
                  <a:lnTo>
                    <a:pt x="34910" y="680181"/>
                  </a:lnTo>
                  <a:lnTo>
                    <a:pt x="9366" y="642300"/>
                  </a:lnTo>
                  <a:lnTo>
                    <a:pt x="0" y="595909"/>
                  </a:lnTo>
                  <a:lnTo>
                    <a:pt x="0" y="119189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53872" y="5644698"/>
            <a:ext cx="76371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0000"/>
                </a:solidFill>
                <a:cs typeface="Arial"/>
              </a:rPr>
              <a:t>ДБО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№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2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копировать</a:t>
            </a:r>
            <a:r>
              <a:rPr sz="1800" b="1" spc="4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и</a:t>
            </a:r>
            <a:r>
              <a:rPr sz="1800" b="1" spc="10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выдавать</a:t>
            </a:r>
            <a:r>
              <a:rPr sz="1800" b="1" spc="4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копии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 категорически</a:t>
            </a:r>
            <a:r>
              <a:rPr sz="1800" b="1" spc="3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запрещено!</a:t>
            </a:r>
            <a:endParaRPr sz="1800" dirty="0"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cs typeface="Arial"/>
              </a:rPr>
              <a:t>При</a:t>
            </a:r>
            <a:r>
              <a:rPr sz="1800" b="1" spc="-15" dirty="0">
                <a:solidFill>
                  <a:srgbClr val="FF0000"/>
                </a:solidFill>
                <a:cs typeface="Arial"/>
              </a:rPr>
              <a:t> нехватке</a:t>
            </a:r>
            <a:r>
              <a:rPr sz="1800" b="1" spc="40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ДБО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 № 2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20" dirty="0">
                <a:solidFill>
                  <a:srgbClr val="FF0000"/>
                </a:solidFill>
                <a:cs typeface="Arial"/>
              </a:rPr>
              <a:t>необходимо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обратиться</a:t>
            </a:r>
            <a:r>
              <a:rPr sz="1800" b="1" spc="5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в</a:t>
            </a:r>
            <a:r>
              <a:rPr sz="18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0000"/>
                </a:solidFill>
                <a:cs typeface="Arial"/>
              </a:rPr>
              <a:t>Штаб</a:t>
            </a:r>
            <a:r>
              <a:rPr sz="1800" b="1" spc="35" dirty="0">
                <a:solidFill>
                  <a:srgbClr val="FF0000"/>
                </a:solidFill>
                <a:cs typeface="Arial"/>
              </a:rPr>
              <a:t> </a:t>
            </a:r>
            <a:r>
              <a:rPr sz="1800" b="1" dirty="0">
                <a:solidFill>
                  <a:srgbClr val="FF0000"/>
                </a:solidFill>
                <a:cs typeface="Arial"/>
              </a:rPr>
              <a:t>ППЭ</a:t>
            </a:r>
            <a:endParaRPr sz="1800" dirty="0"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/>
          <a:srcRect l="3846" t="4682" r="7988" b="9510"/>
          <a:stretch/>
        </p:blipFill>
        <p:spPr>
          <a:xfrm>
            <a:off x="323531" y="1796819"/>
            <a:ext cx="227762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 bwMode="auto">
          <a:xfrm>
            <a:off x="2771800" y="836716"/>
            <a:ext cx="6264696" cy="4048555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ВАЖНО!!!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при выходе из аудитории участники экзамена оставляют экзаменационные материалы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и листы бумаги для черновиков 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на своем рабочем столе 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организатор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проверяет комплектность оставленных участником экзамена  </a:t>
            </a:r>
            <a:r>
              <a:rPr kumimoji="0" lang="ru-RU" b="1" i="0" u="sng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на рабочем столе </a:t>
            </a:r>
            <a:r>
              <a:rPr kumimoji="0" lang="ru-RU" b="1" i="0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ЭМ и листов бумаги для черновиков</a:t>
            </a: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  <a:p>
            <a:pPr marL="106363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/>
              <a:t>организатор фиксирует время выхода участника из аудитории и продолжительность его выхода в ведомости ППЭ-12-04-МАШ</a:t>
            </a:r>
            <a:endParaRPr kumimoji="0" lang="ru-RU" b="1" i="1" strike="noStrike" kern="120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78741" y="3169"/>
            <a:ext cx="7358380" cy="750847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-35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ПРОВЕДЕНИЕ</a:t>
            </a:r>
            <a:r>
              <a:rPr kumimoji="0" lang="ru-RU" sz="2400" b="1" i="0" u="none" strike="noStrike" kern="1200" cap="none" spc="5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-35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ЭКЗАМЕНА: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ВЫХОД УЧАСТНИКА ИЗ АУДИТОРИИ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5333" y="533857"/>
            <a:ext cx="23193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771" y="31429"/>
            <a:ext cx="662508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О</a:t>
            </a:r>
            <a:r>
              <a:rPr lang="ru-RU" sz="2400" b="1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БЕСПЕЧЕНИЕ СОБЛЮДЕНИЯ ПОРЯДКА: </a:t>
            </a:r>
            <a:r>
              <a:rPr lang="ru-RU" sz="2400" spc="-10" dirty="0" smtClean="0">
                <a:solidFill>
                  <a:srgbClr val="002060"/>
                </a:solidFill>
                <a:latin typeface="+mn-lt"/>
                <a:cs typeface="Arial"/>
              </a:rPr>
              <a:t>ТИПИЧНЫЕ НАРУШЕНИЯ РАБОТНИКАМИ ППЭ</a:t>
            </a:r>
            <a:endParaRPr sz="2400" dirty="0">
              <a:solidFill>
                <a:srgbClr val="002060"/>
              </a:solidFill>
              <a:latin typeface="+mn-lt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534" y="770470"/>
            <a:ext cx="8766677" cy="60228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7701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spc="-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ВАЖНО!</a:t>
            </a:r>
          </a:p>
          <a:p>
            <a:pPr marL="147701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spc="-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ТИПИЧНЫЕ НАРУШЕНИЯ ПОРЯДКА ПРОВЕДЕНИЯ ГИА</a:t>
            </a:r>
          </a:p>
          <a:p>
            <a:pPr marL="1477010" algn="ctr">
              <a:lnSpc>
                <a:spcPct val="100000"/>
              </a:lnSpc>
              <a:spcBef>
                <a:spcPts val="105"/>
              </a:spcBef>
            </a:pPr>
            <a:r>
              <a:rPr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СО</a:t>
            </a:r>
            <a:r>
              <a:rPr sz="2000" b="1" spc="-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СТОРОНЫ</a:t>
            </a:r>
            <a:r>
              <a:rPr sz="2000" b="1" spc="-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РАБОТНИКОВ</a:t>
            </a:r>
            <a:r>
              <a:rPr sz="2000" b="1" spc="-4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lang="ru-RU" sz="2000" b="1" spc="-4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ПП</a:t>
            </a:r>
            <a:r>
              <a:rPr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Э: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marL="1477010" algn="ctr">
              <a:lnSpc>
                <a:spcPct val="100000"/>
              </a:lnSpc>
              <a:spcBef>
                <a:spcPts val="105"/>
              </a:spcBef>
            </a:pPr>
            <a:endParaRPr sz="800" dirty="0">
              <a:cs typeface="Times New Roman"/>
            </a:endParaRPr>
          </a:p>
          <a:p>
            <a:pPr marL="195580" indent="-182880" algn="just">
              <a:lnSpc>
                <a:spcPct val="100000"/>
              </a:lnSpc>
              <a:buFont typeface="Wingdings"/>
              <a:buChar char=""/>
              <a:tabLst>
                <a:tab pos="195580" algn="l"/>
              </a:tabLst>
            </a:pPr>
            <a:r>
              <a:rPr sz="1600" dirty="0">
                <a:cs typeface="Times New Roman"/>
              </a:rPr>
              <a:t>ДОПУСК</a:t>
            </a:r>
            <a:r>
              <a:rPr sz="1600" spc="-5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В </a:t>
            </a:r>
            <a:r>
              <a:rPr sz="1600" spc="-5" dirty="0">
                <a:cs typeface="Times New Roman"/>
              </a:rPr>
              <a:t>ППЭ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ЛИЦА,</a:t>
            </a:r>
            <a:r>
              <a:rPr sz="1600" spc="20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ОТСУТСТВУЮЩЕГО</a:t>
            </a:r>
            <a:r>
              <a:rPr sz="1600" spc="-30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В</a:t>
            </a:r>
            <a:r>
              <a:rPr sz="1600" spc="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СПИСКАХ</a:t>
            </a:r>
            <a:r>
              <a:rPr sz="1600" spc="15" dirty="0">
                <a:cs typeface="Times New Roman"/>
              </a:rPr>
              <a:t> </a:t>
            </a:r>
            <a:r>
              <a:rPr sz="1600" spc="-20" dirty="0">
                <a:cs typeface="Times New Roman"/>
              </a:rPr>
              <a:t>РАСПРЕДЕЛЕНИЯ/ЛИЦА</a:t>
            </a:r>
            <a:r>
              <a:rPr sz="1600" spc="15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БЕЗ</a:t>
            </a:r>
            <a:r>
              <a:rPr sz="1600" spc="-5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ДОКУМЕНТА</a:t>
            </a:r>
            <a:r>
              <a:rPr sz="1600" spc="-15" dirty="0" smtClean="0">
                <a:cs typeface="Times New Roman"/>
              </a:rPr>
              <a:t>,</a:t>
            </a:r>
            <a:r>
              <a:rPr lang="ru-RU" sz="1600" spc="-15" dirty="0" smtClean="0">
                <a:cs typeface="Times New Roman"/>
              </a:rPr>
              <a:t> </a:t>
            </a:r>
            <a:r>
              <a:rPr sz="1600" spc="-20" dirty="0" smtClean="0">
                <a:cs typeface="Times New Roman"/>
              </a:rPr>
              <a:t>УДОСТОВЕРЯЮЩЕГО</a:t>
            </a:r>
            <a:r>
              <a:rPr sz="1600" spc="-55" dirty="0" smtClean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ЛИЧНОСТЬ</a:t>
            </a:r>
            <a:endParaRPr sz="1600" dirty="0">
              <a:cs typeface="Times New Roman"/>
            </a:endParaRP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10" dirty="0">
                <a:cs typeface="Times New Roman"/>
              </a:rPr>
              <a:t>НЕОСУЩЕСТВЛЕНИЕ</a:t>
            </a:r>
            <a:r>
              <a:rPr sz="1600" spc="-15" dirty="0">
                <a:cs typeface="Times New Roman"/>
              </a:rPr>
              <a:t> </a:t>
            </a:r>
            <a:r>
              <a:rPr sz="1600" spc="-20" dirty="0">
                <a:cs typeface="Times New Roman"/>
              </a:rPr>
              <a:t>КОНТРОЛЯ</a:t>
            </a:r>
            <a:endParaRPr sz="1600" dirty="0">
              <a:cs typeface="Times New Roman"/>
            </a:endParaRP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20" dirty="0">
                <a:cs typeface="Times New Roman"/>
              </a:rPr>
              <a:t>НЕПРАВИЛЬНАЯ</a:t>
            </a:r>
            <a:r>
              <a:rPr sz="1600" dirty="0">
                <a:cs typeface="Times New Roman"/>
              </a:rPr>
              <a:t> </a:t>
            </a:r>
            <a:r>
              <a:rPr sz="1600" spc="-45" dirty="0">
                <a:cs typeface="Times New Roman"/>
              </a:rPr>
              <a:t>РАССАДКА</a:t>
            </a:r>
            <a:r>
              <a:rPr sz="1600" spc="-20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УЧАСТНИКОВ</a:t>
            </a:r>
            <a:endParaRPr sz="1600" dirty="0">
              <a:cs typeface="Times New Roman"/>
            </a:endParaRP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10" dirty="0">
                <a:cs typeface="Times New Roman"/>
              </a:rPr>
              <a:t>НАРУШЕНИЯ</a:t>
            </a:r>
            <a:r>
              <a:rPr sz="1600" spc="-5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В</a:t>
            </a:r>
            <a:r>
              <a:rPr sz="1600" spc="5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ЧАСТИ</a:t>
            </a:r>
            <a:r>
              <a:rPr sz="1600" spc="5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ЗАПОЛНЕНИЯ</a:t>
            </a:r>
            <a:r>
              <a:rPr sz="1600" spc="15" dirty="0">
                <a:cs typeface="Times New Roman"/>
              </a:rPr>
              <a:t> </a:t>
            </a:r>
            <a:r>
              <a:rPr sz="1600" spc="-15" dirty="0" smtClean="0">
                <a:cs typeface="Times New Roman"/>
              </a:rPr>
              <a:t>БЛАНКОВ</a:t>
            </a:r>
            <a:r>
              <a:rPr lang="ru-RU" sz="1600" spc="-15" dirty="0" smtClean="0">
                <a:cs typeface="Times New Roman"/>
              </a:rPr>
              <a:t> ЕГЭ</a:t>
            </a:r>
            <a:endParaRPr sz="1600" dirty="0">
              <a:cs typeface="Times New Roman"/>
            </a:endParaRP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5" dirty="0">
                <a:cs typeface="Times New Roman"/>
              </a:rPr>
              <a:t>НАЛИЧИЕ </a:t>
            </a:r>
            <a:r>
              <a:rPr sz="1600" spc="-15" dirty="0" smtClean="0">
                <a:cs typeface="Times New Roman"/>
              </a:rPr>
              <a:t>СРЕДСТВ</a:t>
            </a:r>
            <a:r>
              <a:rPr sz="1600" spc="-40" dirty="0" smtClean="0">
                <a:cs typeface="Times New Roman"/>
              </a:rPr>
              <a:t> </a:t>
            </a:r>
            <a:r>
              <a:rPr sz="1600" spc="-15" dirty="0" smtClean="0">
                <a:cs typeface="Times New Roman"/>
              </a:rPr>
              <a:t>СВЯЗИ</a:t>
            </a:r>
            <a:endParaRPr lang="ru-RU" sz="1600" spc="-15" dirty="0" smtClean="0">
              <a:cs typeface="Times New Roman"/>
            </a:endParaRP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lang="ru-RU" sz="1600" spc="-15" dirty="0" smtClean="0">
                <a:cs typeface="Times New Roman"/>
              </a:rPr>
              <a:t>НАРУШЕНИЯ В ЗАПОЛНЕНИИ ФОРМ</a:t>
            </a: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lang="ru-RU" sz="1600" spc="-15" dirty="0" smtClean="0">
                <a:cs typeface="Times New Roman"/>
              </a:rPr>
              <a:t>НАРУШЕНИЯ В КОМПЛЕКТОВАНИИ БЛАНКОВ ЕГЭ</a:t>
            </a: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lang="ru-RU" sz="1600" spc="-15" dirty="0" smtClean="0">
                <a:solidFill>
                  <a:srgbClr val="FF0000"/>
                </a:solidFill>
                <a:cs typeface="Times New Roman"/>
              </a:rPr>
              <a:t>НЕ ПРОВЕРЕНА КОМПЛЕКТНОСТЬ  ЭКЗАМЕНАЦИОННЫХ МАТЕРИАЛОВ</a:t>
            </a: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tabLst>
                <a:tab pos="195580" algn="l"/>
              </a:tabLst>
            </a:pPr>
            <a:r>
              <a:rPr lang="ru-RU" sz="1600" spc="-15" dirty="0" smtClean="0">
                <a:solidFill>
                  <a:srgbClr val="FF0000"/>
                </a:solidFill>
                <a:cs typeface="Times New Roman"/>
              </a:rPr>
              <a:t> </a:t>
            </a:r>
            <a:r>
              <a:rPr lang="ru-RU" sz="1600" spc="-15" dirty="0" smtClean="0">
                <a:solidFill>
                  <a:srgbClr val="FF0000"/>
                </a:solidFill>
                <a:cs typeface="Times New Roman"/>
              </a:rPr>
              <a:t>   УЧАСТНИКА </a:t>
            </a:r>
            <a:r>
              <a:rPr lang="ru-RU" sz="1600" spc="-15" dirty="0" smtClean="0">
                <a:solidFill>
                  <a:srgbClr val="FF0000"/>
                </a:solidFill>
                <a:cs typeface="Times New Roman"/>
              </a:rPr>
              <a:t>ПРИ ВЫХОДЕ УЧАСТНИКА ИЗ АУДИТОРИИ </a:t>
            </a:r>
            <a:endParaRPr lang="ru-RU" sz="1600" spc="-15" dirty="0" smtClean="0">
              <a:solidFill>
                <a:srgbClr val="FF0000"/>
              </a:solidFill>
              <a:cs typeface="Times New Roman"/>
            </a:endParaRPr>
          </a:p>
          <a:p>
            <a:pPr marL="195580" indent="-182880" algn="just">
              <a:spcBef>
                <a:spcPts val="840"/>
              </a:spcBef>
              <a:buFont typeface="Wingdings" pitchFamily="2" charset="2"/>
              <a:buChar char="ü"/>
              <a:tabLst>
                <a:tab pos="195580" algn="l"/>
              </a:tabLst>
            </a:pPr>
            <a:r>
              <a:rPr lang="ru-RU" sz="1600" dirty="0" smtClean="0">
                <a:cs typeface="Times New Roman"/>
              </a:rPr>
              <a:t>ВЫНОС</a:t>
            </a:r>
            <a:r>
              <a:rPr lang="ru-RU" sz="1600" spc="15" dirty="0" smtClean="0">
                <a:cs typeface="Times New Roman"/>
              </a:rPr>
              <a:t> </a:t>
            </a:r>
            <a:r>
              <a:rPr lang="ru-RU" sz="1600" spc="-5" dirty="0" smtClean="0">
                <a:cs typeface="Times New Roman"/>
              </a:rPr>
              <a:t>ЭКЗАМЕНАЦИОННЫХ</a:t>
            </a:r>
            <a:r>
              <a:rPr lang="ru-RU" sz="1600" spc="20" dirty="0" smtClean="0">
                <a:cs typeface="Times New Roman"/>
              </a:rPr>
              <a:t> </a:t>
            </a:r>
            <a:r>
              <a:rPr lang="ru-RU" sz="1600" spc="-20" dirty="0" smtClean="0">
                <a:cs typeface="Times New Roman"/>
              </a:rPr>
              <a:t>МАТЕРИАЛОВ</a:t>
            </a:r>
            <a:r>
              <a:rPr lang="ru-RU" sz="1600" spc="5" dirty="0" smtClean="0">
                <a:cs typeface="Times New Roman"/>
              </a:rPr>
              <a:t> </a:t>
            </a:r>
            <a:r>
              <a:rPr lang="ru-RU" sz="1600" spc="-5" dirty="0" smtClean="0">
                <a:cs typeface="Times New Roman"/>
              </a:rPr>
              <a:t>ИЗ </a:t>
            </a:r>
            <a:r>
              <a:rPr lang="ru-RU" sz="1600" spc="-40" dirty="0" smtClean="0">
                <a:cs typeface="Times New Roman"/>
              </a:rPr>
              <a:t>АУДИТОРИИ</a:t>
            </a:r>
            <a:endParaRPr lang="ru-RU" sz="1600" dirty="0" smtClean="0">
              <a:cs typeface="Times New Roman"/>
            </a:endParaRP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5" dirty="0" smtClean="0">
                <a:cs typeface="Times New Roman"/>
              </a:rPr>
              <a:t>ПОМОЩЬ </a:t>
            </a:r>
            <a:r>
              <a:rPr sz="1600" spc="-10" dirty="0">
                <a:cs typeface="Times New Roman"/>
              </a:rPr>
              <a:t>УЧАСТНИКАМ</a:t>
            </a:r>
            <a:r>
              <a:rPr sz="1600" dirty="0">
                <a:cs typeface="Times New Roman"/>
              </a:rPr>
              <a:t> В </a:t>
            </a:r>
            <a:r>
              <a:rPr sz="1600" spc="-10" dirty="0">
                <a:cs typeface="Times New Roman"/>
              </a:rPr>
              <a:t>ВЫПОЛНЕНИИ</a:t>
            </a:r>
            <a:r>
              <a:rPr sz="1600" spc="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ЭКЗАМЕНАЦИОННОЙ</a:t>
            </a:r>
            <a:r>
              <a:rPr sz="1600" spc="30" dirty="0">
                <a:cs typeface="Times New Roman"/>
              </a:rPr>
              <a:t> </a:t>
            </a:r>
            <a:r>
              <a:rPr sz="1600" spc="-35" dirty="0" smtClean="0">
                <a:cs typeface="Times New Roman"/>
              </a:rPr>
              <a:t>РАБОТ</a:t>
            </a:r>
            <a:r>
              <a:rPr lang="ru-RU" sz="1600" spc="-35" dirty="0" smtClean="0">
                <a:cs typeface="Times New Roman"/>
              </a:rPr>
              <a:t>Ы</a:t>
            </a:r>
            <a:endParaRPr sz="1600" dirty="0">
              <a:cs typeface="Times New Roman"/>
            </a:endParaRPr>
          </a:p>
          <a:p>
            <a:pPr marL="195580" indent="-182880" algn="just">
              <a:lnSpc>
                <a:spcPct val="100000"/>
              </a:lnSpc>
              <a:spcBef>
                <a:spcPts val="844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5" dirty="0">
                <a:cs typeface="Times New Roman"/>
              </a:rPr>
              <a:t>УВЕЛИЧЕНИЕ/УМЕНЬШЕНИЕ</a:t>
            </a:r>
            <a:r>
              <a:rPr sz="1600" spc="-15" dirty="0">
                <a:cs typeface="Times New Roman"/>
              </a:rPr>
              <a:t> ПРОДОЛЖИТЕЛЬНОСТИ</a:t>
            </a:r>
            <a:r>
              <a:rPr sz="1600" spc="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ЭКЗАМЕНА</a:t>
            </a:r>
            <a:endParaRPr sz="1600" dirty="0">
              <a:cs typeface="Times New Roman"/>
            </a:endParaRPr>
          </a:p>
          <a:p>
            <a:pPr marL="195580" indent="-182880" algn="just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5" dirty="0">
                <a:cs typeface="Times New Roman"/>
              </a:rPr>
              <a:t>НЕ</a:t>
            </a:r>
            <a:r>
              <a:rPr sz="1600" dirty="0">
                <a:cs typeface="Times New Roman"/>
              </a:rPr>
              <a:t> </a:t>
            </a:r>
            <a:r>
              <a:rPr sz="1600" spc="-20" dirty="0">
                <a:cs typeface="Times New Roman"/>
              </a:rPr>
              <a:t>СДЕЛАНО</a:t>
            </a:r>
            <a:r>
              <a:rPr sz="1600" spc="1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ПРЕДУПРЕЖДЕНИЕ</a:t>
            </a:r>
            <a:r>
              <a:rPr sz="1600" spc="-30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О</a:t>
            </a:r>
            <a:r>
              <a:rPr sz="1600" spc="5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СКОРОМ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ЗАВЕРШЕНИИ</a:t>
            </a:r>
            <a:r>
              <a:rPr sz="160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ЭКЗАМЕНА</a:t>
            </a:r>
            <a:r>
              <a:rPr sz="1600" spc="5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ЗА 30</a:t>
            </a:r>
            <a:r>
              <a:rPr sz="1600" spc="-5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И</a:t>
            </a:r>
            <a:r>
              <a:rPr sz="1600" spc="5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ЗА</a:t>
            </a:r>
            <a:r>
              <a:rPr sz="1600" spc="-5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5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МИНУТ </a:t>
            </a:r>
            <a:r>
              <a:rPr sz="1600" dirty="0">
                <a:cs typeface="Times New Roman"/>
              </a:rPr>
              <a:t>ДО</a:t>
            </a:r>
            <a:r>
              <a:rPr sz="1600" spc="-15" dirty="0">
                <a:cs typeface="Times New Roman"/>
              </a:rPr>
              <a:t> ЕГО</a:t>
            </a:r>
            <a:r>
              <a:rPr sz="1600" spc="30" dirty="0">
                <a:cs typeface="Times New Roman"/>
              </a:rPr>
              <a:t> </a:t>
            </a:r>
            <a:r>
              <a:rPr sz="1600" spc="-10" dirty="0" smtClean="0">
                <a:cs typeface="Times New Roman"/>
              </a:rPr>
              <a:t>ОКОНЧАНИЯ</a:t>
            </a:r>
            <a:r>
              <a:rPr lang="ru-RU" sz="1600" spc="-10" dirty="0" smtClean="0">
                <a:cs typeface="Times New Roman"/>
              </a:rPr>
              <a:t> ЭКЗАМЕНА</a:t>
            </a:r>
            <a:endParaRPr sz="1600" dirty="0"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32907" y="4255008"/>
            <a:ext cx="1521619" cy="1383030"/>
          </a:xfrm>
          <a:custGeom>
            <a:avLst/>
            <a:gdLst/>
            <a:ahLst/>
            <a:cxnLst/>
            <a:rect l="l" t="t" r="r" b="b"/>
            <a:pathLst>
              <a:path w="2028825" h="1383029">
                <a:moveTo>
                  <a:pt x="257936" y="0"/>
                </a:moveTo>
                <a:lnTo>
                  <a:pt x="2028698" y="0"/>
                </a:lnTo>
                <a:lnTo>
                  <a:pt x="2028698" y="1124712"/>
                </a:lnTo>
                <a:lnTo>
                  <a:pt x="2023618" y="1175131"/>
                </a:lnTo>
                <a:lnTo>
                  <a:pt x="2008377" y="1224026"/>
                </a:lnTo>
                <a:lnTo>
                  <a:pt x="1984502" y="1267841"/>
                </a:lnTo>
                <a:lnTo>
                  <a:pt x="1952878" y="1306703"/>
                </a:lnTo>
                <a:lnTo>
                  <a:pt x="1914017" y="1338364"/>
                </a:lnTo>
                <a:lnTo>
                  <a:pt x="1870075" y="1362227"/>
                </a:lnTo>
                <a:lnTo>
                  <a:pt x="1821179" y="1377569"/>
                </a:lnTo>
                <a:lnTo>
                  <a:pt x="1770760" y="1382598"/>
                </a:lnTo>
                <a:lnTo>
                  <a:pt x="0" y="1382598"/>
                </a:lnTo>
                <a:lnTo>
                  <a:pt x="0" y="257937"/>
                </a:lnTo>
                <a:lnTo>
                  <a:pt x="5079" y="207518"/>
                </a:lnTo>
                <a:lnTo>
                  <a:pt x="20320" y="158623"/>
                </a:lnTo>
                <a:lnTo>
                  <a:pt x="44323" y="114427"/>
                </a:lnTo>
                <a:lnTo>
                  <a:pt x="76326" y="76327"/>
                </a:lnTo>
                <a:lnTo>
                  <a:pt x="114426" y="44323"/>
                </a:lnTo>
                <a:lnTo>
                  <a:pt x="158623" y="20320"/>
                </a:lnTo>
                <a:lnTo>
                  <a:pt x="207518" y="5080"/>
                </a:lnTo>
                <a:lnTo>
                  <a:pt x="257936" y="0"/>
                </a:lnTo>
                <a:close/>
              </a:path>
            </a:pathLst>
          </a:custGeom>
          <a:ln w="883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806245" y="2372264"/>
            <a:ext cx="2057933" cy="2907102"/>
            <a:chOff x="6548628" y="1962911"/>
            <a:chExt cx="5408295" cy="4168775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12580" y="1962911"/>
              <a:ext cx="2622804" cy="25847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4858" y="2155316"/>
              <a:ext cx="2252052" cy="221367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43644" y="3954792"/>
              <a:ext cx="2612898" cy="196672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88068" y="4299204"/>
              <a:ext cx="1940052" cy="12938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48628" y="2714243"/>
              <a:ext cx="2200782" cy="20299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3700" y="2909315"/>
              <a:ext cx="1630679" cy="14599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96328" y="2874225"/>
              <a:ext cx="3253612" cy="32569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91400" y="3068955"/>
              <a:ext cx="2684208" cy="26872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30637" y="1330775"/>
            <a:ext cx="5080000" cy="2323465"/>
            <a:chOff x="3830637" y="1330769"/>
            <a:chExt cx="5080000" cy="23234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40225" y="1340358"/>
              <a:ext cx="5060696" cy="23042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835400" y="1335532"/>
              <a:ext cx="5070475" cy="2313940"/>
            </a:xfrm>
            <a:custGeom>
              <a:avLst/>
              <a:gdLst/>
              <a:ahLst/>
              <a:cxnLst/>
              <a:rect l="l" t="t" r="r" b="b"/>
              <a:pathLst>
                <a:path w="5070475" h="2313940">
                  <a:moveTo>
                    <a:pt x="0" y="2313813"/>
                  </a:moveTo>
                  <a:lnTo>
                    <a:pt x="5070221" y="2313813"/>
                  </a:lnTo>
                  <a:lnTo>
                    <a:pt x="5070221" y="0"/>
                  </a:lnTo>
                  <a:lnTo>
                    <a:pt x="0" y="0"/>
                  </a:lnTo>
                  <a:lnTo>
                    <a:pt x="0" y="2313813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412609" y="1689774"/>
            <a:ext cx="467359" cy="19684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4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334"/>
              </a:spcBef>
            </a:pPr>
            <a:r>
              <a:rPr sz="1000" b="1" spc="-10" dirty="0">
                <a:latin typeface="Arial"/>
                <a:cs typeface="Arial"/>
              </a:rPr>
              <a:t>2021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79520" y="1474050"/>
            <a:ext cx="5217160" cy="5175250"/>
            <a:chOff x="3779520" y="1474050"/>
            <a:chExt cx="5217160" cy="51752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0044" y="2112492"/>
              <a:ext cx="3511042" cy="1823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5816" y="1474050"/>
              <a:ext cx="766051" cy="1276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9520" y="3694176"/>
              <a:ext cx="5177028" cy="29550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91712" y="3750564"/>
              <a:ext cx="5204460" cy="2799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27653" y="3722242"/>
              <a:ext cx="5081524" cy="2859532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739" y="11665"/>
            <a:ext cx="798957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95"/>
              </a:spcBef>
            </a:pP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РАБОТА</a:t>
            </a:r>
            <a:r>
              <a:rPr sz="2400" b="1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С</a:t>
            </a:r>
            <a:r>
              <a:rPr sz="2400" b="1" spc="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0" dirty="0">
                <a:solidFill>
                  <a:schemeClr val="accent6">
                    <a:lumMod val="75000"/>
                  </a:schemeClr>
                </a:solidFill>
              </a:rPr>
              <a:t>ФОРМОЙ</a:t>
            </a:r>
            <a:r>
              <a:rPr sz="2400" b="1" spc="7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ППЭ-12-04-МАШ</a:t>
            </a:r>
            <a:r>
              <a:rPr sz="2400" b="1" spc="6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«ВЕДОМОСТЬ</a:t>
            </a:r>
            <a:r>
              <a:rPr sz="2400" b="1" spc="8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УЧЕТА </a:t>
            </a:r>
            <a:r>
              <a:rPr sz="2400" b="1" spc="-57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ВРЕМЕНИ</a:t>
            </a:r>
            <a:r>
              <a:rPr sz="2400" b="1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ОТСУТСТВИЯ</a:t>
            </a:r>
            <a:r>
              <a:rPr sz="2400" b="1" spc="7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УЧАСТНИКОВ</a:t>
            </a:r>
            <a:r>
              <a:rPr sz="2400" b="1" spc="6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endParaRPr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l">
              <a:lnSpc>
                <a:spcPct val="100000"/>
              </a:lnSpc>
            </a:pP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-2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60" dirty="0">
                <a:solidFill>
                  <a:schemeClr val="accent6">
                    <a:lumMod val="75000"/>
                  </a:schemeClr>
                </a:solidFill>
              </a:rPr>
              <a:t>АУДИТОРИИ»</a:t>
            </a:r>
            <a:endParaRPr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7656" y="3722247"/>
            <a:ext cx="5081905" cy="2792431"/>
          </a:xfrm>
          <a:prstGeom prst="rect">
            <a:avLst/>
          </a:prstGeom>
          <a:ln w="9525">
            <a:solidFill>
              <a:srgbClr val="E36C09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177165" marR="83820" indent="-85725" algn="just">
              <a:lnSpc>
                <a:spcPct val="100000"/>
              </a:lnSpc>
              <a:spcBef>
                <a:spcPts val="715"/>
              </a:spcBef>
              <a:buChar char="•"/>
              <a:tabLst>
                <a:tab pos="177800" algn="l"/>
              </a:tabLst>
            </a:pPr>
            <a:r>
              <a:rPr sz="1200" spc="-15" dirty="0">
                <a:cs typeface="Microsoft Sans Serif"/>
              </a:rPr>
              <a:t>Организаторы</a:t>
            </a:r>
            <a:r>
              <a:rPr sz="1200" spc="-1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аудитории</a:t>
            </a:r>
            <a:r>
              <a:rPr sz="1200" spc="-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фиксируют</a:t>
            </a:r>
            <a:r>
              <a:rPr sz="1200" spc="-1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каждый</a:t>
            </a:r>
            <a:r>
              <a:rPr sz="1200" spc="-1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выход</a:t>
            </a:r>
            <a:r>
              <a:rPr sz="1200" spc="-1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участника </a:t>
            </a:r>
            <a:r>
              <a:rPr sz="1200" spc="-10" dirty="0">
                <a:cs typeface="Microsoft Sans Serif"/>
              </a:rPr>
              <a:t> </a:t>
            </a:r>
            <a:r>
              <a:rPr sz="1200" spc="-25" dirty="0">
                <a:cs typeface="Microsoft Sans Serif"/>
              </a:rPr>
              <a:t>экзамена</a:t>
            </a:r>
            <a:r>
              <a:rPr sz="1200" spc="-20" dirty="0">
                <a:cs typeface="Microsoft Sans Serif"/>
              </a:rPr>
              <a:t> </a:t>
            </a:r>
            <a:r>
              <a:rPr sz="1200" spc="-30" dirty="0">
                <a:cs typeface="Microsoft Sans Serif"/>
              </a:rPr>
              <a:t>из</a:t>
            </a:r>
            <a:r>
              <a:rPr sz="1200" spc="-2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аудитории</a:t>
            </a:r>
            <a:r>
              <a:rPr sz="1200" spc="-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ведомости</a:t>
            </a:r>
            <a:r>
              <a:rPr sz="1200" spc="-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учёта</a:t>
            </a:r>
            <a:r>
              <a:rPr sz="1200" spc="-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времени</a:t>
            </a:r>
            <a:r>
              <a:rPr sz="1200" spc="-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отсутствия </a:t>
            </a:r>
            <a:r>
              <a:rPr sz="1200" spc="-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участников</a:t>
            </a:r>
            <a:r>
              <a:rPr sz="1200" spc="1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экзамена</a:t>
            </a:r>
            <a:r>
              <a:rPr sz="1200" spc="-1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2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аудитории</a:t>
            </a:r>
            <a:r>
              <a:rPr sz="1200" spc="1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форме</a:t>
            </a:r>
            <a:r>
              <a:rPr sz="1200" spc="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ППЭ-12-04-МАШ.</a:t>
            </a:r>
          </a:p>
          <a:p>
            <a:pPr marL="177165" marR="84455" indent="-85725" algn="just">
              <a:lnSpc>
                <a:spcPct val="100000"/>
              </a:lnSpc>
              <a:spcBef>
                <a:spcPts val="290"/>
              </a:spcBef>
              <a:buChar char="•"/>
              <a:tabLst>
                <a:tab pos="177800" algn="l"/>
              </a:tabLst>
            </a:pPr>
            <a:r>
              <a:rPr sz="1200" dirty="0">
                <a:cs typeface="Microsoft Sans Serif"/>
              </a:rPr>
              <a:t>Если </a:t>
            </a:r>
            <a:r>
              <a:rPr sz="1200" spc="-10" dirty="0">
                <a:cs typeface="Microsoft Sans Serif"/>
              </a:rPr>
              <a:t>один </a:t>
            </a:r>
            <a:r>
              <a:rPr sz="1200" spc="-5" dirty="0">
                <a:cs typeface="Microsoft Sans Serif"/>
              </a:rPr>
              <a:t>и </a:t>
            </a:r>
            <a:r>
              <a:rPr sz="1200" spc="-10" dirty="0">
                <a:cs typeface="Microsoft Sans Serif"/>
              </a:rPr>
              <a:t>тот </a:t>
            </a:r>
            <a:r>
              <a:rPr sz="1200" spc="-25" dirty="0">
                <a:cs typeface="Microsoft Sans Serif"/>
              </a:rPr>
              <a:t>же </a:t>
            </a:r>
            <a:r>
              <a:rPr sz="1200" spc="-15" dirty="0">
                <a:cs typeface="Microsoft Sans Serif"/>
              </a:rPr>
              <a:t>участник </a:t>
            </a:r>
            <a:r>
              <a:rPr sz="1200" spc="-20" dirty="0">
                <a:cs typeface="Microsoft Sans Serif"/>
              </a:rPr>
              <a:t>экзамена </a:t>
            </a:r>
            <a:r>
              <a:rPr sz="1200" spc="-10" dirty="0">
                <a:cs typeface="Microsoft Sans Serif"/>
              </a:rPr>
              <a:t>выходит </a:t>
            </a:r>
            <a:r>
              <a:rPr sz="1200" spc="-20" dirty="0">
                <a:cs typeface="Microsoft Sans Serif"/>
              </a:rPr>
              <a:t>несколько </a:t>
            </a:r>
            <a:r>
              <a:rPr sz="1200" spc="-25" dirty="0">
                <a:cs typeface="Microsoft Sans Serif"/>
              </a:rPr>
              <a:t>раз, </a:t>
            </a:r>
            <a:r>
              <a:rPr sz="1200" spc="-10" dirty="0">
                <a:cs typeface="Microsoft Sans Serif"/>
              </a:rPr>
              <a:t>то </a:t>
            </a:r>
            <a:r>
              <a:rPr sz="1200" spc="-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каждый</a:t>
            </a:r>
            <a:r>
              <a:rPr sz="1200" spc="-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его</a:t>
            </a:r>
            <a:r>
              <a:rPr sz="1200" spc="1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выход</a:t>
            </a:r>
            <a:r>
              <a:rPr sz="1200" spc="2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фиксируется</a:t>
            </a:r>
            <a:r>
              <a:rPr sz="1200" spc="1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в</a:t>
            </a:r>
            <a:r>
              <a:rPr sz="1200" spc="1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ведомости</a:t>
            </a:r>
            <a:r>
              <a:rPr sz="1200" dirty="0">
                <a:cs typeface="Microsoft Sans Serif"/>
              </a:rPr>
              <a:t> в</a:t>
            </a:r>
            <a:r>
              <a:rPr sz="1200" spc="1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новой</a:t>
            </a:r>
            <a:r>
              <a:rPr sz="1200" spc="1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строке.</a:t>
            </a:r>
            <a:endParaRPr sz="1200" dirty="0">
              <a:cs typeface="Microsoft Sans Serif"/>
            </a:endParaRPr>
          </a:p>
          <a:p>
            <a:pPr marL="177165" marR="83185" indent="-85725" algn="just">
              <a:lnSpc>
                <a:spcPct val="100000"/>
              </a:lnSpc>
              <a:spcBef>
                <a:spcPts val="290"/>
              </a:spcBef>
              <a:buChar char="•"/>
              <a:tabLst>
                <a:tab pos="177800" algn="l"/>
              </a:tabLst>
            </a:pPr>
            <a:r>
              <a:rPr sz="1200" dirty="0">
                <a:cs typeface="Microsoft Sans Serif"/>
              </a:rPr>
              <a:t>При</a:t>
            </a:r>
            <a:r>
              <a:rPr sz="1200" spc="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нехватке</a:t>
            </a:r>
            <a:r>
              <a:rPr sz="1200" spc="-15" dirty="0">
                <a:cs typeface="Microsoft Sans Serif"/>
              </a:rPr>
              <a:t> места</a:t>
            </a:r>
            <a:r>
              <a:rPr sz="1200" spc="-1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на</a:t>
            </a:r>
            <a:r>
              <a:rPr sz="120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одном</a:t>
            </a:r>
            <a:r>
              <a:rPr sz="1200" spc="-1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листе</a:t>
            </a:r>
            <a:r>
              <a:rPr sz="120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записи</a:t>
            </a:r>
            <a:r>
              <a:rPr sz="1200" spc="-1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продолжаются</a:t>
            </a:r>
            <a:r>
              <a:rPr sz="1200" spc="-10" dirty="0">
                <a:cs typeface="Microsoft Sans Serif"/>
              </a:rPr>
              <a:t> на </a:t>
            </a:r>
            <a:r>
              <a:rPr sz="1200" spc="-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следующем</a:t>
            </a:r>
            <a:r>
              <a:rPr sz="1200" spc="-5" dirty="0">
                <a:cs typeface="Microsoft Sans Serif"/>
              </a:rPr>
              <a:t> листе</a:t>
            </a:r>
            <a:r>
              <a:rPr sz="120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(выдаётся</a:t>
            </a:r>
            <a:r>
              <a:rPr sz="1200" dirty="0">
                <a:cs typeface="Microsoft Sans Serif"/>
              </a:rPr>
              <a:t> в</a:t>
            </a:r>
            <a:r>
              <a:rPr sz="1200" spc="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Штабе</a:t>
            </a:r>
            <a:r>
              <a:rPr sz="1200" spc="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ППЭ</a:t>
            </a:r>
            <a:r>
              <a:rPr sz="120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по</a:t>
            </a:r>
            <a:r>
              <a:rPr sz="1200" spc="29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схеме, </a:t>
            </a:r>
            <a:r>
              <a:rPr sz="1200" spc="-10" dirty="0">
                <a:cs typeface="Microsoft Sans Serif"/>
              </a:rPr>
              <a:t> установленной</a:t>
            </a:r>
            <a:r>
              <a:rPr sz="120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руководителем</a:t>
            </a:r>
            <a:r>
              <a:rPr sz="1200" spc="-2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ППЭ).</a:t>
            </a:r>
            <a:endParaRPr sz="1200" dirty="0">
              <a:cs typeface="Microsoft Sans Serif"/>
            </a:endParaRPr>
          </a:p>
          <a:p>
            <a:pPr marL="177165" marR="81915" indent="-85725" algn="just">
              <a:lnSpc>
                <a:spcPct val="100000"/>
              </a:lnSpc>
              <a:spcBef>
                <a:spcPts val="285"/>
              </a:spcBef>
              <a:buChar char="•"/>
              <a:tabLst>
                <a:tab pos="177800" algn="l"/>
              </a:tabLst>
            </a:pPr>
            <a:r>
              <a:rPr sz="1200" dirty="0">
                <a:cs typeface="Microsoft Sans Serif"/>
              </a:rPr>
              <a:t>При </a:t>
            </a:r>
            <a:r>
              <a:rPr sz="1200" spc="-10" dirty="0">
                <a:cs typeface="Microsoft Sans Serif"/>
              </a:rPr>
              <a:t>выходе </a:t>
            </a:r>
            <a:r>
              <a:rPr sz="1200" spc="-30" dirty="0">
                <a:cs typeface="Microsoft Sans Serif"/>
              </a:rPr>
              <a:t>из </a:t>
            </a:r>
            <a:r>
              <a:rPr sz="1200" spc="-10" dirty="0">
                <a:cs typeface="Microsoft Sans Serif"/>
              </a:rPr>
              <a:t>аудитории </a:t>
            </a:r>
            <a:r>
              <a:rPr sz="1200" spc="-15" dirty="0">
                <a:cs typeface="Microsoft Sans Serif"/>
              </a:rPr>
              <a:t>участники </a:t>
            </a:r>
            <a:r>
              <a:rPr sz="1200" spc="-20" dirty="0">
                <a:cs typeface="Microsoft Sans Serif"/>
              </a:rPr>
              <a:t>экзамена </a:t>
            </a:r>
            <a:r>
              <a:rPr sz="1200" spc="-10" dirty="0">
                <a:cs typeface="Microsoft Sans Serif"/>
              </a:rPr>
              <a:t>оставляют </a:t>
            </a:r>
            <a:r>
              <a:rPr sz="1200" spc="-30" dirty="0">
                <a:cs typeface="Microsoft Sans Serif"/>
              </a:rPr>
              <a:t>документ, </a:t>
            </a:r>
            <a:r>
              <a:rPr sz="1200" spc="-2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удостоверяющий</a:t>
            </a:r>
            <a:r>
              <a:rPr sz="1200" spc="295" dirty="0">
                <a:cs typeface="Microsoft Sans Serif"/>
              </a:rPr>
              <a:t>  </a:t>
            </a:r>
            <a:r>
              <a:rPr sz="1200" spc="-5" dirty="0">
                <a:cs typeface="Microsoft Sans Serif"/>
              </a:rPr>
              <a:t>личность,</a:t>
            </a:r>
            <a:r>
              <a:rPr sz="1200" spc="62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ЭМ,   </a:t>
            </a:r>
            <a:r>
              <a:rPr sz="1200" spc="-10" dirty="0">
                <a:cs typeface="Microsoft Sans Serif"/>
              </a:rPr>
              <a:t>письменные</a:t>
            </a:r>
            <a:r>
              <a:rPr sz="1200" spc="295" dirty="0">
                <a:cs typeface="Microsoft Sans Serif"/>
              </a:rPr>
              <a:t> </a:t>
            </a:r>
            <a:r>
              <a:rPr sz="1200" spc="30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принадлежности </a:t>
            </a:r>
            <a:r>
              <a:rPr sz="1200" spc="-30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и</a:t>
            </a:r>
            <a:r>
              <a:rPr sz="1200" spc="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листы</a:t>
            </a:r>
            <a:r>
              <a:rPr sz="1200" spc="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бумаги</a:t>
            </a:r>
            <a:r>
              <a:rPr sz="1200" spc="-1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для</a:t>
            </a:r>
            <a:r>
              <a:rPr sz="1200" spc="5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черновиков</a:t>
            </a:r>
            <a:r>
              <a:rPr sz="1200" spc="-10" dirty="0">
                <a:cs typeface="Microsoft Sans Serif"/>
              </a:rPr>
              <a:t> </a:t>
            </a:r>
            <a:r>
              <a:rPr sz="1200" spc="5" dirty="0">
                <a:cs typeface="Microsoft Sans Serif"/>
              </a:rPr>
              <a:t>со</a:t>
            </a:r>
            <a:r>
              <a:rPr sz="1200" spc="1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штампом</a:t>
            </a:r>
            <a:r>
              <a:rPr sz="1200" spc="-1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образовательной </a:t>
            </a:r>
            <a:r>
              <a:rPr sz="1200" spc="-15" dirty="0">
                <a:cs typeface="Microsoft Sans Serif"/>
              </a:rPr>
              <a:t> организации,</a:t>
            </a:r>
            <a:r>
              <a:rPr sz="1200" spc="6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на</a:t>
            </a:r>
            <a:r>
              <a:rPr sz="1200" spc="60" dirty="0">
                <a:cs typeface="Microsoft Sans Serif"/>
              </a:rPr>
              <a:t> </a:t>
            </a:r>
            <a:r>
              <a:rPr sz="1200" spc="-30" dirty="0">
                <a:cs typeface="Microsoft Sans Serif"/>
              </a:rPr>
              <a:t>базе</a:t>
            </a:r>
            <a:r>
              <a:rPr sz="1200" spc="4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которой</a:t>
            </a:r>
            <a:r>
              <a:rPr sz="1200" spc="6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организован</a:t>
            </a:r>
            <a:r>
              <a:rPr sz="1200" spc="50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ППЭ,</a:t>
            </a:r>
            <a:r>
              <a:rPr sz="1200" spc="5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на</a:t>
            </a:r>
            <a:r>
              <a:rPr sz="1200" spc="6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рабочем</a:t>
            </a:r>
            <a:r>
              <a:rPr sz="1200" spc="6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столе, </a:t>
            </a:r>
            <a:r>
              <a:rPr sz="1200" spc="-31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а</a:t>
            </a:r>
            <a:r>
              <a:rPr sz="1200" spc="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организатор</a:t>
            </a:r>
            <a:r>
              <a:rPr sz="1200" spc="28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проверяет</a:t>
            </a:r>
            <a:r>
              <a:rPr sz="1200" spc="-10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комплектность</a:t>
            </a:r>
            <a:r>
              <a:rPr sz="1200" spc="280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оставленных</a:t>
            </a:r>
            <a:r>
              <a:rPr sz="1200" spc="-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ЭМ</a:t>
            </a:r>
            <a:r>
              <a:rPr sz="1200" spc="5" dirty="0">
                <a:cs typeface="Microsoft Sans Serif"/>
              </a:rPr>
              <a:t> </a:t>
            </a:r>
            <a:r>
              <a:rPr sz="1200" spc="-5" dirty="0">
                <a:cs typeface="Microsoft Sans Serif"/>
              </a:rPr>
              <a:t>и </a:t>
            </a:r>
            <a:r>
              <a:rPr sz="1200" dirty="0">
                <a:cs typeface="Microsoft Sans Serif"/>
              </a:rPr>
              <a:t> </a:t>
            </a:r>
            <a:r>
              <a:rPr sz="1200" spc="-15" dirty="0">
                <a:cs typeface="Microsoft Sans Serif"/>
              </a:rPr>
              <a:t>количество</a:t>
            </a:r>
            <a:r>
              <a:rPr sz="1200" spc="-20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листов</a:t>
            </a:r>
            <a:r>
              <a:rPr sz="1200" spc="15" dirty="0">
                <a:cs typeface="Microsoft Sans Serif"/>
              </a:rPr>
              <a:t> </a:t>
            </a:r>
            <a:r>
              <a:rPr sz="1200" spc="-20" dirty="0">
                <a:cs typeface="Microsoft Sans Serif"/>
              </a:rPr>
              <a:t>бумаги</a:t>
            </a:r>
            <a:r>
              <a:rPr sz="1200" spc="15" dirty="0">
                <a:cs typeface="Microsoft Sans Serif"/>
              </a:rPr>
              <a:t> </a:t>
            </a:r>
            <a:r>
              <a:rPr sz="1200" dirty="0">
                <a:cs typeface="Microsoft Sans Serif"/>
              </a:rPr>
              <a:t>для</a:t>
            </a:r>
            <a:r>
              <a:rPr sz="1200" spc="25" dirty="0">
                <a:cs typeface="Microsoft Sans Serif"/>
              </a:rPr>
              <a:t> </a:t>
            </a:r>
            <a:r>
              <a:rPr sz="1200" spc="-10" dirty="0">
                <a:cs typeface="Microsoft Sans Serif"/>
              </a:rPr>
              <a:t>черновиков.</a:t>
            </a:r>
            <a:endParaRPr sz="1200" dirty="0"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51097" y="1027302"/>
            <a:ext cx="2855779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i="1" spc="-10" dirty="0">
                <a:solidFill>
                  <a:srgbClr val="C00000"/>
                </a:solidFill>
                <a:cs typeface="Arial"/>
              </a:rPr>
              <a:t>Образец</a:t>
            </a:r>
            <a:r>
              <a:rPr b="1" i="1" spc="-90" dirty="0">
                <a:solidFill>
                  <a:srgbClr val="C00000"/>
                </a:solidFill>
                <a:cs typeface="Arial"/>
              </a:rPr>
              <a:t> </a:t>
            </a:r>
            <a:r>
              <a:rPr b="1" i="1" spc="-10" dirty="0">
                <a:solidFill>
                  <a:srgbClr val="C00000"/>
                </a:solidFill>
                <a:cs typeface="Arial"/>
              </a:rPr>
              <a:t>заполнения</a:t>
            </a:r>
            <a:endParaRPr b="1" dirty="0">
              <a:solidFill>
                <a:srgbClr val="C00000"/>
              </a:solidFill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19076" y="1324080"/>
            <a:ext cx="3488054" cy="4905375"/>
            <a:chOff x="219075" y="1324076"/>
            <a:chExt cx="3488054" cy="490537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8600" y="1333601"/>
              <a:ext cx="3468751" cy="488581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3837" y="1328839"/>
              <a:ext cx="3478529" cy="4895850"/>
            </a:xfrm>
            <a:custGeom>
              <a:avLst/>
              <a:gdLst/>
              <a:ahLst/>
              <a:cxnLst/>
              <a:rect l="l" t="t" r="r" b="b"/>
              <a:pathLst>
                <a:path w="3478529" h="4895850">
                  <a:moveTo>
                    <a:pt x="0" y="4895342"/>
                  </a:moveTo>
                  <a:lnTo>
                    <a:pt x="3478276" y="4895342"/>
                  </a:lnTo>
                  <a:lnTo>
                    <a:pt x="3478276" y="0"/>
                  </a:lnTo>
                  <a:lnTo>
                    <a:pt x="0" y="0"/>
                  </a:lnTo>
                  <a:lnTo>
                    <a:pt x="0" y="4895342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67603" y="1335786"/>
            <a:ext cx="1420495" cy="2104390"/>
            <a:chOff x="7467600" y="1335786"/>
            <a:chExt cx="1420495" cy="21043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7600" y="2368296"/>
              <a:ext cx="1420368" cy="10713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3348" y="1335786"/>
              <a:ext cx="1389506" cy="10420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68695"/>
            <a:ext cx="710819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l">
              <a:lnSpc>
                <a:spcPct val="100000"/>
              </a:lnSpc>
            </a:pPr>
            <a:r>
              <a:rPr sz="2400" b="1" spc="-25" dirty="0">
                <a:solidFill>
                  <a:schemeClr val="accent6">
                    <a:lumMod val="75000"/>
                  </a:schemeClr>
                </a:solidFill>
              </a:rPr>
              <a:t>ВОЗМОЖНЫЕ</a:t>
            </a:r>
            <a:r>
              <a:rPr sz="2400" b="1" spc="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0" dirty="0">
                <a:solidFill>
                  <a:schemeClr val="accent6">
                    <a:lumMod val="75000"/>
                  </a:schemeClr>
                </a:solidFill>
              </a:rPr>
              <a:t>СИТУАЦИИ</a:t>
            </a:r>
            <a:r>
              <a:rPr sz="2400" b="1" spc="6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4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65" dirty="0">
                <a:solidFill>
                  <a:schemeClr val="accent6">
                    <a:lumMod val="75000"/>
                  </a:schemeClr>
                </a:solidFill>
              </a:rPr>
              <a:t>АУДИТОРИИ</a:t>
            </a:r>
            <a:r>
              <a:rPr sz="2400" b="1" spc="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</a:rPr>
              <a:t>ВО</a:t>
            </a:r>
            <a:r>
              <a:rPr sz="2400" b="1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ВРЕМЯ</a:t>
            </a:r>
            <a:endParaRPr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42" y="766648"/>
            <a:ext cx="715390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35" dirty="0">
                <a:solidFill>
                  <a:srgbClr val="002060"/>
                </a:solidFill>
                <a:cs typeface="Microsoft Sans Serif"/>
              </a:rPr>
              <a:t>ЭКЗАМЕНА,</a:t>
            </a:r>
            <a:r>
              <a:rPr sz="2200" spc="15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200" spc="-40" dirty="0">
                <a:solidFill>
                  <a:srgbClr val="002060"/>
                </a:solidFill>
                <a:cs typeface="Microsoft Sans Serif"/>
              </a:rPr>
              <a:t>ОФОРМЛЕНИЕ</a:t>
            </a:r>
            <a:r>
              <a:rPr sz="2200" spc="65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200" spc="-5" dirty="0">
                <a:solidFill>
                  <a:srgbClr val="002060"/>
                </a:solidFill>
                <a:cs typeface="Microsoft Sans Serif"/>
              </a:rPr>
              <a:t>В</a:t>
            </a:r>
            <a:r>
              <a:rPr sz="2200" spc="15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200" spc="-5" dirty="0">
                <a:solidFill>
                  <a:srgbClr val="002060"/>
                </a:solidFill>
                <a:cs typeface="Microsoft Sans Serif"/>
              </a:rPr>
              <a:t>ППЭ</a:t>
            </a:r>
            <a:r>
              <a:rPr sz="2200" spc="30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200" spc="-45" dirty="0">
                <a:solidFill>
                  <a:srgbClr val="002060"/>
                </a:solidFill>
                <a:cs typeface="Microsoft Sans Serif"/>
              </a:rPr>
              <a:t>ДАННЫХ</a:t>
            </a:r>
            <a:r>
              <a:rPr sz="2200" spc="20" dirty="0">
                <a:solidFill>
                  <a:srgbClr val="002060"/>
                </a:solidFill>
                <a:cs typeface="Microsoft Sans Serif"/>
              </a:rPr>
              <a:t> </a:t>
            </a:r>
            <a:r>
              <a:rPr sz="2200" spc="-90" dirty="0">
                <a:solidFill>
                  <a:srgbClr val="002060"/>
                </a:solidFill>
                <a:cs typeface="Microsoft Sans Serif"/>
              </a:rPr>
              <a:t>ФАКТОВ</a:t>
            </a:r>
            <a:endParaRPr sz="2200" dirty="0">
              <a:solidFill>
                <a:srgbClr val="002060"/>
              </a:solidFill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2757" y="1475363"/>
            <a:ext cx="8551545" cy="22217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C00000"/>
                </a:solidFill>
                <a:cs typeface="Arial"/>
              </a:rPr>
              <a:t>УДАЛЕНИЕ</a:t>
            </a:r>
            <a:r>
              <a:rPr sz="1100" b="1" spc="2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В </a:t>
            </a:r>
            <a:r>
              <a:rPr sz="1100" b="1" spc="-10" dirty="0">
                <a:solidFill>
                  <a:srgbClr val="C00000"/>
                </a:solidFill>
                <a:cs typeface="Arial"/>
              </a:rPr>
              <a:t>СЛУЧАЕ</a:t>
            </a:r>
            <a:r>
              <a:rPr sz="1100" b="1" spc="4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НАРУШЕНИЯ</a:t>
            </a:r>
            <a:r>
              <a:rPr sz="1100" b="1" spc="2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ПОРЯДКА</a:t>
            </a:r>
            <a:r>
              <a:rPr sz="1100" b="1" spc="-1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ПРОВЕДЕНИЯ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ЕГЭ</a:t>
            </a:r>
            <a:endParaRPr sz="1100" dirty="0"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spc="-20" dirty="0">
                <a:solidFill>
                  <a:srgbClr val="252525"/>
                </a:solidFill>
                <a:cs typeface="Microsoft Sans Serif"/>
              </a:rPr>
              <a:t>Действия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организатора:</a:t>
            </a:r>
            <a:endParaRPr sz="110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100" spc="-5" dirty="0">
                <a:solidFill>
                  <a:srgbClr val="252525"/>
                </a:solidFill>
                <a:cs typeface="Microsoft Sans Serif"/>
              </a:rPr>
              <a:t>ставит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 отметку</a:t>
            </a:r>
            <a:r>
              <a:rPr sz="1100" spc="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форме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ППЭ-05-02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«Протокол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проведения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1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 err="1">
                <a:solidFill>
                  <a:srgbClr val="252525"/>
                </a:solidFill>
                <a:cs typeface="Microsoft Sans Serif"/>
              </a:rPr>
              <a:t>аудитории</a:t>
            </a:r>
            <a:r>
              <a:rPr sz="1100" spc="-5" dirty="0" smtClean="0">
                <a:solidFill>
                  <a:srgbClr val="252525"/>
                </a:solidFill>
                <a:cs typeface="Microsoft Sans Serif"/>
              </a:rPr>
              <a:t>»</a:t>
            </a:r>
            <a:endParaRPr sz="110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100" spc="-5" dirty="0">
                <a:solidFill>
                  <a:srgbClr val="252525"/>
                </a:solidFill>
                <a:cs typeface="Microsoft Sans Serif"/>
              </a:rPr>
              <a:t>ставит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отметку</a:t>
            </a:r>
            <a:r>
              <a:rPr sz="11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бланке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регистрации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и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 err="1">
                <a:solidFill>
                  <a:srgbClr val="252525"/>
                </a:solidFill>
                <a:cs typeface="Microsoft Sans Serif"/>
              </a:rPr>
              <a:t>подпись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 err="1" smtClean="0">
                <a:solidFill>
                  <a:srgbClr val="252525"/>
                </a:solidFill>
                <a:cs typeface="Microsoft Sans Serif"/>
              </a:rPr>
              <a:t>организатора</a:t>
            </a:r>
            <a:endParaRPr sz="110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100" spc="-5" dirty="0">
                <a:solidFill>
                  <a:srgbClr val="252525"/>
                </a:solidFill>
                <a:cs typeface="Microsoft Sans Serif"/>
              </a:rPr>
              <a:t>получает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подпись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участника</a:t>
            </a:r>
            <a:r>
              <a:rPr sz="11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форме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ППЭ-05-02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«Протокол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проведения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1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 err="1" smtClean="0">
                <a:solidFill>
                  <a:srgbClr val="252525"/>
                </a:solidFill>
                <a:cs typeface="Microsoft Sans Serif"/>
              </a:rPr>
              <a:t>аудитории</a:t>
            </a:r>
            <a:r>
              <a:rPr sz="1100" spc="-5" dirty="0" smtClean="0">
                <a:solidFill>
                  <a:srgbClr val="252525"/>
                </a:solidFill>
                <a:cs typeface="Microsoft Sans Serif"/>
              </a:rPr>
              <a:t>»</a:t>
            </a:r>
            <a:endParaRPr lang="ru-RU" sz="1100" spc="-5" dirty="0" smtClean="0">
              <a:solidFill>
                <a:srgbClr val="252525"/>
              </a:solidFill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100" spc="-5" dirty="0" err="1" smtClean="0">
                <a:solidFill>
                  <a:srgbClr val="252525"/>
                </a:solidFill>
                <a:cs typeface="Microsoft Sans Serif"/>
              </a:rPr>
              <a:t>ставит</a:t>
            </a:r>
            <a:r>
              <a:rPr sz="1100" spc="-25" dirty="0" smtClean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подпись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акте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ППЭ-21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(оформление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Штабе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ППЭ).</a:t>
            </a:r>
            <a:endParaRPr sz="1100" dirty="0"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1100" i="1" spc="-10" dirty="0">
                <a:solidFill>
                  <a:srgbClr val="252525"/>
                </a:solidFill>
                <a:cs typeface="Microsoft Sans Serif"/>
              </a:rPr>
              <a:t>Рекомендуется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продемонстрировать </a:t>
            </a:r>
            <a:r>
              <a:rPr sz="1100" i="1" dirty="0">
                <a:solidFill>
                  <a:srgbClr val="252525"/>
                </a:solidFill>
                <a:cs typeface="Microsoft Sans Serif"/>
              </a:rPr>
              <a:t>на </a:t>
            </a:r>
            <a:r>
              <a:rPr sz="1100" i="1" spc="-20" dirty="0">
                <a:solidFill>
                  <a:srgbClr val="252525"/>
                </a:solidFill>
                <a:cs typeface="Microsoft Sans Serif"/>
              </a:rPr>
              <a:t>камеру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видеонаблюдения средство </a:t>
            </a:r>
            <a:r>
              <a:rPr sz="1100" i="1" spc="-10" dirty="0">
                <a:solidFill>
                  <a:srgbClr val="252525"/>
                </a:solidFill>
                <a:cs typeface="Microsoft Sans Serif"/>
              </a:rPr>
              <a:t>связи,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электронно-вычислительную </a:t>
            </a:r>
            <a:r>
              <a:rPr sz="1100" i="1" spc="-15" dirty="0">
                <a:solidFill>
                  <a:srgbClr val="252525"/>
                </a:solidFill>
                <a:cs typeface="Microsoft Sans Serif"/>
              </a:rPr>
              <a:t>технику,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фото-, </a:t>
            </a:r>
            <a:r>
              <a:rPr sz="1100" i="1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аудио- </a:t>
            </a:r>
            <a:r>
              <a:rPr sz="1100" i="1" dirty="0">
                <a:solidFill>
                  <a:srgbClr val="252525"/>
                </a:solidFill>
                <a:cs typeface="Microsoft Sans Serif"/>
              </a:rPr>
              <a:t>и </a:t>
            </a:r>
            <a:r>
              <a:rPr sz="1100" i="1" spc="-10" dirty="0">
                <a:solidFill>
                  <a:srgbClr val="252525"/>
                </a:solidFill>
                <a:cs typeface="Microsoft Sans Serif"/>
              </a:rPr>
              <a:t>видеоаппаратуру,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справочные </a:t>
            </a:r>
            <a:r>
              <a:rPr sz="1100" i="1" spc="-10" dirty="0">
                <a:solidFill>
                  <a:srgbClr val="252525"/>
                </a:solidFill>
                <a:cs typeface="Microsoft Sans Serif"/>
              </a:rPr>
              <a:t>материалы,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письменные </a:t>
            </a:r>
            <a:r>
              <a:rPr sz="1100" i="1" spc="-25" dirty="0">
                <a:solidFill>
                  <a:srgbClr val="252525"/>
                </a:solidFill>
                <a:cs typeface="Microsoft Sans Serif"/>
              </a:rPr>
              <a:t>заметки </a:t>
            </a:r>
            <a:r>
              <a:rPr sz="1100" i="1" dirty="0">
                <a:solidFill>
                  <a:srgbClr val="252525"/>
                </a:solidFill>
                <a:cs typeface="Microsoft Sans Serif"/>
              </a:rPr>
              <a:t>и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иные средства хранения </a:t>
            </a:r>
            <a:r>
              <a:rPr sz="1100" i="1" dirty="0">
                <a:solidFill>
                  <a:srgbClr val="252525"/>
                </a:solidFill>
                <a:cs typeface="Microsoft Sans Serif"/>
              </a:rPr>
              <a:t>и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передачи </a:t>
            </a:r>
            <a:r>
              <a:rPr sz="1100" i="1" spc="-10" dirty="0">
                <a:solidFill>
                  <a:srgbClr val="252525"/>
                </a:solidFill>
                <a:cs typeface="Microsoft Sans Serif"/>
              </a:rPr>
              <a:t>информации,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i="1" spc="-10" dirty="0">
                <a:solidFill>
                  <a:srgbClr val="252525"/>
                </a:solidFill>
                <a:cs typeface="Microsoft Sans Serif"/>
              </a:rPr>
              <a:t>обнаруженные </a:t>
            </a:r>
            <a:r>
              <a:rPr sz="1100" i="1" dirty="0">
                <a:solidFill>
                  <a:srgbClr val="252525"/>
                </a:solidFill>
                <a:cs typeface="Microsoft Sans Serif"/>
              </a:rPr>
              <a:t>у </a:t>
            </a:r>
            <a:r>
              <a:rPr sz="1100" i="1" spc="-15" dirty="0">
                <a:solidFill>
                  <a:srgbClr val="252525"/>
                </a:solidFill>
                <a:cs typeface="Microsoft Sans Serif"/>
              </a:rPr>
              <a:t>участника </a:t>
            </a:r>
            <a:r>
              <a:rPr sz="1100" i="1" spc="-20" dirty="0">
                <a:solidFill>
                  <a:srgbClr val="252525"/>
                </a:solidFill>
                <a:cs typeface="Microsoft Sans Serif"/>
              </a:rPr>
              <a:t>экзамена.</a:t>
            </a:r>
            <a:r>
              <a:rPr sz="1100" i="1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На </a:t>
            </a:r>
            <a:r>
              <a:rPr sz="1100" i="1" spc="-20" dirty="0">
                <a:solidFill>
                  <a:srgbClr val="252525"/>
                </a:solidFill>
                <a:cs typeface="Microsoft Sans Serif"/>
              </a:rPr>
              <a:t>камеру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проговорить, </a:t>
            </a:r>
            <a:r>
              <a:rPr sz="1100" i="1" spc="-35" dirty="0">
                <a:solidFill>
                  <a:srgbClr val="252525"/>
                </a:solidFill>
                <a:cs typeface="Microsoft Sans Serif"/>
              </a:rPr>
              <a:t>какой</a:t>
            </a:r>
            <a:r>
              <a:rPr sz="1100" i="1" spc="-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i="1" spc="-10" dirty="0">
                <a:solidFill>
                  <a:srgbClr val="252525"/>
                </a:solidFill>
                <a:cs typeface="Microsoft Sans Serif"/>
              </a:rPr>
              <a:t>именно предмет </a:t>
            </a:r>
            <a:r>
              <a:rPr sz="1100" i="1" spc="-15" dirty="0">
                <a:solidFill>
                  <a:srgbClr val="252525"/>
                </a:solidFill>
                <a:cs typeface="Microsoft Sans Serif"/>
              </a:rPr>
              <a:t>обнаружен </a:t>
            </a:r>
            <a:r>
              <a:rPr sz="1100" i="1" dirty="0">
                <a:solidFill>
                  <a:srgbClr val="252525"/>
                </a:solidFill>
                <a:cs typeface="Microsoft Sans Serif"/>
              </a:rPr>
              <a:t>и </a:t>
            </a:r>
            <a:r>
              <a:rPr sz="1100" i="1" spc="-10" dirty="0">
                <a:solidFill>
                  <a:srgbClr val="252525"/>
                </a:solidFill>
                <a:cs typeface="Microsoft Sans Serif"/>
              </a:rPr>
              <a:t>его содержание </a:t>
            </a:r>
            <a:r>
              <a:rPr sz="1100" i="1" dirty="0">
                <a:solidFill>
                  <a:srgbClr val="252525"/>
                </a:solidFill>
                <a:cs typeface="Microsoft Sans Serif"/>
              </a:rPr>
              <a:t>(в 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случае </a:t>
            </a:r>
            <a:r>
              <a:rPr sz="1100" i="1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i="1" spc="-10" dirty="0">
                <a:solidFill>
                  <a:srgbClr val="252525"/>
                </a:solidFill>
                <a:cs typeface="Microsoft Sans Serif"/>
              </a:rPr>
              <a:t>обнаружения</a:t>
            </a:r>
            <a:r>
              <a:rPr sz="1100" i="1" spc="-5" dirty="0">
                <a:solidFill>
                  <a:srgbClr val="252525"/>
                </a:solidFill>
                <a:cs typeface="Microsoft Sans Serif"/>
              </a:rPr>
              <a:t> письменных</a:t>
            </a:r>
            <a:r>
              <a:rPr sz="1100" i="1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i="1" spc="-20" dirty="0">
                <a:solidFill>
                  <a:srgbClr val="252525"/>
                </a:solidFill>
                <a:cs typeface="Microsoft Sans Serif"/>
              </a:rPr>
              <a:t>заметок).</a:t>
            </a:r>
            <a:endParaRPr sz="1100" i="1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 dirty="0"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100" b="1" dirty="0">
                <a:solidFill>
                  <a:srgbClr val="C00000"/>
                </a:solidFill>
                <a:cs typeface="Arial"/>
              </a:rPr>
              <a:t>ДОСРОЧНОЕ</a:t>
            </a:r>
            <a:r>
              <a:rPr sz="1100" b="1" spc="-5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10" dirty="0">
                <a:solidFill>
                  <a:srgbClr val="C00000"/>
                </a:solidFill>
                <a:cs typeface="Arial"/>
              </a:rPr>
              <a:t>ЗАВЕРШЕНИЕ</a:t>
            </a:r>
            <a:r>
              <a:rPr sz="1100" b="1" spc="3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ЭКЗАМЕНА</a:t>
            </a:r>
            <a:r>
              <a:rPr sz="1100" b="1" spc="3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ПО</a:t>
            </a:r>
            <a:r>
              <a:rPr sz="1100" b="1" spc="-1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УВАЖИТЕЛЬНОЙ</a:t>
            </a:r>
            <a:r>
              <a:rPr sz="1100" b="1" spc="3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ПРИЧИНЕ</a:t>
            </a:r>
            <a:endParaRPr sz="1100" dirty="0"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1100" spc="-20" dirty="0">
                <a:solidFill>
                  <a:srgbClr val="252525"/>
                </a:solidFill>
                <a:cs typeface="Microsoft Sans Serif"/>
              </a:rPr>
              <a:t>Действия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организатора:</a:t>
            </a:r>
            <a:endParaRPr sz="1100" dirty="0"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2756" y="3990600"/>
            <a:ext cx="7493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52525"/>
                </a:solidFill>
                <a:latin typeface="Microsoft Sans Serif"/>
                <a:cs typeface="Microsoft Sans Serif"/>
              </a:rPr>
              <a:t>•</a:t>
            </a:r>
            <a:endParaRPr sz="11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52755" y="3655317"/>
            <a:ext cx="855091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985" indent="-342900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1100" spc="-5" dirty="0">
                <a:solidFill>
                  <a:srgbClr val="252525"/>
                </a:solidFill>
                <a:cs typeface="Microsoft Sans Serif"/>
              </a:rPr>
              <a:t>пригласить</a:t>
            </a:r>
            <a:r>
              <a:rPr sz="1100" spc="4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организатора</a:t>
            </a:r>
            <a:r>
              <a:rPr sz="1100" spc="5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вне</a:t>
            </a:r>
            <a:r>
              <a:rPr sz="11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аудитории,</a:t>
            </a:r>
            <a:r>
              <a:rPr sz="1100" spc="4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который</a:t>
            </a:r>
            <a:r>
              <a:rPr sz="1100" spc="4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сопроводит</a:t>
            </a:r>
            <a:r>
              <a:rPr sz="1100" spc="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такого</a:t>
            </a:r>
            <a:r>
              <a:rPr sz="1100" spc="5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участника</a:t>
            </a:r>
            <a:r>
              <a:rPr sz="1100" spc="4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100" spc="5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70" dirty="0">
                <a:solidFill>
                  <a:srgbClr val="252525"/>
                </a:solidFill>
                <a:cs typeface="Microsoft Sans Serif"/>
              </a:rPr>
              <a:t>к</a:t>
            </a:r>
            <a:r>
              <a:rPr sz="1100" spc="9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медицинскому</a:t>
            </a:r>
            <a:r>
              <a:rPr sz="1100" spc="3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работнику</a:t>
            </a:r>
            <a:r>
              <a:rPr sz="1100" spc="4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и 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пригласить</a:t>
            </a:r>
            <a:r>
              <a:rPr sz="1100" spc="-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члена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(членов)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40" dirty="0">
                <a:solidFill>
                  <a:srgbClr val="252525"/>
                </a:solidFill>
                <a:cs typeface="Microsoft Sans Serif"/>
              </a:rPr>
              <a:t>ГЭК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в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 err="1">
                <a:solidFill>
                  <a:srgbClr val="252525"/>
                </a:solidFill>
                <a:cs typeface="Microsoft Sans Serif"/>
              </a:rPr>
              <a:t>медицинский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 err="1" smtClean="0">
                <a:solidFill>
                  <a:srgbClr val="252525"/>
                </a:solidFill>
                <a:cs typeface="Microsoft Sans Serif"/>
              </a:rPr>
              <a:t>кабинет</a:t>
            </a:r>
            <a:endParaRPr sz="1100" dirty="0">
              <a:cs typeface="Microsoft Sans Serif"/>
            </a:endParaRPr>
          </a:p>
          <a:p>
            <a:pPr marL="355600" marR="5080">
              <a:lnSpc>
                <a:spcPct val="100000"/>
              </a:lnSpc>
            </a:pP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случае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подтверждения</a:t>
            </a:r>
            <a:r>
              <a:rPr sz="1100" spc="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медицинским</a:t>
            </a:r>
            <a:r>
              <a:rPr sz="1100" spc="4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работником</a:t>
            </a:r>
            <a:r>
              <a:rPr sz="1100" spc="3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ухудшения</a:t>
            </a:r>
            <a:r>
              <a:rPr sz="1100" spc="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состояния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здоровья</a:t>
            </a:r>
            <a:r>
              <a:rPr sz="11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участника</a:t>
            </a:r>
            <a:r>
              <a:rPr sz="1100" spc="3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100" spc="3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и</a:t>
            </a:r>
            <a:r>
              <a:rPr sz="1100" spc="28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при</a:t>
            </a:r>
            <a:r>
              <a:rPr sz="1100" spc="2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согласии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участника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1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досрочно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завершить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5" dirty="0">
                <a:solidFill>
                  <a:srgbClr val="252525"/>
                </a:solidFill>
                <a:cs typeface="Microsoft Sans Serif"/>
              </a:rPr>
              <a:t>экзамен</a:t>
            </a:r>
            <a:r>
              <a:rPr sz="11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ставит:</a:t>
            </a:r>
            <a:endParaRPr sz="1100" dirty="0"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09958" y="4325874"/>
            <a:ext cx="664019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Char char="–"/>
              <a:tabLst>
                <a:tab pos="299085" algn="l"/>
                <a:tab pos="299720" algn="l"/>
              </a:tabLst>
            </a:pPr>
            <a:r>
              <a:rPr sz="1100" spc="-20" dirty="0">
                <a:solidFill>
                  <a:srgbClr val="252525"/>
                </a:solidFill>
                <a:cs typeface="Microsoft Sans Serif"/>
              </a:rPr>
              <a:t>отметку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форме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ППЭ-05-02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«Протокол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проведения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100" spc="2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 err="1">
                <a:solidFill>
                  <a:srgbClr val="252525"/>
                </a:solidFill>
                <a:cs typeface="Microsoft Sans Serif"/>
              </a:rPr>
              <a:t>аудитории</a:t>
            </a:r>
            <a:r>
              <a:rPr sz="1100" spc="-5" dirty="0" smtClean="0">
                <a:solidFill>
                  <a:srgbClr val="252525"/>
                </a:solidFill>
                <a:cs typeface="Microsoft Sans Serif"/>
              </a:rPr>
              <a:t>»</a:t>
            </a:r>
            <a:endParaRPr sz="1100" dirty="0">
              <a:cs typeface="Microsoft Sans Serif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Char char="–"/>
              <a:tabLst>
                <a:tab pos="299085" algn="l"/>
                <a:tab pos="299720" algn="l"/>
              </a:tabLst>
            </a:pPr>
            <a:r>
              <a:rPr sz="1100" spc="-20" dirty="0">
                <a:solidFill>
                  <a:srgbClr val="252525"/>
                </a:solidFill>
                <a:cs typeface="Microsoft Sans Serif"/>
              </a:rPr>
              <a:t>отметку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бланке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регистрации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и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подпись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организатора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в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присутствии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 err="1">
                <a:solidFill>
                  <a:srgbClr val="252525"/>
                </a:solidFill>
                <a:cs typeface="Microsoft Sans Serif"/>
              </a:rPr>
              <a:t>члена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30" dirty="0" smtClean="0">
                <a:solidFill>
                  <a:srgbClr val="252525"/>
                </a:solidFill>
                <a:cs typeface="Microsoft Sans Serif"/>
              </a:rPr>
              <a:t>ГЭК</a:t>
            </a:r>
            <a:endParaRPr sz="1100" dirty="0">
              <a:cs typeface="Microsoft Sans Serif"/>
            </a:endParaRPr>
          </a:p>
          <a:p>
            <a:pPr marL="12700" marR="2164715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lang="ru-RU" sz="1100" spc="-5" dirty="0" smtClean="0">
                <a:solidFill>
                  <a:srgbClr val="252525"/>
                </a:solidFill>
                <a:cs typeface="Microsoft Sans Serif"/>
              </a:rPr>
              <a:t>       </a:t>
            </a:r>
            <a:r>
              <a:rPr sz="1100" spc="-5" dirty="0" err="1" smtClean="0">
                <a:solidFill>
                  <a:srgbClr val="252525"/>
                </a:solidFill>
                <a:cs typeface="Microsoft Sans Serif"/>
              </a:rPr>
              <a:t>подпись</a:t>
            </a:r>
            <a:r>
              <a:rPr sz="1100" spc="-5" dirty="0" smtClean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акте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ППЭ-22 (оформление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 </a:t>
            </a:r>
            <a:r>
              <a:rPr sz="1100" spc="-15" dirty="0" err="1">
                <a:solidFill>
                  <a:srgbClr val="252525"/>
                </a:solidFill>
                <a:cs typeface="Microsoft Sans Serif"/>
              </a:rPr>
              <a:t>медицинском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 err="1" smtClean="0">
                <a:solidFill>
                  <a:srgbClr val="252525"/>
                </a:solidFill>
                <a:cs typeface="Microsoft Sans Serif"/>
              </a:rPr>
              <a:t>кабинете</a:t>
            </a:r>
            <a:r>
              <a:rPr sz="1100" spc="-10" dirty="0" smtClean="0">
                <a:solidFill>
                  <a:srgbClr val="252525"/>
                </a:solidFill>
                <a:cs typeface="Microsoft Sans Serif"/>
              </a:rPr>
              <a:t>)</a:t>
            </a:r>
            <a:endParaRPr sz="1100" dirty="0">
              <a:cs typeface="Microsoft Sans Serif"/>
            </a:endParaRPr>
          </a:p>
          <a:p>
            <a:pPr marL="299085" indent="-287020">
              <a:lnSpc>
                <a:spcPct val="100000"/>
              </a:lnSpc>
              <a:buChar char="–"/>
              <a:tabLst>
                <a:tab pos="299085" algn="l"/>
                <a:tab pos="299720" algn="l"/>
              </a:tabLst>
            </a:pPr>
            <a:r>
              <a:rPr sz="1100" spc="-5" dirty="0">
                <a:solidFill>
                  <a:srgbClr val="252525"/>
                </a:solidFill>
                <a:cs typeface="Microsoft Sans Serif"/>
              </a:rPr>
              <a:t>получает подпись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участника</a:t>
            </a:r>
            <a:r>
              <a:rPr sz="1100" spc="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форме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ППЭ-05-02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«Протокол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проведения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100" spc="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 err="1">
                <a:solidFill>
                  <a:srgbClr val="252525"/>
                </a:solidFill>
                <a:cs typeface="Microsoft Sans Serif"/>
              </a:rPr>
              <a:t>аудитории</a:t>
            </a:r>
            <a:r>
              <a:rPr sz="1100" spc="-5" dirty="0" smtClean="0">
                <a:solidFill>
                  <a:srgbClr val="252525"/>
                </a:solidFill>
                <a:cs typeface="Microsoft Sans Serif"/>
              </a:rPr>
              <a:t>»</a:t>
            </a:r>
            <a:endParaRPr sz="1100" dirty="0"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9688" y="5531781"/>
            <a:ext cx="8549640" cy="859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5" dirty="0">
                <a:solidFill>
                  <a:srgbClr val="C00000"/>
                </a:solidFill>
                <a:cs typeface="Arial"/>
              </a:rPr>
              <a:t>АПЕЛЛЯЦИЯ</a:t>
            </a:r>
            <a:r>
              <a:rPr sz="1100" b="1" spc="-1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О</a:t>
            </a:r>
            <a:r>
              <a:rPr sz="1100" b="1" spc="-1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НАРУШЕНИИ</a:t>
            </a:r>
            <a:r>
              <a:rPr sz="1100" b="1" spc="3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УСТАНОВЛЕННОГО</a:t>
            </a:r>
            <a:r>
              <a:rPr sz="1100" b="1" spc="30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ПОРЯДКА</a:t>
            </a:r>
            <a:r>
              <a:rPr sz="1100" b="1" spc="-25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5" dirty="0">
                <a:solidFill>
                  <a:srgbClr val="C00000"/>
                </a:solidFill>
                <a:cs typeface="Arial"/>
              </a:rPr>
              <a:t>ПРОВЕДЕНИЯ</a:t>
            </a:r>
            <a:r>
              <a:rPr sz="1100" b="1" dirty="0">
                <a:solidFill>
                  <a:srgbClr val="C00000"/>
                </a:solidFill>
                <a:cs typeface="Arial"/>
              </a:rPr>
              <a:t> </a:t>
            </a:r>
            <a:r>
              <a:rPr sz="1100" b="1" spc="-10" dirty="0">
                <a:solidFill>
                  <a:srgbClr val="C00000"/>
                </a:solidFill>
                <a:cs typeface="Arial"/>
              </a:rPr>
              <a:t>ГИА-11</a:t>
            </a:r>
            <a:endParaRPr sz="110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-20" dirty="0">
                <a:solidFill>
                  <a:srgbClr val="252525"/>
                </a:solidFill>
                <a:cs typeface="Microsoft Sans Serif"/>
              </a:rPr>
              <a:t>Действия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организатора:</a:t>
            </a:r>
            <a:endParaRPr sz="1100" dirty="0">
              <a:cs typeface="Microsoft Sans Serif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100" spc="-5" dirty="0">
                <a:solidFill>
                  <a:srgbClr val="252525"/>
                </a:solidFill>
                <a:cs typeface="Microsoft Sans Serif"/>
              </a:rPr>
              <a:t>приглашает</a:t>
            </a:r>
            <a:r>
              <a:rPr sz="1100" spc="-4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члена</a:t>
            </a:r>
            <a:r>
              <a:rPr sz="1100" spc="-2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30" dirty="0">
                <a:solidFill>
                  <a:srgbClr val="252525"/>
                </a:solidFill>
                <a:cs typeface="Microsoft Sans Serif"/>
              </a:rPr>
              <a:t>ГЭК.</a:t>
            </a:r>
            <a:endParaRPr sz="1100" dirty="0"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100" spc="-10" dirty="0">
                <a:solidFill>
                  <a:srgbClr val="252525"/>
                </a:solidFill>
                <a:cs typeface="Microsoft Sans Serif"/>
              </a:rPr>
              <a:t>Организатор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может</a:t>
            </a:r>
            <a:r>
              <a:rPr sz="1100" spc="254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привлекаться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70" dirty="0">
                <a:solidFill>
                  <a:srgbClr val="252525"/>
                </a:solidFill>
                <a:cs typeface="Microsoft Sans Serif"/>
              </a:rPr>
              <a:t>к</a:t>
            </a:r>
            <a:r>
              <a:rPr sz="1100" spc="-6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рассмотрению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факта,</a:t>
            </a:r>
            <a:r>
              <a:rPr sz="1100" spc="254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изложенного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участником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экзамена</a:t>
            </a:r>
            <a:r>
              <a:rPr sz="1100" spc="254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апелляции,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 но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не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20" dirty="0">
                <a:solidFill>
                  <a:srgbClr val="252525"/>
                </a:solidFill>
                <a:cs typeface="Microsoft Sans Serif"/>
              </a:rPr>
              <a:t>может </a:t>
            </a:r>
            <a:r>
              <a:rPr sz="1100" spc="-28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участвовать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dirty="0">
                <a:solidFill>
                  <a:srgbClr val="252525"/>
                </a:solidFill>
                <a:cs typeface="Microsoft Sans Serif"/>
              </a:rPr>
              <a:t>в</a:t>
            </a:r>
            <a:r>
              <a:rPr sz="11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10" dirty="0">
                <a:solidFill>
                  <a:srgbClr val="252525"/>
                </a:solidFill>
                <a:cs typeface="Microsoft Sans Serif"/>
              </a:rPr>
              <a:t>проверке</a:t>
            </a:r>
            <a:r>
              <a:rPr sz="11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100" spc="-5" dirty="0">
                <a:solidFill>
                  <a:srgbClr val="252525"/>
                </a:solidFill>
                <a:cs typeface="Microsoft Sans Serif"/>
              </a:rPr>
              <a:t>данного</a:t>
            </a:r>
            <a:r>
              <a:rPr sz="1100" spc="-15" dirty="0">
                <a:solidFill>
                  <a:srgbClr val="252525"/>
                </a:solidFill>
                <a:cs typeface="Microsoft Sans Serif"/>
              </a:rPr>
              <a:t> факта).</a:t>
            </a:r>
            <a:endParaRPr sz="1100" dirty="0"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7552" y="4368107"/>
            <a:ext cx="1141412" cy="1150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304" y="4338828"/>
            <a:ext cx="8851900" cy="2390140"/>
            <a:chOff x="146304" y="4338828"/>
            <a:chExt cx="8851900" cy="23901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304" y="4338828"/>
              <a:ext cx="8851392" cy="238963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888" y="4460748"/>
              <a:ext cx="8746236" cy="20878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433" y="4365625"/>
              <a:ext cx="8757145" cy="229509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3433" y="4365625"/>
              <a:ext cx="8757285" cy="2295525"/>
            </a:xfrm>
            <a:custGeom>
              <a:avLst/>
              <a:gdLst/>
              <a:ahLst/>
              <a:cxnLst/>
              <a:rect l="l" t="t" r="r" b="b"/>
              <a:pathLst>
                <a:path w="8757285" h="2295525">
                  <a:moveTo>
                    <a:pt x="0" y="382524"/>
                  </a:moveTo>
                  <a:lnTo>
                    <a:pt x="2980" y="334528"/>
                  </a:lnTo>
                  <a:lnTo>
                    <a:pt x="11682" y="288314"/>
                  </a:lnTo>
                  <a:lnTo>
                    <a:pt x="25747" y="244242"/>
                  </a:lnTo>
                  <a:lnTo>
                    <a:pt x="44818" y="202668"/>
                  </a:lnTo>
                  <a:lnTo>
                    <a:pt x="68534" y="163951"/>
                  </a:lnTo>
                  <a:lnTo>
                    <a:pt x="96539" y="128448"/>
                  </a:lnTo>
                  <a:lnTo>
                    <a:pt x="128473" y="96517"/>
                  </a:lnTo>
                  <a:lnTo>
                    <a:pt x="163978" y="68517"/>
                  </a:lnTo>
                  <a:lnTo>
                    <a:pt x="202696" y="44805"/>
                  </a:lnTo>
                  <a:lnTo>
                    <a:pt x="244268" y="25740"/>
                  </a:lnTo>
                  <a:lnTo>
                    <a:pt x="288335" y="11678"/>
                  </a:lnTo>
                  <a:lnTo>
                    <a:pt x="334540" y="2979"/>
                  </a:lnTo>
                  <a:lnTo>
                    <a:pt x="382523" y="0"/>
                  </a:lnTo>
                  <a:lnTo>
                    <a:pt x="8374621" y="0"/>
                  </a:lnTo>
                  <a:lnTo>
                    <a:pt x="8422592" y="2979"/>
                  </a:lnTo>
                  <a:lnTo>
                    <a:pt x="8468788" y="11678"/>
                  </a:lnTo>
                  <a:lnTo>
                    <a:pt x="8512850" y="25740"/>
                  </a:lnTo>
                  <a:lnTo>
                    <a:pt x="8554420" y="44805"/>
                  </a:lnTo>
                  <a:lnTo>
                    <a:pt x="8593138" y="68517"/>
                  </a:lnTo>
                  <a:lnTo>
                    <a:pt x="8628646" y="96517"/>
                  </a:lnTo>
                  <a:lnTo>
                    <a:pt x="8660583" y="128448"/>
                  </a:lnTo>
                  <a:lnTo>
                    <a:pt x="8688593" y="163951"/>
                  </a:lnTo>
                  <a:lnTo>
                    <a:pt x="8712314" y="202668"/>
                  </a:lnTo>
                  <a:lnTo>
                    <a:pt x="8731389" y="244242"/>
                  </a:lnTo>
                  <a:lnTo>
                    <a:pt x="8745458" y="288314"/>
                  </a:lnTo>
                  <a:lnTo>
                    <a:pt x="8754163" y="334528"/>
                  </a:lnTo>
                  <a:lnTo>
                    <a:pt x="8757145" y="382524"/>
                  </a:lnTo>
                  <a:lnTo>
                    <a:pt x="8757145" y="1912569"/>
                  </a:lnTo>
                  <a:lnTo>
                    <a:pt x="8754163" y="1960550"/>
                  </a:lnTo>
                  <a:lnTo>
                    <a:pt x="8745458" y="2006753"/>
                  </a:lnTo>
                  <a:lnTo>
                    <a:pt x="8731389" y="2050819"/>
                  </a:lnTo>
                  <a:lnTo>
                    <a:pt x="8712314" y="2092391"/>
                  </a:lnTo>
                  <a:lnTo>
                    <a:pt x="8688593" y="2131108"/>
                  </a:lnTo>
                  <a:lnTo>
                    <a:pt x="8660583" y="2166614"/>
                  </a:lnTo>
                  <a:lnTo>
                    <a:pt x="8628646" y="2198549"/>
                  </a:lnTo>
                  <a:lnTo>
                    <a:pt x="8593138" y="2226554"/>
                  </a:lnTo>
                  <a:lnTo>
                    <a:pt x="8554420" y="2250272"/>
                  </a:lnTo>
                  <a:lnTo>
                    <a:pt x="8512850" y="2269343"/>
                  </a:lnTo>
                  <a:lnTo>
                    <a:pt x="8468788" y="2283409"/>
                  </a:lnTo>
                  <a:lnTo>
                    <a:pt x="8422592" y="2292112"/>
                  </a:lnTo>
                  <a:lnTo>
                    <a:pt x="8374621" y="2295093"/>
                  </a:lnTo>
                  <a:lnTo>
                    <a:pt x="382523" y="2295093"/>
                  </a:lnTo>
                  <a:lnTo>
                    <a:pt x="334540" y="2292112"/>
                  </a:lnTo>
                  <a:lnTo>
                    <a:pt x="288335" y="2283409"/>
                  </a:lnTo>
                  <a:lnTo>
                    <a:pt x="244268" y="2269343"/>
                  </a:lnTo>
                  <a:lnTo>
                    <a:pt x="202696" y="2250272"/>
                  </a:lnTo>
                  <a:lnTo>
                    <a:pt x="163978" y="2226554"/>
                  </a:lnTo>
                  <a:lnTo>
                    <a:pt x="128473" y="2198549"/>
                  </a:lnTo>
                  <a:lnTo>
                    <a:pt x="96539" y="2166614"/>
                  </a:lnTo>
                  <a:lnTo>
                    <a:pt x="68534" y="2131108"/>
                  </a:lnTo>
                  <a:lnTo>
                    <a:pt x="44818" y="2092391"/>
                  </a:lnTo>
                  <a:lnTo>
                    <a:pt x="25747" y="2050819"/>
                  </a:lnTo>
                  <a:lnTo>
                    <a:pt x="11682" y="2006753"/>
                  </a:lnTo>
                  <a:lnTo>
                    <a:pt x="2980" y="1960550"/>
                  </a:lnTo>
                  <a:lnTo>
                    <a:pt x="0" y="1912569"/>
                  </a:lnTo>
                  <a:lnTo>
                    <a:pt x="0" y="382524"/>
                  </a:lnTo>
                  <a:close/>
                </a:path>
              </a:pathLst>
            </a:custGeom>
            <a:ln w="952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4152" y="4486507"/>
            <a:ext cx="8377555" cy="1747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>
              <a:lnSpc>
                <a:spcPct val="114999"/>
              </a:lnSpc>
              <a:spcBef>
                <a:spcPts val="100"/>
              </a:spcBef>
            </a:pPr>
            <a:r>
              <a:rPr sz="1400" dirty="0">
                <a:cs typeface="Microsoft Sans Serif"/>
              </a:rPr>
              <a:t>В  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случае</a:t>
            </a:r>
            <a:r>
              <a:rPr sz="1400" spc="360" dirty="0">
                <a:cs typeface="Microsoft Sans Serif"/>
              </a:rPr>
              <a:t>  </a:t>
            </a:r>
            <a:r>
              <a:rPr sz="1400" spc="-20" dirty="0">
                <a:cs typeface="Microsoft Sans Serif"/>
              </a:rPr>
              <a:t>недостатка</a:t>
            </a:r>
            <a:r>
              <a:rPr sz="1400" spc="330" dirty="0">
                <a:cs typeface="Microsoft Sans Serif"/>
              </a:rPr>
              <a:t>  </a:t>
            </a:r>
            <a:r>
              <a:rPr sz="1400" spc="-5" dirty="0">
                <a:cs typeface="Microsoft Sans Serif"/>
              </a:rPr>
              <a:t>доступных</a:t>
            </a:r>
            <a:r>
              <a:rPr sz="1400" spc="360" dirty="0">
                <a:cs typeface="Microsoft Sans Serif"/>
              </a:rPr>
              <a:t> </a:t>
            </a:r>
            <a:r>
              <a:rPr sz="1400" spc="36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для   </a:t>
            </a:r>
            <a:r>
              <a:rPr sz="1400" spc="-25" dirty="0">
                <a:cs typeface="Microsoft Sans Serif"/>
              </a:rPr>
              <a:t>печати</a:t>
            </a:r>
            <a:r>
              <a:rPr sz="1400" spc="320" dirty="0">
                <a:cs typeface="Microsoft Sans Serif"/>
              </a:rPr>
              <a:t>  </a:t>
            </a:r>
            <a:r>
              <a:rPr sz="1400" spc="-5" dirty="0">
                <a:cs typeface="Microsoft Sans Serif"/>
              </a:rPr>
              <a:t>ЭМ</a:t>
            </a:r>
            <a:r>
              <a:rPr sz="1400" spc="360" dirty="0">
                <a:cs typeface="Microsoft Sans Serif"/>
              </a:rPr>
              <a:t>  </a:t>
            </a:r>
            <a:r>
              <a:rPr sz="1400" spc="-20" dirty="0">
                <a:cs typeface="Microsoft Sans Serif"/>
              </a:rPr>
              <a:t>организатор</a:t>
            </a:r>
            <a:r>
              <a:rPr sz="1400" spc="330" dirty="0">
                <a:cs typeface="Microsoft Sans Serif"/>
              </a:rPr>
              <a:t> </a:t>
            </a:r>
            <a:r>
              <a:rPr sz="1400" spc="33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информирует</a:t>
            </a:r>
            <a:r>
              <a:rPr sz="1400" spc="340" dirty="0">
                <a:cs typeface="Microsoft Sans Serif"/>
              </a:rPr>
              <a:t>  </a:t>
            </a:r>
            <a:r>
              <a:rPr sz="1400" spc="-10" dirty="0">
                <a:cs typeface="Microsoft Sans Serif"/>
              </a:rPr>
              <a:t>члена</a:t>
            </a:r>
            <a:r>
              <a:rPr sz="1400" spc="350" dirty="0">
                <a:cs typeface="Microsoft Sans Serif"/>
              </a:rPr>
              <a:t> </a:t>
            </a:r>
            <a:r>
              <a:rPr sz="1400" spc="355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 </a:t>
            </a:r>
            <a:r>
              <a:rPr sz="1400" spc="-36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о </a:t>
            </a:r>
            <a:r>
              <a:rPr sz="1400" spc="-15" dirty="0">
                <a:cs typeface="Microsoft Sans Serif"/>
              </a:rPr>
              <a:t>необходимости использования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резервных </a:t>
            </a:r>
            <a:r>
              <a:rPr sz="1400" dirty="0">
                <a:cs typeface="Microsoft Sans Serif"/>
              </a:rPr>
              <a:t>ЭМ, </a:t>
            </a:r>
            <a:r>
              <a:rPr sz="1400" spc="-15" dirty="0">
                <a:cs typeface="Microsoft Sans Serif"/>
              </a:rPr>
              <a:t>включенных </a:t>
            </a:r>
            <a:r>
              <a:rPr sz="1400" dirty="0">
                <a:cs typeface="Microsoft Sans Serif"/>
              </a:rPr>
              <a:t>в </a:t>
            </a:r>
            <a:r>
              <a:rPr sz="1400" spc="-5" dirty="0">
                <a:cs typeface="Microsoft Sans Serif"/>
              </a:rPr>
              <a:t>состав </a:t>
            </a:r>
            <a:r>
              <a:rPr sz="1400" spc="-30" dirty="0">
                <a:cs typeface="Microsoft Sans Serif"/>
              </a:rPr>
              <a:t>пакета</a:t>
            </a:r>
            <a:r>
              <a:rPr sz="1400" spc="3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 ЭМ, </a:t>
            </a:r>
            <a:r>
              <a:rPr sz="1400" spc="-20" dirty="0">
                <a:cs typeface="Microsoft Sans Serif"/>
              </a:rPr>
              <a:t>загруженного </a:t>
            </a:r>
            <a:r>
              <a:rPr sz="1400" spc="-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для</a:t>
            </a:r>
            <a:r>
              <a:rPr sz="1400" spc="-10" dirty="0">
                <a:cs typeface="Microsoft Sans Serif"/>
              </a:rPr>
              <a:t> проведения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экзамена.</a:t>
            </a:r>
            <a:endParaRPr sz="1400" dirty="0">
              <a:cs typeface="Microsoft Sans Serif"/>
            </a:endParaRPr>
          </a:p>
          <a:p>
            <a:pPr marL="12700" marR="5080" algn="just">
              <a:lnSpc>
                <a:spcPct val="114999"/>
              </a:lnSpc>
            </a:pP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этом</a:t>
            </a:r>
            <a:r>
              <a:rPr sz="1400" spc="-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случае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технический</a:t>
            </a:r>
            <a:r>
              <a:rPr sz="1400" spc="-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специалист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совместно</a:t>
            </a:r>
            <a:r>
              <a:rPr sz="1400" spc="-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членом</a:t>
            </a:r>
            <a:r>
              <a:rPr sz="1400" spc="-10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</a:t>
            </a:r>
            <a:r>
              <a:rPr sz="1400" spc="-4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10" dirty="0">
                <a:cs typeface="Microsoft Sans Serif"/>
              </a:rPr>
              <a:t>Штабе</a:t>
            </a:r>
            <a:r>
              <a:rPr sz="1400" spc="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ППЭ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Станции 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авторизации запрашивают </a:t>
            </a:r>
            <a:r>
              <a:rPr sz="1400" spc="-20" dirty="0">
                <a:cs typeface="Microsoft Sans Serif"/>
              </a:rPr>
              <a:t>резервный </a:t>
            </a:r>
            <a:r>
              <a:rPr sz="1400" spc="-30" dirty="0">
                <a:cs typeface="Microsoft Sans Serif"/>
              </a:rPr>
              <a:t>ключ </a:t>
            </a:r>
            <a:r>
              <a:rPr sz="1400" spc="-10" dirty="0">
                <a:cs typeface="Microsoft Sans Serif"/>
              </a:rPr>
              <a:t>доступа </a:t>
            </a:r>
            <a:r>
              <a:rPr sz="1400" spc="-90" dirty="0">
                <a:cs typeface="Microsoft Sans Serif"/>
              </a:rPr>
              <a:t>к </a:t>
            </a:r>
            <a:r>
              <a:rPr sz="1400" dirty="0">
                <a:cs typeface="Microsoft Sans Serif"/>
              </a:rPr>
              <a:t>ЭМ для </a:t>
            </a:r>
            <a:r>
              <a:rPr sz="1400" spc="-20" dirty="0">
                <a:cs typeface="Microsoft Sans Serif"/>
              </a:rPr>
              <a:t>резервных </a:t>
            </a:r>
            <a:r>
              <a:rPr sz="1400" dirty="0">
                <a:cs typeface="Microsoft Sans Serif"/>
              </a:rPr>
              <a:t>ЭМ, </a:t>
            </a:r>
            <a:r>
              <a:rPr sz="1400" spc="-25" dirty="0">
                <a:cs typeface="Microsoft Sans Serif"/>
              </a:rPr>
              <a:t>указав </a:t>
            </a:r>
            <a:r>
              <a:rPr sz="1400" spc="-45" dirty="0">
                <a:cs typeface="Microsoft Sans Serif"/>
              </a:rPr>
              <a:t>предмет, </a:t>
            </a:r>
            <a:r>
              <a:rPr sz="1400" spc="-15" dirty="0">
                <a:cs typeface="Microsoft Sans Serif"/>
              </a:rPr>
              <a:t>номер </a:t>
            </a:r>
            <a:r>
              <a:rPr sz="1400" spc="-1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основной </a:t>
            </a:r>
            <a:r>
              <a:rPr sz="1400" spc="-10" dirty="0">
                <a:cs typeface="Microsoft Sans Serif"/>
              </a:rPr>
              <a:t>станции </a:t>
            </a:r>
            <a:r>
              <a:rPr sz="1400" dirty="0">
                <a:cs typeface="Microsoft Sans Serif"/>
              </a:rPr>
              <a:t>и </a:t>
            </a:r>
            <a:r>
              <a:rPr sz="1400" spc="-15" dirty="0">
                <a:cs typeface="Microsoft Sans Serif"/>
              </a:rPr>
              <a:t>аудитории, </a:t>
            </a:r>
            <a:r>
              <a:rPr sz="1400" dirty="0">
                <a:cs typeface="Microsoft Sans Serif"/>
              </a:rPr>
              <a:t>в </a:t>
            </a:r>
            <a:r>
              <a:rPr sz="1400" spc="-25" dirty="0">
                <a:cs typeface="Microsoft Sans Serif"/>
              </a:rPr>
              <a:t>которой </a:t>
            </a:r>
            <a:r>
              <a:rPr sz="1400" spc="-15" dirty="0">
                <a:cs typeface="Microsoft Sans Serif"/>
              </a:rPr>
              <a:t>требуются </a:t>
            </a:r>
            <a:r>
              <a:rPr sz="1400" spc="-20" dirty="0">
                <a:cs typeface="Microsoft Sans Serif"/>
              </a:rPr>
              <a:t>резервные </a:t>
            </a:r>
            <a:r>
              <a:rPr sz="1400" spc="-5" dirty="0">
                <a:cs typeface="Microsoft Sans Serif"/>
              </a:rPr>
              <a:t>ЭМ. </a:t>
            </a:r>
            <a:r>
              <a:rPr sz="1400" spc="-25" dirty="0">
                <a:cs typeface="Microsoft Sans Serif"/>
              </a:rPr>
              <a:t>Резервный </a:t>
            </a:r>
            <a:r>
              <a:rPr sz="1400" spc="-30" dirty="0">
                <a:cs typeface="Microsoft Sans Serif"/>
              </a:rPr>
              <a:t>ключ </a:t>
            </a:r>
            <a:r>
              <a:rPr sz="1400" spc="-10" dirty="0">
                <a:cs typeface="Microsoft Sans Serif"/>
              </a:rPr>
              <a:t>доступа </a:t>
            </a:r>
            <a:r>
              <a:rPr sz="1400" spc="-90" dirty="0">
                <a:cs typeface="Microsoft Sans Serif"/>
              </a:rPr>
              <a:t>к </a:t>
            </a:r>
            <a:r>
              <a:rPr sz="1400" spc="-5" dirty="0">
                <a:cs typeface="Microsoft Sans Serif"/>
              </a:rPr>
              <a:t>ЭМ </a:t>
            </a:r>
            <a:r>
              <a:rPr sz="140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загружается </a:t>
            </a:r>
            <a:r>
              <a:rPr sz="1400" spc="-20" dirty="0">
                <a:cs typeface="Microsoft Sans Serif"/>
              </a:rPr>
              <a:t>техническим </a:t>
            </a:r>
            <a:r>
              <a:rPr sz="1400" spc="-10" dirty="0">
                <a:cs typeface="Microsoft Sans Serif"/>
              </a:rPr>
              <a:t>специалистом </a:t>
            </a:r>
            <a:r>
              <a:rPr sz="1400" spc="-5" dirty="0">
                <a:cs typeface="Microsoft Sans Serif"/>
              </a:rPr>
              <a:t>на </a:t>
            </a:r>
            <a:r>
              <a:rPr sz="1400" spc="-10" dirty="0">
                <a:cs typeface="Microsoft Sans Serif"/>
              </a:rPr>
              <a:t>основную </a:t>
            </a:r>
            <a:r>
              <a:rPr sz="1400" spc="-5" dirty="0">
                <a:cs typeface="Microsoft Sans Serif"/>
              </a:rPr>
              <a:t>Станцию </a:t>
            </a:r>
            <a:r>
              <a:rPr sz="1400" spc="-25" dirty="0">
                <a:cs typeface="Microsoft Sans Serif"/>
              </a:rPr>
              <a:t>печати </a:t>
            </a:r>
            <a:r>
              <a:rPr sz="1400" dirty="0">
                <a:cs typeface="Microsoft Sans Serif"/>
              </a:rPr>
              <a:t>ЭМ и </a:t>
            </a:r>
            <a:r>
              <a:rPr sz="1400" spc="-20" dirty="0">
                <a:cs typeface="Microsoft Sans Serif"/>
              </a:rPr>
              <a:t>активируется </a:t>
            </a:r>
            <a:r>
              <a:rPr sz="1400" spc="-25" dirty="0">
                <a:cs typeface="Microsoft Sans Serif"/>
              </a:rPr>
              <a:t>токеном </a:t>
            </a:r>
            <a:r>
              <a:rPr sz="1400" spc="-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члена</a:t>
            </a:r>
            <a:r>
              <a:rPr sz="1400" spc="-30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ГЭК</a:t>
            </a:r>
            <a:endParaRPr sz="1400" dirty="0"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42" y="-6362"/>
            <a:ext cx="776541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just">
              <a:lnSpc>
                <a:spcPct val="100000"/>
              </a:lnSpc>
            </a:pPr>
            <a:r>
              <a:rPr sz="2400" spc="-35" dirty="0">
                <a:solidFill>
                  <a:srgbClr val="002060"/>
                </a:solidFill>
              </a:rPr>
              <a:t>АЛГОРИТМ</a:t>
            </a:r>
            <a:r>
              <a:rPr sz="2400" spc="40" dirty="0">
                <a:solidFill>
                  <a:srgbClr val="002060"/>
                </a:solidFill>
              </a:rPr>
              <a:t> </a:t>
            </a:r>
            <a:r>
              <a:rPr sz="2400" spc="-45" dirty="0">
                <a:solidFill>
                  <a:srgbClr val="002060"/>
                </a:solidFill>
              </a:rPr>
              <a:t>ДЕЙСТВИЙ</a:t>
            </a:r>
            <a:r>
              <a:rPr sz="2400" spc="35" dirty="0">
                <a:solidFill>
                  <a:srgbClr val="002060"/>
                </a:solidFill>
              </a:rPr>
              <a:t> </a:t>
            </a:r>
            <a:r>
              <a:rPr sz="2400" spc="-5" dirty="0">
                <a:solidFill>
                  <a:srgbClr val="002060"/>
                </a:solidFill>
              </a:rPr>
              <a:t>В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НЕСТАНДАРТНЫХ</a:t>
            </a:r>
            <a:r>
              <a:rPr sz="2400" spc="45" dirty="0">
                <a:solidFill>
                  <a:srgbClr val="002060"/>
                </a:solidFill>
              </a:rPr>
              <a:t> </a:t>
            </a:r>
            <a:r>
              <a:rPr sz="2400" spc="-30" dirty="0">
                <a:solidFill>
                  <a:srgbClr val="002060"/>
                </a:solidFill>
              </a:rPr>
              <a:t>СИТУАЦИЯХ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8925" y="1152817"/>
            <a:ext cx="2647950" cy="943610"/>
            <a:chOff x="288925" y="1152817"/>
            <a:chExt cx="2647950" cy="943610"/>
          </a:xfrm>
        </p:grpSpPr>
        <p:sp>
          <p:nvSpPr>
            <p:cNvPr id="10" name="object 10"/>
            <p:cNvSpPr/>
            <p:nvPr/>
          </p:nvSpPr>
          <p:spPr>
            <a:xfrm>
              <a:off x="301625" y="1165517"/>
              <a:ext cx="2622550" cy="918210"/>
            </a:xfrm>
            <a:custGeom>
              <a:avLst/>
              <a:gdLst/>
              <a:ahLst/>
              <a:cxnLst/>
              <a:rect l="l" t="t" r="r" b="b"/>
              <a:pathLst>
                <a:path w="2622550" h="918210">
                  <a:moveTo>
                    <a:pt x="2622423" y="0"/>
                  </a:moveTo>
                  <a:lnTo>
                    <a:pt x="0" y="0"/>
                  </a:lnTo>
                  <a:lnTo>
                    <a:pt x="0" y="917917"/>
                  </a:lnTo>
                  <a:lnTo>
                    <a:pt x="2622423" y="917917"/>
                  </a:lnTo>
                  <a:lnTo>
                    <a:pt x="2622423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1625" y="1165517"/>
              <a:ext cx="2622550" cy="918210"/>
            </a:xfrm>
            <a:custGeom>
              <a:avLst/>
              <a:gdLst/>
              <a:ahLst/>
              <a:cxnLst/>
              <a:rect l="l" t="t" r="r" b="b"/>
              <a:pathLst>
                <a:path w="2622550" h="918210">
                  <a:moveTo>
                    <a:pt x="0" y="917917"/>
                  </a:moveTo>
                  <a:lnTo>
                    <a:pt x="2622423" y="917917"/>
                  </a:lnTo>
                  <a:lnTo>
                    <a:pt x="2622423" y="0"/>
                  </a:lnTo>
                  <a:lnTo>
                    <a:pt x="0" y="0"/>
                  </a:lnTo>
                  <a:lnTo>
                    <a:pt x="0" y="917917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1626" y="1152822"/>
            <a:ext cx="2622550" cy="710451"/>
          </a:xfrm>
          <a:prstGeom prst="rect">
            <a:avLst/>
          </a:prstGeom>
          <a:solidFill>
            <a:srgbClr val="E36C0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180975" marR="174625" indent="220979">
              <a:lnSpc>
                <a:spcPts val="1660"/>
              </a:lnSpc>
            </a:pPr>
            <a:r>
              <a:rPr sz="1600" b="1" spc="-20" dirty="0">
                <a:solidFill>
                  <a:srgbClr val="FFFFFF"/>
                </a:solidFill>
                <a:cs typeface="Arial"/>
              </a:rPr>
              <a:t>Технический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сбой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 на</a:t>
            </a:r>
            <a:r>
              <a:rPr sz="16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cs typeface="Arial"/>
              </a:rPr>
              <a:t>Станции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печати</a:t>
            </a:r>
            <a:r>
              <a:rPr sz="16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ЭМ</a:t>
            </a:r>
            <a:endParaRPr sz="1600" dirty="0"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88925" y="2070607"/>
            <a:ext cx="2647950" cy="2129790"/>
            <a:chOff x="288925" y="2070607"/>
            <a:chExt cx="2647950" cy="2129790"/>
          </a:xfrm>
        </p:grpSpPr>
        <p:sp>
          <p:nvSpPr>
            <p:cNvPr id="14" name="object 14"/>
            <p:cNvSpPr/>
            <p:nvPr/>
          </p:nvSpPr>
          <p:spPr>
            <a:xfrm>
              <a:off x="301625" y="2083307"/>
              <a:ext cx="2622550" cy="2104390"/>
            </a:xfrm>
            <a:custGeom>
              <a:avLst/>
              <a:gdLst/>
              <a:ahLst/>
              <a:cxnLst/>
              <a:rect l="l" t="t" r="r" b="b"/>
              <a:pathLst>
                <a:path w="2622550" h="2104390">
                  <a:moveTo>
                    <a:pt x="2622423" y="0"/>
                  </a:moveTo>
                  <a:lnTo>
                    <a:pt x="0" y="0"/>
                  </a:lnTo>
                  <a:lnTo>
                    <a:pt x="0" y="2104263"/>
                  </a:lnTo>
                  <a:lnTo>
                    <a:pt x="2622423" y="2104263"/>
                  </a:lnTo>
                  <a:lnTo>
                    <a:pt x="2622423" y="0"/>
                  </a:lnTo>
                  <a:close/>
                </a:path>
              </a:pathLst>
            </a:custGeom>
            <a:solidFill>
              <a:srgbClr val="FCEADA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1625" y="2083307"/>
              <a:ext cx="2622550" cy="2104390"/>
            </a:xfrm>
            <a:custGeom>
              <a:avLst/>
              <a:gdLst/>
              <a:ahLst/>
              <a:cxnLst/>
              <a:rect l="l" t="t" r="r" b="b"/>
              <a:pathLst>
                <a:path w="2622550" h="2104390">
                  <a:moveTo>
                    <a:pt x="0" y="2104263"/>
                  </a:moveTo>
                  <a:lnTo>
                    <a:pt x="2622423" y="2104263"/>
                  </a:lnTo>
                  <a:lnTo>
                    <a:pt x="2622423" y="0"/>
                  </a:lnTo>
                  <a:lnTo>
                    <a:pt x="0" y="0"/>
                  </a:lnTo>
                  <a:lnTo>
                    <a:pt x="0" y="2104263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49605" y="2085292"/>
            <a:ext cx="2354580" cy="1235979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14300" marR="5080" indent="-114300" algn="just">
              <a:lnSpc>
                <a:spcPct val="86300"/>
              </a:lnSpc>
              <a:spcBef>
                <a:spcPts val="350"/>
              </a:spcBef>
              <a:buChar char="•"/>
              <a:tabLst>
                <a:tab pos="114300" algn="l"/>
              </a:tabLst>
            </a:pPr>
            <a:r>
              <a:rPr sz="1500" spc="-5" dirty="0">
                <a:cs typeface="Microsoft Sans Serif"/>
              </a:rPr>
              <a:t>Пригласить</a:t>
            </a:r>
            <a:r>
              <a:rPr sz="1500" spc="-60" dirty="0">
                <a:cs typeface="Microsoft Sans Serif"/>
              </a:rPr>
              <a:t> </a:t>
            </a:r>
            <a:r>
              <a:rPr sz="1500" spc="-25" dirty="0">
                <a:cs typeface="Microsoft Sans Serif"/>
              </a:rPr>
              <a:t>технического </a:t>
            </a:r>
            <a:r>
              <a:rPr sz="1500" spc="-38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специалиста </a:t>
            </a:r>
            <a:r>
              <a:rPr sz="1500" spc="-25" dirty="0">
                <a:cs typeface="Microsoft Sans Serif"/>
              </a:rPr>
              <a:t>через </a:t>
            </a:r>
            <a:r>
              <a:rPr sz="1500" spc="-20" dirty="0">
                <a:cs typeface="Microsoft Sans Serif"/>
              </a:rPr>
              <a:t> организатора </a:t>
            </a:r>
            <a:r>
              <a:rPr sz="1500" spc="-10" dirty="0">
                <a:cs typeface="Microsoft Sans Serif"/>
              </a:rPr>
              <a:t>вне </a:t>
            </a:r>
            <a:r>
              <a:rPr sz="1500" spc="-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аудитории </a:t>
            </a:r>
            <a:r>
              <a:rPr sz="1500" dirty="0">
                <a:cs typeface="Microsoft Sans Serif"/>
              </a:rPr>
              <a:t>для 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восстановления </a:t>
            </a:r>
            <a:r>
              <a:rPr sz="1500" spc="-5" dirty="0">
                <a:cs typeface="Microsoft Sans Serif"/>
              </a:rPr>
              <a:t> </a:t>
            </a:r>
            <a:r>
              <a:rPr sz="1500" spc="-10" dirty="0" err="1">
                <a:cs typeface="Microsoft Sans Serif"/>
              </a:rPr>
              <a:t>работоспособности</a:t>
            </a:r>
            <a:r>
              <a:rPr sz="1500" spc="-35" dirty="0">
                <a:cs typeface="Microsoft Sans Serif"/>
              </a:rPr>
              <a:t> </a:t>
            </a:r>
            <a:r>
              <a:rPr sz="1500" spc="-5" dirty="0" smtClean="0">
                <a:cs typeface="Microsoft Sans Serif"/>
              </a:rPr>
              <a:t>ПО</a:t>
            </a:r>
            <a:endParaRPr sz="1500" dirty="0"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9606" y="3439115"/>
            <a:ext cx="252476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300" marR="5080" indent="-114300" algn="r">
              <a:lnSpc>
                <a:spcPts val="1680"/>
              </a:lnSpc>
              <a:spcBef>
                <a:spcPts val="100"/>
              </a:spcBef>
              <a:buChar char="•"/>
              <a:tabLst>
                <a:tab pos="114300" algn="l"/>
                <a:tab pos="1839595" algn="l"/>
              </a:tabLst>
            </a:pPr>
            <a:r>
              <a:rPr sz="1500" spc="-45" dirty="0">
                <a:cs typeface="Microsoft Sans Serif"/>
              </a:rPr>
              <a:t>З</a:t>
            </a:r>
            <a:r>
              <a:rPr sz="1500" dirty="0">
                <a:cs typeface="Microsoft Sans Serif"/>
              </a:rPr>
              <a:t>а</a:t>
            </a:r>
            <a:r>
              <a:rPr sz="1500" spc="-25" dirty="0">
                <a:cs typeface="Microsoft Sans Serif"/>
              </a:rPr>
              <a:t>фикс</a:t>
            </a:r>
            <a:r>
              <a:rPr sz="1500" dirty="0">
                <a:cs typeface="Microsoft Sans Serif"/>
              </a:rPr>
              <a:t>и</a:t>
            </a:r>
            <a:r>
              <a:rPr sz="1500" spc="-10" dirty="0">
                <a:cs typeface="Microsoft Sans Serif"/>
              </a:rPr>
              <a:t>р</a:t>
            </a:r>
            <a:r>
              <a:rPr sz="1500" dirty="0">
                <a:cs typeface="Microsoft Sans Serif"/>
              </a:rPr>
              <a:t>о</a:t>
            </a:r>
            <a:r>
              <a:rPr sz="1500" spc="-20" dirty="0">
                <a:cs typeface="Microsoft Sans Serif"/>
              </a:rPr>
              <a:t>в</a:t>
            </a:r>
            <a:r>
              <a:rPr sz="1500" spc="-35" dirty="0">
                <a:cs typeface="Microsoft Sans Serif"/>
              </a:rPr>
              <a:t>а</a:t>
            </a:r>
            <a:r>
              <a:rPr sz="1500" spc="-5" dirty="0">
                <a:cs typeface="Microsoft Sans Serif"/>
              </a:rPr>
              <a:t>ть</a:t>
            </a:r>
            <a:r>
              <a:rPr sz="1500" dirty="0">
                <a:cs typeface="Microsoft Sans Serif"/>
              </a:rPr>
              <a:t>	</a:t>
            </a:r>
            <a:r>
              <a:rPr sz="1500" spc="-5" dirty="0">
                <a:cs typeface="Microsoft Sans Serif"/>
              </a:rPr>
              <a:t>д</a:t>
            </a:r>
            <a:r>
              <a:rPr sz="1500" dirty="0">
                <a:cs typeface="Microsoft Sans Serif"/>
              </a:rPr>
              <a:t>а</a:t>
            </a:r>
            <a:r>
              <a:rPr sz="1500" spc="-10" dirty="0">
                <a:cs typeface="Microsoft Sans Serif"/>
              </a:rPr>
              <a:t>нный</a:t>
            </a:r>
            <a:endParaRPr sz="1500" dirty="0">
              <a:cs typeface="Microsoft Sans Serif"/>
            </a:endParaRPr>
          </a:p>
          <a:p>
            <a:pPr marR="56515" algn="r">
              <a:lnSpc>
                <a:spcPts val="1680"/>
              </a:lnSpc>
            </a:pPr>
            <a:r>
              <a:rPr sz="1500" spc="-25" dirty="0">
                <a:cs typeface="Microsoft Sans Serif"/>
              </a:rPr>
              <a:t>факт</a:t>
            </a:r>
            <a:r>
              <a:rPr sz="1500" spc="-2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служебной </a:t>
            </a:r>
            <a:r>
              <a:rPr sz="1500" spc="-25" dirty="0">
                <a:cs typeface="Microsoft Sans Serif"/>
              </a:rPr>
              <a:t>записке</a:t>
            </a:r>
            <a:endParaRPr sz="1500" dirty="0"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91204" y="1152822"/>
            <a:ext cx="2622550" cy="710451"/>
          </a:xfrm>
          <a:prstGeom prst="rect">
            <a:avLst/>
          </a:prstGeom>
          <a:solidFill>
            <a:srgbClr val="E36C09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762000" marR="397510" indent="-355600">
              <a:lnSpc>
                <a:spcPts val="1660"/>
              </a:lnSpc>
            </a:pPr>
            <a:r>
              <a:rPr sz="1600" b="1" spc="-10" dirty="0">
                <a:solidFill>
                  <a:srgbClr val="FFFFFF"/>
                </a:solidFill>
                <a:cs typeface="Arial"/>
              </a:rPr>
              <a:t>Участник 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опоздал </a:t>
            </a:r>
            <a:r>
              <a:rPr sz="1600" b="1" spc="-430" dirty="0">
                <a:solidFill>
                  <a:srgbClr val="FFFFFF"/>
                </a:solidFill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cs typeface="Arial"/>
              </a:rPr>
              <a:t>на</a:t>
            </a:r>
            <a:r>
              <a:rPr sz="1600" b="1" spc="-15" dirty="0">
                <a:solidFill>
                  <a:srgbClr val="FFFFFF"/>
                </a:solidFill>
                <a:cs typeface="Arial"/>
              </a:rPr>
              <a:t> экзамен</a:t>
            </a:r>
            <a:endParaRPr sz="1600" dirty="0"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1204" y="2083309"/>
            <a:ext cx="2622550" cy="1233029"/>
          </a:xfrm>
          <a:prstGeom prst="rect">
            <a:avLst/>
          </a:prstGeom>
          <a:solidFill>
            <a:srgbClr val="FCEADA">
              <a:alpha val="90194"/>
            </a:srgbClr>
          </a:solidFill>
          <a:ln w="25400">
            <a:solidFill>
              <a:srgbClr val="E36C09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 marL="162560" indent="-114935" algn="just">
              <a:lnSpc>
                <a:spcPts val="1675"/>
              </a:lnSpc>
              <a:spcBef>
                <a:spcPts val="114"/>
              </a:spcBef>
              <a:buChar char="•"/>
              <a:tabLst>
                <a:tab pos="163195" algn="l"/>
              </a:tabLst>
            </a:pPr>
            <a:r>
              <a:rPr sz="1500" spc="-5" dirty="0">
                <a:cs typeface="Microsoft Sans Serif"/>
              </a:rPr>
              <a:t>Пригласить</a:t>
            </a:r>
            <a:r>
              <a:rPr sz="1500" spc="-5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члена</a:t>
            </a:r>
            <a:r>
              <a:rPr sz="1500" spc="-15" dirty="0">
                <a:cs typeface="Microsoft Sans Serif"/>
              </a:rPr>
              <a:t> </a:t>
            </a:r>
            <a:r>
              <a:rPr sz="1500" spc="-55" dirty="0">
                <a:cs typeface="Microsoft Sans Serif"/>
              </a:rPr>
              <a:t>ГЭК</a:t>
            </a:r>
            <a:endParaRPr sz="1500" dirty="0">
              <a:cs typeface="Microsoft Sans Serif"/>
            </a:endParaRPr>
          </a:p>
          <a:p>
            <a:pPr marL="162560" algn="just">
              <a:lnSpc>
                <a:spcPts val="1555"/>
              </a:lnSpc>
            </a:pPr>
            <a:r>
              <a:rPr sz="1500" dirty="0">
                <a:cs typeface="Microsoft Sans Serif"/>
              </a:rPr>
              <a:t>для</a:t>
            </a:r>
            <a:r>
              <a:rPr sz="1500" spc="-30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активации</a:t>
            </a:r>
            <a:endParaRPr sz="1500" dirty="0">
              <a:cs typeface="Microsoft Sans Serif"/>
            </a:endParaRPr>
          </a:p>
          <a:p>
            <a:pPr marL="162560" marR="345440" algn="just">
              <a:lnSpc>
                <a:spcPts val="1550"/>
              </a:lnSpc>
              <a:spcBef>
                <a:spcPts val="140"/>
              </a:spcBef>
            </a:pPr>
            <a:r>
              <a:rPr sz="1500" spc="-5" dirty="0">
                <a:cs typeface="Microsoft Sans Serif"/>
              </a:rPr>
              <a:t>д</a:t>
            </a:r>
            <a:r>
              <a:rPr sz="1500" spc="5" dirty="0">
                <a:cs typeface="Microsoft Sans Serif"/>
              </a:rPr>
              <a:t>о</a:t>
            </a:r>
            <a:r>
              <a:rPr sz="1500" spc="-15" dirty="0">
                <a:cs typeface="Microsoft Sans Serif"/>
              </a:rPr>
              <a:t>п</a:t>
            </a:r>
            <a:r>
              <a:rPr sz="1500" spc="-45" dirty="0">
                <a:cs typeface="Microsoft Sans Serif"/>
              </a:rPr>
              <a:t>о</a:t>
            </a:r>
            <a:r>
              <a:rPr sz="1500" spc="-5" dirty="0">
                <a:cs typeface="Microsoft Sans Serif"/>
              </a:rPr>
              <a:t>лни</a:t>
            </a:r>
            <a:r>
              <a:rPr sz="1500" spc="-15" dirty="0">
                <a:cs typeface="Microsoft Sans Serif"/>
              </a:rPr>
              <a:t>т</a:t>
            </a:r>
            <a:r>
              <a:rPr sz="1500" spc="-45" dirty="0">
                <a:cs typeface="Microsoft Sans Serif"/>
              </a:rPr>
              <a:t>е</a:t>
            </a:r>
            <a:r>
              <a:rPr sz="1500" spc="-5" dirty="0">
                <a:cs typeface="Microsoft Sans Serif"/>
              </a:rPr>
              <a:t>льн</a:t>
            </a:r>
            <a:r>
              <a:rPr sz="1500" dirty="0">
                <a:cs typeface="Microsoft Sans Serif"/>
              </a:rPr>
              <a:t>о</a:t>
            </a:r>
            <a:r>
              <a:rPr sz="1500" spc="-5" dirty="0">
                <a:cs typeface="Microsoft Sans Serif"/>
              </a:rPr>
              <a:t>й</a:t>
            </a:r>
            <a:r>
              <a:rPr sz="1500" spc="-25" dirty="0">
                <a:cs typeface="Microsoft Sans Serif"/>
              </a:rPr>
              <a:t> </a:t>
            </a:r>
            <a:r>
              <a:rPr sz="1500" spc="-15" dirty="0" err="1">
                <a:cs typeface="Microsoft Sans Serif"/>
              </a:rPr>
              <a:t>п</a:t>
            </a:r>
            <a:r>
              <a:rPr sz="1500" spc="-55" dirty="0" err="1">
                <a:cs typeface="Microsoft Sans Serif"/>
              </a:rPr>
              <a:t>е</a:t>
            </a:r>
            <a:r>
              <a:rPr sz="1500" spc="-10" dirty="0" err="1">
                <a:cs typeface="Microsoft Sans Serif"/>
              </a:rPr>
              <a:t>ч</a:t>
            </a:r>
            <a:r>
              <a:rPr sz="1500" spc="-45" dirty="0" err="1">
                <a:cs typeface="Microsoft Sans Serif"/>
              </a:rPr>
              <a:t>а</a:t>
            </a:r>
            <a:r>
              <a:rPr sz="1500" spc="-5" dirty="0" err="1">
                <a:cs typeface="Microsoft Sans Serif"/>
              </a:rPr>
              <a:t>ти</a:t>
            </a:r>
            <a:r>
              <a:rPr sz="1500" spc="-5" dirty="0">
                <a:cs typeface="Microsoft Sans Serif"/>
              </a:rPr>
              <a:t>  </a:t>
            </a:r>
            <a:r>
              <a:rPr sz="1500" dirty="0" smtClean="0">
                <a:cs typeface="Microsoft Sans Serif"/>
              </a:rPr>
              <a:t>ЭМ</a:t>
            </a:r>
            <a:endParaRPr sz="1500" dirty="0">
              <a:cs typeface="Microsoft Sans Serif"/>
            </a:endParaRPr>
          </a:p>
          <a:p>
            <a:pPr marL="162560" indent="-114935">
              <a:lnSpc>
                <a:spcPct val="100000"/>
              </a:lnSpc>
              <a:spcBef>
                <a:spcPts val="1080"/>
              </a:spcBef>
              <a:buChar char="•"/>
              <a:tabLst>
                <a:tab pos="163195" algn="l"/>
              </a:tabLst>
            </a:pPr>
            <a:r>
              <a:rPr sz="1500" spc="-10" dirty="0">
                <a:cs typeface="Microsoft Sans Serif"/>
              </a:rPr>
              <a:t>Выдать</a:t>
            </a:r>
            <a:r>
              <a:rPr sz="1500" spc="-15" dirty="0">
                <a:cs typeface="Microsoft Sans Serif"/>
              </a:rPr>
              <a:t> участнику</a:t>
            </a:r>
            <a:r>
              <a:rPr sz="1500" dirty="0">
                <a:cs typeface="Microsoft Sans Serif"/>
              </a:rPr>
              <a:t> ЭМ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280785" y="1161380"/>
            <a:ext cx="2622550" cy="837986"/>
          </a:xfrm>
          <a:prstGeom prst="rect">
            <a:avLst/>
          </a:prstGeom>
          <a:solidFill>
            <a:srgbClr val="E36C09"/>
          </a:solidFill>
        </p:spPr>
        <p:txBody>
          <a:bodyPr vert="horz" wrap="square" lIns="0" tIns="95250" rIns="0" bIns="0" rtlCol="0">
            <a:spAutoFit/>
          </a:bodyPr>
          <a:lstStyle/>
          <a:p>
            <a:pPr marL="176530" marR="167640" algn="ctr">
              <a:lnSpc>
                <a:spcPct val="86500"/>
              </a:lnSpc>
              <a:spcBef>
                <a:spcPts val="750"/>
              </a:spcBef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Обнаружение участником </a:t>
            </a:r>
            <a:r>
              <a:rPr sz="1400" b="1" spc="-37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экзамена брака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/ </a:t>
            </a:r>
            <a:r>
              <a:rPr sz="14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некомплектности</a:t>
            </a:r>
            <a:endParaRPr sz="1400" dirty="0">
              <a:cs typeface="Arial"/>
            </a:endParaRPr>
          </a:p>
          <a:p>
            <a:pPr marL="3175" algn="ctr">
              <a:lnSpc>
                <a:spcPts val="1440"/>
              </a:lnSpc>
            </a:pPr>
            <a:r>
              <a:rPr sz="1400" b="1" dirty="0">
                <a:solidFill>
                  <a:srgbClr val="FFFFFF"/>
                </a:solidFill>
                <a:cs typeface="Arial"/>
              </a:rPr>
              <a:t>или</a:t>
            </a:r>
            <a:r>
              <a:rPr sz="1400" b="1" spc="-4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порчи</a:t>
            </a:r>
            <a:r>
              <a:rPr sz="14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ИК</a:t>
            </a:r>
            <a:endParaRPr sz="1400" dirty="0"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80785" y="2074672"/>
            <a:ext cx="2622550" cy="1920398"/>
          </a:xfrm>
          <a:prstGeom prst="rect">
            <a:avLst/>
          </a:prstGeom>
          <a:solidFill>
            <a:srgbClr val="FCEADA">
              <a:alpha val="90194"/>
            </a:srgbClr>
          </a:solidFill>
          <a:ln w="25400">
            <a:solidFill>
              <a:srgbClr val="E36C09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163195" marR="447675" indent="-114300" algn="just">
              <a:lnSpc>
                <a:spcPts val="1550"/>
              </a:lnSpc>
              <a:spcBef>
                <a:spcPts val="375"/>
              </a:spcBef>
              <a:buChar char="•"/>
              <a:tabLst>
                <a:tab pos="163830" algn="l"/>
              </a:tabLst>
            </a:pPr>
            <a:r>
              <a:rPr sz="1500" spc="-5" dirty="0">
                <a:cs typeface="Microsoft Sans Serif"/>
              </a:rPr>
              <a:t>Пригласить</a:t>
            </a:r>
            <a:r>
              <a:rPr sz="1500" spc="-5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члена</a:t>
            </a:r>
            <a:r>
              <a:rPr sz="1500" spc="-25" dirty="0">
                <a:cs typeface="Microsoft Sans Serif"/>
              </a:rPr>
              <a:t> </a:t>
            </a:r>
            <a:r>
              <a:rPr sz="1500" spc="-55" dirty="0">
                <a:cs typeface="Microsoft Sans Serif"/>
              </a:rPr>
              <a:t>ГЭК </a:t>
            </a:r>
            <a:r>
              <a:rPr sz="1500" spc="-385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для</a:t>
            </a:r>
            <a:r>
              <a:rPr sz="1500" spc="-5" dirty="0">
                <a:cs typeface="Microsoft Sans Serif"/>
              </a:rPr>
              <a:t> </a:t>
            </a:r>
            <a:r>
              <a:rPr sz="1500" spc="-15" dirty="0">
                <a:cs typeface="Microsoft Sans Serif"/>
              </a:rPr>
              <a:t>активации</a:t>
            </a:r>
            <a:endParaRPr sz="1500" dirty="0">
              <a:cs typeface="Microsoft Sans Serif"/>
            </a:endParaRPr>
          </a:p>
          <a:p>
            <a:pPr marL="163195" algn="just">
              <a:lnSpc>
                <a:spcPts val="1425"/>
              </a:lnSpc>
            </a:pPr>
            <a:r>
              <a:rPr sz="1500" spc="-10" dirty="0">
                <a:cs typeface="Microsoft Sans Serif"/>
              </a:rPr>
              <a:t>дополнительной</a:t>
            </a:r>
            <a:r>
              <a:rPr sz="1500" spc="-60" dirty="0">
                <a:cs typeface="Microsoft Sans Serif"/>
              </a:rPr>
              <a:t> </a:t>
            </a:r>
            <a:r>
              <a:rPr sz="1500" spc="-20" dirty="0">
                <a:cs typeface="Microsoft Sans Serif"/>
              </a:rPr>
              <a:t>печати</a:t>
            </a:r>
            <a:endParaRPr sz="1500" dirty="0">
              <a:cs typeface="Microsoft Sans Serif"/>
            </a:endParaRPr>
          </a:p>
          <a:p>
            <a:pPr marL="163195" algn="just">
              <a:lnSpc>
                <a:spcPts val="1675"/>
              </a:lnSpc>
            </a:pPr>
            <a:r>
              <a:rPr sz="1500" dirty="0" smtClean="0">
                <a:cs typeface="Microsoft Sans Serif"/>
              </a:rPr>
              <a:t>ЭМ</a:t>
            </a:r>
            <a:endParaRPr sz="1500" dirty="0">
              <a:cs typeface="Microsoft Sans Serif"/>
            </a:endParaRPr>
          </a:p>
          <a:p>
            <a:pPr marL="163195" indent="-114935" algn="just">
              <a:lnSpc>
                <a:spcPts val="1675"/>
              </a:lnSpc>
              <a:spcBef>
                <a:spcPts val="15"/>
              </a:spcBef>
              <a:buChar char="•"/>
              <a:tabLst>
                <a:tab pos="163830" algn="l"/>
              </a:tabLst>
            </a:pPr>
            <a:r>
              <a:rPr sz="1500" spc="-20" dirty="0">
                <a:cs typeface="Microsoft Sans Serif"/>
              </a:rPr>
              <a:t>Забраковать</a:t>
            </a:r>
            <a:r>
              <a:rPr sz="1500" spc="-60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ранее</a:t>
            </a:r>
            <a:endParaRPr sz="1500" dirty="0">
              <a:cs typeface="Microsoft Sans Serif"/>
            </a:endParaRPr>
          </a:p>
          <a:p>
            <a:pPr marL="163195" marR="184150" algn="just">
              <a:lnSpc>
                <a:spcPts val="1560"/>
              </a:lnSpc>
              <a:spcBef>
                <a:spcPts val="125"/>
              </a:spcBef>
            </a:pPr>
            <a:r>
              <a:rPr sz="1500" spc="-5" dirty="0">
                <a:cs typeface="Microsoft Sans Serif"/>
              </a:rPr>
              <a:t>выданный</a:t>
            </a:r>
            <a:r>
              <a:rPr sz="1500" spc="-20" dirty="0">
                <a:cs typeface="Microsoft Sans Serif"/>
              </a:rPr>
              <a:t> </a:t>
            </a:r>
            <a:r>
              <a:rPr sz="1500" spc="-30" dirty="0">
                <a:cs typeface="Microsoft Sans Serif"/>
              </a:rPr>
              <a:t>комплект</a:t>
            </a:r>
            <a:r>
              <a:rPr sz="1500" spc="-1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в</a:t>
            </a:r>
            <a:r>
              <a:rPr sz="1500" spc="-5" dirty="0">
                <a:cs typeface="Microsoft Sans Serif"/>
              </a:rPr>
              <a:t> ПО </a:t>
            </a:r>
            <a:r>
              <a:rPr sz="1500" spc="-385" dirty="0">
                <a:cs typeface="Microsoft Sans Serif"/>
              </a:rPr>
              <a:t> </a:t>
            </a:r>
            <a:r>
              <a:rPr sz="1500" spc="-5" dirty="0">
                <a:cs typeface="Microsoft Sans Serif"/>
              </a:rPr>
              <a:t>станции</a:t>
            </a:r>
            <a:r>
              <a:rPr sz="1500" spc="-25" dirty="0">
                <a:cs typeface="Microsoft Sans Serif"/>
              </a:rPr>
              <a:t> </a:t>
            </a:r>
            <a:r>
              <a:rPr sz="1500" spc="-20" dirty="0" err="1">
                <a:cs typeface="Microsoft Sans Serif"/>
              </a:rPr>
              <a:t>печати</a:t>
            </a:r>
            <a:r>
              <a:rPr sz="1500" dirty="0">
                <a:cs typeface="Microsoft Sans Serif"/>
              </a:rPr>
              <a:t> </a:t>
            </a:r>
            <a:r>
              <a:rPr sz="1500" dirty="0" smtClean="0">
                <a:cs typeface="Microsoft Sans Serif"/>
              </a:rPr>
              <a:t>ЭМ</a:t>
            </a:r>
            <a:endParaRPr lang="ru-RU" sz="1500" dirty="0" smtClean="0">
              <a:cs typeface="Microsoft Sans Serif"/>
            </a:endParaRPr>
          </a:p>
          <a:p>
            <a:pPr marR="184150" algn="just">
              <a:lnSpc>
                <a:spcPts val="1560"/>
              </a:lnSpc>
              <a:spcBef>
                <a:spcPts val="125"/>
              </a:spcBef>
              <a:buFont typeface="Arial" pitchFamily="34" charset="0"/>
              <a:buChar char="•"/>
            </a:pPr>
            <a:r>
              <a:rPr lang="ru-RU" sz="1500" spc="-20" dirty="0" smtClean="0">
                <a:cs typeface="Microsoft Sans Serif"/>
              </a:rPr>
              <a:t> </a:t>
            </a:r>
            <a:r>
              <a:rPr sz="1500" spc="-20" dirty="0" err="1" smtClean="0">
                <a:cs typeface="Microsoft Sans Serif"/>
              </a:rPr>
              <a:t>Распечатать</a:t>
            </a:r>
            <a:r>
              <a:rPr sz="1500" spc="-50" dirty="0" smtClean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и</a:t>
            </a:r>
            <a:r>
              <a:rPr sz="1500" spc="-15" dirty="0">
                <a:cs typeface="Microsoft Sans Serif"/>
              </a:rPr>
              <a:t> </a:t>
            </a:r>
            <a:r>
              <a:rPr sz="1500" spc="-10" dirty="0">
                <a:cs typeface="Microsoft Sans Serif"/>
              </a:rPr>
              <a:t>выдать</a:t>
            </a:r>
            <a:endParaRPr sz="1500" dirty="0">
              <a:cs typeface="Microsoft Sans Serif"/>
            </a:endParaRPr>
          </a:p>
          <a:p>
            <a:pPr marR="517525" algn="just">
              <a:lnSpc>
                <a:spcPts val="1680"/>
              </a:lnSpc>
            </a:pPr>
            <a:r>
              <a:rPr sz="1500" spc="-5" dirty="0">
                <a:cs typeface="Microsoft Sans Serif"/>
              </a:rPr>
              <a:t>новый</a:t>
            </a:r>
            <a:r>
              <a:rPr sz="1500" spc="-20" dirty="0">
                <a:cs typeface="Microsoft Sans Serif"/>
              </a:rPr>
              <a:t> </a:t>
            </a:r>
            <a:r>
              <a:rPr sz="1500" spc="-30" dirty="0">
                <a:cs typeface="Microsoft Sans Serif"/>
              </a:rPr>
              <a:t>комплект</a:t>
            </a:r>
            <a:r>
              <a:rPr sz="1500" spc="-10" dirty="0">
                <a:cs typeface="Microsoft Sans Serif"/>
              </a:rPr>
              <a:t> </a:t>
            </a:r>
            <a:r>
              <a:rPr sz="1500" dirty="0">
                <a:cs typeface="Microsoft Sans Serif"/>
              </a:rPr>
              <a:t>ЭМ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4239" y="4492752"/>
            <a:ext cx="8415655" cy="1315720"/>
            <a:chOff x="364236" y="4492752"/>
            <a:chExt cx="8415655" cy="1315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236" y="4492752"/>
              <a:ext cx="8415528" cy="13152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148" y="4628388"/>
              <a:ext cx="8345424" cy="9921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25297" y="4534916"/>
              <a:ext cx="8293734" cy="1191260"/>
            </a:xfrm>
            <a:custGeom>
              <a:avLst/>
              <a:gdLst/>
              <a:ahLst/>
              <a:cxnLst/>
              <a:rect l="l" t="t" r="r" b="b"/>
              <a:pathLst>
                <a:path w="8293734" h="1191260">
                  <a:moveTo>
                    <a:pt x="8094878" y="0"/>
                  </a:moveTo>
                  <a:lnTo>
                    <a:pt x="198526" y="0"/>
                  </a:lnTo>
                  <a:lnTo>
                    <a:pt x="153007" y="5237"/>
                  </a:lnTo>
                  <a:lnTo>
                    <a:pt x="111221" y="20158"/>
                  </a:lnTo>
                  <a:lnTo>
                    <a:pt x="74359" y="43577"/>
                  </a:lnTo>
                  <a:lnTo>
                    <a:pt x="43615" y="74307"/>
                  </a:lnTo>
                  <a:lnTo>
                    <a:pt x="20179" y="111162"/>
                  </a:lnTo>
                  <a:lnTo>
                    <a:pt x="5243" y="152955"/>
                  </a:lnTo>
                  <a:lnTo>
                    <a:pt x="0" y="198500"/>
                  </a:lnTo>
                  <a:lnTo>
                    <a:pt x="0" y="992504"/>
                  </a:lnTo>
                  <a:lnTo>
                    <a:pt x="5243" y="1038028"/>
                  </a:lnTo>
                  <a:lnTo>
                    <a:pt x="20179" y="1079818"/>
                  </a:lnTo>
                  <a:lnTo>
                    <a:pt x="43615" y="1116681"/>
                  </a:lnTo>
                  <a:lnTo>
                    <a:pt x="74359" y="1147427"/>
                  </a:lnTo>
                  <a:lnTo>
                    <a:pt x="111221" y="1170864"/>
                  </a:lnTo>
                  <a:lnTo>
                    <a:pt x="153007" y="1185800"/>
                  </a:lnTo>
                  <a:lnTo>
                    <a:pt x="198526" y="1191044"/>
                  </a:lnTo>
                  <a:lnTo>
                    <a:pt x="8094878" y="1191044"/>
                  </a:lnTo>
                  <a:lnTo>
                    <a:pt x="8140384" y="1185800"/>
                  </a:lnTo>
                  <a:lnTo>
                    <a:pt x="8182161" y="1170864"/>
                  </a:lnTo>
                  <a:lnTo>
                    <a:pt x="8219018" y="1147427"/>
                  </a:lnTo>
                  <a:lnTo>
                    <a:pt x="8249762" y="1116681"/>
                  </a:lnTo>
                  <a:lnTo>
                    <a:pt x="8273198" y="1079818"/>
                  </a:lnTo>
                  <a:lnTo>
                    <a:pt x="8288135" y="1038028"/>
                  </a:lnTo>
                  <a:lnTo>
                    <a:pt x="8293379" y="992504"/>
                  </a:lnTo>
                  <a:lnTo>
                    <a:pt x="8293379" y="198500"/>
                  </a:lnTo>
                  <a:lnTo>
                    <a:pt x="8288135" y="152955"/>
                  </a:lnTo>
                  <a:lnTo>
                    <a:pt x="8273198" y="111162"/>
                  </a:lnTo>
                  <a:lnTo>
                    <a:pt x="8249762" y="74307"/>
                  </a:lnTo>
                  <a:lnTo>
                    <a:pt x="8219018" y="43577"/>
                  </a:lnTo>
                  <a:lnTo>
                    <a:pt x="8182161" y="20158"/>
                  </a:lnTo>
                  <a:lnTo>
                    <a:pt x="8140384" y="5237"/>
                  </a:lnTo>
                  <a:lnTo>
                    <a:pt x="8094878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5297" y="4534916"/>
              <a:ext cx="8293734" cy="1191260"/>
            </a:xfrm>
            <a:custGeom>
              <a:avLst/>
              <a:gdLst/>
              <a:ahLst/>
              <a:cxnLst/>
              <a:rect l="l" t="t" r="r" b="b"/>
              <a:pathLst>
                <a:path w="8293734" h="1191260">
                  <a:moveTo>
                    <a:pt x="0" y="198500"/>
                  </a:moveTo>
                  <a:lnTo>
                    <a:pt x="5243" y="152955"/>
                  </a:lnTo>
                  <a:lnTo>
                    <a:pt x="20179" y="111162"/>
                  </a:lnTo>
                  <a:lnTo>
                    <a:pt x="43615" y="74307"/>
                  </a:lnTo>
                  <a:lnTo>
                    <a:pt x="74359" y="43577"/>
                  </a:lnTo>
                  <a:lnTo>
                    <a:pt x="111221" y="20158"/>
                  </a:lnTo>
                  <a:lnTo>
                    <a:pt x="153007" y="5237"/>
                  </a:lnTo>
                  <a:lnTo>
                    <a:pt x="198526" y="0"/>
                  </a:lnTo>
                  <a:lnTo>
                    <a:pt x="8094878" y="0"/>
                  </a:lnTo>
                  <a:lnTo>
                    <a:pt x="8140384" y="5237"/>
                  </a:lnTo>
                  <a:lnTo>
                    <a:pt x="8182161" y="20158"/>
                  </a:lnTo>
                  <a:lnTo>
                    <a:pt x="8219018" y="43577"/>
                  </a:lnTo>
                  <a:lnTo>
                    <a:pt x="8249762" y="74307"/>
                  </a:lnTo>
                  <a:lnTo>
                    <a:pt x="8273198" y="111162"/>
                  </a:lnTo>
                  <a:lnTo>
                    <a:pt x="8288135" y="152955"/>
                  </a:lnTo>
                  <a:lnTo>
                    <a:pt x="8293379" y="198500"/>
                  </a:lnTo>
                  <a:lnTo>
                    <a:pt x="8293379" y="992504"/>
                  </a:lnTo>
                  <a:lnTo>
                    <a:pt x="8288135" y="1038028"/>
                  </a:lnTo>
                  <a:lnTo>
                    <a:pt x="8273198" y="1079818"/>
                  </a:lnTo>
                  <a:lnTo>
                    <a:pt x="8249762" y="1116681"/>
                  </a:lnTo>
                  <a:lnTo>
                    <a:pt x="8219018" y="1147427"/>
                  </a:lnTo>
                  <a:lnTo>
                    <a:pt x="8182161" y="1170864"/>
                  </a:lnTo>
                  <a:lnTo>
                    <a:pt x="8140384" y="1185800"/>
                  </a:lnTo>
                  <a:lnTo>
                    <a:pt x="8094878" y="1191044"/>
                  </a:lnTo>
                  <a:lnTo>
                    <a:pt x="198526" y="1191044"/>
                  </a:lnTo>
                  <a:lnTo>
                    <a:pt x="153007" y="1185800"/>
                  </a:lnTo>
                  <a:lnTo>
                    <a:pt x="111221" y="1170864"/>
                  </a:lnTo>
                  <a:lnTo>
                    <a:pt x="74359" y="1147427"/>
                  </a:lnTo>
                  <a:lnTo>
                    <a:pt x="43615" y="1116681"/>
                  </a:lnTo>
                  <a:lnTo>
                    <a:pt x="20179" y="1079818"/>
                  </a:lnTo>
                  <a:lnTo>
                    <a:pt x="5243" y="1038028"/>
                  </a:lnTo>
                  <a:lnTo>
                    <a:pt x="0" y="992504"/>
                  </a:lnTo>
                  <a:lnTo>
                    <a:pt x="0" y="1985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2153" y="4686050"/>
            <a:ext cx="801878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Организатор</a:t>
            </a:r>
            <a:r>
              <a:rPr sz="14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в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 аудитории:</a:t>
            </a:r>
            <a:endParaRPr sz="1400" dirty="0">
              <a:cs typeface="Arial"/>
            </a:endParaRPr>
          </a:p>
          <a:p>
            <a:pPr marL="194310" indent="-182245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194945" algn="l"/>
              </a:tabLst>
            </a:pPr>
            <a:r>
              <a:rPr sz="1400" b="1" spc="-15" dirty="0">
                <a:solidFill>
                  <a:srgbClr val="FFFFFF"/>
                </a:solidFill>
                <a:cs typeface="Arial"/>
              </a:rPr>
              <a:t>демонстрирует</a:t>
            </a:r>
            <a:r>
              <a:rPr sz="1400" b="1" spc="2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на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камеру</a:t>
            </a:r>
            <a:r>
              <a:rPr sz="14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запечатанные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ВДП</a:t>
            </a:r>
            <a:r>
              <a:rPr sz="14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с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ЭМ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 err="1">
                <a:solidFill>
                  <a:srgbClr val="FFFFFF"/>
                </a:solidFill>
                <a:cs typeface="Arial"/>
              </a:rPr>
              <a:t>участников</a:t>
            </a:r>
            <a:r>
              <a:rPr sz="1400" b="1" spc="3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 err="1" smtClean="0">
                <a:solidFill>
                  <a:srgbClr val="FFFFFF"/>
                </a:solidFill>
                <a:cs typeface="Arial"/>
              </a:rPr>
              <a:t>экзамена</a:t>
            </a:r>
            <a:endParaRPr sz="1400" dirty="0">
              <a:cs typeface="Arial"/>
            </a:endParaRPr>
          </a:p>
          <a:p>
            <a:pPr marL="194310" marR="5080" indent="-182245">
              <a:lnSpc>
                <a:spcPct val="100000"/>
              </a:lnSpc>
              <a:buFont typeface="Symbol"/>
              <a:buChar char=""/>
              <a:tabLst>
                <a:tab pos="194945" algn="l"/>
              </a:tabLst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объявляет</a:t>
            </a:r>
            <a:r>
              <a:rPr sz="1400" b="1" spc="6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на</a:t>
            </a:r>
            <a:r>
              <a:rPr sz="1400" b="1" spc="6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видеокамеру</a:t>
            </a:r>
            <a:r>
              <a:rPr sz="1400" b="1" spc="3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все</a:t>
            </a:r>
            <a:r>
              <a:rPr sz="1400" b="1" spc="9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данные</a:t>
            </a:r>
            <a:r>
              <a:rPr sz="1400" b="1" spc="7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cs typeface="Arial"/>
              </a:rPr>
              <a:t>протокола</a:t>
            </a:r>
            <a:r>
              <a:rPr sz="1400" b="1" spc="8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ППЭ-05-02</a:t>
            </a:r>
            <a:r>
              <a:rPr sz="1400" b="1" spc="5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20" dirty="0">
                <a:solidFill>
                  <a:srgbClr val="FFFFFF"/>
                </a:solidFill>
                <a:cs typeface="Arial"/>
              </a:rPr>
              <a:t>(предмет,</a:t>
            </a:r>
            <a:r>
              <a:rPr sz="1400" b="1" spc="9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количество </a:t>
            </a:r>
            <a:r>
              <a:rPr sz="1400" b="1" spc="-37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участников,</a:t>
            </a:r>
            <a:r>
              <a:rPr sz="1400" b="1" spc="2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5" dirty="0">
                <a:solidFill>
                  <a:srgbClr val="FFFFFF"/>
                </a:solidFill>
                <a:cs typeface="Arial"/>
              </a:rPr>
              <a:t>ЭМ,</a:t>
            </a:r>
            <a:r>
              <a:rPr sz="1400" b="1" spc="-4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время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и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др.)</a:t>
            </a:r>
            <a:endParaRPr sz="1400" dirty="0"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09345" y="5913024"/>
            <a:ext cx="7722234" cy="752475"/>
            <a:chOff x="709345" y="5913018"/>
            <a:chExt cx="7722234" cy="752475"/>
          </a:xfrm>
        </p:grpSpPr>
        <p:sp>
          <p:nvSpPr>
            <p:cNvPr id="9" name="object 9"/>
            <p:cNvSpPr/>
            <p:nvPr/>
          </p:nvSpPr>
          <p:spPr>
            <a:xfrm>
              <a:off x="718870" y="5922543"/>
              <a:ext cx="7703184" cy="733425"/>
            </a:xfrm>
            <a:custGeom>
              <a:avLst/>
              <a:gdLst/>
              <a:ahLst/>
              <a:cxnLst/>
              <a:rect l="l" t="t" r="r" b="b"/>
              <a:pathLst>
                <a:path w="7703184" h="733425">
                  <a:moveTo>
                    <a:pt x="7580452" y="0"/>
                  </a:moveTo>
                  <a:lnTo>
                    <a:pt x="122237" y="0"/>
                  </a:lnTo>
                  <a:lnTo>
                    <a:pt x="74655" y="9605"/>
                  </a:lnTo>
                  <a:lnTo>
                    <a:pt x="35801" y="35801"/>
                  </a:lnTo>
                  <a:lnTo>
                    <a:pt x="9605" y="74655"/>
                  </a:lnTo>
                  <a:lnTo>
                    <a:pt x="0" y="122237"/>
                  </a:lnTo>
                  <a:lnTo>
                    <a:pt x="0" y="611187"/>
                  </a:lnTo>
                  <a:lnTo>
                    <a:pt x="9605" y="658769"/>
                  </a:lnTo>
                  <a:lnTo>
                    <a:pt x="35801" y="697623"/>
                  </a:lnTo>
                  <a:lnTo>
                    <a:pt x="74655" y="723819"/>
                  </a:lnTo>
                  <a:lnTo>
                    <a:pt x="122237" y="733425"/>
                  </a:lnTo>
                  <a:lnTo>
                    <a:pt x="7580452" y="733425"/>
                  </a:lnTo>
                  <a:lnTo>
                    <a:pt x="7627991" y="723819"/>
                  </a:lnTo>
                  <a:lnTo>
                    <a:pt x="7666828" y="697623"/>
                  </a:lnTo>
                  <a:lnTo>
                    <a:pt x="7693019" y="658769"/>
                  </a:lnTo>
                  <a:lnTo>
                    <a:pt x="7702626" y="611187"/>
                  </a:lnTo>
                  <a:lnTo>
                    <a:pt x="7702626" y="122237"/>
                  </a:lnTo>
                  <a:lnTo>
                    <a:pt x="7693019" y="74655"/>
                  </a:lnTo>
                  <a:lnTo>
                    <a:pt x="7666828" y="35801"/>
                  </a:lnTo>
                  <a:lnTo>
                    <a:pt x="7627991" y="9605"/>
                  </a:lnTo>
                  <a:lnTo>
                    <a:pt x="7580452" y="0"/>
                  </a:lnTo>
                  <a:close/>
                </a:path>
              </a:pathLst>
            </a:custGeom>
            <a:solidFill>
              <a:srgbClr val="FBD4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8870" y="5922543"/>
              <a:ext cx="7703184" cy="733425"/>
            </a:xfrm>
            <a:custGeom>
              <a:avLst/>
              <a:gdLst/>
              <a:ahLst/>
              <a:cxnLst/>
              <a:rect l="l" t="t" r="r" b="b"/>
              <a:pathLst>
                <a:path w="7703184" h="733425">
                  <a:moveTo>
                    <a:pt x="0" y="122237"/>
                  </a:moveTo>
                  <a:lnTo>
                    <a:pt x="9605" y="74655"/>
                  </a:lnTo>
                  <a:lnTo>
                    <a:pt x="35801" y="35801"/>
                  </a:lnTo>
                  <a:lnTo>
                    <a:pt x="74655" y="9605"/>
                  </a:lnTo>
                  <a:lnTo>
                    <a:pt x="122237" y="0"/>
                  </a:lnTo>
                  <a:lnTo>
                    <a:pt x="7580452" y="0"/>
                  </a:lnTo>
                  <a:lnTo>
                    <a:pt x="7627991" y="9605"/>
                  </a:lnTo>
                  <a:lnTo>
                    <a:pt x="7666828" y="35801"/>
                  </a:lnTo>
                  <a:lnTo>
                    <a:pt x="7693019" y="74655"/>
                  </a:lnTo>
                  <a:lnTo>
                    <a:pt x="7702626" y="122237"/>
                  </a:lnTo>
                  <a:lnTo>
                    <a:pt x="7702626" y="611187"/>
                  </a:lnTo>
                  <a:lnTo>
                    <a:pt x="7693019" y="658769"/>
                  </a:lnTo>
                  <a:lnTo>
                    <a:pt x="7666828" y="697623"/>
                  </a:lnTo>
                  <a:lnTo>
                    <a:pt x="7627991" y="723819"/>
                  </a:lnTo>
                  <a:lnTo>
                    <a:pt x="7580452" y="733425"/>
                  </a:lnTo>
                  <a:lnTo>
                    <a:pt x="122237" y="733425"/>
                  </a:lnTo>
                  <a:lnTo>
                    <a:pt x="74655" y="723819"/>
                  </a:lnTo>
                  <a:lnTo>
                    <a:pt x="35801" y="697623"/>
                  </a:lnTo>
                  <a:lnTo>
                    <a:pt x="9605" y="658769"/>
                  </a:lnTo>
                  <a:lnTo>
                    <a:pt x="0" y="611187"/>
                  </a:lnTo>
                  <a:lnTo>
                    <a:pt x="0" y="122237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63421" y="6058615"/>
            <a:ext cx="621538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5445" marR="5080" indent="-1643380"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solidFill>
                  <a:srgbClr val="252525"/>
                </a:solidFill>
                <a:cs typeface="Microsoft Sans Serif"/>
              </a:rPr>
              <a:t>Организаторы</a:t>
            </a:r>
            <a:r>
              <a:rPr sz="1400" spc="-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покидают</a:t>
            </a:r>
            <a:r>
              <a:rPr sz="14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ППЭ</a:t>
            </a:r>
            <a:r>
              <a:rPr sz="1400" spc="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после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передачи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252525"/>
                </a:solidFill>
                <a:cs typeface="Microsoft Sans Serif"/>
              </a:rPr>
              <a:t>всех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 ЭМ</a:t>
            </a:r>
            <a:r>
              <a:rPr sz="1400" spc="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руководителю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ППЭ </a:t>
            </a:r>
            <a:r>
              <a:rPr sz="1400" spc="-35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252525"/>
                </a:solidFill>
                <a:cs typeface="Microsoft Sans Serif"/>
              </a:rPr>
              <a:t>и с</a:t>
            </a:r>
            <a:r>
              <a:rPr sz="1400" spc="1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252525"/>
                </a:solidFill>
                <a:cs typeface="Microsoft Sans Serif"/>
              </a:rPr>
              <a:t>разрешения</a:t>
            </a:r>
            <a:r>
              <a:rPr sz="1400" spc="-30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252525"/>
                </a:solidFill>
                <a:cs typeface="Microsoft Sans Serif"/>
              </a:rPr>
              <a:t>руководителя</a:t>
            </a:r>
            <a:r>
              <a:rPr sz="1400" spc="5" dirty="0">
                <a:solidFill>
                  <a:srgbClr val="252525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252525"/>
                </a:solidFill>
                <a:cs typeface="Microsoft Sans Serif"/>
              </a:rPr>
              <a:t>ППЭ</a:t>
            </a:r>
            <a:endParaRPr sz="1400" dirty="0">
              <a:cs typeface="Microsoft Sans Serif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8739" y="80272"/>
            <a:ext cx="803232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ЗАВЕРШЕНИЕ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</a:p>
          <a:p>
            <a:pPr marL="12700" algn="l">
              <a:lnSpc>
                <a:spcPct val="100000"/>
              </a:lnSpc>
            </a:pPr>
            <a:r>
              <a:rPr sz="2400" spc="-45" dirty="0">
                <a:solidFill>
                  <a:srgbClr val="002060"/>
                </a:solidFill>
              </a:rPr>
              <a:t>ДЕЙСТВИЯ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55" dirty="0">
                <a:solidFill>
                  <a:srgbClr val="002060"/>
                </a:solidFill>
              </a:rPr>
              <a:t>ОРГАНИЗАТОРОВ</a:t>
            </a:r>
            <a:r>
              <a:rPr sz="2400" spc="-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235029" y="824870"/>
            <a:ext cx="8653145" cy="3390265"/>
            <a:chOff x="235026" y="824864"/>
            <a:chExt cx="8653145" cy="3390265"/>
          </a:xfrm>
        </p:grpSpPr>
        <p:sp>
          <p:nvSpPr>
            <p:cNvPr id="14" name="object 14"/>
            <p:cNvSpPr/>
            <p:nvPr/>
          </p:nvSpPr>
          <p:spPr>
            <a:xfrm>
              <a:off x="244551" y="834389"/>
              <a:ext cx="8634095" cy="3371215"/>
            </a:xfrm>
            <a:custGeom>
              <a:avLst/>
              <a:gdLst/>
              <a:ahLst/>
              <a:cxnLst/>
              <a:rect l="l" t="t" r="r" b="b"/>
              <a:pathLst>
                <a:path w="8634095" h="3371215">
                  <a:moveTo>
                    <a:pt x="8071789" y="0"/>
                  </a:moveTo>
                  <a:lnTo>
                    <a:pt x="561860" y="0"/>
                  </a:lnTo>
                  <a:lnTo>
                    <a:pt x="513380" y="2062"/>
                  </a:lnTo>
                  <a:lnTo>
                    <a:pt x="466045" y="8137"/>
                  </a:lnTo>
                  <a:lnTo>
                    <a:pt x="420024" y="18057"/>
                  </a:lnTo>
                  <a:lnTo>
                    <a:pt x="375486" y="31651"/>
                  </a:lnTo>
                  <a:lnTo>
                    <a:pt x="332599" y="48753"/>
                  </a:lnTo>
                  <a:lnTo>
                    <a:pt x="291532" y="69191"/>
                  </a:lnTo>
                  <a:lnTo>
                    <a:pt x="252453" y="92799"/>
                  </a:lnTo>
                  <a:lnTo>
                    <a:pt x="215532" y="119407"/>
                  </a:lnTo>
                  <a:lnTo>
                    <a:pt x="180936" y="148847"/>
                  </a:lnTo>
                  <a:lnTo>
                    <a:pt x="148835" y="180949"/>
                  </a:lnTo>
                  <a:lnTo>
                    <a:pt x="119396" y="215545"/>
                  </a:lnTo>
                  <a:lnTo>
                    <a:pt x="92790" y="252467"/>
                  </a:lnTo>
                  <a:lnTo>
                    <a:pt x="69184" y="291545"/>
                  </a:lnTo>
                  <a:lnTo>
                    <a:pt x="48747" y="332610"/>
                  </a:lnTo>
                  <a:lnTo>
                    <a:pt x="31648" y="375495"/>
                  </a:lnTo>
                  <a:lnTo>
                    <a:pt x="18055" y="420030"/>
                  </a:lnTo>
                  <a:lnTo>
                    <a:pt x="8136" y="466046"/>
                  </a:lnTo>
                  <a:lnTo>
                    <a:pt x="2062" y="513375"/>
                  </a:lnTo>
                  <a:lnTo>
                    <a:pt x="0" y="561848"/>
                  </a:lnTo>
                  <a:lnTo>
                    <a:pt x="0" y="2809240"/>
                  </a:lnTo>
                  <a:lnTo>
                    <a:pt x="2062" y="2857712"/>
                  </a:lnTo>
                  <a:lnTo>
                    <a:pt x="8136" y="2905041"/>
                  </a:lnTo>
                  <a:lnTo>
                    <a:pt x="18055" y="2951057"/>
                  </a:lnTo>
                  <a:lnTo>
                    <a:pt x="31648" y="2995592"/>
                  </a:lnTo>
                  <a:lnTo>
                    <a:pt x="48747" y="3038477"/>
                  </a:lnTo>
                  <a:lnTo>
                    <a:pt x="69184" y="3079542"/>
                  </a:lnTo>
                  <a:lnTo>
                    <a:pt x="92790" y="3118620"/>
                  </a:lnTo>
                  <a:lnTo>
                    <a:pt x="119396" y="3155542"/>
                  </a:lnTo>
                  <a:lnTo>
                    <a:pt x="148835" y="3190138"/>
                  </a:lnTo>
                  <a:lnTo>
                    <a:pt x="180936" y="3222240"/>
                  </a:lnTo>
                  <a:lnTo>
                    <a:pt x="215532" y="3251680"/>
                  </a:lnTo>
                  <a:lnTo>
                    <a:pt x="252453" y="3278288"/>
                  </a:lnTo>
                  <a:lnTo>
                    <a:pt x="291532" y="3301896"/>
                  </a:lnTo>
                  <a:lnTo>
                    <a:pt x="332599" y="3322334"/>
                  </a:lnTo>
                  <a:lnTo>
                    <a:pt x="375486" y="3339436"/>
                  </a:lnTo>
                  <a:lnTo>
                    <a:pt x="420024" y="3353030"/>
                  </a:lnTo>
                  <a:lnTo>
                    <a:pt x="466045" y="3362950"/>
                  </a:lnTo>
                  <a:lnTo>
                    <a:pt x="513380" y="3369025"/>
                  </a:lnTo>
                  <a:lnTo>
                    <a:pt x="561860" y="3371088"/>
                  </a:lnTo>
                  <a:lnTo>
                    <a:pt x="8071789" y="3371088"/>
                  </a:lnTo>
                  <a:lnTo>
                    <a:pt x="8120262" y="3369025"/>
                  </a:lnTo>
                  <a:lnTo>
                    <a:pt x="8167591" y="3362950"/>
                  </a:lnTo>
                  <a:lnTo>
                    <a:pt x="8213607" y="3353030"/>
                  </a:lnTo>
                  <a:lnTo>
                    <a:pt x="8258142" y="3339436"/>
                  </a:lnTo>
                  <a:lnTo>
                    <a:pt x="8301027" y="3322334"/>
                  </a:lnTo>
                  <a:lnTo>
                    <a:pt x="8342092" y="3301896"/>
                  </a:lnTo>
                  <a:lnTo>
                    <a:pt x="8381170" y="3278288"/>
                  </a:lnTo>
                  <a:lnTo>
                    <a:pt x="8418092" y="3251680"/>
                  </a:lnTo>
                  <a:lnTo>
                    <a:pt x="8452688" y="3222240"/>
                  </a:lnTo>
                  <a:lnTo>
                    <a:pt x="8484790" y="3190138"/>
                  </a:lnTo>
                  <a:lnTo>
                    <a:pt x="8514230" y="3155542"/>
                  </a:lnTo>
                  <a:lnTo>
                    <a:pt x="8540838" y="3118620"/>
                  </a:lnTo>
                  <a:lnTo>
                    <a:pt x="8564445" y="3079542"/>
                  </a:lnTo>
                  <a:lnTo>
                    <a:pt x="8584884" y="3038477"/>
                  </a:lnTo>
                  <a:lnTo>
                    <a:pt x="8601985" y="2995592"/>
                  </a:lnTo>
                  <a:lnTo>
                    <a:pt x="8615580" y="2951057"/>
                  </a:lnTo>
                  <a:lnTo>
                    <a:pt x="8625499" y="2905041"/>
                  </a:lnTo>
                  <a:lnTo>
                    <a:pt x="8631575" y="2857712"/>
                  </a:lnTo>
                  <a:lnTo>
                    <a:pt x="8633637" y="2809240"/>
                  </a:lnTo>
                  <a:lnTo>
                    <a:pt x="8633637" y="561848"/>
                  </a:lnTo>
                  <a:lnTo>
                    <a:pt x="8631575" y="513375"/>
                  </a:lnTo>
                  <a:lnTo>
                    <a:pt x="8625499" y="466046"/>
                  </a:lnTo>
                  <a:lnTo>
                    <a:pt x="8615580" y="420030"/>
                  </a:lnTo>
                  <a:lnTo>
                    <a:pt x="8601985" y="375495"/>
                  </a:lnTo>
                  <a:lnTo>
                    <a:pt x="8584884" y="332610"/>
                  </a:lnTo>
                  <a:lnTo>
                    <a:pt x="8564445" y="291545"/>
                  </a:lnTo>
                  <a:lnTo>
                    <a:pt x="8540838" y="252467"/>
                  </a:lnTo>
                  <a:lnTo>
                    <a:pt x="8514230" y="215545"/>
                  </a:lnTo>
                  <a:lnTo>
                    <a:pt x="8484790" y="180949"/>
                  </a:lnTo>
                  <a:lnTo>
                    <a:pt x="8452688" y="148847"/>
                  </a:lnTo>
                  <a:lnTo>
                    <a:pt x="8418092" y="119407"/>
                  </a:lnTo>
                  <a:lnTo>
                    <a:pt x="8381170" y="92799"/>
                  </a:lnTo>
                  <a:lnTo>
                    <a:pt x="8342092" y="69191"/>
                  </a:lnTo>
                  <a:lnTo>
                    <a:pt x="8301027" y="48753"/>
                  </a:lnTo>
                  <a:lnTo>
                    <a:pt x="8258142" y="31651"/>
                  </a:lnTo>
                  <a:lnTo>
                    <a:pt x="8213607" y="18057"/>
                  </a:lnTo>
                  <a:lnTo>
                    <a:pt x="8167591" y="8137"/>
                  </a:lnTo>
                  <a:lnTo>
                    <a:pt x="8120262" y="2062"/>
                  </a:lnTo>
                  <a:lnTo>
                    <a:pt x="807178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4551" y="834389"/>
              <a:ext cx="8634095" cy="3371215"/>
            </a:xfrm>
            <a:custGeom>
              <a:avLst/>
              <a:gdLst/>
              <a:ahLst/>
              <a:cxnLst/>
              <a:rect l="l" t="t" r="r" b="b"/>
              <a:pathLst>
                <a:path w="8634095" h="3371215">
                  <a:moveTo>
                    <a:pt x="0" y="561848"/>
                  </a:moveTo>
                  <a:lnTo>
                    <a:pt x="2062" y="513375"/>
                  </a:lnTo>
                  <a:lnTo>
                    <a:pt x="8136" y="466046"/>
                  </a:lnTo>
                  <a:lnTo>
                    <a:pt x="18055" y="420030"/>
                  </a:lnTo>
                  <a:lnTo>
                    <a:pt x="31648" y="375495"/>
                  </a:lnTo>
                  <a:lnTo>
                    <a:pt x="48747" y="332610"/>
                  </a:lnTo>
                  <a:lnTo>
                    <a:pt x="69184" y="291545"/>
                  </a:lnTo>
                  <a:lnTo>
                    <a:pt x="92790" y="252467"/>
                  </a:lnTo>
                  <a:lnTo>
                    <a:pt x="119396" y="215545"/>
                  </a:lnTo>
                  <a:lnTo>
                    <a:pt x="148835" y="180949"/>
                  </a:lnTo>
                  <a:lnTo>
                    <a:pt x="180936" y="148847"/>
                  </a:lnTo>
                  <a:lnTo>
                    <a:pt x="215532" y="119407"/>
                  </a:lnTo>
                  <a:lnTo>
                    <a:pt x="252453" y="92799"/>
                  </a:lnTo>
                  <a:lnTo>
                    <a:pt x="291532" y="69191"/>
                  </a:lnTo>
                  <a:lnTo>
                    <a:pt x="332599" y="48753"/>
                  </a:lnTo>
                  <a:lnTo>
                    <a:pt x="375486" y="31651"/>
                  </a:lnTo>
                  <a:lnTo>
                    <a:pt x="420024" y="18057"/>
                  </a:lnTo>
                  <a:lnTo>
                    <a:pt x="466045" y="8137"/>
                  </a:lnTo>
                  <a:lnTo>
                    <a:pt x="513380" y="2062"/>
                  </a:lnTo>
                  <a:lnTo>
                    <a:pt x="561860" y="0"/>
                  </a:lnTo>
                  <a:lnTo>
                    <a:pt x="8071789" y="0"/>
                  </a:lnTo>
                  <a:lnTo>
                    <a:pt x="8120262" y="2062"/>
                  </a:lnTo>
                  <a:lnTo>
                    <a:pt x="8167591" y="8137"/>
                  </a:lnTo>
                  <a:lnTo>
                    <a:pt x="8213607" y="18057"/>
                  </a:lnTo>
                  <a:lnTo>
                    <a:pt x="8258142" y="31651"/>
                  </a:lnTo>
                  <a:lnTo>
                    <a:pt x="8301027" y="48753"/>
                  </a:lnTo>
                  <a:lnTo>
                    <a:pt x="8342092" y="69191"/>
                  </a:lnTo>
                  <a:lnTo>
                    <a:pt x="8381170" y="92799"/>
                  </a:lnTo>
                  <a:lnTo>
                    <a:pt x="8418092" y="119407"/>
                  </a:lnTo>
                  <a:lnTo>
                    <a:pt x="8452688" y="148847"/>
                  </a:lnTo>
                  <a:lnTo>
                    <a:pt x="8484790" y="180949"/>
                  </a:lnTo>
                  <a:lnTo>
                    <a:pt x="8514230" y="215545"/>
                  </a:lnTo>
                  <a:lnTo>
                    <a:pt x="8540838" y="252467"/>
                  </a:lnTo>
                  <a:lnTo>
                    <a:pt x="8564445" y="291545"/>
                  </a:lnTo>
                  <a:lnTo>
                    <a:pt x="8584884" y="332610"/>
                  </a:lnTo>
                  <a:lnTo>
                    <a:pt x="8601985" y="375495"/>
                  </a:lnTo>
                  <a:lnTo>
                    <a:pt x="8615580" y="420030"/>
                  </a:lnTo>
                  <a:lnTo>
                    <a:pt x="8625499" y="466046"/>
                  </a:lnTo>
                  <a:lnTo>
                    <a:pt x="8631575" y="513375"/>
                  </a:lnTo>
                  <a:lnTo>
                    <a:pt x="8633637" y="561848"/>
                  </a:lnTo>
                  <a:lnTo>
                    <a:pt x="8633637" y="2809240"/>
                  </a:lnTo>
                  <a:lnTo>
                    <a:pt x="8631575" y="2857712"/>
                  </a:lnTo>
                  <a:lnTo>
                    <a:pt x="8625499" y="2905041"/>
                  </a:lnTo>
                  <a:lnTo>
                    <a:pt x="8615580" y="2951057"/>
                  </a:lnTo>
                  <a:lnTo>
                    <a:pt x="8601985" y="2995592"/>
                  </a:lnTo>
                  <a:lnTo>
                    <a:pt x="8584884" y="3038477"/>
                  </a:lnTo>
                  <a:lnTo>
                    <a:pt x="8564445" y="3079542"/>
                  </a:lnTo>
                  <a:lnTo>
                    <a:pt x="8540838" y="3118620"/>
                  </a:lnTo>
                  <a:lnTo>
                    <a:pt x="8514230" y="3155542"/>
                  </a:lnTo>
                  <a:lnTo>
                    <a:pt x="8484790" y="3190138"/>
                  </a:lnTo>
                  <a:lnTo>
                    <a:pt x="8452688" y="3222240"/>
                  </a:lnTo>
                  <a:lnTo>
                    <a:pt x="8418092" y="3251680"/>
                  </a:lnTo>
                  <a:lnTo>
                    <a:pt x="8381170" y="3278288"/>
                  </a:lnTo>
                  <a:lnTo>
                    <a:pt x="8342092" y="3301896"/>
                  </a:lnTo>
                  <a:lnTo>
                    <a:pt x="8301027" y="3322334"/>
                  </a:lnTo>
                  <a:lnTo>
                    <a:pt x="8258142" y="3339436"/>
                  </a:lnTo>
                  <a:lnTo>
                    <a:pt x="8213607" y="3353030"/>
                  </a:lnTo>
                  <a:lnTo>
                    <a:pt x="8167591" y="3362950"/>
                  </a:lnTo>
                  <a:lnTo>
                    <a:pt x="8120262" y="3369025"/>
                  </a:lnTo>
                  <a:lnTo>
                    <a:pt x="8071789" y="3371088"/>
                  </a:lnTo>
                  <a:lnTo>
                    <a:pt x="561860" y="3371088"/>
                  </a:lnTo>
                  <a:lnTo>
                    <a:pt x="513380" y="3369025"/>
                  </a:lnTo>
                  <a:lnTo>
                    <a:pt x="466045" y="3362950"/>
                  </a:lnTo>
                  <a:lnTo>
                    <a:pt x="420024" y="3353030"/>
                  </a:lnTo>
                  <a:lnTo>
                    <a:pt x="375486" y="3339436"/>
                  </a:lnTo>
                  <a:lnTo>
                    <a:pt x="332599" y="3322334"/>
                  </a:lnTo>
                  <a:lnTo>
                    <a:pt x="291532" y="3301896"/>
                  </a:lnTo>
                  <a:lnTo>
                    <a:pt x="252453" y="3278288"/>
                  </a:lnTo>
                  <a:lnTo>
                    <a:pt x="215532" y="3251680"/>
                  </a:lnTo>
                  <a:lnTo>
                    <a:pt x="180936" y="3222240"/>
                  </a:lnTo>
                  <a:lnTo>
                    <a:pt x="148835" y="3190138"/>
                  </a:lnTo>
                  <a:lnTo>
                    <a:pt x="119396" y="3155542"/>
                  </a:lnTo>
                  <a:lnTo>
                    <a:pt x="92790" y="3118620"/>
                  </a:lnTo>
                  <a:lnTo>
                    <a:pt x="69184" y="3079542"/>
                  </a:lnTo>
                  <a:lnTo>
                    <a:pt x="48747" y="3038477"/>
                  </a:lnTo>
                  <a:lnTo>
                    <a:pt x="31648" y="2995592"/>
                  </a:lnTo>
                  <a:lnTo>
                    <a:pt x="18055" y="2951057"/>
                  </a:lnTo>
                  <a:lnTo>
                    <a:pt x="8136" y="2905041"/>
                  </a:lnTo>
                  <a:lnTo>
                    <a:pt x="2062" y="2857712"/>
                  </a:lnTo>
                  <a:lnTo>
                    <a:pt x="0" y="2809240"/>
                  </a:lnTo>
                  <a:lnTo>
                    <a:pt x="0" y="56184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88088" y="1027557"/>
            <a:ext cx="8147050" cy="29745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5" dirty="0">
                <a:cs typeface="Arial"/>
              </a:rPr>
              <a:t>Организатор</a:t>
            </a:r>
            <a:r>
              <a:rPr sz="1600" b="1" spc="35" dirty="0">
                <a:cs typeface="Arial"/>
              </a:rPr>
              <a:t> </a:t>
            </a:r>
            <a:r>
              <a:rPr sz="1600" b="1" spc="-5" dirty="0">
                <a:cs typeface="Arial"/>
              </a:rPr>
              <a:t>в</a:t>
            </a:r>
            <a:r>
              <a:rPr sz="1600" b="1" dirty="0">
                <a:cs typeface="Arial"/>
              </a:rPr>
              <a:t> </a:t>
            </a:r>
            <a:r>
              <a:rPr sz="1600" b="1" spc="-15" dirty="0">
                <a:cs typeface="Arial"/>
              </a:rPr>
              <a:t>аудитории:</a:t>
            </a:r>
            <a:endParaRPr sz="16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cs typeface="Arial"/>
            </a:endParaRPr>
          </a:p>
          <a:p>
            <a:pPr marL="194945" marR="5080" indent="-182880" algn="just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b="1" spc="-40" dirty="0">
                <a:solidFill>
                  <a:srgbClr val="C00000"/>
                </a:solidFill>
                <a:cs typeface="Microsoft Sans Serif"/>
              </a:rPr>
              <a:t>за</a:t>
            </a:r>
            <a:r>
              <a:rPr sz="1600" b="1" spc="-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Microsoft Sans Serif"/>
              </a:rPr>
              <a:t>30</a:t>
            </a:r>
            <a:r>
              <a:rPr sz="1600" b="1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Microsoft Sans Serif"/>
              </a:rPr>
              <a:t>минут</a:t>
            </a:r>
            <a:r>
              <a:rPr sz="1600" b="1" spc="-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dirty="0">
                <a:cs typeface="Microsoft Sans Serif"/>
              </a:rPr>
              <a:t> </a:t>
            </a:r>
            <a:r>
              <a:rPr sz="1600" b="1" spc="-40" dirty="0">
                <a:solidFill>
                  <a:srgbClr val="C00000"/>
                </a:solidFill>
                <a:cs typeface="Microsoft Sans Serif"/>
              </a:rPr>
              <a:t>за</a:t>
            </a:r>
            <a:r>
              <a:rPr sz="1600" b="1" spc="-35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5" dirty="0">
                <a:solidFill>
                  <a:srgbClr val="C00000"/>
                </a:solidFill>
                <a:cs typeface="Microsoft Sans Serif"/>
              </a:rPr>
              <a:t>5</a:t>
            </a:r>
            <a:r>
              <a:rPr sz="1600" b="1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b="1" spc="-15" dirty="0">
                <a:solidFill>
                  <a:srgbClr val="C00000"/>
                </a:solidFill>
                <a:cs typeface="Microsoft Sans Serif"/>
              </a:rPr>
              <a:t>минут</a:t>
            </a:r>
            <a:r>
              <a:rPr sz="1600" b="1" spc="-10" dirty="0">
                <a:solidFill>
                  <a:srgbClr val="C00000"/>
                </a:solidFill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до</a:t>
            </a:r>
            <a:r>
              <a:rPr sz="160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окончания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выполнения</a:t>
            </a:r>
            <a:r>
              <a:rPr sz="1600" spc="-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экзаменационной</a:t>
            </a:r>
            <a:r>
              <a:rPr sz="1600" spc="-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работы 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объявляет</a:t>
            </a:r>
            <a:r>
              <a:rPr sz="1600" spc="39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о</a:t>
            </a:r>
            <a:r>
              <a:rPr sz="1600" spc="41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скором</a:t>
            </a:r>
            <a:r>
              <a:rPr sz="1600" spc="36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завершении</a:t>
            </a:r>
            <a:r>
              <a:rPr sz="1600" spc="39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экзамена</a:t>
            </a:r>
            <a:r>
              <a:rPr sz="1600" spc="36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4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необходимости</a:t>
            </a:r>
            <a:r>
              <a:rPr sz="1600" spc="39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переноса</a:t>
            </a:r>
            <a:r>
              <a:rPr sz="1600" spc="40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ответов </a:t>
            </a:r>
            <a:r>
              <a:rPr sz="1600" spc="-15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из</a:t>
            </a:r>
            <a:r>
              <a:rPr sz="1600" spc="3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листов</a:t>
            </a:r>
            <a:r>
              <a:rPr sz="1600" spc="3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бумаги</a:t>
            </a:r>
            <a:r>
              <a:rPr sz="1600" spc="5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черновиков</a:t>
            </a:r>
            <a:r>
              <a:rPr sz="1600" spc="7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25" dirty="0">
                <a:cs typeface="Microsoft Sans Serif"/>
              </a:rPr>
              <a:t> </a:t>
            </a:r>
            <a:r>
              <a:rPr sz="1600" spc="-55" dirty="0">
                <a:cs typeface="Microsoft Sans Serif"/>
              </a:rPr>
              <a:t>КИМ</a:t>
            </a:r>
            <a:r>
              <a:rPr sz="1600" spc="5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5" dirty="0">
                <a:cs typeface="Microsoft Sans Serif"/>
              </a:rPr>
              <a:t> </a:t>
            </a:r>
            <a:r>
              <a:rPr sz="1600" spc="-35" dirty="0" err="1">
                <a:cs typeface="Microsoft Sans Serif"/>
              </a:rPr>
              <a:t>бланки</a:t>
            </a:r>
            <a:r>
              <a:rPr sz="1600" spc="55" dirty="0">
                <a:cs typeface="Microsoft Sans Serif"/>
              </a:rPr>
              <a:t> </a:t>
            </a:r>
            <a:r>
              <a:rPr sz="1600" spc="-20" dirty="0" err="1" smtClean="0">
                <a:cs typeface="Microsoft Sans Serif"/>
              </a:rPr>
              <a:t>ответов</a:t>
            </a:r>
            <a:endParaRPr sz="1600" dirty="0">
              <a:cs typeface="Microsoft Sans Serif"/>
            </a:endParaRPr>
          </a:p>
          <a:p>
            <a:pPr marL="194945" marR="6985" indent="-182880" algn="just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20" dirty="0">
                <a:cs typeface="Microsoft Sans Serif"/>
              </a:rPr>
              <a:t>по</a:t>
            </a:r>
            <a:r>
              <a:rPr sz="1600" spc="-15" dirty="0">
                <a:cs typeface="Microsoft Sans Serif"/>
              </a:rPr>
              <a:t> истечении</a:t>
            </a:r>
            <a:r>
              <a:rPr sz="1600" spc="-1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установленного</a:t>
            </a:r>
            <a:r>
              <a:rPr sz="1600" spc="-10" dirty="0">
                <a:cs typeface="Microsoft Sans Serif"/>
              </a:rPr>
              <a:t> времени</a:t>
            </a:r>
            <a:r>
              <a:rPr sz="1600" spc="-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объявляет</a:t>
            </a:r>
            <a:r>
              <a:rPr sz="1600" spc="-1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об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окончании</a:t>
            </a:r>
            <a:r>
              <a:rPr sz="1600" spc="-10" dirty="0">
                <a:cs typeface="Microsoft Sans Serif"/>
              </a:rPr>
              <a:t> выполнения </a:t>
            </a:r>
            <a:r>
              <a:rPr sz="1600" spc="-5" dirty="0">
                <a:cs typeface="Microsoft Sans Serif"/>
              </a:rPr>
              <a:t> </a:t>
            </a:r>
            <a:r>
              <a:rPr sz="1600" spc="-25" dirty="0" err="1">
                <a:cs typeface="Microsoft Sans Serif"/>
              </a:rPr>
              <a:t>экзаменационной</a:t>
            </a:r>
            <a:r>
              <a:rPr sz="1600" spc="80" dirty="0">
                <a:cs typeface="Microsoft Sans Serif"/>
              </a:rPr>
              <a:t> </a:t>
            </a:r>
            <a:r>
              <a:rPr sz="1600" spc="-10" dirty="0" err="1" smtClean="0">
                <a:cs typeface="Microsoft Sans Serif"/>
              </a:rPr>
              <a:t>работы</a:t>
            </a:r>
            <a:endParaRPr sz="1600" dirty="0">
              <a:cs typeface="Microsoft Sans Serif"/>
            </a:endParaRPr>
          </a:p>
          <a:p>
            <a:pPr marL="195580" indent="-182880" algn="just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20" dirty="0">
                <a:cs typeface="Microsoft Sans Serif"/>
              </a:rPr>
              <a:t>производит</a:t>
            </a:r>
            <a:r>
              <a:rPr sz="1600" spc="4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сбор</a:t>
            </a:r>
            <a:r>
              <a:rPr sz="1600" spc="40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ЭМ,</a:t>
            </a:r>
            <a:r>
              <a:rPr sz="1600" spc="41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помещенных</a:t>
            </a:r>
            <a:r>
              <a:rPr sz="1600" spc="43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участниками</a:t>
            </a:r>
            <a:r>
              <a:rPr sz="1600" spc="42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на</a:t>
            </a:r>
            <a:r>
              <a:rPr sz="1600" spc="409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край</a:t>
            </a:r>
            <a:r>
              <a:rPr sz="1600" spc="41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стола</a:t>
            </a:r>
            <a:r>
              <a:rPr sz="1600" spc="40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своего</a:t>
            </a:r>
            <a:r>
              <a:rPr sz="1600" spc="40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рабочего</a:t>
            </a:r>
            <a:endParaRPr sz="1600" dirty="0">
              <a:cs typeface="Microsoft Sans Serif"/>
            </a:endParaRPr>
          </a:p>
          <a:p>
            <a:pPr marL="194945">
              <a:lnSpc>
                <a:spcPct val="100000"/>
              </a:lnSpc>
            </a:pPr>
            <a:r>
              <a:rPr sz="1600" spc="-15" dirty="0" err="1" smtClean="0">
                <a:cs typeface="Microsoft Sans Serif"/>
              </a:rPr>
              <a:t>места</a:t>
            </a:r>
            <a:endParaRPr sz="16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20" dirty="0">
                <a:cs typeface="Microsoft Sans Serif"/>
              </a:rPr>
              <a:t>упаковывает</a:t>
            </a:r>
            <a:r>
              <a:rPr sz="1600" spc="3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бланки,</a:t>
            </a:r>
            <a:r>
              <a:rPr sz="1600" spc="55" dirty="0">
                <a:cs typeface="Microsoft Sans Serif"/>
              </a:rPr>
              <a:t> </a:t>
            </a:r>
            <a:r>
              <a:rPr sz="1600" spc="-55" dirty="0">
                <a:cs typeface="Microsoft Sans Serif"/>
              </a:rPr>
              <a:t>КИМ</a:t>
            </a:r>
            <a:r>
              <a:rPr sz="1600" spc="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3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листы</a:t>
            </a:r>
            <a:r>
              <a:rPr sz="1600" spc="3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бумаги</a:t>
            </a:r>
            <a:r>
              <a:rPr sz="1600" spc="6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черновиков</a:t>
            </a:r>
            <a:r>
              <a:rPr sz="1600" spc="7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5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разные</a:t>
            </a:r>
            <a:r>
              <a:rPr sz="1600" spc="30" dirty="0">
                <a:cs typeface="Microsoft Sans Serif"/>
              </a:rPr>
              <a:t> </a:t>
            </a:r>
            <a:r>
              <a:rPr sz="1600" spc="-55" dirty="0" smtClean="0">
                <a:cs typeface="Microsoft Sans Serif"/>
              </a:rPr>
              <a:t>ВДП</a:t>
            </a:r>
            <a:endParaRPr sz="16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15" dirty="0">
                <a:cs typeface="Microsoft Sans Serif"/>
              </a:rPr>
              <a:t>оформляет</a:t>
            </a:r>
            <a:r>
              <a:rPr sz="1600" spc="2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формы</a:t>
            </a:r>
            <a:r>
              <a:rPr sz="1600" spc="5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ППЭ,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собирает</a:t>
            </a:r>
            <a:r>
              <a:rPr sz="1600" spc="5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подписи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 err="1">
                <a:cs typeface="Microsoft Sans Serif"/>
              </a:rPr>
              <a:t>участников</a:t>
            </a:r>
            <a:r>
              <a:rPr sz="1600" spc="90" dirty="0">
                <a:cs typeface="Microsoft Sans Serif"/>
              </a:rPr>
              <a:t> </a:t>
            </a:r>
            <a:r>
              <a:rPr sz="1600" spc="-30" dirty="0" err="1" smtClean="0">
                <a:cs typeface="Microsoft Sans Serif"/>
              </a:rPr>
              <a:t>экзамена</a:t>
            </a:r>
            <a:endParaRPr sz="1600" dirty="0">
              <a:cs typeface="Microsoft Sans Serif"/>
            </a:endParaRPr>
          </a:p>
          <a:p>
            <a:pPr marL="195580" indent="-182880">
              <a:lnSpc>
                <a:spcPct val="100000"/>
              </a:lnSpc>
              <a:buFont typeface="Symbol"/>
              <a:buChar char=""/>
              <a:tabLst>
                <a:tab pos="195580" algn="l"/>
              </a:tabLst>
            </a:pPr>
            <a:r>
              <a:rPr sz="1600" spc="-15" dirty="0">
                <a:cs typeface="Microsoft Sans Serif"/>
              </a:rPr>
              <a:t>сдает</a:t>
            </a:r>
            <a:r>
              <a:rPr sz="1600" spc="1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все</a:t>
            </a:r>
            <a:r>
              <a:rPr sz="1600" spc="3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4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упакованном</a:t>
            </a:r>
            <a:r>
              <a:rPr sz="1600" spc="7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виде</a:t>
            </a:r>
            <a:r>
              <a:rPr sz="1600" spc="5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руководителю</a:t>
            </a:r>
            <a:r>
              <a:rPr sz="1600" spc="5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ППЭ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40" dirty="0">
                <a:cs typeface="Microsoft Sans Serif"/>
              </a:rPr>
              <a:t> </a:t>
            </a:r>
            <a:r>
              <a:rPr sz="1600" spc="5" dirty="0">
                <a:cs typeface="Microsoft Sans Serif"/>
              </a:rPr>
              <a:t>Штабе</a:t>
            </a:r>
            <a:r>
              <a:rPr sz="1600" spc="2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ППЭ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1272" y="5753100"/>
            <a:ext cx="8610600" cy="861060"/>
            <a:chOff x="271272" y="5753100"/>
            <a:chExt cx="8610600" cy="8610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1272" y="5753100"/>
              <a:ext cx="8566404" cy="8610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088" y="5763767"/>
              <a:ext cx="8558784" cy="77876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32373" y="5794151"/>
            <a:ext cx="8444230" cy="688009"/>
          </a:xfrm>
          <a:prstGeom prst="rect">
            <a:avLst/>
          </a:prstGeom>
          <a:solidFill>
            <a:srgbClr val="E36C09"/>
          </a:solidFill>
          <a:ln w="38100">
            <a:solidFill>
              <a:srgbClr val="FFFFFF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Обучающиеся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могут</a:t>
            </a:r>
            <a:r>
              <a:rPr sz="1400" b="1" spc="3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досрочно</a:t>
            </a:r>
            <a:r>
              <a:rPr sz="14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завершить</a:t>
            </a:r>
            <a:r>
              <a:rPr sz="14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выполнение</a:t>
            </a:r>
            <a:r>
              <a:rPr sz="14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экзаменационной</a:t>
            </a:r>
            <a:r>
              <a:rPr sz="1400" b="1" spc="-4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работы,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сдать ее</a:t>
            </a:r>
            <a:endParaRPr sz="1400" dirty="0"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организаторам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в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аудитории</a:t>
            </a:r>
            <a:r>
              <a:rPr sz="1400" b="1" spc="5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и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покинуть</a:t>
            </a:r>
            <a:r>
              <a:rPr sz="14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аудиторию,</a:t>
            </a:r>
            <a:r>
              <a:rPr sz="14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не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дожидаясь</a:t>
            </a:r>
            <a:r>
              <a:rPr sz="1400" b="1" spc="-3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окончания</a:t>
            </a:r>
            <a:r>
              <a:rPr sz="1400" b="1" spc="-2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экзамена.</a:t>
            </a:r>
            <a:endParaRPr sz="1400" dirty="0"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400" b="1" spc="-10" dirty="0">
                <a:solidFill>
                  <a:srgbClr val="FFFFFF"/>
                </a:solidFill>
                <a:cs typeface="Arial"/>
              </a:rPr>
              <a:t>Организатору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необходимо</a:t>
            </a:r>
            <a:r>
              <a:rPr sz="14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принять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 у них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все</a:t>
            </a:r>
            <a:r>
              <a:rPr sz="1400" b="1" spc="-2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ЭМ и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получить</a:t>
            </a:r>
            <a:r>
              <a:rPr sz="1400" b="1" spc="4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их </a:t>
            </a:r>
            <a:r>
              <a:rPr sz="1400" b="1" spc="-5" dirty="0">
                <a:solidFill>
                  <a:srgbClr val="FFFFFF"/>
                </a:solidFill>
                <a:cs typeface="Arial"/>
              </a:rPr>
              <a:t>подпись</a:t>
            </a:r>
            <a:r>
              <a:rPr sz="1400" b="1" spc="-10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в </a:t>
            </a:r>
            <a:r>
              <a:rPr sz="1400" b="1" spc="-15" dirty="0">
                <a:solidFill>
                  <a:srgbClr val="FFFFFF"/>
                </a:solidFill>
                <a:cs typeface="Arial"/>
              </a:rPr>
              <a:t>форме</a:t>
            </a:r>
            <a:r>
              <a:rPr sz="1400" b="1" spc="5" dirty="0">
                <a:solidFill>
                  <a:srgbClr val="FFFFFF"/>
                </a:solidFill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cs typeface="Arial"/>
              </a:rPr>
              <a:t>ППЭ-05-02</a:t>
            </a:r>
            <a:endParaRPr sz="1400" dirty="0"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40" y="-16520"/>
            <a:ext cx="5606415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400" b="1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55" dirty="0">
                <a:solidFill>
                  <a:schemeClr val="accent6">
                    <a:lumMod val="75000"/>
                  </a:schemeClr>
                </a:solidFill>
              </a:rPr>
              <a:t>АУДИТОРИИ: </a:t>
            </a:r>
            <a:r>
              <a:rPr sz="2400" b="1" spc="-5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10" dirty="0">
                <a:solidFill>
                  <a:srgbClr val="002060"/>
                </a:solidFill>
              </a:rPr>
              <a:t>СБОР </a:t>
            </a:r>
            <a:r>
              <a:rPr sz="2400" spc="-20" dirty="0">
                <a:solidFill>
                  <a:srgbClr val="002060"/>
                </a:solidFill>
              </a:rPr>
              <a:t>ЭКЗАМЕНАЦИОННЫХ </a:t>
            </a:r>
            <a:r>
              <a:rPr sz="2400" spc="-25" dirty="0">
                <a:solidFill>
                  <a:srgbClr val="002060"/>
                </a:solidFill>
              </a:rPr>
              <a:t>МАТЕРИАЛОВ </a:t>
            </a:r>
            <a:r>
              <a:rPr sz="2400" spc="-545" dirty="0">
                <a:solidFill>
                  <a:srgbClr val="002060"/>
                </a:solidFill>
              </a:rPr>
              <a:t> </a:t>
            </a:r>
            <a:r>
              <a:rPr sz="2400" spc="-10" dirty="0">
                <a:solidFill>
                  <a:srgbClr val="002060"/>
                </a:solidFill>
              </a:rPr>
              <a:t>У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УЧАСТНИКОВ</a:t>
            </a:r>
            <a:r>
              <a:rPr sz="2400" spc="35" dirty="0">
                <a:solidFill>
                  <a:srgbClr val="002060"/>
                </a:solidFill>
              </a:rPr>
              <a:t> </a:t>
            </a:r>
            <a:r>
              <a:rPr sz="2400" spc="-35" dirty="0">
                <a:solidFill>
                  <a:srgbClr val="002060"/>
                </a:solidFill>
              </a:rPr>
              <a:t>ЭКЗАМЕНА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2496" y="1252474"/>
            <a:ext cx="8724265" cy="4411980"/>
            <a:chOff x="192493" y="1252474"/>
            <a:chExt cx="8724265" cy="4411980"/>
          </a:xfrm>
        </p:grpSpPr>
        <p:sp>
          <p:nvSpPr>
            <p:cNvPr id="8" name="object 8"/>
            <p:cNvSpPr/>
            <p:nvPr/>
          </p:nvSpPr>
          <p:spPr>
            <a:xfrm>
              <a:off x="202018" y="1261999"/>
              <a:ext cx="8705215" cy="4392930"/>
            </a:xfrm>
            <a:custGeom>
              <a:avLst/>
              <a:gdLst/>
              <a:ahLst/>
              <a:cxnLst/>
              <a:rect l="l" t="t" r="r" b="b"/>
              <a:pathLst>
                <a:path w="8705215" h="4392930">
                  <a:moveTo>
                    <a:pt x="7972463" y="0"/>
                  </a:moveTo>
                  <a:lnTo>
                    <a:pt x="732129" y="0"/>
                  </a:lnTo>
                  <a:lnTo>
                    <a:pt x="683992" y="1557"/>
                  </a:lnTo>
                  <a:lnTo>
                    <a:pt x="636685" y="6164"/>
                  </a:lnTo>
                  <a:lnTo>
                    <a:pt x="590307" y="13726"/>
                  </a:lnTo>
                  <a:lnTo>
                    <a:pt x="544953" y="24145"/>
                  </a:lnTo>
                  <a:lnTo>
                    <a:pt x="500720" y="37324"/>
                  </a:lnTo>
                  <a:lnTo>
                    <a:pt x="457704" y="53168"/>
                  </a:lnTo>
                  <a:lnTo>
                    <a:pt x="416002" y="71581"/>
                  </a:lnTo>
                  <a:lnTo>
                    <a:pt x="375710" y="92464"/>
                  </a:lnTo>
                  <a:lnTo>
                    <a:pt x="336925" y="115723"/>
                  </a:lnTo>
                  <a:lnTo>
                    <a:pt x="299743" y="141260"/>
                  </a:lnTo>
                  <a:lnTo>
                    <a:pt x="264261" y="168979"/>
                  </a:lnTo>
                  <a:lnTo>
                    <a:pt x="230575" y="198785"/>
                  </a:lnTo>
                  <a:lnTo>
                    <a:pt x="198782" y="230579"/>
                  </a:lnTo>
                  <a:lnTo>
                    <a:pt x="168977" y="264266"/>
                  </a:lnTo>
                  <a:lnTo>
                    <a:pt x="141258" y="299749"/>
                  </a:lnTo>
                  <a:lnTo>
                    <a:pt x="115722" y="336932"/>
                  </a:lnTo>
                  <a:lnTo>
                    <a:pt x="92463" y="375718"/>
                  </a:lnTo>
                  <a:lnTo>
                    <a:pt x="71580" y="416012"/>
                  </a:lnTo>
                  <a:lnTo>
                    <a:pt x="53168" y="457715"/>
                  </a:lnTo>
                  <a:lnTo>
                    <a:pt x="37324" y="500733"/>
                  </a:lnTo>
                  <a:lnTo>
                    <a:pt x="24144" y="544968"/>
                  </a:lnTo>
                  <a:lnTo>
                    <a:pt x="13726" y="590324"/>
                  </a:lnTo>
                  <a:lnTo>
                    <a:pt x="6164" y="636705"/>
                  </a:lnTo>
                  <a:lnTo>
                    <a:pt x="1557" y="684014"/>
                  </a:lnTo>
                  <a:lnTo>
                    <a:pt x="0" y="732154"/>
                  </a:lnTo>
                  <a:lnTo>
                    <a:pt x="0" y="3660648"/>
                  </a:lnTo>
                  <a:lnTo>
                    <a:pt x="1557" y="3708774"/>
                  </a:lnTo>
                  <a:lnTo>
                    <a:pt x="6164" y="3756070"/>
                  </a:lnTo>
                  <a:lnTo>
                    <a:pt x="13726" y="3802439"/>
                  </a:lnTo>
                  <a:lnTo>
                    <a:pt x="24144" y="3847786"/>
                  </a:lnTo>
                  <a:lnTo>
                    <a:pt x="37324" y="3892012"/>
                  </a:lnTo>
                  <a:lnTo>
                    <a:pt x="53168" y="3935023"/>
                  </a:lnTo>
                  <a:lnTo>
                    <a:pt x="71580" y="3976720"/>
                  </a:lnTo>
                  <a:lnTo>
                    <a:pt x="92463" y="4017009"/>
                  </a:lnTo>
                  <a:lnTo>
                    <a:pt x="115722" y="4055791"/>
                  </a:lnTo>
                  <a:lnTo>
                    <a:pt x="141258" y="4092971"/>
                  </a:lnTo>
                  <a:lnTo>
                    <a:pt x="168977" y="4128452"/>
                  </a:lnTo>
                  <a:lnTo>
                    <a:pt x="198782" y="4162138"/>
                  </a:lnTo>
                  <a:lnTo>
                    <a:pt x="230575" y="4193931"/>
                  </a:lnTo>
                  <a:lnTo>
                    <a:pt x="264261" y="4223736"/>
                  </a:lnTo>
                  <a:lnTo>
                    <a:pt x="299743" y="4251456"/>
                  </a:lnTo>
                  <a:lnTo>
                    <a:pt x="336925" y="4276994"/>
                  </a:lnTo>
                  <a:lnTo>
                    <a:pt x="375710" y="4300254"/>
                  </a:lnTo>
                  <a:lnTo>
                    <a:pt x="416002" y="4321138"/>
                  </a:lnTo>
                  <a:lnTo>
                    <a:pt x="457704" y="4339552"/>
                  </a:lnTo>
                  <a:lnTo>
                    <a:pt x="500720" y="4355397"/>
                  </a:lnTo>
                  <a:lnTo>
                    <a:pt x="544953" y="4368578"/>
                  </a:lnTo>
                  <a:lnTo>
                    <a:pt x="590307" y="4378998"/>
                  </a:lnTo>
                  <a:lnTo>
                    <a:pt x="636685" y="4386561"/>
                  </a:lnTo>
                  <a:lnTo>
                    <a:pt x="683992" y="4391169"/>
                  </a:lnTo>
                  <a:lnTo>
                    <a:pt x="732129" y="4392726"/>
                  </a:lnTo>
                  <a:lnTo>
                    <a:pt x="7972463" y="4392726"/>
                  </a:lnTo>
                  <a:lnTo>
                    <a:pt x="8020603" y="4391169"/>
                  </a:lnTo>
                  <a:lnTo>
                    <a:pt x="8067912" y="4386561"/>
                  </a:lnTo>
                  <a:lnTo>
                    <a:pt x="8114293" y="4378998"/>
                  </a:lnTo>
                  <a:lnTo>
                    <a:pt x="8159649" y="4368578"/>
                  </a:lnTo>
                  <a:lnTo>
                    <a:pt x="8203884" y="4355397"/>
                  </a:lnTo>
                  <a:lnTo>
                    <a:pt x="8246902" y="4339552"/>
                  </a:lnTo>
                  <a:lnTo>
                    <a:pt x="8288605" y="4321138"/>
                  </a:lnTo>
                  <a:lnTo>
                    <a:pt x="8328899" y="4300254"/>
                  </a:lnTo>
                  <a:lnTo>
                    <a:pt x="8367685" y="4276994"/>
                  </a:lnTo>
                  <a:lnTo>
                    <a:pt x="8404868" y="4251456"/>
                  </a:lnTo>
                  <a:lnTo>
                    <a:pt x="8440351" y="4223736"/>
                  </a:lnTo>
                  <a:lnTo>
                    <a:pt x="8474038" y="4193931"/>
                  </a:lnTo>
                  <a:lnTo>
                    <a:pt x="8505833" y="4162138"/>
                  </a:lnTo>
                  <a:lnTo>
                    <a:pt x="8535638" y="4128452"/>
                  </a:lnTo>
                  <a:lnTo>
                    <a:pt x="8563357" y="4092971"/>
                  </a:lnTo>
                  <a:lnTo>
                    <a:pt x="8588894" y="4055791"/>
                  </a:lnTo>
                  <a:lnTo>
                    <a:pt x="8612153" y="4017009"/>
                  </a:lnTo>
                  <a:lnTo>
                    <a:pt x="8633037" y="3976720"/>
                  </a:lnTo>
                  <a:lnTo>
                    <a:pt x="8651449" y="3935023"/>
                  </a:lnTo>
                  <a:lnTo>
                    <a:pt x="8667293" y="3892012"/>
                  </a:lnTo>
                  <a:lnTo>
                    <a:pt x="8680472" y="3847786"/>
                  </a:lnTo>
                  <a:lnTo>
                    <a:pt x="8690891" y="3802439"/>
                  </a:lnTo>
                  <a:lnTo>
                    <a:pt x="8698453" y="3756070"/>
                  </a:lnTo>
                  <a:lnTo>
                    <a:pt x="8703060" y="3708774"/>
                  </a:lnTo>
                  <a:lnTo>
                    <a:pt x="8704618" y="3660648"/>
                  </a:lnTo>
                  <a:lnTo>
                    <a:pt x="8704618" y="732154"/>
                  </a:lnTo>
                  <a:lnTo>
                    <a:pt x="8703060" y="684014"/>
                  </a:lnTo>
                  <a:lnTo>
                    <a:pt x="8698453" y="636705"/>
                  </a:lnTo>
                  <a:lnTo>
                    <a:pt x="8690891" y="590324"/>
                  </a:lnTo>
                  <a:lnTo>
                    <a:pt x="8680472" y="544968"/>
                  </a:lnTo>
                  <a:lnTo>
                    <a:pt x="8667293" y="500733"/>
                  </a:lnTo>
                  <a:lnTo>
                    <a:pt x="8651449" y="457715"/>
                  </a:lnTo>
                  <a:lnTo>
                    <a:pt x="8633037" y="416012"/>
                  </a:lnTo>
                  <a:lnTo>
                    <a:pt x="8612153" y="375718"/>
                  </a:lnTo>
                  <a:lnTo>
                    <a:pt x="8588894" y="336932"/>
                  </a:lnTo>
                  <a:lnTo>
                    <a:pt x="8563357" y="299749"/>
                  </a:lnTo>
                  <a:lnTo>
                    <a:pt x="8535638" y="264266"/>
                  </a:lnTo>
                  <a:lnTo>
                    <a:pt x="8505833" y="230579"/>
                  </a:lnTo>
                  <a:lnTo>
                    <a:pt x="8474038" y="198785"/>
                  </a:lnTo>
                  <a:lnTo>
                    <a:pt x="8440351" y="168979"/>
                  </a:lnTo>
                  <a:lnTo>
                    <a:pt x="8404868" y="141260"/>
                  </a:lnTo>
                  <a:lnTo>
                    <a:pt x="8367685" y="115723"/>
                  </a:lnTo>
                  <a:lnTo>
                    <a:pt x="8328899" y="92464"/>
                  </a:lnTo>
                  <a:lnTo>
                    <a:pt x="8288605" y="71581"/>
                  </a:lnTo>
                  <a:lnTo>
                    <a:pt x="8246902" y="53168"/>
                  </a:lnTo>
                  <a:lnTo>
                    <a:pt x="8203884" y="37324"/>
                  </a:lnTo>
                  <a:lnTo>
                    <a:pt x="8159649" y="24145"/>
                  </a:lnTo>
                  <a:lnTo>
                    <a:pt x="8114293" y="13726"/>
                  </a:lnTo>
                  <a:lnTo>
                    <a:pt x="8067912" y="6164"/>
                  </a:lnTo>
                  <a:lnTo>
                    <a:pt x="8020603" y="1557"/>
                  </a:lnTo>
                  <a:lnTo>
                    <a:pt x="7972463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2018" y="1261999"/>
              <a:ext cx="8705215" cy="4392930"/>
            </a:xfrm>
            <a:custGeom>
              <a:avLst/>
              <a:gdLst/>
              <a:ahLst/>
              <a:cxnLst/>
              <a:rect l="l" t="t" r="r" b="b"/>
              <a:pathLst>
                <a:path w="8705215" h="4392930">
                  <a:moveTo>
                    <a:pt x="0" y="732154"/>
                  </a:moveTo>
                  <a:lnTo>
                    <a:pt x="1557" y="684014"/>
                  </a:lnTo>
                  <a:lnTo>
                    <a:pt x="6164" y="636705"/>
                  </a:lnTo>
                  <a:lnTo>
                    <a:pt x="13726" y="590324"/>
                  </a:lnTo>
                  <a:lnTo>
                    <a:pt x="24144" y="544968"/>
                  </a:lnTo>
                  <a:lnTo>
                    <a:pt x="37324" y="500733"/>
                  </a:lnTo>
                  <a:lnTo>
                    <a:pt x="53168" y="457715"/>
                  </a:lnTo>
                  <a:lnTo>
                    <a:pt x="71580" y="416012"/>
                  </a:lnTo>
                  <a:lnTo>
                    <a:pt x="92463" y="375718"/>
                  </a:lnTo>
                  <a:lnTo>
                    <a:pt x="115722" y="336932"/>
                  </a:lnTo>
                  <a:lnTo>
                    <a:pt x="141258" y="299749"/>
                  </a:lnTo>
                  <a:lnTo>
                    <a:pt x="168977" y="264266"/>
                  </a:lnTo>
                  <a:lnTo>
                    <a:pt x="198782" y="230579"/>
                  </a:lnTo>
                  <a:lnTo>
                    <a:pt x="230575" y="198785"/>
                  </a:lnTo>
                  <a:lnTo>
                    <a:pt x="264261" y="168979"/>
                  </a:lnTo>
                  <a:lnTo>
                    <a:pt x="299743" y="141260"/>
                  </a:lnTo>
                  <a:lnTo>
                    <a:pt x="336925" y="115723"/>
                  </a:lnTo>
                  <a:lnTo>
                    <a:pt x="375710" y="92464"/>
                  </a:lnTo>
                  <a:lnTo>
                    <a:pt x="416002" y="71581"/>
                  </a:lnTo>
                  <a:lnTo>
                    <a:pt x="457704" y="53168"/>
                  </a:lnTo>
                  <a:lnTo>
                    <a:pt x="500720" y="37324"/>
                  </a:lnTo>
                  <a:lnTo>
                    <a:pt x="544953" y="24145"/>
                  </a:lnTo>
                  <a:lnTo>
                    <a:pt x="590307" y="13726"/>
                  </a:lnTo>
                  <a:lnTo>
                    <a:pt x="636685" y="6164"/>
                  </a:lnTo>
                  <a:lnTo>
                    <a:pt x="683992" y="1557"/>
                  </a:lnTo>
                  <a:lnTo>
                    <a:pt x="732129" y="0"/>
                  </a:lnTo>
                  <a:lnTo>
                    <a:pt x="7972463" y="0"/>
                  </a:lnTo>
                  <a:lnTo>
                    <a:pt x="8020603" y="1557"/>
                  </a:lnTo>
                  <a:lnTo>
                    <a:pt x="8067912" y="6164"/>
                  </a:lnTo>
                  <a:lnTo>
                    <a:pt x="8114293" y="13726"/>
                  </a:lnTo>
                  <a:lnTo>
                    <a:pt x="8159649" y="24145"/>
                  </a:lnTo>
                  <a:lnTo>
                    <a:pt x="8203884" y="37324"/>
                  </a:lnTo>
                  <a:lnTo>
                    <a:pt x="8246902" y="53168"/>
                  </a:lnTo>
                  <a:lnTo>
                    <a:pt x="8288605" y="71581"/>
                  </a:lnTo>
                  <a:lnTo>
                    <a:pt x="8328899" y="92464"/>
                  </a:lnTo>
                  <a:lnTo>
                    <a:pt x="8367685" y="115723"/>
                  </a:lnTo>
                  <a:lnTo>
                    <a:pt x="8404868" y="141260"/>
                  </a:lnTo>
                  <a:lnTo>
                    <a:pt x="8440351" y="168979"/>
                  </a:lnTo>
                  <a:lnTo>
                    <a:pt x="8474038" y="198785"/>
                  </a:lnTo>
                  <a:lnTo>
                    <a:pt x="8505833" y="230579"/>
                  </a:lnTo>
                  <a:lnTo>
                    <a:pt x="8535638" y="264266"/>
                  </a:lnTo>
                  <a:lnTo>
                    <a:pt x="8563357" y="299749"/>
                  </a:lnTo>
                  <a:lnTo>
                    <a:pt x="8588894" y="336932"/>
                  </a:lnTo>
                  <a:lnTo>
                    <a:pt x="8612153" y="375718"/>
                  </a:lnTo>
                  <a:lnTo>
                    <a:pt x="8633037" y="416012"/>
                  </a:lnTo>
                  <a:lnTo>
                    <a:pt x="8651449" y="457715"/>
                  </a:lnTo>
                  <a:lnTo>
                    <a:pt x="8667293" y="500733"/>
                  </a:lnTo>
                  <a:lnTo>
                    <a:pt x="8680472" y="544968"/>
                  </a:lnTo>
                  <a:lnTo>
                    <a:pt x="8690891" y="590324"/>
                  </a:lnTo>
                  <a:lnTo>
                    <a:pt x="8698453" y="636705"/>
                  </a:lnTo>
                  <a:lnTo>
                    <a:pt x="8703060" y="684014"/>
                  </a:lnTo>
                  <a:lnTo>
                    <a:pt x="8704618" y="732154"/>
                  </a:lnTo>
                  <a:lnTo>
                    <a:pt x="8704618" y="3660648"/>
                  </a:lnTo>
                  <a:lnTo>
                    <a:pt x="8703060" y="3708774"/>
                  </a:lnTo>
                  <a:lnTo>
                    <a:pt x="8698453" y="3756070"/>
                  </a:lnTo>
                  <a:lnTo>
                    <a:pt x="8690891" y="3802439"/>
                  </a:lnTo>
                  <a:lnTo>
                    <a:pt x="8680472" y="3847786"/>
                  </a:lnTo>
                  <a:lnTo>
                    <a:pt x="8667293" y="3892012"/>
                  </a:lnTo>
                  <a:lnTo>
                    <a:pt x="8651449" y="3935023"/>
                  </a:lnTo>
                  <a:lnTo>
                    <a:pt x="8633037" y="3976720"/>
                  </a:lnTo>
                  <a:lnTo>
                    <a:pt x="8612153" y="4017009"/>
                  </a:lnTo>
                  <a:lnTo>
                    <a:pt x="8588894" y="4055791"/>
                  </a:lnTo>
                  <a:lnTo>
                    <a:pt x="8563357" y="4092971"/>
                  </a:lnTo>
                  <a:lnTo>
                    <a:pt x="8535638" y="4128452"/>
                  </a:lnTo>
                  <a:lnTo>
                    <a:pt x="8505833" y="4162138"/>
                  </a:lnTo>
                  <a:lnTo>
                    <a:pt x="8474038" y="4193931"/>
                  </a:lnTo>
                  <a:lnTo>
                    <a:pt x="8440351" y="4223736"/>
                  </a:lnTo>
                  <a:lnTo>
                    <a:pt x="8404868" y="4251456"/>
                  </a:lnTo>
                  <a:lnTo>
                    <a:pt x="8367685" y="4276994"/>
                  </a:lnTo>
                  <a:lnTo>
                    <a:pt x="8328899" y="4300254"/>
                  </a:lnTo>
                  <a:lnTo>
                    <a:pt x="8288605" y="4321138"/>
                  </a:lnTo>
                  <a:lnTo>
                    <a:pt x="8246902" y="4339552"/>
                  </a:lnTo>
                  <a:lnTo>
                    <a:pt x="8203884" y="4355397"/>
                  </a:lnTo>
                  <a:lnTo>
                    <a:pt x="8159649" y="4368578"/>
                  </a:lnTo>
                  <a:lnTo>
                    <a:pt x="8114293" y="4378998"/>
                  </a:lnTo>
                  <a:lnTo>
                    <a:pt x="8067912" y="4386561"/>
                  </a:lnTo>
                  <a:lnTo>
                    <a:pt x="8020603" y="4391169"/>
                  </a:lnTo>
                  <a:lnTo>
                    <a:pt x="7972463" y="4392726"/>
                  </a:lnTo>
                  <a:lnTo>
                    <a:pt x="732129" y="4392726"/>
                  </a:lnTo>
                  <a:lnTo>
                    <a:pt x="683992" y="4391169"/>
                  </a:lnTo>
                  <a:lnTo>
                    <a:pt x="636685" y="4386561"/>
                  </a:lnTo>
                  <a:lnTo>
                    <a:pt x="590307" y="4378998"/>
                  </a:lnTo>
                  <a:lnTo>
                    <a:pt x="544953" y="4368578"/>
                  </a:lnTo>
                  <a:lnTo>
                    <a:pt x="500720" y="4355397"/>
                  </a:lnTo>
                  <a:lnTo>
                    <a:pt x="457704" y="4339552"/>
                  </a:lnTo>
                  <a:lnTo>
                    <a:pt x="416002" y="4321138"/>
                  </a:lnTo>
                  <a:lnTo>
                    <a:pt x="375710" y="4300254"/>
                  </a:lnTo>
                  <a:lnTo>
                    <a:pt x="336925" y="4276994"/>
                  </a:lnTo>
                  <a:lnTo>
                    <a:pt x="299743" y="4251456"/>
                  </a:lnTo>
                  <a:lnTo>
                    <a:pt x="264261" y="4223736"/>
                  </a:lnTo>
                  <a:lnTo>
                    <a:pt x="230575" y="4193931"/>
                  </a:lnTo>
                  <a:lnTo>
                    <a:pt x="198782" y="4162138"/>
                  </a:lnTo>
                  <a:lnTo>
                    <a:pt x="168977" y="4128452"/>
                  </a:lnTo>
                  <a:lnTo>
                    <a:pt x="141258" y="4092971"/>
                  </a:lnTo>
                  <a:lnTo>
                    <a:pt x="115722" y="4055791"/>
                  </a:lnTo>
                  <a:lnTo>
                    <a:pt x="92463" y="4017009"/>
                  </a:lnTo>
                  <a:lnTo>
                    <a:pt x="71580" y="3976720"/>
                  </a:lnTo>
                  <a:lnTo>
                    <a:pt x="53168" y="3935023"/>
                  </a:lnTo>
                  <a:lnTo>
                    <a:pt x="37324" y="3892012"/>
                  </a:lnTo>
                  <a:lnTo>
                    <a:pt x="24144" y="3847786"/>
                  </a:lnTo>
                  <a:lnTo>
                    <a:pt x="13726" y="3802439"/>
                  </a:lnTo>
                  <a:lnTo>
                    <a:pt x="6164" y="3756070"/>
                  </a:lnTo>
                  <a:lnTo>
                    <a:pt x="1557" y="3708774"/>
                  </a:lnTo>
                  <a:lnTo>
                    <a:pt x="0" y="3660648"/>
                  </a:lnTo>
                  <a:lnTo>
                    <a:pt x="0" y="732154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0559" y="1503681"/>
            <a:ext cx="8014970" cy="38991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cs typeface="Arial"/>
              </a:rPr>
              <a:t>По</a:t>
            </a:r>
            <a:r>
              <a:rPr sz="1400" b="1" spc="-2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окончании выполнения</a:t>
            </a:r>
            <a:r>
              <a:rPr sz="1400" b="1" spc="-1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экзаменационной</a:t>
            </a:r>
            <a:r>
              <a:rPr sz="1400" b="1" spc="-25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работы</a:t>
            </a:r>
            <a:r>
              <a:rPr sz="1400" b="1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участниками</a:t>
            </a:r>
            <a:r>
              <a:rPr sz="1400" b="1" spc="2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экзамена </a:t>
            </a:r>
            <a:r>
              <a:rPr sz="1400" b="1" spc="-10" dirty="0">
                <a:cs typeface="Arial"/>
              </a:rPr>
              <a:t>организатор:</a:t>
            </a:r>
            <a:endParaRPr sz="140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 dirty="0">
              <a:cs typeface="Arial"/>
            </a:endParaRPr>
          </a:p>
          <a:p>
            <a:pPr marL="172720" indent="-160020" algn="just">
              <a:lnSpc>
                <a:spcPct val="100000"/>
              </a:lnSpc>
              <a:buFont typeface="Symbol"/>
              <a:buChar char=""/>
              <a:tabLst>
                <a:tab pos="172720" algn="l"/>
              </a:tabLst>
            </a:pPr>
            <a:r>
              <a:rPr sz="1400" spc="-10" dirty="0">
                <a:cs typeface="Microsoft Sans Serif"/>
              </a:rPr>
              <a:t>собирает</a:t>
            </a:r>
            <a:r>
              <a:rPr sz="1400" spc="27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у</a:t>
            </a:r>
            <a:r>
              <a:rPr sz="1400" spc="26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участников</a:t>
            </a:r>
            <a:r>
              <a:rPr sz="1400" spc="28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r>
              <a:rPr sz="1400" spc="26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бланки</a:t>
            </a:r>
            <a:r>
              <a:rPr sz="1400" spc="26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регистрации,</a:t>
            </a:r>
            <a:r>
              <a:rPr sz="1400" spc="26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бланки</a:t>
            </a:r>
            <a:r>
              <a:rPr sz="1400" spc="28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ответов</a:t>
            </a:r>
            <a:r>
              <a:rPr sz="1400" spc="265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</a:t>
            </a:r>
            <a:r>
              <a:rPr sz="1400" spc="27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1,</a:t>
            </a:r>
            <a:r>
              <a:rPr sz="1400" spc="26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бланки</a:t>
            </a:r>
            <a:r>
              <a:rPr sz="1400" spc="27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ответов</a:t>
            </a:r>
            <a:endParaRPr sz="1400" dirty="0">
              <a:cs typeface="Microsoft Sans Serif"/>
            </a:endParaRPr>
          </a:p>
          <a:p>
            <a:pPr marL="172720" marR="6985" algn="just">
              <a:lnSpc>
                <a:spcPct val="100000"/>
              </a:lnSpc>
            </a:pPr>
            <a:r>
              <a:rPr sz="1400" spc="105" dirty="0">
                <a:cs typeface="Microsoft Sans Serif"/>
              </a:rPr>
              <a:t>№  </a:t>
            </a:r>
            <a:r>
              <a:rPr sz="1400" dirty="0">
                <a:cs typeface="Microsoft Sans Serif"/>
              </a:rPr>
              <a:t>2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лист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1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лист</a:t>
            </a:r>
            <a:r>
              <a:rPr sz="1400" spc="37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2,</a:t>
            </a:r>
            <a:r>
              <a:rPr sz="1400" spc="710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ДБО</a:t>
            </a:r>
            <a:r>
              <a:rPr sz="1400" spc="595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  </a:t>
            </a:r>
            <a:r>
              <a:rPr sz="1400" spc="-10" dirty="0">
                <a:cs typeface="Microsoft Sans Serif"/>
              </a:rPr>
              <a:t>2;</a:t>
            </a:r>
            <a:r>
              <a:rPr sz="1400" spc="715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КИМ,</a:t>
            </a:r>
            <a:r>
              <a:rPr sz="1400" spc="64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включая</a:t>
            </a:r>
            <a:r>
              <a:rPr sz="1400" spc="68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контрольный</a:t>
            </a:r>
            <a:r>
              <a:rPr sz="1400" spc="70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лист;   листы   </a:t>
            </a:r>
            <a:r>
              <a:rPr sz="1400" spc="-25" dirty="0">
                <a:cs typeface="Microsoft Sans Serif"/>
              </a:rPr>
              <a:t>бумаги </a:t>
            </a:r>
            <a:r>
              <a:rPr sz="1400" spc="-360" dirty="0">
                <a:cs typeface="Microsoft Sans Serif"/>
              </a:rPr>
              <a:t> </a:t>
            </a:r>
            <a:r>
              <a:rPr sz="1400" dirty="0" err="1">
                <a:cs typeface="Microsoft Sans Serif"/>
              </a:rPr>
              <a:t>для</a:t>
            </a:r>
            <a:r>
              <a:rPr sz="1400" spc="-10" dirty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черновиков</a:t>
            </a:r>
            <a:endParaRPr sz="1400" dirty="0">
              <a:cs typeface="Microsoft Sans Serif"/>
            </a:endParaRPr>
          </a:p>
          <a:p>
            <a:pPr marL="172720" marR="5080" indent="-160020" algn="just">
              <a:lnSpc>
                <a:spcPct val="100000"/>
              </a:lnSpc>
              <a:buFont typeface="Symbol"/>
              <a:buChar char=""/>
              <a:tabLst>
                <a:tab pos="172720" algn="l"/>
              </a:tabLst>
            </a:pPr>
            <a:r>
              <a:rPr sz="1400" dirty="0">
                <a:cs typeface="Microsoft Sans Serif"/>
              </a:rPr>
              <a:t>если </a:t>
            </a:r>
            <a:r>
              <a:rPr sz="1400" spc="-25" dirty="0">
                <a:cs typeface="Microsoft Sans Serif"/>
              </a:rPr>
              <a:t>бланки </a:t>
            </a:r>
            <a:r>
              <a:rPr sz="1400" spc="-20" dirty="0">
                <a:cs typeface="Microsoft Sans Serif"/>
              </a:rPr>
              <a:t>ответов </a:t>
            </a:r>
            <a:r>
              <a:rPr sz="1400" spc="105" dirty="0">
                <a:cs typeface="Microsoft Sans Serif"/>
              </a:rPr>
              <a:t>№ </a:t>
            </a:r>
            <a:r>
              <a:rPr sz="1400" spc="-5" dirty="0">
                <a:cs typeface="Microsoft Sans Serif"/>
              </a:rPr>
              <a:t>2, </a:t>
            </a:r>
            <a:r>
              <a:rPr sz="1400" spc="-20" dirty="0">
                <a:cs typeface="Microsoft Sans Serif"/>
              </a:rPr>
              <a:t>предназначенные </a:t>
            </a:r>
            <a:r>
              <a:rPr sz="1400" dirty="0">
                <a:cs typeface="Microsoft Sans Serif"/>
              </a:rPr>
              <a:t>для </a:t>
            </a:r>
            <a:r>
              <a:rPr sz="1400" spc="-15" dirty="0">
                <a:cs typeface="Microsoft Sans Serif"/>
              </a:rPr>
              <a:t>записи </a:t>
            </a:r>
            <a:r>
              <a:rPr sz="1400" spc="-20" dirty="0">
                <a:cs typeface="Microsoft Sans Serif"/>
              </a:rPr>
              <a:t>ответов </a:t>
            </a:r>
            <a:r>
              <a:rPr sz="1400" spc="-5" dirty="0">
                <a:cs typeface="Microsoft Sans Serif"/>
              </a:rPr>
              <a:t>на </a:t>
            </a:r>
            <a:r>
              <a:rPr sz="1400" spc="-15" dirty="0">
                <a:cs typeface="Microsoft Sans Serif"/>
              </a:rPr>
              <a:t>задания </a:t>
            </a:r>
            <a:r>
              <a:rPr sz="1400" dirty="0">
                <a:cs typeface="Microsoft Sans Serif"/>
              </a:rPr>
              <a:t>с </a:t>
            </a:r>
            <a:r>
              <a:rPr sz="1400" spc="-20" dirty="0">
                <a:cs typeface="Microsoft Sans Serif"/>
              </a:rPr>
              <a:t>развернутым </a:t>
            </a:r>
            <a:r>
              <a:rPr sz="1400" spc="-1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ответом, </a:t>
            </a:r>
            <a:r>
              <a:rPr sz="1400" dirty="0">
                <a:cs typeface="Microsoft Sans Serif"/>
              </a:rPr>
              <a:t>и </a:t>
            </a:r>
            <a:r>
              <a:rPr sz="1400" spc="-50" dirty="0">
                <a:cs typeface="Microsoft Sans Serif"/>
              </a:rPr>
              <a:t>ДБО</a:t>
            </a:r>
            <a:r>
              <a:rPr sz="1400" spc="-45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 </a:t>
            </a:r>
            <a:r>
              <a:rPr sz="1400" dirty="0">
                <a:cs typeface="Microsoft Sans Serif"/>
              </a:rPr>
              <a:t>2 </a:t>
            </a:r>
            <a:r>
              <a:rPr sz="1400" spc="-20" dirty="0">
                <a:cs typeface="Microsoft Sans Serif"/>
              </a:rPr>
              <a:t>содержат </a:t>
            </a:r>
            <a:r>
              <a:rPr sz="1400" spc="-15" dirty="0">
                <a:cs typeface="Microsoft Sans Serif"/>
              </a:rPr>
              <a:t>незаполненные области </a:t>
            </a:r>
            <a:r>
              <a:rPr sz="1400" spc="-30" dirty="0">
                <a:cs typeface="Microsoft Sans Serif"/>
              </a:rPr>
              <a:t>(за</a:t>
            </a:r>
            <a:r>
              <a:rPr sz="1400" spc="-2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исключением </a:t>
            </a:r>
            <a:r>
              <a:rPr sz="1400" spc="-5" dirty="0">
                <a:cs typeface="Microsoft Sans Serif"/>
              </a:rPr>
              <a:t>регистрационных 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полей),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то</a:t>
            </a:r>
            <a:r>
              <a:rPr sz="1400" spc="-1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необходимо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погасить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их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следующим</a:t>
            </a:r>
            <a:r>
              <a:rPr sz="1400" spc="2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образом:</a:t>
            </a:r>
            <a:r>
              <a:rPr sz="1400" spc="-3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«Z</a:t>
            </a:r>
            <a:r>
              <a:rPr sz="1400" spc="-5" dirty="0" smtClean="0">
                <a:cs typeface="Microsoft Sans Serif"/>
              </a:rPr>
              <a:t>»</a:t>
            </a:r>
            <a:endParaRPr sz="1400" dirty="0">
              <a:cs typeface="Microsoft Sans Serif"/>
            </a:endParaRPr>
          </a:p>
          <a:p>
            <a:pPr marL="172720" marR="5715" indent="-160020" algn="just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172720" algn="l"/>
              </a:tabLst>
            </a:pPr>
            <a:r>
              <a:rPr sz="1400" spc="-15" dirty="0">
                <a:cs typeface="Microsoft Sans Serif"/>
              </a:rPr>
              <a:t>проверяет</a:t>
            </a:r>
            <a:r>
              <a:rPr sz="1400" spc="-10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бланк</a:t>
            </a:r>
            <a:r>
              <a:rPr sz="1400" spc="-2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ответов</a:t>
            </a:r>
            <a:r>
              <a:rPr sz="1400" spc="-15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 </a:t>
            </a:r>
            <a:r>
              <a:rPr sz="1400" dirty="0">
                <a:cs typeface="Microsoft Sans Serif"/>
              </a:rPr>
              <a:t>1 </a:t>
            </a:r>
            <a:r>
              <a:rPr sz="1400" spc="-15" dirty="0">
                <a:cs typeface="Microsoft Sans Serif"/>
              </a:rPr>
              <a:t>участников</a:t>
            </a:r>
            <a:r>
              <a:rPr sz="1400" spc="34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r>
              <a:rPr sz="1400" spc="3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 наличие </a:t>
            </a:r>
            <a:r>
              <a:rPr sz="1400" spc="-25" dirty="0">
                <a:cs typeface="Microsoft Sans Serif"/>
              </a:rPr>
              <a:t>замены</a:t>
            </a:r>
            <a:r>
              <a:rPr sz="1400" spc="32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ошибочных </a:t>
            </a:r>
            <a:r>
              <a:rPr sz="1400" spc="-20" dirty="0">
                <a:cs typeface="Microsoft Sans Serif"/>
              </a:rPr>
              <a:t>ответов </a:t>
            </a:r>
            <a:r>
              <a:rPr sz="1400" spc="-36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</a:t>
            </a:r>
            <a:r>
              <a:rPr sz="140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задания</a:t>
            </a:r>
            <a:r>
              <a:rPr sz="1400" spc="-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</a:t>
            </a:r>
            <a:r>
              <a:rPr sz="1400" spc="5" dirty="0">
                <a:cs typeface="Microsoft Sans Serif"/>
              </a:rPr>
              <a:t> </a:t>
            </a:r>
            <a:r>
              <a:rPr sz="1400" spc="-40" dirty="0">
                <a:cs typeface="Microsoft Sans Serif"/>
              </a:rPr>
              <a:t>кратким</a:t>
            </a:r>
            <a:r>
              <a:rPr sz="1400" spc="-3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ответом:</a:t>
            </a:r>
            <a:r>
              <a:rPr sz="1400" spc="-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случае</a:t>
            </a:r>
            <a:r>
              <a:rPr sz="1400" dirty="0">
                <a:cs typeface="Microsoft Sans Serif"/>
              </a:rPr>
              <a:t> если</a:t>
            </a:r>
            <a:r>
              <a:rPr sz="1400" spc="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участник</a:t>
            </a:r>
            <a:r>
              <a:rPr sz="1400" spc="-1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r>
              <a:rPr sz="1400" spc="-2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осуществлял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во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время </a:t>
            </a:r>
            <a:r>
              <a:rPr sz="1400" spc="-10" dirty="0">
                <a:cs typeface="Microsoft Sans Serif"/>
              </a:rPr>
              <a:t> выполнения </a:t>
            </a:r>
            <a:r>
              <a:rPr sz="1400" spc="-15" dirty="0">
                <a:cs typeface="Microsoft Sans Serif"/>
              </a:rPr>
              <a:t>экзаменационной работы </a:t>
            </a:r>
            <a:r>
              <a:rPr sz="1400" spc="-20" dirty="0">
                <a:cs typeface="Microsoft Sans Serif"/>
              </a:rPr>
              <a:t>замену </a:t>
            </a:r>
            <a:r>
              <a:rPr sz="1400" spc="-10" dirty="0">
                <a:cs typeface="Microsoft Sans Serif"/>
              </a:rPr>
              <a:t>ошибочных </a:t>
            </a:r>
            <a:r>
              <a:rPr sz="1400" spc="-15" dirty="0">
                <a:cs typeface="Microsoft Sans Serif"/>
              </a:rPr>
              <a:t>ответов, </a:t>
            </a:r>
            <a:r>
              <a:rPr sz="1400" spc="-20" dirty="0">
                <a:cs typeface="Microsoft Sans Serif"/>
              </a:rPr>
              <a:t>организатору необходимо </a:t>
            </a:r>
            <a:r>
              <a:rPr sz="1400" spc="-15" dirty="0">
                <a:cs typeface="Microsoft Sans Serif"/>
              </a:rPr>
              <a:t> посчитать</a:t>
            </a:r>
            <a:r>
              <a:rPr sz="1400" spc="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количество</a:t>
            </a:r>
            <a:r>
              <a:rPr sz="1400" spc="1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замен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ошибочных</a:t>
            </a:r>
            <a:r>
              <a:rPr sz="1400" spc="34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ответов,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35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поле</a:t>
            </a:r>
            <a:r>
              <a:rPr sz="1400" spc="1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«Количество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заполненных</a:t>
            </a:r>
            <a:r>
              <a:rPr sz="1400" spc="-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полей</a:t>
            </a:r>
            <a:endParaRPr sz="1400" dirty="0">
              <a:cs typeface="Microsoft Sans Serif"/>
            </a:endParaRPr>
          </a:p>
          <a:p>
            <a:pPr marL="172720">
              <a:lnSpc>
                <a:spcPct val="100000"/>
              </a:lnSpc>
            </a:pPr>
            <a:r>
              <a:rPr sz="1400" spc="-20" dirty="0">
                <a:cs typeface="Microsoft Sans Serif"/>
              </a:rPr>
              <a:t>«Замена</a:t>
            </a:r>
            <a:r>
              <a:rPr sz="1400" spc="54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ошибочных</a:t>
            </a:r>
            <a:r>
              <a:rPr sz="1400" spc="54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ответов»</a:t>
            </a:r>
            <a:r>
              <a:rPr sz="1400" spc="55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поставить</a:t>
            </a:r>
            <a:r>
              <a:rPr sz="1400" spc="55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соответствующее</a:t>
            </a:r>
            <a:r>
              <a:rPr sz="1400" spc="55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цифровое</a:t>
            </a:r>
            <a:r>
              <a:rPr sz="1400" spc="55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значение,</a:t>
            </a:r>
            <a:r>
              <a:rPr sz="1400" spc="56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а</a:t>
            </a:r>
            <a:r>
              <a:rPr sz="1400" spc="540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также</a:t>
            </a:r>
            <a:endParaRPr sz="1400" dirty="0">
              <a:cs typeface="Microsoft Sans Serif"/>
            </a:endParaRPr>
          </a:p>
          <a:p>
            <a:pPr marL="172720">
              <a:lnSpc>
                <a:spcPct val="100000"/>
              </a:lnSpc>
            </a:pPr>
            <a:r>
              <a:rPr sz="1400" spc="-10" dirty="0">
                <a:cs typeface="Microsoft Sans Serif"/>
              </a:rPr>
              <a:t>поставить</a:t>
            </a:r>
            <a:r>
              <a:rPr sz="1400" spc="37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подпись</a:t>
            </a:r>
            <a:r>
              <a:rPr sz="1400" spc="38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37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специально</a:t>
            </a:r>
            <a:r>
              <a:rPr sz="1400" spc="37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отведенном</a:t>
            </a:r>
            <a:r>
              <a:rPr sz="1400" spc="37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месте,</a:t>
            </a:r>
            <a:r>
              <a:rPr sz="1400" spc="38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37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случае</a:t>
            </a:r>
            <a:r>
              <a:rPr sz="1400" spc="37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отсутствия</a:t>
            </a:r>
            <a:r>
              <a:rPr sz="1400" spc="39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замен</a:t>
            </a:r>
            <a:r>
              <a:rPr sz="1400" spc="37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-</a:t>
            </a:r>
            <a:r>
              <a:rPr sz="1400" spc="37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37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поле</a:t>
            </a:r>
            <a:endParaRPr sz="1400" dirty="0">
              <a:cs typeface="Microsoft Sans Serif"/>
            </a:endParaRPr>
          </a:p>
          <a:p>
            <a:pPr marL="172720" marR="7620">
              <a:lnSpc>
                <a:spcPct val="100000"/>
              </a:lnSpc>
              <a:tabLst>
                <a:tab pos="1353185" algn="l"/>
                <a:tab pos="2568575" algn="l"/>
                <a:tab pos="3190240" algn="l"/>
                <a:tab pos="4043679" algn="l"/>
                <a:tab pos="5116830" algn="l"/>
                <a:tab pos="5979795" algn="l"/>
                <a:tab pos="6651625" algn="l"/>
                <a:tab pos="7098030" algn="l"/>
                <a:tab pos="7328534" algn="l"/>
              </a:tabLst>
            </a:pPr>
            <a:r>
              <a:rPr sz="1400" spc="-45" dirty="0">
                <a:cs typeface="Microsoft Sans Serif"/>
              </a:rPr>
              <a:t>«К</a:t>
            </a:r>
            <a:r>
              <a:rPr sz="1400" spc="-75" dirty="0">
                <a:cs typeface="Microsoft Sans Serif"/>
              </a:rPr>
              <a:t>о</a:t>
            </a:r>
            <a:r>
              <a:rPr sz="1400" spc="5" dirty="0">
                <a:cs typeface="Microsoft Sans Serif"/>
              </a:rPr>
              <a:t>л</a:t>
            </a:r>
            <a:r>
              <a:rPr sz="1400" dirty="0">
                <a:cs typeface="Microsoft Sans Serif"/>
              </a:rPr>
              <a:t>и</a:t>
            </a:r>
            <a:r>
              <a:rPr sz="1400" spc="-10" dirty="0">
                <a:cs typeface="Microsoft Sans Serif"/>
              </a:rPr>
              <a:t>ч</a:t>
            </a:r>
            <a:r>
              <a:rPr sz="1400" spc="-25" dirty="0">
                <a:cs typeface="Microsoft Sans Serif"/>
              </a:rPr>
              <a:t>е</a:t>
            </a:r>
            <a:r>
              <a:rPr sz="1400" spc="-10" dirty="0">
                <a:cs typeface="Microsoft Sans Serif"/>
              </a:rPr>
              <a:t>с</a:t>
            </a:r>
            <a:r>
              <a:rPr sz="1400" dirty="0">
                <a:cs typeface="Microsoft Sans Serif"/>
              </a:rPr>
              <a:t>т</a:t>
            </a:r>
            <a:r>
              <a:rPr sz="1400" spc="-15" dirty="0">
                <a:cs typeface="Microsoft Sans Serif"/>
              </a:rPr>
              <a:t>в</a:t>
            </a:r>
            <a:r>
              <a:rPr sz="1400" dirty="0">
                <a:cs typeface="Microsoft Sans Serif"/>
              </a:rPr>
              <a:t>о	</a:t>
            </a:r>
            <a:r>
              <a:rPr sz="1400" spc="-60" dirty="0">
                <a:cs typeface="Microsoft Sans Serif"/>
              </a:rPr>
              <a:t>з</a:t>
            </a:r>
            <a:r>
              <a:rPr sz="1400" spc="-15" dirty="0">
                <a:cs typeface="Microsoft Sans Serif"/>
              </a:rPr>
              <a:t>а</a:t>
            </a:r>
            <a:r>
              <a:rPr sz="1400" spc="-20" dirty="0">
                <a:cs typeface="Microsoft Sans Serif"/>
              </a:rPr>
              <a:t>п</a:t>
            </a:r>
            <a:r>
              <a:rPr sz="1400" spc="-50" dirty="0">
                <a:cs typeface="Microsoft Sans Serif"/>
              </a:rPr>
              <a:t>о</a:t>
            </a:r>
            <a:r>
              <a:rPr sz="1400" dirty="0">
                <a:cs typeface="Microsoft Sans Serif"/>
              </a:rPr>
              <a:t>лн</a:t>
            </a:r>
            <a:r>
              <a:rPr sz="1400" spc="-10" dirty="0">
                <a:cs typeface="Microsoft Sans Serif"/>
              </a:rPr>
              <a:t>е</a:t>
            </a:r>
            <a:r>
              <a:rPr sz="1400" spc="-5" dirty="0">
                <a:cs typeface="Microsoft Sans Serif"/>
              </a:rPr>
              <a:t>нн</a:t>
            </a:r>
            <a:r>
              <a:rPr sz="1400" dirty="0">
                <a:cs typeface="Microsoft Sans Serif"/>
              </a:rPr>
              <a:t>ых	</a:t>
            </a:r>
            <a:r>
              <a:rPr sz="1400" spc="-25" dirty="0">
                <a:cs typeface="Microsoft Sans Serif"/>
              </a:rPr>
              <a:t>п</a:t>
            </a:r>
            <a:r>
              <a:rPr sz="1400" spc="-40" dirty="0">
                <a:cs typeface="Microsoft Sans Serif"/>
              </a:rPr>
              <a:t>о</a:t>
            </a:r>
            <a:r>
              <a:rPr sz="1400" dirty="0">
                <a:cs typeface="Microsoft Sans Serif"/>
              </a:rPr>
              <a:t>ле</a:t>
            </a:r>
            <a:r>
              <a:rPr sz="1400" spc="5" dirty="0">
                <a:cs typeface="Microsoft Sans Serif"/>
              </a:rPr>
              <a:t>й</a:t>
            </a:r>
            <a:r>
              <a:rPr sz="1400" dirty="0">
                <a:cs typeface="Microsoft Sans Serif"/>
              </a:rPr>
              <a:t>	</a:t>
            </a:r>
            <a:r>
              <a:rPr sz="1400" spc="-20" dirty="0">
                <a:cs typeface="Microsoft Sans Serif"/>
              </a:rPr>
              <a:t>«Зам</a:t>
            </a:r>
            <a:r>
              <a:rPr sz="1400" spc="-35" dirty="0">
                <a:cs typeface="Microsoft Sans Serif"/>
              </a:rPr>
              <a:t>е</a:t>
            </a:r>
            <a:r>
              <a:rPr sz="1400" spc="-5" dirty="0">
                <a:cs typeface="Microsoft Sans Serif"/>
              </a:rPr>
              <a:t>н</a:t>
            </a:r>
            <a:r>
              <a:rPr sz="1400" dirty="0">
                <a:cs typeface="Microsoft Sans Serif"/>
              </a:rPr>
              <a:t>а	</a:t>
            </a:r>
            <a:r>
              <a:rPr sz="1400" spc="-15" dirty="0">
                <a:cs typeface="Microsoft Sans Serif"/>
              </a:rPr>
              <a:t>о</a:t>
            </a:r>
            <a:r>
              <a:rPr sz="1400" spc="-5" dirty="0">
                <a:cs typeface="Microsoft Sans Serif"/>
              </a:rPr>
              <a:t>шиб</a:t>
            </a:r>
            <a:r>
              <a:rPr sz="1400" spc="-40" dirty="0">
                <a:cs typeface="Microsoft Sans Serif"/>
              </a:rPr>
              <a:t>о</a:t>
            </a:r>
            <a:r>
              <a:rPr sz="1400" spc="-30" dirty="0">
                <a:cs typeface="Microsoft Sans Serif"/>
              </a:rPr>
              <a:t>ч</a:t>
            </a:r>
            <a:r>
              <a:rPr sz="1400" spc="-5" dirty="0">
                <a:cs typeface="Microsoft Sans Serif"/>
              </a:rPr>
              <a:t>н</a:t>
            </a:r>
            <a:r>
              <a:rPr sz="1400" dirty="0">
                <a:cs typeface="Microsoft Sans Serif"/>
              </a:rPr>
              <a:t>ых	</a:t>
            </a:r>
            <a:r>
              <a:rPr sz="1400" spc="-40" dirty="0">
                <a:cs typeface="Microsoft Sans Serif"/>
              </a:rPr>
              <a:t>о</a:t>
            </a:r>
            <a:r>
              <a:rPr sz="1400" dirty="0">
                <a:cs typeface="Microsoft Sans Serif"/>
              </a:rPr>
              <a:t>т</a:t>
            </a:r>
            <a:r>
              <a:rPr sz="1400" spc="-15" dirty="0">
                <a:cs typeface="Microsoft Sans Serif"/>
              </a:rPr>
              <a:t>в</a:t>
            </a:r>
            <a:r>
              <a:rPr sz="1400" spc="-65" dirty="0">
                <a:cs typeface="Microsoft Sans Serif"/>
              </a:rPr>
              <a:t>е</a:t>
            </a:r>
            <a:r>
              <a:rPr sz="1400" spc="-10" dirty="0">
                <a:cs typeface="Microsoft Sans Serif"/>
              </a:rPr>
              <a:t>т</a:t>
            </a:r>
            <a:r>
              <a:rPr sz="1400" spc="-5" dirty="0">
                <a:cs typeface="Microsoft Sans Serif"/>
              </a:rPr>
              <a:t>ов</a:t>
            </a:r>
            <a:r>
              <a:rPr sz="1400" dirty="0">
                <a:cs typeface="Microsoft Sans Serif"/>
              </a:rPr>
              <a:t>»	</a:t>
            </a:r>
            <a:r>
              <a:rPr sz="1400" spc="-10" dirty="0">
                <a:cs typeface="Microsoft Sans Serif"/>
              </a:rPr>
              <a:t>с</a:t>
            </a:r>
            <a:r>
              <a:rPr sz="1400" spc="-20" dirty="0">
                <a:cs typeface="Microsoft Sans Serif"/>
              </a:rPr>
              <a:t>т</a:t>
            </a:r>
            <a:r>
              <a:rPr sz="1400" spc="-5" dirty="0">
                <a:cs typeface="Microsoft Sans Serif"/>
              </a:rPr>
              <a:t>ав</a:t>
            </a:r>
            <a:r>
              <a:rPr sz="1400" spc="-10" dirty="0">
                <a:cs typeface="Microsoft Sans Serif"/>
              </a:rPr>
              <a:t>и</a:t>
            </a:r>
            <a:r>
              <a:rPr sz="1400" dirty="0">
                <a:cs typeface="Microsoft Sans Serif"/>
              </a:rPr>
              <a:t>т	</a:t>
            </a:r>
            <a:r>
              <a:rPr sz="1400" spc="-5" dirty="0">
                <a:cs typeface="Microsoft Sans Serif"/>
              </a:rPr>
              <a:t>«Х</a:t>
            </a:r>
            <a:r>
              <a:rPr sz="1400" dirty="0">
                <a:cs typeface="Microsoft Sans Serif"/>
              </a:rPr>
              <a:t>»	и	</a:t>
            </a:r>
            <a:r>
              <a:rPr sz="1400" spc="-25" dirty="0">
                <a:cs typeface="Microsoft Sans Serif"/>
              </a:rPr>
              <a:t>п</a:t>
            </a:r>
            <a:r>
              <a:rPr sz="1400" spc="-40" dirty="0">
                <a:cs typeface="Microsoft Sans Serif"/>
              </a:rPr>
              <a:t>о</a:t>
            </a:r>
            <a:r>
              <a:rPr sz="1400" spc="-15" dirty="0">
                <a:cs typeface="Microsoft Sans Serif"/>
              </a:rPr>
              <a:t>д</a:t>
            </a:r>
            <a:r>
              <a:rPr sz="1400" spc="-25" dirty="0">
                <a:cs typeface="Microsoft Sans Serif"/>
              </a:rPr>
              <a:t>п</a:t>
            </a:r>
            <a:r>
              <a:rPr sz="1400" spc="-5" dirty="0">
                <a:cs typeface="Microsoft Sans Serif"/>
              </a:rPr>
              <a:t>и</a:t>
            </a:r>
            <a:r>
              <a:rPr sz="1400" dirty="0">
                <a:cs typeface="Microsoft Sans Serif"/>
              </a:rPr>
              <a:t>с</a:t>
            </a:r>
            <a:r>
              <a:rPr sz="1400" spc="-5" dirty="0">
                <a:cs typeface="Microsoft Sans Serif"/>
              </a:rPr>
              <a:t>ь  </a:t>
            </a: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специально</a:t>
            </a:r>
            <a:r>
              <a:rPr sz="1400" spc="-10" dirty="0">
                <a:cs typeface="Microsoft Sans Serif"/>
              </a:rPr>
              <a:t> </a:t>
            </a:r>
            <a:r>
              <a:rPr sz="1400" spc="-15" dirty="0" err="1">
                <a:cs typeface="Microsoft Sans Serif"/>
              </a:rPr>
              <a:t>отведенном</a:t>
            </a:r>
            <a:r>
              <a:rPr sz="1400" spc="-15" dirty="0">
                <a:cs typeface="Microsoft Sans Serif"/>
              </a:rPr>
              <a:t> </a:t>
            </a:r>
            <a:r>
              <a:rPr sz="1400" spc="-10" dirty="0" err="1" smtClean="0">
                <a:cs typeface="Microsoft Sans Serif"/>
              </a:rPr>
              <a:t>месте</a:t>
            </a:r>
            <a:endParaRPr sz="1400" dirty="0">
              <a:cs typeface="Microsoft Sans Serif"/>
            </a:endParaRPr>
          </a:p>
          <a:p>
            <a:pPr marL="172720" marR="6985" indent="-160020">
              <a:lnSpc>
                <a:spcPct val="100000"/>
              </a:lnSpc>
              <a:buFont typeface="Symbol"/>
              <a:buChar char=""/>
              <a:tabLst>
                <a:tab pos="172720" algn="l"/>
              </a:tabLst>
            </a:pPr>
            <a:r>
              <a:rPr sz="1400" spc="-25" dirty="0">
                <a:cs typeface="Microsoft Sans Serif"/>
              </a:rPr>
              <a:t>заполняет</a:t>
            </a:r>
            <a:r>
              <a:rPr sz="1400" spc="8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форму</a:t>
            </a:r>
            <a:r>
              <a:rPr sz="1400" spc="4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ППЭ-05-02</a:t>
            </a:r>
            <a:r>
              <a:rPr sz="1400" spc="409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«Протокол</a:t>
            </a:r>
            <a:r>
              <a:rPr sz="1400" spc="42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проведения</a:t>
            </a:r>
            <a:r>
              <a:rPr sz="1400" spc="434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ГИА</a:t>
            </a:r>
            <a:r>
              <a:rPr sz="1400" spc="42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40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аудитории»,</a:t>
            </a:r>
            <a:r>
              <a:rPr sz="1400" spc="43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получив</a:t>
            </a:r>
            <a:r>
              <a:rPr sz="1400" spc="42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подписи </a:t>
            </a:r>
            <a:r>
              <a:rPr sz="1400" spc="-36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у </a:t>
            </a:r>
            <a:r>
              <a:rPr sz="1400" spc="-15" dirty="0">
                <a:cs typeface="Microsoft Sans Serif"/>
              </a:rPr>
              <a:t>участников</a:t>
            </a:r>
            <a:r>
              <a:rPr sz="140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экзамена</a:t>
            </a:r>
            <a:endParaRPr sz="14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771" y="677798"/>
            <a:ext cx="8844915" cy="577850"/>
            <a:chOff x="149771" y="677798"/>
            <a:chExt cx="8844915" cy="577850"/>
          </a:xfrm>
        </p:grpSpPr>
        <p:sp>
          <p:nvSpPr>
            <p:cNvPr id="3" name="object 3"/>
            <p:cNvSpPr/>
            <p:nvPr/>
          </p:nvSpPr>
          <p:spPr>
            <a:xfrm>
              <a:off x="168821" y="696848"/>
              <a:ext cx="8806815" cy="539750"/>
            </a:xfrm>
            <a:custGeom>
              <a:avLst/>
              <a:gdLst/>
              <a:ahLst/>
              <a:cxnLst/>
              <a:rect l="l" t="t" r="r" b="b"/>
              <a:pathLst>
                <a:path w="8806815" h="539750">
                  <a:moveTo>
                    <a:pt x="8716479" y="0"/>
                  </a:moveTo>
                  <a:lnTo>
                    <a:pt x="89928" y="0"/>
                  </a:lnTo>
                  <a:lnTo>
                    <a:pt x="54922" y="7066"/>
                  </a:lnTo>
                  <a:lnTo>
                    <a:pt x="26338" y="26336"/>
                  </a:lnTo>
                  <a:lnTo>
                    <a:pt x="7066" y="54917"/>
                  </a:lnTo>
                  <a:lnTo>
                    <a:pt x="0" y="89915"/>
                  </a:lnTo>
                  <a:lnTo>
                    <a:pt x="0" y="449579"/>
                  </a:lnTo>
                  <a:lnTo>
                    <a:pt x="7066" y="484578"/>
                  </a:lnTo>
                  <a:lnTo>
                    <a:pt x="26338" y="513159"/>
                  </a:lnTo>
                  <a:lnTo>
                    <a:pt x="54922" y="532429"/>
                  </a:lnTo>
                  <a:lnTo>
                    <a:pt x="89928" y="539496"/>
                  </a:lnTo>
                  <a:lnTo>
                    <a:pt x="8716479" y="539496"/>
                  </a:lnTo>
                  <a:lnTo>
                    <a:pt x="8751478" y="532429"/>
                  </a:lnTo>
                  <a:lnTo>
                    <a:pt x="8780059" y="513159"/>
                  </a:lnTo>
                  <a:lnTo>
                    <a:pt x="8799329" y="484578"/>
                  </a:lnTo>
                  <a:lnTo>
                    <a:pt x="8806395" y="449579"/>
                  </a:lnTo>
                  <a:lnTo>
                    <a:pt x="8806395" y="89915"/>
                  </a:lnTo>
                  <a:lnTo>
                    <a:pt x="8799329" y="54917"/>
                  </a:lnTo>
                  <a:lnTo>
                    <a:pt x="8780059" y="26336"/>
                  </a:lnTo>
                  <a:lnTo>
                    <a:pt x="8751478" y="7066"/>
                  </a:lnTo>
                  <a:lnTo>
                    <a:pt x="8716479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8821" y="696848"/>
              <a:ext cx="8806815" cy="539750"/>
            </a:xfrm>
            <a:custGeom>
              <a:avLst/>
              <a:gdLst/>
              <a:ahLst/>
              <a:cxnLst/>
              <a:rect l="l" t="t" r="r" b="b"/>
              <a:pathLst>
                <a:path w="8806815" h="539750">
                  <a:moveTo>
                    <a:pt x="0" y="89915"/>
                  </a:moveTo>
                  <a:lnTo>
                    <a:pt x="7066" y="54917"/>
                  </a:lnTo>
                  <a:lnTo>
                    <a:pt x="26338" y="26336"/>
                  </a:lnTo>
                  <a:lnTo>
                    <a:pt x="54922" y="7066"/>
                  </a:lnTo>
                  <a:lnTo>
                    <a:pt x="89928" y="0"/>
                  </a:lnTo>
                  <a:lnTo>
                    <a:pt x="8716479" y="0"/>
                  </a:lnTo>
                  <a:lnTo>
                    <a:pt x="8751478" y="7066"/>
                  </a:lnTo>
                  <a:lnTo>
                    <a:pt x="8780059" y="26336"/>
                  </a:lnTo>
                  <a:lnTo>
                    <a:pt x="8799329" y="54917"/>
                  </a:lnTo>
                  <a:lnTo>
                    <a:pt x="8806395" y="89915"/>
                  </a:lnTo>
                  <a:lnTo>
                    <a:pt x="8806395" y="449579"/>
                  </a:lnTo>
                  <a:lnTo>
                    <a:pt x="8799329" y="484578"/>
                  </a:lnTo>
                  <a:lnTo>
                    <a:pt x="8780059" y="513159"/>
                  </a:lnTo>
                  <a:lnTo>
                    <a:pt x="8751478" y="532429"/>
                  </a:lnTo>
                  <a:lnTo>
                    <a:pt x="8716479" y="539496"/>
                  </a:lnTo>
                  <a:lnTo>
                    <a:pt x="89928" y="539496"/>
                  </a:lnTo>
                  <a:lnTo>
                    <a:pt x="54922" y="532429"/>
                  </a:lnTo>
                  <a:lnTo>
                    <a:pt x="26338" y="513159"/>
                  </a:lnTo>
                  <a:lnTo>
                    <a:pt x="7066" y="484578"/>
                  </a:lnTo>
                  <a:lnTo>
                    <a:pt x="0" y="449579"/>
                  </a:lnTo>
                  <a:lnTo>
                    <a:pt x="0" y="89915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93829" y="810895"/>
            <a:ext cx="7769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cs typeface="Arial"/>
              </a:rPr>
              <a:t>Экзаменационные</a:t>
            </a:r>
            <a:r>
              <a:rPr sz="1800" b="1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cs typeface="Arial"/>
              </a:rPr>
              <a:t>материалы,</a:t>
            </a:r>
            <a:r>
              <a:rPr sz="1800" b="1" spc="55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cs typeface="Arial"/>
              </a:rPr>
              <a:t>полученные</a:t>
            </a:r>
            <a:r>
              <a:rPr sz="1800" b="1" spc="10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cs typeface="Arial"/>
              </a:rPr>
              <a:t>от</a:t>
            </a:r>
            <a:r>
              <a:rPr sz="1800" b="1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cs typeface="Arial"/>
              </a:rPr>
              <a:t>участников</a:t>
            </a:r>
            <a:r>
              <a:rPr sz="1800" b="1" spc="40" dirty="0">
                <a:solidFill>
                  <a:srgbClr val="FFFFFF"/>
                </a:solidFill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cs typeface="Arial"/>
              </a:rPr>
              <a:t>экзамена</a:t>
            </a:r>
            <a:endParaRPr sz="1800" dirty="0"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0936" y="6088384"/>
            <a:ext cx="7861300" cy="658495"/>
            <a:chOff x="630936" y="6088378"/>
            <a:chExt cx="7861300" cy="6584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0936" y="6088378"/>
              <a:ext cx="7860792" cy="65836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01751" y="6139713"/>
              <a:ext cx="7719695" cy="516255"/>
            </a:xfrm>
            <a:custGeom>
              <a:avLst/>
              <a:gdLst/>
              <a:ahLst/>
              <a:cxnLst/>
              <a:rect l="l" t="t" r="r" b="b"/>
              <a:pathLst>
                <a:path w="7719695" h="516254">
                  <a:moveTo>
                    <a:pt x="7633385" y="0"/>
                  </a:moveTo>
                  <a:lnTo>
                    <a:pt x="85979" y="0"/>
                  </a:lnTo>
                  <a:lnTo>
                    <a:pt x="52511" y="6756"/>
                  </a:lnTo>
                  <a:lnTo>
                    <a:pt x="25182" y="25182"/>
                  </a:lnTo>
                  <a:lnTo>
                    <a:pt x="6756" y="52511"/>
                  </a:lnTo>
                  <a:lnTo>
                    <a:pt x="0" y="85978"/>
                  </a:lnTo>
                  <a:lnTo>
                    <a:pt x="0" y="429869"/>
                  </a:lnTo>
                  <a:lnTo>
                    <a:pt x="6756" y="463336"/>
                  </a:lnTo>
                  <a:lnTo>
                    <a:pt x="25182" y="490666"/>
                  </a:lnTo>
                  <a:lnTo>
                    <a:pt x="52511" y="509092"/>
                  </a:lnTo>
                  <a:lnTo>
                    <a:pt x="85979" y="515848"/>
                  </a:lnTo>
                  <a:lnTo>
                    <a:pt x="7633385" y="515848"/>
                  </a:lnTo>
                  <a:lnTo>
                    <a:pt x="7666858" y="509092"/>
                  </a:lnTo>
                  <a:lnTo>
                    <a:pt x="7694187" y="490666"/>
                  </a:lnTo>
                  <a:lnTo>
                    <a:pt x="7712609" y="463336"/>
                  </a:lnTo>
                  <a:lnTo>
                    <a:pt x="7719364" y="429869"/>
                  </a:lnTo>
                  <a:lnTo>
                    <a:pt x="7719364" y="85978"/>
                  </a:lnTo>
                  <a:lnTo>
                    <a:pt x="7712609" y="52511"/>
                  </a:lnTo>
                  <a:lnTo>
                    <a:pt x="7694187" y="25182"/>
                  </a:lnTo>
                  <a:lnTo>
                    <a:pt x="7666858" y="6756"/>
                  </a:lnTo>
                  <a:lnTo>
                    <a:pt x="76333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1751" y="6139713"/>
              <a:ext cx="7719695" cy="516255"/>
            </a:xfrm>
            <a:custGeom>
              <a:avLst/>
              <a:gdLst/>
              <a:ahLst/>
              <a:cxnLst/>
              <a:rect l="l" t="t" r="r" b="b"/>
              <a:pathLst>
                <a:path w="7719695" h="516254">
                  <a:moveTo>
                    <a:pt x="0" y="85978"/>
                  </a:moveTo>
                  <a:lnTo>
                    <a:pt x="6756" y="52511"/>
                  </a:lnTo>
                  <a:lnTo>
                    <a:pt x="25182" y="25182"/>
                  </a:lnTo>
                  <a:lnTo>
                    <a:pt x="52511" y="6756"/>
                  </a:lnTo>
                  <a:lnTo>
                    <a:pt x="85979" y="0"/>
                  </a:lnTo>
                  <a:lnTo>
                    <a:pt x="7633385" y="0"/>
                  </a:lnTo>
                  <a:lnTo>
                    <a:pt x="7666858" y="6756"/>
                  </a:lnTo>
                  <a:lnTo>
                    <a:pt x="7694187" y="25182"/>
                  </a:lnTo>
                  <a:lnTo>
                    <a:pt x="7712609" y="52511"/>
                  </a:lnTo>
                  <a:lnTo>
                    <a:pt x="7719364" y="85978"/>
                  </a:lnTo>
                  <a:lnTo>
                    <a:pt x="7719364" y="429869"/>
                  </a:lnTo>
                  <a:lnTo>
                    <a:pt x="7712609" y="463336"/>
                  </a:lnTo>
                  <a:lnTo>
                    <a:pt x="7694187" y="490666"/>
                  </a:lnTo>
                  <a:lnTo>
                    <a:pt x="7666858" y="509092"/>
                  </a:lnTo>
                  <a:lnTo>
                    <a:pt x="7633385" y="515848"/>
                  </a:lnTo>
                  <a:lnTo>
                    <a:pt x="85979" y="515848"/>
                  </a:lnTo>
                  <a:lnTo>
                    <a:pt x="52511" y="509092"/>
                  </a:lnTo>
                  <a:lnTo>
                    <a:pt x="25182" y="490666"/>
                  </a:lnTo>
                  <a:lnTo>
                    <a:pt x="6756" y="463336"/>
                  </a:lnTo>
                  <a:lnTo>
                    <a:pt x="0" y="429869"/>
                  </a:lnTo>
                  <a:lnTo>
                    <a:pt x="0" y="85978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05585" y="6267703"/>
            <a:ext cx="67132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10" dirty="0">
                <a:solidFill>
                  <a:srgbClr val="FF0000"/>
                </a:solidFill>
                <a:cs typeface="Arial"/>
              </a:rPr>
              <a:t>Неиспользованные</a:t>
            </a:r>
            <a:r>
              <a:rPr sz="1500" b="1" spc="-30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10" dirty="0">
                <a:solidFill>
                  <a:srgbClr val="FF0000"/>
                </a:solidFill>
                <a:cs typeface="Arial"/>
              </a:rPr>
              <a:t>листы</a:t>
            </a:r>
            <a:r>
              <a:rPr sz="1500" b="1" spc="15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20" dirty="0">
                <a:solidFill>
                  <a:srgbClr val="FF0000"/>
                </a:solidFill>
                <a:cs typeface="Arial"/>
              </a:rPr>
              <a:t>бумаги</a:t>
            </a:r>
            <a:r>
              <a:rPr sz="1500" b="1" spc="55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5" dirty="0">
                <a:solidFill>
                  <a:srgbClr val="FF0000"/>
                </a:solidFill>
                <a:cs typeface="Arial"/>
              </a:rPr>
              <a:t>для</a:t>
            </a:r>
            <a:r>
              <a:rPr sz="1500" b="1" spc="-10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5" dirty="0">
                <a:solidFill>
                  <a:srgbClr val="FF0000"/>
                </a:solidFill>
                <a:cs typeface="Arial"/>
              </a:rPr>
              <a:t>черновиков</a:t>
            </a:r>
            <a:r>
              <a:rPr sz="1500" b="1" spc="-15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dirty="0">
                <a:solidFill>
                  <a:srgbClr val="FF0000"/>
                </a:solidFill>
                <a:cs typeface="Arial"/>
              </a:rPr>
              <a:t>не</a:t>
            </a:r>
            <a:r>
              <a:rPr sz="15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sz="1500" b="1" spc="-15" dirty="0">
                <a:solidFill>
                  <a:srgbClr val="FF0000"/>
                </a:solidFill>
                <a:cs typeface="Arial"/>
              </a:rPr>
              <a:t>упаковываются!</a:t>
            </a:r>
            <a:endParaRPr sz="1500" dirty="0"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84985" y="1370075"/>
            <a:ext cx="4907915" cy="1165860"/>
          </a:xfrm>
          <a:custGeom>
            <a:avLst/>
            <a:gdLst/>
            <a:ahLst/>
            <a:cxnLst/>
            <a:rect l="l" t="t" r="r" b="b"/>
            <a:pathLst>
              <a:path w="4907915" h="1165860">
                <a:moveTo>
                  <a:pt x="0" y="0"/>
                </a:moveTo>
                <a:lnTo>
                  <a:pt x="4907915" y="0"/>
                </a:lnTo>
                <a:lnTo>
                  <a:pt x="4907915" y="1165733"/>
                </a:lnTo>
                <a:lnTo>
                  <a:pt x="0" y="1165733"/>
                </a:lnTo>
                <a:lnTo>
                  <a:pt x="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84985" y="1370075"/>
            <a:ext cx="4907915" cy="923330"/>
          </a:xfrm>
          <a:prstGeom prst="rect">
            <a:avLst/>
          </a:prstGeom>
          <a:ln w="28575">
            <a:solidFill>
              <a:srgbClr val="E36C09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700" dirty="0">
              <a:latin typeface="Times New Roman"/>
              <a:cs typeface="Times New Roman"/>
            </a:endParaRPr>
          </a:p>
          <a:p>
            <a:pPr marL="240029" marR="219075" algn="ctr">
              <a:lnSpc>
                <a:spcPct val="100000"/>
              </a:lnSpc>
              <a:spcBef>
                <a:spcPts val="5"/>
              </a:spcBef>
            </a:pPr>
            <a:r>
              <a:rPr sz="1400" spc="-60" dirty="0">
                <a:cs typeface="Microsoft Sans Serif"/>
              </a:rPr>
              <a:t>ВДП </a:t>
            </a:r>
            <a:r>
              <a:rPr sz="1400" dirty="0">
                <a:cs typeface="Microsoft Sans Serif"/>
              </a:rPr>
              <a:t>с </a:t>
            </a:r>
            <a:r>
              <a:rPr sz="1400" spc="-20" dirty="0">
                <a:cs typeface="Microsoft Sans Serif"/>
              </a:rPr>
              <a:t>бланками </a:t>
            </a:r>
            <a:r>
              <a:rPr sz="1400" spc="-5" dirty="0">
                <a:cs typeface="Microsoft Sans Serif"/>
              </a:rPr>
              <a:t>регистрации, </a:t>
            </a:r>
            <a:r>
              <a:rPr sz="1400" spc="-20" dirty="0">
                <a:cs typeface="Microsoft Sans Serif"/>
              </a:rPr>
              <a:t>бланками </a:t>
            </a:r>
            <a:r>
              <a:rPr sz="1400" spc="-15" dirty="0">
                <a:cs typeface="Microsoft Sans Serif"/>
              </a:rPr>
              <a:t>ответов </a:t>
            </a:r>
            <a:r>
              <a:rPr sz="1400" spc="105" dirty="0">
                <a:cs typeface="Microsoft Sans Serif"/>
              </a:rPr>
              <a:t>№ </a:t>
            </a:r>
            <a:r>
              <a:rPr sz="1400" dirty="0">
                <a:cs typeface="Microsoft Sans Serif"/>
              </a:rPr>
              <a:t>1, </a:t>
            </a:r>
            <a:r>
              <a:rPr sz="1400" spc="-36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бланками</a:t>
            </a:r>
            <a:r>
              <a:rPr sz="1400" spc="-2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ответов </a:t>
            </a:r>
            <a:r>
              <a:rPr sz="1400" spc="105" dirty="0">
                <a:cs typeface="Microsoft Sans Serif"/>
              </a:rPr>
              <a:t>№</a:t>
            </a:r>
            <a:r>
              <a:rPr sz="1400" spc="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2</a:t>
            </a:r>
            <a:r>
              <a:rPr sz="1400" spc="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(лист 1</a:t>
            </a:r>
            <a:r>
              <a:rPr sz="1400" spc="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 лист</a:t>
            </a:r>
            <a:r>
              <a:rPr sz="1400" spc="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2),</a:t>
            </a:r>
            <a:endParaRPr sz="1400" dirty="0">
              <a:cs typeface="Microsoft Sans Serif"/>
            </a:endParaRPr>
          </a:p>
          <a:p>
            <a:pPr marL="13970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cs typeface="Microsoft Sans Serif"/>
              </a:rPr>
              <a:t>в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том</a:t>
            </a:r>
            <a:r>
              <a:rPr sz="1400" spc="-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числе</a:t>
            </a:r>
            <a:r>
              <a:rPr sz="1400" spc="-1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</a:t>
            </a:r>
            <a:r>
              <a:rPr sz="1400" spc="-5" dirty="0">
                <a:cs typeface="Microsoft Sans Serif"/>
              </a:rPr>
              <a:t> </a:t>
            </a:r>
            <a:r>
              <a:rPr sz="1400" spc="-50" dirty="0">
                <a:cs typeface="Microsoft Sans Serif"/>
              </a:rPr>
              <a:t>ДБО</a:t>
            </a:r>
            <a:r>
              <a:rPr sz="1400" dirty="0">
                <a:cs typeface="Microsoft Sans Serif"/>
              </a:rPr>
              <a:t> </a:t>
            </a:r>
            <a:r>
              <a:rPr sz="1400" spc="105" dirty="0">
                <a:cs typeface="Microsoft Sans Serif"/>
              </a:rPr>
              <a:t>№</a:t>
            </a:r>
            <a:r>
              <a:rPr sz="1400" spc="-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2</a:t>
            </a:r>
          </a:p>
        </p:txBody>
      </p:sp>
      <p:sp>
        <p:nvSpPr>
          <p:cNvPr id="13" name="object 13"/>
          <p:cNvSpPr/>
          <p:nvPr/>
        </p:nvSpPr>
        <p:spPr>
          <a:xfrm>
            <a:off x="3284985" y="2665480"/>
            <a:ext cx="4929505" cy="805857"/>
          </a:xfrm>
          <a:custGeom>
            <a:avLst/>
            <a:gdLst/>
            <a:ahLst/>
            <a:cxnLst/>
            <a:rect l="l" t="t" r="r" b="b"/>
            <a:pathLst>
              <a:path w="4929505" h="1224279">
                <a:moveTo>
                  <a:pt x="0" y="0"/>
                </a:moveTo>
                <a:lnTo>
                  <a:pt x="4929504" y="0"/>
                </a:lnTo>
                <a:lnTo>
                  <a:pt x="4929504" y="1224026"/>
                </a:lnTo>
                <a:lnTo>
                  <a:pt x="0" y="1224026"/>
                </a:lnTo>
                <a:lnTo>
                  <a:pt x="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284985" y="2665482"/>
            <a:ext cx="4929505" cy="851515"/>
          </a:xfrm>
          <a:prstGeom prst="rect">
            <a:avLst/>
          </a:prstGeom>
          <a:ln w="28575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12065" algn="ctr">
              <a:lnSpc>
                <a:spcPct val="100000"/>
              </a:lnSpc>
            </a:pPr>
            <a:r>
              <a:rPr sz="1400" spc="-60" dirty="0">
                <a:cs typeface="Microsoft Sans Serif"/>
              </a:rPr>
              <a:t>ВДП</a:t>
            </a:r>
            <a:r>
              <a:rPr sz="1400" dirty="0">
                <a:cs typeface="Microsoft Sans Serif"/>
              </a:rPr>
              <a:t> с</a:t>
            </a:r>
            <a:r>
              <a:rPr sz="1400" spc="15" dirty="0">
                <a:cs typeface="Microsoft Sans Serif"/>
              </a:rPr>
              <a:t> </a:t>
            </a:r>
            <a:r>
              <a:rPr sz="1400" spc="-40" dirty="0">
                <a:cs typeface="Microsoft Sans Serif"/>
              </a:rPr>
              <a:t>КИМ</a:t>
            </a:r>
            <a:r>
              <a:rPr sz="1400" spc="-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и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контрольными</a:t>
            </a:r>
            <a:r>
              <a:rPr sz="1400" spc="-10" dirty="0">
                <a:cs typeface="Microsoft Sans Serif"/>
              </a:rPr>
              <a:t> листами</a:t>
            </a:r>
            <a:r>
              <a:rPr sz="1400" spc="-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участников</a:t>
            </a:r>
            <a:endParaRPr sz="1400" dirty="0">
              <a:cs typeface="Microsoft Sans Serif"/>
            </a:endParaRPr>
          </a:p>
          <a:p>
            <a:pPr marL="13970" algn="ctr">
              <a:lnSpc>
                <a:spcPct val="100000"/>
              </a:lnSpc>
              <a:spcBef>
                <a:spcPts val="5"/>
              </a:spcBef>
            </a:pPr>
            <a:r>
              <a:rPr sz="1400" spc="-25" dirty="0">
                <a:cs typeface="Microsoft Sans Serif"/>
              </a:rPr>
              <a:t>экзамена</a:t>
            </a:r>
            <a:endParaRPr sz="1400" dirty="0"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08732" y="4034916"/>
            <a:ext cx="4929505" cy="661720"/>
          </a:xfrm>
          <a:prstGeom prst="rect">
            <a:avLst/>
          </a:prstGeom>
          <a:solidFill>
            <a:srgbClr val="FCEADA"/>
          </a:solidFill>
          <a:ln w="28575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5240" algn="ctr">
              <a:lnSpc>
                <a:spcPct val="100000"/>
              </a:lnSpc>
            </a:pPr>
            <a:r>
              <a:rPr sz="1400" spc="-60" dirty="0">
                <a:cs typeface="Microsoft Sans Serif"/>
              </a:rPr>
              <a:t>ВДП</a:t>
            </a:r>
            <a:r>
              <a:rPr sz="1400" spc="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с</a:t>
            </a:r>
            <a:r>
              <a:rPr sz="1400" spc="2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испорченными</a:t>
            </a:r>
            <a:r>
              <a:rPr sz="1400" spc="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/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бракованными</a:t>
            </a:r>
            <a:r>
              <a:rPr sz="1400" spc="2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ЭМ</a:t>
            </a:r>
            <a:endParaRPr sz="1400" dirty="0"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06574" y="5255569"/>
            <a:ext cx="4907915" cy="571951"/>
          </a:xfrm>
          <a:prstGeom prst="rect">
            <a:avLst/>
          </a:prstGeom>
          <a:solidFill>
            <a:srgbClr val="FCEADA"/>
          </a:solidFill>
          <a:ln w="28575">
            <a:solidFill>
              <a:srgbClr val="E36C09"/>
            </a:solidFill>
          </a:ln>
        </p:spPr>
        <p:txBody>
          <a:bodyPr vert="horz" wrap="square" lIns="0" tIns="139700" rIns="0" bIns="0" rtlCol="0">
            <a:spAutoFit/>
          </a:bodyPr>
          <a:lstStyle/>
          <a:p>
            <a:pPr marL="13970" algn="ctr">
              <a:lnSpc>
                <a:spcPct val="100000"/>
              </a:lnSpc>
              <a:spcBef>
                <a:spcPts val="1100"/>
              </a:spcBef>
            </a:pPr>
            <a:r>
              <a:rPr sz="1400" spc="-10" dirty="0">
                <a:cs typeface="Microsoft Sans Serif"/>
              </a:rPr>
              <a:t>Использованные</a:t>
            </a:r>
            <a:r>
              <a:rPr sz="1400" spc="-3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листы </a:t>
            </a:r>
            <a:r>
              <a:rPr sz="1400" spc="-25" dirty="0">
                <a:cs typeface="Microsoft Sans Serif"/>
              </a:rPr>
              <a:t>бумаги</a:t>
            </a:r>
            <a:r>
              <a:rPr sz="1400" spc="3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для</a:t>
            </a:r>
            <a:r>
              <a:rPr sz="1400" spc="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черновиков</a:t>
            </a:r>
            <a:endParaRPr sz="1400" dirty="0">
              <a:cs typeface="Microsoft Sans Serif"/>
            </a:endParaRPr>
          </a:p>
          <a:p>
            <a:pPr marL="14604" algn="ctr">
              <a:lnSpc>
                <a:spcPct val="100000"/>
              </a:lnSpc>
              <a:spcBef>
                <a:spcPts val="5"/>
              </a:spcBef>
            </a:pPr>
            <a:r>
              <a:rPr sz="1400" spc="-20" dirty="0">
                <a:cs typeface="Microsoft Sans Serif"/>
              </a:rPr>
              <a:t>запечатываются</a:t>
            </a:r>
            <a:r>
              <a:rPr sz="1400" spc="-3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-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конверт</a:t>
            </a:r>
            <a:r>
              <a:rPr sz="1400" spc="-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А4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05716" y="5255569"/>
            <a:ext cx="1871345" cy="495007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215900" rIns="0" bIns="0" rtlCol="0">
            <a:spAutoFit/>
          </a:bodyPr>
          <a:lstStyle/>
          <a:p>
            <a:pPr marL="335280">
              <a:lnSpc>
                <a:spcPct val="100000"/>
              </a:lnSpc>
              <a:spcBef>
                <a:spcPts val="1700"/>
              </a:spcBef>
            </a:pPr>
            <a:r>
              <a:rPr sz="1800" spc="-40" dirty="0">
                <a:cs typeface="Microsoft Sans Serif"/>
              </a:rPr>
              <a:t>Конверт</a:t>
            </a:r>
            <a:r>
              <a:rPr sz="1800" spc="-10" dirty="0">
                <a:cs typeface="Microsoft Sans Serif"/>
              </a:rPr>
              <a:t> </a:t>
            </a:r>
            <a:r>
              <a:rPr sz="1800" dirty="0">
                <a:cs typeface="Microsoft Sans Serif"/>
              </a:rPr>
              <a:t>А4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2782823" y="5297429"/>
            <a:ext cx="542925" cy="673735"/>
            <a:chOff x="2782823" y="5297423"/>
            <a:chExt cx="542925" cy="67373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2823" y="5297423"/>
              <a:ext cx="542544" cy="67360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844164" y="5371210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206375" y="0"/>
                  </a:moveTo>
                  <a:lnTo>
                    <a:pt x="206375" y="121157"/>
                  </a:lnTo>
                  <a:lnTo>
                    <a:pt x="0" y="121157"/>
                  </a:lnTo>
                  <a:lnTo>
                    <a:pt x="0" y="363486"/>
                  </a:lnTo>
                  <a:lnTo>
                    <a:pt x="206375" y="363486"/>
                  </a:lnTo>
                  <a:lnTo>
                    <a:pt x="206375" y="484644"/>
                  </a:lnTo>
                  <a:lnTo>
                    <a:pt x="412750" y="242328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44164" y="5371210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0" y="121157"/>
                  </a:moveTo>
                  <a:lnTo>
                    <a:pt x="206375" y="121157"/>
                  </a:lnTo>
                  <a:lnTo>
                    <a:pt x="206375" y="0"/>
                  </a:lnTo>
                  <a:lnTo>
                    <a:pt x="412750" y="242328"/>
                  </a:lnTo>
                  <a:lnTo>
                    <a:pt x="206375" y="484644"/>
                  </a:lnTo>
                  <a:lnTo>
                    <a:pt x="206375" y="363486"/>
                  </a:lnTo>
                  <a:lnTo>
                    <a:pt x="0" y="363486"/>
                  </a:lnTo>
                  <a:lnTo>
                    <a:pt x="0" y="12115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886666" y="1342275"/>
            <a:ext cx="2439035" cy="1221740"/>
            <a:chOff x="886663" y="1342275"/>
            <a:chExt cx="2439035" cy="1221740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2824" y="1636776"/>
              <a:ext cx="542544" cy="67360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844165" y="1710690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206375" y="0"/>
                  </a:moveTo>
                  <a:lnTo>
                    <a:pt x="206375" y="121158"/>
                  </a:lnTo>
                  <a:lnTo>
                    <a:pt x="0" y="121158"/>
                  </a:lnTo>
                  <a:lnTo>
                    <a:pt x="0" y="363474"/>
                  </a:lnTo>
                  <a:lnTo>
                    <a:pt x="206375" y="363474"/>
                  </a:lnTo>
                  <a:lnTo>
                    <a:pt x="206375" y="484632"/>
                  </a:lnTo>
                  <a:lnTo>
                    <a:pt x="412750" y="242315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44165" y="1710690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0" y="121158"/>
                  </a:moveTo>
                  <a:lnTo>
                    <a:pt x="206375" y="121158"/>
                  </a:lnTo>
                  <a:lnTo>
                    <a:pt x="206375" y="0"/>
                  </a:lnTo>
                  <a:lnTo>
                    <a:pt x="412750" y="242315"/>
                  </a:lnTo>
                  <a:lnTo>
                    <a:pt x="206375" y="484632"/>
                  </a:lnTo>
                  <a:lnTo>
                    <a:pt x="206375" y="363474"/>
                  </a:lnTo>
                  <a:lnTo>
                    <a:pt x="0" y="363474"/>
                  </a:lnTo>
                  <a:lnTo>
                    <a:pt x="0" y="12115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713" y="1361325"/>
              <a:ext cx="1870837" cy="118337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96188" y="1351800"/>
              <a:ext cx="1890395" cy="1202690"/>
            </a:xfrm>
            <a:custGeom>
              <a:avLst/>
              <a:gdLst/>
              <a:ahLst/>
              <a:cxnLst/>
              <a:rect l="l" t="t" r="r" b="b"/>
              <a:pathLst>
                <a:path w="1890395" h="1202689">
                  <a:moveTo>
                    <a:pt x="0" y="1202423"/>
                  </a:moveTo>
                  <a:lnTo>
                    <a:pt x="1889887" y="1202423"/>
                  </a:lnTo>
                  <a:lnTo>
                    <a:pt x="1889887" y="0"/>
                  </a:lnTo>
                  <a:lnTo>
                    <a:pt x="0" y="0"/>
                  </a:lnTo>
                  <a:lnTo>
                    <a:pt x="0" y="120242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886666" y="2666758"/>
            <a:ext cx="2439035" cy="1221740"/>
            <a:chOff x="886663" y="2666758"/>
            <a:chExt cx="2439035" cy="1221740"/>
          </a:xfrm>
        </p:grpSpPr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82824" y="2961132"/>
              <a:ext cx="542544" cy="67360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844165" y="3035173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206375" y="0"/>
                  </a:moveTo>
                  <a:lnTo>
                    <a:pt x="206375" y="121157"/>
                  </a:lnTo>
                  <a:lnTo>
                    <a:pt x="0" y="121157"/>
                  </a:lnTo>
                  <a:lnTo>
                    <a:pt x="0" y="363474"/>
                  </a:lnTo>
                  <a:lnTo>
                    <a:pt x="206375" y="363474"/>
                  </a:lnTo>
                  <a:lnTo>
                    <a:pt x="206375" y="484631"/>
                  </a:lnTo>
                  <a:lnTo>
                    <a:pt x="412750" y="242315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44165" y="3035173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0" y="121157"/>
                  </a:moveTo>
                  <a:lnTo>
                    <a:pt x="206375" y="121157"/>
                  </a:lnTo>
                  <a:lnTo>
                    <a:pt x="206375" y="0"/>
                  </a:lnTo>
                  <a:lnTo>
                    <a:pt x="412750" y="242315"/>
                  </a:lnTo>
                  <a:lnTo>
                    <a:pt x="206375" y="484631"/>
                  </a:lnTo>
                  <a:lnTo>
                    <a:pt x="206375" y="363474"/>
                  </a:lnTo>
                  <a:lnTo>
                    <a:pt x="0" y="363474"/>
                  </a:lnTo>
                  <a:lnTo>
                    <a:pt x="0" y="12115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713" y="2685808"/>
              <a:ext cx="1870837" cy="118337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896188" y="2676283"/>
              <a:ext cx="1890395" cy="1202690"/>
            </a:xfrm>
            <a:custGeom>
              <a:avLst/>
              <a:gdLst/>
              <a:ahLst/>
              <a:cxnLst/>
              <a:rect l="l" t="t" r="r" b="b"/>
              <a:pathLst>
                <a:path w="1890395" h="1202689">
                  <a:moveTo>
                    <a:pt x="0" y="1202423"/>
                  </a:moveTo>
                  <a:lnTo>
                    <a:pt x="1889887" y="1202423"/>
                  </a:lnTo>
                  <a:lnTo>
                    <a:pt x="1889887" y="0"/>
                  </a:lnTo>
                  <a:lnTo>
                    <a:pt x="0" y="0"/>
                  </a:lnTo>
                  <a:lnTo>
                    <a:pt x="0" y="120242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886666" y="3960634"/>
            <a:ext cx="2439035" cy="1221740"/>
            <a:chOff x="886663" y="3960634"/>
            <a:chExt cx="2439035" cy="1221740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2824" y="4255007"/>
              <a:ext cx="542544" cy="67360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2844165" y="4329175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206375" y="0"/>
                  </a:moveTo>
                  <a:lnTo>
                    <a:pt x="206375" y="121157"/>
                  </a:lnTo>
                  <a:lnTo>
                    <a:pt x="0" y="121157"/>
                  </a:lnTo>
                  <a:lnTo>
                    <a:pt x="0" y="363474"/>
                  </a:lnTo>
                  <a:lnTo>
                    <a:pt x="206375" y="363474"/>
                  </a:lnTo>
                  <a:lnTo>
                    <a:pt x="206375" y="484631"/>
                  </a:lnTo>
                  <a:lnTo>
                    <a:pt x="412750" y="242316"/>
                  </a:lnTo>
                  <a:lnTo>
                    <a:pt x="206375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44165" y="4329175"/>
              <a:ext cx="412750" cy="485140"/>
            </a:xfrm>
            <a:custGeom>
              <a:avLst/>
              <a:gdLst/>
              <a:ahLst/>
              <a:cxnLst/>
              <a:rect l="l" t="t" r="r" b="b"/>
              <a:pathLst>
                <a:path w="412750" h="485139">
                  <a:moveTo>
                    <a:pt x="0" y="121157"/>
                  </a:moveTo>
                  <a:lnTo>
                    <a:pt x="206375" y="121157"/>
                  </a:lnTo>
                  <a:lnTo>
                    <a:pt x="206375" y="0"/>
                  </a:lnTo>
                  <a:lnTo>
                    <a:pt x="412750" y="242316"/>
                  </a:lnTo>
                  <a:lnTo>
                    <a:pt x="206375" y="484631"/>
                  </a:lnTo>
                  <a:lnTo>
                    <a:pt x="206375" y="363474"/>
                  </a:lnTo>
                  <a:lnTo>
                    <a:pt x="0" y="363474"/>
                  </a:lnTo>
                  <a:lnTo>
                    <a:pt x="0" y="12115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713" y="3979684"/>
              <a:ext cx="1870837" cy="118337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96188" y="3970159"/>
              <a:ext cx="1890395" cy="1202690"/>
            </a:xfrm>
            <a:custGeom>
              <a:avLst/>
              <a:gdLst/>
              <a:ahLst/>
              <a:cxnLst/>
              <a:rect l="l" t="t" r="r" b="b"/>
              <a:pathLst>
                <a:path w="1890395" h="1202689">
                  <a:moveTo>
                    <a:pt x="0" y="1202423"/>
                  </a:moveTo>
                  <a:lnTo>
                    <a:pt x="1889887" y="1202423"/>
                  </a:lnTo>
                  <a:lnTo>
                    <a:pt x="1889887" y="0"/>
                  </a:lnTo>
                  <a:lnTo>
                    <a:pt x="0" y="0"/>
                  </a:lnTo>
                  <a:lnTo>
                    <a:pt x="0" y="120242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78742" y="-5416"/>
            <a:ext cx="62287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sz="2400" b="1" spc="1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spc="5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b="1" spc="5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sz="2400" spc="-60" dirty="0" smtClean="0">
                <a:solidFill>
                  <a:srgbClr val="002060"/>
                </a:solidFill>
              </a:rPr>
              <a:t>УПАКОВКА</a:t>
            </a:r>
            <a:r>
              <a:rPr sz="2400" spc="-5" dirty="0" smtClean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ЭМ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31163"/>
            <a:ext cx="619315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ЗАВЕРШЕНИЕ</a:t>
            </a:r>
            <a:r>
              <a:rPr sz="2400" b="1" spc="2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ЭКЗАМЕНА</a:t>
            </a:r>
            <a:r>
              <a:rPr sz="2400" b="1" spc="1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В</a:t>
            </a:r>
            <a:r>
              <a:rPr sz="2400" b="1" spc="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b="1" spc="-6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АУДИТОРИИ: </a:t>
            </a:r>
            <a:r>
              <a:rPr sz="2400" b="1" spc="-62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spc="-30" dirty="0">
                <a:solidFill>
                  <a:srgbClr val="002060"/>
                </a:solidFill>
                <a:latin typeface="+mn-lt"/>
              </a:rPr>
              <a:t>ЗАПОЛНЕНИЕ</a:t>
            </a:r>
            <a:r>
              <a:rPr sz="2400" spc="15" dirty="0">
                <a:solidFill>
                  <a:srgbClr val="002060"/>
                </a:solidFill>
                <a:latin typeface="+mn-lt"/>
              </a:rPr>
              <a:t> </a:t>
            </a:r>
            <a:r>
              <a:rPr sz="2400" spc="-65" dirty="0">
                <a:solidFill>
                  <a:srgbClr val="002060"/>
                </a:solidFill>
                <a:latin typeface="+mn-lt"/>
              </a:rPr>
              <a:t>ФОРМ</a:t>
            </a:r>
            <a:r>
              <a:rPr sz="2400" spc="15" dirty="0">
                <a:solidFill>
                  <a:srgbClr val="002060"/>
                </a:solidFill>
                <a:latin typeface="+mn-lt"/>
              </a:rPr>
              <a:t> </a:t>
            </a:r>
            <a:r>
              <a:rPr sz="2400" spc="-5" dirty="0">
                <a:solidFill>
                  <a:srgbClr val="002060"/>
                </a:solidFill>
                <a:latin typeface="+mn-lt"/>
              </a:rPr>
              <a:t>ППЭ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38125" y="1733930"/>
            <a:ext cx="8667750" cy="3717290"/>
            <a:chOff x="238125" y="1733930"/>
            <a:chExt cx="8667750" cy="3717290"/>
          </a:xfrm>
        </p:grpSpPr>
        <p:sp>
          <p:nvSpPr>
            <p:cNvPr id="4" name="object 4"/>
            <p:cNvSpPr/>
            <p:nvPr/>
          </p:nvSpPr>
          <p:spPr>
            <a:xfrm>
              <a:off x="247650" y="1743455"/>
              <a:ext cx="8648700" cy="3698240"/>
            </a:xfrm>
            <a:custGeom>
              <a:avLst/>
              <a:gdLst/>
              <a:ahLst/>
              <a:cxnLst/>
              <a:rect l="l" t="t" r="r" b="b"/>
              <a:pathLst>
                <a:path w="8648700" h="3698240">
                  <a:moveTo>
                    <a:pt x="8032369" y="0"/>
                  </a:moveTo>
                  <a:lnTo>
                    <a:pt x="616356" y="0"/>
                  </a:lnTo>
                  <a:lnTo>
                    <a:pt x="568187" y="1854"/>
                  </a:lnTo>
                  <a:lnTo>
                    <a:pt x="521033" y="7326"/>
                  </a:lnTo>
                  <a:lnTo>
                    <a:pt x="475029" y="16279"/>
                  </a:lnTo>
                  <a:lnTo>
                    <a:pt x="430314" y="28575"/>
                  </a:lnTo>
                  <a:lnTo>
                    <a:pt x="387023" y="44078"/>
                  </a:lnTo>
                  <a:lnTo>
                    <a:pt x="345295" y="62649"/>
                  </a:lnTo>
                  <a:lnTo>
                    <a:pt x="305266" y="84153"/>
                  </a:lnTo>
                  <a:lnTo>
                    <a:pt x="267073" y="108453"/>
                  </a:lnTo>
                  <a:lnTo>
                    <a:pt x="230854" y="135410"/>
                  </a:lnTo>
                  <a:lnTo>
                    <a:pt x="196744" y="164888"/>
                  </a:lnTo>
                  <a:lnTo>
                    <a:pt x="164882" y="196751"/>
                  </a:lnTo>
                  <a:lnTo>
                    <a:pt x="135404" y="230860"/>
                  </a:lnTo>
                  <a:lnTo>
                    <a:pt x="108447" y="267078"/>
                  </a:lnTo>
                  <a:lnTo>
                    <a:pt x="84149" y="305270"/>
                  </a:lnTo>
                  <a:lnTo>
                    <a:pt x="62646" y="345297"/>
                  </a:lnTo>
                  <a:lnTo>
                    <a:pt x="44075" y="387023"/>
                  </a:lnTo>
                  <a:lnTo>
                    <a:pt x="28573" y="430310"/>
                  </a:lnTo>
                  <a:lnTo>
                    <a:pt x="16278" y="475021"/>
                  </a:lnTo>
                  <a:lnTo>
                    <a:pt x="7326" y="521020"/>
                  </a:lnTo>
                  <a:lnTo>
                    <a:pt x="1854" y="568169"/>
                  </a:lnTo>
                  <a:lnTo>
                    <a:pt x="0" y="616331"/>
                  </a:lnTo>
                  <a:lnTo>
                    <a:pt x="0" y="3081655"/>
                  </a:lnTo>
                  <a:lnTo>
                    <a:pt x="1854" y="3129816"/>
                  </a:lnTo>
                  <a:lnTo>
                    <a:pt x="7326" y="3176965"/>
                  </a:lnTo>
                  <a:lnTo>
                    <a:pt x="16278" y="3222964"/>
                  </a:lnTo>
                  <a:lnTo>
                    <a:pt x="28573" y="3267675"/>
                  </a:lnTo>
                  <a:lnTo>
                    <a:pt x="44075" y="3310962"/>
                  </a:lnTo>
                  <a:lnTo>
                    <a:pt x="62646" y="3352688"/>
                  </a:lnTo>
                  <a:lnTo>
                    <a:pt x="84149" y="3392715"/>
                  </a:lnTo>
                  <a:lnTo>
                    <a:pt x="108447" y="3430907"/>
                  </a:lnTo>
                  <a:lnTo>
                    <a:pt x="135404" y="3467125"/>
                  </a:lnTo>
                  <a:lnTo>
                    <a:pt x="164882" y="3501234"/>
                  </a:lnTo>
                  <a:lnTo>
                    <a:pt x="196744" y="3533097"/>
                  </a:lnTo>
                  <a:lnTo>
                    <a:pt x="230854" y="3562575"/>
                  </a:lnTo>
                  <a:lnTo>
                    <a:pt x="267073" y="3589532"/>
                  </a:lnTo>
                  <a:lnTo>
                    <a:pt x="305266" y="3613832"/>
                  </a:lnTo>
                  <a:lnTo>
                    <a:pt x="345295" y="3635336"/>
                  </a:lnTo>
                  <a:lnTo>
                    <a:pt x="387023" y="3653907"/>
                  </a:lnTo>
                  <a:lnTo>
                    <a:pt x="430314" y="3669410"/>
                  </a:lnTo>
                  <a:lnTo>
                    <a:pt x="475029" y="3681706"/>
                  </a:lnTo>
                  <a:lnTo>
                    <a:pt x="521033" y="3690659"/>
                  </a:lnTo>
                  <a:lnTo>
                    <a:pt x="568187" y="3696131"/>
                  </a:lnTo>
                  <a:lnTo>
                    <a:pt x="616356" y="3697986"/>
                  </a:lnTo>
                  <a:lnTo>
                    <a:pt x="8032369" y="3697986"/>
                  </a:lnTo>
                  <a:lnTo>
                    <a:pt x="8080530" y="3696131"/>
                  </a:lnTo>
                  <a:lnTo>
                    <a:pt x="8127679" y="3690659"/>
                  </a:lnTo>
                  <a:lnTo>
                    <a:pt x="8173678" y="3681706"/>
                  </a:lnTo>
                  <a:lnTo>
                    <a:pt x="8218389" y="3669410"/>
                  </a:lnTo>
                  <a:lnTo>
                    <a:pt x="8261676" y="3653907"/>
                  </a:lnTo>
                  <a:lnTo>
                    <a:pt x="8303402" y="3635336"/>
                  </a:lnTo>
                  <a:lnTo>
                    <a:pt x="8343429" y="3613832"/>
                  </a:lnTo>
                  <a:lnTo>
                    <a:pt x="8381621" y="3589532"/>
                  </a:lnTo>
                  <a:lnTo>
                    <a:pt x="8417839" y="3562575"/>
                  </a:lnTo>
                  <a:lnTo>
                    <a:pt x="8451948" y="3533097"/>
                  </a:lnTo>
                  <a:lnTo>
                    <a:pt x="8483811" y="3501234"/>
                  </a:lnTo>
                  <a:lnTo>
                    <a:pt x="8513289" y="3467125"/>
                  </a:lnTo>
                  <a:lnTo>
                    <a:pt x="8540246" y="3430907"/>
                  </a:lnTo>
                  <a:lnTo>
                    <a:pt x="8564546" y="3392715"/>
                  </a:lnTo>
                  <a:lnTo>
                    <a:pt x="8586050" y="3352688"/>
                  </a:lnTo>
                  <a:lnTo>
                    <a:pt x="8604621" y="3310962"/>
                  </a:lnTo>
                  <a:lnTo>
                    <a:pt x="8620124" y="3267675"/>
                  </a:lnTo>
                  <a:lnTo>
                    <a:pt x="8632420" y="3222964"/>
                  </a:lnTo>
                  <a:lnTo>
                    <a:pt x="8641373" y="3176965"/>
                  </a:lnTo>
                  <a:lnTo>
                    <a:pt x="8646845" y="3129816"/>
                  </a:lnTo>
                  <a:lnTo>
                    <a:pt x="8648700" y="3081655"/>
                  </a:lnTo>
                  <a:lnTo>
                    <a:pt x="8648700" y="616331"/>
                  </a:lnTo>
                  <a:lnTo>
                    <a:pt x="8646845" y="568169"/>
                  </a:lnTo>
                  <a:lnTo>
                    <a:pt x="8641373" y="521020"/>
                  </a:lnTo>
                  <a:lnTo>
                    <a:pt x="8632420" y="475021"/>
                  </a:lnTo>
                  <a:lnTo>
                    <a:pt x="8620124" y="430310"/>
                  </a:lnTo>
                  <a:lnTo>
                    <a:pt x="8604621" y="387023"/>
                  </a:lnTo>
                  <a:lnTo>
                    <a:pt x="8586050" y="345297"/>
                  </a:lnTo>
                  <a:lnTo>
                    <a:pt x="8564546" y="305270"/>
                  </a:lnTo>
                  <a:lnTo>
                    <a:pt x="8540246" y="267078"/>
                  </a:lnTo>
                  <a:lnTo>
                    <a:pt x="8513289" y="230860"/>
                  </a:lnTo>
                  <a:lnTo>
                    <a:pt x="8483811" y="196751"/>
                  </a:lnTo>
                  <a:lnTo>
                    <a:pt x="8451948" y="164888"/>
                  </a:lnTo>
                  <a:lnTo>
                    <a:pt x="8417839" y="135410"/>
                  </a:lnTo>
                  <a:lnTo>
                    <a:pt x="8381621" y="108453"/>
                  </a:lnTo>
                  <a:lnTo>
                    <a:pt x="8343429" y="84153"/>
                  </a:lnTo>
                  <a:lnTo>
                    <a:pt x="8303402" y="62649"/>
                  </a:lnTo>
                  <a:lnTo>
                    <a:pt x="8261676" y="44078"/>
                  </a:lnTo>
                  <a:lnTo>
                    <a:pt x="8218389" y="28575"/>
                  </a:lnTo>
                  <a:lnTo>
                    <a:pt x="8173678" y="16279"/>
                  </a:lnTo>
                  <a:lnTo>
                    <a:pt x="8127679" y="7326"/>
                  </a:lnTo>
                  <a:lnTo>
                    <a:pt x="8080530" y="1854"/>
                  </a:lnTo>
                  <a:lnTo>
                    <a:pt x="803236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7650" y="1743455"/>
              <a:ext cx="8648700" cy="3698240"/>
            </a:xfrm>
            <a:custGeom>
              <a:avLst/>
              <a:gdLst/>
              <a:ahLst/>
              <a:cxnLst/>
              <a:rect l="l" t="t" r="r" b="b"/>
              <a:pathLst>
                <a:path w="8648700" h="3698240">
                  <a:moveTo>
                    <a:pt x="0" y="616331"/>
                  </a:moveTo>
                  <a:lnTo>
                    <a:pt x="1854" y="568169"/>
                  </a:lnTo>
                  <a:lnTo>
                    <a:pt x="7326" y="521020"/>
                  </a:lnTo>
                  <a:lnTo>
                    <a:pt x="16278" y="475021"/>
                  </a:lnTo>
                  <a:lnTo>
                    <a:pt x="28573" y="430310"/>
                  </a:lnTo>
                  <a:lnTo>
                    <a:pt x="44075" y="387023"/>
                  </a:lnTo>
                  <a:lnTo>
                    <a:pt x="62646" y="345297"/>
                  </a:lnTo>
                  <a:lnTo>
                    <a:pt x="84149" y="305270"/>
                  </a:lnTo>
                  <a:lnTo>
                    <a:pt x="108447" y="267078"/>
                  </a:lnTo>
                  <a:lnTo>
                    <a:pt x="135404" y="230860"/>
                  </a:lnTo>
                  <a:lnTo>
                    <a:pt x="164882" y="196751"/>
                  </a:lnTo>
                  <a:lnTo>
                    <a:pt x="196744" y="164888"/>
                  </a:lnTo>
                  <a:lnTo>
                    <a:pt x="230854" y="135410"/>
                  </a:lnTo>
                  <a:lnTo>
                    <a:pt x="267073" y="108453"/>
                  </a:lnTo>
                  <a:lnTo>
                    <a:pt x="305266" y="84153"/>
                  </a:lnTo>
                  <a:lnTo>
                    <a:pt x="345295" y="62649"/>
                  </a:lnTo>
                  <a:lnTo>
                    <a:pt x="387023" y="44078"/>
                  </a:lnTo>
                  <a:lnTo>
                    <a:pt x="430314" y="28575"/>
                  </a:lnTo>
                  <a:lnTo>
                    <a:pt x="475029" y="16279"/>
                  </a:lnTo>
                  <a:lnTo>
                    <a:pt x="521033" y="7326"/>
                  </a:lnTo>
                  <a:lnTo>
                    <a:pt x="568187" y="1854"/>
                  </a:lnTo>
                  <a:lnTo>
                    <a:pt x="616356" y="0"/>
                  </a:lnTo>
                  <a:lnTo>
                    <a:pt x="8032369" y="0"/>
                  </a:lnTo>
                  <a:lnTo>
                    <a:pt x="8080530" y="1854"/>
                  </a:lnTo>
                  <a:lnTo>
                    <a:pt x="8127679" y="7326"/>
                  </a:lnTo>
                  <a:lnTo>
                    <a:pt x="8173678" y="16279"/>
                  </a:lnTo>
                  <a:lnTo>
                    <a:pt x="8218389" y="28575"/>
                  </a:lnTo>
                  <a:lnTo>
                    <a:pt x="8261676" y="44078"/>
                  </a:lnTo>
                  <a:lnTo>
                    <a:pt x="8303402" y="62649"/>
                  </a:lnTo>
                  <a:lnTo>
                    <a:pt x="8343429" y="84153"/>
                  </a:lnTo>
                  <a:lnTo>
                    <a:pt x="8381621" y="108453"/>
                  </a:lnTo>
                  <a:lnTo>
                    <a:pt x="8417839" y="135410"/>
                  </a:lnTo>
                  <a:lnTo>
                    <a:pt x="8451948" y="164888"/>
                  </a:lnTo>
                  <a:lnTo>
                    <a:pt x="8483811" y="196751"/>
                  </a:lnTo>
                  <a:lnTo>
                    <a:pt x="8513289" y="230860"/>
                  </a:lnTo>
                  <a:lnTo>
                    <a:pt x="8540246" y="267078"/>
                  </a:lnTo>
                  <a:lnTo>
                    <a:pt x="8564546" y="305270"/>
                  </a:lnTo>
                  <a:lnTo>
                    <a:pt x="8586050" y="345297"/>
                  </a:lnTo>
                  <a:lnTo>
                    <a:pt x="8604621" y="387023"/>
                  </a:lnTo>
                  <a:lnTo>
                    <a:pt x="8620124" y="430310"/>
                  </a:lnTo>
                  <a:lnTo>
                    <a:pt x="8632420" y="475021"/>
                  </a:lnTo>
                  <a:lnTo>
                    <a:pt x="8641373" y="521020"/>
                  </a:lnTo>
                  <a:lnTo>
                    <a:pt x="8646845" y="568169"/>
                  </a:lnTo>
                  <a:lnTo>
                    <a:pt x="8648700" y="616331"/>
                  </a:lnTo>
                  <a:lnTo>
                    <a:pt x="8648700" y="3081655"/>
                  </a:lnTo>
                  <a:lnTo>
                    <a:pt x="8646845" y="3129816"/>
                  </a:lnTo>
                  <a:lnTo>
                    <a:pt x="8641373" y="3176965"/>
                  </a:lnTo>
                  <a:lnTo>
                    <a:pt x="8632420" y="3222964"/>
                  </a:lnTo>
                  <a:lnTo>
                    <a:pt x="8620124" y="3267675"/>
                  </a:lnTo>
                  <a:lnTo>
                    <a:pt x="8604621" y="3310962"/>
                  </a:lnTo>
                  <a:lnTo>
                    <a:pt x="8586050" y="3352688"/>
                  </a:lnTo>
                  <a:lnTo>
                    <a:pt x="8564546" y="3392715"/>
                  </a:lnTo>
                  <a:lnTo>
                    <a:pt x="8540246" y="3430907"/>
                  </a:lnTo>
                  <a:lnTo>
                    <a:pt x="8513289" y="3467125"/>
                  </a:lnTo>
                  <a:lnTo>
                    <a:pt x="8483811" y="3501234"/>
                  </a:lnTo>
                  <a:lnTo>
                    <a:pt x="8451948" y="3533097"/>
                  </a:lnTo>
                  <a:lnTo>
                    <a:pt x="8417839" y="3562575"/>
                  </a:lnTo>
                  <a:lnTo>
                    <a:pt x="8381621" y="3589532"/>
                  </a:lnTo>
                  <a:lnTo>
                    <a:pt x="8343429" y="3613832"/>
                  </a:lnTo>
                  <a:lnTo>
                    <a:pt x="8303402" y="3635336"/>
                  </a:lnTo>
                  <a:lnTo>
                    <a:pt x="8261676" y="3653907"/>
                  </a:lnTo>
                  <a:lnTo>
                    <a:pt x="8218389" y="3669410"/>
                  </a:lnTo>
                  <a:lnTo>
                    <a:pt x="8173678" y="3681706"/>
                  </a:lnTo>
                  <a:lnTo>
                    <a:pt x="8127679" y="3690659"/>
                  </a:lnTo>
                  <a:lnTo>
                    <a:pt x="8080530" y="3696131"/>
                  </a:lnTo>
                  <a:lnTo>
                    <a:pt x="8032369" y="3697986"/>
                  </a:lnTo>
                  <a:lnTo>
                    <a:pt x="616356" y="3697986"/>
                  </a:lnTo>
                  <a:lnTo>
                    <a:pt x="568187" y="3696131"/>
                  </a:lnTo>
                  <a:lnTo>
                    <a:pt x="521033" y="3690659"/>
                  </a:lnTo>
                  <a:lnTo>
                    <a:pt x="475029" y="3681706"/>
                  </a:lnTo>
                  <a:lnTo>
                    <a:pt x="430314" y="3669410"/>
                  </a:lnTo>
                  <a:lnTo>
                    <a:pt x="387023" y="3653907"/>
                  </a:lnTo>
                  <a:lnTo>
                    <a:pt x="345295" y="3635336"/>
                  </a:lnTo>
                  <a:lnTo>
                    <a:pt x="305266" y="3613832"/>
                  </a:lnTo>
                  <a:lnTo>
                    <a:pt x="267073" y="3589532"/>
                  </a:lnTo>
                  <a:lnTo>
                    <a:pt x="230854" y="3562575"/>
                  </a:lnTo>
                  <a:lnTo>
                    <a:pt x="196744" y="3533097"/>
                  </a:lnTo>
                  <a:lnTo>
                    <a:pt x="164882" y="3501234"/>
                  </a:lnTo>
                  <a:lnTo>
                    <a:pt x="135404" y="3467125"/>
                  </a:lnTo>
                  <a:lnTo>
                    <a:pt x="108447" y="3430907"/>
                  </a:lnTo>
                  <a:lnTo>
                    <a:pt x="84149" y="3392715"/>
                  </a:lnTo>
                  <a:lnTo>
                    <a:pt x="62646" y="3352688"/>
                  </a:lnTo>
                  <a:lnTo>
                    <a:pt x="44075" y="3310962"/>
                  </a:lnTo>
                  <a:lnTo>
                    <a:pt x="28573" y="3267675"/>
                  </a:lnTo>
                  <a:lnTo>
                    <a:pt x="16278" y="3222964"/>
                  </a:lnTo>
                  <a:lnTo>
                    <a:pt x="7326" y="3176965"/>
                  </a:lnTo>
                  <a:lnTo>
                    <a:pt x="1854" y="3129816"/>
                  </a:lnTo>
                  <a:lnTo>
                    <a:pt x="0" y="3081655"/>
                  </a:lnTo>
                  <a:lnTo>
                    <a:pt x="0" y="616331"/>
                  </a:lnTo>
                  <a:close/>
                </a:path>
              </a:pathLst>
            </a:custGeom>
            <a:ln w="19049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06984" y="1974342"/>
            <a:ext cx="8132445" cy="23476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5" dirty="0">
                <a:cs typeface="Microsoft Sans Serif"/>
              </a:rPr>
              <a:t>Ответственный</a:t>
            </a:r>
            <a:r>
              <a:rPr sz="1600" spc="5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организатор</a:t>
            </a:r>
            <a:r>
              <a:rPr sz="1600" spc="7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аудитории</a:t>
            </a:r>
            <a:r>
              <a:rPr sz="1600" spc="7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завершает</a:t>
            </a:r>
            <a:r>
              <a:rPr sz="1600" spc="4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заполнение</a:t>
            </a:r>
            <a:r>
              <a:rPr sz="1600" spc="8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следующих</a:t>
            </a:r>
            <a:r>
              <a:rPr sz="1600" spc="7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форм:</a:t>
            </a:r>
            <a:endParaRPr sz="1600" dirty="0"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5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15" dirty="0">
                <a:cs typeface="Microsoft Sans Serif"/>
              </a:rPr>
              <a:t>формы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ППЭ-05-02</a:t>
            </a:r>
            <a:r>
              <a:rPr sz="1600" spc="4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«Протокол</a:t>
            </a:r>
            <a:r>
              <a:rPr sz="1600" spc="4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проведения</a:t>
            </a:r>
            <a:r>
              <a:rPr sz="1600" spc="4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экзамена</a:t>
            </a:r>
            <a:r>
              <a:rPr sz="1600" spc="6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аудитории</a:t>
            </a:r>
            <a:r>
              <a:rPr sz="1600" spc="-15" dirty="0" smtClean="0">
                <a:cs typeface="Microsoft Sans Serif"/>
              </a:rPr>
              <a:t>»</a:t>
            </a:r>
            <a:endParaRPr sz="1600" dirty="0">
              <a:cs typeface="Microsoft Sans Serif"/>
            </a:endParaRPr>
          </a:p>
          <a:p>
            <a:pPr marL="193675" marR="6350" indent="-181610" algn="just">
              <a:lnSpc>
                <a:spcPct val="120000"/>
              </a:lnSpc>
              <a:buFont typeface="Symbol"/>
              <a:buChar char=""/>
              <a:tabLst>
                <a:tab pos="194310" algn="l"/>
              </a:tabLst>
            </a:pPr>
            <a:r>
              <a:rPr sz="1600" spc="-20" dirty="0">
                <a:cs typeface="Microsoft Sans Serif"/>
              </a:rPr>
              <a:t>формы</a:t>
            </a:r>
            <a:r>
              <a:rPr sz="1600" spc="-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ППЭ-12-02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«Ведомость</a:t>
            </a:r>
            <a:r>
              <a:rPr sz="1600" spc="-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коррекции</a:t>
            </a:r>
            <a:r>
              <a:rPr sz="1600" spc="-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персональных</a:t>
            </a:r>
            <a:r>
              <a:rPr sz="160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данных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участников </a:t>
            </a:r>
            <a:r>
              <a:rPr sz="1600" spc="-10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экзамена</a:t>
            </a:r>
            <a:r>
              <a:rPr sz="1600" spc="-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аудитории»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u="heavy" spc="-5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(к</a:t>
            </a:r>
            <a:r>
              <a:rPr sz="1600" u="heavy" spc="-4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ведомости</a:t>
            </a:r>
            <a:r>
              <a:rPr sz="16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коррекции</a:t>
            </a:r>
            <a:r>
              <a:rPr sz="16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персональных</a:t>
            </a:r>
            <a:r>
              <a:rPr sz="16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данных </a:t>
            </a:r>
            <a:r>
              <a:rPr sz="1600" spc="-5" dirty="0">
                <a:solidFill>
                  <a:srgbClr val="FF0000"/>
                </a:solidFill>
                <a:cs typeface="Microsoft Sans Serif"/>
              </a:rPr>
              <a:t> </a:t>
            </a:r>
            <a:r>
              <a:rPr sz="1600" u="heavy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прикладывается</a:t>
            </a:r>
            <a:r>
              <a:rPr sz="1600" u="heavy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копия</a:t>
            </a:r>
            <a:r>
              <a:rPr sz="1600" u="heavy" spc="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документа,</a:t>
            </a:r>
            <a:r>
              <a:rPr sz="1600" u="heavy" spc="7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подтверждающего</a:t>
            </a:r>
            <a:r>
              <a:rPr sz="1600" u="heavy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основания</a:t>
            </a:r>
            <a:r>
              <a:rPr sz="1600" u="heavy" spc="3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для</a:t>
            </a:r>
            <a:r>
              <a:rPr sz="1600" u="heavy" spc="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 </a:t>
            </a:r>
            <a:r>
              <a:rPr sz="1600" u="heavy" spc="-25" dirty="0" err="1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коррекции</a:t>
            </a:r>
            <a:r>
              <a:rPr sz="1600" u="heavy" spc="-2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Microsoft Sans Serif"/>
              </a:rPr>
              <a:t>)</a:t>
            </a:r>
            <a:endParaRPr sz="1600" dirty="0">
              <a:cs typeface="Microsoft Sans Serif"/>
            </a:endParaRPr>
          </a:p>
          <a:p>
            <a:pPr marL="193675" indent="-181610" algn="just">
              <a:lnSpc>
                <a:spcPct val="100000"/>
              </a:lnSpc>
              <a:spcBef>
                <a:spcPts val="385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15" dirty="0">
                <a:cs typeface="Microsoft Sans Serif"/>
              </a:rPr>
              <a:t>формы</a:t>
            </a:r>
            <a:r>
              <a:rPr sz="1600" spc="36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ППЭ-12-03</a:t>
            </a:r>
            <a:r>
              <a:rPr sz="1600" spc="35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«Ведомость</a:t>
            </a:r>
            <a:r>
              <a:rPr sz="1600" spc="37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использования</a:t>
            </a:r>
            <a:r>
              <a:rPr sz="1600" spc="35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дополнительных</a:t>
            </a:r>
            <a:r>
              <a:rPr sz="1600" spc="35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бланков</a:t>
            </a:r>
            <a:r>
              <a:rPr sz="1600" spc="36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ответов</a:t>
            </a:r>
            <a:endParaRPr sz="1600" dirty="0">
              <a:cs typeface="Microsoft Sans Serif"/>
            </a:endParaRPr>
          </a:p>
          <a:p>
            <a:pPr marL="193675" algn="just">
              <a:lnSpc>
                <a:spcPct val="100000"/>
              </a:lnSpc>
              <a:spcBef>
                <a:spcPts val="384"/>
              </a:spcBef>
            </a:pPr>
            <a:r>
              <a:rPr sz="1600" spc="114" dirty="0">
                <a:cs typeface="Microsoft Sans Serif"/>
              </a:rPr>
              <a:t>№</a:t>
            </a:r>
            <a:r>
              <a:rPr sz="1600" spc="-3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2</a:t>
            </a:r>
            <a:r>
              <a:rPr sz="1600" spc="-5" dirty="0" smtClean="0">
                <a:cs typeface="Microsoft Sans Serif"/>
              </a:rPr>
              <a:t>»</a:t>
            </a:r>
            <a:endParaRPr sz="1600" dirty="0"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9852" y="4315714"/>
            <a:ext cx="3986529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15010" algn="l"/>
                <a:tab pos="1713230" algn="l"/>
                <a:tab pos="2921000" algn="l"/>
              </a:tabLst>
            </a:pPr>
            <a:r>
              <a:rPr sz="1600" spc="-15" dirty="0">
                <a:cs typeface="Microsoft Sans Serif"/>
              </a:rPr>
              <a:t>уч</a:t>
            </a:r>
            <a:r>
              <a:rPr sz="1600" spc="-70" dirty="0">
                <a:cs typeface="Microsoft Sans Serif"/>
              </a:rPr>
              <a:t>е</a:t>
            </a:r>
            <a:r>
              <a:rPr sz="1600" spc="-20" dirty="0">
                <a:cs typeface="Microsoft Sans Serif"/>
              </a:rPr>
              <a:t>т</a:t>
            </a:r>
            <a:r>
              <a:rPr sz="1600" spc="-5" dirty="0">
                <a:cs typeface="Microsoft Sans Serif"/>
              </a:rPr>
              <a:t>а</a:t>
            </a:r>
            <a:r>
              <a:rPr sz="1600" dirty="0">
                <a:cs typeface="Microsoft Sans Serif"/>
              </a:rPr>
              <a:t>	</a:t>
            </a:r>
            <a:r>
              <a:rPr sz="1600" spc="-10" dirty="0">
                <a:cs typeface="Microsoft Sans Serif"/>
              </a:rPr>
              <a:t>в</a:t>
            </a:r>
            <a:r>
              <a:rPr sz="1600" spc="-5" dirty="0">
                <a:cs typeface="Microsoft Sans Serif"/>
              </a:rPr>
              <a:t>р</a:t>
            </a:r>
            <a:r>
              <a:rPr sz="1600" spc="-30" dirty="0">
                <a:cs typeface="Microsoft Sans Serif"/>
              </a:rPr>
              <a:t>ем</a:t>
            </a:r>
            <a:r>
              <a:rPr sz="1600" spc="5" dirty="0">
                <a:cs typeface="Microsoft Sans Serif"/>
              </a:rPr>
              <a:t>е</a:t>
            </a:r>
            <a:r>
              <a:rPr sz="1600" spc="-10" dirty="0">
                <a:cs typeface="Microsoft Sans Serif"/>
              </a:rPr>
              <a:t>н</a:t>
            </a:r>
            <a:r>
              <a:rPr sz="1600" spc="-5" dirty="0">
                <a:cs typeface="Microsoft Sans Serif"/>
              </a:rPr>
              <a:t>и</a:t>
            </a:r>
            <a:r>
              <a:rPr sz="1600" dirty="0">
                <a:cs typeface="Microsoft Sans Serif"/>
              </a:rPr>
              <a:t>	</a:t>
            </a:r>
            <a:r>
              <a:rPr sz="1600" spc="-45" dirty="0">
                <a:cs typeface="Microsoft Sans Serif"/>
              </a:rPr>
              <a:t>о</a:t>
            </a:r>
            <a:r>
              <a:rPr sz="1600" spc="-20" dirty="0">
                <a:cs typeface="Microsoft Sans Serif"/>
              </a:rPr>
              <a:t>т</a:t>
            </a:r>
            <a:r>
              <a:rPr sz="1600" spc="-5" dirty="0">
                <a:cs typeface="Microsoft Sans Serif"/>
              </a:rPr>
              <a:t>с</a:t>
            </a:r>
            <a:r>
              <a:rPr sz="1600" spc="-15" dirty="0">
                <a:cs typeface="Microsoft Sans Serif"/>
              </a:rPr>
              <a:t>у</a:t>
            </a:r>
            <a:r>
              <a:rPr sz="1600" spc="-20" dirty="0">
                <a:cs typeface="Microsoft Sans Serif"/>
              </a:rPr>
              <a:t>т</a:t>
            </a:r>
            <a:r>
              <a:rPr sz="1600" spc="-5" dirty="0">
                <a:cs typeface="Microsoft Sans Serif"/>
              </a:rPr>
              <a:t>ст</a:t>
            </a:r>
            <a:r>
              <a:rPr sz="1600" spc="10" dirty="0">
                <a:cs typeface="Microsoft Sans Serif"/>
              </a:rPr>
              <a:t>в</a:t>
            </a:r>
            <a:r>
              <a:rPr sz="1600" spc="-5" dirty="0">
                <a:cs typeface="Microsoft Sans Serif"/>
              </a:rPr>
              <a:t>ия</a:t>
            </a:r>
            <a:r>
              <a:rPr sz="1600" dirty="0">
                <a:cs typeface="Microsoft Sans Serif"/>
              </a:rPr>
              <a:t>	</a:t>
            </a:r>
            <a:r>
              <a:rPr sz="1600" spc="-15" dirty="0">
                <a:cs typeface="Microsoft Sans Serif"/>
              </a:rPr>
              <a:t>у</a:t>
            </a:r>
            <a:r>
              <a:rPr sz="1600" spc="-20" dirty="0">
                <a:cs typeface="Microsoft Sans Serif"/>
              </a:rPr>
              <a:t>ч</a:t>
            </a:r>
            <a:r>
              <a:rPr sz="1600" spc="-10" dirty="0">
                <a:cs typeface="Microsoft Sans Serif"/>
              </a:rPr>
              <a:t>а</a:t>
            </a:r>
            <a:r>
              <a:rPr sz="1600" spc="-5" dirty="0">
                <a:cs typeface="Microsoft Sans Serif"/>
              </a:rPr>
              <a:t>с</a:t>
            </a:r>
            <a:r>
              <a:rPr sz="1600" spc="5" dirty="0">
                <a:cs typeface="Microsoft Sans Serif"/>
              </a:rPr>
              <a:t>т</a:t>
            </a:r>
            <a:r>
              <a:rPr sz="1600" spc="-10" dirty="0">
                <a:cs typeface="Microsoft Sans Serif"/>
              </a:rPr>
              <a:t>н</a:t>
            </a:r>
            <a:r>
              <a:rPr sz="1600" dirty="0">
                <a:cs typeface="Microsoft Sans Serif"/>
              </a:rPr>
              <a:t>и</a:t>
            </a:r>
            <a:r>
              <a:rPr sz="1600" spc="-100" dirty="0">
                <a:cs typeface="Microsoft Sans Serif"/>
              </a:rPr>
              <a:t>к</a:t>
            </a:r>
            <a:r>
              <a:rPr sz="1600" spc="-10" dirty="0">
                <a:cs typeface="Microsoft Sans Serif"/>
              </a:rPr>
              <a:t>ов</a:t>
            </a:r>
            <a:endParaRPr sz="1600" dirty="0"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6986" y="4266342"/>
            <a:ext cx="3982085" cy="9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marR="5080" indent="-181610">
              <a:lnSpc>
                <a:spcPct val="120000"/>
              </a:lnSpc>
              <a:spcBef>
                <a:spcPts val="100"/>
              </a:spcBef>
              <a:buFont typeface="Symbol"/>
              <a:buChar char=""/>
              <a:tabLst>
                <a:tab pos="194310" algn="l"/>
                <a:tab pos="1054735" algn="l"/>
                <a:tab pos="2826385" algn="l"/>
              </a:tabLst>
            </a:pPr>
            <a:r>
              <a:rPr sz="1600" spc="-15" dirty="0">
                <a:cs typeface="Microsoft Sans Serif"/>
              </a:rPr>
              <a:t>ф</a:t>
            </a:r>
            <a:r>
              <a:rPr sz="1600" spc="-25" dirty="0">
                <a:cs typeface="Microsoft Sans Serif"/>
              </a:rPr>
              <a:t>орм</a:t>
            </a:r>
            <a:r>
              <a:rPr sz="1600" dirty="0">
                <a:cs typeface="Microsoft Sans Serif"/>
              </a:rPr>
              <a:t>ы	</a:t>
            </a:r>
            <a:r>
              <a:rPr sz="1600" spc="-10" dirty="0">
                <a:cs typeface="Microsoft Sans Serif"/>
              </a:rPr>
              <a:t>ПП</a:t>
            </a:r>
            <a:r>
              <a:rPr sz="1600" spc="5" dirty="0">
                <a:cs typeface="Microsoft Sans Serif"/>
              </a:rPr>
              <a:t>Э</a:t>
            </a:r>
            <a:r>
              <a:rPr sz="1600" spc="-10" dirty="0">
                <a:cs typeface="Microsoft Sans Serif"/>
              </a:rPr>
              <a:t>-</a:t>
            </a:r>
            <a:r>
              <a:rPr sz="1600" spc="5" dirty="0">
                <a:cs typeface="Microsoft Sans Serif"/>
              </a:rPr>
              <a:t>1</a:t>
            </a:r>
            <a:r>
              <a:rPr sz="1600" spc="-5" dirty="0">
                <a:cs typeface="Microsoft Sans Serif"/>
              </a:rPr>
              <a:t>2</a:t>
            </a:r>
            <a:r>
              <a:rPr sz="1600" spc="-10" dirty="0">
                <a:cs typeface="Microsoft Sans Serif"/>
              </a:rPr>
              <a:t>-</a:t>
            </a:r>
            <a:r>
              <a:rPr sz="1600" spc="-5" dirty="0">
                <a:cs typeface="Microsoft Sans Serif"/>
              </a:rPr>
              <a:t>04</a:t>
            </a:r>
            <a:r>
              <a:rPr sz="1600" dirty="0">
                <a:cs typeface="Microsoft Sans Serif"/>
              </a:rPr>
              <a:t>-</a:t>
            </a:r>
            <a:r>
              <a:rPr sz="1600" spc="25" dirty="0">
                <a:cs typeface="Microsoft Sans Serif"/>
              </a:rPr>
              <a:t>МАШ</a:t>
            </a:r>
            <a:r>
              <a:rPr sz="1600" dirty="0">
                <a:cs typeface="Microsoft Sans Serif"/>
              </a:rPr>
              <a:t>	</a:t>
            </a:r>
            <a:r>
              <a:rPr sz="1600" spc="-10" dirty="0">
                <a:cs typeface="Microsoft Sans Serif"/>
              </a:rPr>
              <a:t>«В</a:t>
            </a:r>
            <a:r>
              <a:rPr sz="1600" spc="-25" dirty="0">
                <a:cs typeface="Microsoft Sans Serif"/>
              </a:rPr>
              <a:t>е</a:t>
            </a:r>
            <a:r>
              <a:rPr sz="1600" spc="-5" dirty="0">
                <a:cs typeface="Microsoft Sans Serif"/>
              </a:rPr>
              <a:t>д</a:t>
            </a:r>
            <a:r>
              <a:rPr sz="1600" spc="-30" dirty="0">
                <a:cs typeface="Microsoft Sans Serif"/>
              </a:rPr>
              <a:t>ом</a:t>
            </a:r>
            <a:r>
              <a:rPr sz="1600" spc="-10" dirty="0">
                <a:cs typeface="Microsoft Sans Serif"/>
              </a:rPr>
              <a:t>о</a:t>
            </a:r>
            <a:r>
              <a:rPr sz="1600" spc="-5" dirty="0">
                <a:cs typeface="Microsoft Sans Serif"/>
              </a:rPr>
              <a:t>с</a:t>
            </a:r>
            <a:r>
              <a:rPr sz="1600" spc="5" dirty="0">
                <a:cs typeface="Microsoft Sans Serif"/>
              </a:rPr>
              <a:t>т</a:t>
            </a:r>
            <a:r>
              <a:rPr sz="1600" spc="-5" dirty="0">
                <a:cs typeface="Microsoft Sans Serif"/>
              </a:rPr>
              <a:t>ь  </a:t>
            </a:r>
            <a:r>
              <a:rPr sz="1600" spc="-35" dirty="0">
                <a:cs typeface="Microsoft Sans Serif"/>
              </a:rPr>
              <a:t>экзамена</a:t>
            </a:r>
            <a:r>
              <a:rPr sz="1600" spc="4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0" dirty="0">
                <a:cs typeface="Microsoft Sans Serif"/>
              </a:rPr>
              <a:t> </a:t>
            </a:r>
            <a:r>
              <a:rPr sz="1600" spc="-15" dirty="0" err="1">
                <a:cs typeface="Microsoft Sans Serif"/>
              </a:rPr>
              <a:t>аудитории</a:t>
            </a:r>
            <a:r>
              <a:rPr sz="1600" spc="-15" dirty="0" smtClean="0">
                <a:cs typeface="Microsoft Sans Serif"/>
              </a:rPr>
              <a:t>»</a:t>
            </a:r>
            <a:endParaRPr sz="1600" dirty="0">
              <a:cs typeface="Microsoft Sans Serif"/>
            </a:endParaRPr>
          </a:p>
          <a:p>
            <a:pPr marL="193675" indent="-181610">
              <a:lnSpc>
                <a:spcPct val="100000"/>
              </a:lnSpc>
              <a:spcBef>
                <a:spcPts val="384"/>
              </a:spcBef>
              <a:buFont typeface="Symbol"/>
              <a:buChar char=""/>
              <a:tabLst>
                <a:tab pos="194310" algn="l"/>
              </a:tabLst>
            </a:pPr>
            <a:r>
              <a:rPr sz="1600" spc="-15" dirty="0">
                <a:cs typeface="Microsoft Sans Serif"/>
              </a:rPr>
              <a:t>служебные</a:t>
            </a:r>
            <a:r>
              <a:rPr sz="1600" spc="3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записки</a:t>
            </a:r>
            <a:r>
              <a:rPr sz="1600" spc="4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(при</a:t>
            </a:r>
            <a:r>
              <a:rPr sz="1600" spc="2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наличии)</a:t>
            </a:r>
            <a:endParaRPr sz="16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7263" y="973772"/>
            <a:ext cx="7210425" cy="675640"/>
            <a:chOff x="957262" y="973772"/>
            <a:chExt cx="7210425" cy="675640"/>
          </a:xfrm>
        </p:grpSpPr>
        <p:sp>
          <p:nvSpPr>
            <p:cNvPr id="3" name="object 3"/>
            <p:cNvSpPr/>
            <p:nvPr/>
          </p:nvSpPr>
          <p:spPr>
            <a:xfrm>
              <a:off x="971550" y="988060"/>
              <a:ext cx="7181850" cy="647065"/>
            </a:xfrm>
            <a:custGeom>
              <a:avLst/>
              <a:gdLst/>
              <a:ahLst/>
              <a:cxnLst/>
              <a:rect l="l" t="t" r="r" b="b"/>
              <a:pathLst>
                <a:path w="7181850" h="647064">
                  <a:moveTo>
                    <a:pt x="7074027" y="0"/>
                  </a:moveTo>
                  <a:lnTo>
                    <a:pt x="107835" y="0"/>
                  </a:lnTo>
                  <a:lnTo>
                    <a:pt x="65858" y="8471"/>
                  </a:lnTo>
                  <a:lnTo>
                    <a:pt x="31581" y="31575"/>
                  </a:lnTo>
                  <a:lnTo>
                    <a:pt x="8473" y="65847"/>
                  </a:lnTo>
                  <a:lnTo>
                    <a:pt x="0" y="107823"/>
                  </a:lnTo>
                  <a:lnTo>
                    <a:pt x="0" y="539114"/>
                  </a:lnTo>
                  <a:lnTo>
                    <a:pt x="8473" y="581090"/>
                  </a:lnTo>
                  <a:lnTo>
                    <a:pt x="31581" y="615362"/>
                  </a:lnTo>
                  <a:lnTo>
                    <a:pt x="65858" y="638466"/>
                  </a:lnTo>
                  <a:lnTo>
                    <a:pt x="107835" y="646938"/>
                  </a:lnTo>
                  <a:lnTo>
                    <a:pt x="7074027" y="646938"/>
                  </a:lnTo>
                  <a:lnTo>
                    <a:pt x="7116002" y="638466"/>
                  </a:lnTo>
                  <a:lnTo>
                    <a:pt x="7150274" y="615362"/>
                  </a:lnTo>
                  <a:lnTo>
                    <a:pt x="7173378" y="581090"/>
                  </a:lnTo>
                  <a:lnTo>
                    <a:pt x="7181850" y="539114"/>
                  </a:lnTo>
                  <a:lnTo>
                    <a:pt x="7181850" y="107823"/>
                  </a:lnTo>
                  <a:lnTo>
                    <a:pt x="7173378" y="65847"/>
                  </a:lnTo>
                  <a:lnTo>
                    <a:pt x="7150274" y="31575"/>
                  </a:lnTo>
                  <a:lnTo>
                    <a:pt x="7116002" y="8471"/>
                  </a:lnTo>
                  <a:lnTo>
                    <a:pt x="70740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71550" y="988060"/>
              <a:ext cx="7181850" cy="647065"/>
            </a:xfrm>
            <a:custGeom>
              <a:avLst/>
              <a:gdLst/>
              <a:ahLst/>
              <a:cxnLst/>
              <a:rect l="l" t="t" r="r" b="b"/>
              <a:pathLst>
                <a:path w="7181850" h="647064">
                  <a:moveTo>
                    <a:pt x="0" y="107823"/>
                  </a:moveTo>
                  <a:lnTo>
                    <a:pt x="8473" y="65847"/>
                  </a:lnTo>
                  <a:lnTo>
                    <a:pt x="31581" y="31575"/>
                  </a:lnTo>
                  <a:lnTo>
                    <a:pt x="65858" y="8471"/>
                  </a:lnTo>
                  <a:lnTo>
                    <a:pt x="107835" y="0"/>
                  </a:lnTo>
                  <a:lnTo>
                    <a:pt x="7074027" y="0"/>
                  </a:lnTo>
                  <a:lnTo>
                    <a:pt x="7116002" y="8471"/>
                  </a:lnTo>
                  <a:lnTo>
                    <a:pt x="7150274" y="31575"/>
                  </a:lnTo>
                  <a:lnTo>
                    <a:pt x="7173378" y="65847"/>
                  </a:lnTo>
                  <a:lnTo>
                    <a:pt x="7181850" y="107823"/>
                  </a:lnTo>
                  <a:lnTo>
                    <a:pt x="7181850" y="539114"/>
                  </a:lnTo>
                  <a:lnTo>
                    <a:pt x="7173378" y="581090"/>
                  </a:lnTo>
                  <a:lnTo>
                    <a:pt x="7150274" y="615362"/>
                  </a:lnTo>
                  <a:lnTo>
                    <a:pt x="7116002" y="638466"/>
                  </a:lnTo>
                  <a:lnTo>
                    <a:pt x="7074027" y="646938"/>
                  </a:lnTo>
                  <a:lnTo>
                    <a:pt x="107835" y="646938"/>
                  </a:lnTo>
                  <a:lnTo>
                    <a:pt x="65858" y="638466"/>
                  </a:lnTo>
                  <a:lnTo>
                    <a:pt x="31581" y="615362"/>
                  </a:lnTo>
                  <a:lnTo>
                    <a:pt x="8473" y="581090"/>
                  </a:lnTo>
                  <a:lnTo>
                    <a:pt x="0" y="539114"/>
                  </a:lnTo>
                  <a:lnTo>
                    <a:pt x="0" y="107823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38785" y="1050798"/>
            <a:ext cx="62420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1445" marR="5080" indent="-1193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cs typeface="Microsoft Sans Serif"/>
              </a:rPr>
              <a:t>После</a:t>
            </a:r>
            <a:r>
              <a:rPr sz="1600" spc="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того</a:t>
            </a:r>
            <a:r>
              <a:rPr sz="1600" spc="20" dirty="0">
                <a:cs typeface="Microsoft Sans Serif"/>
              </a:rPr>
              <a:t> </a:t>
            </a:r>
            <a:r>
              <a:rPr sz="1600" spc="-65" dirty="0">
                <a:cs typeface="Microsoft Sans Serif"/>
              </a:rPr>
              <a:t>как</a:t>
            </a:r>
            <a:r>
              <a:rPr sz="1600" spc="2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экзамен</a:t>
            </a:r>
            <a:r>
              <a:rPr sz="1600" spc="6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2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аудитории</a:t>
            </a:r>
            <a:r>
              <a:rPr sz="1600" spc="60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будет</a:t>
            </a:r>
            <a:r>
              <a:rPr sz="1600" spc="4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завершен</a:t>
            </a:r>
            <a:r>
              <a:rPr sz="1600" spc="2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3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ее</a:t>
            </a:r>
            <a:r>
              <a:rPr sz="1600" spc="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покинут </a:t>
            </a:r>
            <a:r>
              <a:rPr sz="1600" spc="-409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все</a:t>
            </a:r>
            <a:r>
              <a:rPr sz="1600" spc="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участники</a:t>
            </a:r>
            <a:r>
              <a:rPr sz="1600" spc="8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экзамена,</a:t>
            </a:r>
            <a:r>
              <a:rPr sz="1600" spc="6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пригласите</a:t>
            </a:r>
            <a:r>
              <a:rPr sz="1600" spc="5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технического</a:t>
            </a:r>
            <a:r>
              <a:rPr sz="1600" spc="8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специалиста</a:t>
            </a:r>
            <a:endParaRPr sz="1600" dirty="0"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29342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002060"/>
                </a:solidFill>
              </a:rPr>
              <a:t>ЗАВЕРШЕНИЕ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ЭКЗАМЕНА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5" dirty="0">
                <a:solidFill>
                  <a:srgbClr val="002060"/>
                </a:solidFill>
              </a:rPr>
              <a:t>ППЭ</a:t>
            </a:r>
            <a:endParaRPr sz="2400" dirty="0">
              <a:solidFill>
                <a:srgbClr val="002060"/>
              </a:solidFill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45657" y="3176018"/>
            <a:ext cx="2539365" cy="1210945"/>
            <a:chOff x="245656" y="3176016"/>
            <a:chExt cx="2539365" cy="1210945"/>
          </a:xfrm>
        </p:grpSpPr>
        <p:sp>
          <p:nvSpPr>
            <p:cNvPr id="8" name="object 8"/>
            <p:cNvSpPr/>
            <p:nvPr/>
          </p:nvSpPr>
          <p:spPr>
            <a:xfrm>
              <a:off x="255181" y="3185541"/>
              <a:ext cx="2520315" cy="1191895"/>
            </a:xfrm>
            <a:custGeom>
              <a:avLst/>
              <a:gdLst/>
              <a:ahLst/>
              <a:cxnLst/>
              <a:rect l="l" t="t" r="r" b="b"/>
              <a:pathLst>
                <a:path w="2520315" h="1191895">
                  <a:moveTo>
                    <a:pt x="2321267" y="0"/>
                  </a:moveTo>
                  <a:lnTo>
                    <a:pt x="198640" y="0"/>
                  </a:lnTo>
                  <a:lnTo>
                    <a:pt x="153095" y="5244"/>
                  </a:lnTo>
                  <a:lnTo>
                    <a:pt x="111285" y="20183"/>
                  </a:lnTo>
                  <a:lnTo>
                    <a:pt x="74402" y="43627"/>
                  </a:lnTo>
                  <a:lnTo>
                    <a:pt x="43640" y="74384"/>
                  </a:lnTo>
                  <a:lnTo>
                    <a:pt x="20190" y="111263"/>
                  </a:lnTo>
                  <a:lnTo>
                    <a:pt x="5246" y="153075"/>
                  </a:lnTo>
                  <a:lnTo>
                    <a:pt x="0" y="198628"/>
                  </a:lnTo>
                  <a:lnTo>
                    <a:pt x="0" y="993140"/>
                  </a:lnTo>
                  <a:lnTo>
                    <a:pt x="5246" y="1038692"/>
                  </a:lnTo>
                  <a:lnTo>
                    <a:pt x="20190" y="1080504"/>
                  </a:lnTo>
                  <a:lnTo>
                    <a:pt x="43640" y="1117383"/>
                  </a:lnTo>
                  <a:lnTo>
                    <a:pt x="74402" y="1148140"/>
                  </a:lnTo>
                  <a:lnTo>
                    <a:pt x="111285" y="1171584"/>
                  </a:lnTo>
                  <a:lnTo>
                    <a:pt x="153095" y="1186523"/>
                  </a:lnTo>
                  <a:lnTo>
                    <a:pt x="198640" y="1191768"/>
                  </a:lnTo>
                  <a:lnTo>
                    <a:pt x="2321267" y="1191768"/>
                  </a:lnTo>
                  <a:lnTo>
                    <a:pt x="2366820" y="1186523"/>
                  </a:lnTo>
                  <a:lnTo>
                    <a:pt x="2408632" y="1171584"/>
                  </a:lnTo>
                  <a:lnTo>
                    <a:pt x="2445511" y="1148140"/>
                  </a:lnTo>
                  <a:lnTo>
                    <a:pt x="2476268" y="1117383"/>
                  </a:lnTo>
                  <a:lnTo>
                    <a:pt x="2499712" y="1080504"/>
                  </a:lnTo>
                  <a:lnTo>
                    <a:pt x="2514651" y="1038692"/>
                  </a:lnTo>
                  <a:lnTo>
                    <a:pt x="2519895" y="993140"/>
                  </a:lnTo>
                  <a:lnTo>
                    <a:pt x="2519895" y="198628"/>
                  </a:lnTo>
                  <a:lnTo>
                    <a:pt x="2514651" y="153075"/>
                  </a:lnTo>
                  <a:lnTo>
                    <a:pt x="2499712" y="111263"/>
                  </a:lnTo>
                  <a:lnTo>
                    <a:pt x="2476268" y="74384"/>
                  </a:lnTo>
                  <a:lnTo>
                    <a:pt x="2445511" y="43627"/>
                  </a:lnTo>
                  <a:lnTo>
                    <a:pt x="2408632" y="20183"/>
                  </a:lnTo>
                  <a:lnTo>
                    <a:pt x="2366820" y="5244"/>
                  </a:lnTo>
                  <a:lnTo>
                    <a:pt x="232126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5181" y="3185541"/>
              <a:ext cx="2520315" cy="1191895"/>
            </a:xfrm>
            <a:custGeom>
              <a:avLst/>
              <a:gdLst/>
              <a:ahLst/>
              <a:cxnLst/>
              <a:rect l="l" t="t" r="r" b="b"/>
              <a:pathLst>
                <a:path w="2520315" h="1191895">
                  <a:moveTo>
                    <a:pt x="0" y="198628"/>
                  </a:moveTo>
                  <a:lnTo>
                    <a:pt x="5246" y="153075"/>
                  </a:lnTo>
                  <a:lnTo>
                    <a:pt x="20190" y="111263"/>
                  </a:lnTo>
                  <a:lnTo>
                    <a:pt x="43640" y="74384"/>
                  </a:lnTo>
                  <a:lnTo>
                    <a:pt x="74402" y="43627"/>
                  </a:lnTo>
                  <a:lnTo>
                    <a:pt x="111285" y="20183"/>
                  </a:lnTo>
                  <a:lnTo>
                    <a:pt x="153095" y="5244"/>
                  </a:lnTo>
                  <a:lnTo>
                    <a:pt x="198640" y="0"/>
                  </a:lnTo>
                  <a:lnTo>
                    <a:pt x="2321267" y="0"/>
                  </a:lnTo>
                  <a:lnTo>
                    <a:pt x="2366820" y="5244"/>
                  </a:lnTo>
                  <a:lnTo>
                    <a:pt x="2408632" y="20183"/>
                  </a:lnTo>
                  <a:lnTo>
                    <a:pt x="2445511" y="43627"/>
                  </a:lnTo>
                  <a:lnTo>
                    <a:pt x="2476268" y="74384"/>
                  </a:lnTo>
                  <a:lnTo>
                    <a:pt x="2499712" y="111263"/>
                  </a:lnTo>
                  <a:lnTo>
                    <a:pt x="2514651" y="153075"/>
                  </a:lnTo>
                  <a:lnTo>
                    <a:pt x="2519895" y="198628"/>
                  </a:lnTo>
                  <a:lnTo>
                    <a:pt x="2519895" y="993140"/>
                  </a:lnTo>
                  <a:lnTo>
                    <a:pt x="2514651" y="1038692"/>
                  </a:lnTo>
                  <a:lnTo>
                    <a:pt x="2499712" y="1080504"/>
                  </a:lnTo>
                  <a:lnTo>
                    <a:pt x="2476268" y="1117383"/>
                  </a:lnTo>
                  <a:lnTo>
                    <a:pt x="2445511" y="1148140"/>
                  </a:lnTo>
                  <a:lnTo>
                    <a:pt x="2408632" y="1171584"/>
                  </a:lnTo>
                  <a:lnTo>
                    <a:pt x="2366820" y="1186523"/>
                  </a:lnTo>
                  <a:lnTo>
                    <a:pt x="2321267" y="1191768"/>
                  </a:lnTo>
                  <a:lnTo>
                    <a:pt x="198640" y="1191768"/>
                  </a:lnTo>
                  <a:lnTo>
                    <a:pt x="153095" y="1186523"/>
                  </a:lnTo>
                  <a:lnTo>
                    <a:pt x="111285" y="1171584"/>
                  </a:lnTo>
                  <a:lnTo>
                    <a:pt x="74402" y="1148140"/>
                  </a:lnTo>
                  <a:lnTo>
                    <a:pt x="43640" y="1117383"/>
                  </a:lnTo>
                  <a:lnTo>
                    <a:pt x="20190" y="1080504"/>
                  </a:lnTo>
                  <a:lnTo>
                    <a:pt x="5246" y="1038692"/>
                  </a:lnTo>
                  <a:lnTo>
                    <a:pt x="0" y="993140"/>
                  </a:lnTo>
                  <a:lnTo>
                    <a:pt x="0" y="198628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55474" y="3277361"/>
            <a:ext cx="21202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cs typeface="Microsoft Sans Serif"/>
              </a:rPr>
              <a:t>Нажмите</a:t>
            </a:r>
            <a:r>
              <a:rPr sz="1600" spc="-1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spc="-10" dirty="0">
                <a:cs typeface="Microsoft Sans Serif"/>
              </a:rPr>
              <a:t>«</a:t>
            </a:r>
            <a:r>
              <a:rPr sz="1600" b="1" spc="-10" dirty="0">
                <a:cs typeface="Arial"/>
              </a:rPr>
              <a:t>Экзамен </a:t>
            </a:r>
            <a:r>
              <a:rPr sz="1600" b="1" spc="-15" dirty="0">
                <a:cs typeface="Arial"/>
              </a:rPr>
              <a:t>завершен</a:t>
            </a:r>
            <a:r>
              <a:rPr sz="1600" spc="-15" dirty="0">
                <a:cs typeface="Microsoft Sans Serif"/>
              </a:rPr>
              <a:t>» </a:t>
            </a:r>
            <a:r>
              <a:rPr sz="1600" spc="-409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перехода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600" spc="-105" dirty="0">
                <a:cs typeface="Microsoft Sans Serif"/>
              </a:rPr>
              <a:t>к</a:t>
            </a:r>
            <a:r>
              <a:rPr sz="1600" spc="5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следующему</a:t>
            </a:r>
            <a:r>
              <a:rPr sz="1600" spc="5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этапу</a:t>
            </a:r>
            <a:endParaRPr sz="1600" dirty="0"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945638" y="1924551"/>
            <a:ext cx="5949315" cy="3714115"/>
            <a:chOff x="2945638" y="1924545"/>
            <a:chExt cx="5949315" cy="371411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45638" y="1924545"/>
              <a:ext cx="5949061" cy="37137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0358" y="1994369"/>
              <a:ext cx="2367407" cy="49622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48753" y="5273751"/>
              <a:ext cx="1293495" cy="333375"/>
            </a:xfrm>
            <a:custGeom>
              <a:avLst/>
              <a:gdLst/>
              <a:ahLst/>
              <a:cxnLst/>
              <a:rect l="l" t="t" r="r" b="b"/>
              <a:pathLst>
                <a:path w="1293495" h="333375">
                  <a:moveTo>
                    <a:pt x="0" y="333095"/>
                  </a:moveTo>
                  <a:lnTo>
                    <a:pt x="1292987" y="333095"/>
                  </a:lnTo>
                  <a:lnTo>
                    <a:pt x="1292987" y="0"/>
                  </a:lnTo>
                  <a:lnTo>
                    <a:pt x="0" y="0"/>
                  </a:lnTo>
                  <a:lnTo>
                    <a:pt x="0" y="333095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0637" y="969397"/>
            <a:ext cx="6991984" cy="666115"/>
            <a:chOff x="1070635" y="969391"/>
            <a:chExt cx="6991984" cy="666115"/>
          </a:xfrm>
        </p:grpSpPr>
        <p:sp>
          <p:nvSpPr>
            <p:cNvPr id="3" name="object 3"/>
            <p:cNvSpPr/>
            <p:nvPr/>
          </p:nvSpPr>
          <p:spPr>
            <a:xfrm>
              <a:off x="1080160" y="978916"/>
              <a:ext cx="6972934" cy="647065"/>
            </a:xfrm>
            <a:custGeom>
              <a:avLst/>
              <a:gdLst/>
              <a:ahLst/>
              <a:cxnLst/>
              <a:rect l="l" t="t" r="r" b="b"/>
              <a:pathLst>
                <a:path w="6972934" h="647064">
                  <a:moveTo>
                    <a:pt x="6865086" y="0"/>
                  </a:moveTo>
                  <a:lnTo>
                    <a:pt x="107835" y="0"/>
                  </a:lnTo>
                  <a:lnTo>
                    <a:pt x="65858" y="8471"/>
                  </a:lnTo>
                  <a:lnTo>
                    <a:pt x="31581" y="31575"/>
                  </a:lnTo>
                  <a:lnTo>
                    <a:pt x="8473" y="65847"/>
                  </a:lnTo>
                  <a:lnTo>
                    <a:pt x="0" y="107823"/>
                  </a:lnTo>
                  <a:lnTo>
                    <a:pt x="0" y="539114"/>
                  </a:lnTo>
                  <a:lnTo>
                    <a:pt x="8473" y="581090"/>
                  </a:lnTo>
                  <a:lnTo>
                    <a:pt x="31581" y="615362"/>
                  </a:lnTo>
                  <a:lnTo>
                    <a:pt x="65858" y="638466"/>
                  </a:lnTo>
                  <a:lnTo>
                    <a:pt x="107835" y="646938"/>
                  </a:lnTo>
                  <a:lnTo>
                    <a:pt x="6865086" y="646938"/>
                  </a:lnTo>
                  <a:lnTo>
                    <a:pt x="6907062" y="638466"/>
                  </a:lnTo>
                  <a:lnTo>
                    <a:pt x="6941334" y="615362"/>
                  </a:lnTo>
                  <a:lnTo>
                    <a:pt x="6964438" y="581090"/>
                  </a:lnTo>
                  <a:lnTo>
                    <a:pt x="6972909" y="539114"/>
                  </a:lnTo>
                  <a:lnTo>
                    <a:pt x="6972909" y="107823"/>
                  </a:lnTo>
                  <a:lnTo>
                    <a:pt x="6964438" y="65847"/>
                  </a:lnTo>
                  <a:lnTo>
                    <a:pt x="6941334" y="31575"/>
                  </a:lnTo>
                  <a:lnTo>
                    <a:pt x="6907062" y="8471"/>
                  </a:lnTo>
                  <a:lnTo>
                    <a:pt x="686508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80160" y="978916"/>
              <a:ext cx="6972934" cy="647065"/>
            </a:xfrm>
            <a:custGeom>
              <a:avLst/>
              <a:gdLst/>
              <a:ahLst/>
              <a:cxnLst/>
              <a:rect l="l" t="t" r="r" b="b"/>
              <a:pathLst>
                <a:path w="6972934" h="647064">
                  <a:moveTo>
                    <a:pt x="0" y="107823"/>
                  </a:moveTo>
                  <a:lnTo>
                    <a:pt x="8473" y="65847"/>
                  </a:lnTo>
                  <a:lnTo>
                    <a:pt x="31581" y="31575"/>
                  </a:lnTo>
                  <a:lnTo>
                    <a:pt x="65858" y="8471"/>
                  </a:lnTo>
                  <a:lnTo>
                    <a:pt x="107835" y="0"/>
                  </a:lnTo>
                  <a:lnTo>
                    <a:pt x="6865086" y="0"/>
                  </a:lnTo>
                  <a:lnTo>
                    <a:pt x="6907062" y="8471"/>
                  </a:lnTo>
                  <a:lnTo>
                    <a:pt x="6941334" y="31575"/>
                  </a:lnTo>
                  <a:lnTo>
                    <a:pt x="6964438" y="65847"/>
                  </a:lnTo>
                  <a:lnTo>
                    <a:pt x="6972909" y="107823"/>
                  </a:lnTo>
                  <a:lnTo>
                    <a:pt x="6972909" y="539114"/>
                  </a:lnTo>
                  <a:lnTo>
                    <a:pt x="6964438" y="581090"/>
                  </a:lnTo>
                  <a:lnTo>
                    <a:pt x="6941334" y="615362"/>
                  </a:lnTo>
                  <a:lnTo>
                    <a:pt x="6907062" y="638466"/>
                  </a:lnTo>
                  <a:lnTo>
                    <a:pt x="6865086" y="646938"/>
                  </a:lnTo>
                  <a:lnTo>
                    <a:pt x="107835" y="646938"/>
                  </a:lnTo>
                  <a:lnTo>
                    <a:pt x="65858" y="638466"/>
                  </a:lnTo>
                  <a:lnTo>
                    <a:pt x="31581" y="615362"/>
                  </a:lnTo>
                  <a:lnTo>
                    <a:pt x="8473" y="581090"/>
                  </a:lnTo>
                  <a:lnTo>
                    <a:pt x="0" y="539114"/>
                  </a:lnTo>
                  <a:lnTo>
                    <a:pt x="0" y="10782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190650" y="1041655"/>
            <a:ext cx="666242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97405" marR="5080" indent="-2085339">
              <a:lnSpc>
                <a:spcPct val="100000"/>
              </a:lnSpc>
              <a:spcBef>
                <a:spcPts val="95"/>
              </a:spcBef>
            </a:pPr>
            <a:r>
              <a:rPr sz="1600" spc="-30" dirty="0">
                <a:cs typeface="Microsoft Sans Serif"/>
              </a:rPr>
              <a:t>Техническому</a:t>
            </a:r>
            <a:r>
              <a:rPr sz="1600" spc="6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специалисту</a:t>
            </a:r>
            <a:r>
              <a:rPr sz="1600" spc="5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30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подтверждения</a:t>
            </a:r>
            <a:r>
              <a:rPr sz="1600" spc="6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завершения</a:t>
            </a:r>
            <a:r>
              <a:rPr sz="1600" spc="4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экзамена </a:t>
            </a:r>
            <a:r>
              <a:rPr sz="1600" spc="-409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необходимо</a:t>
            </a:r>
            <a:r>
              <a:rPr sz="1600" spc="3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ввести</a:t>
            </a:r>
            <a:r>
              <a:rPr sz="1600" spc="2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пароль</a:t>
            </a:r>
            <a:endParaRPr sz="1600" dirty="0"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40437" y="1773738"/>
            <a:ext cx="6866255" cy="4290695"/>
            <a:chOff x="1140434" y="1773732"/>
            <a:chExt cx="6866255" cy="42906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0434" y="1773732"/>
              <a:ext cx="6865874" cy="42906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6666" y="1854073"/>
              <a:ext cx="2823717" cy="573277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40334" y="6170803"/>
            <a:ext cx="8663940" cy="393700"/>
            <a:chOff x="240334" y="6170803"/>
            <a:chExt cx="8663940" cy="393700"/>
          </a:xfrm>
        </p:grpSpPr>
        <p:sp>
          <p:nvSpPr>
            <p:cNvPr id="10" name="object 10"/>
            <p:cNvSpPr/>
            <p:nvPr/>
          </p:nvSpPr>
          <p:spPr>
            <a:xfrm>
              <a:off x="249859" y="6180328"/>
              <a:ext cx="8644890" cy="374650"/>
            </a:xfrm>
            <a:custGeom>
              <a:avLst/>
              <a:gdLst/>
              <a:ahLst/>
              <a:cxnLst/>
              <a:rect l="l" t="t" r="r" b="b"/>
              <a:pathLst>
                <a:path w="8644890" h="374650">
                  <a:moveTo>
                    <a:pt x="8581847" y="0"/>
                  </a:moveTo>
                  <a:lnTo>
                    <a:pt x="62433" y="0"/>
                  </a:lnTo>
                  <a:lnTo>
                    <a:pt x="38131" y="4906"/>
                  </a:lnTo>
                  <a:lnTo>
                    <a:pt x="18286" y="18286"/>
                  </a:lnTo>
                  <a:lnTo>
                    <a:pt x="4906" y="38131"/>
                  </a:lnTo>
                  <a:lnTo>
                    <a:pt x="0" y="62433"/>
                  </a:lnTo>
                  <a:lnTo>
                    <a:pt x="0" y="312140"/>
                  </a:lnTo>
                  <a:lnTo>
                    <a:pt x="4906" y="336442"/>
                  </a:lnTo>
                  <a:lnTo>
                    <a:pt x="18286" y="356287"/>
                  </a:lnTo>
                  <a:lnTo>
                    <a:pt x="38131" y="369667"/>
                  </a:lnTo>
                  <a:lnTo>
                    <a:pt x="62433" y="374573"/>
                  </a:lnTo>
                  <a:lnTo>
                    <a:pt x="8581847" y="374573"/>
                  </a:lnTo>
                  <a:lnTo>
                    <a:pt x="8606129" y="369667"/>
                  </a:lnTo>
                  <a:lnTo>
                    <a:pt x="8625995" y="356287"/>
                  </a:lnTo>
                  <a:lnTo>
                    <a:pt x="8639407" y="336442"/>
                  </a:lnTo>
                  <a:lnTo>
                    <a:pt x="8644331" y="312140"/>
                  </a:lnTo>
                  <a:lnTo>
                    <a:pt x="8644331" y="62433"/>
                  </a:lnTo>
                  <a:lnTo>
                    <a:pt x="8639407" y="38131"/>
                  </a:lnTo>
                  <a:lnTo>
                    <a:pt x="8625995" y="18286"/>
                  </a:lnTo>
                  <a:lnTo>
                    <a:pt x="8606129" y="4906"/>
                  </a:lnTo>
                  <a:lnTo>
                    <a:pt x="858184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9859" y="6180328"/>
              <a:ext cx="8644890" cy="374650"/>
            </a:xfrm>
            <a:custGeom>
              <a:avLst/>
              <a:gdLst/>
              <a:ahLst/>
              <a:cxnLst/>
              <a:rect l="l" t="t" r="r" b="b"/>
              <a:pathLst>
                <a:path w="8644890" h="374650">
                  <a:moveTo>
                    <a:pt x="0" y="62433"/>
                  </a:moveTo>
                  <a:lnTo>
                    <a:pt x="4906" y="38131"/>
                  </a:lnTo>
                  <a:lnTo>
                    <a:pt x="18286" y="18286"/>
                  </a:lnTo>
                  <a:lnTo>
                    <a:pt x="38131" y="4906"/>
                  </a:lnTo>
                  <a:lnTo>
                    <a:pt x="62433" y="0"/>
                  </a:lnTo>
                  <a:lnTo>
                    <a:pt x="8581847" y="0"/>
                  </a:lnTo>
                  <a:lnTo>
                    <a:pt x="8606129" y="4906"/>
                  </a:lnTo>
                  <a:lnTo>
                    <a:pt x="8625995" y="18286"/>
                  </a:lnTo>
                  <a:lnTo>
                    <a:pt x="8639407" y="38131"/>
                  </a:lnTo>
                  <a:lnTo>
                    <a:pt x="8644331" y="62433"/>
                  </a:lnTo>
                  <a:lnTo>
                    <a:pt x="8644331" y="312140"/>
                  </a:lnTo>
                  <a:lnTo>
                    <a:pt x="8639407" y="336442"/>
                  </a:lnTo>
                  <a:lnTo>
                    <a:pt x="8625995" y="356287"/>
                  </a:lnTo>
                  <a:lnTo>
                    <a:pt x="8606129" y="369667"/>
                  </a:lnTo>
                  <a:lnTo>
                    <a:pt x="8581847" y="374573"/>
                  </a:lnTo>
                  <a:lnTo>
                    <a:pt x="62433" y="374573"/>
                  </a:lnTo>
                  <a:lnTo>
                    <a:pt x="38131" y="369667"/>
                  </a:lnTo>
                  <a:lnTo>
                    <a:pt x="18286" y="356287"/>
                  </a:lnTo>
                  <a:lnTo>
                    <a:pt x="4906" y="336442"/>
                  </a:lnTo>
                  <a:lnTo>
                    <a:pt x="0" y="312140"/>
                  </a:lnTo>
                  <a:lnTo>
                    <a:pt x="0" y="6243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68531" y="6229908"/>
            <a:ext cx="860742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cs typeface="Microsoft Sans Serif"/>
              </a:rPr>
              <a:t>В</a:t>
            </a:r>
            <a:r>
              <a:rPr sz="1600" spc="10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результате</a:t>
            </a:r>
            <a:r>
              <a:rPr sz="1600" spc="5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откроется</a:t>
            </a:r>
            <a:r>
              <a:rPr sz="1600" spc="25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следующая</a:t>
            </a:r>
            <a:r>
              <a:rPr sz="1600" spc="4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страница</a:t>
            </a:r>
            <a:r>
              <a:rPr sz="1600" spc="75" dirty="0">
                <a:cs typeface="Microsoft Sans Serif"/>
              </a:rPr>
              <a:t> </a:t>
            </a:r>
            <a:r>
              <a:rPr sz="1600" b="1" spc="-15" dirty="0">
                <a:cs typeface="Arial"/>
              </a:rPr>
              <a:t>Печать</a:t>
            </a:r>
            <a:r>
              <a:rPr sz="1600" b="1" spc="30" dirty="0">
                <a:cs typeface="Arial"/>
              </a:rPr>
              <a:t> </a:t>
            </a:r>
            <a:r>
              <a:rPr sz="1600" b="1" spc="-25" dirty="0">
                <a:cs typeface="Arial"/>
              </a:rPr>
              <a:t>протокола</a:t>
            </a:r>
            <a:endParaRPr sz="1600" dirty="0"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8739" y="29342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002060"/>
                </a:solidFill>
              </a:rPr>
              <a:t>ЗАВЕРШЕНИЕ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ЭКЗАМЕНА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5" dirty="0">
                <a:solidFill>
                  <a:srgbClr val="002060"/>
                </a:solidFill>
              </a:rPr>
              <a:t>ППЭ</a:t>
            </a:r>
            <a:endParaRPr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9633" y="2070544"/>
            <a:ext cx="3059430" cy="1765300"/>
            <a:chOff x="219633" y="2070544"/>
            <a:chExt cx="3059430" cy="1765300"/>
          </a:xfrm>
        </p:grpSpPr>
        <p:sp>
          <p:nvSpPr>
            <p:cNvPr id="3" name="object 3"/>
            <p:cNvSpPr/>
            <p:nvPr/>
          </p:nvSpPr>
          <p:spPr>
            <a:xfrm>
              <a:off x="233921" y="2084832"/>
              <a:ext cx="3030855" cy="1736725"/>
            </a:xfrm>
            <a:custGeom>
              <a:avLst/>
              <a:gdLst/>
              <a:ahLst/>
              <a:cxnLst/>
              <a:rect l="l" t="t" r="r" b="b"/>
              <a:pathLst>
                <a:path w="3030854" h="1736725">
                  <a:moveTo>
                    <a:pt x="2740799" y="0"/>
                  </a:moveTo>
                  <a:lnTo>
                    <a:pt x="289445" y="0"/>
                  </a:lnTo>
                  <a:lnTo>
                    <a:pt x="242496" y="3790"/>
                  </a:lnTo>
                  <a:lnTo>
                    <a:pt x="197959" y="14763"/>
                  </a:lnTo>
                  <a:lnTo>
                    <a:pt x="156429" y="32321"/>
                  </a:lnTo>
                  <a:lnTo>
                    <a:pt x="118503" y="55867"/>
                  </a:lnTo>
                  <a:lnTo>
                    <a:pt x="84777" y="84804"/>
                  </a:lnTo>
                  <a:lnTo>
                    <a:pt x="55846" y="118533"/>
                  </a:lnTo>
                  <a:lnTo>
                    <a:pt x="32307" y="156458"/>
                  </a:lnTo>
                  <a:lnTo>
                    <a:pt x="14756" y="197981"/>
                  </a:lnTo>
                  <a:lnTo>
                    <a:pt x="3788" y="242505"/>
                  </a:lnTo>
                  <a:lnTo>
                    <a:pt x="0" y="289432"/>
                  </a:lnTo>
                  <a:lnTo>
                    <a:pt x="0" y="1447291"/>
                  </a:lnTo>
                  <a:lnTo>
                    <a:pt x="3788" y="1494219"/>
                  </a:lnTo>
                  <a:lnTo>
                    <a:pt x="14756" y="1538743"/>
                  </a:lnTo>
                  <a:lnTo>
                    <a:pt x="32307" y="1580266"/>
                  </a:lnTo>
                  <a:lnTo>
                    <a:pt x="55846" y="1618191"/>
                  </a:lnTo>
                  <a:lnTo>
                    <a:pt x="84777" y="1651920"/>
                  </a:lnTo>
                  <a:lnTo>
                    <a:pt x="118503" y="1680857"/>
                  </a:lnTo>
                  <a:lnTo>
                    <a:pt x="156429" y="1704403"/>
                  </a:lnTo>
                  <a:lnTo>
                    <a:pt x="197959" y="1721961"/>
                  </a:lnTo>
                  <a:lnTo>
                    <a:pt x="242496" y="1732934"/>
                  </a:lnTo>
                  <a:lnTo>
                    <a:pt x="289445" y="1736724"/>
                  </a:lnTo>
                  <a:lnTo>
                    <a:pt x="2740799" y="1736724"/>
                  </a:lnTo>
                  <a:lnTo>
                    <a:pt x="2787757" y="1732934"/>
                  </a:lnTo>
                  <a:lnTo>
                    <a:pt x="2832299" y="1721961"/>
                  </a:lnTo>
                  <a:lnTo>
                    <a:pt x="2873830" y="1704403"/>
                  </a:lnTo>
                  <a:lnTo>
                    <a:pt x="2911753" y="1680857"/>
                  </a:lnTo>
                  <a:lnTo>
                    <a:pt x="2945476" y="1651920"/>
                  </a:lnTo>
                  <a:lnTo>
                    <a:pt x="2974401" y="1618191"/>
                  </a:lnTo>
                  <a:lnTo>
                    <a:pt x="2997934" y="1580266"/>
                  </a:lnTo>
                  <a:lnTo>
                    <a:pt x="3015481" y="1538743"/>
                  </a:lnTo>
                  <a:lnTo>
                    <a:pt x="3026445" y="1494219"/>
                  </a:lnTo>
                  <a:lnTo>
                    <a:pt x="3030232" y="1447291"/>
                  </a:lnTo>
                  <a:lnTo>
                    <a:pt x="3030232" y="289432"/>
                  </a:lnTo>
                  <a:lnTo>
                    <a:pt x="3026445" y="242505"/>
                  </a:lnTo>
                  <a:lnTo>
                    <a:pt x="3015481" y="197981"/>
                  </a:lnTo>
                  <a:lnTo>
                    <a:pt x="2997934" y="156458"/>
                  </a:lnTo>
                  <a:lnTo>
                    <a:pt x="2974401" y="118533"/>
                  </a:lnTo>
                  <a:lnTo>
                    <a:pt x="2945476" y="84804"/>
                  </a:lnTo>
                  <a:lnTo>
                    <a:pt x="2911753" y="55867"/>
                  </a:lnTo>
                  <a:lnTo>
                    <a:pt x="2873830" y="32321"/>
                  </a:lnTo>
                  <a:lnTo>
                    <a:pt x="2832299" y="14763"/>
                  </a:lnTo>
                  <a:lnTo>
                    <a:pt x="2787757" y="3790"/>
                  </a:lnTo>
                  <a:lnTo>
                    <a:pt x="2740799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33921" y="2084832"/>
              <a:ext cx="3030855" cy="1736725"/>
            </a:xfrm>
            <a:custGeom>
              <a:avLst/>
              <a:gdLst/>
              <a:ahLst/>
              <a:cxnLst/>
              <a:rect l="l" t="t" r="r" b="b"/>
              <a:pathLst>
                <a:path w="3030854" h="1736725">
                  <a:moveTo>
                    <a:pt x="0" y="289432"/>
                  </a:moveTo>
                  <a:lnTo>
                    <a:pt x="3788" y="242505"/>
                  </a:lnTo>
                  <a:lnTo>
                    <a:pt x="14756" y="197981"/>
                  </a:lnTo>
                  <a:lnTo>
                    <a:pt x="32307" y="156458"/>
                  </a:lnTo>
                  <a:lnTo>
                    <a:pt x="55846" y="118533"/>
                  </a:lnTo>
                  <a:lnTo>
                    <a:pt x="84777" y="84804"/>
                  </a:lnTo>
                  <a:lnTo>
                    <a:pt x="118503" y="55867"/>
                  </a:lnTo>
                  <a:lnTo>
                    <a:pt x="156429" y="32321"/>
                  </a:lnTo>
                  <a:lnTo>
                    <a:pt x="197959" y="14763"/>
                  </a:lnTo>
                  <a:lnTo>
                    <a:pt x="242496" y="3790"/>
                  </a:lnTo>
                  <a:lnTo>
                    <a:pt x="289445" y="0"/>
                  </a:lnTo>
                  <a:lnTo>
                    <a:pt x="2740799" y="0"/>
                  </a:lnTo>
                  <a:lnTo>
                    <a:pt x="2787757" y="3790"/>
                  </a:lnTo>
                  <a:lnTo>
                    <a:pt x="2832299" y="14763"/>
                  </a:lnTo>
                  <a:lnTo>
                    <a:pt x="2873830" y="32321"/>
                  </a:lnTo>
                  <a:lnTo>
                    <a:pt x="2911753" y="55867"/>
                  </a:lnTo>
                  <a:lnTo>
                    <a:pt x="2945476" y="84804"/>
                  </a:lnTo>
                  <a:lnTo>
                    <a:pt x="2974401" y="118533"/>
                  </a:lnTo>
                  <a:lnTo>
                    <a:pt x="2997934" y="156458"/>
                  </a:lnTo>
                  <a:lnTo>
                    <a:pt x="3015481" y="197981"/>
                  </a:lnTo>
                  <a:lnTo>
                    <a:pt x="3026445" y="242505"/>
                  </a:lnTo>
                  <a:lnTo>
                    <a:pt x="3030232" y="289432"/>
                  </a:lnTo>
                  <a:lnTo>
                    <a:pt x="3030232" y="1447291"/>
                  </a:lnTo>
                  <a:lnTo>
                    <a:pt x="3026445" y="1494219"/>
                  </a:lnTo>
                  <a:lnTo>
                    <a:pt x="3015481" y="1538743"/>
                  </a:lnTo>
                  <a:lnTo>
                    <a:pt x="2997934" y="1580266"/>
                  </a:lnTo>
                  <a:lnTo>
                    <a:pt x="2974401" y="1618191"/>
                  </a:lnTo>
                  <a:lnTo>
                    <a:pt x="2945476" y="1651920"/>
                  </a:lnTo>
                  <a:lnTo>
                    <a:pt x="2911753" y="1680857"/>
                  </a:lnTo>
                  <a:lnTo>
                    <a:pt x="2873830" y="1704403"/>
                  </a:lnTo>
                  <a:lnTo>
                    <a:pt x="2832299" y="1721961"/>
                  </a:lnTo>
                  <a:lnTo>
                    <a:pt x="2787757" y="1732934"/>
                  </a:lnTo>
                  <a:lnTo>
                    <a:pt x="2740799" y="1736724"/>
                  </a:lnTo>
                  <a:lnTo>
                    <a:pt x="289445" y="1736724"/>
                  </a:lnTo>
                  <a:lnTo>
                    <a:pt x="242496" y="1732934"/>
                  </a:lnTo>
                  <a:lnTo>
                    <a:pt x="197959" y="1721961"/>
                  </a:lnTo>
                  <a:lnTo>
                    <a:pt x="156429" y="1704403"/>
                  </a:lnTo>
                  <a:lnTo>
                    <a:pt x="118503" y="1680857"/>
                  </a:lnTo>
                  <a:lnTo>
                    <a:pt x="84777" y="1651920"/>
                  </a:lnTo>
                  <a:lnTo>
                    <a:pt x="55846" y="1618191"/>
                  </a:lnTo>
                  <a:lnTo>
                    <a:pt x="32307" y="1580266"/>
                  </a:lnTo>
                  <a:lnTo>
                    <a:pt x="14756" y="1538743"/>
                  </a:lnTo>
                  <a:lnTo>
                    <a:pt x="3788" y="1494219"/>
                  </a:lnTo>
                  <a:lnTo>
                    <a:pt x="0" y="1447291"/>
                  </a:lnTo>
                  <a:lnTo>
                    <a:pt x="0" y="289432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7438" y="2204976"/>
            <a:ext cx="222123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95"/>
              </a:spcBef>
            </a:pPr>
            <a:r>
              <a:rPr sz="1600" spc="-25" dirty="0">
                <a:cs typeface="Microsoft Sans Serif"/>
              </a:rPr>
              <a:t>Нажмите</a:t>
            </a:r>
            <a:r>
              <a:rPr sz="1600" spc="-10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12065" marR="5080" indent="1905" algn="ctr">
              <a:lnSpc>
                <a:spcPct val="100000"/>
              </a:lnSpc>
            </a:pPr>
            <a:r>
              <a:rPr sz="1600" spc="-10" dirty="0">
                <a:cs typeface="Microsoft Sans Serif"/>
              </a:rPr>
              <a:t>«</a:t>
            </a:r>
            <a:r>
              <a:rPr sz="1600" b="1" spc="-10" dirty="0">
                <a:cs typeface="Arial"/>
              </a:rPr>
              <a:t>Печать </a:t>
            </a:r>
            <a:r>
              <a:rPr sz="1600" b="1" spc="-20" dirty="0">
                <a:cs typeface="Arial"/>
              </a:rPr>
              <a:t>протокола</a:t>
            </a:r>
            <a:r>
              <a:rPr sz="1600" spc="-20" dirty="0">
                <a:cs typeface="Microsoft Sans Serif"/>
              </a:rPr>
              <a:t>». </a:t>
            </a:r>
            <a:r>
              <a:rPr sz="1600" spc="-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В</a:t>
            </a:r>
            <a:r>
              <a:rPr sz="1600" spc="-25" dirty="0">
                <a:cs typeface="Microsoft Sans Serif"/>
              </a:rPr>
              <a:t> </a:t>
            </a:r>
            <a:r>
              <a:rPr sz="1600" spc="-40" dirty="0">
                <a:cs typeface="Microsoft Sans Serif"/>
              </a:rPr>
              <a:t>результате</a:t>
            </a:r>
            <a:r>
              <a:rPr sz="1600" spc="1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откроется </a:t>
            </a:r>
            <a:r>
              <a:rPr sz="1600" spc="-409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окно</a:t>
            </a:r>
            <a:r>
              <a:rPr sz="1600" spc="15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для</a:t>
            </a:r>
            <a:r>
              <a:rPr sz="1600" spc="15" dirty="0">
                <a:cs typeface="Microsoft Sans Serif"/>
              </a:rPr>
              <a:t> </a:t>
            </a:r>
            <a:r>
              <a:rPr sz="1600" spc="-30" dirty="0">
                <a:cs typeface="Microsoft Sans Serif"/>
              </a:rPr>
              <a:t>указания </a:t>
            </a:r>
            <a:r>
              <a:rPr sz="1600" spc="-25" dirty="0">
                <a:cs typeface="Microsoft Sans Serif"/>
              </a:rPr>
              <a:t> </a:t>
            </a:r>
            <a:r>
              <a:rPr sz="1600" spc="-35" dirty="0">
                <a:cs typeface="Microsoft Sans Serif"/>
              </a:rPr>
              <a:t>результатов</a:t>
            </a:r>
            <a:r>
              <a:rPr sz="1600" spc="15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печати</a:t>
            </a:r>
            <a:endParaRPr sz="1600" dirty="0"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cs typeface="Microsoft Sans Serif"/>
              </a:rPr>
              <a:t>и</a:t>
            </a:r>
            <a:r>
              <a:rPr sz="1600" spc="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использования</a:t>
            </a:r>
            <a:r>
              <a:rPr sz="1600" spc="50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ЭМ</a:t>
            </a:r>
            <a:endParaRPr sz="1600" dirty="0"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421637" y="1238630"/>
            <a:ext cx="5478145" cy="3429000"/>
            <a:chOff x="3421634" y="1238630"/>
            <a:chExt cx="5478145" cy="3429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21634" y="1238630"/>
              <a:ext cx="5477891" cy="3429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53658" y="1302588"/>
              <a:ext cx="2254122" cy="4576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48959" y="1297762"/>
              <a:ext cx="2263775" cy="467359"/>
            </a:xfrm>
            <a:custGeom>
              <a:avLst/>
              <a:gdLst/>
              <a:ahLst/>
              <a:cxnLst/>
              <a:rect l="l" t="t" r="r" b="b"/>
              <a:pathLst>
                <a:path w="2263775" h="467360">
                  <a:moveTo>
                    <a:pt x="0" y="467156"/>
                  </a:moveTo>
                  <a:lnTo>
                    <a:pt x="2263648" y="467156"/>
                  </a:lnTo>
                  <a:lnTo>
                    <a:pt x="2263648" y="0"/>
                  </a:lnTo>
                  <a:lnTo>
                    <a:pt x="0" y="0"/>
                  </a:lnTo>
                  <a:lnTo>
                    <a:pt x="0" y="467156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37456" y="3700398"/>
              <a:ext cx="1183005" cy="74930"/>
            </a:xfrm>
            <a:custGeom>
              <a:avLst/>
              <a:gdLst/>
              <a:ahLst/>
              <a:cxnLst/>
              <a:rect l="l" t="t" r="r" b="b"/>
              <a:pathLst>
                <a:path w="1183004" h="74929">
                  <a:moveTo>
                    <a:pt x="0" y="74930"/>
                  </a:moveTo>
                  <a:lnTo>
                    <a:pt x="1182420" y="74930"/>
                  </a:lnTo>
                  <a:lnTo>
                    <a:pt x="1182420" y="0"/>
                  </a:lnTo>
                  <a:lnTo>
                    <a:pt x="0" y="0"/>
                  </a:lnTo>
                  <a:lnTo>
                    <a:pt x="0" y="74930"/>
                  </a:lnTo>
                  <a:close/>
                </a:path>
              </a:pathLst>
            </a:custGeom>
            <a:ln w="952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414651" y="1233933"/>
            <a:ext cx="5489575" cy="2669962"/>
          </a:xfrm>
          <a:prstGeom prst="rect">
            <a:avLst/>
          </a:prstGeom>
          <a:ln w="9525">
            <a:solidFill>
              <a:srgbClr val="001F5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50">
              <a:latin typeface="Times New Roman"/>
              <a:cs typeface="Times New Roman"/>
            </a:endParaRPr>
          </a:p>
          <a:p>
            <a:pPr marL="1122680">
              <a:lnSpc>
                <a:spcPct val="100000"/>
              </a:lnSpc>
              <a:spcBef>
                <a:spcPts val="5"/>
              </a:spcBef>
            </a:pPr>
            <a:r>
              <a:rPr sz="500" u="sng" spc="-2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500" b="1" u="sng" spc="-10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П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е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ч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а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т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ь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 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кал</a:t>
            </a:r>
            <a:r>
              <a:rPr sz="500" b="1" u="sng" spc="-10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и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б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р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ово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ч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н</a:t>
            </a:r>
            <a:r>
              <a:rPr sz="500" b="1" u="sng" spc="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о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го</a:t>
            </a:r>
            <a:r>
              <a:rPr sz="500" b="1" u="sng" spc="-40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 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л</a:t>
            </a:r>
            <a:r>
              <a:rPr sz="500" b="1" u="sng" spc="-10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и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с</a:t>
            </a:r>
            <a:r>
              <a:rPr sz="500" b="1" u="sng" spc="-5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т</a:t>
            </a:r>
            <a:r>
              <a:rPr sz="500" b="1" u="sng" dirty="0">
                <a:solidFill>
                  <a:srgbClr val="5F497A"/>
                </a:solidFill>
                <a:uFill>
                  <a:solidFill>
                    <a:srgbClr val="5F497A"/>
                  </a:solidFill>
                </a:uFill>
                <a:latin typeface="Calibri"/>
                <a:cs typeface="Calibri"/>
              </a:rPr>
              <a:t>а</a:t>
            </a:r>
            <a:endParaRPr sz="5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57595" y="3162712"/>
            <a:ext cx="1191260" cy="320675"/>
          </a:xfrm>
          <a:custGeom>
            <a:avLst/>
            <a:gdLst/>
            <a:ahLst/>
            <a:cxnLst/>
            <a:rect l="l" t="t" r="r" b="b"/>
            <a:pathLst>
              <a:path w="1191259" h="320675">
                <a:moveTo>
                  <a:pt x="0" y="320649"/>
                </a:moveTo>
                <a:lnTo>
                  <a:pt x="1190840" y="320649"/>
                </a:lnTo>
                <a:lnTo>
                  <a:pt x="1190840" y="0"/>
                </a:lnTo>
                <a:lnTo>
                  <a:pt x="0" y="0"/>
                </a:lnTo>
                <a:lnTo>
                  <a:pt x="0" y="320649"/>
                </a:lnTo>
                <a:close/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24942" y="5315908"/>
            <a:ext cx="8694420" cy="846455"/>
            <a:chOff x="224942" y="5315902"/>
            <a:chExt cx="8694420" cy="846455"/>
          </a:xfrm>
        </p:grpSpPr>
        <p:sp>
          <p:nvSpPr>
            <p:cNvPr id="14" name="object 14"/>
            <p:cNvSpPr/>
            <p:nvPr/>
          </p:nvSpPr>
          <p:spPr>
            <a:xfrm>
              <a:off x="239229" y="5330190"/>
              <a:ext cx="8665845" cy="817880"/>
            </a:xfrm>
            <a:custGeom>
              <a:avLst/>
              <a:gdLst/>
              <a:ahLst/>
              <a:cxnLst/>
              <a:rect l="l" t="t" r="r" b="b"/>
              <a:pathLst>
                <a:path w="8665845" h="817879">
                  <a:moveTo>
                    <a:pt x="8529358" y="0"/>
                  </a:moveTo>
                  <a:lnTo>
                    <a:pt x="136207" y="0"/>
                  </a:lnTo>
                  <a:lnTo>
                    <a:pt x="93156" y="6942"/>
                  </a:lnTo>
                  <a:lnTo>
                    <a:pt x="55766" y="26277"/>
                  </a:lnTo>
                  <a:lnTo>
                    <a:pt x="26281" y="55769"/>
                  </a:lnTo>
                  <a:lnTo>
                    <a:pt x="6944" y="93179"/>
                  </a:lnTo>
                  <a:lnTo>
                    <a:pt x="0" y="136271"/>
                  </a:lnTo>
                  <a:lnTo>
                    <a:pt x="0" y="681062"/>
                  </a:lnTo>
                  <a:lnTo>
                    <a:pt x="6944" y="724113"/>
                  </a:lnTo>
                  <a:lnTo>
                    <a:pt x="26281" y="761503"/>
                  </a:lnTo>
                  <a:lnTo>
                    <a:pt x="55766" y="790989"/>
                  </a:lnTo>
                  <a:lnTo>
                    <a:pt x="93156" y="810326"/>
                  </a:lnTo>
                  <a:lnTo>
                    <a:pt x="136207" y="817270"/>
                  </a:lnTo>
                  <a:lnTo>
                    <a:pt x="8529358" y="817270"/>
                  </a:lnTo>
                  <a:lnTo>
                    <a:pt x="8572387" y="810326"/>
                  </a:lnTo>
                  <a:lnTo>
                    <a:pt x="8609760" y="790989"/>
                  </a:lnTo>
                  <a:lnTo>
                    <a:pt x="8639232" y="761503"/>
                  </a:lnTo>
                  <a:lnTo>
                    <a:pt x="8658560" y="724113"/>
                  </a:lnTo>
                  <a:lnTo>
                    <a:pt x="8665502" y="681062"/>
                  </a:lnTo>
                  <a:lnTo>
                    <a:pt x="8665502" y="136271"/>
                  </a:lnTo>
                  <a:lnTo>
                    <a:pt x="8658560" y="93179"/>
                  </a:lnTo>
                  <a:lnTo>
                    <a:pt x="8639232" y="55769"/>
                  </a:lnTo>
                  <a:lnTo>
                    <a:pt x="8609760" y="26277"/>
                  </a:lnTo>
                  <a:lnTo>
                    <a:pt x="8572387" y="6942"/>
                  </a:lnTo>
                  <a:lnTo>
                    <a:pt x="8529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9229" y="5330190"/>
              <a:ext cx="8665845" cy="817880"/>
            </a:xfrm>
            <a:custGeom>
              <a:avLst/>
              <a:gdLst/>
              <a:ahLst/>
              <a:cxnLst/>
              <a:rect l="l" t="t" r="r" b="b"/>
              <a:pathLst>
                <a:path w="8665845" h="817879">
                  <a:moveTo>
                    <a:pt x="0" y="136271"/>
                  </a:moveTo>
                  <a:lnTo>
                    <a:pt x="6944" y="93179"/>
                  </a:lnTo>
                  <a:lnTo>
                    <a:pt x="26281" y="55769"/>
                  </a:lnTo>
                  <a:lnTo>
                    <a:pt x="55766" y="26277"/>
                  </a:lnTo>
                  <a:lnTo>
                    <a:pt x="93156" y="6942"/>
                  </a:lnTo>
                  <a:lnTo>
                    <a:pt x="136207" y="0"/>
                  </a:lnTo>
                  <a:lnTo>
                    <a:pt x="8529358" y="0"/>
                  </a:lnTo>
                  <a:lnTo>
                    <a:pt x="8572387" y="6942"/>
                  </a:lnTo>
                  <a:lnTo>
                    <a:pt x="8609760" y="26277"/>
                  </a:lnTo>
                  <a:lnTo>
                    <a:pt x="8639232" y="55769"/>
                  </a:lnTo>
                  <a:lnTo>
                    <a:pt x="8658560" y="93179"/>
                  </a:lnTo>
                  <a:lnTo>
                    <a:pt x="8665502" y="136271"/>
                  </a:lnTo>
                  <a:lnTo>
                    <a:pt x="8665502" y="681062"/>
                  </a:lnTo>
                  <a:lnTo>
                    <a:pt x="8658560" y="724113"/>
                  </a:lnTo>
                  <a:lnTo>
                    <a:pt x="8639232" y="761503"/>
                  </a:lnTo>
                  <a:lnTo>
                    <a:pt x="8609760" y="790989"/>
                  </a:lnTo>
                  <a:lnTo>
                    <a:pt x="8572387" y="810326"/>
                  </a:lnTo>
                  <a:lnTo>
                    <a:pt x="8529358" y="817270"/>
                  </a:lnTo>
                  <a:lnTo>
                    <a:pt x="136207" y="817270"/>
                  </a:lnTo>
                  <a:lnTo>
                    <a:pt x="93156" y="810326"/>
                  </a:lnTo>
                  <a:lnTo>
                    <a:pt x="55766" y="790989"/>
                  </a:lnTo>
                  <a:lnTo>
                    <a:pt x="26281" y="761503"/>
                  </a:lnTo>
                  <a:lnTo>
                    <a:pt x="6944" y="724113"/>
                  </a:lnTo>
                  <a:lnTo>
                    <a:pt x="0" y="681062"/>
                  </a:lnTo>
                  <a:lnTo>
                    <a:pt x="0" y="136271"/>
                  </a:lnTo>
                  <a:close/>
                </a:path>
              </a:pathLst>
            </a:custGeom>
            <a:ln w="28575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25804" y="5401157"/>
            <a:ext cx="7493000" cy="6597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cs typeface="Microsoft Sans Serif"/>
              </a:rPr>
              <a:t>При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необходимости</a:t>
            </a:r>
            <a:r>
              <a:rPr sz="1400" spc="5" dirty="0">
                <a:cs typeface="Microsoft Sans Serif"/>
              </a:rPr>
              <a:t> (если</a:t>
            </a:r>
            <a:r>
              <a:rPr sz="140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переход</a:t>
            </a:r>
            <a:r>
              <a:rPr sz="1400" spc="2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на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данный</a:t>
            </a:r>
            <a:r>
              <a:rPr sz="1400" spc="1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этап</a:t>
            </a:r>
            <a:r>
              <a:rPr sz="1400" spc="-5" dirty="0">
                <a:cs typeface="Microsoft Sans Serif"/>
              </a:rPr>
              <a:t> совершен</a:t>
            </a:r>
            <a:r>
              <a:rPr sz="1400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ошибочно)</a:t>
            </a:r>
            <a:r>
              <a:rPr sz="1400" spc="-5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можно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вернуться</a:t>
            </a:r>
            <a:endParaRPr sz="1400" dirty="0">
              <a:cs typeface="Microsoft Sans Serif"/>
            </a:endParaRPr>
          </a:p>
          <a:p>
            <a:pPr marL="948690" marR="945515" algn="ctr">
              <a:lnSpc>
                <a:spcPct val="100000"/>
              </a:lnSpc>
            </a:pPr>
            <a:r>
              <a:rPr sz="1400" spc="-90" dirty="0">
                <a:cs typeface="Microsoft Sans Serif"/>
              </a:rPr>
              <a:t>к</a:t>
            </a:r>
            <a:r>
              <a:rPr sz="1400" spc="-8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предыдущему этапу </a:t>
            </a:r>
            <a:r>
              <a:rPr sz="1400" dirty="0">
                <a:cs typeface="Microsoft Sans Serif"/>
              </a:rPr>
              <a:t>для </a:t>
            </a:r>
            <a:r>
              <a:rPr sz="1400" spc="-10" dirty="0">
                <a:cs typeface="Microsoft Sans Serif"/>
              </a:rPr>
              <a:t>выполнения дополнительной </a:t>
            </a:r>
            <a:r>
              <a:rPr sz="1400" spc="-25" dirty="0">
                <a:cs typeface="Microsoft Sans Serif"/>
              </a:rPr>
              <a:t>печати </a:t>
            </a:r>
            <a:r>
              <a:rPr sz="1400" dirty="0">
                <a:cs typeface="Microsoft Sans Serif"/>
              </a:rPr>
              <a:t>ЭМ. </a:t>
            </a:r>
            <a:r>
              <a:rPr sz="1400" spc="-360" dirty="0">
                <a:cs typeface="Microsoft Sans Serif"/>
              </a:rPr>
              <a:t> </a:t>
            </a:r>
            <a:r>
              <a:rPr sz="1400" spc="-45" dirty="0">
                <a:cs typeface="Microsoft Sans Serif"/>
              </a:rPr>
              <a:t>Для</a:t>
            </a:r>
            <a:r>
              <a:rPr sz="1400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этого</a:t>
            </a:r>
            <a:r>
              <a:rPr sz="1400" spc="-15" dirty="0">
                <a:cs typeface="Microsoft Sans Serif"/>
              </a:rPr>
              <a:t> </a:t>
            </a:r>
            <a:r>
              <a:rPr sz="1400" spc="-20" dirty="0">
                <a:cs typeface="Microsoft Sans Serif"/>
              </a:rPr>
              <a:t>нажмите</a:t>
            </a:r>
            <a:r>
              <a:rPr sz="1400" spc="-5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кнопку</a:t>
            </a:r>
            <a:r>
              <a:rPr sz="1400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«</a:t>
            </a:r>
            <a:r>
              <a:rPr sz="1400" b="1" spc="-5" dirty="0">
                <a:cs typeface="Arial"/>
              </a:rPr>
              <a:t>Назад</a:t>
            </a:r>
            <a:r>
              <a:rPr sz="1400" spc="-5" dirty="0">
                <a:cs typeface="Microsoft Sans Serif"/>
              </a:rPr>
              <a:t>»</a:t>
            </a:r>
            <a:endParaRPr sz="1400" dirty="0">
              <a:cs typeface="Microsoft Sans Serif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8739" y="29342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spc="-35" dirty="0">
                <a:solidFill>
                  <a:schemeClr val="accent6">
                    <a:lumMod val="75000"/>
                  </a:schemeClr>
                </a:solidFill>
              </a:rPr>
              <a:t>ЭКЗАМЕНА</a:t>
            </a:r>
            <a:r>
              <a:rPr sz="2400" spc="-35" dirty="0">
                <a:solidFill>
                  <a:srgbClr val="E36C09"/>
                </a:solidFill>
              </a:rPr>
              <a:t>:</a:t>
            </a:r>
            <a:endParaRPr sz="2400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002060"/>
                </a:solidFill>
              </a:rPr>
              <a:t>ЗАВЕРШЕНИЕ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ЭКЗАМЕНА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5" dirty="0">
                <a:solidFill>
                  <a:srgbClr val="002060"/>
                </a:solidFill>
              </a:rPr>
              <a:t>ППЭ</a:t>
            </a:r>
            <a:endParaRPr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91633" y="533857"/>
            <a:ext cx="1257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9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770" y="230991"/>
            <a:ext cx="6796497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О</a:t>
            </a:r>
            <a:r>
              <a:rPr lang="ru-RU" sz="2400" b="1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БЕСПЕЧЕНИЕ СОБЛЮДЕНИЯ ПОРЯДКА: </a:t>
            </a:r>
            <a:r>
              <a:rPr lang="ru-RU" sz="2400" spc="-10" dirty="0" smtClean="0">
                <a:solidFill>
                  <a:srgbClr val="002060"/>
                </a:solidFill>
                <a:latin typeface="+mn-lt"/>
                <a:cs typeface="Arial"/>
              </a:rPr>
              <a:t>ТИПИЧНЫЕ НАРУШЕНИЯ УЧАСТНИКАМИ ЭКЗАМЕНА</a:t>
            </a:r>
            <a:endParaRPr sz="2400" dirty="0">
              <a:solidFill>
                <a:srgbClr val="002060"/>
              </a:solidFill>
              <a:latin typeface="+mn-lt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968875" y="4158991"/>
            <a:ext cx="1949291" cy="2599055"/>
            <a:chOff x="9291828" y="4158984"/>
            <a:chExt cx="2599055" cy="259905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1828" y="4158984"/>
              <a:ext cx="2598547" cy="25985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86900" y="4354067"/>
              <a:ext cx="2028444" cy="202844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56110" y="828137"/>
            <a:ext cx="7009924" cy="52328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45665" algn="ctr">
              <a:lnSpc>
                <a:spcPct val="100000"/>
              </a:lnSpc>
              <a:spcBef>
                <a:spcPts val="105"/>
              </a:spcBef>
            </a:pPr>
            <a:endParaRPr lang="ru-RU" sz="2000" b="1" spc="-25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marL="2145665" algn="ctr">
              <a:lnSpc>
                <a:spcPct val="100000"/>
              </a:lnSpc>
              <a:spcBef>
                <a:spcPts val="105"/>
              </a:spcBef>
            </a:pPr>
            <a:r>
              <a:rPr sz="2000" b="1" spc="-25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ВАЖНО</a:t>
            </a:r>
            <a:r>
              <a:rPr sz="2000" b="1" spc="-2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!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 marL="2157730" marR="5080" algn="ctr">
              <a:lnSpc>
                <a:spcPct val="100000"/>
              </a:lnSpc>
            </a:pP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ТИПИЧНЫЕ</a:t>
            </a:r>
            <a:r>
              <a:rPr sz="2000" b="1" spc="-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НАРУШЕНИЯ</a:t>
            </a:r>
            <a:r>
              <a:rPr sz="2000" b="1" spc="-5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sz="20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ПОРЯДКА</a:t>
            </a:r>
            <a:r>
              <a:rPr sz="2000" b="1" spc="-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ПРОВЕДЕНИЯ</a:t>
            </a:r>
            <a:r>
              <a:rPr sz="2000" b="1" spc="-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ГИА </a:t>
            </a:r>
            <a:r>
              <a:rPr sz="2000" b="1" spc="-484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СО</a:t>
            </a:r>
            <a:r>
              <a:rPr sz="2000" b="1" spc="-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СТОРОНЫ</a:t>
            </a:r>
            <a:r>
              <a:rPr sz="2000" b="1" spc="-3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 </a:t>
            </a:r>
            <a:r>
              <a:rPr sz="2000" b="1" spc="-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/>
              </a:rPr>
              <a:t>УЧАСТНИКОВ:</a:t>
            </a:r>
            <a:endParaRPr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/>
            </a:endParaRPr>
          </a:p>
          <a:p>
            <a:pPr>
              <a:lnSpc>
                <a:spcPct val="100000"/>
              </a:lnSpc>
            </a:pPr>
            <a:endParaRPr sz="800" dirty="0">
              <a:latin typeface="Times New Roman"/>
              <a:cs typeface="Times New Roman"/>
            </a:endParaRPr>
          </a:p>
          <a:p>
            <a:pPr marL="195580" indent="-182880" algn="just">
              <a:spcBef>
                <a:spcPts val="1395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5" dirty="0">
                <a:cs typeface="Times New Roman"/>
              </a:rPr>
              <a:t>НАЛИЧИЕ</a:t>
            </a:r>
            <a:r>
              <a:rPr sz="1600" spc="15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СРЕДСТВА</a:t>
            </a:r>
            <a:r>
              <a:rPr sz="1600" spc="-20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СВЯЗИ</a:t>
            </a:r>
            <a:r>
              <a:rPr sz="1600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(ТЕЛЕФОН,</a:t>
            </a:r>
            <a:r>
              <a:rPr sz="1600" spc="10" dirty="0">
                <a:cs typeface="Times New Roman"/>
              </a:rPr>
              <a:t> </a:t>
            </a:r>
            <a:r>
              <a:rPr sz="1600" spc="-50" dirty="0">
                <a:cs typeface="Times New Roman"/>
              </a:rPr>
              <a:t>ФОТОАППАРАТ,</a:t>
            </a:r>
            <a:r>
              <a:rPr sz="1600" spc="30" dirty="0">
                <a:cs typeface="Times New Roman"/>
              </a:rPr>
              <a:t> </a:t>
            </a:r>
            <a:r>
              <a:rPr lang="ru-RU" sz="1600" spc="30" dirty="0" smtClean="0">
                <a:cs typeface="Times New Roman"/>
              </a:rPr>
              <a:t>УМНЫЕ </a:t>
            </a:r>
            <a:r>
              <a:rPr sz="1600" spc="-5" dirty="0" smtClean="0">
                <a:cs typeface="Times New Roman"/>
              </a:rPr>
              <a:t>ЧАСЫ</a:t>
            </a:r>
            <a:r>
              <a:rPr sz="1600" spc="-5" dirty="0">
                <a:cs typeface="Times New Roman"/>
              </a:rPr>
              <a:t>,</a:t>
            </a:r>
            <a:r>
              <a:rPr sz="1600" spc="10" dirty="0">
                <a:cs typeface="Times New Roman"/>
              </a:rPr>
              <a:t> </a:t>
            </a:r>
            <a:r>
              <a:rPr sz="1600" spc="-20" dirty="0">
                <a:cs typeface="Times New Roman"/>
              </a:rPr>
              <a:t>НАУШНИКИ)</a:t>
            </a:r>
            <a:endParaRPr sz="1600" dirty="0">
              <a:cs typeface="Times New Roman"/>
            </a:endParaRPr>
          </a:p>
          <a:p>
            <a:pPr marL="144780" marR="935990" indent="-132715" algn="just">
              <a:spcBef>
                <a:spcPts val="225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5" dirty="0">
                <a:cs typeface="Times New Roman"/>
              </a:rPr>
              <a:t>НАЛИЧИЕ</a:t>
            </a:r>
            <a:r>
              <a:rPr sz="1600" spc="20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ПИСЬМЕННЫХ</a:t>
            </a:r>
            <a:r>
              <a:rPr sz="1600" spc="15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ЗАМЕТОК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(НА</a:t>
            </a:r>
            <a:r>
              <a:rPr sz="1600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БУМАЖНОМ</a:t>
            </a:r>
            <a:r>
              <a:rPr sz="1600" spc="5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НОСИТЕЛЕ,</a:t>
            </a:r>
            <a:r>
              <a:rPr sz="1600" spc="2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НА</a:t>
            </a:r>
            <a:r>
              <a:rPr sz="1600" spc="10" dirty="0">
                <a:cs typeface="Times New Roman"/>
              </a:rPr>
              <a:t> </a:t>
            </a:r>
            <a:r>
              <a:rPr sz="1600" spc="-20" dirty="0">
                <a:cs typeface="Times New Roman"/>
              </a:rPr>
              <a:t>ЧАСТИ</a:t>
            </a:r>
            <a:r>
              <a:rPr sz="1600" spc="5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ТЕЛА,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НА</a:t>
            </a:r>
            <a:r>
              <a:rPr sz="1600" spc="5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ОДЕЖДЕ, </a:t>
            </a:r>
            <a:r>
              <a:rPr sz="1600" spc="-335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ОБУВИ,</a:t>
            </a:r>
            <a:r>
              <a:rPr sz="1600" spc="-5" dirty="0">
                <a:cs typeface="Times New Roman"/>
              </a:rPr>
              <a:t> НА ИНЫХ</a:t>
            </a:r>
            <a:r>
              <a:rPr sz="1600" spc="10" dirty="0">
                <a:cs typeface="Times New Roman"/>
              </a:rPr>
              <a:t> </a:t>
            </a:r>
            <a:r>
              <a:rPr sz="1600" spc="-10" dirty="0">
                <a:cs typeface="Times New Roman"/>
              </a:rPr>
              <a:t>НОСИТЕЛЯХ)</a:t>
            </a:r>
            <a:endParaRPr sz="1600" dirty="0">
              <a:cs typeface="Times New Roman"/>
            </a:endParaRPr>
          </a:p>
          <a:p>
            <a:pPr marL="195580" indent="-182880" algn="just">
              <a:spcBef>
                <a:spcPts val="615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5" dirty="0">
                <a:cs typeface="Times New Roman"/>
              </a:rPr>
              <a:t>НАЛИЧИЕ</a:t>
            </a:r>
            <a:r>
              <a:rPr sz="1600" spc="20" dirty="0">
                <a:cs typeface="Times New Roman"/>
              </a:rPr>
              <a:t> </a:t>
            </a:r>
            <a:r>
              <a:rPr sz="1600" spc="-25" dirty="0">
                <a:cs typeface="Times New Roman"/>
              </a:rPr>
              <a:t>СПРАВОЧНЫХ</a:t>
            </a:r>
            <a:r>
              <a:rPr sz="1600" spc="20" dirty="0">
                <a:cs typeface="Times New Roman"/>
              </a:rPr>
              <a:t> </a:t>
            </a:r>
            <a:r>
              <a:rPr sz="1600" spc="-20" dirty="0">
                <a:cs typeface="Times New Roman"/>
              </a:rPr>
              <a:t>МАТЕРИАЛОВ</a:t>
            </a:r>
            <a:r>
              <a:rPr sz="1600" spc="15" dirty="0">
                <a:cs typeface="Times New Roman"/>
              </a:rPr>
              <a:t> </a:t>
            </a:r>
            <a:r>
              <a:rPr sz="1600" spc="-20" dirty="0">
                <a:cs typeface="Times New Roman"/>
              </a:rPr>
              <a:t>(СЛОВАРИ,</a:t>
            </a:r>
            <a:r>
              <a:rPr sz="1600" spc="15" dirty="0">
                <a:cs typeface="Times New Roman"/>
              </a:rPr>
              <a:t> </a:t>
            </a:r>
            <a:r>
              <a:rPr sz="1600" spc="-25" dirty="0">
                <a:cs typeface="Times New Roman"/>
              </a:rPr>
              <a:t>СПРАВОЧНИКИ,</a:t>
            </a:r>
            <a:r>
              <a:rPr sz="1600" spc="3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УЧЕБНИКИ</a:t>
            </a:r>
            <a:r>
              <a:rPr sz="1600" dirty="0">
                <a:cs typeface="Times New Roman"/>
              </a:rPr>
              <a:t> И </a:t>
            </a:r>
            <a:r>
              <a:rPr sz="1600" spc="-50" dirty="0">
                <a:cs typeface="Times New Roman"/>
              </a:rPr>
              <a:t>ПР.)</a:t>
            </a:r>
            <a:endParaRPr sz="1600" dirty="0">
              <a:cs typeface="Times New Roman"/>
            </a:endParaRPr>
          </a:p>
          <a:p>
            <a:pPr marL="195580" marR="1759585" indent="-195580" algn="just">
              <a:buFont typeface="Wingdings"/>
              <a:buChar char=""/>
              <a:tabLst>
                <a:tab pos="195580" algn="l"/>
              </a:tabLst>
            </a:pPr>
            <a:r>
              <a:rPr sz="1600" spc="-5" dirty="0">
                <a:cs typeface="Times New Roman"/>
              </a:rPr>
              <a:t>НАЛИЧИЕ</a:t>
            </a:r>
            <a:r>
              <a:rPr sz="1600" spc="15" dirty="0">
                <a:cs typeface="Times New Roman"/>
              </a:rPr>
              <a:t> </a:t>
            </a:r>
            <a:r>
              <a:rPr sz="1600" spc="-15" dirty="0">
                <a:cs typeface="Times New Roman"/>
              </a:rPr>
              <a:t>ПРЕДМЕТА,</a:t>
            </a:r>
            <a:r>
              <a:rPr sz="1600" spc="-2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НЕ</a:t>
            </a:r>
            <a:r>
              <a:rPr sz="160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ПРЕДУСМОТРЕННОГО НА</a:t>
            </a:r>
            <a:r>
              <a:rPr sz="160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ДАННОМ</a:t>
            </a:r>
            <a:r>
              <a:rPr sz="1600" spc="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ЭКЗАМЕНЕ </a:t>
            </a:r>
            <a:r>
              <a:rPr sz="1600" spc="-25" dirty="0">
                <a:cs typeface="Times New Roman"/>
              </a:rPr>
              <a:t>(НАПРИМЕР, </a:t>
            </a:r>
            <a:r>
              <a:rPr sz="1600" spc="-335" dirty="0">
                <a:cs typeface="Times New Roman"/>
              </a:rPr>
              <a:t> </a:t>
            </a:r>
            <a:r>
              <a:rPr sz="1600" spc="-25" dirty="0">
                <a:cs typeface="Times New Roman"/>
              </a:rPr>
              <a:t>КАЛЬКУЛЯТОР</a:t>
            </a:r>
            <a:r>
              <a:rPr sz="1600" spc="-5" dirty="0">
                <a:cs typeface="Times New Roman"/>
              </a:rPr>
              <a:t> НА</a:t>
            </a:r>
            <a:r>
              <a:rPr sz="160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ЕГЭ</a:t>
            </a:r>
            <a:r>
              <a:rPr sz="1600" spc="-1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ПО </a:t>
            </a:r>
            <a:r>
              <a:rPr sz="1600" spc="-15" dirty="0">
                <a:cs typeface="Times New Roman"/>
              </a:rPr>
              <a:t>БИОЛОГИИ)</a:t>
            </a:r>
            <a:endParaRPr sz="1600" dirty="0">
              <a:cs typeface="Times New Roman"/>
            </a:endParaRPr>
          </a:p>
          <a:p>
            <a:pPr marL="195580" indent="-182880" algn="just">
              <a:spcBef>
                <a:spcPts val="844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dirty="0">
                <a:cs typeface="Times New Roman"/>
              </a:rPr>
              <a:t>ВЫНОС</a:t>
            </a:r>
            <a:r>
              <a:rPr sz="1600" spc="1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ЭКЗАМЕНАЦИОННЫХ</a:t>
            </a:r>
            <a:r>
              <a:rPr sz="1600" spc="20" dirty="0">
                <a:cs typeface="Times New Roman"/>
              </a:rPr>
              <a:t> </a:t>
            </a:r>
            <a:r>
              <a:rPr sz="1600" spc="-20" dirty="0">
                <a:cs typeface="Times New Roman"/>
              </a:rPr>
              <a:t>МАТЕРИАЛОВ</a:t>
            </a:r>
            <a:r>
              <a:rPr sz="1600" spc="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ИЗ </a:t>
            </a:r>
            <a:r>
              <a:rPr sz="1600" spc="-40" dirty="0">
                <a:cs typeface="Times New Roman"/>
              </a:rPr>
              <a:t>АУДИТОРИИ</a:t>
            </a:r>
            <a:endParaRPr sz="1600" dirty="0">
              <a:cs typeface="Times New Roman"/>
            </a:endParaRPr>
          </a:p>
          <a:p>
            <a:pPr marL="195580" indent="-182880" algn="just"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5" dirty="0">
                <a:cs typeface="Times New Roman"/>
              </a:rPr>
              <a:t>ПЕРЕМЕЩЕНИЕ</a:t>
            </a:r>
            <a:r>
              <a:rPr sz="1600" spc="-2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ПО</a:t>
            </a:r>
            <a:r>
              <a:rPr sz="1600" spc="-1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ППЭ</a:t>
            </a:r>
            <a:r>
              <a:rPr sz="1600" spc="-10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БЕЗ</a:t>
            </a:r>
            <a:r>
              <a:rPr sz="1600" spc="-3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СОПРОВОЖДЕНИЯ</a:t>
            </a:r>
            <a:endParaRPr sz="1600" dirty="0">
              <a:cs typeface="Times New Roman"/>
            </a:endParaRPr>
          </a:p>
          <a:p>
            <a:pPr marL="195580" indent="-182880" algn="just">
              <a:spcBef>
                <a:spcPts val="840"/>
              </a:spcBef>
              <a:buFont typeface="Wingdings"/>
              <a:buChar char=""/>
              <a:tabLst>
                <a:tab pos="195580" algn="l"/>
              </a:tabLst>
            </a:pPr>
            <a:r>
              <a:rPr sz="1600" spc="-10" dirty="0">
                <a:cs typeface="Times New Roman"/>
              </a:rPr>
              <a:t>ПЕРЕГОВОРЫ</a:t>
            </a:r>
            <a:r>
              <a:rPr sz="1600" spc="-25" dirty="0">
                <a:cs typeface="Times New Roman"/>
              </a:rPr>
              <a:t> </a:t>
            </a:r>
            <a:r>
              <a:rPr sz="1600" spc="-15" dirty="0" smtClean="0">
                <a:cs typeface="Times New Roman"/>
              </a:rPr>
              <a:t>УЧАСТНИКОВ</a:t>
            </a:r>
            <a:endParaRPr sz="1600" dirty="0"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529532" y="2374394"/>
            <a:ext cx="3450566" cy="3862504"/>
            <a:chOff x="4695444" y="2374392"/>
            <a:chExt cx="7020559" cy="448373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41664" y="2374392"/>
              <a:ext cx="2974085" cy="178536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5444" y="3399993"/>
              <a:ext cx="3698875" cy="34580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0643" y="3595827"/>
              <a:ext cx="3129280" cy="31890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31736" y="2813304"/>
              <a:ext cx="3680460" cy="27279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19900" y="4460735"/>
              <a:ext cx="2386711" cy="22661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1923" y="4652772"/>
              <a:ext cx="2016252" cy="189585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3101" y="2370333"/>
            <a:ext cx="3249295" cy="1229995"/>
            <a:chOff x="353098" y="2370327"/>
            <a:chExt cx="3249295" cy="1229995"/>
          </a:xfrm>
        </p:grpSpPr>
        <p:sp>
          <p:nvSpPr>
            <p:cNvPr id="3" name="object 3"/>
            <p:cNvSpPr/>
            <p:nvPr/>
          </p:nvSpPr>
          <p:spPr>
            <a:xfrm>
              <a:off x="372148" y="2389377"/>
              <a:ext cx="3211195" cy="1191895"/>
            </a:xfrm>
            <a:custGeom>
              <a:avLst/>
              <a:gdLst/>
              <a:ahLst/>
              <a:cxnLst/>
              <a:rect l="l" t="t" r="r" b="b"/>
              <a:pathLst>
                <a:path w="3211195" h="1191895">
                  <a:moveTo>
                    <a:pt x="3012401" y="0"/>
                  </a:moveTo>
                  <a:lnTo>
                    <a:pt x="198640" y="0"/>
                  </a:lnTo>
                  <a:lnTo>
                    <a:pt x="153091" y="5244"/>
                  </a:lnTo>
                  <a:lnTo>
                    <a:pt x="111279" y="20183"/>
                  </a:lnTo>
                  <a:lnTo>
                    <a:pt x="74397" y="43627"/>
                  </a:lnTo>
                  <a:lnTo>
                    <a:pt x="43636" y="74384"/>
                  </a:lnTo>
                  <a:lnTo>
                    <a:pt x="20188" y="111263"/>
                  </a:lnTo>
                  <a:lnTo>
                    <a:pt x="5245" y="153075"/>
                  </a:lnTo>
                  <a:lnTo>
                    <a:pt x="0" y="198627"/>
                  </a:lnTo>
                  <a:lnTo>
                    <a:pt x="0" y="993139"/>
                  </a:lnTo>
                  <a:lnTo>
                    <a:pt x="5245" y="1038692"/>
                  </a:lnTo>
                  <a:lnTo>
                    <a:pt x="20188" y="1080504"/>
                  </a:lnTo>
                  <a:lnTo>
                    <a:pt x="43636" y="1117383"/>
                  </a:lnTo>
                  <a:lnTo>
                    <a:pt x="74397" y="1148140"/>
                  </a:lnTo>
                  <a:lnTo>
                    <a:pt x="111279" y="1171584"/>
                  </a:lnTo>
                  <a:lnTo>
                    <a:pt x="153091" y="1186523"/>
                  </a:lnTo>
                  <a:lnTo>
                    <a:pt x="198640" y="1191768"/>
                  </a:lnTo>
                  <a:lnTo>
                    <a:pt x="3012401" y="1191768"/>
                  </a:lnTo>
                  <a:lnTo>
                    <a:pt x="3057954" y="1186523"/>
                  </a:lnTo>
                  <a:lnTo>
                    <a:pt x="3099766" y="1171584"/>
                  </a:lnTo>
                  <a:lnTo>
                    <a:pt x="3136645" y="1148140"/>
                  </a:lnTo>
                  <a:lnTo>
                    <a:pt x="3167402" y="1117383"/>
                  </a:lnTo>
                  <a:lnTo>
                    <a:pt x="3190846" y="1080504"/>
                  </a:lnTo>
                  <a:lnTo>
                    <a:pt x="3205785" y="1038692"/>
                  </a:lnTo>
                  <a:lnTo>
                    <a:pt x="3211029" y="993139"/>
                  </a:lnTo>
                  <a:lnTo>
                    <a:pt x="3211029" y="198627"/>
                  </a:lnTo>
                  <a:lnTo>
                    <a:pt x="3205785" y="153075"/>
                  </a:lnTo>
                  <a:lnTo>
                    <a:pt x="3190846" y="111263"/>
                  </a:lnTo>
                  <a:lnTo>
                    <a:pt x="3167402" y="74384"/>
                  </a:lnTo>
                  <a:lnTo>
                    <a:pt x="3136645" y="43627"/>
                  </a:lnTo>
                  <a:lnTo>
                    <a:pt x="3099766" y="20183"/>
                  </a:lnTo>
                  <a:lnTo>
                    <a:pt x="3057954" y="5244"/>
                  </a:lnTo>
                  <a:lnTo>
                    <a:pt x="3012401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2148" y="2389377"/>
              <a:ext cx="3211195" cy="1191895"/>
            </a:xfrm>
            <a:custGeom>
              <a:avLst/>
              <a:gdLst/>
              <a:ahLst/>
              <a:cxnLst/>
              <a:rect l="l" t="t" r="r" b="b"/>
              <a:pathLst>
                <a:path w="3211195" h="1191895">
                  <a:moveTo>
                    <a:pt x="0" y="198627"/>
                  </a:moveTo>
                  <a:lnTo>
                    <a:pt x="5245" y="153075"/>
                  </a:lnTo>
                  <a:lnTo>
                    <a:pt x="20188" y="111263"/>
                  </a:lnTo>
                  <a:lnTo>
                    <a:pt x="43636" y="74384"/>
                  </a:lnTo>
                  <a:lnTo>
                    <a:pt x="74397" y="43627"/>
                  </a:lnTo>
                  <a:lnTo>
                    <a:pt x="111279" y="20183"/>
                  </a:lnTo>
                  <a:lnTo>
                    <a:pt x="153091" y="5244"/>
                  </a:lnTo>
                  <a:lnTo>
                    <a:pt x="198640" y="0"/>
                  </a:lnTo>
                  <a:lnTo>
                    <a:pt x="3012401" y="0"/>
                  </a:lnTo>
                  <a:lnTo>
                    <a:pt x="3057954" y="5244"/>
                  </a:lnTo>
                  <a:lnTo>
                    <a:pt x="3099766" y="20183"/>
                  </a:lnTo>
                  <a:lnTo>
                    <a:pt x="3136645" y="43627"/>
                  </a:lnTo>
                  <a:lnTo>
                    <a:pt x="3167402" y="74384"/>
                  </a:lnTo>
                  <a:lnTo>
                    <a:pt x="3190846" y="111263"/>
                  </a:lnTo>
                  <a:lnTo>
                    <a:pt x="3205785" y="153075"/>
                  </a:lnTo>
                  <a:lnTo>
                    <a:pt x="3211029" y="198627"/>
                  </a:lnTo>
                  <a:lnTo>
                    <a:pt x="3211029" y="993139"/>
                  </a:lnTo>
                  <a:lnTo>
                    <a:pt x="3205785" y="1038692"/>
                  </a:lnTo>
                  <a:lnTo>
                    <a:pt x="3190846" y="1080504"/>
                  </a:lnTo>
                  <a:lnTo>
                    <a:pt x="3167402" y="1117383"/>
                  </a:lnTo>
                  <a:lnTo>
                    <a:pt x="3136645" y="1148140"/>
                  </a:lnTo>
                  <a:lnTo>
                    <a:pt x="3099766" y="1171584"/>
                  </a:lnTo>
                  <a:lnTo>
                    <a:pt x="3057954" y="1186523"/>
                  </a:lnTo>
                  <a:lnTo>
                    <a:pt x="3012401" y="1191768"/>
                  </a:lnTo>
                  <a:lnTo>
                    <a:pt x="198640" y="1191768"/>
                  </a:lnTo>
                  <a:lnTo>
                    <a:pt x="153091" y="1186523"/>
                  </a:lnTo>
                  <a:lnTo>
                    <a:pt x="111279" y="1171584"/>
                  </a:lnTo>
                  <a:lnTo>
                    <a:pt x="74397" y="1148140"/>
                  </a:lnTo>
                  <a:lnTo>
                    <a:pt x="43636" y="1117383"/>
                  </a:lnTo>
                  <a:lnTo>
                    <a:pt x="20188" y="1080504"/>
                  </a:lnTo>
                  <a:lnTo>
                    <a:pt x="5245" y="1038692"/>
                  </a:lnTo>
                  <a:lnTo>
                    <a:pt x="0" y="993139"/>
                  </a:lnTo>
                  <a:lnTo>
                    <a:pt x="0" y="198627"/>
                  </a:lnTo>
                  <a:close/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78002" y="2480819"/>
            <a:ext cx="279908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95"/>
              </a:spcBef>
            </a:pPr>
            <a:r>
              <a:rPr sz="1600" spc="-40" dirty="0">
                <a:cs typeface="Microsoft Sans Serif"/>
              </a:rPr>
              <a:t>Укажите</a:t>
            </a:r>
            <a:r>
              <a:rPr sz="1600" spc="30" dirty="0">
                <a:cs typeface="Microsoft Sans Serif"/>
              </a:rPr>
              <a:t> </a:t>
            </a:r>
            <a:r>
              <a:rPr sz="1600" spc="-10" dirty="0">
                <a:cs typeface="Microsoft Sans Serif"/>
              </a:rPr>
              <a:t>во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всех</a:t>
            </a:r>
            <a:r>
              <a:rPr sz="1600" spc="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ячейках </a:t>
            </a:r>
            <a:r>
              <a:rPr sz="1600" spc="-15" dirty="0">
                <a:cs typeface="Microsoft Sans Serif"/>
              </a:rPr>
              <a:t> </a:t>
            </a:r>
            <a:r>
              <a:rPr sz="1600" spc="-20" dirty="0">
                <a:cs typeface="Microsoft Sans Serif"/>
              </a:rPr>
              <a:t>количество</a:t>
            </a:r>
            <a:r>
              <a:rPr sz="1600" dirty="0">
                <a:cs typeface="Microsoft Sans Serif"/>
              </a:rPr>
              <a:t> </a:t>
            </a:r>
            <a:r>
              <a:rPr sz="1600" spc="-15" dirty="0">
                <a:cs typeface="Microsoft Sans Serif"/>
              </a:rPr>
              <a:t>соответствующих </a:t>
            </a:r>
            <a:r>
              <a:rPr sz="1600" spc="-409" dirty="0">
                <a:cs typeface="Microsoft Sans Serif"/>
              </a:rPr>
              <a:t> </a:t>
            </a:r>
            <a:r>
              <a:rPr sz="1600" dirty="0">
                <a:cs typeface="Microsoft Sans Serif"/>
              </a:rPr>
              <a:t>ЭМ</a:t>
            </a:r>
            <a:r>
              <a:rPr sz="1600" spc="15" dirty="0">
                <a:cs typeface="Microsoft Sans Serif"/>
              </a:rPr>
              <a:t> </a:t>
            </a:r>
            <a:r>
              <a:rPr sz="1600" spc="-5" dirty="0">
                <a:cs typeface="Microsoft Sans Serif"/>
              </a:rPr>
              <a:t>и</a:t>
            </a:r>
            <a:r>
              <a:rPr sz="1600" spc="20" dirty="0">
                <a:cs typeface="Microsoft Sans Serif"/>
              </a:rPr>
              <a:t> </a:t>
            </a:r>
            <a:r>
              <a:rPr sz="1600" spc="-25" dirty="0">
                <a:cs typeface="Microsoft Sans Serif"/>
              </a:rPr>
              <a:t>нажмите</a:t>
            </a:r>
            <a:r>
              <a:rPr sz="1600" spc="55" dirty="0">
                <a:cs typeface="Microsoft Sans Serif"/>
              </a:rPr>
              <a:t> </a:t>
            </a:r>
            <a:r>
              <a:rPr sz="1600" spc="-45" dirty="0">
                <a:cs typeface="Microsoft Sans Serif"/>
              </a:rPr>
              <a:t>кнопку</a:t>
            </a:r>
            <a:endParaRPr sz="1600" dirty="0">
              <a:cs typeface="Microsoft Sans Serif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600" spc="-15" dirty="0">
                <a:cs typeface="Microsoft Sans Serif"/>
              </a:rPr>
              <a:t>«</a:t>
            </a:r>
            <a:r>
              <a:rPr sz="1600" b="1" spc="-15" dirty="0">
                <a:cs typeface="Arial"/>
              </a:rPr>
              <a:t>Продолжить</a:t>
            </a:r>
            <a:r>
              <a:rPr sz="1600" spc="-15" dirty="0">
                <a:cs typeface="Microsoft Sans Serif"/>
              </a:rPr>
              <a:t>»</a:t>
            </a:r>
            <a:endParaRPr sz="1600" dirty="0"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726180" y="944505"/>
            <a:ext cx="5015230" cy="4081779"/>
            <a:chOff x="3726179" y="944499"/>
            <a:chExt cx="5015230" cy="408177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26179" y="944499"/>
              <a:ext cx="5014976" cy="408152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220586" y="4436770"/>
              <a:ext cx="1526540" cy="482600"/>
            </a:xfrm>
            <a:custGeom>
              <a:avLst/>
              <a:gdLst/>
              <a:ahLst/>
              <a:cxnLst/>
              <a:rect l="l" t="t" r="r" b="b"/>
              <a:pathLst>
                <a:path w="1526540" h="482600">
                  <a:moveTo>
                    <a:pt x="0" y="482193"/>
                  </a:moveTo>
                  <a:lnTo>
                    <a:pt x="1526286" y="482193"/>
                  </a:lnTo>
                  <a:lnTo>
                    <a:pt x="1526286" y="0"/>
                  </a:lnTo>
                  <a:lnTo>
                    <a:pt x="0" y="0"/>
                  </a:lnTo>
                  <a:lnTo>
                    <a:pt x="0" y="482193"/>
                  </a:lnTo>
                  <a:close/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464044" y="1871345"/>
              <a:ext cx="1074420" cy="2360930"/>
            </a:xfrm>
            <a:custGeom>
              <a:avLst/>
              <a:gdLst/>
              <a:ahLst/>
              <a:cxnLst/>
              <a:rect l="l" t="t" r="r" b="b"/>
              <a:pathLst>
                <a:path w="1074420" h="2360929">
                  <a:moveTo>
                    <a:pt x="0" y="2360422"/>
                  </a:moveTo>
                  <a:lnTo>
                    <a:pt x="1073886" y="2360422"/>
                  </a:lnTo>
                  <a:lnTo>
                    <a:pt x="1073886" y="0"/>
                  </a:lnTo>
                  <a:lnTo>
                    <a:pt x="0" y="0"/>
                  </a:lnTo>
                  <a:lnTo>
                    <a:pt x="0" y="2360422"/>
                  </a:lnTo>
                  <a:close/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7529" y="5253983"/>
            <a:ext cx="8369300" cy="907941"/>
          </a:xfrm>
          <a:prstGeom prst="rect">
            <a:avLst/>
          </a:prstGeom>
          <a:solidFill>
            <a:srgbClr val="FFFFFF"/>
          </a:solidFill>
          <a:ln w="38100">
            <a:solidFill>
              <a:srgbClr val="E36C09"/>
            </a:solidFill>
          </a:ln>
        </p:spPr>
        <p:txBody>
          <a:bodyPr vert="horz" wrap="square" lIns="0" tIns="45720" rIns="0" bIns="0" rtlCol="0">
            <a:spAutoFit/>
          </a:bodyPr>
          <a:lstStyle/>
          <a:p>
            <a:pPr marL="91440" algn="just">
              <a:lnSpc>
                <a:spcPct val="100000"/>
              </a:lnSpc>
              <a:spcBef>
                <a:spcPts val="360"/>
              </a:spcBef>
            </a:pPr>
            <a:r>
              <a:rPr sz="1400" dirty="0">
                <a:cs typeface="Microsoft Sans Serif"/>
              </a:rPr>
              <a:t>В</a:t>
            </a:r>
            <a:r>
              <a:rPr sz="1400" spc="5" dirty="0">
                <a:cs typeface="Microsoft Sans Serif"/>
              </a:rPr>
              <a:t> </a:t>
            </a:r>
            <a:r>
              <a:rPr sz="1400" spc="-35" dirty="0">
                <a:cs typeface="Microsoft Sans Serif"/>
              </a:rPr>
              <a:t>результате</a:t>
            </a:r>
            <a:r>
              <a:rPr sz="1400" spc="-2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будут</a:t>
            </a:r>
            <a:r>
              <a:rPr sz="1400" spc="4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сформированы</a:t>
            </a:r>
            <a:r>
              <a:rPr sz="1400" dirty="0">
                <a:cs typeface="Microsoft Sans Serif"/>
              </a:rPr>
              <a:t> и</a:t>
            </a:r>
            <a:r>
              <a:rPr sz="1400" spc="1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отправлены</a:t>
            </a:r>
            <a:r>
              <a:rPr sz="1400" spc="1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на</a:t>
            </a:r>
            <a:r>
              <a:rPr sz="1400" spc="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принтер:</a:t>
            </a:r>
            <a:endParaRPr sz="1400" dirty="0">
              <a:cs typeface="Microsoft Sans Serif"/>
            </a:endParaRPr>
          </a:p>
          <a:p>
            <a:pPr marL="272415" marR="462915" indent="-181610" algn="just">
              <a:lnSpc>
                <a:spcPct val="100000"/>
              </a:lnSpc>
              <a:buFont typeface="Symbol"/>
              <a:buChar char=""/>
              <a:tabLst>
                <a:tab pos="273050" algn="l"/>
              </a:tabLst>
            </a:pPr>
            <a:r>
              <a:rPr sz="1400" b="1" spc="-20" dirty="0">
                <a:cs typeface="Arial"/>
              </a:rPr>
              <a:t>Протокол</a:t>
            </a:r>
            <a:r>
              <a:rPr sz="1400" b="1" spc="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печати</a:t>
            </a:r>
            <a:r>
              <a:rPr sz="1400" b="1" dirty="0">
                <a:cs typeface="Arial"/>
              </a:rPr>
              <a:t> ЭМ</a:t>
            </a:r>
            <a:r>
              <a:rPr sz="1400" b="1" spc="-10" dirty="0">
                <a:cs typeface="Arial"/>
              </a:rPr>
              <a:t> </a:t>
            </a:r>
            <a:r>
              <a:rPr sz="1400" b="1" dirty="0">
                <a:cs typeface="Arial"/>
              </a:rPr>
              <a:t>в</a:t>
            </a:r>
            <a:r>
              <a:rPr sz="1400" b="1" spc="10" dirty="0">
                <a:cs typeface="Arial"/>
              </a:rPr>
              <a:t> </a:t>
            </a:r>
            <a:r>
              <a:rPr sz="1400" b="1" spc="-15" dirty="0">
                <a:cs typeface="Arial"/>
              </a:rPr>
              <a:t>аудитории</a:t>
            </a:r>
            <a:r>
              <a:rPr sz="1400" spc="-15" dirty="0">
                <a:cs typeface="Microsoft Sans Serif"/>
              </a:rPr>
              <a:t>.</a:t>
            </a:r>
            <a:r>
              <a:rPr sz="1400" spc="5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Введенные</a:t>
            </a:r>
            <a:r>
              <a:rPr sz="1400" spc="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сведения</a:t>
            </a:r>
            <a:r>
              <a:rPr sz="1400" spc="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о</a:t>
            </a:r>
            <a:r>
              <a:rPr sz="1400" spc="15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количестве</a:t>
            </a:r>
            <a:r>
              <a:rPr sz="1400" spc="-1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</a:t>
            </a:r>
            <a:r>
              <a:rPr sz="1400" spc="20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будут</a:t>
            </a:r>
            <a:r>
              <a:rPr sz="1400" spc="4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отражены </a:t>
            </a:r>
            <a:r>
              <a:rPr sz="1400" spc="-355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 </a:t>
            </a:r>
            <a:r>
              <a:rPr sz="1400" spc="-10" dirty="0">
                <a:cs typeface="Microsoft Sans Serif"/>
              </a:rPr>
              <a:t>сформированном</a:t>
            </a:r>
            <a:r>
              <a:rPr sz="1400" spc="-25" dirty="0">
                <a:cs typeface="Microsoft Sans Serif"/>
              </a:rPr>
              <a:t> </a:t>
            </a:r>
            <a:r>
              <a:rPr sz="1400" b="1" spc="-20" dirty="0">
                <a:cs typeface="Arial"/>
              </a:rPr>
              <a:t>Протоколе</a:t>
            </a:r>
            <a:r>
              <a:rPr sz="1400" b="1" spc="15" dirty="0">
                <a:cs typeface="Arial"/>
              </a:rPr>
              <a:t> </a:t>
            </a:r>
            <a:r>
              <a:rPr sz="1400" b="1" spc="-10" dirty="0">
                <a:cs typeface="Arial"/>
              </a:rPr>
              <a:t>печати</a:t>
            </a:r>
            <a:r>
              <a:rPr sz="1400" b="1" spc="-5" dirty="0">
                <a:cs typeface="Arial"/>
              </a:rPr>
              <a:t> </a:t>
            </a:r>
            <a:r>
              <a:rPr sz="1400" b="1" dirty="0">
                <a:cs typeface="Arial"/>
              </a:rPr>
              <a:t>ЭМ</a:t>
            </a:r>
            <a:r>
              <a:rPr sz="1400" b="1" spc="-5" dirty="0">
                <a:cs typeface="Arial"/>
              </a:rPr>
              <a:t> </a:t>
            </a:r>
            <a:r>
              <a:rPr sz="1400" b="1" dirty="0">
                <a:cs typeface="Arial"/>
              </a:rPr>
              <a:t>в</a:t>
            </a:r>
            <a:r>
              <a:rPr sz="1400" b="1" spc="-5" dirty="0">
                <a:cs typeface="Arial"/>
              </a:rPr>
              <a:t> </a:t>
            </a:r>
            <a:r>
              <a:rPr sz="1400" b="1" spc="-15" dirty="0" err="1" smtClean="0">
                <a:cs typeface="Arial"/>
              </a:rPr>
              <a:t>аудитории</a:t>
            </a:r>
            <a:endParaRPr sz="1400" dirty="0">
              <a:cs typeface="Microsoft Sans Serif"/>
            </a:endParaRPr>
          </a:p>
          <a:p>
            <a:pPr marL="272415" indent="-181610" algn="just">
              <a:lnSpc>
                <a:spcPct val="100000"/>
              </a:lnSpc>
              <a:buFont typeface="Symbol"/>
              <a:buChar char=""/>
              <a:tabLst>
                <a:tab pos="273050" algn="l"/>
              </a:tabLst>
            </a:pPr>
            <a:r>
              <a:rPr sz="1400" b="1" spc="-10" dirty="0">
                <a:cs typeface="Arial"/>
              </a:rPr>
              <a:t>Калибровочный</a:t>
            </a:r>
            <a:r>
              <a:rPr sz="1400" b="1" spc="-25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лист </a:t>
            </a:r>
            <a:r>
              <a:rPr sz="1400" b="1" spc="-15" dirty="0">
                <a:cs typeface="Arial"/>
              </a:rPr>
              <a:t>(тестовая</a:t>
            </a:r>
            <a:r>
              <a:rPr sz="1400" b="1" spc="20" dirty="0">
                <a:cs typeface="Arial"/>
              </a:rPr>
              <a:t> </a:t>
            </a:r>
            <a:r>
              <a:rPr sz="1400" b="1" spc="-5" dirty="0">
                <a:cs typeface="Arial"/>
              </a:rPr>
              <a:t>страница)</a:t>
            </a:r>
            <a:r>
              <a:rPr sz="1400" b="1" spc="20" dirty="0">
                <a:cs typeface="Arial"/>
              </a:rPr>
              <a:t> </a:t>
            </a:r>
            <a:r>
              <a:rPr sz="1400" spc="-20" dirty="0">
                <a:cs typeface="Microsoft Sans Serif"/>
              </a:rPr>
              <a:t>проверки</a:t>
            </a:r>
            <a:r>
              <a:rPr sz="1400" spc="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границ</a:t>
            </a:r>
            <a:r>
              <a:rPr sz="1400" spc="10" dirty="0">
                <a:cs typeface="Microsoft Sans Serif"/>
              </a:rPr>
              <a:t> </a:t>
            </a:r>
            <a:r>
              <a:rPr sz="1400" spc="-25" dirty="0">
                <a:cs typeface="Microsoft Sans Serif"/>
              </a:rPr>
              <a:t>печати</a:t>
            </a:r>
            <a:endParaRPr sz="1400" dirty="0">
              <a:cs typeface="Microsoft Sans Serif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8739" y="29342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ПРОВЕДЕНИЕ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002060"/>
                </a:solidFill>
              </a:rPr>
              <a:t>ЗАВЕРШЕНИЕ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ЭКЗАМЕНА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5" dirty="0">
                <a:solidFill>
                  <a:srgbClr val="002060"/>
                </a:solidFill>
              </a:rPr>
              <a:t>ППЭ</a:t>
            </a:r>
            <a:endParaRPr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0060" y="1022736"/>
            <a:ext cx="8618855" cy="804545"/>
            <a:chOff x="260057" y="1022730"/>
            <a:chExt cx="8618855" cy="804545"/>
          </a:xfrm>
        </p:grpSpPr>
        <p:sp>
          <p:nvSpPr>
            <p:cNvPr id="3" name="object 3"/>
            <p:cNvSpPr/>
            <p:nvPr/>
          </p:nvSpPr>
          <p:spPr>
            <a:xfrm>
              <a:off x="279107" y="1041780"/>
              <a:ext cx="8580755" cy="766445"/>
            </a:xfrm>
            <a:custGeom>
              <a:avLst/>
              <a:gdLst/>
              <a:ahLst/>
              <a:cxnLst/>
              <a:rect l="l" t="t" r="r" b="b"/>
              <a:pathLst>
                <a:path w="8580755" h="766444">
                  <a:moveTo>
                    <a:pt x="8452777" y="0"/>
                  </a:moveTo>
                  <a:lnTo>
                    <a:pt x="127698" y="0"/>
                  </a:lnTo>
                  <a:lnTo>
                    <a:pt x="77988" y="10050"/>
                  </a:lnTo>
                  <a:lnTo>
                    <a:pt x="37398" y="37449"/>
                  </a:lnTo>
                  <a:lnTo>
                    <a:pt x="10033" y="78063"/>
                  </a:lnTo>
                  <a:lnTo>
                    <a:pt x="0" y="127762"/>
                  </a:lnTo>
                  <a:lnTo>
                    <a:pt x="0" y="638556"/>
                  </a:lnTo>
                  <a:lnTo>
                    <a:pt x="10033" y="688234"/>
                  </a:lnTo>
                  <a:lnTo>
                    <a:pt x="37398" y="728805"/>
                  </a:lnTo>
                  <a:lnTo>
                    <a:pt x="77988" y="756159"/>
                  </a:lnTo>
                  <a:lnTo>
                    <a:pt x="127698" y="766191"/>
                  </a:lnTo>
                  <a:lnTo>
                    <a:pt x="8452777" y="766191"/>
                  </a:lnTo>
                  <a:lnTo>
                    <a:pt x="8502455" y="756159"/>
                  </a:lnTo>
                  <a:lnTo>
                    <a:pt x="8543026" y="728805"/>
                  </a:lnTo>
                  <a:lnTo>
                    <a:pt x="8570381" y="688234"/>
                  </a:lnTo>
                  <a:lnTo>
                    <a:pt x="8580412" y="638556"/>
                  </a:lnTo>
                  <a:lnTo>
                    <a:pt x="8580412" y="127762"/>
                  </a:lnTo>
                  <a:lnTo>
                    <a:pt x="8570381" y="78063"/>
                  </a:lnTo>
                  <a:lnTo>
                    <a:pt x="8543026" y="37449"/>
                  </a:lnTo>
                  <a:lnTo>
                    <a:pt x="8502455" y="10050"/>
                  </a:lnTo>
                  <a:lnTo>
                    <a:pt x="84527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9107" y="1041780"/>
              <a:ext cx="8580755" cy="766445"/>
            </a:xfrm>
            <a:custGeom>
              <a:avLst/>
              <a:gdLst/>
              <a:ahLst/>
              <a:cxnLst/>
              <a:rect l="l" t="t" r="r" b="b"/>
              <a:pathLst>
                <a:path w="8580755" h="766444">
                  <a:moveTo>
                    <a:pt x="0" y="127762"/>
                  </a:moveTo>
                  <a:lnTo>
                    <a:pt x="10033" y="78063"/>
                  </a:lnTo>
                  <a:lnTo>
                    <a:pt x="37398" y="37449"/>
                  </a:lnTo>
                  <a:lnTo>
                    <a:pt x="77988" y="10050"/>
                  </a:lnTo>
                  <a:lnTo>
                    <a:pt x="127698" y="0"/>
                  </a:lnTo>
                  <a:lnTo>
                    <a:pt x="8452777" y="0"/>
                  </a:lnTo>
                  <a:lnTo>
                    <a:pt x="8502455" y="10050"/>
                  </a:lnTo>
                  <a:lnTo>
                    <a:pt x="8543026" y="37449"/>
                  </a:lnTo>
                  <a:lnTo>
                    <a:pt x="8570381" y="78063"/>
                  </a:lnTo>
                  <a:lnTo>
                    <a:pt x="8580412" y="127762"/>
                  </a:lnTo>
                  <a:lnTo>
                    <a:pt x="8580412" y="638556"/>
                  </a:lnTo>
                  <a:lnTo>
                    <a:pt x="8570381" y="688234"/>
                  </a:lnTo>
                  <a:lnTo>
                    <a:pt x="8543026" y="728805"/>
                  </a:lnTo>
                  <a:lnTo>
                    <a:pt x="8502455" y="756159"/>
                  </a:lnTo>
                  <a:lnTo>
                    <a:pt x="8452777" y="766191"/>
                  </a:lnTo>
                  <a:lnTo>
                    <a:pt x="127698" y="766191"/>
                  </a:lnTo>
                  <a:lnTo>
                    <a:pt x="77988" y="756159"/>
                  </a:lnTo>
                  <a:lnTo>
                    <a:pt x="37398" y="728805"/>
                  </a:lnTo>
                  <a:lnTo>
                    <a:pt x="10033" y="688234"/>
                  </a:lnTo>
                  <a:lnTo>
                    <a:pt x="0" y="638556"/>
                  </a:lnTo>
                  <a:lnTo>
                    <a:pt x="0" y="127762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1072895"/>
              <a:ext cx="906780" cy="2804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4715" y="1293875"/>
              <a:ext cx="754379" cy="9448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260060" y="2055373"/>
            <a:ext cx="8618855" cy="2004695"/>
            <a:chOff x="260057" y="2055367"/>
            <a:chExt cx="8618855" cy="2004695"/>
          </a:xfrm>
        </p:grpSpPr>
        <p:sp>
          <p:nvSpPr>
            <p:cNvPr id="8" name="object 8"/>
            <p:cNvSpPr/>
            <p:nvPr/>
          </p:nvSpPr>
          <p:spPr>
            <a:xfrm>
              <a:off x="279107" y="2074417"/>
              <a:ext cx="8580755" cy="1966595"/>
            </a:xfrm>
            <a:custGeom>
              <a:avLst/>
              <a:gdLst/>
              <a:ahLst/>
              <a:cxnLst/>
              <a:rect l="l" t="t" r="r" b="b"/>
              <a:pathLst>
                <a:path w="8580755" h="1966595">
                  <a:moveTo>
                    <a:pt x="8432457" y="0"/>
                  </a:moveTo>
                  <a:lnTo>
                    <a:pt x="148005" y="0"/>
                  </a:lnTo>
                  <a:lnTo>
                    <a:pt x="101221" y="7548"/>
                  </a:lnTo>
                  <a:lnTo>
                    <a:pt x="60591" y="28569"/>
                  </a:lnTo>
                  <a:lnTo>
                    <a:pt x="28554" y="60624"/>
                  </a:lnTo>
                  <a:lnTo>
                    <a:pt x="7544" y="101274"/>
                  </a:lnTo>
                  <a:lnTo>
                    <a:pt x="0" y="148082"/>
                  </a:lnTo>
                  <a:lnTo>
                    <a:pt x="0" y="1818132"/>
                  </a:lnTo>
                  <a:lnTo>
                    <a:pt x="7544" y="1864877"/>
                  </a:lnTo>
                  <a:lnTo>
                    <a:pt x="28554" y="1905489"/>
                  </a:lnTo>
                  <a:lnTo>
                    <a:pt x="60591" y="1937525"/>
                  </a:lnTo>
                  <a:lnTo>
                    <a:pt x="101221" y="1958539"/>
                  </a:lnTo>
                  <a:lnTo>
                    <a:pt x="148005" y="1966087"/>
                  </a:lnTo>
                  <a:lnTo>
                    <a:pt x="8432457" y="1966087"/>
                  </a:lnTo>
                  <a:lnTo>
                    <a:pt x="8479251" y="1958539"/>
                  </a:lnTo>
                  <a:lnTo>
                    <a:pt x="8519869" y="1937525"/>
                  </a:lnTo>
                  <a:lnTo>
                    <a:pt x="8551886" y="1905489"/>
                  </a:lnTo>
                  <a:lnTo>
                    <a:pt x="8572876" y="1864877"/>
                  </a:lnTo>
                  <a:lnTo>
                    <a:pt x="8580412" y="1818132"/>
                  </a:lnTo>
                  <a:lnTo>
                    <a:pt x="8580412" y="148082"/>
                  </a:lnTo>
                  <a:lnTo>
                    <a:pt x="8572876" y="101274"/>
                  </a:lnTo>
                  <a:lnTo>
                    <a:pt x="8551886" y="60624"/>
                  </a:lnTo>
                  <a:lnTo>
                    <a:pt x="8519869" y="28569"/>
                  </a:lnTo>
                  <a:lnTo>
                    <a:pt x="8479251" y="7548"/>
                  </a:lnTo>
                  <a:lnTo>
                    <a:pt x="8432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9107" y="2074417"/>
              <a:ext cx="8580755" cy="1966595"/>
            </a:xfrm>
            <a:custGeom>
              <a:avLst/>
              <a:gdLst/>
              <a:ahLst/>
              <a:cxnLst/>
              <a:rect l="l" t="t" r="r" b="b"/>
              <a:pathLst>
                <a:path w="8580755" h="1966595">
                  <a:moveTo>
                    <a:pt x="0" y="148082"/>
                  </a:moveTo>
                  <a:lnTo>
                    <a:pt x="7544" y="101274"/>
                  </a:lnTo>
                  <a:lnTo>
                    <a:pt x="28554" y="60624"/>
                  </a:lnTo>
                  <a:lnTo>
                    <a:pt x="60591" y="28569"/>
                  </a:lnTo>
                  <a:lnTo>
                    <a:pt x="101221" y="7548"/>
                  </a:lnTo>
                  <a:lnTo>
                    <a:pt x="148005" y="0"/>
                  </a:lnTo>
                  <a:lnTo>
                    <a:pt x="8432457" y="0"/>
                  </a:lnTo>
                  <a:lnTo>
                    <a:pt x="8479251" y="7548"/>
                  </a:lnTo>
                  <a:lnTo>
                    <a:pt x="8519869" y="28569"/>
                  </a:lnTo>
                  <a:lnTo>
                    <a:pt x="8551886" y="60624"/>
                  </a:lnTo>
                  <a:lnTo>
                    <a:pt x="8572876" y="101274"/>
                  </a:lnTo>
                  <a:lnTo>
                    <a:pt x="8580412" y="148082"/>
                  </a:lnTo>
                  <a:lnTo>
                    <a:pt x="8580412" y="1818132"/>
                  </a:lnTo>
                  <a:lnTo>
                    <a:pt x="8572876" y="1864877"/>
                  </a:lnTo>
                  <a:lnTo>
                    <a:pt x="8551886" y="1905489"/>
                  </a:lnTo>
                  <a:lnTo>
                    <a:pt x="8519869" y="1937525"/>
                  </a:lnTo>
                  <a:lnTo>
                    <a:pt x="8479251" y="1958539"/>
                  </a:lnTo>
                  <a:lnTo>
                    <a:pt x="8432457" y="1966087"/>
                  </a:lnTo>
                  <a:lnTo>
                    <a:pt x="148005" y="1966087"/>
                  </a:lnTo>
                  <a:lnTo>
                    <a:pt x="101221" y="1958539"/>
                  </a:lnTo>
                  <a:lnTo>
                    <a:pt x="60591" y="1937525"/>
                  </a:lnTo>
                  <a:lnTo>
                    <a:pt x="28554" y="1905489"/>
                  </a:lnTo>
                  <a:lnTo>
                    <a:pt x="7544" y="1864877"/>
                  </a:lnTo>
                  <a:lnTo>
                    <a:pt x="0" y="1818132"/>
                  </a:lnTo>
                  <a:lnTo>
                    <a:pt x="0" y="148082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371" y="2110739"/>
              <a:ext cx="906780" cy="2804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811" y="2331719"/>
              <a:ext cx="754379" cy="94487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262712" y="4287901"/>
            <a:ext cx="8623935" cy="1026160"/>
            <a:chOff x="262712" y="4287901"/>
            <a:chExt cx="8623935" cy="1026160"/>
          </a:xfrm>
        </p:grpSpPr>
        <p:sp>
          <p:nvSpPr>
            <p:cNvPr id="13" name="object 13"/>
            <p:cNvSpPr/>
            <p:nvPr/>
          </p:nvSpPr>
          <p:spPr>
            <a:xfrm>
              <a:off x="281762" y="4306951"/>
              <a:ext cx="8585835" cy="988060"/>
            </a:xfrm>
            <a:custGeom>
              <a:avLst/>
              <a:gdLst/>
              <a:ahLst/>
              <a:cxnLst/>
              <a:rect l="l" t="t" r="r" b="b"/>
              <a:pathLst>
                <a:path w="8585835" h="988060">
                  <a:moveTo>
                    <a:pt x="8421166" y="0"/>
                  </a:moveTo>
                  <a:lnTo>
                    <a:pt x="164592" y="0"/>
                  </a:lnTo>
                  <a:lnTo>
                    <a:pt x="120835" y="5886"/>
                  </a:lnTo>
                  <a:lnTo>
                    <a:pt x="81517" y="22493"/>
                  </a:lnTo>
                  <a:lnTo>
                    <a:pt x="48206" y="48244"/>
                  </a:lnTo>
                  <a:lnTo>
                    <a:pt x="22470" y="81562"/>
                  </a:lnTo>
                  <a:lnTo>
                    <a:pt x="5879" y="120870"/>
                  </a:lnTo>
                  <a:lnTo>
                    <a:pt x="0" y="164592"/>
                  </a:lnTo>
                  <a:lnTo>
                    <a:pt x="0" y="822960"/>
                  </a:lnTo>
                  <a:lnTo>
                    <a:pt x="5879" y="866725"/>
                  </a:lnTo>
                  <a:lnTo>
                    <a:pt x="22470" y="906046"/>
                  </a:lnTo>
                  <a:lnTo>
                    <a:pt x="48206" y="939355"/>
                  </a:lnTo>
                  <a:lnTo>
                    <a:pt x="81517" y="965087"/>
                  </a:lnTo>
                  <a:lnTo>
                    <a:pt x="120835" y="981674"/>
                  </a:lnTo>
                  <a:lnTo>
                    <a:pt x="164592" y="987552"/>
                  </a:lnTo>
                  <a:lnTo>
                    <a:pt x="8421166" y="987552"/>
                  </a:lnTo>
                  <a:lnTo>
                    <a:pt x="8464932" y="981674"/>
                  </a:lnTo>
                  <a:lnTo>
                    <a:pt x="8504253" y="965087"/>
                  </a:lnTo>
                  <a:lnTo>
                    <a:pt x="8537562" y="939355"/>
                  </a:lnTo>
                  <a:lnTo>
                    <a:pt x="8563293" y="906046"/>
                  </a:lnTo>
                  <a:lnTo>
                    <a:pt x="8579881" y="866725"/>
                  </a:lnTo>
                  <a:lnTo>
                    <a:pt x="8585758" y="822960"/>
                  </a:lnTo>
                  <a:lnTo>
                    <a:pt x="8585758" y="164592"/>
                  </a:lnTo>
                  <a:lnTo>
                    <a:pt x="8579881" y="120870"/>
                  </a:lnTo>
                  <a:lnTo>
                    <a:pt x="8563293" y="81562"/>
                  </a:lnTo>
                  <a:lnTo>
                    <a:pt x="8537562" y="48244"/>
                  </a:lnTo>
                  <a:lnTo>
                    <a:pt x="8504253" y="22493"/>
                  </a:lnTo>
                  <a:lnTo>
                    <a:pt x="8464932" y="5886"/>
                  </a:lnTo>
                  <a:lnTo>
                    <a:pt x="84211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1762" y="4306951"/>
              <a:ext cx="8585835" cy="988060"/>
            </a:xfrm>
            <a:custGeom>
              <a:avLst/>
              <a:gdLst/>
              <a:ahLst/>
              <a:cxnLst/>
              <a:rect l="l" t="t" r="r" b="b"/>
              <a:pathLst>
                <a:path w="8585835" h="988060">
                  <a:moveTo>
                    <a:pt x="0" y="164592"/>
                  </a:moveTo>
                  <a:lnTo>
                    <a:pt x="5879" y="120870"/>
                  </a:lnTo>
                  <a:lnTo>
                    <a:pt x="22470" y="81562"/>
                  </a:lnTo>
                  <a:lnTo>
                    <a:pt x="48206" y="48244"/>
                  </a:lnTo>
                  <a:lnTo>
                    <a:pt x="81517" y="22493"/>
                  </a:lnTo>
                  <a:lnTo>
                    <a:pt x="120835" y="5886"/>
                  </a:lnTo>
                  <a:lnTo>
                    <a:pt x="164592" y="0"/>
                  </a:lnTo>
                  <a:lnTo>
                    <a:pt x="8421166" y="0"/>
                  </a:lnTo>
                  <a:lnTo>
                    <a:pt x="8464932" y="5886"/>
                  </a:lnTo>
                  <a:lnTo>
                    <a:pt x="8504253" y="22493"/>
                  </a:lnTo>
                  <a:lnTo>
                    <a:pt x="8537562" y="48244"/>
                  </a:lnTo>
                  <a:lnTo>
                    <a:pt x="8563293" y="81562"/>
                  </a:lnTo>
                  <a:lnTo>
                    <a:pt x="8579881" y="120870"/>
                  </a:lnTo>
                  <a:lnTo>
                    <a:pt x="8585758" y="164592"/>
                  </a:lnTo>
                  <a:lnTo>
                    <a:pt x="8585758" y="822960"/>
                  </a:lnTo>
                  <a:lnTo>
                    <a:pt x="8579881" y="866725"/>
                  </a:lnTo>
                  <a:lnTo>
                    <a:pt x="8563293" y="906046"/>
                  </a:lnTo>
                  <a:lnTo>
                    <a:pt x="8537562" y="939355"/>
                  </a:lnTo>
                  <a:lnTo>
                    <a:pt x="8504253" y="965087"/>
                  </a:lnTo>
                  <a:lnTo>
                    <a:pt x="8464932" y="981674"/>
                  </a:lnTo>
                  <a:lnTo>
                    <a:pt x="8421166" y="987552"/>
                  </a:lnTo>
                  <a:lnTo>
                    <a:pt x="164592" y="987552"/>
                  </a:lnTo>
                  <a:lnTo>
                    <a:pt x="120835" y="981674"/>
                  </a:lnTo>
                  <a:lnTo>
                    <a:pt x="81517" y="965087"/>
                  </a:lnTo>
                  <a:lnTo>
                    <a:pt x="48206" y="939355"/>
                  </a:lnTo>
                  <a:lnTo>
                    <a:pt x="22470" y="906046"/>
                  </a:lnTo>
                  <a:lnTo>
                    <a:pt x="5879" y="866725"/>
                  </a:lnTo>
                  <a:lnTo>
                    <a:pt x="0" y="822960"/>
                  </a:lnTo>
                  <a:lnTo>
                    <a:pt x="0" y="164592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992" y="4349496"/>
              <a:ext cx="906780" cy="2804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432" y="4570476"/>
              <a:ext cx="754380" cy="9448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95430" y="1110744"/>
            <a:ext cx="8347075" cy="46211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u="sng" spc="-25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0000"/>
                  </a:solidFill>
                </a:uFill>
                <a:cs typeface="Arial"/>
              </a:rPr>
              <a:t>ВАЖНО!</a:t>
            </a:r>
            <a:endParaRPr sz="13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300" spc="-20" dirty="0">
                <a:cs typeface="Microsoft Sans Serif"/>
              </a:rPr>
              <a:t>«Количество </a:t>
            </a:r>
            <a:r>
              <a:rPr sz="1300" spc="-5" dirty="0">
                <a:cs typeface="Microsoft Sans Serif"/>
              </a:rPr>
              <a:t>ЭМ, </a:t>
            </a:r>
            <a:r>
              <a:rPr sz="1300" spc="-15" dirty="0">
                <a:cs typeface="Microsoft Sans Serif"/>
              </a:rPr>
              <a:t>использованных </a:t>
            </a:r>
            <a:r>
              <a:rPr sz="1300" spc="-10" dirty="0">
                <a:cs typeface="Microsoft Sans Serif"/>
              </a:rPr>
              <a:t>участниками», по </a:t>
            </a:r>
            <a:r>
              <a:rPr sz="1300" spc="-15" dirty="0">
                <a:cs typeface="Microsoft Sans Serif"/>
              </a:rPr>
              <a:t>умолчанию </a:t>
            </a:r>
            <a:r>
              <a:rPr sz="1300" spc="-20" dirty="0">
                <a:cs typeface="Microsoft Sans Serif"/>
              </a:rPr>
              <a:t>заполняется количеством </a:t>
            </a:r>
            <a:r>
              <a:rPr sz="1300" spc="-5" dirty="0">
                <a:cs typeface="Microsoft Sans Serif"/>
              </a:rPr>
              <a:t>ЭМ, </a:t>
            </a:r>
            <a:r>
              <a:rPr sz="1300" dirty="0">
                <a:cs typeface="Microsoft Sans Serif"/>
              </a:rPr>
              <a:t>для </a:t>
            </a:r>
            <a:r>
              <a:rPr sz="1300" spc="-20" dirty="0">
                <a:cs typeface="Microsoft Sans Serif"/>
              </a:rPr>
              <a:t>которых </a:t>
            </a:r>
            <a:r>
              <a:rPr sz="1300" spc="-15" dirty="0">
                <a:cs typeface="Microsoft Sans Serif"/>
              </a:rPr>
              <a:t> </a:t>
            </a:r>
            <a:r>
              <a:rPr sz="1300" dirty="0">
                <a:cs typeface="Microsoft Sans Serif"/>
              </a:rPr>
              <a:t>была</a:t>
            </a:r>
            <a:r>
              <a:rPr sz="1300" spc="20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подтверждена</a:t>
            </a:r>
            <a:r>
              <a:rPr sz="1300" spc="7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успешная</a:t>
            </a:r>
            <a:r>
              <a:rPr sz="1300" spc="25" dirty="0">
                <a:cs typeface="Microsoft Sans Serif"/>
              </a:rPr>
              <a:t> </a:t>
            </a:r>
            <a:r>
              <a:rPr sz="1300" spc="-25" dirty="0">
                <a:cs typeface="Microsoft Sans Serif"/>
              </a:rPr>
              <a:t>печать</a:t>
            </a:r>
            <a:endParaRPr sz="1300" dirty="0"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 dirty="0">
              <a:latin typeface="Microsoft Sans Serif"/>
              <a:cs typeface="Microsoft Sans Serif"/>
            </a:endParaRPr>
          </a:p>
          <a:p>
            <a:pPr marL="18415">
              <a:lnSpc>
                <a:spcPct val="100000"/>
              </a:lnSpc>
            </a:pPr>
            <a:r>
              <a:rPr sz="1300" b="1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ВАЖНО!</a:t>
            </a:r>
            <a:endParaRPr sz="1300" dirty="0">
              <a:cs typeface="Arial"/>
            </a:endParaRPr>
          </a:p>
          <a:p>
            <a:pPr marL="18415" marR="11430" algn="just">
              <a:lnSpc>
                <a:spcPct val="100000"/>
              </a:lnSpc>
            </a:pPr>
            <a:r>
              <a:rPr sz="1300" spc="-5" dirty="0">
                <a:cs typeface="Microsoft Sans Serif"/>
              </a:rPr>
              <a:t>По</a:t>
            </a:r>
            <a:r>
              <a:rPr sz="1300" spc="33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умолчанию</a:t>
            </a:r>
            <a:r>
              <a:rPr sz="1300" spc="31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все</a:t>
            </a:r>
            <a:r>
              <a:rPr sz="1300" spc="325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ЭМ,</a:t>
            </a:r>
            <a:r>
              <a:rPr sz="1300" spc="33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успешно</a:t>
            </a:r>
            <a:r>
              <a:rPr sz="1300" spc="32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напечатанные</a:t>
            </a:r>
            <a:r>
              <a:rPr sz="1300" spc="305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в</a:t>
            </a:r>
            <a:r>
              <a:rPr sz="1300" spc="33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ходе</a:t>
            </a:r>
            <a:r>
              <a:rPr sz="1300" spc="31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дополнительной</a:t>
            </a:r>
            <a:r>
              <a:rPr sz="1300" spc="31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печати,</a:t>
            </a:r>
            <a:r>
              <a:rPr sz="1300" spc="30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будут</a:t>
            </a:r>
            <a:r>
              <a:rPr sz="1300" spc="315" dirty="0">
                <a:cs typeface="Microsoft Sans Serif"/>
              </a:rPr>
              <a:t> </a:t>
            </a:r>
            <a:r>
              <a:rPr sz="1300" spc="-30" dirty="0">
                <a:cs typeface="Microsoft Sans Serif"/>
              </a:rPr>
              <a:t>также</a:t>
            </a:r>
            <a:r>
              <a:rPr sz="1300" spc="28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включены </a:t>
            </a:r>
            <a:r>
              <a:rPr sz="1300" spc="-1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в</a:t>
            </a:r>
            <a:r>
              <a:rPr sz="1300" spc="-1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число</a:t>
            </a:r>
            <a:r>
              <a:rPr sz="1300" spc="50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ЭМ,</a:t>
            </a:r>
            <a:r>
              <a:rPr sz="1300" spc="4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использованных</a:t>
            </a:r>
            <a:r>
              <a:rPr sz="1300" spc="4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участниками.</a:t>
            </a:r>
            <a:endParaRPr sz="1300" dirty="0">
              <a:cs typeface="Microsoft Sans Serif"/>
            </a:endParaRPr>
          </a:p>
          <a:p>
            <a:pPr marL="18415" marR="8890" algn="just">
              <a:lnSpc>
                <a:spcPct val="100000"/>
              </a:lnSpc>
            </a:pPr>
            <a:r>
              <a:rPr sz="1300" spc="-35" dirty="0">
                <a:cs typeface="Microsoft Sans Serif"/>
              </a:rPr>
              <a:t>Таким</a:t>
            </a:r>
            <a:r>
              <a:rPr sz="1300" spc="27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образом, </a:t>
            </a:r>
            <a:r>
              <a:rPr sz="1300" spc="-5" dirty="0">
                <a:cs typeface="Microsoft Sans Serif"/>
              </a:rPr>
              <a:t>все ЭМ, </a:t>
            </a:r>
            <a:r>
              <a:rPr sz="1300" spc="-15" dirty="0">
                <a:cs typeface="Microsoft Sans Serif"/>
              </a:rPr>
              <a:t>напечатанные</a:t>
            </a:r>
            <a:r>
              <a:rPr sz="1300" spc="31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дополнительно </a:t>
            </a:r>
            <a:r>
              <a:rPr sz="1300" spc="-10" dirty="0">
                <a:cs typeface="Microsoft Sans Serif"/>
              </a:rPr>
              <a:t>по </a:t>
            </a:r>
            <a:r>
              <a:rPr sz="1300" spc="-15" dirty="0">
                <a:cs typeface="Microsoft Sans Serif"/>
              </a:rPr>
              <a:t>причине </a:t>
            </a:r>
            <a:r>
              <a:rPr sz="1300" spc="-20" dirty="0">
                <a:cs typeface="Microsoft Sans Serif"/>
              </a:rPr>
              <a:t>порчи </a:t>
            </a:r>
            <a:r>
              <a:rPr sz="1300" spc="5" dirty="0">
                <a:cs typeface="Microsoft Sans Serif"/>
              </a:rPr>
              <a:t>ЭМ </a:t>
            </a:r>
            <a:r>
              <a:rPr sz="1300" spc="-15" dirty="0">
                <a:cs typeface="Microsoft Sans Serif"/>
              </a:rPr>
              <a:t>участником</a:t>
            </a:r>
            <a:r>
              <a:rPr sz="1300" spc="315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или </a:t>
            </a:r>
            <a:r>
              <a:rPr sz="1300" spc="-10" dirty="0">
                <a:cs typeface="Microsoft Sans Serif"/>
              </a:rPr>
              <a:t>обнаружения </a:t>
            </a:r>
            <a:r>
              <a:rPr sz="1300" spc="-33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в</a:t>
            </a:r>
            <a:r>
              <a:rPr sz="1300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них</a:t>
            </a:r>
            <a:r>
              <a:rPr sz="1300" spc="-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брака,</a:t>
            </a:r>
            <a:r>
              <a:rPr sz="1300" spc="-1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необходимо</a:t>
            </a:r>
            <a:r>
              <a:rPr sz="1300" spc="-10" dirty="0">
                <a:cs typeface="Microsoft Sans Serif"/>
              </a:rPr>
              <a:t> вручную</a:t>
            </a:r>
            <a:r>
              <a:rPr sz="1300" spc="-5" dirty="0">
                <a:cs typeface="Microsoft Sans Serif"/>
              </a:rPr>
              <a:t> </a:t>
            </a:r>
            <a:r>
              <a:rPr sz="1300" spc="-25" dirty="0">
                <a:cs typeface="Microsoft Sans Serif"/>
              </a:rPr>
              <a:t>указать</a:t>
            </a:r>
            <a:r>
              <a:rPr sz="1300" spc="-2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в</a:t>
            </a:r>
            <a:r>
              <a:rPr sz="1300" dirty="0">
                <a:cs typeface="Microsoft Sans Serif"/>
              </a:rPr>
              <a:t> числе</a:t>
            </a:r>
            <a:r>
              <a:rPr sz="1300" spc="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бракованных</a:t>
            </a:r>
            <a:r>
              <a:rPr sz="1300" spc="-5" dirty="0">
                <a:cs typeface="Microsoft Sans Serif"/>
              </a:rPr>
              <a:t> </a:t>
            </a:r>
            <a:r>
              <a:rPr sz="1300" spc="5" dirty="0">
                <a:cs typeface="Microsoft Sans Serif"/>
              </a:rPr>
              <a:t>ЭМ</a:t>
            </a:r>
            <a:r>
              <a:rPr sz="1300" spc="1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с</a:t>
            </a:r>
            <a:r>
              <a:rPr sz="1300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соответствующей</a:t>
            </a:r>
            <a:r>
              <a:rPr sz="1300" spc="-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причиной </a:t>
            </a:r>
            <a:r>
              <a:rPr sz="1300" spc="-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(«Испорчено</a:t>
            </a:r>
            <a:r>
              <a:rPr sz="1300" spc="4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участниками»</a:t>
            </a:r>
            <a:r>
              <a:rPr sz="1300" spc="6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или</a:t>
            </a:r>
            <a:r>
              <a:rPr sz="1300" spc="30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«Напечатано</a:t>
            </a:r>
            <a:r>
              <a:rPr sz="1300" spc="5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с</a:t>
            </a:r>
            <a:r>
              <a:rPr sz="1300" spc="25" dirty="0">
                <a:cs typeface="Microsoft Sans Serif"/>
              </a:rPr>
              <a:t> </a:t>
            </a:r>
            <a:r>
              <a:rPr sz="1300" spc="-25" dirty="0">
                <a:cs typeface="Microsoft Sans Serif"/>
              </a:rPr>
              <a:t>техническим</a:t>
            </a:r>
            <a:r>
              <a:rPr sz="1300" spc="6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браком»).</a:t>
            </a:r>
            <a:endParaRPr sz="1300" dirty="0">
              <a:cs typeface="Microsoft Sans Serif"/>
            </a:endParaRPr>
          </a:p>
          <a:p>
            <a:pPr marL="18415" marR="8255" algn="just">
              <a:lnSpc>
                <a:spcPct val="100000"/>
              </a:lnSpc>
            </a:pPr>
            <a:r>
              <a:rPr sz="1300" spc="-5" dirty="0">
                <a:cs typeface="Microsoft Sans Serif"/>
              </a:rPr>
              <a:t>В</a:t>
            </a:r>
            <a:r>
              <a:rPr sz="1300" spc="45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случае</a:t>
            </a:r>
            <a:r>
              <a:rPr sz="1300" spc="50" dirty="0">
                <a:cs typeface="Microsoft Sans Serif"/>
              </a:rPr>
              <a:t> </a:t>
            </a:r>
            <a:r>
              <a:rPr sz="1300" dirty="0">
                <a:cs typeface="Microsoft Sans Serif"/>
              </a:rPr>
              <a:t>если</a:t>
            </a:r>
            <a:r>
              <a:rPr sz="1300" spc="55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вы</a:t>
            </a:r>
            <a:r>
              <a:rPr sz="1300" spc="6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указали</a:t>
            </a:r>
            <a:r>
              <a:rPr sz="1300" spc="4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ошибочное</a:t>
            </a:r>
            <a:r>
              <a:rPr sz="1300" spc="6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количество</a:t>
            </a:r>
            <a:r>
              <a:rPr sz="1300" spc="50" dirty="0">
                <a:cs typeface="Microsoft Sans Serif"/>
              </a:rPr>
              <a:t> </a:t>
            </a:r>
            <a:r>
              <a:rPr sz="1300" spc="5" dirty="0">
                <a:cs typeface="Microsoft Sans Serif"/>
              </a:rPr>
              <a:t>ЭМ</a:t>
            </a:r>
            <a:r>
              <a:rPr sz="1300" spc="45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в</a:t>
            </a:r>
            <a:r>
              <a:rPr sz="1300" spc="5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каких-либо</a:t>
            </a:r>
            <a:r>
              <a:rPr sz="1300" spc="5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пунктах</a:t>
            </a:r>
            <a:r>
              <a:rPr sz="1300" spc="50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протокола,</a:t>
            </a:r>
            <a:r>
              <a:rPr sz="1300" spc="5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протокол</a:t>
            </a:r>
            <a:r>
              <a:rPr sz="1300" spc="60" dirty="0">
                <a:cs typeface="Microsoft Sans Serif"/>
              </a:rPr>
              <a:t> </a:t>
            </a:r>
            <a:r>
              <a:rPr sz="1300" spc="-25" dirty="0">
                <a:cs typeface="Microsoft Sans Serif"/>
              </a:rPr>
              <a:t>печати</a:t>
            </a:r>
            <a:r>
              <a:rPr sz="1300" spc="45" dirty="0">
                <a:cs typeface="Microsoft Sans Serif"/>
              </a:rPr>
              <a:t> </a:t>
            </a:r>
            <a:r>
              <a:rPr sz="1300" spc="10" dirty="0">
                <a:cs typeface="Microsoft Sans Serif"/>
              </a:rPr>
              <a:t>ЭМ </a:t>
            </a:r>
            <a:r>
              <a:rPr sz="1300" spc="-335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в</a:t>
            </a:r>
            <a:r>
              <a:rPr sz="1300" spc="2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аудитории</a:t>
            </a:r>
            <a:r>
              <a:rPr sz="1300" spc="4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следует</a:t>
            </a:r>
            <a:r>
              <a:rPr sz="1300" spc="30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напечатать</a:t>
            </a:r>
            <a:r>
              <a:rPr sz="1300" spc="4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повторно,</a:t>
            </a:r>
            <a:r>
              <a:rPr sz="1300" spc="55" dirty="0">
                <a:cs typeface="Microsoft Sans Serif"/>
              </a:rPr>
              <a:t> </a:t>
            </a:r>
            <a:r>
              <a:rPr sz="1300" spc="-25" dirty="0">
                <a:cs typeface="Microsoft Sans Serif"/>
              </a:rPr>
              <a:t>указав</a:t>
            </a:r>
            <a:r>
              <a:rPr sz="1300" spc="50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верные</a:t>
            </a:r>
            <a:r>
              <a:rPr sz="1300" spc="3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значения.</a:t>
            </a:r>
            <a:r>
              <a:rPr sz="1300" spc="40" dirty="0">
                <a:cs typeface="Microsoft Sans Serif"/>
              </a:rPr>
              <a:t> </a:t>
            </a:r>
            <a:r>
              <a:rPr sz="1300" spc="-40" dirty="0">
                <a:cs typeface="Microsoft Sans Serif"/>
              </a:rPr>
              <a:t>Для</a:t>
            </a:r>
            <a:r>
              <a:rPr sz="1300" spc="60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этого</a:t>
            </a:r>
            <a:r>
              <a:rPr sz="1300" spc="50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снова</a:t>
            </a:r>
            <a:r>
              <a:rPr sz="1300" spc="3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нажмите</a:t>
            </a:r>
            <a:r>
              <a:rPr sz="1300" spc="60" dirty="0">
                <a:cs typeface="Microsoft Sans Serif"/>
              </a:rPr>
              <a:t> </a:t>
            </a:r>
            <a:r>
              <a:rPr sz="1300" spc="-30" dirty="0">
                <a:cs typeface="Microsoft Sans Serif"/>
              </a:rPr>
              <a:t>кнопку</a:t>
            </a:r>
            <a:endParaRPr sz="1300" dirty="0">
              <a:cs typeface="Microsoft Sans Serif"/>
            </a:endParaRPr>
          </a:p>
          <a:p>
            <a:pPr marL="18415" algn="just">
              <a:lnSpc>
                <a:spcPct val="100000"/>
              </a:lnSpc>
            </a:pPr>
            <a:r>
              <a:rPr sz="1300" spc="-20" dirty="0">
                <a:cs typeface="Microsoft Sans Serif"/>
              </a:rPr>
              <a:t>«Печать</a:t>
            </a:r>
            <a:r>
              <a:rPr sz="1300" spc="-10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протокола»</a:t>
            </a:r>
            <a:endParaRPr sz="1300" dirty="0"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cs typeface="Microsoft Sans Serif"/>
            </a:endParaRPr>
          </a:p>
          <a:p>
            <a:pPr marL="26034">
              <a:lnSpc>
                <a:spcPct val="100000"/>
              </a:lnSpc>
            </a:pPr>
            <a:r>
              <a:rPr sz="1300" b="1" u="heavy" spc="-2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cs typeface="Arial"/>
              </a:rPr>
              <a:t>ВАЖНО!</a:t>
            </a:r>
            <a:endParaRPr sz="1300" dirty="0">
              <a:cs typeface="Arial"/>
            </a:endParaRPr>
          </a:p>
          <a:p>
            <a:pPr marL="26034" marR="6985" algn="just">
              <a:lnSpc>
                <a:spcPct val="100000"/>
              </a:lnSpc>
            </a:pPr>
            <a:r>
              <a:rPr sz="1300" spc="-10" dirty="0">
                <a:cs typeface="Microsoft Sans Serif"/>
              </a:rPr>
              <a:t>При</a:t>
            </a:r>
            <a:r>
              <a:rPr sz="1300" spc="-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проведении</a:t>
            </a:r>
            <a:r>
              <a:rPr sz="1300" spc="-10" dirty="0">
                <a:cs typeface="Microsoft Sans Serif"/>
              </a:rPr>
              <a:t> письменных</a:t>
            </a:r>
            <a:r>
              <a:rPr sz="1300" spc="-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экзаменов</a:t>
            </a:r>
            <a:r>
              <a:rPr sz="1300" spc="-1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одновременно</a:t>
            </a:r>
            <a:r>
              <a:rPr sz="1300" spc="-5" dirty="0">
                <a:cs typeface="Microsoft Sans Serif"/>
              </a:rPr>
              <a:t> с</a:t>
            </a:r>
            <a:r>
              <a:rPr sz="1300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протоколом</a:t>
            </a:r>
            <a:r>
              <a:rPr sz="1300" spc="-1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печатается</a:t>
            </a:r>
            <a:r>
              <a:rPr sz="1300" spc="-1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калибровочный</a:t>
            </a:r>
            <a:r>
              <a:rPr sz="1300" spc="-5" dirty="0">
                <a:cs typeface="Microsoft Sans Serif"/>
              </a:rPr>
              <a:t> </a:t>
            </a:r>
            <a:r>
              <a:rPr sz="1300" spc="-30" dirty="0">
                <a:cs typeface="Microsoft Sans Serif"/>
              </a:rPr>
              <a:t>лист, </a:t>
            </a:r>
            <a:r>
              <a:rPr sz="1300" spc="-2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который</a:t>
            </a:r>
            <a:r>
              <a:rPr sz="1300" spc="31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необходимо</a:t>
            </a:r>
            <a:r>
              <a:rPr sz="1300" spc="-1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передать</a:t>
            </a:r>
            <a:r>
              <a:rPr sz="1300" spc="-1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вместе</a:t>
            </a:r>
            <a:r>
              <a:rPr sz="1300" spc="-1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с</a:t>
            </a:r>
            <a:r>
              <a:rPr sz="1300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остальными</a:t>
            </a:r>
            <a:r>
              <a:rPr sz="1300" spc="-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материалами</a:t>
            </a:r>
            <a:r>
              <a:rPr sz="1300" spc="-5" dirty="0">
                <a:cs typeface="Microsoft Sans Serif"/>
              </a:rPr>
              <a:t> в</a:t>
            </a:r>
            <a:r>
              <a:rPr sz="1300" dirty="0">
                <a:cs typeface="Microsoft Sans Serif"/>
              </a:rPr>
              <a:t> </a:t>
            </a:r>
            <a:r>
              <a:rPr sz="1300" spc="15" dirty="0">
                <a:cs typeface="Microsoft Sans Serif"/>
              </a:rPr>
              <a:t>Штаб</a:t>
            </a:r>
            <a:r>
              <a:rPr sz="1300" spc="2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ППЭ</a:t>
            </a:r>
            <a:r>
              <a:rPr sz="1300" dirty="0">
                <a:cs typeface="Microsoft Sans Serif"/>
              </a:rPr>
              <a:t> </a:t>
            </a:r>
            <a:r>
              <a:rPr sz="1300" spc="-5" dirty="0">
                <a:cs typeface="Microsoft Sans Serif"/>
              </a:rPr>
              <a:t>для</a:t>
            </a:r>
            <a:r>
              <a:rPr sz="1300" spc="335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выполнения </a:t>
            </a:r>
            <a:r>
              <a:rPr sz="1300" spc="-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калибровки</a:t>
            </a:r>
            <a:r>
              <a:rPr sz="1300" spc="5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(автоматической</a:t>
            </a:r>
            <a:r>
              <a:rPr sz="1300" spc="65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настройки)</a:t>
            </a:r>
            <a:r>
              <a:rPr sz="1300" spc="8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сканера</a:t>
            </a:r>
            <a:r>
              <a:rPr sz="1300" spc="40" dirty="0">
                <a:cs typeface="Microsoft Sans Serif"/>
              </a:rPr>
              <a:t> </a:t>
            </a:r>
            <a:r>
              <a:rPr sz="1300" spc="-20" dirty="0">
                <a:cs typeface="Microsoft Sans Serif"/>
              </a:rPr>
              <a:t>перед</a:t>
            </a:r>
            <a:r>
              <a:rPr sz="1300" spc="35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сканированием</a:t>
            </a:r>
            <a:r>
              <a:rPr sz="1300" spc="75" dirty="0">
                <a:cs typeface="Microsoft Sans Serif"/>
              </a:rPr>
              <a:t> </a:t>
            </a:r>
            <a:r>
              <a:rPr sz="1300" dirty="0">
                <a:cs typeface="Microsoft Sans Serif"/>
              </a:rPr>
              <a:t>ЭМ</a:t>
            </a:r>
            <a:r>
              <a:rPr sz="1300" spc="30" dirty="0">
                <a:cs typeface="Microsoft Sans Serif"/>
              </a:rPr>
              <a:t> </a:t>
            </a:r>
            <a:r>
              <a:rPr sz="1300" spc="-35" dirty="0">
                <a:cs typeface="Microsoft Sans Serif"/>
              </a:rPr>
              <a:t>из</a:t>
            </a:r>
            <a:r>
              <a:rPr sz="1300" spc="20" dirty="0">
                <a:cs typeface="Microsoft Sans Serif"/>
              </a:rPr>
              <a:t> </a:t>
            </a:r>
            <a:r>
              <a:rPr sz="1300" spc="-10" dirty="0">
                <a:cs typeface="Microsoft Sans Serif"/>
              </a:rPr>
              <a:t>данной</a:t>
            </a:r>
            <a:r>
              <a:rPr sz="1300" spc="20" dirty="0">
                <a:cs typeface="Microsoft Sans Serif"/>
              </a:rPr>
              <a:t> </a:t>
            </a:r>
            <a:r>
              <a:rPr sz="1300" spc="-15" dirty="0">
                <a:cs typeface="Microsoft Sans Serif"/>
              </a:rPr>
              <a:t>аудитории</a:t>
            </a:r>
            <a:endParaRPr sz="1300" dirty="0"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 dirty="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78739" y="29342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002060"/>
                </a:solidFill>
              </a:rPr>
              <a:t>ЗАВЕРШЕНИЕ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ЭКЗАМЕНА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5" dirty="0">
                <a:solidFill>
                  <a:srgbClr val="002060"/>
                </a:solidFill>
              </a:rPr>
              <a:t>ППЭ</a:t>
            </a:r>
            <a:endParaRPr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97536" y="1262125"/>
            <a:ext cx="5951855" cy="3924300"/>
            <a:chOff x="1597533" y="1262125"/>
            <a:chExt cx="5951855" cy="392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7533" y="1262125"/>
              <a:ext cx="5951854" cy="392404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9509" y="2860357"/>
              <a:ext cx="1213713" cy="110547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78911" y="4456649"/>
              <a:ext cx="1451610" cy="92075"/>
            </a:xfrm>
            <a:custGeom>
              <a:avLst/>
              <a:gdLst/>
              <a:ahLst/>
              <a:cxnLst/>
              <a:rect l="l" t="t" r="r" b="b"/>
              <a:pathLst>
                <a:path w="1451610" h="92075">
                  <a:moveTo>
                    <a:pt x="1451483" y="0"/>
                  </a:moveTo>
                  <a:lnTo>
                    <a:pt x="0" y="0"/>
                  </a:lnTo>
                  <a:lnTo>
                    <a:pt x="0" y="91982"/>
                  </a:lnTo>
                  <a:lnTo>
                    <a:pt x="1451483" y="91982"/>
                  </a:lnTo>
                  <a:lnTo>
                    <a:pt x="14514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78911" y="4475861"/>
              <a:ext cx="1010412" cy="676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78911" y="4364701"/>
              <a:ext cx="1676400" cy="92075"/>
            </a:xfrm>
            <a:custGeom>
              <a:avLst/>
              <a:gdLst/>
              <a:ahLst/>
              <a:cxnLst/>
              <a:rect l="l" t="t" r="r" b="b"/>
              <a:pathLst>
                <a:path w="1676400" h="92075">
                  <a:moveTo>
                    <a:pt x="1676273" y="0"/>
                  </a:moveTo>
                  <a:lnTo>
                    <a:pt x="0" y="0"/>
                  </a:lnTo>
                  <a:lnTo>
                    <a:pt x="0" y="91982"/>
                  </a:lnTo>
                  <a:lnTo>
                    <a:pt x="1676273" y="91982"/>
                  </a:lnTo>
                  <a:lnTo>
                    <a:pt x="16762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78911" y="4383912"/>
              <a:ext cx="1554480" cy="67691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118631" y="5471540"/>
            <a:ext cx="6906895" cy="447040"/>
            <a:chOff x="1118628" y="5471540"/>
            <a:chExt cx="6906895" cy="447040"/>
          </a:xfrm>
        </p:grpSpPr>
        <p:sp>
          <p:nvSpPr>
            <p:cNvPr id="10" name="object 10"/>
            <p:cNvSpPr/>
            <p:nvPr/>
          </p:nvSpPr>
          <p:spPr>
            <a:xfrm>
              <a:off x="1137678" y="5490590"/>
              <a:ext cx="6868795" cy="408940"/>
            </a:xfrm>
            <a:custGeom>
              <a:avLst/>
              <a:gdLst/>
              <a:ahLst/>
              <a:cxnLst/>
              <a:rect l="l" t="t" r="r" b="b"/>
              <a:pathLst>
                <a:path w="6868795" h="408939">
                  <a:moveTo>
                    <a:pt x="6800583" y="0"/>
                  </a:moveTo>
                  <a:lnTo>
                    <a:pt x="68110" y="0"/>
                  </a:lnTo>
                  <a:lnTo>
                    <a:pt x="41598" y="5349"/>
                  </a:lnTo>
                  <a:lnTo>
                    <a:pt x="19948" y="19939"/>
                  </a:lnTo>
                  <a:lnTo>
                    <a:pt x="5352" y="41576"/>
                  </a:lnTo>
                  <a:lnTo>
                    <a:pt x="0" y="68072"/>
                  </a:lnTo>
                  <a:lnTo>
                    <a:pt x="0" y="340474"/>
                  </a:lnTo>
                  <a:lnTo>
                    <a:pt x="5352" y="366984"/>
                  </a:lnTo>
                  <a:lnTo>
                    <a:pt x="19948" y="388629"/>
                  </a:lnTo>
                  <a:lnTo>
                    <a:pt x="41598" y="403221"/>
                  </a:lnTo>
                  <a:lnTo>
                    <a:pt x="68110" y="408571"/>
                  </a:lnTo>
                  <a:lnTo>
                    <a:pt x="6800583" y="408571"/>
                  </a:lnTo>
                  <a:lnTo>
                    <a:pt x="6827078" y="403221"/>
                  </a:lnTo>
                  <a:lnTo>
                    <a:pt x="6848716" y="388629"/>
                  </a:lnTo>
                  <a:lnTo>
                    <a:pt x="6863305" y="366984"/>
                  </a:lnTo>
                  <a:lnTo>
                    <a:pt x="6868655" y="340474"/>
                  </a:lnTo>
                  <a:lnTo>
                    <a:pt x="6868655" y="68072"/>
                  </a:lnTo>
                  <a:lnTo>
                    <a:pt x="6863305" y="41576"/>
                  </a:lnTo>
                  <a:lnTo>
                    <a:pt x="6848716" y="19939"/>
                  </a:lnTo>
                  <a:lnTo>
                    <a:pt x="6827078" y="5349"/>
                  </a:lnTo>
                  <a:lnTo>
                    <a:pt x="6800583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7678" y="5490590"/>
              <a:ext cx="6868795" cy="408940"/>
            </a:xfrm>
            <a:custGeom>
              <a:avLst/>
              <a:gdLst/>
              <a:ahLst/>
              <a:cxnLst/>
              <a:rect l="l" t="t" r="r" b="b"/>
              <a:pathLst>
                <a:path w="6868795" h="408939">
                  <a:moveTo>
                    <a:pt x="0" y="68072"/>
                  </a:moveTo>
                  <a:lnTo>
                    <a:pt x="5352" y="41576"/>
                  </a:lnTo>
                  <a:lnTo>
                    <a:pt x="19948" y="19939"/>
                  </a:lnTo>
                  <a:lnTo>
                    <a:pt x="41598" y="5349"/>
                  </a:lnTo>
                  <a:lnTo>
                    <a:pt x="68110" y="0"/>
                  </a:lnTo>
                  <a:lnTo>
                    <a:pt x="6800583" y="0"/>
                  </a:lnTo>
                  <a:lnTo>
                    <a:pt x="6827078" y="5349"/>
                  </a:lnTo>
                  <a:lnTo>
                    <a:pt x="6848716" y="19939"/>
                  </a:lnTo>
                  <a:lnTo>
                    <a:pt x="6863305" y="41576"/>
                  </a:lnTo>
                  <a:lnTo>
                    <a:pt x="6868655" y="68072"/>
                  </a:lnTo>
                  <a:lnTo>
                    <a:pt x="6868655" y="340474"/>
                  </a:lnTo>
                  <a:lnTo>
                    <a:pt x="6863305" y="366984"/>
                  </a:lnTo>
                  <a:lnTo>
                    <a:pt x="6848716" y="388629"/>
                  </a:lnTo>
                  <a:lnTo>
                    <a:pt x="6827078" y="403221"/>
                  </a:lnTo>
                  <a:lnTo>
                    <a:pt x="6800583" y="408571"/>
                  </a:lnTo>
                  <a:lnTo>
                    <a:pt x="68110" y="408571"/>
                  </a:lnTo>
                  <a:lnTo>
                    <a:pt x="41598" y="403221"/>
                  </a:lnTo>
                  <a:lnTo>
                    <a:pt x="19948" y="388629"/>
                  </a:lnTo>
                  <a:lnTo>
                    <a:pt x="5352" y="366984"/>
                  </a:lnTo>
                  <a:lnTo>
                    <a:pt x="0" y="340474"/>
                  </a:lnTo>
                  <a:lnTo>
                    <a:pt x="0" y="68072"/>
                  </a:lnTo>
                  <a:close/>
                </a:path>
              </a:pathLst>
            </a:custGeom>
            <a:ln w="38099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36675" y="5540146"/>
            <a:ext cx="6432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cs typeface="Microsoft Sans Serif"/>
              </a:rPr>
              <a:t>После</a:t>
            </a:r>
            <a:r>
              <a:rPr sz="1800" spc="10" dirty="0">
                <a:cs typeface="Microsoft Sans Serif"/>
              </a:rPr>
              <a:t> </a:t>
            </a:r>
            <a:r>
              <a:rPr sz="1800" spc="-30" dirty="0">
                <a:cs typeface="Microsoft Sans Serif"/>
              </a:rPr>
              <a:t>печати</a:t>
            </a:r>
            <a:r>
              <a:rPr sz="1800" spc="25" dirty="0">
                <a:cs typeface="Microsoft Sans Serif"/>
              </a:rPr>
              <a:t> </a:t>
            </a:r>
            <a:r>
              <a:rPr sz="1800" spc="-25" dirty="0">
                <a:cs typeface="Microsoft Sans Serif"/>
              </a:rPr>
              <a:t>протокола</a:t>
            </a:r>
            <a:r>
              <a:rPr sz="1800" spc="20" dirty="0">
                <a:cs typeface="Microsoft Sans Serif"/>
              </a:rPr>
              <a:t> </a:t>
            </a:r>
            <a:r>
              <a:rPr sz="1800" spc="-40" dirty="0">
                <a:cs typeface="Microsoft Sans Serif"/>
              </a:rPr>
              <a:t>кнопка</a:t>
            </a:r>
            <a:r>
              <a:rPr sz="1800" spc="20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«</a:t>
            </a:r>
            <a:r>
              <a:rPr sz="1800" b="1" spc="-10" dirty="0">
                <a:cs typeface="Arial"/>
              </a:rPr>
              <a:t>Назад»</a:t>
            </a:r>
            <a:r>
              <a:rPr sz="1800" b="1" spc="15" dirty="0">
                <a:cs typeface="Arial"/>
              </a:rPr>
              <a:t> </a:t>
            </a:r>
            <a:r>
              <a:rPr sz="1800" spc="-20" dirty="0">
                <a:cs typeface="Microsoft Sans Serif"/>
              </a:rPr>
              <a:t>станет</a:t>
            </a:r>
            <a:r>
              <a:rPr sz="1800" spc="40" dirty="0">
                <a:cs typeface="Microsoft Sans Serif"/>
              </a:rPr>
              <a:t> </a:t>
            </a:r>
            <a:r>
              <a:rPr sz="1800" spc="-10" dirty="0">
                <a:cs typeface="Microsoft Sans Serif"/>
              </a:rPr>
              <a:t>недоступна</a:t>
            </a:r>
            <a:endParaRPr sz="1800" dirty="0">
              <a:cs typeface="Microsoft Sans Serif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8739" y="29342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002060"/>
                </a:solidFill>
              </a:rPr>
              <a:t>ЗАВЕРШЕНИЕ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ЭКЗАМЕНА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5" dirty="0">
                <a:solidFill>
                  <a:srgbClr val="002060"/>
                </a:solidFill>
              </a:rPr>
              <a:t>ППЭ</a:t>
            </a:r>
            <a:endParaRPr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800" y="858525"/>
            <a:ext cx="8799195" cy="647065"/>
          </a:xfrm>
          <a:custGeom>
            <a:avLst/>
            <a:gdLst/>
            <a:ahLst/>
            <a:cxnLst/>
            <a:rect l="l" t="t" r="r" b="b"/>
            <a:pathLst>
              <a:path w="8799195" h="647065">
                <a:moveTo>
                  <a:pt x="8691054" y="0"/>
                </a:moveTo>
                <a:lnTo>
                  <a:pt x="107835" y="0"/>
                </a:lnTo>
                <a:lnTo>
                  <a:pt x="65858" y="8471"/>
                </a:lnTo>
                <a:lnTo>
                  <a:pt x="31581" y="31575"/>
                </a:lnTo>
                <a:lnTo>
                  <a:pt x="8473" y="65847"/>
                </a:lnTo>
                <a:lnTo>
                  <a:pt x="0" y="107822"/>
                </a:lnTo>
                <a:lnTo>
                  <a:pt x="0" y="539114"/>
                </a:lnTo>
                <a:lnTo>
                  <a:pt x="8473" y="581090"/>
                </a:lnTo>
                <a:lnTo>
                  <a:pt x="31581" y="615362"/>
                </a:lnTo>
                <a:lnTo>
                  <a:pt x="65858" y="638466"/>
                </a:lnTo>
                <a:lnTo>
                  <a:pt x="107835" y="646938"/>
                </a:lnTo>
                <a:lnTo>
                  <a:pt x="8691054" y="646938"/>
                </a:lnTo>
                <a:lnTo>
                  <a:pt x="8733049" y="638466"/>
                </a:lnTo>
                <a:lnTo>
                  <a:pt x="8767365" y="615362"/>
                </a:lnTo>
                <a:lnTo>
                  <a:pt x="8790513" y="581090"/>
                </a:lnTo>
                <a:lnTo>
                  <a:pt x="8799004" y="539114"/>
                </a:lnTo>
                <a:lnTo>
                  <a:pt x="8799004" y="107822"/>
                </a:lnTo>
                <a:lnTo>
                  <a:pt x="8790513" y="65847"/>
                </a:lnTo>
                <a:lnTo>
                  <a:pt x="8767365" y="31575"/>
                </a:lnTo>
                <a:lnTo>
                  <a:pt x="8733049" y="8471"/>
                </a:lnTo>
                <a:lnTo>
                  <a:pt x="86910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89608" y="918717"/>
            <a:ext cx="575119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3550" marR="5080" indent="-451484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uFill>
                  <a:solidFill>
                    <a:srgbClr val="000000"/>
                  </a:solidFill>
                </a:uFill>
                <a:cs typeface="Arial"/>
              </a:rPr>
              <a:t>Действия,</a:t>
            </a:r>
            <a:r>
              <a:rPr sz="1600" b="1" spc="1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spc="-10" dirty="0">
                <a:uFill>
                  <a:solidFill>
                    <a:srgbClr val="000000"/>
                  </a:solidFill>
                </a:uFill>
                <a:cs typeface="Arial"/>
              </a:rPr>
              <a:t>приведенные</a:t>
            </a:r>
            <a:r>
              <a:rPr sz="1600" b="1" spc="2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spc="-10" dirty="0">
                <a:uFill>
                  <a:solidFill>
                    <a:srgbClr val="000000"/>
                  </a:solidFill>
                </a:uFill>
                <a:cs typeface="Arial"/>
              </a:rPr>
              <a:t>ниже,</a:t>
            </a:r>
            <a:r>
              <a:rPr sz="1600" b="1" spc="2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spc="-15" dirty="0">
                <a:uFill>
                  <a:solidFill>
                    <a:srgbClr val="000000"/>
                  </a:solidFill>
                </a:uFill>
                <a:cs typeface="Arial"/>
              </a:rPr>
              <a:t>выполняются</a:t>
            </a:r>
            <a:r>
              <a:rPr sz="1600" b="1" spc="3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spc="-20" dirty="0">
                <a:uFill>
                  <a:solidFill>
                    <a:srgbClr val="000000"/>
                  </a:solidFill>
                </a:uFill>
                <a:cs typeface="Arial"/>
              </a:rPr>
              <a:t>после</a:t>
            </a:r>
            <a:r>
              <a:rPr sz="1600" b="1" spc="2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spc="-20" dirty="0">
                <a:uFill>
                  <a:solidFill>
                    <a:srgbClr val="000000"/>
                  </a:solidFill>
                </a:uFill>
                <a:cs typeface="Arial"/>
              </a:rPr>
              <a:t>того, </a:t>
            </a:r>
            <a:r>
              <a:rPr sz="1600" b="1" spc="-430" dirty="0">
                <a:cs typeface="Arial"/>
              </a:rPr>
              <a:t> </a:t>
            </a:r>
            <a:r>
              <a:rPr sz="1600" b="1" spc="-5" dirty="0">
                <a:uFill>
                  <a:solidFill>
                    <a:srgbClr val="000000"/>
                  </a:solidFill>
                </a:uFill>
                <a:cs typeface="Arial"/>
              </a:rPr>
              <a:t>как</a:t>
            </a:r>
            <a:r>
              <a:rPr sz="1600" b="1" spc="-15" dirty="0">
                <a:uFill>
                  <a:solidFill>
                    <a:srgbClr val="000000"/>
                  </a:solidFill>
                </a:uFill>
                <a:cs typeface="Arial"/>
              </a:rPr>
              <a:t> аудиторию</a:t>
            </a:r>
            <a:r>
              <a:rPr sz="1600" b="1" spc="55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spc="-5" dirty="0">
                <a:uFill>
                  <a:solidFill>
                    <a:srgbClr val="000000"/>
                  </a:solidFill>
                </a:uFill>
                <a:cs typeface="Arial"/>
              </a:rPr>
              <a:t>покинут</a:t>
            </a:r>
            <a:r>
              <a:rPr sz="1600" b="1" spc="3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spc="-20" dirty="0">
                <a:uFill>
                  <a:solidFill>
                    <a:srgbClr val="000000"/>
                  </a:solidFill>
                </a:uFill>
                <a:cs typeface="Arial"/>
              </a:rPr>
              <a:t>все</a:t>
            </a:r>
            <a:r>
              <a:rPr sz="1600" b="1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spc="-10" dirty="0">
                <a:uFill>
                  <a:solidFill>
                    <a:srgbClr val="000000"/>
                  </a:solidFill>
                </a:uFill>
                <a:cs typeface="Arial"/>
              </a:rPr>
              <a:t>участники</a:t>
            </a:r>
            <a:r>
              <a:rPr sz="1600" b="1" spc="50" dirty="0">
                <a:uFill>
                  <a:solidFill>
                    <a:srgbClr val="000000"/>
                  </a:solidFill>
                </a:uFill>
                <a:cs typeface="Arial"/>
              </a:rPr>
              <a:t> </a:t>
            </a:r>
            <a:r>
              <a:rPr sz="1600" b="1" spc="-15" dirty="0">
                <a:uFill>
                  <a:solidFill>
                    <a:srgbClr val="000000"/>
                  </a:solidFill>
                </a:uFill>
                <a:cs typeface="Arial"/>
              </a:rPr>
              <a:t>экзамена</a:t>
            </a:r>
            <a:endParaRPr sz="1600" dirty="0"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5801" y="1568465"/>
            <a:ext cx="4194175" cy="423193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1600"/>
              </a:lnSpc>
            </a:pPr>
            <a:r>
              <a:rPr sz="1400" spc="-35" dirty="0">
                <a:cs typeface="Microsoft Sans Serif"/>
              </a:rPr>
              <a:t>Кнопка</a:t>
            </a:r>
            <a:r>
              <a:rPr sz="1400" spc="165" dirty="0">
                <a:cs typeface="Microsoft Sans Serif"/>
              </a:rPr>
              <a:t> </a:t>
            </a:r>
            <a:r>
              <a:rPr sz="1400" spc="-30" dirty="0">
                <a:cs typeface="Microsoft Sans Serif"/>
              </a:rPr>
              <a:t>«Экзамен</a:t>
            </a:r>
            <a:r>
              <a:rPr sz="1400" spc="500" dirty="0">
                <a:cs typeface="Microsoft Sans Serif"/>
              </a:rPr>
              <a:t> </a:t>
            </a:r>
            <a:r>
              <a:rPr sz="1400" spc="-15" dirty="0">
                <a:cs typeface="Microsoft Sans Serif"/>
              </a:rPr>
              <a:t>завершен»</a:t>
            </a:r>
            <a:r>
              <a:rPr sz="1400" spc="509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в</a:t>
            </a:r>
            <a:r>
              <a:rPr sz="1400" spc="505" dirty="0">
                <a:cs typeface="Microsoft Sans Serif"/>
              </a:rPr>
              <a:t> </a:t>
            </a:r>
            <a:r>
              <a:rPr sz="1400" spc="-5" dirty="0">
                <a:cs typeface="Microsoft Sans Serif"/>
              </a:rPr>
              <a:t>ПО</a:t>
            </a:r>
            <a:r>
              <a:rPr sz="1400" spc="505" dirty="0">
                <a:cs typeface="Microsoft Sans Serif"/>
              </a:rPr>
              <a:t> </a:t>
            </a:r>
            <a:r>
              <a:rPr sz="1400" spc="-10" dirty="0">
                <a:cs typeface="Microsoft Sans Serif"/>
              </a:rPr>
              <a:t>«Станция</a:t>
            </a:r>
            <a:endParaRPr sz="1400" dirty="0">
              <a:cs typeface="Microsoft Sans Serif"/>
            </a:endParaRPr>
          </a:p>
          <a:p>
            <a:pPr marL="91440">
              <a:lnSpc>
                <a:spcPts val="1680"/>
              </a:lnSpc>
            </a:pPr>
            <a:r>
              <a:rPr sz="1400" spc="-25" dirty="0">
                <a:cs typeface="Microsoft Sans Serif"/>
              </a:rPr>
              <a:t>печати</a:t>
            </a:r>
            <a:r>
              <a:rPr sz="1400" spc="-40" dirty="0">
                <a:cs typeface="Microsoft Sans Serif"/>
              </a:rPr>
              <a:t> </a:t>
            </a:r>
            <a:r>
              <a:rPr sz="1400" dirty="0">
                <a:cs typeface="Microsoft Sans Serif"/>
              </a:rPr>
              <a:t>ЭМ»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56276" y="2111254"/>
            <a:ext cx="4213225" cy="578485"/>
            <a:chOff x="156273" y="2111248"/>
            <a:chExt cx="4213225" cy="578485"/>
          </a:xfrm>
        </p:grpSpPr>
        <p:sp>
          <p:nvSpPr>
            <p:cNvPr id="6" name="object 6"/>
            <p:cNvSpPr/>
            <p:nvPr/>
          </p:nvSpPr>
          <p:spPr>
            <a:xfrm>
              <a:off x="165798" y="2120773"/>
              <a:ext cx="4194175" cy="559435"/>
            </a:xfrm>
            <a:custGeom>
              <a:avLst/>
              <a:gdLst/>
              <a:ahLst/>
              <a:cxnLst/>
              <a:rect l="l" t="t" r="r" b="b"/>
              <a:pathLst>
                <a:path w="4194175" h="559435">
                  <a:moveTo>
                    <a:pt x="4193921" y="0"/>
                  </a:moveTo>
                  <a:lnTo>
                    <a:pt x="0" y="0"/>
                  </a:lnTo>
                  <a:lnTo>
                    <a:pt x="0" y="558926"/>
                  </a:lnTo>
                  <a:lnTo>
                    <a:pt x="4193921" y="558926"/>
                  </a:lnTo>
                  <a:lnTo>
                    <a:pt x="419392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798" y="2120773"/>
              <a:ext cx="4194175" cy="559435"/>
            </a:xfrm>
            <a:custGeom>
              <a:avLst/>
              <a:gdLst/>
              <a:ahLst/>
              <a:cxnLst/>
              <a:rect l="l" t="t" r="r" b="b"/>
              <a:pathLst>
                <a:path w="4194175" h="559435">
                  <a:moveTo>
                    <a:pt x="0" y="558926"/>
                  </a:moveTo>
                  <a:lnTo>
                    <a:pt x="4193921" y="558926"/>
                  </a:lnTo>
                  <a:lnTo>
                    <a:pt x="4193921" y="0"/>
                  </a:lnTo>
                  <a:lnTo>
                    <a:pt x="0" y="0"/>
                  </a:lnTo>
                  <a:lnTo>
                    <a:pt x="0" y="558926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57252" y="2168785"/>
            <a:ext cx="4024629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  <a:tabLst>
                <a:tab pos="1171575" algn="l"/>
                <a:tab pos="2522220" algn="l"/>
                <a:tab pos="3409315" algn="l"/>
              </a:tabLst>
            </a:pPr>
            <a:r>
              <a:rPr sz="1400" spc="-5" dirty="0">
                <a:cs typeface="Microsoft Sans Serif"/>
              </a:rPr>
              <a:t>Выг</a:t>
            </a:r>
            <a:r>
              <a:rPr sz="1400" spc="-20" dirty="0">
                <a:cs typeface="Microsoft Sans Serif"/>
              </a:rPr>
              <a:t>р</a:t>
            </a:r>
            <a:r>
              <a:rPr sz="1400" spc="-10" dirty="0">
                <a:cs typeface="Microsoft Sans Serif"/>
              </a:rPr>
              <a:t>у</a:t>
            </a:r>
            <a:r>
              <a:rPr sz="1400" spc="-20" dirty="0">
                <a:cs typeface="Microsoft Sans Serif"/>
              </a:rPr>
              <a:t>жа</a:t>
            </a:r>
            <a:r>
              <a:rPr sz="1400" spc="-70" dirty="0">
                <a:cs typeface="Microsoft Sans Serif"/>
              </a:rPr>
              <a:t>е</a:t>
            </a:r>
            <a:r>
              <a:rPr sz="1400" dirty="0">
                <a:cs typeface="Microsoft Sans Serif"/>
              </a:rPr>
              <a:t>т	</a:t>
            </a:r>
            <a:r>
              <a:rPr sz="1400" spc="-20" dirty="0">
                <a:cs typeface="Microsoft Sans Serif"/>
              </a:rPr>
              <a:t>э</a:t>
            </a:r>
            <a:r>
              <a:rPr sz="1400" spc="5" dirty="0">
                <a:cs typeface="Microsoft Sans Serif"/>
              </a:rPr>
              <a:t>л</a:t>
            </a:r>
            <a:r>
              <a:rPr sz="1400" spc="-50" dirty="0">
                <a:cs typeface="Microsoft Sans Serif"/>
              </a:rPr>
              <a:t>е</a:t>
            </a:r>
            <a:r>
              <a:rPr sz="1400" spc="-35" dirty="0">
                <a:cs typeface="Microsoft Sans Serif"/>
              </a:rPr>
              <a:t>к</a:t>
            </a:r>
            <a:r>
              <a:rPr sz="1400" dirty="0">
                <a:cs typeface="Microsoft Sans Serif"/>
              </a:rPr>
              <a:t>т</a:t>
            </a:r>
            <a:r>
              <a:rPr sz="1400" spc="-15" dirty="0">
                <a:cs typeface="Microsoft Sans Serif"/>
              </a:rPr>
              <a:t>р</a:t>
            </a:r>
            <a:r>
              <a:rPr sz="1400" spc="-10" dirty="0">
                <a:cs typeface="Microsoft Sans Serif"/>
              </a:rPr>
              <a:t>о</a:t>
            </a:r>
            <a:r>
              <a:rPr sz="1400" spc="-15" dirty="0">
                <a:cs typeface="Microsoft Sans Serif"/>
              </a:rPr>
              <a:t>н</a:t>
            </a:r>
            <a:r>
              <a:rPr sz="1400" spc="-5" dirty="0">
                <a:cs typeface="Microsoft Sans Serif"/>
              </a:rPr>
              <a:t>н</a:t>
            </a:r>
            <a:r>
              <a:rPr sz="1400" dirty="0">
                <a:cs typeface="Microsoft Sans Serif"/>
              </a:rPr>
              <a:t>ый	</a:t>
            </a:r>
            <a:r>
              <a:rPr sz="1400" spc="-50" dirty="0">
                <a:cs typeface="Microsoft Sans Serif"/>
              </a:rPr>
              <a:t>ж</a:t>
            </a:r>
            <a:r>
              <a:rPr sz="1400" spc="-30" dirty="0">
                <a:cs typeface="Microsoft Sans Serif"/>
              </a:rPr>
              <a:t>у</a:t>
            </a:r>
            <a:r>
              <a:rPr sz="1400" spc="-10" dirty="0">
                <a:cs typeface="Microsoft Sans Serif"/>
              </a:rPr>
              <a:t>р</a:t>
            </a:r>
            <a:r>
              <a:rPr sz="1400" spc="-5" dirty="0">
                <a:cs typeface="Microsoft Sans Serif"/>
              </a:rPr>
              <a:t>н</a:t>
            </a:r>
            <a:r>
              <a:rPr sz="1400" spc="5" dirty="0">
                <a:cs typeface="Microsoft Sans Serif"/>
              </a:rPr>
              <a:t>а</a:t>
            </a:r>
            <a:r>
              <a:rPr sz="1400" spc="10" dirty="0">
                <a:cs typeface="Microsoft Sans Serif"/>
              </a:rPr>
              <a:t>л</a:t>
            </a:r>
            <a:r>
              <a:rPr sz="1400" dirty="0">
                <a:cs typeface="Microsoft Sans Serif"/>
              </a:rPr>
              <a:t>	</a:t>
            </a:r>
            <a:r>
              <a:rPr sz="1400" spc="-15" dirty="0">
                <a:cs typeface="Microsoft Sans Serif"/>
              </a:rPr>
              <a:t>р</a:t>
            </a:r>
            <a:r>
              <a:rPr sz="1400" spc="-5" dirty="0">
                <a:cs typeface="Microsoft Sans Serif"/>
              </a:rPr>
              <a:t>аб</a:t>
            </a:r>
            <a:r>
              <a:rPr sz="1400" spc="-50" dirty="0">
                <a:cs typeface="Microsoft Sans Serif"/>
              </a:rPr>
              <a:t>о</a:t>
            </a:r>
            <a:r>
              <a:rPr sz="1400" dirty="0">
                <a:cs typeface="Microsoft Sans Serif"/>
              </a:rPr>
              <a:t>ты  </a:t>
            </a:r>
            <a:r>
              <a:rPr sz="1400" spc="-5" dirty="0">
                <a:cs typeface="Microsoft Sans Serif"/>
              </a:rPr>
              <a:t>Станции </a:t>
            </a:r>
            <a:r>
              <a:rPr sz="1400" spc="-25" dirty="0">
                <a:cs typeface="Microsoft Sans Serif"/>
              </a:rPr>
              <a:t>печати</a:t>
            </a:r>
            <a:r>
              <a:rPr sz="1400" spc="-5" dirty="0">
                <a:cs typeface="Microsoft Sans Serif"/>
              </a:rPr>
              <a:t> ЭМ</a:t>
            </a:r>
            <a:endParaRPr sz="1400" dirty="0"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6273" y="2800351"/>
            <a:ext cx="4213860" cy="1537335"/>
            <a:chOff x="156273" y="2800350"/>
            <a:chExt cx="4213860" cy="1537335"/>
          </a:xfrm>
        </p:grpSpPr>
        <p:sp>
          <p:nvSpPr>
            <p:cNvPr id="10" name="object 10"/>
            <p:cNvSpPr/>
            <p:nvPr/>
          </p:nvSpPr>
          <p:spPr>
            <a:xfrm>
              <a:off x="165798" y="2809875"/>
              <a:ext cx="4194810" cy="1518285"/>
            </a:xfrm>
            <a:custGeom>
              <a:avLst/>
              <a:gdLst/>
              <a:ahLst/>
              <a:cxnLst/>
              <a:rect l="l" t="t" r="r" b="b"/>
              <a:pathLst>
                <a:path w="4194810" h="1518285">
                  <a:moveTo>
                    <a:pt x="4194810" y="0"/>
                  </a:moveTo>
                  <a:lnTo>
                    <a:pt x="0" y="0"/>
                  </a:lnTo>
                  <a:lnTo>
                    <a:pt x="0" y="1518285"/>
                  </a:lnTo>
                  <a:lnTo>
                    <a:pt x="4194810" y="1518285"/>
                  </a:lnTo>
                  <a:lnTo>
                    <a:pt x="41948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5798" y="2809875"/>
              <a:ext cx="4194810" cy="1518285"/>
            </a:xfrm>
            <a:custGeom>
              <a:avLst/>
              <a:gdLst/>
              <a:ahLst/>
              <a:cxnLst/>
              <a:rect l="l" t="t" r="r" b="b"/>
              <a:pathLst>
                <a:path w="4194810" h="1518285">
                  <a:moveTo>
                    <a:pt x="0" y="1518285"/>
                  </a:moveTo>
                  <a:lnTo>
                    <a:pt x="4194810" y="1518285"/>
                  </a:lnTo>
                  <a:lnTo>
                    <a:pt x="4194810" y="0"/>
                  </a:lnTo>
                  <a:lnTo>
                    <a:pt x="0" y="0"/>
                  </a:lnTo>
                  <a:lnTo>
                    <a:pt x="0" y="1518285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57254" y="2910662"/>
            <a:ext cx="40265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821055" algn="l"/>
                <a:tab pos="1743075" algn="l"/>
                <a:tab pos="2929255" algn="l"/>
              </a:tabLst>
            </a:pPr>
            <a:r>
              <a:rPr sz="1400" spc="-35" dirty="0">
                <a:latin typeface="Microsoft Sans Serif"/>
                <a:cs typeface="Microsoft Sans Serif"/>
              </a:rPr>
              <a:t>Кно</a:t>
            </a:r>
            <a:r>
              <a:rPr sz="1400" spc="-45" dirty="0">
                <a:latin typeface="Microsoft Sans Serif"/>
                <a:cs typeface="Microsoft Sans Serif"/>
              </a:rPr>
              <a:t>п</a:t>
            </a:r>
            <a:r>
              <a:rPr sz="1400" spc="-55" dirty="0">
                <a:latin typeface="Microsoft Sans Serif"/>
                <a:cs typeface="Microsoft Sans Serif"/>
              </a:rPr>
              <a:t>к</a:t>
            </a:r>
            <a:r>
              <a:rPr sz="1400" dirty="0">
                <a:latin typeface="Microsoft Sans Serif"/>
                <a:cs typeface="Microsoft Sans Serif"/>
              </a:rPr>
              <a:t>а	</a:t>
            </a:r>
            <a:r>
              <a:rPr sz="1400" spc="-5" dirty="0">
                <a:latin typeface="Microsoft Sans Serif"/>
                <a:cs typeface="Microsoft Sans Serif"/>
              </a:rPr>
              <a:t>«</a:t>
            </a:r>
            <a:r>
              <a:rPr sz="1400" spc="-10" dirty="0">
                <a:latin typeface="Microsoft Sans Serif"/>
                <a:cs typeface="Microsoft Sans Serif"/>
              </a:rPr>
              <a:t>П</a:t>
            </a:r>
            <a:r>
              <a:rPr sz="1400" spc="-65" dirty="0">
                <a:latin typeface="Microsoft Sans Serif"/>
                <a:cs typeface="Microsoft Sans Serif"/>
              </a:rPr>
              <a:t>е</a:t>
            </a:r>
            <a:r>
              <a:rPr sz="1400" spc="-5" dirty="0">
                <a:latin typeface="Microsoft Sans Serif"/>
                <a:cs typeface="Microsoft Sans Serif"/>
              </a:rPr>
              <a:t>ч</a:t>
            </a:r>
            <a:r>
              <a:rPr sz="1400" spc="-65" dirty="0">
                <a:latin typeface="Microsoft Sans Serif"/>
                <a:cs typeface="Microsoft Sans Serif"/>
              </a:rPr>
              <a:t>а</a:t>
            </a:r>
            <a:r>
              <a:rPr sz="1400" dirty="0">
                <a:latin typeface="Microsoft Sans Serif"/>
                <a:cs typeface="Microsoft Sans Serif"/>
              </a:rPr>
              <a:t>ть	</a:t>
            </a:r>
            <a:r>
              <a:rPr sz="1400" spc="-25" dirty="0">
                <a:latin typeface="Microsoft Sans Serif"/>
                <a:cs typeface="Microsoft Sans Serif"/>
              </a:rPr>
              <a:t>п</a:t>
            </a:r>
            <a:r>
              <a:rPr sz="1400" spc="-5" dirty="0">
                <a:latin typeface="Microsoft Sans Serif"/>
                <a:cs typeface="Microsoft Sans Serif"/>
              </a:rPr>
              <a:t>р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spc="-20" dirty="0">
                <a:latin typeface="Microsoft Sans Serif"/>
                <a:cs typeface="Microsoft Sans Serif"/>
              </a:rPr>
              <a:t>т</a:t>
            </a:r>
            <a:r>
              <a:rPr sz="1400" spc="-50" dirty="0">
                <a:latin typeface="Microsoft Sans Serif"/>
                <a:cs typeface="Microsoft Sans Serif"/>
              </a:rPr>
              <a:t>о</a:t>
            </a:r>
            <a:r>
              <a:rPr sz="1400" spc="-40" dirty="0">
                <a:latin typeface="Microsoft Sans Serif"/>
                <a:cs typeface="Microsoft Sans Serif"/>
              </a:rPr>
              <a:t>ко</a:t>
            </a:r>
            <a:r>
              <a:rPr sz="1400" spc="5" dirty="0">
                <a:latin typeface="Microsoft Sans Serif"/>
                <a:cs typeface="Microsoft Sans Serif"/>
              </a:rPr>
              <a:t>л</a:t>
            </a:r>
            <a:r>
              <a:rPr sz="1400" spc="-10" dirty="0">
                <a:latin typeface="Microsoft Sans Serif"/>
                <a:cs typeface="Microsoft Sans Serif"/>
              </a:rPr>
              <a:t>а</a:t>
            </a:r>
            <a:r>
              <a:rPr sz="1400" dirty="0">
                <a:latin typeface="Microsoft Sans Serif"/>
                <a:cs typeface="Microsoft Sans Serif"/>
              </a:rPr>
              <a:t>»	</a:t>
            </a:r>
            <a:r>
              <a:rPr sz="1400" spc="-15" dirty="0">
                <a:latin typeface="Microsoft Sans Serif"/>
                <a:cs typeface="Microsoft Sans Serif"/>
              </a:rPr>
              <a:t>(</a:t>
            </a:r>
            <a:r>
              <a:rPr sz="1400" spc="-20" dirty="0">
                <a:latin typeface="Microsoft Sans Serif"/>
                <a:cs typeface="Microsoft Sans Serif"/>
              </a:rPr>
              <a:t>у</a:t>
            </a:r>
            <a:r>
              <a:rPr sz="1400" spc="-55" dirty="0">
                <a:latin typeface="Microsoft Sans Serif"/>
                <a:cs typeface="Microsoft Sans Serif"/>
              </a:rPr>
              <a:t>к</a:t>
            </a:r>
            <a:r>
              <a:rPr sz="1400" spc="-15" dirty="0">
                <a:latin typeface="Microsoft Sans Serif"/>
                <a:cs typeface="Microsoft Sans Serif"/>
              </a:rPr>
              <a:t>а</a:t>
            </a:r>
            <a:r>
              <a:rPr sz="1400" spc="-25" dirty="0">
                <a:latin typeface="Microsoft Sans Serif"/>
                <a:cs typeface="Microsoft Sans Serif"/>
              </a:rPr>
              <a:t>зы</a:t>
            </a:r>
            <a:r>
              <a:rPr sz="1400" spc="-30" dirty="0">
                <a:latin typeface="Microsoft Sans Serif"/>
                <a:cs typeface="Microsoft Sans Serif"/>
              </a:rPr>
              <a:t>в</a:t>
            </a:r>
            <a:r>
              <a:rPr sz="1400" spc="-5" dirty="0">
                <a:latin typeface="Microsoft Sans Serif"/>
                <a:cs typeface="Microsoft Sans Serif"/>
              </a:rPr>
              <a:t>а</a:t>
            </a:r>
            <a:r>
              <a:rPr sz="1400" spc="-65" dirty="0">
                <a:latin typeface="Microsoft Sans Serif"/>
                <a:cs typeface="Microsoft Sans Serif"/>
              </a:rPr>
              <a:t>е</a:t>
            </a:r>
            <a:r>
              <a:rPr sz="1400" spc="-20" dirty="0">
                <a:latin typeface="Microsoft Sans Serif"/>
                <a:cs typeface="Microsoft Sans Serif"/>
              </a:rPr>
              <a:t>т</a:t>
            </a:r>
            <a:r>
              <a:rPr sz="1400" dirty="0">
                <a:latin typeface="Microsoft Sans Serif"/>
                <a:cs typeface="Microsoft Sans Serif"/>
              </a:rPr>
              <a:t>ся</a:t>
            </a:r>
          </a:p>
          <a:p>
            <a:pPr>
              <a:lnSpc>
                <a:spcPct val="100000"/>
              </a:lnSpc>
              <a:tabLst>
                <a:tab pos="1056005" algn="l"/>
              </a:tabLst>
            </a:pPr>
            <a:r>
              <a:rPr sz="1400" spc="-40" dirty="0">
                <a:latin typeface="Microsoft Sans Serif"/>
                <a:cs typeface="Microsoft Sans Serif"/>
              </a:rPr>
              <a:t>результат	</a:t>
            </a:r>
            <a:r>
              <a:rPr sz="1400" spc="-25" dirty="0">
                <a:latin typeface="Microsoft Sans Serif"/>
                <a:cs typeface="Microsoft Sans Serif"/>
              </a:rPr>
              <a:t>печати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130554" y="3124332"/>
            <a:ext cx="215328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360680" algn="l"/>
                <a:tab pos="1863725" algn="l"/>
              </a:tabLst>
            </a:pPr>
            <a:r>
              <a:rPr sz="1400" dirty="0">
                <a:latin typeface="Microsoft Sans Serif"/>
                <a:cs typeface="Microsoft Sans Serif"/>
              </a:rPr>
              <a:t>и	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dirty="0">
                <a:latin typeface="Microsoft Sans Serif"/>
                <a:cs typeface="Microsoft Sans Serif"/>
              </a:rPr>
              <a:t>с</a:t>
            </a:r>
            <a:r>
              <a:rPr sz="1400" spc="-25" dirty="0">
                <a:latin typeface="Microsoft Sans Serif"/>
                <a:cs typeface="Microsoft Sans Serif"/>
              </a:rPr>
              <a:t>п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spc="-20" dirty="0">
                <a:latin typeface="Microsoft Sans Serif"/>
                <a:cs typeface="Microsoft Sans Serif"/>
              </a:rPr>
              <a:t>ль</a:t>
            </a:r>
            <a:r>
              <a:rPr sz="1400" spc="-25" dirty="0">
                <a:latin typeface="Microsoft Sans Serif"/>
                <a:cs typeface="Microsoft Sans Serif"/>
              </a:rPr>
              <a:t>з</a:t>
            </a:r>
            <a:r>
              <a:rPr sz="1400" spc="-15" dirty="0">
                <a:latin typeface="Microsoft Sans Serif"/>
                <a:cs typeface="Microsoft Sans Serif"/>
              </a:rPr>
              <a:t>ов</a:t>
            </a:r>
            <a:r>
              <a:rPr sz="1400" spc="-10" dirty="0">
                <a:latin typeface="Microsoft Sans Serif"/>
                <a:cs typeface="Microsoft Sans Serif"/>
              </a:rPr>
              <a:t>а</a:t>
            </a:r>
            <a:r>
              <a:rPr sz="1400" spc="-5" dirty="0">
                <a:latin typeface="Microsoft Sans Serif"/>
                <a:cs typeface="Microsoft Sans Serif"/>
              </a:rPr>
              <a:t>ни</a:t>
            </a:r>
            <a:r>
              <a:rPr sz="1400" dirty="0">
                <a:latin typeface="Microsoft Sans Serif"/>
                <a:cs typeface="Microsoft Sans Serif"/>
              </a:rPr>
              <a:t>я	</a:t>
            </a:r>
            <a:r>
              <a:rPr sz="1400" spc="-5" dirty="0">
                <a:latin typeface="Microsoft Sans Serif"/>
                <a:cs typeface="Microsoft Sans Serif"/>
              </a:rPr>
              <a:t>ЭМ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7251" y="3337690"/>
            <a:ext cx="402590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5"/>
              </a:spcBef>
              <a:tabLst>
                <a:tab pos="286385" algn="l"/>
                <a:tab pos="1384935" algn="l"/>
                <a:tab pos="2327275" algn="l"/>
                <a:tab pos="2821305" algn="l"/>
                <a:tab pos="3375660" algn="l"/>
              </a:tabLst>
            </a:pPr>
            <a:r>
              <a:rPr sz="1400" dirty="0">
                <a:latin typeface="Microsoft Sans Serif"/>
                <a:cs typeface="Microsoft Sans Serif"/>
              </a:rPr>
              <a:t>в	</a:t>
            </a:r>
            <a:r>
              <a:rPr sz="1400" spc="-15" dirty="0">
                <a:latin typeface="Microsoft Sans Serif"/>
                <a:cs typeface="Microsoft Sans Serif"/>
              </a:rPr>
              <a:t>а</a:t>
            </a:r>
            <a:r>
              <a:rPr sz="1400" spc="-70" dirty="0">
                <a:latin typeface="Microsoft Sans Serif"/>
                <a:cs typeface="Microsoft Sans Serif"/>
              </a:rPr>
              <a:t>у</a:t>
            </a:r>
            <a:r>
              <a:rPr sz="1400" spc="-5" dirty="0">
                <a:latin typeface="Microsoft Sans Serif"/>
                <a:cs typeface="Microsoft Sans Serif"/>
              </a:rPr>
              <a:t>д</a:t>
            </a:r>
            <a:r>
              <a:rPr sz="1400" spc="-10" dirty="0">
                <a:latin typeface="Microsoft Sans Serif"/>
                <a:cs typeface="Microsoft Sans Serif"/>
              </a:rPr>
              <a:t>ит</a:t>
            </a:r>
            <a:r>
              <a:rPr sz="1400" spc="-5" dirty="0">
                <a:latin typeface="Microsoft Sans Serif"/>
                <a:cs typeface="Microsoft Sans Serif"/>
              </a:rPr>
              <a:t>ор</a:t>
            </a:r>
            <a:r>
              <a:rPr sz="1400" spc="-10" dirty="0">
                <a:latin typeface="Microsoft Sans Serif"/>
                <a:cs typeface="Microsoft Sans Serif"/>
              </a:rPr>
              <a:t>и</a:t>
            </a:r>
            <a:r>
              <a:rPr sz="1400" spc="-5" dirty="0">
                <a:latin typeface="Microsoft Sans Serif"/>
                <a:cs typeface="Microsoft Sans Serif"/>
              </a:rPr>
              <a:t>и</a:t>
            </a:r>
            <a:r>
              <a:rPr sz="1400" dirty="0">
                <a:latin typeface="Microsoft Sans Serif"/>
                <a:cs typeface="Microsoft Sans Serif"/>
              </a:rPr>
              <a:t>,	</a:t>
            </a:r>
            <a:r>
              <a:rPr sz="1400" spc="-5" dirty="0">
                <a:latin typeface="Microsoft Sans Serif"/>
                <a:cs typeface="Microsoft Sans Serif"/>
              </a:rPr>
              <a:t>в</a:t>
            </a:r>
            <a:r>
              <a:rPr sz="1400" spc="-20" dirty="0">
                <a:latin typeface="Microsoft Sans Serif"/>
                <a:cs typeface="Microsoft Sans Serif"/>
              </a:rPr>
              <a:t>в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spc="-5" dirty="0">
                <a:latin typeface="Microsoft Sans Serif"/>
                <a:cs typeface="Microsoft Sans Serif"/>
              </a:rPr>
              <a:t>д</a:t>
            </a:r>
            <a:r>
              <a:rPr sz="1400" spc="-10" dirty="0">
                <a:latin typeface="Microsoft Sans Serif"/>
                <a:cs typeface="Microsoft Sans Serif"/>
              </a:rPr>
              <a:t>ит</a:t>
            </a:r>
            <a:r>
              <a:rPr sz="1400" dirty="0">
                <a:latin typeface="Microsoft Sans Serif"/>
                <a:cs typeface="Microsoft Sans Serif"/>
              </a:rPr>
              <a:t>ся	дл</a:t>
            </a:r>
            <a:r>
              <a:rPr sz="1400" spc="5" dirty="0">
                <a:latin typeface="Microsoft Sans Serif"/>
                <a:cs typeface="Microsoft Sans Serif"/>
              </a:rPr>
              <a:t>я</a:t>
            </a:r>
            <a:r>
              <a:rPr sz="1400" dirty="0">
                <a:latin typeface="Microsoft Sans Serif"/>
                <a:cs typeface="Microsoft Sans Serif"/>
              </a:rPr>
              <a:t>	</a:t>
            </a:r>
            <a:r>
              <a:rPr sz="1400" spc="-15" dirty="0">
                <a:latin typeface="Microsoft Sans Serif"/>
                <a:cs typeface="Microsoft Sans Serif"/>
              </a:rPr>
              <a:t>в</a:t>
            </a:r>
            <a:r>
              <a:rPr sz="1400" spc="-10" dirty="0">
                <a:latin typeface="Microsoft Sans Serif"/>
                <a:cs typeface="Microsoft Sans Serif"/>
              </a:rPr>
              <a:t>с</a:t>
            </a:r>
            <a:r>
              <a:rPr sz="1400" spc="-40" dirty="0">
                <a:latin typeface="Microsoft Sans Serif"/>
                <a:cs typeface="Microsoft Sans Serif"/>
              </a:rPr>
              <a:t>е</a:t>
            </a:r>
            <a:r>
              <a:rPr sz="1400" dirty="0">
                <a:latin typeface="Microsoft Sans Serif"/>
                <a:cs typeface="Microsoft Sans Serif"/>
              </a:rPr>
              <a:t>х	</a:t>
            </a:r>
            <a:r>
              <a:rPr sz="1400" spc="-15" dirty="0">
                <a:latin typeface="Microsoft Sans Serif"/>
                <a:cs typeface="Microsoft Sans Serif"/>
              </a:rPr>
              <a:t>п</a:t>
            </a:r>
            <a:r>
              <a:rPr sz="1400" spc="-20" dirty="0">
                <a:latin typeface="Microsoft Sans Serif"/>
                <a:cs typeface="Microsoft Sans Serif"/>
              </a:rPr>
              <a:t>у</a:t>
            </a:r>
            <a:r>
              <a:rPr sz="1400" spc="-5" dirty="0">
                <a:latin typeface="Microsoft Sans Serif"/>
                <a:cs typeface="Microsoft Sans Serif"/>
              </a:rPr>
              <a:t>н</a:t>
            </a:r>
            <a:r>
              <a:rPr sz="1400" spc="-85" dirty="0">
                <a:latin typeface="Microsoft Sans Serif"/>
                <a:cs typeface="Microsoft Sans Serif"/>
              </a:rPr>
              <a:t>к</a:t>
            </a:r>
            <a:r>
              <a:rPr sz="1400" spc="-10" dirty="0">
                <a:latin typeface="Microsoft Sans Serif"/>
                <a:cs typeface="Microsoft Sans Serif"/>
              </a:rPr>
              <a:t>т</a:t>
            </a:r>
            <a:r>
              <a:rPr sz="1400" spc="-5" dirty="0">
                <a:latin typeface="Microsoft Sans Serif"/>
                <a:cs typeface="Microsoft Sans Serif"/>
              </a:rPr>
              <a:t>ов 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74827" y="3551049"/>
            <a:ext cx="113792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Microsoft Sans Serif"/>
                <a:cs typeface="Microsoft Sans Serif"/>
              </a:rPr>
              <a:t>открывшемся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22932" y="3551049"/>
            <a:ext cx="38608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50" dirty="0">
                <a:latin typeface="Microsoft Sans Serif"/>
                <a:cs typeface="Microsoft Sans Serif"/>
              </a:rPr>
              <a:t>о</a:t>
            </a:r>
            <a:r>
              <a:rPr sz="1400" spc="-60" dirty="0">
                <a:latin typeface="Microsoft Sans Serif"/>
                <a:cs typeface="Microsoft Sans Serif"/>
              </a:rPr>
              <a:t>к</a:t>
            </a:r>
            <a:r>
              <a:rPr sz="1400" spc="-5" dirty="0">
                <a:latin typeface="Microsoft Sans Serif"/>
                <a:cs typeface="Microsoft Sans Serif"/>
              </a:rPr>
              <a:t>н</a:t>
            </a:r>
            <a:r>
              <a:rPr sz="1400" dirty="0">
                <a:latin typeface="Microsoft Sans Serif"/>
                <a:cs typeface="Microsoft Sans Serif"/>
              </a:rPr>
              <a:t>е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2816605" y="3551049"/>
            <a:ext cx="146685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latin typeface="Microsoft Sans Serif"/>
                <a:cs typeface="Microsoft Sans Serif"/>
              </a:rPr>
              <a:t>соответствующее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49908" y="3764407"/>
            <a:ext cx="10706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25" dirty="0">
                <a:latin typeface="Microsoft Sans Serif"/>
                <a:cs typeface="Microsoft Sans Serif"/>
              </a:rPr>
              <a:t>экземпляров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72057" y="3764407"/>
            <a:ext cx="13112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746125" algn="l"/>
              </a:tabLst>
            </a:pPr>
            <a:r>
              <a:rPr sz="1400" spc="-5" dirty="0">
                <a:latin typeface="Microsoft Sans Serif"/>
                <a:cs typeface="Microsoft Sans Serif"/>
              </a:rPr>
              <a:t>ЭМ),	</a:t>
            </a:r>
            <a:r>
              <a:rPr sz="1400" spc="-35" dirty="0">
                <a:latin typeface="Microsoft Sans Serif"/>
                <a:cs typeface="Microsoft Sans Serif"/>
              </a:rPr>
              <a:t>кнопка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7253" y="3764407"/>
            <a:ext cx="12280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400" spc="-15" dirty="0">
                <a:latin typeface="Microsoft Sans Serif"/>
                <a:cs typeface="Microsoft Sans Serif"/>
              </a:rPr>
              <a:t>количество</a:t>
            </a:r>
            <a:endParaRPr sz="14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400" spc="-15" dirty="0">
                <a:latin typeface="Microsoft Sans Serif"/>
                <a:cs typeface="Microsoft Sans Serif"/>
              </a:rPr>
              <a:t>«Продолжить»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5798" y="4451327"/>
            <a:ext cx="4188460" cy="720710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73660" rIns="0" bIns="0" rtlCol="0">
            <a:spAutoFit/>
          </a:bodyPr>
          <a:lstStyle/>
          <a:p>
            <a:pPr marL="91440" marR="81280" algn="just">
              <a:lnSpc>
                <a:spcPct val="100000"/>
              </a:lnSpc>
              <a:spcBef>
                <a:spcPts val="580"/>
              </a:spcBef>
            </a:pPr>
            <a:r>
              <a:rPr sz="1400" spc="-15" dirty="0">
                <a:latin typeface="Microsoft Sans Serif"/>
                <a:cs typeface="Microsoft Sans Serif"/>
              </a:rPr>
              <a:t>Проверка</a:t>
            </a:r>
            <a:r>
              <a:rPr sz="1400" spc="345" dirty="0">
                <a:latin typeface="Microsoft Sans Serif"/>
                <a:cs typeface="Microsoft Sans Serif"/>
              </a:rPr>
              <a:t> </a:t>
            </a:r>
            <a:r>
              <a:rPr sz="1400" spc="-5" dirty="0">
                <a:latin typeface="Microsoft Sans Serif"/>
                <a:cs typeface="Microsoft Sans Serif"/>
              </a:rPr>
              <a:t>правильности</a:t>
            </a:r>
            <a:r>
              <a:rPr sz="1400" spc="725" dirty="0">
                <a:latin typeface="Microsoft Sans Serif"/>
                <a:cs typeface="Microsoft Sans Serif"/>
              </a:rPr>
              <a:t> </a:t>
            </a:r>
            <a:r>
              <a:rPr sz="1400" spc="-10" dirty="0">
                <a:latin typeface="Microsoft Sans Serif"/>
                <a:cs typeface="Microsoft Sans Serif"/>
              </a:rPr>
              <a:t>сведений</a:t>
            </a:r>
            <a:r>
              <a:rPr sz="1400" spc="71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указанных </a:t>
            </a:r>
            <a:r>
              <a:rPr sz="1400" spc="-36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в</a:t>
            </a:r>
            <a:r>
              <a:rPr sz="1400" spc="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протоколе,</a:t>
            </a:r>
            <a:r>
              <a:rPr sz="1400" spc="335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при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необходимости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15" dirty="0">
                <a:latin typeface="Microsoft Sans Serif"/>
                <a:cs typeface="Microsoft Sans Serif"/>
              </a:rPr>
              <a:t>повторная 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печать</a:t>
            </a:r>
            <a:r>
              <a:rPr sz="1400" spc="-30" dirty="0">
                <a:latin typeface="Microsoft Sans Serif"/>
                <a:cs typeface="Microsoft Sans Serif"/>
              </a:rPr>
              <a:t> </a:t>
            </a:r>
            <a:r>
              <a:rPr sz="1400" spc="-25" dirty="0">
                <a:latin typeface="Microsoft Sans Serif"/>
                <a:cs typeface="Microsoft Sans Serif"/>
              </a:rPr>
              <a:t>протокола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5798" y="5377719"/>
            <a:ext cx="4188460" cy="365485"/>
          </a:xfrm>
          <a:prstGeom prst="rect">
            <a:avLst/>
          </a:prstGeom>
          <a:solidFill>
            <a:srgbClr val="FFFFFF"/>
          </a:solidFill>
          <a:ln w="19050">
            <a:solidFill>
              <a:srgbClr val="E36C09"/>
            </a:solidFill>
          </a:ln>
        </p:spPr>
        <p:txBody>
          <a:bodyPr vert="horz" wrap="square" lIns="0" tIns="1485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170"/>
              </a:spcBef>
            </a:pPr>
            <a:r>
              <a:rPr sz="1400" spc="-15" dirty="0" err="1">
                <a:latin typeface="Microsoft Sans Serif"/>
                <a:cs typeface="Microsoft Sans Serif"/>
              </a:rPr>
              <a:t>Подпись</a:t>
            </a:r>
            <a:r>
              <a:rPr sz="1400" spc="-15" dirty="0">
                <a:latin typeface="Microsoft Sans Serif"/>
                <a:cs typeface="Microsoft Sans Serif"/>
              </a:rPr>
              <a:t> </a:t>
            </a:r>
            <a:r>
              <a:rPr sz="1400" spc="-25" dirty="0" err="1" smtClean="0">
                <a:latin typeface="Microsoft Sans Serif"/>
                <a:cs typeface="Microsoft Sans Serif"/>
              </a:rPr>
              <a:t>протокола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47643" y="1568465"/>
            <a:ext cx="1951355" cy="423193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5290">
              <a:lnSpc>
                <a:spcPts val="1600"/>
              </a:lnSpc>
            </a:pPr>
            <a:r>
              <a:rPr sz="1400" b="1" spc="-15" dirty="0">
                <a:latin typeface="Arial"/>
                <a:cs typeface="Arial"/>
              </a:rPr>
              <a:t>Технический</a:t>
            </a:r>
            <a:endParaRPr sz="1400" dirty="0">
              <a:latin typeface="Arial"/>
              <a:cs typeface="Arial"/>
            </a:endParaRPr>
          </a:p>
          <a:p>
            <a:pPr marL="459740">
              <a:lnSpc>
                <a:spcPts val="1680"/>
              </a:lnSpc>
            </a:pPr>
            <a:r>
              <a:rPr sz="1400" b="1" spc="-5" dirty="0">
                <a:latin typeface="Arial"/>
                <a:cs typeface="Arial"/>
              </a:rPr>
              <a:t>специалист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47643" y="2120779"/>
            <a:ext cx="1951355" cy="492443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459740" marR="407670" indent="-44450">
              <a:lnSpc>
                <a:spcPct val="100000"/>
              </a:lnSpc>
              <a:spcBef>
                <a:spcPts val="480"/>
              </a:spcBef>
            </a:pPr>
            <a:r>
              <a:rPr sz="1400" b="1" spc="-80" dirty="0">
                <a:latin typeface="Arial"/>
                <a:cs typeface="Arial"/>
              </a:rPr>
              <a:t>Т</a:t>
            </a:r>
            <a:r>
              <a:rPr sz="1400" b="1" spc="-30" dirty="0">
                <a:latin typeface="Arial"/>
                <a:cs typeface="Arial"/>
              </a:rPr>
              <a:t>е</a:t>
            </a:r>
            <a:r>
              <a:rPr sz="1400" b="1" spc="-5" dirty="0">
                <a:latin typeface="Arial"/>
                <a:cs typeface="Arial"/>
              </a:rPr>
              <a:t>хнич</a:t>
            </a:r>
            <a:r>
              <a:rPr sz="1400" b="1" spc="-25" dirty="0">
                <a:latin typeface="Arial"/>
                <a:cs typeface="Arial"/>
              </a:rPr>
              <a:t>е</a:t>
            </a:r>
            <a:r>
              <a:rPr sz="1400" b="1" spc="-5" dirty="0">
                <a:latin typeface="Arial"/>
                <a:cs typeface="Arial"/>
              </a:rPr>
              <a:t>с</a:t>
            </a:r>
            <a:r>
              <a:rPr sz="1400" b="1" dirty="0">
                <a:latin typeface="Arial"/>
                <a:cs typeface="Arial"/>
              </a:rPr>
              <a:t>кий  </a:t>
            </a:r>
            <a:r>
              <a:rPr sz="1400" b="1" spc="-5" dirty="0">
                <a:latin typeface="Arial"/>
                <a:cs typeface="Arial"/>
              </a:rPr>
              <a:t>специалист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47643" y="2809878"/>
            <a:ext cx="1951355" cy="1315745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422909" marR="381635" indent="-33655" algn="just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О</a:t>
            </a:r>
            <a:r>
              <a:rPr sz="1400" b="1" spc="-10" dirty="0">
                <a:latin typeface="Arial"/>
                <a:cs typeface="Arial"/>
              </a:rPr>
              <a:t>р</a:t>
            </a:r>
            <a:r>
              <a:rPr sz="1400" b="1" dirty="0">
                <a:latin typeface="Arial"/>
                <a:cs typeface="Arial"/>
              </a:rPr>
              <a:t>гани</a:t>
            </a:r>
            <a:r>
              <a:rPr sz="1400" b="1" spc="-25" dirty="0">
                <a:latin typeface="Arial"/>
                <a:cs typeface="Arial"/>
              </a:rPr>
              <a:t>з</a:t>
            </a:r>
            <a:r>
              <a:rPr sz="1400" b="1" spc="-5" dirty="0">
                <a:latin typeface="Arial"/>
                <a:cs typeface="Arial"/>
              </a:rPr>
              <a:t>а</a:t>
            </a:r>
            <a:r>
              <a:rPr sz="1400" b="1" spc="-45" dirty="0">
                <a:latin typeface="Arial"/>
                <a:cs typeface="Arial"/>
              </a:rPr>
              <a:t>т</a:t>
            </a:r>
            <a:r>
              <a:rPr sz="1400" b="1" spc="-10" dirty="0">
                <a:latin typeface="Arial"/>
                <a:cs typeface="Arial"/>
              </a:rPr>
              <a:t>ор</a:t>
            </a:r>
            <a:r>
              <a:rPr sz="1400" b="1" dirty="0">
                <a:latin typeface="Arial"/>
                <a:cs typeface="Arial"/>
              </a:rPr>
              <a:t>,  </a:t>
            </a:r>
            <a:r>
              <a:rPr sz="1400" b="1" spc="-10" dirty="0" err="1">
                <a:latin typeface="Arial"/>
                <a:cs typeface="Arial"/>
              </a:rPr>
              <a:t>технический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380" dirty="0">
                <a:latin typeface="Arial"/>
                <a:cs typeface="Arial"/>
              </a:rPr>
              <a:t> </a:t>
            </a:r>
            <a:r>
              <a:rPr sz="1400" b="1" spc="-5" dirty="0" err="1" smtClean="0">
                <a:latin typeface="Arial"/>
                <a:cs typeface="Arial"/>
              </a:rPr>
              <a:t>специалист</a:t>
            </a:r>
            <a:endParaRPr lang="ru-RU" sz="1400" b="1" spc="-5" dirty="0" smtClean="0">
              <a:latin typeface="Arial"/>
              <a:cs typeface="Arial"/>
            </a:endParaRPr>
          </a:p>
          <a:p>
            <a:pPr marL="422909" marR="381635" indent="-33655" algn="just">
              <a:lnSpc>
                <a:spcPct val="100000"/>
              </a:lnSpc>
            </a:pP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47643" y="4446809"/>
            <a:ext cx="1951355" cy="737381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415290">
              <a:lnSpc>
                <a:spcPct val="100000"/>
              </a:lnSpc>
            </a:pPr>
            <a:r>
              <a:rPr sz="1400" b="1" spc="-10" dirty="0" err="1" smtClean="0">
                <a:latin typeface="Arial"/>
                <a:cs typeface="Arial"/>
              </a:rPr>
              <a:t>Организатор</a:t>
            </a:r>
            <a:endParaRPr lang="ru-RU" sz="1400" b="1" spc="-10" dirty="0" smtClean="0">
              <a:latin typeface="Arial"/>
              <a:cs typeface="Arial"/>
            </a:endParaRPr>
          </a:p>
          <a:p>
            <a:pPr marL="415290">
              <a:lnSpc>
                <a:spcPct val="100000"/>
              </a:lnSpc>
            </a:pP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47643" y="5350319"/>
            <a:ext cx="1951355" cy="592470"/>
          </a:xfrm>
          <a:prstGeom prst="rect">
            <a:avLst/>
          </a:prstGeom>
          <a:solidFill>
            <a:srgbClr val="FCEADA"/>
          </a:solidFill>
          <a:ln w="19050">
            <a:solidFill>
              <a:srgbClr val="E36C09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55295">
              <a:lnSpc>
                <a:spcPts val="1450"/>
              </a:lnSpc>
            </a:pPr>
            <a:r>
              <a:rPr sz="1300" b="1" spc="-10" dirty="0">
                <a:latin typeface="Arial"/>
                <a:cs typeface="Arial"/>
              </a:rPr>
              <a:t>Организатор</a:t>
            </a:r>
            <a:endParaRPr sz="1300" dirty="0">
              <a:latin typeface="Arial"/>
              <a:cs typeface="Arial"/>
            </a:endParaRPr>
          </a:p>
          <a:p>
            <a:pPr marL="499109" marR="455295" indent="-35560">
              <a:lnSpc>
                <a:spcPct val="100000"/>
              </a:lnSpc>
            </a:pPr>
            <a:r>
              <a:rPr sz="1300" b="1" spc="-5" dirty="0">
                <a:latin typeface="Arial"/>
                <a:cs typeface="Arial"/>
              </a:rPr>
              <a:t>т</a:t>
            </a:r>
            <a:r>
              <a:rPr sz="1300" b="1" spc="-20" dirty="0">
                <a:latin typeface="Arial"/>
                <a:cs typeface="Arial"/>
              </a:rPr>
              <a:t>е</a:t>
            </a:r>
            <a:r>
              <a:rPr sz="1300" b="1" spc="-10" dirty="0">
                <a:latin typeface="Arial"/>
                <a:cs typeface="Arial"/>
              </a:rPr>
              <a:t>хн</a:t>
            </a:r>
            <a:r>
              <a:rPr sz="1300" b="1" spc="-15" dirty="0">
                <a:latin typeface="Arial"/>
                <a:cs typeface="Arial"/>
              </a:rPr>
              <a:t>и</a:t>
            </a:r>
            <a:r>
              <a:rPr sz="1300" b="1" spc="-5" dirty="0">
                <a:latin typeface="Arial"/>
                <a:cs typeface="Arial"/>
              </a:rPr>
              <a:t>ч</a:t>
            </a:r>
            <a:r>
              <a:rPr sz="1300" b="1" spc="-15" dirty="0">
                <a:latin typeface="Arial"/>
                <a:cs typeface="Arial"/>
              </a:rPr>
              <a:t>е</a:t>
            </a:r>
            <a:r>
              <a:rPr sz="1300" b="1" spc="-10" dirty="0">
                <a:latin typeface="Arial"/>
                <a:cs typeface="Arial"/>
              </a:rPr>
              <a:t>ск</a:t>
            </a:r>
            <a:r>
              <a:rPr sz="1300" b="1" spc="-15" dirty="0">
                <a:latin typeface="Arial"/>
                <a:cs typeface="Arial"/>
              </a:rPr>
              <a:t>и</a:t>
            </a:r>
            <a:r>
              <a:rPr sz="1300" b="1" spc="-5" dirty="0">
                <a:latin typeface="Arial"/>
                <a:cs typeface="Arial"/>
              </a:rPr>
              <a:t>й  </a:t>
            </a:r>
            <a:r>
              <a:rPr sz="1300" b="1" spc="-10" dirty="0">
                <a:latin typeface="Arial"/>
                <a:cs typeface="Arial"/>
              </a:rPr>
              <a:t>специалист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0293" y="6043542"/>
            <a:ext cx="8543925" cy="568745"/>
          </a:xfrm>
          <a:prstGeom prst="rect">
            <a:avLst/>
          </a:prstGeom>
          <a:solidFill>
            <a:srgbClr val="FCEADA"/>
          </a:solidFill>
          <a:ln w="28575">
            <a:solidFill>
              <a:srgbClr val="C00000"/>
            </a:solidFill>
          </a:ln>
        </p:spPr>
        <p:txBody>
          <a:bodyPr vert="horz" wrap="square" lIns="0" tIns="136525" rIns="0" bIns="0" rtlCol="0">
            <a:spAutoFit/>
          </a:bodyPr>
          <a:lstStyle/>
          <a:p>
            <a:pPr marL="1580515" marR="574040" indent="-1001394">
              <a:lnSpc>
                <a:spcPct val="100000"/>
              </a:lnSpc>
              <a:spcBef>
                <a:spcPts val="1075"/>
              </a:spcBef>
            </a:pP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После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Arial"/>
                <a:cs typeface="Arial"/>
              </a:rPr>
              <a:t>этого</a:t>
            </a:r>
            <a:r>
              <a:rPr sz="14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организаторы</a:t>
            </a:r>
            <a:r>
              <a:rPr sz="14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аудитории</a:t>
            </a:r>
            <a:r>
              <a:rPr sz="1400" b="1" spc="3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Штабе</a:t>
            </a:r>
            <a:r>
              <a:rPr sz="1400" b="1" spc="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ППЭ</a:t>
            </a:r>
            <a:r>
              <a:rPr sz="14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передают</a:t>
            </a: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 руководителю</a:t>
            </a:r>
            <a:r>
              <a:rPr sz="1400" b="1" spc="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ППЭ </a:t>
            </a:r>
            <a:r>
              <a:rPr sz="1400" b="1" spc="-37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материалы</a:t>
            </a:r>
            <a:r>
              <a:rPr sz="14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формы</a:t>
            </a:r>
            <a:r>
              <a:rPr sz="1400" b="1" spc="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ППЭ и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 его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разрешения</a:t>
            </a:r>
            <a:r>
              <a:rPr sz="1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покидают</a:t>
            </a:r>
            <a:r>
              <a:rPr sz="14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ППЭ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366640" y="1567561"/>
            <a:ext cx="390525" cy="417830"/>
            <a:chOff x="4366640" y="1567561"/>
            <a:chExt cx="390525" cy="417830"/>
          </a:xfrm>
        </p:grpSpPr>
        <p:sp>
          <p:nvSpPr>
            <p:cNvPr id="30" name="object 30"/>
            <p:cNvSpPr/>
            <p:nvPr/>
          </p:nvSpPr>
          <p:spPr>
            <a:xfrm>
              <a:off x="4376165" y="1577086"/>
              <a:ext cx="371475" cy="398780"/>
            </a:xfrm>
            <a:custGeom>
              <a:avLst/>
              <a:gdLst/>
              <a:ahLst/>
              <a:cxnLst/>
              <a:rect l="l" t="t" r="r" b="b"/>
              <a:pathLst>
                <a:path w="371475" h="398780">
                  <a:moveTo>
                    <a:pt x="185547" y="0"/>
                  </a:moveTo>
                  <a:lnTo>
                    <a:pt x="0" y="199389"/>
                  </a:lnTo>
                  <a:lnTo>
                    <a:pt x="185547" y="398779"/>
                  </a:lnTo>
                  <a:lnTo>
                    <a:pt x="185547" y="299085"/>
                  </a:lnTo>
                  <a:lnTo>
                    <a:pt x="371094" y="299085"/>
                  </a:lnTo>
                  <a:lnTo>
                    <a:pt x="371094" y="99694"/>
                  </a:lnTo>
                  <a:lnTo>
                    <a:pt x="185547" y="99694"/>
                  </a:lnTo>
                  <a:lnTo>
                    <a:pt x="18554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76165" y="1577086"/>
              <a:ext cx="371475" cy="398780"/>
            </a:xfrm>
            <a:custGeom>
              <a:avLst/>
              <a:gdLst/>
              <a:ahLst/>
              <a:cxnLst/>
              <a:rect l="l" t="t" r="r" b="b"/>
              <a:pathLst>
                <a:path w="371475" h="398780">
                  <a:moveTo>
                    <a:pt x="0" y="199389"/>
                  </a:moveTo>
                  <a:lnTo>
                    <a:pt x="185547" y="0"/>
                  </a:lnTo>
                  <a:lnTo>
                    <a:pt x="185547" y="99694"/>
                  </a:lnTo>
                  <a:lnTo>
                    <a:pt x="371094" y="99694"/>
                  </a:lnTo>
                  <a:lnTo>
                    <a:pt x="371094" y="299085"/>
                  </a:lnTo>
                  <a:lnTo>
                    <a:pt x="185547" y="299085"/>
                  </a:lnTo>
                  <a:lnTo>
                    <a:pt x="185547" y="398779"/>
                  </a:lnTo>
                  <a:lnTo>
                    <a:pt x="0" y="19938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4366640" y="2191263"/>
            <a:ext cx="390525" cy="418465"/>
            <a:chOff x="4366640" y="2191257"/>
            <a:chExt cx="390525" cy="418465"/>
          </a:xfrm>
        </p:grpSpPr>
        <p:sp>
          <p:nvSpPr>
            <p:cNvPr id="33" name="object 33"/>
            <p:cNvSpPr/>
            <p:nvPr/>
          </p:nvSpPr>
          <p:spPr>
            <a:xfrm>
              <a:off x="4376165" y="2200782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185547" y="0"/>
                  </a:moveTo>
                  <a:lnTo>
                    <a:pt x="0" y="199389"/>
                  </a:lnTo>
                  <a:lnTo>
                    <a:pt x="185547" y="398906"/>
                  </a:lnTo>
                  <a:lnTo>
                    <a:pt x="185547" y="299212"/>
                  </a:lnTo>
                  <a:lnTo>
                    <a:pt x="371094" y="299212"/>
                  </a:lnTo>
                  <a:lnTo>
                    <a:pt x="371094" y="99694"/>
                  </a:lnTo>
                  <a:lnTo>
                    <a:pt x="185547" y="99694"/>
                  </a:lnTo>
                  <a:lnTo>
                    <a:pt x="18554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76165" y="2200782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0" y="199389"/>
                  </a:moveTo>
                  <a:lnTo>
                    <a:pt x="185547" y="0"/>
                  </a:lnTo>
                  <a:lnTo>
                    <a:pt x="185547" y="99694"/>
                  </a:lnTo>
                  <a:lnTo>
                    <a:pt x="371094" y="99694"/>
                  </a:lnTo>
                  <a:lnTo>
                    <a:pt x="371094" y="299212"/>
                  </a:lnTo>
                  <a:lnTo>
                    <a:pt x="185547" y="299212"/>
                  </a:lnTo>
                  <a:lnTo>
                    <a:pt x="185547" y="398906"/>
                  </a:lnTo>
                  <a:lnTo>
                    <a:pt x="0" y="19938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364483" y="3360039"/>
            <a:ext cx="390525" cy="417830"/>
            <a:chOff x="4364482" y="3360039"/>
            <a:chExt cx="390525" cy="417830"/>
          </a:xfrm>
        </p:grpSpPr>
        <p:sp>
          <p:nvSpPr>
            <p:cNvPr id="36" name="object 36"/>
            <p:cNvSpPr/>
            <p:nvPr/>
          </p:nvSpPr>
          <p:spPr>
            <a:xfrm>
              <a:off x="4374007" y="3369564"/>
              <a:ext cx="371475" cy="398780"/>
            </a:xfrm>
            <a:custGeom>
              <a:avLst/>
              <a:gdLst/>
              <a:ahLst/>
              <a:cxnLst/>
              <a:rect l="l" t="t" r="r" b="b"/>
              <a:pathLst>
                <a:path w="371475" h="398779">
                  <a:moveTo>
                    <a:pt x="185546" y="0"/>
                  </a:moveTo>
                  <a:lnTo>
                    <a:pt x="0" y="199389"/>
                  </a:lnTo>
                  <a:lnTo>
                    <a:pt x="185546" y="398780"/>
                  </a:lnTo>
                  <a:lnTo>
                    <a:pt x="185546" y="299085"/>
                  </a:lnTo>
                  <a:lnTo>
                    <a:pt x="371093" y="299085"/>
                  </a:lnTo>
                  <a:lnTo>
                    <a:pt x="371093" y="99695"/>
                  </a:lnTo>
                  <a:lnTo>
                    <a:pt x="185546" y="99695"/>
                  </a:lnTo>
                  <a:lnTo>
                    <a:pt x="18554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74007" y="3369564"/>
              <a:ext cx="371475" cy="398780"/>
            </a:xfrm>
            <a:custGeom>
              <a:avLst/>
              <a:gdLst/>
              <a:ahLst/>
              <a:cxnLst/>
              <a:rect l="l" t="t" r="r" b="b"/>
              <a:pathLst>
                <a:path w="371475" h="398779">
                  <a:moveTo>
                    <a:pt x="0" y="199389"/>
                  </a:moveTo>
                  <a:lnTo>
                    <a:pt x="185546" y="0"/>
                  </a:lnTo>
                  <a:lnTo>
                    <a:pt x="185546" y="99695"/>
                  </a:lnTo>
                  <a:lnTo>
                    <a:pt x="371093" y="99695"/>
                  </a:lnTo>
                  <a:lnTo>
                    <a:pt x="371093" y="299085"/>
                  </a:lnTo>
                  <a:lnTo>
                    <a:pt x="185546" y="299085"/>
                  </a:lnTo>
                  <a:lnTo>
                    <a:pt x="185546" y="398780"/>
                  </a:lnTo>
                  <a:lnTo>
                    <a:pt x="0" y="199389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4364483" y="4640459"/>
            <a:ext cx="390525" cy="418465"/>
            <a:chOff x="4364482" y="4640453"/>
            <a:chExt cx="390525" cy="418465"/>
          </a:xfrm>
        </p:grpSpPr>
        <p:sp>
          <p:nvSpPr>
            <p:cNvPr id="39" name="object 39"/>
            <p:cNvSpPr/>
            <p:nvPr/>
          </p:nvSpPr>
          <p:spPr>
            <a:xfrm>
              <a:off x="4374007" y="4649978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185546" y="0"/>
                  </a:moveTo>
                  <a:lnTo>
                    <a:pt x="0" y="199517"/>
                  </a:lnTo>
                  <a:lnTo>
                    <a:pt x="185546" y="398907"/>
                  </a:lnTo>
                  <a:lnTo>
                    <a:pt x="185546" y="299212"/>
                  </a:lnTo>
                  <a:lnTo>
                    <a:pt x="371093" y="299212"/>
                  </a:lnTo>
                  <a:lnTo>
                    <a:pt x="371093" y="99822"/>
                  </a:lnTo>
                  <a:lnTo>
                    <a:pt x="185546" y="99822"/>
                  </a:lnTo>
                  <a:lnTo>
                    <a:pt x="18554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74007" y="4649978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0" y="199517"/>
                  </a:moveTo>
                  <a:lnTo>
                    <a:pt x="185546" y="0"/>
                  </a:lnTo>
                  <a:lnTo>
                    <a:pt x="185546" y="99822"/>
                  </a:lnTo>
                  <a:lnTo>
                    <a:pt x="371093" y="99822"/>
                  </a:lnTo>
                  <a:lnTo>
                    <a:pt x="371093" y="299212"/>
                  </a:lnTo>
                  <a:lnTo>
                    <a:pt x="185546" y="299212"/>
                  </a:lnTo>
                  <a:lnTo>
                    <a:pt x="185546" y="398907"/>
                  </a:lnTo>
                  <a:lnTo>
                    <a:pt x="0" y="199517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366640" y="5428240"/>
            <a:ext cx="390525" cy="418465"/>
            <a:chOff x="4366640" y="5428234"/>
            <a:chExt cx="390525" cy="418465"/>
          </a:xfrm>
        </p:grpSpPr>
        <p:sp>
          <p:nvSpPr>
            <p:cNvPr id="42" name="object 42"/>
            <p:cNvSpPr/>
            <p:nvPr/>
          </p:nvSpPr>
          <p:spPr>
            <a:xfrm>
              <a:off x="4376165" y="5437759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185547" y="0"/>
                  </a:moveTo>
                  <a:lnTo>
                    <a:pt x="0" y="199415"/>
                  </a:lnTo>
                  <a:lnTo>
                    <a:pt x="185547" y="398830"/>
                  </a:lnTo>
                  <a:lnTo>
                    <a:pt x="185547" y="299123"/>
                  </a:lnTo>
                  <a:lnTo>
                    <a:pt x="371094" y="299123"/>
                  </a:lnTo>
                  <a:lnTo>
                    <a:pt x="371094" y="99694"/>
                  </a:lnTo>
                  <a:lnTo>
                    <a:pt x="185547" y="99694"/>
                  </a:lnTo>
                  <a:lnTo>
                    <a:pt x="185547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76165" y="5437759"/>
              <a:ext cx="371475" cy="399415"/>
            </a:xfrm>
            <a:custGeom>
              <a:avLst/>
              <a:gdLst/>
              <a:ahLst/>
              <a:cxnLst/>
              <a:rect l="l" t="t" r="r" b="b"/>
              <a:pathLst>
                <a:path w="371475" h="399414">
                  <a:moveTo>
                    <a:pt x="0" y="199415"/>
                  </a:moveTo>
                  <a:lnTo>
                    <a:pt x="185547" y="0"/>
                  </a:lnTo>
                  <a:lnTo>
                    <a:pt x="185547" y="99694"/>
                  </a:lnTo>
                  <a:lnTo>
                    <a:pt x="371094" y="99694"/>
                  </a:lnTo>
                  <a:lnTo>
                    <a:pt x="371094" y="299123"/>
                  </a:lnTo>
                  <a:lnTo>
                    <a:pt x="185547" y="299123"/>
                  </a:lnTo>
                  <a:lnTo>
                    <a:pt x="185547" y="398830"/>
                  </a:lnTo>
                  <a:lnTo>
                    <a:pt x="0" y="199415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6750050" y="1782191"/>
            <a:ext cx="2360295" cy="3319779"/>
            <a:chOff x="6750050" y="1782191"/>
            <a:chExt cx="2360295" cy="3319779"/>
          </a:xfrm>
        </p:grpSpPr>
        <p:pic>
          <p:nvPicPr>
            <p:cNvPr id="45" name="object 4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69100" y="1801241"/>
              <a:ext cx="2321686" cy="3281553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759575" y="1791716"/>
              <a:ext cx="2341245" cy="3300729"/>
            </a:xfrm>
            <a:custGeom>
              <a:avLst/>
              <a:gdLst/>
              <a:ahLst/>
              <a:cxnLst/>
              <a:rect l="l" t="t" r="r" b="b"/>
              <a:pathLst>
                <a:path w="2341245" h="3300729">
                  <a:moveTo>
                    <a:pt x="0" y="3300603"/>
                  </a:moveTo>
                  <a:lnTo>
                    <a:pt x="2340736" y="3300603"/>
                  </a:lnTo>
                  <a:lnTo>
                    <a:pt x="2340736" y="0"/>
                  </a:lnTo>
                  <a:lnTo>
                    <a:pt x="0" y="0"/>
                  </a:lnTo>
                  <a:lnTo>
                    <a:pt x="0" y="3300603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78739" y="29342"/>
            <a:ext cx="685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ЭКЗАМЕНА: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dirty="0">
                <a:solidFill>
                  <a:srgbClr val="002060"/>
                </a:solidFill>
              </a:rPr>
              <a:t>ЗАВЕРШЕНИЕ</a:t>
            </a:r>
            <a:r>
              <a:rPr sz="2400" spc="20" dirty="0">
                <a:solidFill>
                  <a:srgbClr val="002060"/>
                </a:solidFill>
              </a:rPr>
              <a:t> </a:t>
            </a:r>
            <a:r>
              <a:rPr sz="2400" spc="-40" dirty="0">
                <a:solidFill>
                  <a:srgbClr val="002060"/>
                </a:solidFill>
              </a:rPr>
              <a:t>ЭКЗАМЕНА</a:t>
            </a:r>
            <a:r>
              <a:rPr sz="2400" spc="1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В</a:t>
            </a:r>
            <a:r>
              <a:rPr sz="2400" spc="5" dirty="0">
                <a:solidFill>
                  <a:srgbClr val="002060"/>
                </a:solidFill>
              </a:rPr>
              <a:t> </a:t>
            </a:r>
            <a:r>
              <a:rPr sz="2400" spc="-70" dirty="0">
                <a:solidFill>
                  <a:srgbClr val="002060"/>
                </a:solidFill>
              </a:rPr>
              <a:t>АУДИТОРИИ</a:t>
            </a:r>
            <a:r>
              <a:rPr sz="2400" spc="15" dirty="0">
                <a:solidFill>
                  <a:srgbClr val="002060"/>
                </a:solidFill>
              </a:rPr>
              <a:t> </a:t>
            </a:r>
            <a:r>
              <a:rPr sz="2400" spc="-5" dirty="0">
                <a:solidFill>
                  <a:srgbClr val="002060"/>
                </a:solidFill>
              </a:rPr>
              <a:t>ППЭ</a:t>
            </a:r>
            <a:endParaRPr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18226" y="5723648"/>
            <a:ext cx="7681595" cy="671830"/>
            <a:chOff x="718223" y="5723648"/>
            <a:chExt cx="7681595" cy="671830"/>
          </a:xfrm>
        </p:grpSpPr>
        <p:sp>
          <p:nvSpPr>
            <p:cNvPr id="3" name="object 3"/>
            <p:cNvSpPr/>
            <p:nvPr/>
          </p:nvSpPr>
          <p:spPr>
            <a:xfrm>
              <a:off x="730923" y="5736348"/>
              <a:ext cx="7656195" cy="646430"/>
            </a:xfrm>
            <a:custGeom>
              <a:avLst/>
              <a:gdLst/>
              <a:ahLst/>
              <a:cxnLst/>
              <a:rect l="l" t="t" r="r" b="b"/>
              <a:pathLst>
                <a:path w="7656195" h="646429">
                  <a:moveTo>
                    <a:pt x="7655941" y="0"/>
                  </a:moveTo>
                  <a:lnTo>
                    <a:pt x="0" y="0"/>
                  </a:lnTo>
                  <a:lnTo>
                    <a:pt x="0" y="646112"/>
                  </a:lnTo>
                  <a:lnTo>
                    <a:pt x="7655941" y="646112"/>
                  </a:lnTo>
                  <a:lnTo>
                    <a:pt x="76559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0923" y="5736348"/>
              <a:ext cx="7656195" cy="646430"/>
            </a:xfrm>
            <a:custGeom>
              <a:avLst/>
              <a:gdLst/>
              <a:ahLst/>
              <a:cxnLst/>
              <a:rect l="l" t="t" r="r" b="b"/>
              <a:pathLst>
                <a:path w="7656195" h="646429">
                  <a:moveTo>
                    <a:pt x="0" y="646112"/>
                  </a:moveTo>
                  <a:lnTo>
                    <a:pt x="7655941" y="646112"/>
                  </a:lnTo>
                  <a:lnTo>
                    <a:pt x="7655941" y="0"/>
                  </a:lnTo>
                  <a:lnTo>
                    <a:pt x="0" y="0"/>
                  </a:lnTo>
                  <a:lnTo>
                    <a:pt x="0" y="646112"/>
                  </a:lnTo>
                  <a:close/>
                </a:path>
              </a:pathLst>
            </a:custGeom>
            <a:ln w="25400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398269" y="6039103"/>
            <a:ext cx="4318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/>
                <a:cs typeface="Microsoft Sans Serif"/>
              </a:rPr>
              <a:t>ППЭ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и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с </a:t>
            </a:r>
            <a:r>
              <a:rPr sz="1800" spc="-20" dirty="0">
                <a:latin typeface="Microsoft Sans Serif"/>
                <a:cs typeface="Microsoft Sans Serif"/>
              </a:rPr>
              <a:t>разрешения</a:t>
            </a:r>
            <a:r>
              <a:rPr sz="1800" spc="45" dirty="0">
                <a:latin typeface="Microsoft Sans Serif"/>
                <a:cs typeface="Microsoft Sans Serif"/>
              </a:rPr>
              <a:t> </a:t>
            </a:r>
            <a:r>
              <a:rPr sz="1800" spc="-25" dirty="0">
                <a:latin typeface="Microsoft Sans Serif"/>
                <a:cs typeface="Microsoft Sans Serif"/>
              </a:rPr>
              <a:t>руководителя</a:t>
            </a:r>
            <a:r>
              <a:rPr sz="1800" spc="25" dirty="0">
                <a:latin typeface="Microsoft Sans Serif"/>
                <a:cs typeface="Microsoft Sans Serif"/>
              </a:rPr>
              <a:t> </a:t>
            </a:r>
            <a:r>
              <a:rPr sz="1800" spc="-5" dirty="0">
                <a:latin typeface="Microsoft Sans Serif"/>
                <a:cs typeface="Microsoft Sans Serif"/>
              </a:rPr>
              <a:t>ППЭ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8739" y="32765"/>
            <a:ext cx="71120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chemeClr val="accent6">
                    <a:lumMod val="75000"/>
                  </a:schemeClr>
                </a:solidFill>
              </a:rPr>
              <a:t>ЗАВЕРШЕНИЕ</a:t>
            </a:r>
            <a:r>
              <a:rPr sz="2200" spc="-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35" dirty="0">
                <a:solidFill>
                  <a:schemeClr val="accent6">
                    <a:lumMod val="75000"/>
                  </a:schemeClr>
                </a:solidFill>
              </a:rPr>
              <a:t>ЭКЗАМЕНА:</a:t>
            </a:r>
            <a:endParaRPr sz="2200" dirty="0">
              <a:solidFill>
                <a:schemeClr val="accent6">
                  <a:lumMod val="75000"/>
                </a:schemeClr>
              </a:solidFill>
            </a:endParaRPr>
          </a:p>
          <a:p>
            <a:pPr marL="12700" algn="l">
              <a:lnSpc>
                <a:spcPct val="100000"/>
              </a:lnSpc>
            </a:pPr>
            <a:r>
              <a:rPr sz="2200" spc="-60" dirty="0">
                <a:solidFill>
                  <a:schemeClr val="accent6">
                    <a:lumMod val="75000"/>
                  </a:schemeClr>
                </a:solidFill>
              </a:rPr>
              <a:t>ПЕРЕДАЧА</a:t>
            </a:r>
            <a:r>
              <a:rPr sz="2200" spc="-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dirty="0">
                <a:solidFill>
                  <a:schemeClr val="accent6">
                    <a:lumMod val="75000"/>
                  </a:schemeClr>
                </a:solidFill>
              </a:rPr>
              <a:t>ЭМ</a:t>
            </a:r>
            <a:r>
              <a:rPr sz="2200" spc="4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70" dirty="0">
                <a:solidFill>
                  <a:schemeClr val="accent6">
                    <a:lumMod val="75000"/>
                  </a:schemeClr>
                </a:solidFill>
              </a:rPr>
              <a:t>РУКОВОДИТЕЛЮ</a:t>
            </a:r>
            <a:r>
              <a:rPr sz="2200" spc="7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  <a:r>
              <a:rPr sz="2200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5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sz="2200" spc="25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10" dirty="0">
                <a:solidFill>
                  <a:schemeClr val="accent6">
                    <a:lumMod val="75000"/>
                  </a:schemeClr>
                </a:solidFill>
              </a:rPr>
              <a:t>ШТАБЕ</a:t>
            </a:r>
            <a:r>
              <a:rPr sz="2200" spc="3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sz="2200" spc="-5" dirty="0">
                <a:solidFill>
                  <a:schemeClr val="accent6">
                    <a:lumMod val="75000"/>
                  </a:schemeClr>
                </a:solidFill>
              </a:rPr>
              <a:t>ППЭ</a:t>
            </a:r>
            <a:endParaRPr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52413" y="1918952"/>
            <a:ext cx="8639175" cy="4939048"/>
            <a:chOff x="252412" y="2030983"/>
            <a:chExt cx="8639175" cy="4703445"/>
          </a:xfrm>
        </p:grpSpPr>
        <p:sp>
          <p:nvSpPr>
            <p:cNvPr id="8" name="object 8"/>
            <p:cNvSpPr/>
            <p:nvPr/>
          </p:nvSpPr>
          <p:spPr>
            <a:xfrm>
              <a:off x="261937" y="2040508"/>
              <a:ext cx="8620125" cy="4684395"/>
            </a:xfrm>
            <a:custGeom>
              <a:avLst/>
              <a:gdLst/>
              <a:ahLst/>
              <a:cxnLst/>
              <a:rect l="l" t="t" r="r" b="b"/>
              <a:pathLst>
                <a:path w="8620125" h="4684395">
                  <a:moveTo>
                    <a:pt x="8382952" y="0"/>
                  </a:moveTo>
                  <a:lnTo>
                    <a:pt x="237197" y="0"/>
                  </a:lnTo>
                  <a:lnTo>
                    <a:pt x="189394" y="4823"/>
                  </a:lnTo>
                  <a:lnTo>
                    <a:pt x="144869" y="18655"/>
                  </a:lnTo>
                  <a:lnTo>
                    <a:pt x="104578" y="40538"/>
                  </a:lnTo>
                  <a:lnTo>
                    <a:pt x="69473" y="69516"/>
                  </a:lnTo>
                  <a:lnTo>
                    <a:pt x="40509" y="104632"/>
                  </a:lnTo>
                  <a:lnTo>
                    <a:pt x="18640" y="144928"/>
                  </a:lnTo>
                  <a:lnTo>
                    <a:pt x="4819" y="189449"/>
                  </a:lnTo>
                  <a:lnTo>
                    <a:pt x="0" y="237236"/>
                  </a:lnTo>
                  <a:lnTo>
                    <a:pt x="0" y="4446943"/>
                  </a:lnTo>
                  <a:lnTo>
                    <a:pt x="4819" y="4494746"/>
                  </a:lnTo>
                  <a:lnTo>
                    <a:pt x="18640" y="4539271"/>
                  </a:lnTo>
                  <a:lnTo>
                    <a:pt x="40509" y="4579562"/>
                  </a:lnTo>
                  <a:lnTo>
                    <a:pt x="69473" y="4614667"/>
                  </a:lnTo>
                  <a:lnTo>
                    <a:pt x="104578" y="4643631"/>
                  </a:lnTo>
                  <a:lnTo>
                    <a:pt x="144869" y="4665500"/>
                  </a:lnTo>
                  <a:lnTo>
                    <a:pt x="189394" y="4679321"/>
                  </a:lnTo>
                  <a:lnTo>
                    <a:pt x="237197" y="4684141"/>
                  </a:lnTo>
                  <a:lnTo>
                    <a:pt x="8382952" y="4684141"/>
                  </a:lnTo>
                  <a:lnTo>
                    <a:pt x="8430734" y="4679321"/>
                  </a:lnTo>
                  <a:lnTo>
                    <a:pt x="8475239" y="4665500"/>
                  </a:lnTo>
                  <a:lnTo>
                    <a:pt x="8515515" y="4643631"/>
                  </a:lnTo>
                  <a:lnTo>
                    <a:pt x="8550608" y="4614667"/>
                  </a:lnTo>
                  <a:lnTo>
                    <a:pt x="8579563" y="4579562"/>
                  </a:lnTo>
                  <a:lnTo>
                    <a:pt x="8601426" y="4539271"/>
                  </a:lnTo>
                  <a:lnTo>
                    <a:pt x="8615243" y="4494746"/>
                  </a:lnTo>
                  <a:lnTo>
                    <a:pt x="8620061" y="4446943"/>
                  </a:lnTo>
                  <a:lnTo>
                    <a:pt x="8620061" y="237236"/>
                  </a:lnTo>
                  <a:lnTo>
                    <a:pt x="8615243" y="189449"/>
                  </a:lnTo>
                  <a:lnTo>
                    <a:pt x="8601426" y="144928"/>
                  </a:lnTo>
                  <a:lnTo>
                    <a:pt x="8579563" y="104632"/>
                  </a:lnTo>
                  <a:lnTo>
                    <a:pt x="8550608" y="69516"/>
                  </a:lnTo>
                  <a:lnTo>
                    <a:pt x="8515515" y="40538"/>
                  </a:lnTo>
                  <a:lnTo>
                    <a:pt x="8475239" y="18655"/>
                  </a:lnTo>
                  <a:lnTo>
                    <a:pt x="8430734" y="4823"/>
                  </a:lnTo>
                  <a:lnTo>
                    <a:pt x="8382952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1937" y="2040508"/>
              <a:ext cx="8620125" cy="4684395"/>
            </a:xfrm>
            <a:custGeom>
              <a:avLst/>
              <a:gdLst/>
              <a:ahLst/>
              <a:cxnLst/>
              <a:rect l="l" t="t" r="r" b="b"/>
              <a:pathLst>
                <a:path w="8620125" h="4684395">
                  <a:moveTo>
                    <a:pt x="0" y="237236"/>
                  </a:moveTo>
                  <a:lnTo>
                    <a:pt x="4819" y="189449"/>
                  </a:lnTo>
                  <a:lnTo>
                    <a:pt x="18640" y="144928"/>
                  </a:lnTo>
                  <a:lnTo>
                    <a:pt x="40509" y="104632"/>
                  </a:lnTo>
                  <a:lnTo>
                    <a:pt x="69473" y="69516"/>
                  </a:lnTo>
                  <a:lnTo>
                    <a:pt x="104578" y="40538"/>
                  </a:lnTo>
                  <a:lnTo>
                    <a:pt x="144869" y="18655"/>
                  </a:lnTo>
                  <a:lnTo>
                    <a:pt x="189394" y="4823"/>
                  </a:lnTo>
                  <a:lnTo>
                    <a:pt x="237197" y="0"/>
                  </a:lnTo>
                  <a:lnTo>
                    <a:pt x="8382952" y="0"/>
                  </a:lnTo>
                  <a:lnTo>
                    <a:pt x="8430734" y="4823"/>
                  </a:lnTo>
                  <a:lnTo>
                    <a:pt x="8475239" y="18655"/>
                  </a:lnTo>
                  <a:lnTo>
                    <a:pt x="8515515" y="40538"/>
                  </a:lnTo>
                  <a:lnTo>
                    <a:pt x="8550608" y="69516"/>
                  </a:lnTo>
                  <a:lnTo>
                    <a:pt x="8579563" y="104632"/>
                  </a:lnTo>
                  <a:lnTo>
                    <a:pt x="8601426" y="144928"/>
                  </a:lnTo>
                  <a:lnTo>
                    <a:pt x="8615243" y="189449"/>
                  </a:lnTo>
                  <a:lnTo>
                    <a:pt x="8620061" y="237236"/>
                  </a:lnTo>
                  <a:lnTo>
                    <a:pt x="8620061" y="4446943"/>
                  </a:lnTo>
                  <a:lnTo>
                    <a:pt x="8615243" y="4494746"/>
                  </a:lnTo>
                  <a:lnTo>
                    <a:pt x="8601426" y="4539271"/>
                  </a:lnTo>
                  <a:lnTo>
                    <a:pt x="8579563" y="4579562"/>
                  </a:lnTo>
                  <a:lnTo>
                    <a:pt x="8550608" y="4614667"/>
                  </a:lnTo>
                  <a:lnTo>
                    <a:pt x="8515515" y="4643631"/>
                  </a:lnTo>
                  <a:lnTo>
                    <a:pt x="8475239" y="4665500"/>
                  </a:lnTo>
                  <a:lnTo>
                    <a:pt x="8430734" y="4679321"/>
                  </a:lnTo>
                  <a:lnTo>
                    <a:pt x="8382952" y="4684141"/>
                  </a:lnTo>
                  <a:lnTo>
                    <a:pt x="237197" y="4684141"/>
                  </a:lnTo>
                  <a:lnTo>
                    <a:pt x="189394" y="4679321"/>
                  </a:lnTo>
                  <a:lnTo>
                    <a:pt x="144869" y="4665500"/>
                  </a:lnTo>
                  <a:lnTo>
                    <a:pt x="104578" y="4643631"/>
                  </a:lnTo>
                  <a:lnTo>
                    <a:pt x="69473" y="4614667"/>
                  </a:lnTo>
                  <a:lnTo>
                    <a:pt x="40509" y="4579562"/>
                  </a:lnTo>
                  <a:lnTo>
                    <a:pt x="18640" y="4539271"/>
                  </a:lnTo>
                  <a:lnTo>
                    <a:pt x="4819" y="4494746"/>
                  </a:lnTo>
                  <a:lnTo>
                    <a:pt x="0" y="4446943"/>
                  </a:lnTo>
                  <a:lnTo>
                    <a:pt x="0" y="237236"/>
                  </a:lnTo>
                  <a:close/>
                </a:path>
              </a:pathLst>
            </a:custGeom>
            <a:ln w="1905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61938" y="839368"/>
            <a:ext cx="8620125" cy="1051442"/>
          </a:xfrm>
          <a:prstGeom prst="rect">
            <a:avLst/>
          </a:prstGeom>
          <a:solidFill>
            <a:srgbClr val="FFFFFF"/>
          </a:solidFill>
          <a:ln w="28575">
            <a:solidFill>
              <a:srgbClr val="C000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272415" marR="81915" indent="-181610">
              <a:lnSpc>
                <a:spcPct val="120000"/>
              </a:lnSpc>
              <a:spcBef>
                <a:spcPts val="135"/>
              </a:spcBef>
              <a:buFont typeface="Wingdings"/>
              <a:buChar char=""/>
              <a:tabLst>
                <a:tab pos="273050" algn="l"/>
              </a:tabLst>
            </a:pP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Организаторы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Штабе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 ППЭ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передают</a:t>
            </a:r>
            <a:r>
              <a:rPr sz="1400" b="1" spc="3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ЭМ</a:t>
            </a:r>
            <a:r>
              <a:rPr sz="1400" b="1" spc="3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C00000"/>
                </a:solidFill>
                <a:latin typeface="Arial"/>
                <a:cs typeface="Arial"/>
              </a:rPr>
              <a:t>руководителю</a:t>
            </a:r>
            <a:r>
              <a:rPr sz="1400" b="1" spc="36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ППЭ</a:t>
            </a:r>
            <a:r>
              <a:rPr sz="1400" b="1" spc="3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38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Arial"/>
                <a:cs typeface="Arial"/>
              </a:rPr>
              <a:t>присутствии</a:t>
            </a:r>
            <a:r>
              <a:rPr sz="1400" b="1" spc="3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err="1">
                <a:solidFill>
                  <a:srgbClr val="C00000"/>
                </a:solidFill>
                <a:latin typeface="Arial"/>
                <a:cs typeface="Arial"/>
              </a:rPr>
              <a:t>члена</a:t>
            </a:r>
            <a:r>
              <a:rPr sz="1400" b="1" spc="37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smtClean="0">
                <a:solidFill>
                  <a:srgbClr val="C00000"/>
                </a:solidFill>
                <a:latin typeface="Arial"/>
                <a:cs typeface="Arial"/>
              </a:rPr>
              <a:t>ГЭК </a:t>
            </a:r>
            <a:r>
              <a:rPr sz="1400" b="1" spc="-38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mtClean="0">
                <a:solidFill>
                  <a:srgbClr val="C00000"/>
                </a:solidFill>
                <a:latin typeface="Arial"/>
                <a:cs typeface="Arial"/>
              </a:rPr>
              <a:t>по</a:t>
            </a:r>
            <a:r>
              <a:rPr sz="1400" b="1" spc="-2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smtClean="0">
                <a:solidFill>
                  <a:srgbClr val="C00000"/>
                </a:solidFill>
                <a:latin typeface="Arial"/>
                <a:cs typeface="Arial"/>
              </a:rPr>
              <a:t>форме</a:t>
            </a:r>
            <a:r>
              <a:rPr sz="1400" b="1" spc="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smtClean="0">
                <a:solidFill>
                  <a:srgbClr val="C00000"/>
                </a:solidFill>
                <a:latin typeface="Arial"/>
                <a:cs typeface="Arial"/>
              </a:rPr>
              <a:t>ППЭ-14-02</a:t>
            </a:r>
            <a:r>
              <a:rPr sz="1400" b="1" spc="-15" smtClean="0">
                <a:solidFill>
                  <a:srgbClr val="C00000"/>
                </a:solidFill>
                <a:latin typeface="Arial"/>
                <a:cs typeface="Arial"/>
              </a:rPr>
              <a:t> «Ведомость</a:t>
            </a:r>
            <a:r>
              <a:rPr sz="1400" b="1" spc="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20" smtClean="0">
                <a:solidFill>
                  <a:srgbClr val="C00000"/>
                </a:solidFill>
                <a:latin typeface="Arial"/>
                <a:cs typeface="Arial"/>
              </a:rPr>
              <a:t>учета</a:t>
            </a:r>
            <a:r>
              <a:rPr sz="1400" b="1" spc="4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smtClean="0">
                <a:solidFill>
                  <a:srgbClr val="C00000"/>
                </a:solidFill>
                <a:latin typeface="Arial"/>
                <a:cs typeface="Arial"/>
              </a:rPr>
              <a:t>экзаменационных</a:t>
            </a:r>
            <a:r>
              <a:rPr sz="1400" b="1" spc="-3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smtClean="0">
                <a:solidFill>
                  <a:srgbClr val="C00000"/>
                </a:solidFill>
                <a:latin typeface="Arial"/>
                <a:cs typeface="Arial"/>
              </a:rPr>
              <a:t>материалов».</a:t>
            </a:r>
            <a:endParaRPr sz="1400" smtClean="0">
              <a:latin typeface="Arial"/>
              <a:cs typeface="Arial"/>
            </a:endParaRPr>
          </a:p>
          <a:p>
            <a:pPr marL="272415" marR="82550" indent="-181610">
              <a:lnSpc>
                <a:spcPct val="120000"/>
              </a:lnSpc>
              <a:buFont typeface="Wingdings"/>
              <a:buChar char=""/>
              <a:tabLst>
                <a:tab pos="273050" algn="l"/>
              </a:tabLst>
            </a:pPr>
            <a:r>
              <a:rPr sz="1400" b="1" spc="-5" smtClean="0">
                <a:solidFill>
                  <a:srgbClr val="C00000"/>
                </a:solidFill>
                <a:latin typeface="Arial"/>
                <a:cs typeface="Arial"/>
              </a:rPr>
              <a:t>Прием</a:t>
            </a:r>
            <a:r>
              <a:rPr sz="1400" b="1" spc="27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smtClean="0">
                <a:solidFill>
                  <a:srgbClr val="C00000"/>
                </a:solidFill>
                <a:latin typeface="Arial"/>
                <a:cs typeface="Arial"/>
              </a:rPr>
              <a:t>ЭМ</a:t>
            </a:r>
            <a:r>
              <a:rPr sz="1400" b="1" spc="28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smtClean="0">
                <a:solidFill>
                  <a:srgbClr val="C00000"/>
                </a:solidFill>
                <a:latin typeface="Arial"/>
                <a:cs typeface="Arial"/>
              </a:rPr>
              <a:t>должен</a:t>
            </a:r>
            <a:r>
              <a:rPr sz="1400" b="1" spc="28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smtClean="0">
                <a:solidFill>
                  <a:srgbClr val="C00000"/>
                </a:solidFill>
                <a:latin typeface="Arial"/>
                <a:cs typeface="Arial"/>
              </a:rPr>
              <a:t>проводиться</a:t>
            </a:r>
            <a:r>
              <a:rPr sz="1400" b="1" spc="26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smtClean="0">
                <a:solidFill>
                  <a:srgbClr val="C00000"/>
                </a:solidFill>
                <a:latin typeface="Arial"/>
                <a:cs typeface="Arial"/>
              </a:rPr>
              <a:t>за</a:t>
            </a:r>
            <a:r>
              <a:rPr sz="1400" b="1" spc="27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smtClean="0">
                <a:solidFill>
                  <a:srgbClr val="C00000"/>
                </a:solidFill>
                <a:latin typeface="Arial"/>
                <a:cs typeface="Arial"/>
              </a:rPr>
              <a:t>специально</a:t>
            </a:r>
            <a:r>
              <a:rPr sz="1400" b="1" spc="26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smtClean="0">
                <a:solidFill>
                  <a:srgbClr val="C00000"/>
                </a:solidFill>
                <a:latin typeface="Arial"/>
                <a:cs typeface="Arial"/>
              </a:rPr>
              <a:t>отведенным</a:t>
            </a:r>
            <a:r>
              <a:rPr sz="1400" b="1" spc="27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20" smtClean="0">
                <a:solidFill>
                  <a:srgbClr val="C00000"/>
                </a:solidFill>
                <a:latin typeface="Arial"/>
                <a:cs typeface="Arial"/>
              </a:rPr>
              <a:t>столом,</a:t>
            </a:r>
            <a:r>
              <a:rPr sz="1400" b="1" spc="26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smtClean="0">
                <a:solidFill>
                  <a:srgbClr val="C00000"/>
                </a:solidFill>
                <a:latin typeface="Arial"/>
                <a:cs typeface="Arial"/>
              </a:rPr>
              <a:t>находящимся</a:t>
            </a:r>
            <a:r>
              <a:rPr sz="1400" b="1" spc="27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mtClean="0">
                <a:solidFill>
                  <a:srgbClr val="C00000"/>
                </a:solidFill>
                <a:latin typeface="Arial"/>
                <a:cs typeface="Arial"/>
              </a:rPr>
              <a:t>в</a:t>
            </a:r>
            <a:r>
              <a:rPr sz="1400" b="1" spc="27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5" smtClean="0">
                <a:solidFill>
                  <a:srgbClr val="C00000"/>
                </a:solidFill>
                <a:latin typeface="Arial"/>
                <a:cs typeface="Arial"/>
              </a:rPr>
              <a:t>зоне </a:t>
            </a:r>
            <a:r>
              <a:rPr sz="1400" b="1" spc="-375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10" smtClean="0">
                <a:solidFill>
                  <a:srgbClr val="C00000"/>
                </a:solidFill>
                <a:latin typeface="Arial"/>
                <a:cs typeface="Arial"/>
              </a:rPr>
              <a:t>видимости </a:t>
            </a:r>
            <a:r>
              <a:rPr sz="1400" b="1" smtClean="0">
                <a:solidFill>
                  <a:srgbClr val="C00000"/>
                </a:solidFill>
                <a:latin typeface="Arial"/>
                <a:cs typeface="Arial"/>
              </a:rPr>
              <a:t>камер</a:t>
            </a:r>
            <a:r>
              <a:rPr sz="1400" b="1" spc="-3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400" b="1" spc="-5" smtClean="0">
                <a:solidFill>
                  <a:srgbClr val="C00000"/>
                </a:solidFill>
                <a:latin typeface="Arial"/>
                <a:cs typeface="Arial"/>
              </a:rPr>
              <a:t>видеонаблюдения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7579" y="1693334"/>
            <a:ext cx="8564451" cy="5416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1600" b="1" dirty="0" smtClean="0"/>
              <a:t>ЭМ, которые организаторы в аудитории передают руководителю ППЭ: </a:t>
            </a:r>
          </a:p>
          <a:p>
            <a:pPr>
              <a:buFontTx/>
              <a:buChar char="-"/>
            </a:pPr>
            <a:r>
              <a:rPr lang="ru-RU" sz="1600" dirty="0" smtClean="0"/>
              <a:t>запечатанный ВДП с бланками регистрации, бланками ответов № 1, бланками ответов № 2 (лист 1 и лист 2) ДБО № </a:t>
            </a:r>
            <a:r>
              <a:rPr lang="ru-RU" sz="1600" dirty="0" smtClean="0"/>
              <a:t>2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запечатанный ВДП с КИМ участников </a:t>
            </a:r>
            <a:r>
              <a:rPr lang="ru-RU" sz="1600" dirty="0" smtClean="0"/>
              <a:t>экзамена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запечатанный </a:t>
            </a:r>
            <a:r>
              <a:rPr lang="ru-RU" sz="1600" dirty="0" smtClean="0"/>
              <a:t>ВДП с испорченными комплектами </a:t>
            </a:r>
            <a:r>
              <a:rPr lang="ru-RU" sz="1600" dirty="0" smtClean="0"/>
              <a:t>ЭМ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запечатанный конверт с использованными </a:t>
            </a:r>
            <a:r>
              <a:rPr lang="ru-RU" sz="1600" dirty="0" smtClean="0"/>
              <a:t>черновиками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неиспользованные листы бумаги для черновиков со штампом образовательной организации, на базе которой организован </a:t>
            </a:r>
            <a:r>
              <a:rPr lang="ru-RU" sz="1600" dirty="0" smtClean="0"/>
              <a:t>ППЭ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форму ППЭ-05-02 «Протокол проведения экзамена в аудитории</a:t>
            </a:r>
            <a:r>
              <a:rPr lang="ru-RU" sz="1600" dirty="0" smtClean="0"/>
              <a:t>»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форму ППЭ-12-03 «Ведомость использования дополнительных бланков ответов № 2</a:t>
            </a:r>
            <a:r>
              <a:rPr lang="ru-RU" sz="1600" dirty="0" smtClean="0"/>
              <a:t>»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форму ППЭ-12-04-МАШ «Ведомость учета времени отсутствия участников экзамена в аудитории</a:t>
            </a:r>
            <a:r>
              <a:rPr lang="ru-RU" sz="1600" dirty="0" smtClean="0"/>
              <a:t>»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форму </a:t>
            </a:r>
            <a:r>
              <a:rPr lang="ru-RU" sz="1600" dirty="0" smtClean="0"/>
              <a:t>ППЭ-12-02 «Ведомость коррекции персональных данных участников экзамена в аудитории» (</a:t>
            </a:r>
            <a:r>
              <a:rPr lang="ru-RU" sz="1600" u="sng" dirty="0" smtClean="0">
                <a:solidFill>
                  <a:srgbClr val="C00000"/>
                </a:solidFill>
              </a:rPr>
              <a:t>к ведомости коррекции персональных данных прикладывается копия документа, подтверждающего основания для коррекции</a:t>
            </a:r>
            <a:r>
              <a:rPr lang="ru-RU" sz="1600" dirty="0" smtClean="0"/>
              <a:t>)</a:t>
            </a:r>
          </a:p>
          <a:p>
            <a:pPr>
              <a:buFontTx/>
              <a:buChar char="-"/>
            </a:pPr>
            <a:r>
              <a:rPr lang="ru-RU" sz="1600" dirty="0" smtClean="0"/>
              <a:t> форму ППЭ-23 «Протокол печати полных комплектов ЭМ в аудитории»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неиспользованные ДБО № </a:t>
            </a:r>
            <a:r>
              <a:rPr lang="ru-RU" sz="1600" dirty="0" smtClean="0"/>
              <a:t>2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калибровочный </a:t>
            </a:r>
            <a:r>
              <a:rPr lang="ru-RU" sz="1600" dirty="0" smtClean="0"/>
              <a:t>лист и протокол печати ЭМ с каждой использованной в аудитории станции печати </a:t>
            </a:r>
            <a:r>
              <a:rPr lang="ru-RU" sz="1600" dirty="0" smtClean="0"/>
              <a:t>ЭМ 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ru-RU" sz="1600" dirty="0" smtClean="0"/>
              <a:t> служебные записки (при наличии</a:t>
            </a:r>
            <a:r>
              <a:rPr lang="ru-RU" sz="1600" dirty="0" smtClean="0"/>
              <a:t>) </a:t>
            </a: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90880"/>
            <a:ext cx="5469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E36C09"/>
                </a:solidFill>
              </a:rPr>
              <a:t>ОСОБЕННОСТИ</a:t>
            </a:r>
            <a:r>
              <a:rPr sz="2400" b="1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ПРОВЕДЕНИЯ</a:t>
            </a:r>
            <a:r>
              <a:rPr sz="2400" b="1" spc="10" dirty="0">
                <a:solidFill>
                  <a:srgbClr val="E36C09"/>
                </a:solidFill>
              </a:rPr>
              <a:t> </a:t>
            </a:r>
            <a:r>
              <a:rPr sz="2400" b="1" spc="-70" dirty="0">
                <a:solidFill>
                  <a:srgbClr val="E36C09"/>
                </a:solidFill>
              </a:rPr>
              <a:t>КЕГЭ</a:t>
            </a:r>
            <a:endParaRPr sz="2400" b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403226" y="4512271"/>
            <a:ext cx="8498205" cy="2145030"/>
            <a:chOff x="403225" y="4512271"/>
            <a:chExt cx="8498205" cy="2145030"/>
          </a:xfrm>
        </p:grpSpPr>
        <p:sp>
          <p:nvSpPr>
            <p:cNvPr id="4" name="object 4"/>
            <p:cNvSpPr/>
            <p:nvPr/>
          </p:nvSpPr>
          <p:spPr>
            <a:xfrm>
              <a:off x="417512" y="4626508"/>
              <a:ext cx="8469630" cy="2016125"/>
            </a:xfrm>
            <a:custGeom>
              <a:avLst/>
              <a:gdLst/>
              <a:ahLst/>
              <a:cxnLst/>
              <a:rect l="l" t="t" r="r" b="b"/>
              <a:pathLst>
                <a:path w="8469630" h="2016125">
                  <a:moveTo>
                    <a:pt x="8469376" y="0"/>
                  </a:moveTo>
                  <a:lnTo>
                    <a:pt x="0" y="0"/>
                  </a:lnTo>
                  <a:lnTo>
                    <a:pt x="0" y="2015997"/>
                  </a:lnTo>
                  <a:lnTo>
                    <a:pt x="8469376" y="2015997"/>
                  </a:lnTo>
                  <a:lnTo>
                    <a:pt x="8469376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7512" y="4626508"/>
              <a:ext cx="8469630" cy="2016125"/>
            </a:xfrm>
            <a:custGeom>
              <a:avLst/>
              <a:gdLst/>
              <a:ahLst/>
              <a:cxnLst/>
              <a:rect l="l" t="t" r="r" b="b"/>
              <a:pathLst>
                <a:path w="8469630" h="2016125">
                  <a:moveTo>
                    <a:pt x="0" y="2015997"/>
                  </a:moveTo>
                  <a:lnTo>
                    <a:pt x="8469376" y="2015997"/>
                  </a:lnTo>
                  <a:lnTo>
                    <a:pt x="8469376" y="0"/>
                  </a:lnTo>
                  <a:lnTo>
                    <a:pt x="0" y="0"/>
                  </a:lnTo>
                  <a:lnTo>
                    <a:pt x="0" y="2015997"/>
                  </a:lnTo>
                  <a:close/>
                </a:path>
              </a:pathLst>
            </a:custGeom>
            <a:ln w="28574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8925" y="4512271"/>
              <a:ext cx="1208087" cy="14874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7101" y="4822558"/>
              <a:ext cx="616254" cy="8667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1975" y="4911013"/>
              <a:ext cx="2695575" cy="4565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9566" y="5425808"/>
              <a:ext cx="420014" cy="3968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1261" y="5364670"/>
              <a:ext cx="997521" cy="7758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6238" y="5375808"/>
              <a:ext cx="1317497" cy="75789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49979" y="4788407"/>
              <a:ext cx="560831" cy="45567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7859" y="4822570"/>
              <a:ext cx="463550" cy="34810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697859" y="4822570"/>
              <a:ext cx="463550" cy="348615"/>
            </a:xfrm>
            <a:custGeom>
              <a:avLst/>
              <a:gdLst/>
              <a:ahLst/>
              <a:cxnLst/>
              <a:rect l="l" t="t" r="r" b="b"/>
              <a:pathLst>
                <a:path w="463550" h="348614">
                  <a:moveTo>
                    <a:pt x="0" y="86994"/>
                  </a:moveTo>
                  <a:lnTo>
                    <a:pt x="289560" y="86994"/>
                  </a:lnTo>
                  <a:lnTo>
                    <a:pt x="289560" y="0"/>
                  </a:lnTo>
                  <a:lnTo>
                    <a:pt x="463550" y="173989"/>
                  </a:lnTo>
                  <a:lnTo>
                    <a:pt x="289560" y="348106"/>
                  </a:lnTo>
                  <a:lnTo>
                    <a:pt x="289560" y="261111"/>
                  </a:lnTo>
                  <a:lnTo>
                    <a:pt x="0" y="261111"/>
                  </a:lnTo>
                  <a:lnTo>
                    <a:pt x="0" y="86994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63696" y="5332475"/>
              <a:ext cx="560831" cy="4572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11575" y="5367019"/>
              <a:ext cx="463550" cy="34817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711575" y="5367019"/>
              <a:ext cx="463550" cy="348615"/>
            </a:xfrm>
            <a:custGeom>
              <a:avLst/>
              <a:gdLst/>
              <a:ahLst/>
              <a:cxnLst/>
              <a:rect l="l" t="t" r="r" b="b"/>
              <a:pathLst>
                <a:path w="463550" h="348614">
                  <a:moveTo>
                    <a:pt x="0" y="87121"/>
                  </a:moveTo>
                  <a:lnTo>
                    <a:pt x="289433" y="87121"/>
                  </a:lnTo>
                  <a:lnTo>
                    <a:pt x="289433" y="0"/>
                  </a:lnTo>
                  <a:lnTo>
                    <a:pt x="463550" y="174116"/>
                  </a:lnTo>
                  <a:lnTo>
                    <a:pt x="289433" y="348170"/>
                  </a:lnTo>
                  <a:lnTo>
                    <a:pt x="289433" y="261137"/>
                  </a:lnTo>
                  <a:lnTo>
                    <a:pt x="0" y="261137"/>
                  </a:lnTo>
                  <a:lnTo>
                    <a:pt x="0" y="87121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58511" y="5481827"/>
              <a:ext cx="559308" cy="45567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05375" y="5515228"/>
              <a:ext cx="463550" cy="34815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905375" y="5515228"/>
              <a:ext cx="463550" cy="348615"/>
            </a:xfrm>
            <a:custGeom>
              <a:avLst/>
              <a:gdLst/>
              <a:ahLst/>
              <a:cxnLst/>
              <a:rect l="l" t="t" r="r" b="b"/>
              <a:pathLst>
                <a:path w="463550" h="348614">
                  <a:moveTo>
                    <a:pt x="0" y="87071"/>
                  </a:moveTo>
                  <a:lnTo>
                    <a:pt x="289433" y="87071"/>
                  </a:lnTo>
                  <a:lnTo>
                    <a:pt x="289433" y="0"/>
                  </a:lnTo>
                  <a:lnTo>
                    <a:pt x="463550" y="174104"/>
                  </a:lnTo>
                  <a:lnTo>
                    <a:pt x="289433" y="348157"/>
                  </a:lnTo>
                  <a:lnTo>
                    <a:pt x="289433" y="261137"/>
                  </a:lnTo>
                  <a:lnTo>
                    <a:pt x="0" y="261137"/>
                  </a:lnTo>
                  <a:lnTo>
                    <a:pt x="0" y="87071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05144" y="5544311"/>
              <a:ext cx="560831" cy="4572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153150" y="5578475"/>
              <a:ext cx="463550" cy="34817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153150" y="5578475"/>
              <a:ext cx="463550" cy="348615"/>
            </a:xfrm>
            <a:custGeom>
              <a:avLst/>
              <a:gdLst/>
              <a:ahLst/>
              <a:cxnLst/>
              <a:rect l="l" t="t" r="r" b="b"/>
              <a:pathLst>
                <a:path w="463550" h="348614">
                  <a:moveTo>
                    <a:pt x="0" y="87083"/>
                  </a:moveTo>
                  <a:lnTo>
                    <a:pt x="289433" y="87083"/>
                  </a:lnTo>
                  <a:lnTo>
                    <a:pt x="289433" y="0"/>
                  </a:lnTo>
                  <a:lnTo>
                    <a:pt x="463550" y="174116"/>
                  </a:lnTo>
                  <a:lnTo>
                    <a:pt x="289433" y="348170"/>
                  </a:lnTo>
                  <a:lnTo>
                    <a:pt x="289433" y="261150"/>
                  </a:lnTo>
                  <a:lnTo>
                    <a:pt x="0" y="261150"/>
                  </a:lnTo>
                  <a:lnTo>
                    <a:pt x="0" y="87083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19755" y="5050535"/>
              <a:ext cx="307848" cy="2971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67380" y="5078729"/>
              <a:ext cx="213487" cy="20192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667380" y="5078094"/>
              <a:ext cx="213995" cy="202565"/>
            </a:xfrm>
            <a:custGeom>
              <a:avLst/>
              <a:gdLst/>
              <a:ahLst/>
              <a:cxnLst/>
              <a:rect l="l" t="t" r="r" b="b"/>
              <a:pathLst>
                <a:path w="213994" h="202564">
                  <a:moveTo>
                    <a:pt x="0" y="68833"/>
                  </a:moveTo>
                  <a:lnTo>
                    <a:pt x="74421" y="68833"/>
                  </a:lnTo>
                  <a:lnTo>
                    <a:pt x="74421" y="0"/>
                  </a:lnTo>
                  <a:lnTo>
                    <a:pt x="139192" y="0"/>
                  </a:lnTo>
                  <a:lnTo>
                    <a:pt x="139192" y="68833"/>
                  </a:lnTo>
                  <a:lnTo>
                    <a:pt x="213487" y="68833"/>
                  </a:lnTo>
                  <a:lnTo>
                    <a:pt x="213487" y="133603"/>
                  </a:lnTo>
                  <a:lnTo>
                    <a:pt x="139192" y="133603"/>
                  </a:lnTo>
                  <a:lnTo>
                    <a:pt x="139192" y="202437"/>
                  </a:lnTo>
                  <a:lnTo>
                    <a:pt x="74421" y="202437"/>
                  </a:lnTo>
                  <a:lnTo>
                    <a:pt x="74421" y="133603"/>
                  </a:lnTo>
                  <a:lnTo>
                    <a:pt x="0" y="133603"/>
                  </a:lnTo>
                  <a:lnTo>
                    <a:pt x="0" y="68833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761873" y="5801969"/>
            <a:ext cx="160464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1280">
              <a:lnSpc>
                <a:spcPct val="100000"/>
              </a:lnSpc>
              <a:spcBef>
                <a:spcPts val="105"/>
              </a:spcBef>
            </a:pP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Предоставляется</a:t>
            </a:r>
            <a:endParaRPr sz="1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каждому</a:t>
            </a:r>
            <a:r>
              <a:rPr sz="1400" spc="-5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участнику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9916" y="639576"/>
            <a:ext cx="8319770" cy="42748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34390" marR="982344" algn="ctr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ЕГЭ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информатике</a:t>
            </a:r>
            <a:r>
              <a:rPr sz="16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16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ИКТ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проводится</a:t>
            </a:r>
            <a:r>
              <a:rPr sz="1600" b="1" spc="7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E36C09"/>
                </a:solidFill>
                <a:latin typeface="Arial"/>
                <a:cs typeface="Arial"/>
              </a:rPr>
              <a:t>только</a:t>
            </a:r>
            <a:r>
              <a:rPr sz="1600" b="1" spc="3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компьютерной </a:t>
            </a:r>
            <a:r>
              <a:rPr sz="1600" b="1" spc="-4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форме,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394454"/>
                </a:solidFill>
                <a:latin typeface="Arial"/>
                <a:cs typeface="Arial"/>
              </a:rPr>
              <a:t>том</a:t>
            </a:r>
            <a:r>
              <a:rPr sz="16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числе</a:t>
            </a:r>
            <a:r>
              <a:rPr sz="16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при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организации</a:t>
            </a:r>
            <a:r>
              <a:rPr sz="16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ППЭ</a:t>
            </a:r>
            <a:endParaRPr sz="1600">
              <a:latin typeface="Arial"/>
              <a:cs typeface="Arial"/>
            </a:endParaRPr>
          </a:p>
          <a:p>
            <a:pPr marR="149225" algn="ctr">
              <a:lnSpc>
                <a:spcPct val="100000"/>
              </a:lnSpc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на </a:t>
            </a:r>
            <a:r>
              <a:rPr sz="1600" b="1" spc="-50" dirty="0">
                <a:solidFill>
                  <a:srgbClr val="394454"/>
                </a:solidFill>
                <a:latin typeface="Arial"/>
                <a:cs typeface="Arial"/>
              </a:rPr>
              <a:t>дому,</a:t>
            </a:r>
            <a:r>
              <a:rPr sz="1600" b="1" spc="6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лечебных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учреждениях,</a:t>
            </a:r>
            <a:r>
              <a:rPr sz="1600" b="1" spc="6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местах</a:t>
            </a:r>
            <a:r>
              <a:rPr sz="16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лишения</a:t>
            </a:r>
            <a:r>
              <a:rPr sz="1600" b="1" spc="6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свободы</a:t>
            </a:r>
            <a:endParaRPr sz="1600">
              <a:latin typeface="Arial"/>
              <a:cs typeface="Arial"/>
            </a:endParaRPr>
          </a:p>
          <a:p>
            <a:pPr marL="193675" indent="-181610">
              <a:lnSpc>
                <a:spcPct val="100000"/>
              </a:lnSpc>
              <a:spcBef>
                <a:spcPts val="345"/>
              </a:spcBef>
              <a:buChar char="•"/>
              <a:tabLst>
                <a:tab pos="194310" algn="l"/>
              </a:tabLst>
            </a:pP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Каждому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участнику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предоставляется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компьютер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всё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установленной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300">
              <a:latin typeface="Microsoft Sans Serif"/>
              <a:cs typeface="Microsoft Sans Serif"/>
            </a:endParaRPr>
          </a:p>
          <a:p>
            <a:pPr marL="193675">
              <a:lnSpc>
                <a:spcPct val="100000"/>
              </a:lnSpc>
            </a:pP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набором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стандартного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ПО.</a:t>
            </a:r>
            <a:endParaRPr sz="1300">
              <a:latin typeface="Microsoft Sans Serif"/>
              <a:cs typeface="Microsoft Sans Serif"/>
            </a:endParaRPr>
          </a:p>
          <a:p>
            <a:pPr marL="193675" indent="-181610">
              <a:lnSpc>
                <a:spcPct val="100000"/>
              </a:lnSpc>
              <a:spcBef>
                <a:spcPts val="315"/>
              </a:spcBef>
              <a:buChar char="•"/>
              <a:tabLst>
                <a:tab pos="194310" algn="l"/>
              </a:tabLst>
            </a:pP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предоставляется</a:t>
            </a:r>
            <a:r>
              <a:rPr sz="13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только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электронном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виде.</a:t>
            </a:r>
            <a:endParaRPr sz="1300">
              <a:latin typeface="Microsoft Sans Serif"/>
              <a:cs typeface="Microsoft Sans Serif"/>
            </a:endParaRPr>
          </a:p>
          <a:p>
            <a:pPr marL="193675" indent="-181610">
              <a:lnSpc>
                <a:spcPct val="100000"/>
              </a:lnSpc>
              <a:spcBef>
                <a:spcPts val="315"/>
              </a:spcBef>
              <a:buChar char="•"/>
              <a:tabLst>
                <a:tab pos="194310" algn="l"/>
              </a:tabLst>
            </a:pP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распечатываются</a:t>
            </a:r>
            <a:r>
              <a:rPr sz="1300" spc="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только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бланки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регистрации,</a:t>
            </a:r>
            <a:r>
              <a:rPr sz="13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бланков</a:t>
            </a:r>
            <a:r>
              <a:rPr sz="13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ответов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нет.</a:t>
            </a:r>
            <a:endParaRPr sz="1300">
              <a:latin typeface="Microsoft Sans Serif"/>
              <a:cs typeface="Microsoft Sans Serif"/>
            </a:endParaRPr>
          </a:p>
          <a:p>
            <a:pPr marL="193675" indent="-181610">
              <a:lnSpc>
                <a:spcPct val="100000"/>
              </a:lnSpc>
              <a:spcBef>
                <a:spcPts val="310"/>
              </a:spcBef>
              <a:buChar char="•"/>
              <a:tabLst>
                <a:tab pos="194310" algn="l"/>
              </a:tabLst>
            </a:pP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3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задания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вносятся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КЕГЭ.</a:t>
            </a:r>
            <a:endParaRPr sz="1300">
              <a:latin typeface="Microsoft Sans Serif"/>
              <a:cs typeface="Microsoft Sans Serif"/>
            </a:endParaRPr>
          </a:p>
          <a:p>
            <a:pPr marL="193675" marR="8255" indent="-181610">
              <a:lnSpc>
                <a:spcPct val="100000"/>
              </a:lnSpc>
              <a:spcBef>
                <a:spcPts val="310"/>
              </a:spcBef>
              <a:buChar char="•"/>
              <a:tabLst>
                <a:tab pos="194310" algn="l"/>
              </a:tabLst>
            </a:pP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300" spc="1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выполнении</a:t>
            </a:r>
            <a:r>
              <a:rPr sz="1300" spc="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заданий</a:t>
            </a:r>
            <a:r>
              <a:rPr sz="1300" spc="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участнику</a:t>
            </a:r>
            <a:r>
              <a:rPr sz="13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выдаётся</a:t>
            </a:r>
            <a:r>
              <a:rPr sz="13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</a:t>
            </a:r>
            <a:r>
              <a:rPr sz="13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1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(при</a:t>
            </a:r>
            <a:r>
              <a:rPr sz="1300" spc="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необходимости</a:t>
            </a:r>
            <a:r>
              <a:rPr sz="13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335" dirty="0">
                <a:solidFill>
                  <a:srgbClr val="394454"/>
                </a:solidFill>
                <a:latin typeface="Microsoft Sans Serif"/>
                <a:cs typeface="Microsoft Sans Serif"/>
              </a:rPr>
              <a:t>–</a:t>
            </a:r>
            <a:r>
              <a:rPr sz="1300" spc="4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3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«обычные» </a:t>
            </a:r>
            <a:r>
              <a:rPr sz="1300" spc="-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черновики).</a:t>
            </a:r>
            <a:endParaRPr sz="1300">
              <a:latin typeface="Microsoft Sans Serif"/>
              <a:cs typeface="Microsoft Sans Serif"/>
            </a:endParaRPr>
          </a:p>
          <a:p>
            <a:pPr marL="193675" indent="-181610">
              <a:lnSpc>
                <a:spcPct val="100000"/>
              </a:lnSpc>
              <a:spcBef>
                <a:spcPts val="315"/>
              </a:spcBef>
              <a:buChar char="•"/>
              <a:tabLst>
                <a:tab pos="194310" algn="l"/>
              </a:tabLst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300" spc="5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</a:t>
            </a:r>
            <a:r>
              <a:rPr sz="1300" spc="5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300" spc="5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экзамена,</a:t>
            </a:r>
            <a:r>
              <a:rPr sz="1300" spc="5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указанное</a:t>
            </a:r>
            <a:r>
              <a:rPr sz="1300" spc="5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5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300" spc="5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300" spc="5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является</a:t>
            </a:r>
            <a:r>
              <a:rPr sz="1300" spc="5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ориентировочным,</a:t>
            </a:r>
            <a:r>
              <a:rPr sz="1300" spc="5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</a:t>
            </a:r>
            <a:endParaRPr sz="1300">
              <a:latin typeface="Microsoft Sans Serif"/>
              <a:cs typeface="Microsoft Sans Serif"/>
            </a:endParaRPr>
          </a:p>
          <a:p>
            <a:pPr marL="193675">
              <a:lnSpc>
                <a:spcPct val="100000"/>
              </a:lnSpc>
            </a:pP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завершается</a:t>
            </a:r>
            <a:r>
              <a:rPr sz="13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времени,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объявленному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организатором</a:t>
            </a:r>
            <a:r>
              <a:rPr sz="13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записанному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доске.</a:t>
            </a:r>
            <a:endParaRPr sz="1300">
              <a:latin typeface="Microsoft Sans Serif"/>
              <a:cs typeface="Microsoft Sans Serif"/>
            </a:endParaRPr>
          </a:p>
          <a:p>
            <a:pPr marL="193675" marR="6350" indent="-181610">
              <a:lnSpc>
                <a:spcPct val="100000"/>
              </a:lnSpc>
              <a:spcBef>
                <a:spcPts val="315"/>
              </a:spcBef>
              <a:buChar char="•"/>
              <a:tabLst>
                <a:tab pos="194310" algn="l"/>
              </a:tabLst>
            </a:pP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После</a:t>
            </a:r>
            <a:r>
              <a:rPr sz="1300" spc="2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300" spc="1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300" spc="2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</a:t>
            </a:r>
            <a:r>
              <a:rPr sz="1300" spc="1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проверяет,</a:t>
            </a:r>
            <a:r>
              <a:rPr sz="1300" spc="2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300" spc="1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</a:t>
            </a:r>
            <a:r>
              <a:rPr sz="1300" spc="1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его</a:t>
            </a:r>
            <a:r>
              <a:rPr sz="1300" spc="1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300" spc="20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сохранены</a:t>
            </a:r>
            <a:r>
              <a:rPr sz="1300" spc="1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</a:t>
            </a:r>
            <a:r>
              <a:rPr sz="1300" spc="1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ЕГЭ</a:t>
            </a:r>
            <a:r>
              <a:rPr sz="1300" spc="1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верно,</a:t>
            </a:r>
            <a:r>
              <a:rPr sz="1300" spc="1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 </a:t>
            </a:r>
            <a:r>
              <a:rPr sz="1300" spc="-3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вносит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3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контрольную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сумму,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автоматически</a:t>
            </a:r>
            <a:r>
              <a:rPr sz="13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сформированную</a:t>
            </a:r>
            <a:r>
              <a:rPr sz="13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</a:t>
            </a:r>
            <a:r>
              <a:rPr sz="13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КЕГЭ.</a:t>
            </a:r>
            <a:endParaRPr sz="1300">
              <a:latin typeface="Microsoft Sans Serif"/>
              <a:cs typeface="Microsoft Sans Serif"/>
            </a:endParaRPr>
          </a:p>
          <a:p>
            <a:pPr marL="193675" marR="6985" indent="-181610">
              <a:lnSpc>
                <a:spcPct val="100000"/>
              </a:lnSpc>
              <a:spcBef>
                <a:spcPts val="310"/>
              </a:spcBef>
              <a:buChar char="•"/>
              <a:tabLst>
                <a:tab pos="194310" algn="l"/>
              </a:tabLst>
            </a:pP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Экзаменационная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работа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не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содержит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заданий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с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развёрнутым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ответом,</a:t>
            </a:r>
            <a:r>
              <a:rPr sz="1300" spc="3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вся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работа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проверяется </a:t>
            </a:r>
            <a:r>
              <a:rPr sz="1300" spc="-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автоматизировано</a:t>
            </a:r>
            <a:endParaRPr sz="1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4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Microsoft Sans Serif"/>
              <a:cs typeface="Microsoft Sans Serif"/>
            </a:endParaRPr>
          </a:p>
          <a:p>
            <a:pPr marL="3792220">
              <a:lnSpc>
                <a:spcPct val="100000"/>
              </a:lnSpc>
            </a:pP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Контрольная</a:t>
            </a:r>
            <a:r>
              <a:rPr sz="1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сумма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переносится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400" spc="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бланк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164329" y="5907436"/>
            <a:ext cx="69342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 marR="5080" indent="-17145">
              <a:lnSpc>
                <a:spcPct val="100000"/>
              </a:lnSpc>
              <a:spcBef>
                <a:spcPts val="100"/>
              </a:spcBef>
            </a:pPr>
            <a:r>
              <a:rPr sz="1400" spc="-50" dirty="0">
                <a:solidFill>
                  <a:srgbClr val="FF0000"/>
                </a:solidFill>
                <a:latin typeface="Microsoft Sans Serif"/>
                <a:cs typeface="Microsoft Sans Serif"/>
              </a:rPr>
              <a:t>Э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к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с</a:t>
            </a:r>
            <a:r>
              <a:rPr sz="1400" spc="-25" dirty="0">
                <a:solidFill>
                  <a:srgbClr val="FF0000"/>
                </a:solidFill>
                <a:latin typeface="Microsoft Sans Serif"/>
                <a:cs typeface="Microsoft Sans Serif"/>
              </a:rPr>
              <a:t>п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о</a:t>
            </a:r>
            <a:r>
              <a:rPr sz="1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р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т  </a:t>
            </a:r>
            <a:r>
              <a:rPr sz="1400" spc="-20" dirty="0">
                <a:solidFill>
                  <a:srgbClr val="FF0000"/>
                </a:solidFill>
                <a:latin typeface="Microsoft Sans Serif"/>
                <a:cs typeface="Microsoft Sans Serif"/>
              </a:rPr>
              <a:t>ответов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53051" y="6148533"/>
            <a:ext cx="8369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8900" marR="5080" indent="-762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Пер</a:t>
            </a:r>
            <a:r>
              <a:rPr sz="1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е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д</a:t>
            </a:r>
            <a:r>
              <a:rPr sz="1400" spc="-40" dirty="0">
                <a:solidFill>
                  <a:srgbClr val="FF0000"/>
                </a:solidFill>
                <a:latin typeface="Microsoft Sans Serif"/>
                <a:cs typeface="Microsoft Sans Serif"/>
              </a:rPr>
              <a:t>а</a:t>
            </a:r>
            <a:r>
              <a:rPr sz="1400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ча  </a:t>
            </a:r>
            <a:r>
              <a:rPr sz="140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4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РЦОИ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36919" y="6138773"/>
            <a:ext cx="160020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0000"/>
                </a:solidFill>
                <a:latin typeface="Microsoft Sans Serif"/>
                <a:cs typeface="Microsoft Sans Serif"/>
              </a:rPr>
              <a:t>Централизованная</a:t>
            </a:r>
            <a:endParaRPr sz="14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проверка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4353" y="144608"/>
            <a:ext cx="59404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70" dirty="0">
                <a:solidFill>
                  <a:srgbClr val="E36C09"/>
                </a:solidFill>
              </a:rPr>
              <a:t>КОМПЛЕКТ</a:t>
            </a:r>
            <a:r>
              <a:rPr sz="2400" b="1" spc="-30" dirty="0">
                <a:solidFill>
                  <a:srgbClr val="E36C09"/>
                </a:solidFill>
              </a:rPr>
              <a:t> </a:t>
            </a:r>
            <a:r>
              <a:rPr sz="2400" b="1" spc="-55" dirty="0">
                <a:solidFill>
                  <a:srgbClr val="E36C09"/>
                </a:solidFill>
              </a:rPr>
              <a:t>БЛАНКОВ</a:t>
            </a:r>
            <a:r>
              <a:rPr sz="2400" b="1" spc="25" dirty="0">
                <a:solidFill>
                  <a:srgbClr val="E36C09"/>
                </a:solidFill>
              </a:rPr>
              <a:t> </a:t>
            </a:r>
            <a:r>
              <a:rPr sz="2400" b="1" spc="-50" dirty="0">
                <a:solidFill>
                  <a:srgbClr val="E36C09"/>
                </a:solidFill>
              </a:rPr>
              <a:t>УЧАСТНИКА</a:t>
            </a:r>
            <a:r>
              <a:rPr sz="2400" b="1" spc="35" dirty="0">
                <a:solidFill>
                  <a:srgbClr val="E36C09"/>
                </a:solidFill>
              </a:rPr>
              <a:t> </a:t>
            </a:r>
            <a:r>
              <a:rPr sz="2400" b="1" spc="-70" dirty="0">
                <a:solidFill>
                  <a:srgbClr val="E36C09"/>
                </a:solidFill>
              </a:rPr>
              <a:t>КЕГЭ</a:t>
            </a:r>
            <a:endParaRPr sz="2400" b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3745991" y="499876"/>
            <a:ext cx="4406265" cy="1038225"/>
            <a:chOff x="3745991" y="499872"/>
            <a:chExt cx="4406265" cy="1038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45991" y="519684"/>
              <a:ext cx="4405884" cy="10180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7931" y="499872"/>
              <a:ext cx="3896867" cy="9784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3616" y="546989"/>
              <a:ext cx="4311523" cy="92328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793618" y="546988"/>
            <a:ext cx="4311650" cy="861774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394454"/>
                </a:solidFill>
                <a:latin typeface="Calibri"/>
                <a:cs typeface="Calibri"/>
              </a:rPr>
              <a:t>Комплект</a:t>
            </a:r>
            <a:r>
              <a:rPr sz="1800" spc="-30" dirty="0">
                <a:solidFill>
                  <a:srgbClr val="39445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Calibri"/>
                <a:cs typeface="Calibri"/>
              </a:rPr>
              <a:t>бланков</a:t>
            </a:r>
            <a:r>
              <a:rPr sz="1800" spc="-20" dirty="0">
                <a:solidFill>
                  <a:srgbClr val="394454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Calibri"/>
                <a:cs typeface="Calibri"/>
              </a:rPr>
              <a:t>содержит </a:t>
            </a:r>
            <a:r>
              <a:rPr sz="1800" spc="-20" dirty="0">
                <a:solidFill>
                  <a:srgbClr val="394454"/>
                </a:solidFill>
                <a:latin typeface="Calibri"/>
                <a:cs typeface="Calibri"/>
              </a:rPr>
              <a:t>только</a:t>
            </a:r>
            <a:endParaRPr sz="18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800" b="1" spc="-10" dirty="0">
                <a:solidFill>
                  <a:srgbClr val="394454"/>
                </a:solidFill>
                <a:latin typeface="Calibri"/>
                <a:cs typeface="Calibri"/>
              </a:rPr>
              <a:t>бланк</a:t>
            </a:r>
            <a:r>
              <a:rPr sz="1800" b="1" spc="-35" dirty="0">
                <a:solidFill>
                  <a:srgbClr val="394454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394454"/>
                </a:solidFill>
                <a:latin typeface="Calibri"/>
                <a:cs typeface="Calibri"/>
              </a:rPr>
              <a:t>регистрации</a:t>
            </a:r>
            <a:r>
              <a:rPr sz="1800" dirty="0">
                <a:solidFill>
                  <a:srgbClr val="394454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394454"/>
                </a:solidFill>
                <a:latin typeface="Calibri"/>
                <a:cs typeface="Calibri"/>
              </a:rPr>
              <a:t>Контрольный</a:t>
            </a:r>
            <a:r>
              <a:rPr sz="1800" spc="-5" dirty="0">
                <a:solidFill>
                  <a:srgbClr val="394454"/>
                </a:solidFill>
                <a:latin typeface="Calibri"/>
                <a:cs typeface="Calibri"/>
              </a:rPr>
              <a:t> лист</a:t>
            </a:r>
            <a:r>
              <a:rPr sz="1800" dirty="0">
                <a:solidFill>
                  <a:srgbClr val="394454"/>
                </a:solidFill>
                <a:latin typeface="Calibri"/>
                <a:cs typeface="Calibri"/>
              </a:rPr>
              <a:t> не</a:t>
            </a:r>
            <a:r>
              <a:rPr sz="1800" spc="-5" dirty="0">
                <a:solidFill>
                  <a:srgbClr val="394454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Calibri"/>
                <a:cs typeface="Calibri"/>
              </a:rPr>
              <a:t>используется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1613" y="1816103"/>
            <a:ext cx="5087620" cy="2412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5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300" spc="5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300" spc="5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5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содержит</a:t>
            </a:r>
            <a:r>
              <a:rPr sz="1300" spc="5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специальный</a:t>
            </a:r>
            <a:r>
              <a:rPr sz="1300" spc="5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раздел</a:t>
            </a:r>
            <a:endParaRPr sz="13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«После</a:t>
            </a:r>
            <a:r>
              <a:rPr sz="13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окончания</a:t>
            </a:r>
            <a:r>
              <a:rPr sz="13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работы</a:t>
            </a:r>
            <a:r>
              <a:rPr sz="13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следует».</a:t>
            </a:r>
            <a:endParaRPr sz="130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</a:pP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После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выполнения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экзаменационной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работы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ЕГЭ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должен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проверить,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все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300" spc="3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сохранены</a:t>
            </a:r>
            <a:r>
              <a:rPr sz="1300" spc="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 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верно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и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перенести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контрольную</a:t>
            </a: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 сумму</a:t>
            </a:r>
            <a:r>
              <a:rPr sz="1300" b="1" spc="3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300" spc="3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экрана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монитора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в</a:t>
            </a:r>
            <a:r>
              <a:rPr sz="1300" spc="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поле</a:t>
            </a:r>
            <a:r>
              <a:rPr sz="1300" spc="3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«Контрольная</a:t>
            </a:r>
            <a:r>
              <a:rPr sz="1300" spc="3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сумма»</a:t>
            </a:r>
            <a:r>
              <a:rPr sz="1300" spc="3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бланка,</a:t>
            </a:r>
            <a:r>
              <a:rPr sz="1300" spc="3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300" spc="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 </a:t>
            </a:r>
            <a:r>
              <a:rPr sz="1300" spc="-3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 </a:t>
            </a:r>
            <a:r>
              <a:rPr sz="1300" b="1" spc="-5" dirty="0">
                <a:solidFill>
                  <a:srgbClr val="394454"/>
                </a:solidFill>
                <a:latin typeface="Arial"/>
                <a:cs typeface="Arial"/>
              </a:rPr>
              <a:t>проверить правильность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внесения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получении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ЭМ</a:t>
            </a:r>
            <a:r>
              <a:rPr sz="13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участника.</a:t>
            </a:r>
            <a:endParaRPr sz="1300">
              <a:latin typeface="Microsoft Sans Serif"/>
              <a:cs typeface="Microsoft Sans Serif"/>
            </a:endParaRPr>
          </a:p>
          <a:p>
            <a:pPr marL="12700" marR="6985" algn="just">
              <a:lnSpc>
                <a:spcPct val="100000"/>
              </a:lnSpc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Вписывая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в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контрольную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сумму,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 </a:t>
            </a:r>
            <a:r>
              <a:rPr sz="13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b="1" spc="-10" dirty="0">
                <a:solidFill>
                  <a:srgbClr val="394454"/>
                </a:solidFill>
                <a:latin typeface="Arial"/>
                <a:cs typeface="Arial"/>
              </a:rPr>
              <a:t>подтверждает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,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он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ознакомлен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тем,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какие</a:t>
            </a:r>
            <a:r>
              <a:rPr sz="13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зафиксированы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станцией</a:t>
            </a:r>
            <a:r>
              <a:rPr sz="13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3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3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эти</a:t>
            </a:r>
            <a:r>
              <a:rPr sz="13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3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3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зафиксированы</a:t>
            </a:r>
            <a:endParaRPr sz="1300">
              <a:latin typeface="Microsoft Sans Serif"/>
              <a:cs typeface="Microsoft Sans Serif"/>
            </a:endParaRPr>
          </a:p>
          <a:p>
            <a:pPr marL="276225">
              <a:lnSpc>
                <a:spcPct val="100000"/>
              </a:lnSpc>
              <a:spcBef>
                <a:spcPts val="5"/>
              </a:spcBef>
            </a:pPr>
            <a:r>
              <a:rPr sz="13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верно.</a:t>
            </a:r>
            <a:endParaRPr sz="1300">
              <a:latin typeface="Microsoft Sans Serif"/>
              <a:cs typeface="Microsoft Sans Serif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1097" y="541786"/>
            <a:ext cx="8724265" cy="6238875"/>
            <a:chOff x="221094" y="541781"/>
            <a:chExt cx="8724265" cy="62388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880" y="560831"/>
              <a:ext cx="3186938" cy="450989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1355" y="551306"/>
              <a:ext cx="3206115" cy="4529455"/>
            </a:xfrm>
            <a:custGeom>
              <a:avLst/>
              <a:gdLst/>
              <a:ahLst/>
              <a:cxnLst/>
              <a:rect l="l" t="t" r="r" b="b"/>
              <a:pathLst>
                <a:path w="3206115" h="4529455">
                  <a:moveTo>
                    <a:pt x="0" y="4528947"/>
                  </a:moveTo>
                  <a:lnTo>
                    <a:pt x="3205988" y="4528947"/>
                  </a:lnTo>
                  <a:lnTo>
                    <a:pt x="3205988" y="0"/>
                  </a:lnTo>
                  <a:lnTo>
                    <a:pt x="0" y="0"/>
                  </a:lnTo>
                  <a:lnTo>
                    <a:pt x="0" y="4528947"/>
                  </a:lnTo>
                  <a:close/>
                </a:path>
              </a:pathLst>
            </a:custGeom>
            <a:ln w="19050">
              <a:solidFill>
                <a:srgbClr val="3D4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00400" y="3435984"/>
              <a:ext cx="255270" cy="401955"/>
            </a:xfrm>
            <a:custGeom>
              <a:avLst/>
              <a:gdLst/>
              <a:ahLst/>
              <a:cxnLst/>
              <a:rect l="l" t="t" r="r" b="b"/>
              <a:pathLst>
                <a:path w="255270" h="401954">
                  <a:moveTo>
                    <a:pt x="0" y="0"/>
                  </a:moveTo>
                  <a:lnTo>
                    <a:pt x="49658" y="1652"/>
                  </a:lnTo>
                  <a:lnTo>
                    <a:pt x="90185" y="6175"/>
                  </a:lnTo>
                  <a:lnTo>
                    <a:pt x="117496" y="12912"/>
                  </a:lnTo>
                  <a:lnTo>
                    <a:pt x="127508" y="21209"/>
                  </a:lnTo>
                  <a:lnTo>
                    <a:pt x="127508" y="179577"/>
                  </a:lnTo>
                  <a:lnTo>
                    <a:pt x="137539" y="187821"/>
                  </a:lnTo>
                  <a:lnTo>
                    <a:pt x="164893" y="194563"/>
                  </a:lnTo>
                  <a:lnTo>
                    <a:pt x="205464" y="199116"/>
                  </a:lnTo>
                  <a:lnTo>
                    <a:pt x="255142" y="200787"/>
                  </a:lnTo>
                  <a:lnTo>
                    <a:pt x="205464" y="202459"/>
                  </a:lnTo>
                  <a:lnTo>
                    <a:pt x="164893" y="207025"/>
                  </a:lnTo>
                  <a:lnTo>
                    <a:pt x="137539" y="213806"/>
                  </a:lnTo>
                  <a:lnTo>
                    <a:pt x="127508" y="222122"/>
                  </a:lnTo>
                  <a:lnTo>
                    <a:pt x="127508" y="380491"/>
                  </a:lnTo>
                  <a:lnTo>
                    <a:pt x="117496" y="388735"/>
                  </a:lnTo>
                  <a:lnTo>
                    <a:pt x="90185" y="395477"/>
                  </a:lnTo>
                  <a:lnTo>
                    <a:pt x="49658" y="400030"/>
                  </a:lnTo>
                  <a:lnTo>
                    <a:pt x="0" y="401700"/>
                  </a:lnTo>
                </a:path>
              </a:pathLst>
            </a:custGeom>
            <a:ln w="57150">
              <a:solidFill>
                <a:srgbClr val="3D4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198" y="5186721"/>
              <a:ext cx="8680831" cy="15742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30619" y="5172116"/>
              <a:ext cx="8705215" cy="1598930"/>
            </a:xfrm>
            <a:custGeom>
              <a:avLst/>
              <a:gdLst/>
              <a:ahLst/>
              <a:cxnLst/>
              <a:rect l="l" t="t" r="r" b="b"/>
              <a:pathLst>
                <a:path w="8705215" h="1598929">
                  <a:moveTo>
                    <a:pt x="0" y="1598422"/>
                  </a:moveTo>
                  <a:lnTo>
                    <a:pt x="8704961" y="1598422"/>
                  </a:lnTo>
                  <a:lnTo>
                    <a:pt x="8704961" y="0"/>
                  </a:lnTo>
                  <a:lnTo>
                    <a:pt x="0" y="0"/>
                  </a:lnTo>
                  <a:lnTo>
                    <a:pt x="0" y="1598422"/>
                  </a:lnTo>
                  <a:close/>
                </a:path>
              </a:pathLst>
            </a:custGeom>
            <a:ln w="19050">
              <a:solidFill>
                <a:srgbClr val="3D4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24809" y="3614292"/>
              <a:ext cx="1158875" cy="1567815"/>
            </a:xfrm>
            <a:custGeom>
              <a:avLst/>
              <a:gdLst/>
              <a:ahLst/>
              <a:cxnLst/>
              <a:rect l="l" t="t" r="r" b="b"/>
              <a:pathLst>
                <a:path w="1158875" h="1567814">
                  <a:moveTo>
                    <a:pt x="871783" y="1362201"/>
                  </a:moveTo>
                  <a:lnTo>
                    <a:pt x="857408" y="1364837"/>
                  </a:lnTo>
                  <a:lnTo>
                    <a:pt x="845081" y="1372663"/>
                  </a:lnTo>
                  <a:lnTo>
                    <a:pt x="836421" y="1385061"/>
                  </a:lnTo>
                  <a:lnTo>
                    <a:pt x="833191" y="1399865"/>
                  </a:lnTo>
                  <a:lnTo>
                    <a:pt x="835818" y="1414240"/>
                  </a:lnTo>
                  <a:lnTo>
                    <a:pt x="843637" y="1426567"/>
                  </a:lnTo>
                  <a:lnTo>
                    <a:pt x="855979" y="1435226"/>
                  </a:lnTo>
                  <a:lnTo>
                    <a:pt x="1158366" y="1567433"/>
                  </a:lnTo>
                  <a:lnTo>
                    <a:pt x="1154392" y="1528825"/>
                  </a:lnTo>
                  <a:lnTo>
                    <a:pt x="1083055" y="1528825"/>
                  </a:lnTo>
                  <a:lnTo>
                    <a:pt x="999947" y="1414961"/>
                  </a:lnTo>
                  <a:lnTo>
                    <a:pt x="886587" y="1365376"/>
                  </a:lnTo>
                  <a:lnTo>
                    <a:pt x="871783" y="1362201"/>
                  </a:lnTo>
                  <a:close/>
                </a:path>
                <a:path w="1158875" h="1567814">
                  <a:moveTo>
                    <a:pt x="999947" y="1414961"/>
                  </a:moveTo>
                  <a:lnTo>
                    <a:pt x="1083055" y="1528825"/>
                  </a:lnTo>
                  <a:lnTo>
                    <a:pt x="1108407" y="1510283"/>
                  </a:lnTo>
                  <a:lnTo>
                    <a:pt x="1075943" y="1510283"/>
                  </a:lnTo>
                  <a:lnTo>
                    <a:pt x="1069232" y="1445266"/>
                  </a:lnTo>
                  <a:lnTo>
                    <a:pt x="999947" y="1414961"/>
                  </a:lnTo>
                  <a:close/>
                </a:path>
                <a:path w="1158875" h="1567814">
                  <a:moveTo>
                    <a:pt x="1082802" y="1205229"/>
                  </a:moveTo>
                  <a:lnTo>
                    <a:pt x="1068339" y="1209722"/>
                  </a:lnTo>
                  <a:lnTo>
                    <a:pt x="1057116" y="1219072"/>
                  </a:lnTo>
                  <a:lnTo>
                    <a:pt x="1050226" y="1231947"/>
                  </a:lnTo>
                  <a:lnTo>
                    <a:pt x="1048765" y="1247012"/>
                  </a:lnTo>
                  <a:lnTo>
                    <a:pt x="1061470" y="1370078"/>
                  </a:lnTo>
                  <a:lnTo>
                    <a:pt x="1144524" y="1483867"/>
                  </a:lnTo>
                  <a:lnTo>
                    <a:pt x="1083055" y="1528825"/>
                  </a:lnTo>
                  <a:lnTo>
                    <a:pt x="1154392" y="1528825"/>
                  </a:lnTo>
                  <a:lnTo>
                    <a:pt x="1124585" y="1239265"/>
                  </a:lnTo>
                  <a:lnTo>
                    <a:pt x="1120092" y="1224803"/>
                  </a:lnTo>
                  <a:lnTo>
                    <a:pt x="1110741" y="1213580"/>
                  </a:lnTo>
                  <a:lnTo>
                    <a:pt x="1097867" y="1206690"/>
                  </a:lnTo>
                  <a:lnTo>
                    <a:pt x="1082802" y="1205229"/>
                  </a:lnTo>
                  <a:close/>
                </a:path>
                <a:path w="1158875" h="1567814">
                  <a:moveTo>
                    <a:pt x="1069232" y="1445266"/>
                  </a:moveTo>
                  <a:lnTo>
                    <a:pt x="1075943" y="1510283"/>
                  </a:lnTo>
                  <a:lnTo>
                    <a:pt x="1129029" y="1471421"/>
                  </a:lnTo>
                  <a:lnTo>
                    <a:pt x="1069232" y="1445266"/>
                  </a:lnTo>
                  <a:close/>
                </a:path>
                <a:path w="1158875" h="1567814">
                  <a:moveTo>
                    <a:pt x="1061470" y="1370078"/>
                  </a:moveTo>
                  <a:lnTo>
                    <a:pt x="1069232" y="1445266"/>
                  </a:lnTo>
                  <a:lnTo>
                    <a:pt x="1129029" y="1471421"/>
                  </a:lnTo>
                  <a:lnTo>
                    <a:pt x="1075943" y="1510283"/>
                  </a:lnTo>
                  <a:lnTo>
                    <a:pt x="1108407" y="1510283"/>
                  </a:lnTo>
                  <a:lnTo>
                    <a:pt x="1144524" y="1483867"/>
                  </a:lnTo>
                  <a:lnTo>
                    <a:pt x="1061470" y="1370078"/>
                  </a:lnTo>
                  <a:close/>
                </a:path>
                <a:path w="1158875" h="1567814">
                  <a:moveTo>
                    <a:pt x="61467" y="0"/>
                  </a:moveTo>
                  <a:lnTo>
                    <a:pt x="0" y="44957"/>
                  </a:lnTo>
                  <a:lnTo>
                    <a:pt x="999947" y="1414961"/>
                  </a:lnTo>
                  <a:lnTo>
                    <a:pt x="1069232" y="1445266"/>
                  </a:lnTo>
                  <a:lnTo>
                    <a:pt x="1061470" y="1370078"/>
                  </a:lnTo>
                  <a:lnTo>
                    <a:pt x="61467" y="0"/>
                  </a:lnTo>
                  <a:close/>
                </a:path>
              </a:pathLst>
            </a:custGeom>
            <a:solidFill>
              <a:srgbClr val="3D44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2" y="178053"/>
            <a:ext cx="5829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70" dirty="0">
                <a:solidFill>
                  <a:srgbClr val="E36C09"/>
                </a:solidFill>
              </a:rPr>
              <a:t>АУДИТОРИЯ</a:t>
            </a:r>
            <a:r>
              <a:rPr sz="2400" b="1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ПРОВЕДЕНИЯ</a:t>
            </a:r>
            <a:r>
              <a:rPr sz="2400" b="1" spc="25" dirty="0">
                <a:solidFill>
                  <a:srgbClr val="E36C09"/>
                </a:solidFill>
              </a:rPr>
              <a:t> </a:t>
            </a:r>
            <a:r>
              <a:rPr sz="2400" b="1" spc="-40" dirty="0">
                <a:solidFill>
                  <a:srgbClr val="E36C09"/>
                </a:solidFill>
              </a:rPr>
              <a:t>ЭКЗАМЕНА</a:t>
            </a:r>
            <a:endParaRPr sz="2400" b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140007" y="571500"/>
            <a:ext cx="8804275" cy="4699000"/>
            <a:chOff x="140004" y="571500"/>
            <a:chExt cx="8804275" cy="469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004" y="571500"/>
              <a:ext cx="8804021" cy="469887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6012" y="4352836"/>
              <a:ext cx="890155" cy="80133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3211" y="4352836"/>
              <a:ext cx="890155" cy="80133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79440" y="4352836"/>
              <a:ext cx="890155" cy="8013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61326" y="2440000"/>
              <a:ext cx="1276350" cy="11504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45436" y="2036063"/>
              <a:ext cx="2683764" cy="10347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5436" y="2036063"/>
              <a:ext cx="2683764" cy="102717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393949" y="2073402"/>
              <a:ext cx="2586355" cy="906144"/>
            </a:xfrm>
            <a:custGeom>
              <a:avLst/>
              <a:gdLst/>
              <a:ahLst/>
              <a:cxnLst/>
              <a:rect l="l" t="t" r="r" b="b"/>
              <a:pathLst>
                <a:path w="2586354" h="906144">
                  <a:moveTo>
                    <a:pt x="0" y="0"/>
                  </a:moveTo>
                  <a:lnTo>
                    <a:pt x="2586101" y="906145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72450" y="795896"/>
              <a:ext cx="674687" cy="60592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4424" y="3232607"/>
              <a:ext cx="487057" cy="4384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371849" y="3015183"/>
              <a:ext cx="999490" cy="582295"/>
            </a:xfrm>
            <a:custGeom>
              <a:avLst/>
              <a:gdLst/>
              <a:ahLst/>
              <a:cxnLst/>
              <a:rect l="l" t="t" r="r" b="b"/>
              <a:pathLst>
                <a:path w="999489" h="582295">
                  <a:moveTo>
                    <a:pt x="0" y="581837"/>
                  </a:moveTo>
                  <a:lnTo>
                    <a:pt x="999324" y="581837"/>
                  </a:lnTo>
                  <a:lnTo>
                    <a:pt x="999324" y="0"/>
                  </a:lnTo>
                  <a:lnTo>
                    <a:pt x="0" y="0"/>
                  </a:lnTo>
                  <a:lnTo>
                    <a:pt x="0" y="581837"/>
                  </a:lnTo>
                  <a:close/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07663" y="3009900"/>
              <a:ext cx="990600" cy="2621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93948" y="3192779"/>
              <a:ext cx="1019555" cy="26212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578351" y="3375660"/>
              <a:ext cx="606551" cy="262127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315336" y="2147469"/>
            <a:ext cx="2832735" cy="14809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97560" marR="5080" indent="-785495">
              <a:lnSpc>
                <a:spcPct val="12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Сп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р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1600" b="1" spc="-30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-45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ч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н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-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</a:t>
            </a:r>
            <a:r>
              <a:rPr sz="1600" b="1" spc="-4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зна</a:t>
            </a:r>
            <a:r>
              <a:rPr sz="1600" b="1" spc="-30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ел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ь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ная 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информация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00">
              <a:latin typeface="Arial"/>
              <a:cs typeface="Arial"/>
            </a:endParaRPr>
          </a:p>
          <a:p>
            <a:pPr marL="1176020" marR="890269" indent="635" algn="ctr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Черновик </a:t>
            </a:r>
            <a:r>
              <a:rPr sz="1200" b="1" spc="-320" dirty="0">
                <a:latin typeface="Arial"/>
                <a:cs typeface="Arial"/>
              </a:rPr>
              <a:t> </a:t>
            </a:r>
            <a:r>
              <a:rPr sz="1200" b="1" spc="-35" dirty="0">
                <a:latin typeface="Arial"/>
                <a:cs typeface="Arial"/>
              </a:rPr>
              <a:t>у</a:t>
            </a:r>
            <a:r>
              <a:rPr sz="1200" b="1" dirty="0">
                <a:latin typeface="Arial"/>
                <a:cs typeface="Arial"/>
              </a:rPr>
              <a:t>час</a:t>
            </a:r>
            <a:r>
              <a:rPr sz="1200" b="1" spc="-15" dirty="0">
                <a:latin typeface="Arial"/>
                <a:cs typeface="Arial"/>
              </a:rPr>
              <a:t>т</a:t>
            </a:r>
            <a:r>
              <a:rPr sz="1200" b="1" spc="-5" dirty="0">
                <a:latin typeface="Arial"/>
                <a:cs typeface="Arial"/>
              </a:rPr>
              <a:t>н</a:t>
            </a:r>
            <a:r>
              <a:rPr sz="1200" b="1" spc="-10" dirty="0">
                <a:latin typeface="Arial"/>
                <a:cs typeface="Arial"/>
              </a:rPr>
              <a:t>и</a:t>
            </a:r>
            <a:r>
              <a:rPr sz="1200" b="1" spc="-5" dirty="0">
                <a:latin typeface="Arial"/>
                <a:cs typeface="Arial"/>
              </a:rPr>
              <a:t>ка  КЕГЭ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39715" y="580097"/>
            <a:ext cx="8674735" cy="4409440"/>
            <a:chOff x="239712" y="580097"/>
            <a:chExt cx="8674735" cy="4409440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44563" y="4393298"/>
              <a:ext cx="641350" cy="57735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17663" y="4374692"/>
              <a:ext cx="909637" cy="61450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40623" y="1546491"/>
              <a:ext cx="703960" cy="63371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75475" y="2398344"/>
              <a:ext cx="741984" cy="6679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63234" y="2002434"/>
              <a:ext cx="1402714" cy="126273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16828" y="2972422"/>
              <a:ext cx="2423795" cy="112040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9712" y="878700"/>
              <a:ext cx="674687" cy="60592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7526" y="2688285"/>
              <a:ext cx="1276350" cy="115041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5486" y="860209"/>
              <a:ext cx="890155" cy="8013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8188" y="834428"/>
              <a:ext cx="890155" cy="8013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8350" y="1959521"/>
              <a:ext cx="890155" cy="8013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8025" y="3279559"/>
              <a:ext cx="890155" cy="8013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13348" y="846251"/>
              <a:ext cx="890155" cy="80131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08828" y="4077932"/>
              <a:ext cx="791921" cy="71288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47871" y="4077932"/>
              <a:ext cx="791921" cy="71288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61083" y="4073740"/>
              <a:ext cx="791921" cy="71288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6862" y="2997542"/>
              <a:ext cx="791921" cy="71288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4480" y="1685378"/>
              <a:ext cx="791921" cy="71288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44217" y="580097"/>
              <a:ext cx="791921" cy="71288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40123" y="593051"/>
              <a:ext cx="791921" cy="712889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263259" y="600417"/>
              <a:ext cx="791921" cy="712889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318618" y="5550816"/>
            <a:ext cx="8451850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marR="6350" indent="-181610">
              <a:lnSpc>
                <a:spcPct val="100000"/>
              </a:lnSpc>
              <a:spcBef>
                <a:spcPts val="100"/>
              </a:spcBef>
              <a:buChar char="•"/>
              <a:tabLst>
                <a:tab pos="194310" algn="l"/>
              </a:tabLst>
            </a:pPr>
            <a:r>
              <a:rPr sz="1400" spc="-5" dirty="0">
                <a:solidFill>
                  <a:srgbClr val="394454"/>
                </a:solidFill>
                <a:cs typeface="Microsoft Sans Serif"/>
              </a:rPr>
              <a:t>Наиболее</a:t>
            </a:r>
            <a:r>
              <a:rPr sz="1400" spc="1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cs typeface="Microsoft Sans Serif"/>
              </a:rPr>
              <a:t>предпочтительная</a:t>
            </a:r>
            <a:r>
              <a:rPr sz="1400" spc="3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cs typeface="Microsoft Sans Serif"/>
              </a:rPr>
              <a:t>расстановка</a:t>
            </a:r>
            <a:r>
              <a:rPr sz="1400" spc="3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cs typeface="Microsoft Sans Serif"/>
              </a:rPr>
              <a:t>рабочих</a:t>
            </a:r>
            <a:r>
              <a:rPr sz="1400" spc="1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cs typeface="Microsoft Sans Serif"/>
              </a:rPr>
              <a:t>мест</a:t>
            </a:r>
            <a:r>
              <a:rPr sz="1400" spc="3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cs typeface="Microsoft Sans Serif"/>
              </a:rPr>
              <a:t>участников</a:t>
            </a:r>
            <a:r>
              <a:rPr sz="1400" spc="4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370" dirty="0">
                <a:solidFill>
                  <a:srgbClr val="394454"/>
                </a:solidFill>
                <a:cs typeface="Microsoft Sans Serif"/>
              </a:rPr>
              <a:t>–</a:t>
            </a:r>
            <a:r>
              <a:rPr sz="1400" spc="38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cs typeface="Microsoft Sans Serif"/>
              </a:rPr>
              <a:t>по</a:t>
            </a:r>
            <a:r>
              <a:rPr sz="1400" spc="3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cs typeface="Microsoft Sans Serif"/>
              </a:rPr>
              <a:t>периметру</a:t>
            </a:r>
            <a:r>
              <a:rPr sz="1400" spc="2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cs typeface="Microsoft Sans Serif"/>
              </a:rPr>
              <a:t>аудитории </a:t>
            </a:r>
            <a:r>
              <a:rPr sz="1400" spc="-36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cs typeface="Microsoft Sans Serif"/>
              </a:rPr>
              <a:t>спиной</a:t>
            </a:r>
            <a:r>
              <a:rPr sz="1400" spc="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cs typeface="Microsoft Sans Serif"/>
              </a:rPr>
              <a:t>в</a:t>
            </a:r>
            <a:r>
              <a:rPr sz="1400" spc="1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cs typeface="Microsoft Sans Serif"/>
              </a:rPr>
              <a:t>центр</a:t>
            </a:r>
            <a:r>
              <a:rPr sz="1400" spc="-1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cs typeface="Microsoft Sans Serif"/>
              </a:rPr>
              <a:t>(в</a:t>
            </a:r>
            <a:r>
              <a:rPr sz="1400" spc="1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cs typeface="Microsoft Sans Serif"/>
              </a:rPr>
              <a:t>зоне</a:t>
            </a:r>
            <a:r>
              <a:rPr sz="1400" spc="-1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cs typeface="Microsoft Sans Serif"/>
              </a:rPr>
              <a:t>видимости</a:t>
            </a:r>
            <a:r>
              <a:rPr sz="1400" spc="2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cs typeface="Microsoft Sans Serif"/>
              </a:rPr>
              <a:t>видеокамер).</a:t>
            </a:r>
            <a:endParaRPr sz="1400" dirty="0">
              <a:cs typeface="Microsoft Sans Serif"/>
            </a:endParaRPr>
          </a:p>
          <a:p>
            <a:pPr marL="193675" marR="5080" indent="-181610">
              <a:lnSpc>
                <a:spcPct val="100000"/>
              </a:lnSpc>
              <a:spcBef>
                <a:spcPts val="340"/>
              </a:spcBef>
              <a:buChar char="•"/>
              <a:tabLst>
                <a:tab pos="194310" algn="l"/>
              </a:tabLst>
            </a:pPr>
            <a:r>
              <a:rPr sz="1400" spc="-20" dirty="0">
                <a:solidFill>
                  <a:srgbClr val="394454"/>
                </a:solidFill>
                <a:cs typeface="Microsoft Sans Serif"/>
              </a:rPr>
              <a:t>Рабочая</a:t>
            </a:r>
            <a:r>
              <a:rPr sz="1400" spc="3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cs typeface="Microsoft Sans Serif"/>
              </a:rPr>
              <a:t>поверхность</a:t>
            </a:r>
            <a:r>
              <a:rPr sz="1400" spc="37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cs typeface="Microsoft Sans Serif"/>
              </a:rPr>
              <a:t>cтола</a:t>
            </a:r>
            <a:r>
              <a:rPr sz="1400" spc="36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cs typeface="Microsoft Sans Serif"/>
              </a:rPr>
              <a:t>должна</a:t>
            </a:r>
            <a:r>
              <a:rPr sz="1400" spc="37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cs typeface="Microsoft Sans Serif"/>
              </a:rPr>
              <a:t>обеспечивать</a:t>
            </a:r>
            <a:r>
              <a:rPr sz="1400" spc="385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cs typeface="Microsoft Sans Serif"/>
              </a:rPr>
              <a:t>комфортную</a:t>
            </a:r>
            <a:r>
              <a:rPr sz="1400" spc="39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sz="1400" spc="-10" dirty="0" err="1">
                <a:solidFill>
                  <a:srgbClr val="394454"/>
                </a:solidFill>
                <a:cs typeface="Microsoft Sans Serif"/>
              </a:rPr>
              <a:t>работу</a:t>
            </a:r>
            <a:r>
              <a:rPr sz="1400" spc="360" dirty="0">
                <a:solidFill>
                  <a:srgbClr val="394454"/>
                </a:solidFill>
                <a:cs typeface="Microsoft Sans Serif"/>
              </a:rPr>
              <a:t> </a:t>
            </a:r>
            <a:r>
              <a:rPr lang="ru-RU" sz="1400" spc="360" dirty="0" smtClean="0">
                <a:solidFill>
                  <a:srgbClr val="394454"/>
                </a:solidFill>
                <a:cs typeface="Microsoft Sans Serif"/>
              </a:rPr>
              <a:t>как с ручкой </a:t>
            </a:r>
            <a:r>
              <a:rPr lang="ru-RU" sz="1400" spc="385" dirty="0" smtClean="0">
                <a:solidFill>
                  <a:srgbClr val="394454"/>
                </a:solidFill>
                <a:cs typeface="Microsoft Sans Serif"/>
              </a:rPr>
              <a:t> </a:t>
            </a:r>
            <a:r>
              <a:rPr lang="ru-RU" sz="1400" spc="385" dirty="0" smtClean="0">
                <a:solidFill>
                  <a:srgbClr val="394454"/>
                </a:solidFill>
                <a:cs typeface="Microsoft Sans Serif"/>
              </a:rPr>
              <a:t>бумагой, так и с </a:t>
            </a:r>
            <a:r>
              <a:rPr sz="1400" spc="-25" dirty="0" err="1" smtClean="0">
                <a:solidFill>
                  <a:srgbClr val="394454"/>
                </a:solidFill>
                <a:cs typeface="Microsoft Sans Serif"/>
              </a:rPr>
              <a:t>компьютером</a:t>
            </a:r>
            <a:r>
              <a:rPr lang="ru-RU" sz="1400" spc="-25" dirty="0" smtClean="0">
                <a:solidFill>
                  <a:srgbClr val="394454"/>
                </a:solidFill>
                <a:cs typeface="Microsoft Sans Serif"/>
              </a:rPr>
              <a:t> (клавиатурой и мышью)</a:t>
            </a:r>
            <a:endParaRPr sz="1400" dirty="0"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35128"/>
            <a:ext cx="7383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E36C09"/>
                </a:solidFill>
              </a:rPr>
              <a:t>ТЕХНИЧЕСКОЕ</a:t>
            </a:r>
            <a:r>
              <a:rPr sz="2400" b="1" spc="10" dirty="0">
                <a:solidFill>
                  <a:srgbClr val="E36C09"/>
                </a:solidFill>
              </a:rPr>
              <a:t> </a:t>
            </a:r>
            <a:r>
              <a:rPr sz="2400" b="1" spc="-10" dirty="0">
                <a:solidFill>
                  <a:srgbClr val="E36C09"/>
                </a:solidFill>
              </a:rPr>
              <a:t>ОБЕСПЕЧЕНИЕ</a:t>
            </a:r>
            <a:r>
              <a:rPr sz="2400" b="1" spc="25" dirty="0">
                <a:solidFill>
                  <a:srgbClr val="E36C09"/>
                </a:solidFill>
              </a:rPr>
              <a:t> </a:t>
            </a:r>
            <a:r>
              <a:rPr sz="2400" b="1" spc="-70" dirty="0">
                <a:solidFill>
                  <a:srgbClr val="E36C09"/>
                </a:solidFill>
              </a:rPr>
              <a:t>АУДИТОРИЙ</a:t>
            </a:r>
            <a:r>
              <a:rPr sz="2400" b="1" spc="10" dirty="0">
                <a:solidFill>
                  <a:srgbClr val="E36C09"/>
                </a:solidFill>
              </a:rPr>
              <a:t> </a:t>
            </a:r>
            <a:r>
              <a:rPr sz="2400" b="1" spc="-5" dirty="0">
                <a:solidFill>
                  <a:srgbClr val="E36C09"/>
                </a:solidFill>
              </a:rPr>
              <a:t>ППЭ</a:t>
            </a:r>
            <a:endParaRPr sz="2400" b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703389" y="867034"/>
            <a:ext cx="7669530" cy="3397885"/>
            <a:chOff x="703389" y="867028"/>
            <a:chExt cx="7669530" cy="3397885"/>
          </a:xfrm>
        </p:grpSpPr>
        <p:sp>
          <p:nvSpPr>
            <p:cNvPr id="4" name="object 4"/>
            <p:cNvSpPr/>
            <p:nvPr/>
          </p:nvSpPr>
          <p:spPr>
            <a:xfrm>
              <a:off x="717676" y="950340"/>
              <a:ext cx="7640955" cy="3300095"/>
            </a:xfrm>
            <a:custGeom>
              <a:avLst/>
              <a:gdLst/>
              <a:ahLst/>
              <a:cxnLst/>
              <a:rect l="l" t="t" r="r" b="b"/>
              <a:pathLst>
                <a:path w="7640955" h="3300095">
                  <a:moveTo>
                    <a:pt x="7640574" y="0"/>
                  </a:moveTo>
                  <a:lnTo>
                    <a:pt x="0" y="0"/>
                  </a:lnTo>
                  <a:lnTo>
                    <a:pt x="0" y="3300095"/>
                  </a:lnTo>
                  <a:lnTo>
                    <a:pt x="7640574" y="3300095"/>
                  </a:lnTo>
                  <a:lnTo>
                    <a:pt x="7640574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17676" y="950340"/>
              <a:ext cx="7640955" cy="3300095"/>
            </a:xfrm>
            <a:custGeom>
              <a:avLst/>
              <a:gdLst/>
              <a:ahLst/>
              <a:cxnLst/>
              <a:rect l="l" t="t" r="r" b="b"/>
              <a:pathLst>
                <a:path w="7640955" h="3300095">
                  <a:moveTo>
                    <a:pt x="0" y="3300095"/>
                  </a:moveTo>
                  <a:lnTo>
                    <a:pt x="7640574" y="3300095"/>
                  </a:lnTo>
                  <a:lnTo>
                    <a:pt x="7640574" y="0"/>
                  </a:lnTo>
                  <a:lnTo>
                    <a:pt x="0" y="0"/>
                  </a:lnTo>
                  <a:lnTo>
                    <a:pt x="0" y="3300095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3350" y="867028"/>
              <a:ext cx="1136878" cy="14000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187064" y="2028571"/>
            <a:ext cx="1756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73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 </a:t>
            </a:r>
            <a:r>
              <a:rPr sz="12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(без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выхода 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Интернет)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80278" y="3072510"/>
            <a:ext cx="20040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Инструкции</a:t>
            </a:r>
            <a:endParaRPr sz="1200">
              <a:latin typeface="Microsoft Sans Serif"/>
              <a:cs typeface="Microsoft Sans Serif"/>
            </a:endParaRPr>
          </a:p>
          <a:p>
            <a:pPr marL="215265" marR="208279" algn="ctr">
              <a:lnSpc>
                <a:spcPct val="100000"/>
              </a:lnSpc>
            </a:pP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2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2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 </a:t>
            </a:r>
            <a:r>
              <a:rPr sz="1200" spc="-3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2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2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endParaRPr sz="1200">
              <a:latin typeface="Microsoft Sans Serif"/>
              <a:cs typeface="Microsoft Sans Serif"/>
            </a:endParaRPr>
          </a:p>
          <a:p>
            <a:pPr marL="40640" algn="ctr">
              <a:lnSpc>
                <a:spcPct val="100000"/>
              </a:lnSpc>
            </a:pP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2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ждо</a:t>
            </a:r>
            <a:r>
              <a:rPr sz="12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г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част</a:t>
            </a:r>
            <a:r>
              <a:rPr sz="12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ни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а;</a:t>
            </a:r>
            <a:endParaRPr sz="12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Перечень</a:t>
            </a:r>
            <a:r>
              <a:rPr sz="1200" spc="-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стандартного</a:t>
            </a:r>
            <a:r>
              <a:rPr sz="12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ПО, </a:t>
            </a:r>
            <a:r>
              <a:rPr sz="1200" spc="-3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установленного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в 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2754" y="3479038"/>
            <a:ext cx="17989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2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(без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выхода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 в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Интернет), </a:t>
            </a:r>
            <a:r>
              <a:rPr sz="1200" spc="-3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 </a:t>
            </a:r>
            <a:r>
              <a:rPr sz="12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26863" y="2043430"/>
            <a:ext cx="6286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р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</a:t>
            </a: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200" dirty="0">
                <a:solidFill>
                  <a:srgbClr val="394454"/>
                </a:solidFill>
                <a:latin typeface="Microsoft Sans Serif"/>
                <a:cs typeface="Microsoft Sans Serif"/>
              </a:rPr>
              <a:t>ер</a:t>
            </a:r>
            <a:endParaRPr sz="12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87602" y="1193297"/>
            <a:ext cx="5876290" cy="2372995"/>
            <a:chOff x="1387602" y="1193291"/>
            <a:chExt cx="5876290" cy="2372995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1560" y="1193291"/>
              <a:ext cx="1144079" cy="7919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7602" y="2178558"/>
              <a:ext cx="877887" cy="10826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40002" y="2330958"/>
              <a:ext cx="877887" cy="108267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2402" y="2483358"/>
              <a:ext cx="877887" cy="10826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1048" y="2093201"/>
              <a:ext cx="902728" cy="9027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71451" y="4979014"/>
            <a:ext cx="8776970" cy="1578637"/>
          </a:xfrm>
          <a:prstGeom prst="rect">
            <a:avLst/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D4453"/>
                </a:solidFill>
                <a:latin typeface="Microsoft Sans Serif"/>
                <a:cs typeface="Microsoft Sans Serif"/>
              </a:rPr>
              <a:t>соблюдение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b="1" dirty="0">
                <a:solidFill>
                  <a:srgbClr val="3D4453"/>
                </a:solidFill>
                <a:latin typeface="Arial"/>
                <a:cs typeface="Arial"/>
              </a:rPr>
              <a:t>СП</a:t>
            </a:r>
            <a:r>
              <a:rPr sz="2000" b="1" spc="-10" dirty="0">
                <a:solidFill>
                  <a:srgbClr val="3D4453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D4453"/>
                </a:solidFill>
                <a:latin typeface="Arial"/>
                <a:cs typeface="Arial"/>
              </a:rPr>
              <a:t>2.4.3648-20</a:t>
            </a:r>
            <a:r>
              <a:rPr sz="2000" b="1" spc="-40" dirty="0">
                <a:solidFill>
                  <a:srgbClr val="3D4453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«Санитарно-</a:t>
            </a:r>
            <a:endParaRPr sz="2000">
              <a:latin typeface="Microsoft Sans Serif"/>
              <a:cs typeface="Microsoft Sans Serif"/>
            </a:endParaRPr>
          </a:p>
          <a:p>
            <a:pPr marL="95885" marR="92075" indent="635" algn="ctr">
              <a:lnSpc>
                <a:spcPct val="100000"/>
              </a:lnSpc>
              <a:spcBef>
                <a:spcPts val="5"/>
              </a:spcBef>
            </a:pPr>
            <a:r>
              <a:rPr sz="2000" spc="-20" dirty="0">
                <a:solidFill>
                  <a:srgbClr val="3D4453"/>
                </a:solidFill>
                <a:latin typeface="Microsoft Sans Serif"/>
                <a:cs typeface="Microsoft Sans Serif"/>
              </a:rPr>
              <a:t>эпидемиологические </a:t>
            </a:r>
            <a:r>
              <a:rPr sz="2000" spc="-10" dirty="0">
                <a:solidFill>
                  <a:srgbClr val="3D4453"/>
                </a:solidFill>
                <a:latin typeface="Microsoft Sans Serif"/>
                <a:cs typeface="Microsoft Sans Serif"/>
              </a:rPr>
              <a:t>требования </a:t>
            </a:r>
            <a:r>
              <a:rPr sz="2000" spc="-125" dirty="0">
                <a:solidFill>
                  <a:srgbClr val="3D4453"/>
                </a:solidFill>
                <a:latin typeface="Microsoft Sans Serif"/>
                <a:cs typeface="Microsoft Sans Serif"/>
              </a:rPr>
              <a:t>к</a:t>
            </a:r>
            <a:r>
              <a:rPr sz="2000" spc="28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организациям 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воспитания 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и </a:t>
            </a:r>
            <a:r>
              <a:rPr sz="2000" spc="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обучения,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D4453"/>
                </a:solidFill>
                <a:latin typeface="Microsoft Sans Serif"/>
                <a:cs typeface="Microsoft Sans Serif"/>
              </a:rPr>
              <a:t>отдыха</a:t>
            </a:r>
            <a:r>
              <a:rPr sz="2000" spc="3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и</a:t>
            </a:r>
            <a:r>
              <a:rPr sz="2000" spc="2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D4453"/>
                </a:solidFill>
                <a:latin typeface="Microsoft Sans Serif"/>
                <a:cs typeface="Microsoft Sans Serif"/>
              </a:rPr>
              <a:t>оздоровления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детей</a:t>
            </a:r>
            <a:r>
              <a:rPr sz="2000" spc="2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и</a:t>
            </a:r>
            <a:r>
              <a:rPr sz="2000" spc="1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молодёжи»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D4453"/>
                </a:solidFill>
                <a:latin typeface="Microsoft Sans Serif"/>
                <a:cs typeface="Microsoft Sans Serif"/>
              </a:rPr>
              <a:t>(постановление 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главного</a:t>
            </a:r>
            <a:r>
              <a:rPr sz="2000" spc="-1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D4453"/>
                </a:solidFill>
                <a:latin typeface="Microsoft Sans Serif"/>
                <a:cs typeface="Microsoft Sans Serif"/>
              </a:rPr>
              <a:t>государственного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санитарного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врача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D4453"/>
                </a:solidFill>
                <a:latin typeface="Microsoft Sans Serif"/>
                <a:cs typeface="Microsoft Sans Serif"/>
              </a:rPr>
              <a:t>Российской</a:t>
            </a:r>
            <a:r>
              <a:rPr sz="2000" spc="-1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D4453"/>
                </a:solidFill>
                <a:latin typeface="Microsoft Sans Serif"/>
                <a:cs typeface="Microsoft Sans Serif"/>
              </a:rPr>
              <a:t>Федерации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D4453"/>
                </a:solidFill>
                <a:latin typeface="Microsoft Sans Serif"/>
                <a:cs typeface="Microsoft Sans Serif"/>
              </a:rPr>
              <a:t>от </a:t>
            </a:r>
            <a:r>
              <a:rPr sz="2000" spc="-51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28.09.2020</a:t>
            </a:r>
            <a:r>
              <a:rPr sz="2000" spc="-3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3D4453"/>
                </a:solidFill>
                <a:latin typeface="Microsoft Sans Serif"/>
                <a:cs typeface="Microsoft Sans Serif"/>
              </a:rPr>
              <a:t>года</a:t>
            </a:r>
            <a:r>
              <a:rPr sz="2000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150" dirty="0">
                <a:solidFill>
                  <a:srgbClr val="3D4453"/>
                </a:solidFill>
                <a:latin typeface="Microsoft Sans Serif"/>
                <a:cs typeface="Microsoft Sans Serif"/>
              </a:rPr>
              <a:t>№</a:t>
            </a:r>
            <a:r>
              <a:rPr sz="2000" spc="1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D4453"/>
                </a:solidFill>
                <a:latin typeface="Microsoft Sans Serif"/>
                <a:cs typeface="Microsoft Sans Serif"/>
              </a:rPr>
              <a:t>28)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26358" y="3483361"/>
            <a:ext cx="15519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</a:t>
            </a: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2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2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каждого</a:t>
            </a:r>
            <a:r>
              <a:rPr sz="12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2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6680" y="2547099"/>
            <a:ext cx="902728" cy="902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135128"/>
            <a:ext cx="2348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СТАНЦИЯ</a:t>
            </a:r>
            <a:r>
              <a:rPr sz="2400" b="1" spc="-25" dirty="0">
                <a:solidFill>
                  <a:srgbClr val="E36C09"/>
                </a:solidFill>
              </a:rPr>
              <a:t> </a:t>
            </a:r>
            <a:r>
              <a:rPr sz="2400" b="1" spc="-65" dirty="0">
                <a:solidFill>
                  <a:srgbClr val="E36C09"/>
                </a:solidFill>
              </a:rPr>
              <a:t>КЕГЭ</a:t>
            </a:r>
            <a:endParaRPr sz="2400" b="1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108" y="512578"/>
            <a:ext cx="2461514" cy="199974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64619" y="2499741"/>
            <a:ext cx="266001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 err="1">
                <a:solidFill>
                  <a:srgbClr val="E36C09"/>
                </a:solidFill>
                <a:latin typeface="Arial"/>
                <a:cs typeface="Arial"/>
              </a:rPr>
              <a:t>Станция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 smtClean="0">
                <a:solidFill>
                  <a:srgbClr val="E36C09"/>
                </a:solidFill>
                <a:latin typeface="Arial"/>
                <a:cs typeface="Arial"/>
              </a:rPr>
              <a:t>КЕГЭ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458211" y="1226819"/>
            <a:ext cx="2120265" cy="815340"/>
            <a:chOff x="2458211" y="1226819"/>
            <a:chExt cx="2120265" cy="8153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8211" y="1226819"/>
              <a:ext cx="2119884" cy="8153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4347" y="1383791"/>
              <a:ext cx="1699260" cy="4297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07614" y="1260728"/>
              <a:ext cx="2022856" cy="7066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507614" y="1260728"/>
              <a:ext cx="2023110" cy="706755"/>
            </a:xfrm>
            <a:custGeom>
              <a:avLst/>
              <a:gdLst/>
              <a:ahLst/>
              <a:cxnLst/>
              <a:rect l="l" t="t" r="r" b="b"/>
              <a:pathLst>
                <a:path w="2023110" h="706755">
                  <a:moveTo>
                    <a:pt x="2022856" y="176657"/>
                  </a:moveTo>
                  <a:lnTo>
                    <a:pt x="353314" y="176657"/>
                  </a:lnTo>
                  <a:lnTo>
                    <a:pt x="353314" y="0"/>
                  </a:lnTo>
                  <a:lnTo>
                    <a:pt x="0" y="353313"/>
                  </a:lnTo>
                  <a:lnTo>
                    <a:pt x="353314" y="706628"/>
                  </a:lnTo>
                  <a:lnTo>
                    <a:pt x="353314" y="529971"/>
                  </a:lnTo>
                  <a:lnTo>
                    <a:pt x="2022856" y="529971"/>
                  </a:lnTo>
                  <a:lnTo>
                    <a:pt x="2022856" y="17665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951479" y="1449451"/>
            <a:ext cx="1313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Установлено: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85845" y="653418"/>
            <a:ext cx="4340225" cy="3670877"/>
          </a:xfrm>
          <a:prstGeom prst="rect">
            <a:avLst/>
          </a:prstGeom>
          <a:solidFill>
            <a:srgbClr val="FFFFFF"/>
          </a:solidFill>
          <a:ln w="25400">
            <a:solidFill>
              <a:srgbClr val="C0504D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181610" indent="-90170">
              <a:lnSpc>
                <a:spcPct val="100000"/>
              </a:lnSpc>
              <a:spcBef>
                <a:spcPts val="305"/>
              </a:spcBef>
              <a:buSzPct val="95000"/>
              <a:buChar char="•"/>
              <a:tabLst>
                <a:tab pos="182245" algn="l"/>
              </a:tabLst>
            </a:pP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«Станция </a:t>
            </a:r>
            <a:r>
              <a:rPr sz="20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КЕГЭ»</a:t>
            </a:r>
            <a:endParaRPr sz="2000">
              <a:latin typeface="Microsoft Sans Serif"/>
              <a:cs typeface="Microsoft Sans Serif"/>
            </a:endParaRPr>
          </a:p>
          <a:p>
            <a:pPr marL="181610" indent="-90170">
              <a:lnSpc>
                <a:spcPct val="100000"/>
              </a:lnSpc>
              <a:buSzPct val="95000"/>
              <a:buChar char="•"/>
              <a:tabLst>
                <a:tab pos="182245" algn="l"/>
              </a:tabLst>
            </a:pP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Набор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стандартного 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ПО:</a:t>
            </a:r>
            <a:endParaRPr sz="2000">
              <a:latin typeface="Microsoft Sans Serif"/>
              <a:cs typeface="Microsoft Sans Serif"/>
            </a:endParaRPr>
          </a:p>
          <a:p>
            <a:pPr marL="638810" lvl="1" indent="-90170">
              <a:lnSpc>
                <a:spcPct val="100000"/>
              </a:lnSpc>
              <a:buSzPct val="95000"/>
              <a:buChar char="•"/>
              <a:tabLst>
                <a:tab pos="639445" algn="l"/>
              </a:tabLst>
            </a:pP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текстовые</a:t>
            </a:r>
            <a:r>
              <a:rPr sz="20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редакторы;</a:t>
            </a:r>
            <a:endParaRPr sz="2000">
              <a:latin typeface="Microsoft Sans Serif"/>
              <a:cs typeface="Microsoft Sans Serif"/>
            </a:endParaRPr>
          </a:p>
          <a:p>
            <a:pPr marL="549275" marR="852169" lvl="1">
              <a:lnSpc>
                <a:spcPct val="100000"/>
              </a:lnSpc>
              <a:buSzPct val="95000"/>
              <a:buChar char="•"/>
              <a:tabLst>
                <a:tab pos="639445" algn="l"/>
              </a:tabLst>
            </a:pP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редакторы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электронных </a:t>
            </a:r>
            <a:r>
              <a:rPr sz="2000" spc="-5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таблиц;</a:t>
            </a:r>
            <a:endParaRPr sz="2000">
              <a:latin typeface="Microsoft Sans Serif"/>
              <a:cs typeface="Microsoft Sans Serif"/>
            </a:endParaRPr>
          </a:p>
          <a:p>
            <a:pPr marL="638810" lvl="1" indent="-90170">
              <a:lnSpc>
                <a:spcPct val="100000"/>
              </a:lnSpc>
              <a:buSzPct val="95000"/>
              <a:buChar char="•"/>
              <a:tabLst>
                <a:tab pos="639445" algn="l"/>
              </a:tabLst>
            </a:pP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среды</a:t>
            </a:r>
            <a:r>
              <a:rPr sz="20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программирования</a:t>
            </a:r>
            <a:endParaRPr sz="2000">
              <a:latin typeface="Microsoft Sans Serif"/>
              <a:cs typeface="Microsoft Sans Serif"/>
            </a:endParaRPr>
          </a:p>
          <a:p>
            <a:pPr marL="549275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20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языках:</a:t>
            </a:r>
            <a:endParaRPr sz="20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spcBef>
                <a:spcPts val="15"/>
              </a:spcBef>
              <a:buSzPct val="93750"/>
              <a:buChar char="•"/>
              <a:tabLst>
                <a:tab pos="1078230" algn="l"/>
              </a:tabLst>
            </a:pP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Школьный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алгоритмический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язык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buSzPct val="93750"/>
              <a:buChar char="•"/>
              <a:tabLst>
                <a:tab pos="1078230" algn="l"/>
              </a:tabLst>
            </a:pP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С#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buSzPct val="93750"/>
              <a:buChar char="•"/>
              <a:tabLst>
                <a:tab pos="1078230" algn="l"/>
              </a:tabLst>
            </a:pP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C++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buSzPct val="93750"/>
              <a:buChar char="•"/>
              <a:tabLst>
                <a:tab pos="1078230" algn="l"/>
              </a:tabLst>
            </a:pP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Pascal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2390">
              <a:lnSpc>
                <a:spcPct val="100000"/>
              </a:lnSpc>
              <a:buSzPct val="93750"/>
              <a:buChar char="•"/>
              <a:tabLst>
                <a:tab pos="1078865" algn="l"/>
              </a:tabLst>
            </a:pP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Java</a:t>
            </a:r>
            <a:endParaRPr sz="1600">
              <a:latin typeface="Microsoft Sans Serif"/>
              <a:cs typeface="Microsoft Sans Serif"/>
            </a:endParaRPr>
          </a:p>
          <a:p>
            <a:pPr marL="1078230" lvl="2" indent="-71755">
              <a:lnSpc>
                <a:spcPct val="100000"/>
              </a:lnSpc>
              <a:buSzPct val="93750"/>
              <a:buChar char="•"/>
              <a:tabLst>
                <a:tab pos="1078230" algn="l"/>
              </a:tabLst>
            </a:pP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Python</a:t>
            </a:r>
            <a:endParaRPr sz="16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52188" y="4619250"/>
            <a:ext cx="4434840" cy="934719"/>
            <a:chOff x="4552188" y="4619244"/>
            <a:chExt cx="4434840" cy="934719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2188" y="4628388"/>
              <a:ext cx="4434840" cy="92506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9160" y="4619244"/>
              <a:ext cx="4181855" cy="876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99686" y="4655146"/>
              <a:ext cx="4340098" cy="830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4599688" y="4655152"/>
            <a:ext cx="4340225" cy="780983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0"/>
              </a:spcBef>
            </a:pP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Перечень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 стандартного</a:t>
            </a:r>
            <a:r>
              <a:rPr sz="1600" b="1" spc="4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E36C09"/>
                </a:solidFill>
                <a:latin typeface="Arial"/>
                <a:cs typeface="Arial"/>
              </a:rPr>
              <a:t>ПО</a:t>
            </a:r>
            <a:endParaRPr sz="1600" dirty="0">
              <a:latin typeface="Arial"/>
              <a:cs typeface="Arial"/>
            </a:endParaRPr>
          </a:p>
          <a:p>
            <a:pPr marL="274320" marR="265430" algn="ctr">
              <a:lnSpc>
                <a:spcPct val="100000"/>
              </a:lnSpc>
            </a:pP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(конкретных</a:t>
            </a:r>
            <a:r>
              <a:rPr sz="1600" b="1" spc="1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программ</a:t>
            </a:r>
            <a:r>
              <a:rPr sz="1600" b="1" spc="4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каждого</a:t>
            </a:r>
            <a:r>
              <a:rPr sz="1600" b="1" spc="1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вида) </a:t>
            </a:r>
            <a:r>
              <a:rPr sz="1600" b="1" spc="-43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lang="ru-RU" sz="1600" b="1" spc="-15" dirty="0" smtClean="0">
                <a:solidFill>
                  <a:srgbClr val="E36C09"/>
                </a:solidFill>
                <a:latin typeface="Arial"/>
                <a:cs typeface="Arial"/>
              </a:rPr>
              <a:t>формируется</a:t>
            </a:r>
            <a:r>
              <a:rPr sz="1600" b="1" spc="55" dirty="0" smtClean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ОИВ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52188" y="5686050"/>
            <a:ext cx="4434840" cy="688975"/>
            <a:chOff x="4552188" y="5686044"/>
            <a:chExt cx="4434840" cy="68897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2188" y="5695188"/>
              <a:ext cx="4434840" cy="6797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06696" y="5686044"/>
              <a:ext cx="3983736" cy="6324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99686" y="5721959"/>
              <a:ext cx="4340098" cy="58477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599688" y="5721960"/>
            <a:ext cx="4340225" cy="534762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30"/>
              </a:spcBef>
            </a:pP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Участник</a:t>
            </a:r>
            <a:r>
              <a:rPr sz="1600" b="1" spc="1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E36C09"/>
                </a:solidFill>
                <a:latin typeface="Arial"/>
                <a:cs typeface="Arial"/>
              </a:rPr>
              <a:t>ГИА</a:t>
            </a:r>
            <a:r>
              <a:rPr sz="1600" b="1" spc="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E36C09"/>
                </a:solidFill>
                <a:latin typeface="Arial"/>
                <a:cs typeface="Arial"/>
              </a:rPr>
              <a:t>должен</a:t>
            </a:r>
            <a:r>
              <a:rPr sz="1600" b="1" spc="1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работать</a:t>
            </a:r>
            <a:endParaRPr sz="16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</a:pPr>
            <a:r>
              <a:rPr sz="1600" b="1" spc="-5" dirty="0">
                <a:solidFill>
                  <a:srgbClr val="E36C09"/>
                </a:solidFill>
                <a:latin typeface="Arial"/>
                <a:cs typeface="Arial"/>
              </a:rPr>
              <a:t>в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E36C09"/>
                </a:solidFill>
                <a:latin typeface="Arial"/>
                <a:cs typeface="Arial"/>
              </a:rPr>
              <a:t>привычных</a:t>
            </a:r>
            <a:r>
              <a:rPr sz="1600" b="1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для</a:t>
            </a:r>
            <a:r>
              <a:rPr sz="1600" b="1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E36C09"/>
                </a:solidFill>
                <a:latin typeface="Arial"/>
                <a:cs typeface="Arial"/>
              </a:rPr>
              <a:t>себя</a:t>
            </a:r>
            <a:r>
              <a:rPr sz="1600" b="1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программах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491633" y="533857"/>
            <a:ext cx="1257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403" y="125717"/>
            <a:ext cx="89915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К</a:t>
            </a:r>
            <a:r>
              <a:rPr lang="ru-RU" sz="2400" b="1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АДРОВОЕ ОБЕСПЕЧЕНИЕ ГОСУДАРСТВЕННОЙ </a:t>
            </a:r>
            <a:br>
              <a:rPr lang="ru-RU" sz="2400" b="1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</a:br>
            <a:r>
              <a:rPr lang="ru-RU" sz="2400" b="1" spc="-10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ИТОГОВОЙ АТТЕСТАЦИИ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0236" y="3723176"/>
            <a:ext cx="7490364" cy="2728952"/>
          </a:xfrm>
          <a:prstGeom prst="rect">
            <a:avLst/>
          </a:prstGeom>
        </p:spPr>
        <p:txBody>
          <a:bodyPr vert="horz" wrap="square" lIns="0" tIns="55880" rIns="0" bIns="0" rtlCol="0" anchor="ctr">
            <a:spAutoFit/>
          </a:bodyPr>
          <a:lstStyle/>
          <a:p>
            <a:pPr marL="1792288" marR="3910329" algn="ctr">
              <a:lnSpc>
                <a:spcPts val="2080"/>
              </a:lnSpc>
              <a:spcBef>
                <a:spcPts val="440"/>
              </a:spcBef>
              <a:tabLst>
                <a:tab pos="1344613" algn="l"/>
                <a:tab pos="4392613" algn="l"/>
                <a:tab pos="4840288" algn="l"/>
                <a:tab pos="5110163" algn="l"/>
                <a:tab pos="5827713" algn="l"/>
                <a:tab pos="6184900" algn="l"/>
                <a:tab pos="6543675" algn="l"/>
                <a:tab pos="6813550" algn="l"/>
                <a:tab pos="6992938" algn="l"/>
              </a:tabLst>
            </a:pPr>
            <a:r>
              <a:rPr lang="ru-RU" sz="2000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   </a:t>
            </a:r>
            <a:endParaRPr sz="2200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 dirty="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301625" algn="ctr">
              <a:lnSpc>
                <a:spcPct val="100000"/>
              </a:lnSpc>
            </a:pPr>
            <a:r>
              <a:rPr sz="2000" b="1" u="sng" spc="-20" dirty="0">
                <a:uFill>
                  <a:solidFill>
                    <a:srgbClr val="255A99"/>
                  </a:solidFill>
                </a:uFill>
                <a:cs typeface="Times New Roman"/>
              </a:rPr>
              <a:t>Руководитель</a:t>
            </a:r>
            <a:r>
              <a:rPr sz="2000" b="1" u="sng" spc="10" dirty="0">
                <a:uFill>
                  <a:solidFill>
                    <a:srgbClr val="255A99"/>
                  </a:solidFill>
                </a:uFill>
                <a:cs typeface="Times New Roman"/>
              </a:rPr>
              <a:t> </a:t>
            </a:r>
            <a:r>
              <a:rPr sz="2000" b="1" u="sng" dirty="0">
                <a:uFill>
                  <a:solidFill>
                    <a:srgbClr val="255A99"/>
                  </a:solidFill>
                </a:uFill>
                <a:cs typeface="Times New Roman"/>
              </a:rPr>
              <a:t>ППЭ,</a:t>
            </a:r>
            <a:r>
              <a:rPr sz="2000" b="1" u="sng" spc="-30" dirty="0">
                <a:uFill>
                  <a:solidFill>
                    <a:srgbClr val="255A99"/>
                  </a:solidFill>
                </a:uFill>
                <a:cs typeface="Times New Roman"/>
              </a:rPr>
              <a:t> </a:t>
            </a:r>
            <a:r>
              <a:rPr sz="2000" b="1" u="sng" spc="-25" dirty="0">
                <a:uFill>
                  <a:solidFill>
                    <a:srgbClr val="255A99"/>
                  </a:solidFill>
                </a:uFill>
                <a:cs typeface="Times New Roman"/>
              </a:rPr>
              <a:t>руководитель</a:t>
            </a:r>
            <a:r>
              <a:rPr sz="2000" b="1" u="sng" spc="25" dirty="0">
                <a:uFill>
                  <a:solidFill>
                    <a:srgbClr val="255A99"/>
                  </a:solidFill>
                </a:uFill>
                <a:cs typeface="Times New Roman"/>
              </a:rPr>
              <a:t> </a:t>
            </a:r>
            <a:r>
              <a:rPr sz="2000" b="1" u="sng" dirty="0">
                <a:uFill>
                  <a:solidFill>
                    <a:srgbClr val="255A99"/>
                  </a:solidFill>
                </a:uFill>
                <a:cs typeface="Times New Roman"/>
              </a:rPr>
              <a:t>ОО:</a:t>
            </a:r>
            <a:endParaRPr sz="2000" u="sng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989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u="sng" spc="-5" dirty="0">
                <a:cs typeface="Times New Roman"/>
              </a:rPr>
              <a:t>личный</a:t>
            </a:r>
            <a:r>
              <a:rPr sz="2000" u="sng" spc="15" dirty="0">
                <a:cs typeface="Times New Roman"/>
              </a:rPr>
              <a:t> </a:t>
            </a:r>
            <a:r>
              <a:rPr sz="2000" u="sng" spc="-15" dirty="0">
                <a:cs typeface="Times New Roman"/>
              </a:rPr>
              <a:t>контроль</a:t>
            </a:r>
            <a:r>
              <a:rPr sz="2000" u="sng" spc="-35" dirty="0">
                <a:cs typeface="Times New Roman"/>
              </a:rPr>
              <a:t> </a:t>
            </a:r>
            <a:r>
              <a:rPr sz="2000" u="sng" spc="-5" dirty="0">
                <a:cs typeface="Times New Roman"/>
              </a:rPr>
              <a:t>участия</a:t>
            </a:r>
            <a:r>
              <a:rPr sz="2000" u="sng" dirty="0">
                <a:cs typeface="Times New Roman"/>
              </a:rPr>
              <a:t> </a:t>
            </a:r>
            <a:r>
              <a:rPr sz="2000" u="sng" spc="-10" dirty="0">
                <a:cs typeface="Times New Roman"/>
              </a:rPr>
              <a:t>работников</a:t>
            </a:r>
            <a:endParaRPr sz="2000" u="sng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5" dirty="0">
                <a:cs typeface="Times New Roman"/>
              </a:rPr>
              <a:t>организация</a:t>
            </a:r>
            <a:r>
              <a:rPr sz="2000" spc="20" dirty="0">
                <a:cs typeface="Times New Roman"/>
              </a:rPr>
              <a:t> </a:t>
            </a:r>
            <a:r>
              <a:rPr sz="2000" spc="-10" dirty="0">
                <a:cs typeface="Times New Roman"/>
              </a:rPr>
              <a:t>самоподготовки</a:t>
            </a:r>
            <a:r>
              <a:rPr sz="2000" spc="-35" dirty="0">
                <a:cs typeface="Times New Roman"/>
              </a:rPr>
              <a:t> </a:t>
            </a:r>
            <a:r>
              <a:rPr sz="2000" spc="-15" dirty="0">
                <a:cs typeface="Times New Roman"/>
              </a:rPr>
              <a:t>работников</a:t>
            </a:r>
            <a:endParaRPr sz="2000" dirty="0"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354965" algn="l"/>
                <a:tab pos="355600" algn="l"/>
              </a:tabLst>
            </a:pPr>
            <a:r>
              <a:rPr sz="2000" spc="-5" dirty="0">
                <a:cs typeface="Times New Roman"/>
              </a:rPr>
              <a:t>информирование</a:t>
            </a:r>
            <a:r>
              <a:rPr sz="2000" spc="5" dirty="0">
                <a:cs typeface="Times New Roman"/>
              </a:rPr>
              <a:t> </a:t>
            </a:r>
            <a:r>
              <a:rPr sz="2000" spc="-15" dirty="0">
                <a:cs typeface="Times New Roman"/>
              </a:rPr>
              <a:t>работников</a:t>
            </a:r>
            <a:r>
              <a:rPr sz="2000" spc="-5" dirty="0">
                <a:cs typeface="Times New Roman"/>
              </a:rPr>
              <a:t> </a:t>
            </a:r>
            <a:r>
              <a:rPr sz="2000" dirty="0">
                <a:cs typeface="Times New Roman"/>
              </a:rPr>
              <a:t>о</a:t>
            </a:r>
            <a:r>
              <a:rPr sz="2000" spc="5" dirty="0">
                <a:cs typeface="Times New Roman"/>
              </a:rPr>
              <a:t> </a:t>
            </a:r>
            <a:r>
              <a:rPr sz="2000" spc="-15" dirty="0">
                <a:cs typeface="Times New Roman"/>
              </a:rPr>
              <a:t>соблюдении</a:t>
            </a:r>
            <a:r>
              <a:rPr sz="2000" spc="-10" dirty="0">
                <a:cs typeface="Times New Roman"/>
              </a:rPr>
              <a:t> </a:t>
            </a:r>
            <a:r>
              <a:rPr sz="2000" spc="-5" dirty="0">
                <a:cs typeface="Times New Roman"/>
              </a:rPr>
              <a:t>Порядка</a:t>
            </a:r>
            <a:r>
              <a:rPr sz="2000" spc="-20" dirty="0">
                <a:cs typeface="Times New Roman"/>
              </a:rPr>
              <a:t> </a:t>
            </a:r>
            <a:r>
              <a:rPr sz="2000" spc="-5" dirty="0">
                <a:cs typeface="Times New Roman"/>
              </a:rPr>
              <a:t>проведения</a:t>
            </a:r>
            <a:r>
              <a:rPr sz="2000" spc="5" dirty="0">
                <a:cs typeface="Times New Roman"/>
              </a:rPr>
              <a:t> </a:t>
            </a:r>
            <a:r>
              <a:rPr sz="2000" dirty="0">
                <a:cs typeface="Times New Roman"/>
              </a:rPr>
              <a:t>ГИА</a:t>
            </a:r>
            <a:r>
              <a:rPr sz="2000" spc="10" dirty="0">
                <a:cs typeface="Times New Roman"/>
              </a:rPr>
              <a:t> </a:t>
            </a:r>
            <a:r>
              <a:rPr sz="2000" b="1" spc="-20" dirty="0">
                <a:cs typeface="Times New Roman"/>
              </a:rPr>
              <a:t>под</a:t>
            </a:r>
            <a:r>
              <a:rPr sz="2000" b="1" spc="-10" dirty="0">
                <a:cs typeface="Times New Roman"/>
              </a:rPr>
              <a:t> </a:t>
            </a:r>
            <a:r>
              <a:rPr sz="2000" b="1" spc="-15" dirty="0">
                <a:cs typeface="Times New Roman"/>
              </a:rPr>
              <a:t>подпись</a:t>
            </a:r>
            <a:endParaRPr sz="2000" dirty="0"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07333" y="1490479"/>
            <a:ext cx="1831468" cy="1709927"/>
            <a:chOff x="5076444" y="1490472"/>
            <a:chExt cx="1977389" cy="1499235"/>
          </a:xfrm>
        </p:grpSpPr>
        <p:sp>
          <p:nvSpPr>
            <p:cNvPr id="9" name="object 9"/>
            <p:cNvSpPr/>
            <p:nvPr/>
          </p:nvSpPr>
          <p:spPr>
            <a:xfrm>
              <a:off x="6070219" y="2345436"/>
              <a:ext cx="6350" cy="631825"/>
            </a:xfrm>
            <a:custGeom>
              <a:avLst/>
              <a:gdLst/>
              <a:ahLst/>
              <a:cxnLst/>
              <a:rect l="l" t="t" r="r" b="b"/>
              <a:pathLst>
                <a:path w="6350" h="631825">
                  <a:moveTo>
                    <a:pt x="5968" y="631316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3C66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6444" y="1490472"/>
              <a:ext cx="1977390" cy="91973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979354" y="1737182"/>
            <a:ext cx="158324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spc="-75" dirty="0" err="1" smtClean="0">
                <a:solidFill>
                  <a:srgbClr val="FFFFFF"/>
                </a:solidFill>
                <a:cs typeface="Times New Roman"/>
              </a:rPr>
              <a:t>Т</a:t>
            </a:r>
            <a:r>
              <a:rPr sz="2000" spc="40" dirty="0" err="1" smtClean="0">
                <a:solidFill>
                  <a:srgbClr val="FFFFFF"/>
                </a:solidFill>
                <a:cs typeface="Times New Roman"/>
              </a:rPr>
              <a:t>е</a:t>
            </a:r>
            <a:r>
              <a:rPr sz="2000" dirty="0" err="1" smtClean="0">
                <a:solidFill>
                  <a:srgbClr val="FFFFFF"/>
                </a:solidFill>
                <a:cs typeface="Times New Roman"/>
              </a:rPr>
              <a:t>ст</a:t>
            </a:r>
            <a:r>
              <a:rPr sz="2000" spc="-10" dirty="0" err="1" smtClean="0">
                <a:solidFill>
                  <a:srgbClr val="FFFFFF"/>
                </a:solidFill>
                <a:cs typeface="Times New Roman"/>
              </a:rPr>
              <a:t>и</a:t>
            </a:r>
            <a:r>
              <a:rPr sz="2000" dirty="0" err="1" smtClean="0">
                <a:solidFill>
                  <a:srgbClr val="FFFFFF"/>
                </a:solidFill>
                <a:cs typeface="Times New Roman"/>
              </a:rPr>
              <a:t>р</a:t>
            </a:r>
            <a:r>
              <a:rPr sz="2000" spc="5" dirty="0" err="1" smtClean="0">
                <a:solidFill>
                  <a:srgbClr val="FFFFFF"/>
                </a:solidFill>
                <a:cs typeface="Times New Roman"/>
              </a:rPr>
              <a:t>о</a:t>
            </a:r>
            <a:r>
              <a:rPr sz="2000" spc="-25" dirty="0" err="1" smtClean="0">
                <a:solidFill>
                  <a:srgbClr val="FFFFFF"/>
                </a:solidFill>
                <a:cs typeface="Times New Roman"/>
              </a:rPr>
              <a:t>в</a:t>
            </a:r>
            <a:r>
              <a:rPr sz="2000" dirty="0" err="1" smtClean="0">
                <a:solidFill>
                  <a:srgbClr val="FFFFFF"/>
                </a:solidFill>
                <a:cs typeface="Times New Roman"/>
              </a:rPr>
              <a:t>а</a:t>
            </a:r>
            <a:r>
              <a:rPr sz="2000" spc="-10" dirty="0" err="1" smtClean="0">
                <a:solidFill>
                  <a:srgbClr val="FFFFFF"/>
                </a:solidFill>
                <a:cs typeface="Times New Roman"/>
              </a:rPr>
              <a:t>н</a:t>
            </a:r>
            <a:r>
              <a:rPr sz="2000" spc="-5" dirty="0" err="1" smtClean="0">
                <a:solidFill>
                  <a:srgbClr val="FFFFFF"/>
                </a:solidFill>
                <a:cs typeface="Times New Roman"/>
              </a:rPr>
              <a:t>ие</a:t>
            </a:r>
            <a:r>
              <a:rPr lang="ru-RU" sz="2000" spc="-5" dirty="0" smtClean="0">
                <a:solidFill>
                  <a:srgbClr val="FFFFFF"/>
                </a:solidFill>
                <a:cs typeface="Times New Roman"/>
              </a:rPr>
              <a:t>, сертификат</a:t>
            </a:r>
            <a:endParaRPr sz="2000" dirty="0"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638802" y="1905006"/>
            <a:ext cx="2044827" cy="1213105"/>
            <a:chOff x="7535164" y="2063495"/>
            <a:chExt cx="2437130" cy="969644"/>
          </a:xfrm>
        </p:grpSpPr>
        <p:sp>
          <p:nvSpPr>
            <p:cNvPr id="13" name="object 13"/>
            <p:cNvSpPr/>
            <p:nvPr/>
          </p:nvSpPr>
          <p:spPr>
            <a:xfrm>
              <a:off x="7547864" y="2903219"/>
              <a:ext cx="297180" cy="117475"/>
            </a:xfrm>
            <a:custGeom>
              <a:avLst/>
              <a:gdLst/>
              <a:ahLst/>
              <a:cxnLst/>
              <a:rect l="l" t="t" r="r" b="b"/>
              <a:pathLst>
                <a:path w="297179" h="117475">
                  <a:moveTo>
                    <a:pt x="0" y="117220"/>
                  </a:moveTo>
                  <a:lnTo>
                    <a:pt x="297052" y="0"/>
                  </a:lnTo>
                </a:path>
              </a:pathLst>
            </a:custGeom>
            <a:ln w="25400">
              <a:solidFill>
                <a:srgbClr val="3C66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8016" y="2063495"/>
              <a:ext cx="2224278" cy="91973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944841" y="2057407"/>
            <a:ext cx="1675161" cy="864339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 indent="-12700" algn="ctr">
              <a:lnSpc>
                <a:spcPts val="2080"/>
              </a:lnSpc>
              <a:spcBef>
                <a:spcPts val="440"/>
              </a:spcBef>
            </a:pPr>
            <a:r>
              <a:rPr sz="2000" dirty="0">
                <a:solidFill>
                  <a:srgbClr val="FFFFFF"/>
                </a:solidFill>
                <a:cs typeface="Times New Roman"/>
              </a:rPr>
              <a:t>Участие в </a:t>
            </a:r>
            <a:r>
              <a:rPr sz="2000" spc="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cs typeface="Times New Roman"/>
              </a:rPr>
              <a:t>проведении</a:t>
            </a:r>
            <a:r>
              <a:rPr sz="2000" spc="-105" dirty="0">
                <a:solidFill>
                  <a:srgbClr val="FFFFFF"/>
                </a:solidFill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cs typeface="Times New Roman"/>
              </a:rPr>
              <a:t>ГИА</a:t>
            </a:r>
            <a:endParaRPr sz="2000" dirty="0"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906524" y="2258574"/>
            <a:ext cx="1565434" cy="920115"/>
            <a:chOff x="2542032" y="2258567"/>
            <a:chExt cx="2087245" cy="920115"/>
          </a:xfrm>
        </p:grpSpPr>
        <p:sp>
          <p:nvSpPr>
            <p:cNvPr id="17" name="object 17"/>
            <p:cNvSpPr/>
            <p:nvPr/>
          </p:nvSpPr>
          <p:spPr>
            <a:xfrm>
              <a:off x="4379467" y="3008121"/>
              <a:ext cx="236854" cy="82550"/>
            </a:xfrm>
            <a:custGeom>
              <a:avLst/>
              <a:gdLst/>
              <a:ahLst/>
              <a:cxnLst/>
              <a:rect l="l" t="t" r="r" b="b"/>
              <a:pathLst>
                <a:path w="236854" h="82550">
                  <a:moveTo>
                    <a:pt x="236855" y="82168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3C66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2032" y="2258567"/>
              <a:ext cx="1879854" cy="919734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981200" y="2505913"/>
            <a:ext cx="121920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solidFill>
                  <a:srgbClr val="FFFFFF"/>
                </a:solidFill>
                <a:cs typeface="Times New Roman"/>
              </a:rPr>
              <a:t>Обучение</a:t>
            </a:r>
            <a:endParaRPr sz="2000" dirty="0">
              <a:cs typeface="Times New Roman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62000" y="914400"/>
            <a:ext cx="8131494" cy="5029200"/>
            <a:chOff x="1085327" y="1335290"/>
            <a:chExt cx="10168651" cy="4586532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6964" y="1484782"/>
              <a:ext cx="855103" cy="87534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75271" y="1335290"/>
              <a:ext cx="943711" cy="92862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5327" y="3420077"/>
              <a:ext cx="2524266" cy="125087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61440" y="4531963"/>
              <a:ext cx="1592538" cy="1389859"/>
            </a:xfrm>
            <a:prstGeom prst="rect">
              <a:avLst/>
            </a:prstGeom>
          </p:spPr>
        </p:pic>
      </p:grpSp>
      <p:sp>
        <p:nvSpPr>
          <p:cNvPr id="26" name="object 11"/>
          <p:cNvSpPr txBox="1"/>
          <p:nvPr/>
        </p:nvSpPr>
        <p:spPr>
          <a:xfrm>
            <a:off x="3810000" y="3429000"/>
            <a:ext cx="22098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spc="-75" dirty="0" smtClean="0">
                <a:solidFill>
                  <a:srgbClr val="002060"/>
                </a:solidFill>
                <a:cs typeface="Times New Roman"/>
              </a:rPr>
              <a:t>ВСЕ КАТЕГОРИИ РАБОТНИКОВ ППЭ</a:t>
            </a:r>
            <a:endParaRPr sz="2000" b="1" dirty="0">
              <a:solidFill>
                <a:srgbClr val="002060"/>
              </a:solidFill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9"/>
          <p:cNvGrpSpPr/>
          <p:nvPr/>
        </p:nvGrpSpPr>
        <p:grpSpPr>
          <a:xfrm>
            <a:off x="450413" y="836712"/>
            <a:ext cx="8890983" cy="1026114"/>
            <a:chOff x="597976" y="810326"/>
            <a:chExt cx="8890983" cy="1026114"/>
          </a:xfrm>
        </p:grpSpPr>
        <p:sp>
          <p:nvSpPr>
            <p:cNvPr id="51" name="TextBox 50"/>
            <p:cNvSpPr txBox="1"/>
            <p:nvPr/>
          </p:nvSpPr>
          <p:spPr>
            <a:xfrm>
              <a:off x="975147" y="810326"/>
              <a:ext cx="8513812" cy="10261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ru-RU" sz="1600" i="1" dirty="0" smtClean="0">
                  <a:solidFill>
                    <a:srgbClr val="FF0000"/>
                  </a:solidFill>
                </a:rPr>
                <a:t>Письмо департамента образования Ярославской области от  06.04.2021 ИХ. 24-2503/21</a:t>
              </a:r>
            </a:p>
            <a:p>
              <a:r>
                <a:rPr lang="ru-RU" sz="1600" i="1" dirty="0" smtClean="0">
                  <a:solidFill>
                    <a:srgbClr val="FF0000"/>
                  </a:solidFill>
                </a:rPr>
                <a:t>«О программном обеспечении для проведения ЕГЭ по информатике и ИКТ </a:t>
              </a:r>
            </a:p>
            <a:p>
              <a:r>
                <a:rPr lang="ru-RU" sz="1600" i="1" dirty="0" smtClean="0">
                  <a:solidFill>
                    <a:srgbClr val="FF0000"/>
                  </a:solidFill>
                </a:rPr>
                <a:t>в компьютерной форме»</a:t>
              </a:r>
              <a:endParaRPr lang="ru-RU" sz="1600" i="1" dirty="0"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7976" y="1124744"/>
              <a:ext cx="288032" cy="288032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670" y="1720316"/>
            <a:ext cx="8100392" cy="47966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392" y="154005"/>
            <a:ext cx="8890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Особенности проведения КЕГЭ в 2021 году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33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2" y="270764"/>
            <a:ext cx="472122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0000"/>
              </a:lnSpc>
              <a:spcBef>
                <a:spcPts val="100"/>
              </a:spcBef>
            </a:pPr>
            <a:r>
              <a:rPr sz="2400" b="1" spc="-85" dirty="0">
                <a:solidFill>
                  <a:srgbClr val="E36C09"/>
                </a:solidFill>
              </a:rPr>
              <a:t>ПОДГОТОВКА</a:t>
            </a:r>
            <a:r>
              <a:rPr sz="2400" b="1" spc="-2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ЭКЗАМЕНА. </a:t>
            </a:r>
            <a:r>
              <a:rPr sz="2400" b="1" spc="-30" dirty="0">
                <a:solidFill>
                  <a:srgbClr val="E36C09"/>
                </a:solidFill>
              </a:rPr>
              <a:t> </a:t>
            </a:r>
            <a:r>
              <a:rPr sz="2400" b="1" spc="-45" dirty="0">
                <a:solidFill>
                  <a:srgbClr val="E36C09"/>
                </a:solidFill>
              </a:rPr>
              <a:t>ДОПОЛНИТЕЛЬНО</a:t>
            </a:r>
            <a:r>
              <a:rPr sz="2400" b="1" spc="-25" dirty="0">
                <a:solidFill>
                  <a:srgbClr val="E36C09"/>
                </a:solidFill>
              </a:rPr>
              <a:t> </a:t>
            </a:r>
            <a:r>
              <a:rPr sz="2400" b="1" spc="-50" dirty="0">
                <a:solidFill>
                  <a:srgbClr val="E36C09"/>
                </a:solidFill>
              </a:rPr>
              <a:t>ГОТОВЯТСЯ</a:t>
            </a:r>
            <a:endParaRPr sz="2400" b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184813" y="1010551"/>
            <a:ext cx="8709025" cy="4363706"/>
            <a:chOff x="184810" y="1010551"/>
            <a:chExt cx="8709025" cy="4908550"/>
          </a:xfrm>
        </p:grpSpPr>
        <p:sp>
          <p:nvSpPr>
            <p:cNvPr id="4" name="object 4"/>
            <p:cNvSpPr/>
            <p:nvPr/>
          </p:nvSpPr>
          <p:spPr>
            <a:xfrm>
              <a:off x="197510" y="1023251"/>
              <a:ext cx="8683625" cy="4883150"/>
            </a:xfrm>
            <a:custGeom>
              <a:avLst/>
              <a:gdLst/>
              <a:ahLst/>
              <a:cxnLst/>
              <a:rect l="l" t="t" r="r" b="b"/>
              <a:pathLst>
                <a:path w="8683625" h="4883150">
                  <a:moveTo>
                    <a:pt x="8683244" y="0"/>
                  </a:moveTo>
                  <a:lnTo>
                    <a:pt x="0" y="0"/>
                  </a:lnTo>
                  <a:lnTo>
                    <a:pt x="0" y="4883023"/>
                  </a:lnTo>
                  <a:lnTo>
                    <a:pt x="8683244" y="4883023"/>
                  </a:lnTo>
                  <a:lnTo>
                    <a:pt x="8683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7510" y="1023251"/>
              <a:ext cx="8683625" cy="4883150"/>
            </a:xfrm>
            <a:custGeom>
              <a:avLst/>
              <a:gdLst/>
              <a:ahLst/>
              <a:cxnLst/>
              <a:rect l="l" t="t" r="r" b="b"/>
              <a:pathLst>
                <a:path w="8683625" h="4883150">
                  <a:moveTo>
                    <a:pt x="0" y="4883023"/>
                  </a:moveTo>
                  <a:lnTo>
                    <a:pt x="8683244" y="4883023"/>
                  </a:lnTo>
                  <a:lnTo>
                    <a:pt x="8683244" y="0"/>
                  </a:lnTo>
                  <a:lnTo>
                    <a:pt x="0" y="0"/>
                  </a:lnTo>
                  <a:lnTo>
                    <a:pt x="0" y="4883023"/>
                  </a:lnTo>
                  <a:close/>
                </a:path>
              </a:pathLst>
            </a:custGeom>
            <a:ln w="25399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76252" y="1248769"/>
            <a:ext cx="8528050" cy="3887602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Черновики</a:t>
            </a:r>
            <a:r>
              <a:rPr sz="1400" b="1" spc="-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участника:</a:t>
            </a:r>
            <a:endParaRPr sz="1400" dirty="0">
              <a:latin typeface="Microsoft Sans Serif"/>
              <a:cs typeface="Microsoft Sans Serif"/>
            </a:endParaRPr>
          </a:p>
          <a:p>
            <a:pPr marL="756285" marR="7620" lvl="1" indent="-287020">
              <a:lnSpc>
                <a:spcPct val="100000"/>
              </a:lnSpc>
              <a:spcBef>
                <a:spcPts val="340"/>
              </a:spcBef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распечатываются</a:t>
            </a:r>
            <a:r>
              <a:rPr sz="1400" spc="2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одностороннем</a:t>
            </a:r>
            <a:r>
              <a:rPr sz="1400" spc="25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режиме</a:t>
            </a:r>
            <a:r>
              <a:rPr sz="1400" spc="2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из</a:t>
            </a:r>
            <a:r>
              <a:rPr sz="1400" spc="2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файла,</a:t>
            </a:r>
            <a:r>
              <a:rPr sz="1400" spc="2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полученного</a:t>
            </a:r>
            <a:r>
              <a:rPr sz="1400" spc="2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из</a:t>
            </a:r>
            <a:r>
              <a:rPr sz="1400" spc="2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РЦОИ</a:t>
            </a:r>
            <a:r>
              <a:rPr sz="1400" spc="2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(технический </a:t>
            </a:r>
            <a:r>
              <a:rPr sz="1400" spc="-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специалист</a:t>
            </a:r>
            <a:r>
              <a:rPr sz="1400" spc="-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)</a:t>
            </a:r>
            <a:endParaRPr sz="1400" dirty="0">
              <a:latin typeface="Microsoft Sans Serif"/>
              <a:cs typeface="Microsoft Sans Serif"/>
            </a:endParaRPr>
          </a:p>
          <a:p>
            <a:pPr marL="756285" lvl="1" indent="-287020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проставляется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штамп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ОО,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базе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которой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расположен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ППЭ,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каждый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лист</a:t>
            </a:r>
            <a:endParaRPr sz="1400" dirty="0">
              <a:latin typeface="Microsoft Sans Serif"/>
              <a:cs typeface="Microsoft Sans Serif"/>
            </a:endParaRPr>
          </a:p>
          <a:p>
            <a:pPr marL="756285" marR="5080" lvl="1" indent="-287020">
              <a:lnSpc>
                <a:spcPct val="100000"/>
              </a:lnSpc>
              <a:spcBef>
                <a:spcPts val="340"/>
              </a:spcBef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«обычные»</a:t>
            </a:r>
            <a:r>
              <a:rPr sz="1400" spc="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листы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бумаги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3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также</a:t>
            </a:r>
            <a:r>
              <a:rPr sz="14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готовятся</a:t>
            </a:r>
            <a:r>
              <a:rPr sz="14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(выдаются</a:t>
            </a:r>
            <a:r>
              <a:rPr sz="1400" spc="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участникам</a:t>
            </a:r>
            <a:r>
              <a:rPr sz="1400" spc="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только </a:t>
            </a:r>
            <a:r>
              <a:rPr sz="1400" spc="-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запросу).</a:t>
            </a:r>
            <a:endParaRPr sz="14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Инструкции</a:t>
            </a:r>
            <a:r>
              <a:rPr sz="14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использованию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для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сдачи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КЕГЭ:</a:t>
            </a:r>
            <a:endParaRPr sz="1400" dirty="0">
              <a:latin typeface="Microsoft Sans Serif"/>
              <a:cs typeface="Microsoft Sans Serif"/>
            </a:endParaRPr>
          </a:p>
          <a:p>
            <a:pPr marL="756285" lvl="1" indent="-287020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распечатываются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из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файла,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полученного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из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РЦОИ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(технический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специалист).</a:t>
            </a:r>
            <a:endParaRPr sz="14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Перечни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стандартного</a:t>
            </a:r>
            <a:r>
              <a:rPr sz="14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ПО,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установленного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(технический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специалист):</a:t>
            </a:r>
            <a:endParaRPr sz="1400" dirty="0">
              <a:latin typeface="Microsoft Sans Serif"/>
              <a:cs typeface="Microsoft Sans Serif"/>
            </a:endParaRPr>
          </a:p>
          <a:p>
            <a:pPr marL="756285" lvl="1" indent="-287020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формируются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основе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перечня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ПО,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утверждённого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ОИВ,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полученного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из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РЦОИ</a:t>
            </a:r>
            <a:endParaRPr sz="1400" dirty="0">
              <a:latin typeface="Microsoft Sans Serif"/>
              <a:cs typeface="Microsoft Sans Serif"/>
            </a:endParaRPr>
          </a:p>
          <a:p>
            <a:pPr marL="756285" lvl="1" indent="-287020">
              <a:lnSpc>
                <a:spcPct val="100000"/>
              </a:lnSpc>
              <a:spcBef>
                <a:spcPts val="335"/>
              </a:spcBef>
              <a:buFont typeface="Courier New"/>
              <a:buChar char="o"/>
              <a:tabLst>
                <a:tab pos="756285" algn="l"/>
                <a:tab pos="756920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перечень</a:t>
            </a:r>
            <a:r>
              <a:rPr sz="1400" spc="2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строго</a:t>
            </a:r>
            <a:r>
              <a:rPr sz="14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соответствует</a:t>
            </a:r>
            <a:r>
              <a:rPr sz="1400" spc="2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набору</a:t>
            </a:r>
            <a:r>
              <a:rPr sz="1400" spc="2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ПО,</a:t>
            </a:r>
            <a:r>
              <a:rPr sz="14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установленному</a:t>
            </a:r>
            <a:r>
              <a:rPr sz="1400" spc="2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2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рабочих</a:t>
            </a:r>
            <a:r>
              <a:rPr sz="14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местах</a:t>
            </a:r>
            <a:r>
              <a:rPr sz="1400" spc="2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endParaRPr sz="1400" dirty="0">
              <a:latin typeface="Microsoft Sans Serif"/>
              <a:cs typeface="Microsoft Sans Serif"/>
            </a:endParaRPr>
          </a:p>
          <a:p>
            <a:pPr marL="756285">
              <a:lnSpc>
                <a:spcPct val="100000"/>
              </a:lnSpc>
            </a:pP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данном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(названия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программ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включая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их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версии).</a:t>
            </a:r>
            <a:endParaRPr sz="1400" dirty="0">
              <a:latin typeface="Microsoft Sans Serif"/>
              <a:cs typeface="Microsoft Sans Serif"/>
            </a:endParaRPr>
          </a:p>
          <a:p>
            <a:pPr marL="355600" marR="5715" indent="-342900">
              <a:lnSpc>
                <a:spcPct val="100000"/>
              </a:lnSpc>
              <a:spcBef>
                <a:spcPts val="340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Инструкция</a:t>
            </a:r>
            <a:r>
              <a:rPr sz="14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для</a:t>
            </a:r>
            <a:r>
              <a:rPr sz="14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участника</a:t>
            </a:r>
            <a:r>
              <a:rPr sz="14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,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зачитываемая</a:t>
            </a:r>
            <a:r>
              <a:rPr sz="14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организатором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перед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началом </a:t>
            </a:r>
            <a:r>
              <a:rPr sz="1400" spc="-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каждую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аудиторию</a:t>
            </a:r>
            <a:endParaRPr sz="1400" dirty="0">
              <a:latin typeface="Microsoft Sans Serif"/>
              <a:cs typeface="Microsoft Sans Serif"/>
            </a:endParaRPr>
          </a:p>
          <a:p>
            <a:pPr marL="355600" marR="6350" indent="-342900">
              <a:lnSpc>
                <a:spcPct val="100000"/>
              </a:lnSpc>
              <a:spcBef>
                <a:spcPts val="335"/>
              </a:spcBef>
              <a:buFont typeface="Microsoft Sans Serif"/>
              <a:buChar char="•"/>
              <a:tabLst>
                <a:tab pos="354965" algn="l"/>
                <a:tab pos="355600" algn="l"/>
              </a:tabLst>
            </a:pPr>
            <a:r>
              <a:rPr sz="1400" b="1" spc="-10" dirty="0" err="1" smtClean="0">
                <a:solidFill>
                  <a:srgbClr val="394454"/>
                </a:solidFill>
                <a:latin typeface="Arial"/>
                <a:cs typeface="Arial"/>
              </a:rPr>
              <a:t>Код</a:t>
            </a:r>
            <a:r>
              <a:rPr sz="1400" b="1" spc="140" dirty="0" smtClean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активации</a:t>
            </a:r>
            <a:r>
              <a:rPr sz="1400" b="1" spc="15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400" b="1" spc="15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(передаёт</a:t>
            </a:r>
            <a:r>
              <a:rPr sz="1400" spc="1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технический</a:t>
            </a:r>
            <a:r>
              <a:rPr sz="1400" spc="1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специалист)</a:t>
            </a:r>
            <a:r>
              <a:rPr sz="1400" spc="1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–</a:t>
            </a:r>
            <a:r>
              <a:rPr sz="1400" spc="1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единый</a:t>
            </a:r>
            <a:r>
              <a:rPr sz="1400" spc="1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1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400" spc="1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станций</a:t>
            </a:r>
            <a:r>
              <a:rPr sz="1400" spc="1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 </a:t>
            </a:r>
            <a:r>
              <a:rPr sz="1400" spc="-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одной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endParaRPr sz="1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08330"/>
            <a:ext cx="708914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200" b="1" spc="-35" dirty="0">
                <a:solidFill>
                  <a:srgbClr val="E36C09"/>
                </a:solidFill>
              </a:rPr>
              <a:t>ПРОВЕДЕНИЕ</a:t>
            </a:r>
            <a:r>
              <a:rPr sz="2200" b="1" spc="5" dirty="0">
                <a:solidFill>
                  <a:srgbClr val="E36C09"/>
                </a:solidFill>
              </a:rPr>
              <a:t> </a:t>
            </a:r>
            <a:r>
              <a:rPr sz="2200" b="1" spc="-35" dirty="0">
                <a:solidFill>
                  <a:srgbClr val="E36C09"/>
                </a:solidFill>
              </a:rPr>
              <a:t>ЭКЗАМЕНА.</a:t>
            </a:r>
            <a:endParaRPr sz="2200" b="1" dirty="0"/>
          </a:p>
          <a:p>
            <a:pPr marL="12700" algn="l">
              <a:lnSpc>
                <a:spcPct val="100000"/>
              </a:lnSpc>
            </a:pPr>
            <a:r>
              <a:rPr sz="2200" b="1" spc="-45" dirty="0">
                <a:solidFill>
                  <a:srgbClr val="E36C09"/>
                </a:solidFill>
              </a:rPr>
              <a:t>ДЕЙСТВИЯ</a:t>
            </a:r>
            <a:r>
              <a:rPr sz="2200" b="1" spc="30" dirty="0">
                <a:solidFill>
                  <a:srgbClr val="E36C09"/>
                </a:solidFill>
              </a:rPr>
              <a:t> </a:t>
            </a:r>
            <a:r>
              <a:rPr sz="2200" b="1" spc="-65" dirty="0">
                <a:solidFill>
                  <a:srgbClr val="E36C09"/>
                </a:solidFill>
              </a:rPr>
              <a:t>ОРГАНИЗАТОРА</a:t>
            </a:r>
            <a:r>
              <a:rPr sz="2200" b="1" spc="45" dirty="0">
                <a:solidFill>
                  <a:srgbClr val="E36C09"/>
                </a:solidFill>
              </a:rPr>
              <a:t> </a:t>
            </a:r>
            <a:r>
              <a:rPr sz="2200" b="1" spc="-114" dirty="0">
                <a:solidFill>
                  <a:srgbClr val="E36C09"/>
                </a:solidFill>
              </a:rPr>
              <a:t>ДО</a:t>
            </a:r>
            <a:r>
              <a:rPr sz="2200" b="1" spc="35" dirty="0">
                <a:solidFill>
                  <a:srgbClr val="E36C09"/>
                </a:solidFill>
              </a:rPr>
              <a:t> </a:t>
            </a:r>
            <a:r>
              <a:rPr sz="2200" b="1" spc="-55" dirty="0">
                <a:solidFill>
                  <a:srgbClr val="E36C09"/>
                </a:solidFill>
              </a:rPr>
              <a:t>НАЧАЛА</a:t>
            </a:r>
            <a:r>
              <a:rPr sz="2200" b="1" spc="45" dirty="0">
                <a:solidFill>
                  <a:srgbClr val="E36C09"/>
                </a:solidFill>
              </a:rPr>
              <a:t> </a:t>
            </a:r>
            <a:r>
              <a:rPr sz="2200" b="1" spc="-40" dirty="0">
                <a:solidFill>
                  <a:srgbClr val="E36C09"/>
                </a:solidFill>
              </a:rPr>
              <a:t>ЭКЗАМЕНА</a:t>
            </a:r>
            <a:endParaRPr sz="2200" b="1" dirty="0"/>
          </a:p>
        </p:txBody>
      </p:sp>
      <p:sp>
        <p:nvSpPr>
          <p:cNvPr id="3" name="object 3"/>
          <p:cNvSpPr/>
          <p:nvPr/>
        </p:nvSpPr>
        <p:spPr>
          <a:xfrm>
            <a:off x="457200" y="872114"/>
            <a:ext cx="8305800" cy="879475"/>
          </a:xfrm>
          <a:custGeom>
            <a:avLst/>
            <a:gdLst/>
            <a:ahLst/>
            <a:cxnLst/>
            <a:rect l="l" t="t" r="r" b="b"/>
            <a:pathLst>
              <a:path w="8305800" h="879475">
                <a:moveTo>
                  <a:pt x="8305800" y="0"/>
                </a:moveTo>
                <a:lnTo>
                  <a:pt x="0" y="0"/>
                </a:lnTo>
                <a:lnTo>
                  <a:pt x="0" y="879475"/>
                </a:lnTo>
                <a:lnTo>
                  <a:pt x="8305800" y="879475"/>
                </a:lnTo>
                <a:lnTo>
                  <a:pt x="8305800" y="0"/>
                </a:lnTo>
                <a:close/>
              </a:path>
            </a:pathLst>
          </a:custGeom>
          <a:solidFill>
            <a:srgbClr val="FCEA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7200" y="872114"/>
            <a:ext cx="8305800" cy="761747"/>
          </a:xfrm>
          <a:prstGeom prst="rect">
            <a:avLst/>
          </a:prstGeom>
          <a:ln w="28575">
            <a:solidFill>
              <a:srgbClr val="F55B4A"/>
            </a:solidFill>
          </a:ln>
        </p:spPr>
        <p:txBody>
          <a:bodyPr vert="horz" wrap="square" lIns="0" tIns="114300" rIns="0" bIns="0" rtlCol="0">
            <a:spAutoFit/>
          </a:bodyPr>
          <a:lstStyle/>
          <a:p>
            <a:pPr marL="1160145" marR="170815" indent="635" algn="ctr">
              <a:lnSpc>
                <a:spcPct val="100000"/>
              </a:lnSpc>
              <a:spcBef>
                <a:spcPts val="900"/>
              </a:spcBef>
            </a:pP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Явиться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ППЭ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8.00,</a:t>
            </a:r>
            <a:r>
              <a:rPr sz="1400" b="1" spc="-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зарегистрироваться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уполномоченного</a:t>
            </a:r>
            <a:r>
              <a:rPr sz="14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организатора,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оставить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личные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вещи,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включая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средства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связи,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месте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для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хранения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вещей </a:t>
            </a:r>
            <a:r>
              <a:rPr sz="1400" b="1" spc="-37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организаторов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до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входа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ППЭ,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пройти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помещение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для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инструктажа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1837339"/>
            <a:ext cx="8305800" cy="1201611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88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70"/>
              </a:spcBef>
            </a:pP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Не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ранее</a:t>
            </a:r>
            <a:r>
              <a:rPr sz="1400" b="1" spc="-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8.15:</a:t>
            </a:r>
            <a:endParaRPr sz="1400" dirty="0">
              <a:latin typeface="Arial"/>
              <a:cs typeface="Arial"/>
            </a:endParaRPr>
          </a:p>
          <a:p>
            <a:pPr marL="173355" indent="-82550">
              <a:lnSpc>
                <a:spcPct val="100000"/>
              </a:lnSpc>
              <a:spcBef>
                <a:spcPts val="340"/>
              </a:spcBef>
              <a:buChar char="•"/>
              <a:tabLst>
                <a:tab pos="173990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пройти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инструктаж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у </a:t>
            </a:r>
            <a:r>
              <a:rPr sz="1400" spc="-2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руководителя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endParaRPr sz="1000" dirty="0">
              <a:latin typeface="Microsoft Sans Serif"/>
              <a:cs typeface="Microsoft Sans Serif"/>
            </a:endParaRPr>
          </a:p>
          <a:p>
            <a:pPr marL="173355" indent="-82550">
              <a:lnSpc>
                <a:spcPct val="100000"/>
              </a:lnSpc>
              <a:spcBef>
                <a:spcPts val="335"/>
              </a:spcBef>
              <a:buChar char="•"/>
              <a:tabLst>
                <a:tab pos="17399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получить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распределение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рабочее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место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статус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(ответственный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или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нет</a:t>
            </a:r>
            <a:r>
              <a:rPr sz="1400" spc="-1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)</a:t>
            </a:r>
            <a:endParaRPr sz="1400" dirty="0">
              <a:latin typeface="Microsoft Sans Serif"/>
              <a:cs typeface="Microsoft Sans Serif"/>
            </a:endParaRPr>
          </a:p>
          <a:p>
            <a:pPr marL="173355" marR="82550" indent="-82550">
              <a:lnSpc>
                <a:spcPct val="100000"/>
              </a:lnSpc>
              <a:spcBef>
                <a:spcPts val="335"/>
              </a:spcBef>
              <a:buChar char="•"/>
              <a:tabLst>
                <a:tab pos="17399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окончании</a:t>
            </a:r>
            <a:r>
              <a:rPr sz="14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инструктажа</a:t>
            </a:r>
            <a:r>
              <a:rPr sz="14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получить</a:t>
            </a:r>
            <a:r>
              <a:rPr sz="1400" spc="1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пакет</a:t>
            </a:r>
            <a:r>
              <a:rPr sz="1400" spc="1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материалов</a:t>
            </a:r>
            <a:r>
              <a:rPr sz="14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пройти</a:t>
            </a:r>
            <a:r>
              <a:rPr sz="14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рабочее</a:t>
            </a:r>
            <a:r>
              <a:rPr sz="14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место</a:t>
            </a:r>
            <a:r>
              <a:rPr sz="14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приступить </a:t>
            </a:r>
            <a:r>
              <a:rPr sz="1400" spc="-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9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обязанностям</a:t>
            </a:r>
            <a:endParaRPr sz="1400" dirty="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150" y="991616"/>
            <a:ext cx="506412" cy="6096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42913" y="3181140"/>
            <a:ext cx="8334375" cy="3556635"/>
            <a:chOff x="442912" y="3181134"/>
            <a:chExt cx="8334375" cy="3556635"/>
          </a:xfrm>
        </p:grpSpPr>
        <p:sp>
          <p:nvSpPr>
            <p:cNvPr id="8" name="object 8"/>
            <p:cNvSpPr/>
            <p:nvPr/>
          </p:nvSpPr>
          <p:spPr>
            <a:xfrm>
              <a:off x="457200" y="3195421"/>
              <a:ext cx="8305800" cy="3528060"/>
            </a:xfrm>
            <a:custGeom>
              <a:avLst/>
              <a:gdLst/>
              <a:ahLst/>
              <a:cxnLst/>
              <a:rect l="l" t="t" r="r" b="b"/>
              <a:pathLst>
                <a:path w="8305800" h="3528059">
                  <a:moveTo>
                    <a:pt x="8305800" y="0"/>
                  </a:moveTo>
                  <a:lnTo>
                    <a:pt x="0" y="0"/>
                  </a:lnTo>
                  <a:lnTo>
                    <a:pt x="0" y="3528060"/>
                  </a:lnTo>
                  <a:lnTo>
                    <a:pt x="8305800" y="3528060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57200" y="3195421"/>
              <a:ext cx="8305800" cy="3528060"/>
            </a:xfrm>
            <a:custGeom>
              <a:avLst/>
              <a:gdLst/>
              <a:ahLst/>
              <a:cxnLst/>
              <a:rect l="l" t="t" r="r" b="b"/>
              <a:pathLst>
                <a:path w="8305800" h="3528059">
                  <a:moveTo>
                    <a:pt x="0" y="3528060"/>
                  </a:moveTo>
                  <a:lnTo>
                    <a:pt x="8305800" y="3528060"/>
                  </a:lnTo>
                  <a:lnTo>
                    <a:pt x="8305800" y="0"/>
                  </a:lnTo>
                  <a:lnTo>
                    <a:pt x="0" y="0"/>
                  </a:lnTo>
                  <a:lnTo>
                    <a:pt x="0" y="3528060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35943" y="3234695"/>
            <a:ext cx="8150225" cy="34605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окончании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инструктажа</a:t>
            </a:r>
            <a:r>
              <a:rPr sz="14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организаторам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аудитории</a:t>
            </a:r>
            <a:r>
              <a:rPr sz="1400" b="1" spc="5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должны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быть</a:t>
            </a:r>
            <a:r>
              <a:rPr sz="14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выданы:</a:t>
            </a:r>
            <a:endParaRPr sz="1400" dirty="0">
              <a:latin typeface="Arial"/>
              <a:cs typeface="Arial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ППЭ-05-01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«Список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ППЭ»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(2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экземпляра</a:t>
            </a:r>
            <a:r>
              <a:rPr sz="1400" spc="-2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)</a:t>
            </a:r>
            <a:endParaRPr sz="14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ППЭ-05-02-К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«Протокол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spc="-1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»</a:t>
            </a:r>
            <a:endParaRPr sz="14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  <a:tab pos="835660" algn="l"/>
                <a:tab pos="1908175" algn="l"/>
                <a:tab pos="3082290" algn="l"/>
                <a:tab pos="4109720" algn="l"/>
                <a:tab pos="5474970" algn="l"/>
                <a:tab pos="6269355" algn="l"/>
                <a:tab pos="7366634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	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ППЭ-12-02	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«Ведомость	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коррекции	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персональных	данных	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	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endParaRPr sz="1400" dirty="0">
              <a:latin typeface="Microsoft Sans Serif"/>
              <a:cs typeface="Microsoft Sans Serif"/>
            </a:endParaRPr>
          </a:p>
          <a:p>
            <a:pPr marL="94615">
              <a:lnSpc>
                <a:spcPct val="100000"/>
              </a:lnSpc>
            </a:pP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spc="-1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»</a:t>
            </a:r>
            <a:endParaRPr sz="1400" dirty="0">
              <a:latin typeface="Microsoft Sans Serif"/>
              <a:cs typeface="Microsoft Sans Serif"/>
            </a:endParaRPr>
          </a:p>
          <a:p>
            <a:pPr marL="94615" marR="5715" indent="-82550">
              <a:lnSpc>
                <a:spcPct val="100000"/>
              </a:lnSpc>
              <a:buChar char="•"/>
              <a:tabLst>
                <a:tab pos="95250" algn="l"/>
                <a:tab pos="852169" algn="l"/>
                <a:tab pos="2431415" algn="l"/>
                <a:tab pos="3620135" algn="l"/>
                <a:tab pos="4265295" algn="l"/>
                <a:tab pos="5168900" algn="l"/>
                <a:tab pos="6254115" algn="l"/>
                <a:tab pos="7368540" algn="l"/>
              </a:tabLst>
            </a:pP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	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-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12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-0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4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-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АШ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«В</a:t>
            </a:r>
            <a:r>
              <a:rPr sz="14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ь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ч</a:t>
            </a:r>
            <a:r>
              <a:rPr sz="1400" spc="-60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	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	</a:t>
            </a:r>
            <a:r>
              <a:rPr sz="14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ут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я	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ча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ни</a:t>
            </a:r>
            <a:r>
              <a:rPr sz="1400" spc="-8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	</a:t>
            </a:r>
            <a:r>
              <a:rPr sz="14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</a:t>
            </a:r>
            <a:r>
              <a:rPr sz="14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з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  в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spc="-1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»</a:t>
            </a:r>
            <a:endParaRPr sz="14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ППЭ-16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«Расшифровка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кодов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образовательных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организаций</a:t>
            </a:r>
            <a:r>
              <a:rPr sz="1400" spc="-1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»</a:t>
            </a:r>
            <a:endParaRPr sz="1400" dirty="0">
              <a:latin typeface="Microsoft Sans Serif"/>
              <a:cs typeface="Microsoft Sans Serif"/>
            </a:endParaRPr>
          </a:p>
          <a:p>
            <a:pPr marL="94615" marR="5080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инструкция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400" spc="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экзамена,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зачитываемая</a:t>
            </a:r>
            <a:r>
              <a:rPr sz="14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организатором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перед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началом </a:t>
            </a:r>
            <a:r>
              <a:rPr sz="1400" spc="-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(одна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инструкция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аудиторию</a:t>
            </a:r>
            <a:r>
              <a:rPr sz="1400" spc="-1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)</a:t>
            </a:r>
            <a:endParaRPr sz="14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таблички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с </a:t>
            </a:r>
            <a:r>
              <a:rPr sz="1400" spc="-1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номерами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аудиторий</a:t>
            </a:r>
            <a:endParaRPr sz="14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инструкции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(на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400" spc="-2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)</a:t>
            </a:r>
            <a:endParaRPr sz="14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перечни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стандартного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ПО,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установленного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endParaRPr sz="14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конверт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упаковки</a:t>
            </a:r>
            <a:r>
              <a:rPr sz="14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использованных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(один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конверт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</a:t>
            </a:r>
            <a:r>
              <a:rPr sz="1400" spc="-1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аудиторию</a:t>
            </a:r>
            <a:r>
              <a:rPr sz="1400" spc="-1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)</a:t>
            </a:r>
            <a:endParaRPr sz="14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2</a:t>
            </a:r>
            <a:r>
              <a:rPr sz="14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ВДП</a:t>
            </a:r>
            <a:endParaRPr sz="14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код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(код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единый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станций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аудитории)</a:t>
            </a:r>
            <a:endParaRPr sz="1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34485" y="566422"/>
            <a:ext cx="19288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" y="1536191"/>
            <a:ext cx="3767328" cy="447884"/>
          </a:xfrm>
          <a:prstGeom prst="rect">
            <a:avLst/>
          </a:prstGeom>
        </p:spPr>
      </p:pic>
      <p:grpSp>
        <p:nvGrpSpPr>
          <p:cNvPr id="3" name="object 5"/>
          <p:cNvGrpSpPr/>
          <p:nvPr/>
        </p:nvGrpSpPr>
        <p:grpSpPr>
          <a:xfrm>
            <a:off x="2194559" y="2636520"/>
            <a:ext cx="1188720" cy="3147060"/>
            <a:chOff x="2926079" y="2636520"/>
            <a:chExt cx="1584960" cy="31470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26079" y="3681984"/>
              <a:ext cx="1056132" cy="10561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18103" y="3823716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899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899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899" y="685799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799" y="342899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8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4907" y="2636520"/>
              <a:ext cx="1056132" cy="105613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646931" y="2778252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900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900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900" y="685800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800" y="342900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4907" y="4727448"/>
              <a:ext cx="1056132" cy="10561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646931" y="4869180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900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900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900" y="685800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800" y="342900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55719" y="5243702"/>
              <a:ext cx="191533" cy="1316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94962" y="5100827"/>
              <a:ext cx="257937" cy="1402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9451" y="2964180"/>
              <a:ext cx="256443" cy="313944"/>
            </a:xfrm>
            <a:prstGeom prst="rect">
              <a:avLst/>
            </a:prstGeom>
          </p:spPr>
        </p:pic>
      </p:grpSp>
      <p:grpSp>
        <p:nvGrpSpPr>
          <p:cNvPr id="5" name="object 15"/>
          <p:cNvGrpSpPr/>
          <p:nvPr/>
        </p:nvGrpSpPr>
        <p:grpSpPr>
          <a:xfrm>
            <a:off x="3479293" y="2636520"/>
            <a:ext cx="3108008" cy="3147060"/>
            <a:chOff x="4639055" y="2636520"/>
            <a:chExt cx="4144010" cy="3147060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28204" y="3681984"/>
              <a:ext cx="1054633" cy="105613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920227" y="3823716"/>
              <a:ext cx="684530" cy="685800"/>
            </a:xfrm>
            <a:custGeom>
              <a:avLst/>
              <a:gdLst/>
              <a:ahLst/>
              <a:cxnLst/>
              <a:rect l="l" t="t" r="r" b="b"/>
              <a:pathLst>
                <a:path w="684529" h="685800">
                  <a:moveTo>
                    <a:pt x="342138" y="0"/>
                  </a:moveTo>
                  <a:lnTo>
                    <a:pt x="295708" y="3130"/>
                  </a:lnTo>
                  <a:lnTo>
                    <a:pt x="251177" y="12250"/>
                  </a:lnTo>
                  <a:lnTo>
                    <a:pt x="208954" y="26949"/>
                  </a:lnTo>
                  <a:lnTo>
                    <a:pt x="169446" y="46820"/>
                  </a:lnTo>
                  <a:lnTo>
                    <a:pt x="133059" y="71454"/>
                  </a:lnTo>
                  <a:lnTo>
                    <a:pt x="100203" y="100441"/>
                  </a:lnTo>
                  <a:lnTo>
                    <a:pt x="71283" y="133373"/>
                  </a:lnTo>
                  <a:lnTo>
                    <a:pt x="46707" y="169841"/>
                  </a:lnTo>
                  <a:lnTo>
                    <a:pt x="26884" y="209436"/>
                  </a:lnTo>
                  <a:lnTo>
                    <a:pt x="12220" y="251751"/>
                  </a:lnTo>
                  <a:lnTo>
                    <a:pt x="3122" y="296375"/>
                  </a:lnTo>
                  <a:lnTo>
                    <a:pt x="0" y="342899"/>
                  </a:lnTo>
                  <a:lnTo>
                    <a:pt x="3122" y="389424"/>
                  </a:lnTo>
                  <a:lnTo>
                    <a:pt x="12220" y="434048"/>
                  </a:lnTo>
                  <a:lnTo>
                    <a:pt x="26884" y="476363"/>
                  </a:lnTo>
                  <a:lnTo>
                    <a:pt x="46707" y="515958"/>
                  </a:lnTo>
                  <a:lnTo>
                    <a:pt x="71283" y="552426"/>
                  </a:lnTo>
                  <a:lnTo>
                    <a:pt x="100202" y="585358"/>
                  </a:lnTo>
                  <a:lnTo>
                    <a:pt x="133059" y="614345"/>
                  </a:lnTo>
                  <a:lnTo>
                    <a:pt x="169446" y="638979"/>
                  </a:lnTo>
                  <a:lnTo>
                    <a:pt x="208954" y="658850"/>
                  </a:lnTo>
                  <a:lnTo>
                    <a:pt x="251177" y="673549"/>
                  </a:lnTo>
                  <a:lnTo>
                    <a:pt x="295708" y="682669"/>
                  </a:lnTo>
                  <a:lnTo>
                    <a:pt x="342138" y="685799"/>
                  </a:lnTo>
                  <a:lnTo>
                    <a:pt x="388567" y="682669"/>
                  </a:lnTo>
                  <a:lnTo>
                    <a:pt x="433098" y="673549"/>
                  </a:lnTo>
                  <a:lnTo>
                    <a:pt x="475321" y="658850"/>
                  </a:lnTo>
                  <a:lnTo>
                    <a:pt x="514829" y="638979"/>
                  </a:lnTo>
                  <a:lnTo>
                    <a:pt x="551216" y="614345"/>
                  </a:lnTo>
                  <a:lnTo>
                    <a:pt x="584072" y="585358"/>
                  </a:lnTo>
                  <a:lnTo>
                    <a:pt x="612992" y="552426"/>
                  </a:lnTo>
                  <a:lnTo>
                    <a:pt x="637568" y="515958"/>
                  </a:lnTo>
                  <a:lnTo>
                    <a:pt x="657391" y="476363"/>
                  </a:lnTo>
                  <a:lnTo>
                    <a:pt x="672055" y="434048"/>
                  </a:lnTo>
                  <a:lnTo>
                    <a:pt x="681153" y="389424"/>
                  </a:lnTo>
                  <a:lnTo>
                    <a:pt x="684276" y="342899"/>
                  </a:lnTo>
                  <a:lnTo>
                    <a:pt x="681153" y="296375"/>
                  </a:lnTo>
                  <a:lnTo>
                    <a:pt x="672055" y="251751"/>
                  </a:lnTo>
                  <a:lnTo>
                    <a:pt x="657391" y="209436"/>
                  </a:lnTo>
                  <a:lnTo>
                    <a:pt x="637568" y="169841"/>
                  </a:lnTo>
                  <a:lnTo>
                    <a:pt x="612992" y="133373"/>
                  </a:lnTo>
                  <a:lnTo>
                    <a:pt x="584073" y="100441"/>
                  </a:lnTo>
                  <a:lnTo>
                    <a:pt x="551216" y="71454"/>
                  </a:lnTo>
                  <a:lnTo>
                    <a:pt x="514829" y="46820"/>
                  </a:lnTo>
                  <a:lnTo>
                    <a:pt x="475321" y="26949"/>
                  </a:lnTo>
                  <a:lnTo>
                    <a:pt x="433098" y="12250"/>
                  </a:lnTo>
                  <a:lnTo>
                    <a:pt x="388567" y="3130"/>
                  </a:lnTo>
                  <a:lnTo>
                    <a:pt x="3421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9376" y="2636520"/>
              <a:ext cx="1056131" cy="105613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391400" y="2778252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900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900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900" y="685800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800" y="342900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53400" y="4026408"/>
              <a:ext cx="217931" cy="3154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9376" y="4727448"/>
              <a:ext cx="1056131" cy="105613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391400" y="4869180"/>
              <a:ext cx="685800" cy="685800"/>
            </a:xfrm>
            <a:custGeom>
              <a:avLst/>
              <a:gdLst/>
              <a:ahLst/>
              <a:cxnLst/>
              <a:rect l="l" t="t" r="r" b="b"/>
              <a:pathLst>
                <a:path w="685800" h="685800">
                  <a:moveTo>
                    <a:pt x="342900" y="0"/>
                  </a:moveTo>
                  <a:lnTo>
                    <a:pt x="296375" y="3130"/>
                  </a:lnTo>
                  <a:lnTo>
                    <a:pt x="251751" y="12250"/>
                  </a:lnTo>
                  <a:lnTo>
                    <a:pt x="209436" y="26949"/>
                  </a:lnTo>
                  <a:lnTo>
                    <a:pt x="169841" y="46820"/>
                  </a:lnTo>
                  <a:lnTo>
                    <a:pt x="133373" y="71454"/>
                  </a:lnTo>
                  <a:lnTo>
                    <a:pt x="100441" y="100441"/>
                  </a:lnTo>
                  <a:lnTo>
                    <a:pt x="71454" y="133373"/>
                  </a:lnTo>
                  <a:lnTo>
                    <a:pt x="46820" y="169841"/>
                  </a:lnTo>
                  <a:lnTo>
                    <a:pt x="26949" y="209436"/>
                  </a:lnTo>
                  <a:lnTo>
                    <a:pt x="12250" y="251751"/>
                  </a:lnTo>
                  <a:lnTo>
                    <a:pt x="3130" y="296375"/>
                  </a:lnTo>
                  <a:lnTo>
                    <a:pt x="0" y="342900"/>
                  </a:lnTo>
                  <a:lnTo>
                    <a:pt x="3130" y="389424"/>
                  </a:lnTo>
                  <a:lnTo>
                    <a:pt x="12250" y="434048"/>
                  </a:lnTo>
                  <a:lnTo>
                    <a:pt x="26949" y="476363"/>
                  </a:lnTo>
                  <a:lnTo>
                    <a:pt x="46820" y="515958"/>
                  </a:lnTo>
                  <a:lnTo>
                    <a:pt x="71454" y="552426"/>
                  </a:lnTo>
                  <a:lnTo>
                    <a:pt x="100441" y="585358"/>
                  </a:lnTo>
                  <a:lnTo>
                    <a:pt x="133373" y="614345"/>
                  </a:lnTo>
                  <a:lnTo>
                    <a:pt x="169841" y="638979"/>
                  </a:lnTo>
                  <a:lnTo>
                    <a:pt x="209436" y="658850"/>
                  </a:lnTo>
                  <a:lnTo>
                    <a:pt x="251751" y="673549"/>
                  </a:lnTo>
                  <a:lnTo>
                    <a:pt x="296375" y="682669"/>
                  </a:lnTo>
                  <a:lnTo>
                    <a:pt x="342900" y="685800"/>
                  </a:lnTo>
                  <a:lnTo>
                    <a:pt x="389424" y="682669"/>
                  </a:lnTo>
                  <a:lnTo>
                    <a:pt x="434048" y="673549"/>
                  </a:lnTo>
                  <a:lnTo>
                    <a:pt x="476363" y="658850"/>
                  </a:lnTo>
                  <a:lnTo>
                    <a:pt x="515958" y="638979"/>
                  </a:lnTo>
                  <a:lnTo>
                    <a:pt x="552426" y="614345"/>
                  </a:lnTo>
                  <a:lnTo>
                    <a:pt x="585358" y="585358"/>
                  </a:lnTo>
                  <a:lnTo>
                    <a:pt x="614345" y="552426"/>
                  </a:lnTo>
                  <a:lnTo>
                    <a:pt x="638979" y="515958"/>
                  </a:lnTo>
                  <a:lnTo>
                    <a:pt x="658850" y="476363"/>
                  </a:lnTo>
                  <a:lnTo>
                    <a:pt x="673549" y="434048"/>
                  </a:lnTo>
                  <a:lnTo>
                    <a:pt x="682669" y="389424"/>
                  </a:lnTo>
                  <a:lnTo>
                    <a:pt x="685800" y="342900"/>
                  </a:lnTo>
                  <a:lnTo>
                    <a:pt x="682669" y="296375"/>
                  </a:lnTo>
                  <a:lnTo>
                    <a:pt x="673549" y="251751"/>
                  </a:lnTo>
                  <a:lnTo>
                    <a:pt x="658850" y="209436"/>
                  </a:lnTo>
                  <a:lnTo>
                    <a:pt x="638979" y="169841"/>
                  </a:lnTo>
                  <a:lnTo>
                    <a:pt x="614345" y="133373"/>
                  </a:lnTo>
                  <a:lnTo>
                    <a:pt x="585358" y="100441"/>
                  </a:lnTo>
                  <a:lnTo>
                    <a:pt x="552426" y="71454"/>
                  </a:lnTo>
                  <a:lnTo>
                    <a:pt x="515958" y="46820"/>
                  </a:lnTo>
                  <a:lnTo>
                    <a:pt x="476363" y="26949"/>
                  </a:lnTo>
                  <a:lnTo>
                    <a:pt x="434048" y="12250"/>
                  </a:lnTo>
                  <a:lnTo>
                    <a:pt x="389424" y="313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9055" y="2778252"/>
              <a:ext cx="2880359" cy="29215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84063" y="3083052"/>
              <a:ext cx="1984247" cy="91135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45323" y="3005328"/>
              <a:ext cx="348996" cy="2225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34655" y="5070348"/>
              <a:ext cx="359664" cy="280415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406803" y="5107313"/>
            <a:ext cx="166752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ПЕРЕНОСЯТ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38024" y="2206859"/>
            <a:ext cx="3148642" cy="104900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1109345">
              <a:lnSpc>
                <a:spcPct val="100000"/>
              </a:lnSpc>
              <a:spcBef>
                <a:spcPts val="1140"/>
              </a:spcBef>
            </a:pP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ОСУЩЕСТВЛЯЮТ</a:t>
            </a:r>
            <a:endParaRPr sz="2000" dirty="0">
              <a:latin typeface="Calibri"/>
              <a:cs typeface="Calibri"/>
            </a:endParaRPr>
          </a:p>
          <a:p>
            <a:pPr marR="255904">
              <a:lnSpc>
                <a:spcPct val="100000"/>
              </a:lnSpc>
              <a:spcBef>
                <a:spcPts val="825"/>
              </a:spcBef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печать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бланков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регистрации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на</a:t>
            </a:r>
            <a:endParaRPr sz="1600" dirty="0">
              <a:latin typeface="Calibri"/>
              <a:cs typeface="Calibri"/>
            </a:endParaRPr>
          </a:p>
          <a:p>
            <a:pPr marR="255270">
              <a:lnSpc>
                <a:spcPct val="100000"/>
              </a:lnSpc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станции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печати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ЭМ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15661" y="3555277"/>
            <a:ext cx="2182483" cy="1076192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784225">
              <a:lnSpc>
                <a:spcPct val="100000"/>
              </a:lnSpc>
              <a:spcBef>
                <a:spcPts val="1145"/>
              </a:spcBef>
            </a:pPr>
            <a:r>
              <a:rPr sz="2000" b="1" spc="-15" dirty="0">
                <a:solidFill>
                  <a:srgbClr val="001F5F"/>
                </a:solidFill>
                <a:latin typeface="Calibri"/>
                <a:cs typeface="Calibri"/>
              </a:rPr>
              <a:t>ЗАПУСКАЮТ</a:t>
            </a:r>
            <a:endParaRPr sz="2000" dirty="0">
              <a:latin typeface="Calibri"/>
              <a:cs typeface="Calibri"/>
            </a:endParaRPr>
          </a:p>
          <a:p>
            <a:pPr marL="238125" marR="5080" indent="-226060">
              <a:lnSpc>
                <a:spcPct val="107500"/>
              </a:lnSpc>
              <a:spcBef>
                <a:spcPts val="685"/>
              </a:spcBef>
            </a:pP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процедуру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расшифровки </a:t>
            </a:r>
            <a:r>
              <a:rPr sz="1600" spc="-3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КИМ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 на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станциях</a:t>
            </a:r>
            <a:r>
              <a:rPr sz="1600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КЕГЭ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0773" y="4939377"/>
            <a:ext cx="2579297" cy="1253164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134745">
              <a:lnSpc>
                <a:spcPct val="100000"/>
              </a:lnSpc>
              <a:spcBef>
                <a:spcPts val="805"/>
              </a:spcBef>
            </a:pPr>
            <a:r>
              <a:rPr sz="2000" b="1" spc="-5" dirty="0">
                <a:solidFill>
                  <a:srgbClr val="001F5F"/>
                </a:solidFill>
                <a:latin typeface="Calibri"/>
                <a:cs typeface="Calibri"/>
              </a:rPr>
              <a:t>ПРОВЕРЯЮТ</a:t>
            </a:r>
            <a:endParaRPr sz="2000" dirty="0">
              <a:latin typeface="Calibri"/>
              <a:cs typeface="Calibri"/>
            </a:endParaRPr>
          </a:p>
          <a:p>
            <a:pPr marL="373380" marR="5080" indent="-361315" algn="r">
              <a:lnSpc>
                <a:spcPct val="107500"/>
              </a:lnSpc>
              <a:spcBef>
                <a:spcPts val="409"/>
              </a:spcBef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правильность номера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бланка </a:t>
            </a:r>
            <a:r>
              <a:rPr sz="1600" spc="-3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регист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рации, вв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е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д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ен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н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г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о</a:t>
            </a:r>
            <a:endParaRPr sz="1600" dirty="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0"/>
              </a:spcBef>
            </a:pP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участником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600" spc="-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ПО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76467" y="3510148"/>
            <a:ext cx="1939766" cy="1426096"/>
          </a:xfrm>
          <a:prstGeom prst="rect">
            <a:avLst/>
          </a:prstGeom>
        </p:spPr>
        <p:txBody>
          <a:bodyPr vert="horz" wrap="square" lIns="0" tIns="1905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0"/>
              </a:spcBef>
            </a:pPr>
            <a:r>
              <a:rPr sz="2000" b="1" spc="-10" dirty="0">
                <a:solidFill>
                  <a:srgbClr val="001F5F"/>
                </a:solidFill>
                <a:latin typeface="Calibri"/>
                <a:cs typeface="Calibri"/>
              </a:rPr>
              <a:t>ВВОДЯТ</a:t>
            </a:r>
            <a:endParaRPr sz="2000" dirty="0">
              <a:latin typeface="Calibri"/>
              <a:cs typeface="Calibri"/>
            </a:endParaRPr>
          </a:p>
          <a:p>
            <a:pPr marL="12700" marR="5080">
              <a:lnSpc>
                <a:spcPct val="107500"/>
              </a:lnSpc>
              <a:spcBef>
                <a:spcPts val="969"/>
              </a:spcBef>
            </a:pPr>
            <a:r>
              <a:rPr sz="1600" spc="-30" dirty="0">
                <a:solidFill>
                  <a:srgbClr val="001F5F"/>
                </a:solidFill>
                <a:latin typeface="Calibri"/>
                <a:cs typeface="Calibri"/>
              </a:rPr>
              <a:t>код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активации экзамена в ПО </a:t>
            </a:r>
            <a:r>
              <a:rPr sz="1600" spc="-3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на станции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КЕГЭ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94464" y="2846718"/>
            <a:ext cx="2406074" cy="52322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номер</a:t>
            </a:r>
            <a:r>
              <a:rPr sz="1600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бланка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регистрации</a:t>
            </a:r>
            <a:r>
              <a:rPr sz="1600" spc="-2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ПО</a:t>
            </a:r>
            <a:r>
              <a:rPr sz="160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 err="1" smtClean="0">
                <a:solidFill>
                  <a:srgbClr val="001F5F"/>
                </a:solidFill>
                <a:latin typeface="Calibri"/>
                <a:cs typeface="Calibri"/>
              </a:rPr>
              <a:t>на</a:t>
            </a:r>
            <a:r>
              <a:rPr lang="ru-RU" sz="1600" spc="-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 err="1" smtClean="0">
                <a:solidFill>
                  <a:srgbClr val="001F5F"/>
                </a:solidFill>
                <a:latin typeface="Calibri"/>
                <a:cs typeface="Calibri"/>
              </a:rPr>
              <a:t>станции</a:t>
            </a:r>
            <a:r>
              <a:rPr sz="1600" spc="-25" dirty="0" smtClean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КЕГЭ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27376" y="5548989"/>
            <a:ext cx="2161223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с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экрана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 компьютера</a:t>
            </a:r>
            <a:r>
              <a:rPr sz="1600" spc="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1600" spc="-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бланк </a:t>
            </a:r>
            <a:r>
              <a:rPr sz="1600" spc="-5" dirty="0">
                <a:solidFill>
                  <a:srgbClr val="001F5F"/>
                </a:solidFill>
                <a:latin typeface="Calibri"/>
                <a:cs typeface="Calibri"/>
              </a:rPr>
              <a:t> регистрации</a:t>
            </a:r>
            <a:r>
              <a:rPr sz="1600" spc="-4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контрольную</a:t>
            </a:r>
            <a:r>
              <a:rPr sz="1600" spc="-3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Calibri"/>
                <a:cs typeface="Calibri"/>
              </a:rPr>
              <a:t>сумму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9923" y="1561381"/>
            <a:ext cx="3563303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ОРГАНИЗАТОРЫ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5" dirty="0" smtClean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800" b="1" spc="-50" dirty="0" smtClean="0">
                <a:solidFill>
                  <a:srgbClr val="FFFFFF"/>
                </a:solidFill>
                <a:latin typeface="Calibri"/>
                <a:cs typeface="Calibri"/>
              </a:rPr>
              <a:t>АУДИТОРИИ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03286" y="2458528"/>
            <a:ext cx="1715453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lang="ru-RU" sz="2000" b="1" dirty="0" smtClean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2000" b="1" dirty="0" smtClean="0">
                <a:solidFill>
                  <a:srgbClr val="001F5F"/>
                </a:solidFill>
                <a:latin typeface="Calibri"/>
                <a:cs typeface="Calibri"/>
              </a:rPr>
              <a:t>НОСЯТ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24288" y="137236"/>
            <a:ext cx="651294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ТЕХНОЛОГИЧЕСКИЕ</a:t>
            </a:r>
            <a:r>
              <a:rPr sz="2400" b="1" spc="-2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ОСОБЕННОСТИ</a:t>
            </a:r>
            <a:r>
              <a:rPr sz="2400" b="1" spc="-1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СДАЧИ</a:t>
            </a:r>
            <a:r>
              <a:rPr sz="2400" b="1" spc="-4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КЕГЭ</a:t>
            </a:r>
            <a:endParaRPr sz="24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В</a:t>
            </a:r>
            <a:r>
              <a:rPr sz="2400" b="1" spc="-3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2400" b="1" spc="-45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АУДИТОРИИ</a:t>
            </a:r>
            <a:endParaRPr sz="2400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498598" y="3983735"/>
            <a:ext cx="258318" cy="345947"/>
          </a:xfrm>
          <a:prstGeom prst="rect">
            <a:avLst/>
          </a:prstGeom>
        </p:spPr>
      </p:pic>
      <p:pic>
        <p:nvPicPr>
          <p:cNvPr id="39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4407" y="1507436"/>
            <a:ext cx="3767328" cy="447884"/>
          </a:xfrm>
          <a:prstGeom prst="rect">
            <a:avLst/>
          </a:prstGeom>
        </p:spPr>
      </p:pic>
      <p:sp>
        <p:nvSpPr>
          <p:cNvPr id="40" name="object 34"/>
          <p:cNvSpPr txBox="1"/>
          <p:nvPr/>
        </p:nvSpPr>
        <p:spPr>
          <a:xfrm>
            <a:off x="5095862" y="1515373"/>
            <a:ext cx="356330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800" b="1" spc="-50" dirty="0" smtClean="0">
                <a:solidFill>
                  <a:srgbClr val="FFFFFF"/>
                </a:solidFill>
                <a:latin typeface="Calibri"/>
                <a:cs typeface="Calibri"/>
              </a:rPr>
              <a:t>УЧАСТНИКИ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1" y="81218"/>
            <a:ext cx="597471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5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ЭКЗАМЕНА.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b="1" spc="-20" dirty="0">
                <a:solidFill>
                  <a:srgbClr val="E36C09"/>
                </a:solidFill>
              </a:rPr>
              <a:t>ОСОБЕННОСТИ</a:t>
            </a:r>
            <a:r>
              <a:rPr sz="2400" b="1" spc="75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ОРГАНИЗАЦИИ</a:t>
            </a:r>
            <a:r>
              <a:rPr sz="2400" b="1" spc="40" dirty="0">
                <a:solidFill>
                  <a:srgbClr val="E36C09"/>
                </a:solidFill>
              </a:rPr>
              <a:t> </a:t>
            </a:r>
            <a:r>
              <a:rPr sz="2400" b="1" spc="-40" dirty="0">
                <a:solidFill>
                  <a:srgbClr val="E36C09"/>
                </a:solidFill>
              </a:rPr>
              <a:t>ЭКЗАМЕНА</a:t>
            </a:r>
            <a:endParaRPr sz="2400" b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205348" y="935135"/>
            <a:ext cx="8756295" cy="5660399"/>
            <a:chOff x="260870" y="1189134"/>
            <a:chExt cx="8649970" cy="5615940"/>
          </a:xfrm>
        </p:grpSpPr>
        <p:sp>
          <p:nvSpPr>
            <p:cNvPr id="5" name="object 5"/>
            <p:cNvSpPr/>
            <p:nvPr/>
          </p:nvSpPr>
          <p:spPr>
            <a:xfrm>
              <a:off x="260870" y="1189134"/>
              <a:ext cx="8649970" cy="5615940"/>
            </a:xfrm>
            <a:custGeom>
              <a:avLst/>
              <a:gdLst/>
              <a:ahLst/>
              <a:cxnLst/>
              <a:rect l="l" t="t" r="r" b="b"/>
              <a:pathLst>
                <a:path w="8649970" h="5615940">
                  <a:moveTo>
                    <a:pt x="8649462" y="0"/>
                  </a:moveTo>
                  <a:lnTo>
                    <a:pt x="0" y="0"/>
                  </a:lnTo>
                  <a:lnTo>
                    <a:pt x="0" y="5615940"/>
                  </a:lnTo>
                  <a:lnTo>
                    <a:pt x="8649462" y="5615940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0870" y="1189134"/>
              <a:ext cx="8649970" cy="5615940"/>
            </a:xfrm>
            <a:custGeom>
              <a:avLst/>
              <a:gdLst/>
              <a:ahLst/>
              <a:cxnLst/>
              <a:rect l="l" t="t" r="r" b="b"/>
              <a:pathLst>
                <a:path w="8649970" h="5615940">
                  <a:moveTo>
                    <a:pt x="0" y="5615940"/>
                  </a:moveTo>
                  <a:lnTo>
                    <a:pt x="8649462" y="5615940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5615940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9651" y="1049869"/>
            <a:ext cx="8493125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615" marR="6985" algn="just">
              <a:spcBef>
                <a:spcPts val="95"/>
              </a:spcBef>
              <a:buFont typeface="Arial" pitchFamily="34" charset="0"/>
              <a:buChar char="•"/>
            </a:pPr>
            <a:r>
              <a:rPr lang="ru-RU" sz="1500" spc="-1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 На	</a:t>
            </a:r>
            <a:r>
              <a:rPr lang="ru-RU" sz="1500" spc="-1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рабочие	места	участников	</a:t>
            </a:r>
            <a:r>
              <a:rPr lang="ru-RU" sz="1500" spc="-5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КЕГЭ	</a:t>
            </a:r>
            <a:r>
              <a:rPr lang="ru-RU" sz="1500" spc="-2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	заранее </a:t>
            </a:r>
            <a:r>
              <a:rPr lang="ru-RU" sz="1500" spc="-1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р</a:t>
            </a:r>
            <a:r>
              <a:rPr lang="ru-RU" sz="1500" spc="-2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lang="ru-RU" sz="1500" spc="-8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з</a:t>
            </a:r>
            <a:r>
              <a:rPr lang="ru-RU" sz="1500" spc="3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л</a:t>
            </a:r>
            <a:r>
              <a:rPr lang="ru-RU" sz="1500" spc="-2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lang="ru-RU" sz="1500" spc="-4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ж</a:t>
            </a:r>
            <a:r>
              <a:rPr lang="ru-RU" sz="1500" spc="-3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lang="ru-RU" sz="1500" spc="-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ть</a:t>
            </a:r>
            <a:r>
              <a:rPr lang="ru-RU" sz="150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	и</a:t>
            </a:r>
            <a:r>
              <a:rPr lang="ru-RU" sz="1500" spc="-1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lang="ru-RU" sz="1500" spc="-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ст</a:t>
            </a:r>
            <a:r>
              <a:rPr lang="ru-RU" sz="1500" spc="-1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ру</a:t>
            </a:r>
            <a:r>
              <a:rPr lang="ru-RU" sz="1500" spc="-5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lang="ru-RU" sz="1500" spc="-5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ц</a:t>
            </a:r>
            <a:r>
              <a:rPr lang="ru-RU" sz="150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lang="ru-RU" sz="1500" spc="-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и </a:t>
            </a:r>
            <a:r>
              <a:rPr sz="1500" spc="-2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20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500" spc="2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2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500" spc="20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500" spc="2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2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2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перечни</a:t>
            </a:r>
            <a:r>
              <a:rPr sz="1500" spc="2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стандартного</a:t>
            </a:r>
            <a:r>
              <a:rPr sz="1500" spc="2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ПО,</a:t>
            </a:r>
            <a:r>
              <a:rPr sz="1500" spc="2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установленного</a:t>
            </a:r>
            <a:r>
              <a:rPr sz="1500" spc="2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 </a:t>
            </a:r>
            <a:r>
              <a:rPr sz="15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ППЭ.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5715" indent="-82550">
              <a:lnSpc>
                <a:spcPct val="100000"/>
              </a:lnSpc>
              <a:spcBef>
                <a:spcPts val="384"/>
              </a:spcBef>
              <a:buSzPct val="93750"/>
              <a:buChar char="•"/>
              <a:tabLst>
                <a:tab pos="95250" algn="l"/>
              </a:tabLst>
            </a:pP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После</a:t>
            </a:r>
            <a:r>
              <a:rPr sz="1500" spc="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(во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время)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выдачи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бланков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запустить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расшифровку </a:t>
            </a:r>
            <a:r>
              <a:rPr sz="15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станциях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КЕГЭ.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5715" indent="-82550">
              <a:lnSpc>
                <a:spcPct val="100000"/>
              </a:lnSpc>
              <a:spcBef>
                <a:spcPts val="385"/>
              </a:spcBef>
              <a:buSzPct val="93750"/>
              <a:buChar char="•"/>
              <a:tabLst>
                <a:tab pos="95250" algn="l"/>
              </a:tabLst>
            </a:pP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(дополнительно</a:t>
            </a:r>
            <a:r>
              <a:rPr sz="15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проверке</a:t>
            </a:r>
            <a:r>
              <a:rPr sz="15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правильности</a:t>
            </a:r>
            <a:r>
              <a:rPr sz="15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заполнения</a:t>
            </a:r>
            <a:r>
              <a:rPr sz="15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бланка</a:t>
            </a:r>
            <a:r>
              <a:rPr sz="15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регистрации) </a:t>
            </a:r>
            <a:r>
              <a:rPr sz="15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проверять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правильность</a:t>
            </a:r>
            <a:r>
              <a:rPr sz="15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ввода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номера</a:t>
            </a:r>
            <a:r>
              <a:rPr sz="15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бланка</a:t>
            </a:r>
            <a:r>
              <a:rPr sz="15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5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r>
              <a:rPr sz="15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КЕГЭ.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6350" indent="-82550">
              <a:lnSpc>
                <a:spcPct val="100000"/>
              </a:lnSpc>
              <a:spcBef>
                <a:spcPts val="384"/>
              </a:spcBef>
              <a:buSzPct val="93750"/>
              <a:buChar char="•"/>
              <a:tabLst>
                <a:tab pos="95250" algn="l"/>
                <a:tab pos="1421130" algn="l"/>
                <a:tab pos="3016885" algn="l"/>
                <a:tab pos="4257040" algn="l"/>
                <a:tab pos="4920615" algn="l"/>
                <a:tab pos="5822950" algn="l"/>
                <a:tab pos="6629400" algn="l"/>
                <a:tab pos="6891655" algn="l"/>
                <a:tab pos="7912734" algn="l"/>
              </a:tabLst>
            </a:pP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</a:t>
            </a:r>
            <a:r>
              <a:rPr sz="15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б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х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500" spc="-10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ом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ь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час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500" spc="-6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15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Г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Э	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вно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ь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ты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-105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15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ЕГ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Э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:  в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случае</a:t>
            </a:r>
            <a:r>
              <a:rPr sz="15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замены</a:t>
            </a:r>
            <a:r>
              <a:rPr sz="15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5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5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резервную</a:t>
            </a:r>
            <a:r>
              <a:rPr sz="15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будет</a:t>
            </a:r>
            <a:r>
              <a:rPr sz="15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внести</a:t>
            </a:r>
            <a:r>
              <a:rPr sz="15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заново.</a:t>
            </a:r>
            <a:endParaRPr sz="1500" dirty="0">
              <a:latin typeface="Microsoft Sans Serif"/>
              <a:cs typeface="Microsoft Sans Serif"/>
            </a:endParaRPr>
          </a:p>
          <a:p>
            <a:pPr marL="94615" indent="-82550">
              <a:lnSpc>
                <a:spcPct val="100000"/>
              </a:lnSpc>
              <a:spcBef>
                <a:spcPts val="385"/>
              </a:spcBef>
              <a:buSzPct val="93750"/>
              <a:buChar char="•"/>
              <a:tabLst>
                <a:tab pos="95250" algn="l"/>
                <a:tab pos="649605" algn="l"/>
                <a:tab pos="1724025" algn="l"/>
                <a:tab pos="2633980" algn="l"/>
                <a:tab pos="2925445" algn="l"/>
                <a:tab pos="3909695" algn="l"/>
                <a:tab pos="4603750" algn="l"/>
                <a:tab pos="5927725" algn="l"/>
                <a:tab pos="7339330" algn="l"/>
                <a:tab pos="7737475" algn="l"/>
              </a:tabLst>
            </a:pP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ан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ц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ию	</a:t>
            </a:r>
            <a:r>
              <a:rPr sz="1500" spc="-15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ЕГЭ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ео</a:t>
            </a:r>
            <a:r>
              <a:rPr sz="15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б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х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д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ф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-10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иро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ть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и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х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	</a:t>
            </a:r>
            <a:r>
              <a:rPr sz="1500" spc="-10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</a:t>
            </a:r>
            <a:r>
              <a:rPr sz="1500" spc="-10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й</a:t>
            </a:r>
            <a:endParaRPr sz="1500" dirty="0">
              <a:latin typeface="Microsoft Sans Serif"/>
              <a:cs typeface="Microsoft Sans Serif"/>
            </a:endParaRPr>
          </a:p>
          <a:p>
            <a:pPr marL="94615">
              <a:lnSpc>
                <a:spcPct val="100000"/>
              </a:lnSpc>
            </a:pP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«Сохранить»,</a:t>
            </a:r>
            <a:r>
              <a:rPr sz="15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автоматическое</a:t>
            </a:r>
            <a:r>
              <a:rPr sz="15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сохранение</a:t>
            </a:r>
            <a:r>
              <a:rPr sz="15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</a:t>
            </a:r>
            <a:r>
              <a:rPr sz="15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предусмотрено.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7620" indent="-82550" algn="just">
              <a:lnSpc>
                <a:spcPct val="100000"/>
              </a:lnSpc>
              <a:spcBef>
                <a:spcPts val="385"/>
              </a:spcBef>
              <a:buSzPct val="93750"/>
              <a:buChar char="•"/>
              <a:tabLst>
                <a:tab pos="95250" algn="l"/>
              </a:tabLst>
            </a:pP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выходе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из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проверять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комплектность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черновика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инструкции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использованию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перечня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стандартного</a:t>
            </a:r>
            <a:r>
              <a:rPr sz="15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ПО.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6985" indent="-82550" algn="just">
              <a:lnSpc>
                <a:spcPct val="100000"/>
              </a:lnSpc>
              <a:spcBef>
                <a:spcPts val="385"/>
              </a:spcBef>
              <a:buSzPct val="93750"/>
              <a:buChar char="•"/>
              <a:tabLst>
                <a:tab pos="95250" algn="l"/>
              </a:tabLst>
            </a:pP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30 и </a:t>
            </a:r>
            <a:r>
              <a:rPr sz="15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5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минут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напомнить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(в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том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числе) о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необходимости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проверить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полноту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правильность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внесения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ответов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на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задания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экзаменационной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работы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5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экзамена.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6350" indent="-82550" algn="just">
              <a:lnSpc>
                <a:spcPct val="100000"/>
              </a:lnSpc>
              <a:spcBef>
                <a:spcPts val="385"/>
              </a:spcBef>
              <a:buSzPct val="93750"/>
              <a:buChar char="•"/>
              <a:tabLst>
                <a:tab pos="95250" algn="l"/>
              </a:tabLst>
            </a:pP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конца экзамена,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отображаемое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 </a:t>
            </a:r>
            <a:r>
              <a:rPr sz="15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является ориентировочным.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</a:t>
            </a:r>
            <a:r>
              <a:rPr sz="15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закончится</a:t>
            </a:r>
            <a:r>
              <a:rPr sz="15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соответствии</a:t>
            </a:r>
            <a:r>
              <a:rPr sz="15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временем,</a:t>
            </a:r>
            <a:r>
              <a:rPr sz="15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указанным</a:t>
            </a:r>
            <a:r>
              <a:rPr sz="15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доске.</a:t>
            </a:r>
            <a:endParaRPr sz="1500" dirty="0">
              <a:latin typeface="Microsoft Sans Serif"/>
              <a:cs typeface="Microsoft Sans Serif"/>
            </a:endParaRPr>
          </a:p>
          <a:p>
            <a:pPr marL="94615" marR="5080" indent="-82550" algn="just">
              <a:lnSpc>
                <a:spcPct val="100000"/>
              </a:lnSpc>
              <a:spcBef>
                <a:spcPts val="385"/>
              </a:spcBef>
              <a:buSzPct val="93750"/>
              <a:buChar char="•"/>
              <a:tabLst>
                <a:tab pos="95250" algn="l"/>
              </a:tabLst>
            </a:pP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завершении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выполнения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работы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участниками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5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проверить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правильность </a:t>
            </a:r>
            <a:r>
              <a:rPr sz="15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перенесения</a:t>
            </a:r>
            <a:r>
              <a:rPr sz="15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контрольной</a:t>
            </a:r>
            <a:r>
              <a:rPr sz="15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суммы</a:t>
            </a:r>
            <a:r>
              <a:rPr sz="15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экрана</a:t>
            </a:r>
            <a:r>
              <a:rPr sz="15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компьютера</a:t>
            </a:r>
            <a:r>
              <a:rPr sz="15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5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регистрации.</a:t>
            </a:r>
            <a:endParaRPr sz="1500" dirty="0">
              <a:latin typeface="Microsoft Sans Serif"/>
              <a:cs typeface="Microsoft Sans Serif"/>
            </a:endParaRPr>
          </a:p>
          <a:p>
            <a:pPr marL="94615" indent="-82550" algn="just">
              <a:lnSpc>
                <a:spcPct val="100000"/>
              </a:lnSpc>
              <a:spcBef>
                <a:spcPts val="385"/>
              </a:spcBef>
              <a:buSzPct val="93750"/>
              <a:buChar char="•"/>
              <a:tabLst>
                <a:tab pos="95250" algn="l"/>
              </a:tabLst>
            </a:pPr>
            <a:r>
              <a:rPr sz="1500" spc="-1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Перенести</a:t>
            </a:r>
            <a:r>
              <a:rPr sz="15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lang="ru-RU" sz="1500" spc="-15" dirty="0" smtClean="0">
                <a:solidFill>
                  <a:srgbClr val="C00000"/>
                </a:solidFill>
                <a:latin typeface="Microsoft Sans Serif"/>
                <a:cs typeface="Microsoft Sans Serif"/>
              </a:rPr>
              <a:t>КОНТРОЛЬНУЮ СУММУ </a:t>
            </a:r>
            <a:r>
              <a:rPr lang="ru-RU" sz="1500" spc="-40" dirty="0" smtClean="0">
                <a:solidFill>
                  <a:srgbClr val="C00000"/>
                </a:solidFill>
                <a:latin typeface="Microsoft Sans Serif"/>
                <a:cs typeface="Microsoft Sans Serif"/>
              </a:rPr>
              <a:t>С СТАНЦИИ КЕГЭ </a:t>
            </a:r>
            <a:r>
              <a:rPr sz="1500" spc="-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500" spc="24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ведомость</a:t>
            </a:r>
            <a:r>
              <a:rPr sz="1500" spc="2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ППЭ-05-02-К</a:t>
            </a:r>
            <a:r>
              <a:rPr sz="1500" spc="25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500" spc="2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дать</a:t>
            </a:r>
            <a:r>
              <a:rPr sz="1500" spc="25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5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проверить</a:t>
            </a:r>
            <a:endParaRPr sz="15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81218"/>
            <a:ext cx="482536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5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ЭКЗАМЕНА.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b="1" spc="-45" dirty="0">
                <a:solidFill>
                  <a:srgbClr val="E36C09"/>
                </a:solidFill>
              </a:rPr>
              <a:t>ДЕЙСТВИЯ</a:t>
            </a:r>
            <a:r>
              <a:rPr sz="2400" b="1" spc="20" dirty="0">
                <a:solidFill>
                  <a:srgbClr val="E36C09"/>
                </a:solidFill>
              </a:rPr>
              <a:t> </a:t>
            </a:r>
            <a:r>
              <a:rPr sz="2400" b="1" spc="-114" dirty="0">
                <a:solidFill>
                  <a:srgbClr val="E36C09"/>
                </a:solidFill>
              </a:rPr>
              <a:t>ДО</a:t>
            </a:r>
            <a:r>
              <a:rPr sz="2400" b="1" spc="25" dirty="0">
                <a:solidFill>
                  <a:srgbClr val="E36C09"/>
                </a:solidFill>
              </a:rPr>
              <a:t> </a:t>
            </a:r>
            <a:r>
              <a:rPr sz="2400" b="1" spc="-55" dirty="0">
                <a:solidFill>
                  <a:srgbClr val="E36C09"/>
                </a:solidFill>
              </a:rPr>
              <a:t>НАЧАЛА</a:t>
            </a:r>
            <a:r>
              <a:rPr sz="2400" b="1" spc="25" dirty="0">
                <a:solidFill>
                  <a:srgbClr val="E36C09"/>
                </a:solidFill>
              </a:rPr>
              <a:t> </a:t>
            </a:r>
            <a:r>
              <a:rPr sz="2400" b="1" spc="-40" dirty="0">
                <a:solidFill>
                  <a:srgbClr val="E36C09"/>
                </a:solidFill>
              </a:rPr>
              <a:t>ЭКЗАМЕНА</a:t>
            </a:r>
            <a:endParaRPr sz="2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298589" y="4567710"/>
            <a:ext cx="8649970" cy="1635704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91440">
              <a:lnSpc>
                <a:spcPct val="100000"/>
              </a:lnSpc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Не</a:t>
            </a:r>
            <a:r>
              <a:rPr sz="16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позднее</a:t>
            </a:r>
            <a:r>
              <a:rPr sz="16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9.45</a:t>
            </a:r>
            <a:r>
              <a:rPr sz="16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ответственный</a:t>
            </a:r>
            <a:r>
              <a:rPr sz="16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организатор</a:t>
            </a:r>
            <a:r>
              <a:rPr sz="16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должен</a:t>
            </a:r>
            <a:r>
              <a:rPr sz="16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получить</a:t>
            </a:r>
            <a:r>
              <a:rPr sz="16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16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руководителя</a:t>
            </a:r>
            <a:r>
              <a:rPr sz="16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ППЭ</a:t>
            </a:r>
            <a:endParaRPr sz="1600" dirty="0">
              <a:latin typeface="Arial"/>
              <a:cs typeface="Arial"/>
            </a:endParaRPr>
          </a:p>
          <a:p>
            <a:pPr marL="173355">
              <a:lnSpc>
                <a:spcPct val="100000"/>
              </a:lnSpc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6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Штабе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ППЭ:</a:t>
            </a:r>
            <a:endParaRPr sz="1600" dirty="0">
              <a:latin typeface="Arial"/>
              <a:cs typeface="Arial"/>
            </a:endParaRPr>
          </a:p>
          <a:p>
            <a:pPr marL="173355" indent="-82550">
              <a:lnSpc>
                <a:spcPct val="100000"/>
              </a:lnSpc>
              <a:buSzPct val="93750"/>
              <a:buChar char="•"/>
              <a:tabLst>
                <a:tab pos="173990" algn="l"/>
              </a:tabLst>
            </a:pP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(на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6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-3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)</a:t>
            </a:r>
            <a:endParaRPr sz="1600" dirty="0">
              <a:latin typeface="Microsoft Sans Serif"/>
              <a:cs typeface="Microsoft Sans Serif"/>
            </a:endParaRPr>
          </a:p>
          <a:p>
            <a:pPr marL="173355" marR="81280" indent="-82550">
              <a:lnSpc>
                <a:spcPct val="100000"/>
              </a:lnSpc>
              <a:buSzPct val="93750"/>
              <a:buChar char="•"/>
              <a:tabLst>
                <a:tab pos="173990" algn="l"/>
              </a:tabLst>
            </a:pP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листы</a:t>
            </a:r>
            <a:r>
              <a:rPr sz="1600" spc="1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бумаги</a:t>
            </a:r>
            <a:r>
              <a:rPr sz="1600" spc="1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600" spc="1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</a:t>
            </a:r>
            <a:r>
              <a:rPr sz="1600" spc="1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</a:t>
            </a:r>
            <a:r>
              <a:rPr sz="1600" spc="114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штампом</a:t>
            </a:r>
            <a:r>
              <a:rPr sz="1600" spc="1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образовательной</a:t>
            </a:r>
            <a:r>
              <a:rPr sz="1600" spc="1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организации,</a:t>
            </a:r>
            <a:r>
              <a:rPr sz="1600" spc="1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600" spc="1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базе </a:t>
            </a:r>
            <a:r>
              <a:rPr sz="16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которой</a:t>
            </a:r>
            <a:r>
              <a:rPr sz="16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расположен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6365" y="2797206"/>
            <a:ext cx="8649970" cy="682879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marL="1854835" marR="350520" indent="-1498600">
              <a:lnSpc>
                <a:spcPct val="100000"/>
              </a:lnSpc>
              <a:spcBef>
                <a:spcPts val="525"/>
              </a:spcBef>
              <a:tabLst>
                <a:tab pos="6620509" algn="l"/>
              </a:tabLst>
            </a:pPr>
            <a:r>
              <a:rPr sz="2000" b="1" spc="-20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2000" b="1" spc="-50" dirty="0">
                <a:solidFill>
                  <a:srgbClr val="394454"/>
                </a:solidFill>
                <a:latin typeface="Arial"/>
                <a:cs typeface="Arial"/>
              </a:rPr>
              <a:t>х</a:t>
            </a:r>
            <a:r>
              <a:rPr sz="2000" b="1" spc="-25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д</a:t>
            </a:r>
            <a:r>
              <a:rPr sz="20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35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час</a:t>
            </a:r>
            <a:r>
              <a:rPr sz="2000" b="1" spc="-3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ни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к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ов</a:t>
            </a:r>
            <a:r>
              <a:rPr sz="20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эк</a:t>
            </a:r>
            <a:r>
              <a:rPr sz="2000" b="1" spc="-25" dirty="0">
                <a:solidFill>
                  <a:srgbClr val="394454"/>
                </a:solidFill>
                <a:latin typeface="Arial"/>
                <a:cs typeface="Arial"/>
              </a:rPr>
              <a:t>з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м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ен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2000" b="1" spc="-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ППЭ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2000" b="1" spc="-85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ди</a:t>
            </a:r>
            <a:r>
              <a:rPr sz="2000" b="1" spc="-55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орию	органи</a:t>
            </a:r>
            <a:r>
              <a:rPr sz="2000" b="1" spc="-45" dirty="0">
                <a:solidFill>
                  <a:srgbClr val="394454"/>
                </a:solidFill>
                <a:latin typeface="Arial"/>
                <a:cs typeface="Arial"/>
              </a:rPr>
              <a:t>з</a:t>
            </a:r>
            <a:r>
              <a:rPr sz="2000" b="1" spc="-60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2000" b="1" spc="-25" dirty="0">
                <a:solidFill>
                  <a:srgbClr val="394454"/>
                </a:solidFill>
                <a:latin typeface="Arial"/>
                <a:cs typeface="Arial"/>
              </a:rPr>
              <a:t>е</a:t>
            </a:r>
            <a:r>
              <a:rPr sz="2000" b="1" spc="-6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ся  аналогично</a:t>
            </a:r>
            <a:r>
              <a:rPr sz="2000" b="1" spc="-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«стандартным»</a:t>
            </a:r>
            <a:r>
              <a:rPr sz="20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экзаменам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4304" y="904498"/>
            <a:ext cx="8649970" cy="1684435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475"/>
              </a:spcBef>
            </a:pP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При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подготовке</a:t>
            </a:r>
            <a:r>
              <a:rPr sz="14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рабочих мест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участников</a:t>
            </a:r>
            <a:r>
              <a:rPr sz="14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учесть</a:t>
            </a:r>
            <a:r>
              <a:rPr sz="14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особенности,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указанные</a:t>
            </a:r>
            <a:r>
              <a:rPr sz="14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выше:</a:t>
            </a:r>
            <a:endParaRPr sz="1400" dirty="0">
              <a:latin typeface="Arial"/>
              <a:cs typeface="Arial"/>
            </a:endParaRPr>
          </a:p>
          <a:p>
            <a:pPr marL="176530" marR="84455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раскладывать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столы</a:t>
            </a:r>
            <a:r>
              <a:rPr sz="14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никакие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(ни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4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ни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листы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бумаги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 </a:t>
            </a:r>
            <a:r>
              <a:rPr sz="1400" spc="-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штампом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ОО,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базе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которой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расположен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1400" spc="-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)</a:t>
            </a:r>
            <a:endParaRPr sz="1400" dirty="0">
              <a:latin typeface="Microsoft Sans Serif"/>
              <a:cs typeface="Microsoft Sans Serif"/>
            </a:endParaRPr>
          </a:p>
          <a:p>
            <a:pPr marL="176530" indent="-85725">
              <a:lnSpc>
                <a:spcPct val="100000"/>
              </a:lnSpc>
              <a:spcBef>
                <a:spcPts val="340"/>
              </a:spcBef>
              <a:buChar char="•"/>
              <a:tabLst>
                <a:tab pos="177165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разложить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столах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инструкции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сдачи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перечни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стандартного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ПО,</a:t>
            </a:r>
            <a:endParaRPr sz="1400" dirty="0">
              <a:latin typeface="Microsoft Sans Serif"/>
              <a:cs typeface="Microsoft Sans Serif"/>
            </a:endParaRPr>
          </a:p>
          <a:p>
            <a:pPr marL="176530">
              <a:lnSpc>
                <a:spcPct val="100000"/>
              </a:lnSpc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установленного</a:t>
            </a:r>
            <a:r>
              <a:rPr sz="1400" spc="-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endParaRPr sz="1400" dirty="0">
              <a:latin typeface="Microsoft Sans Serif"/>
              <a:cs typeface="Microsoft Sans Serif"/>
            </a:endParaRPr>
          </a:p>
          <a:p>
            <a:pPr marL="176530" marR="82550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технический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специалист</a:t>
            </a:r>
            <a:r>
              <a:rPr sz="14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член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ГЭК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должны</a:t>
            </a:r>
            <a:r>
              <a:rPr sz="14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загрузить</a:t>
            </a:r>
            <a:r>
              <a:rPr sz="14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активировать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ключ</a:t>
            </a:r>
            <a:r>
              <a:rPr sz="14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9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4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4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 </a:t>
            </a:r>
            <a:r>
              <a:rPr sz="1400" spc="-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станциях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(после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9.30)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1590" y="3678332"/>
            <a:ext cx="8649970" cy="682879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666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25"/>
              </a:spcBef>
            </a:pP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20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экзамене</a:t>
            </a:r>
            <a:r>
              <a:rPr sz="2000" b="1" spc="-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не</a:t>
            </a:r>
            <a:r>
              <a:rPr sz="20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предусмотрено</a:t>
            </a:r>
            <a:r>
              <a:rPr sz="20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использование</a:t>
            </a:r>
            <a:r>
              <a:rPr sz="2000" b="1" spc="-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никаких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дополнительных</a:t>
            </a:r>
            <a:r>
              <a:rPr sz="20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средств</a:t>
            </a:r>
            <a:r>
              <a:rPr sz="20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обучения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 и</a:t>
            </a:r>
            <a:r>
              <a:rPr sz="20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воспитания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1" y="108330"/>
            <a:ext cx="607441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200" b="1" spc="-35" dirty="0">
                <a:solidFill>
                  <a:srgbClr val="E36C09"/>
                </a:solidFill>
              </a:rPr>
              <a:t>ПРОВЕДЕНИЕ</a:t>
            </a:r>
            <a:r>
              <a:rPr sz="2200" b="1" spc="5" dirty="0">
                <a:solidFill>
                  <a:srgbClr val="E36C09"/>
                </a:solidFill>
              </a:rPr>
              <a:t> </a:t>
            </a:r>
            <a:r>
              <a:rPr sz="2200" b="1" spc="-35" dirty="0">
                <a:solidFill>
                  <a:srgbClr val="E36C09"/>
                </a:solidFill>
              </a:rPr>
              <a:t>ЭКЗАМЕНА.</a:t>
            </a:r>
            <a:endParaRPr sz="2200" b="1" dirty="0"/>
          </a:p>
          <a:p>
            <a:pPr marL="12700" algn="l">
              <a:lnSpc>
                <a:spcPct val="100000"/>
              </a:lnSpc>
            </a:pPr>
            <a:r>
              <a:rPr sz="2200" b="1" spc="-40" dirty="0">
                <a:solidFill>
                  <a:srgbClr val="E36C09"/>
                </a:solidFill>
              </a:rPr>
              <a:t>ПЕЧАТЬ</a:t>
            </a:r>
            <a:r>
              <a:rPr sz="2200" b="1" spc="15" dirty="0">
                <a:solidFill>
                  <a:srgbClr val="E36C09"/>
                </a:solidFill>
              </a:rPr>
              <a:t> </a:t>
            </a:r>
            <a:r>
              <a:rPr sz="2200" b="1" dirty="0">
                <a:solidFill>
                  <a:srgbClr val="E36C09"/>
                </a:solidFill>
              </a:rPr>
              <a:t>ЭМ</a:t>
            </a:r>
            <a:r>
              <a:rPr sz="2200" b="1" spc="20" dirty="0">
                <a:solidFill>
                  <a:srgbClr val="E36C09"/>
                </a:solidFill>
              </a:rPr>
              <a:t> </a:t>
            </a:r>
            <a:r>
              <a:rPr sz="2200" b="1" spc="-15" dirty="0">
                <a:solidFill>
                  <a:srgbClr val="E36C09"/>
                </a:solidFill>
              </a:rPr>
              <a:t>И</a:t>
            </a:r>
            <a:r>
              <a:rPr sz="2200" b="1" spc="30" dirty="0">
                <a:solidFill>
                  <a:srgbClr val="E36C09"/>
                </a:solidFill>
              </a:rPr>
              <a:t> </a:t>
            </a:r>
            <a:r>
              <a:rPr sz="2200" b="1" spc="-35" dirty="0">
                <a:solidFill>
                  <a:srgbClr val="E36C09"/>
                </a:solidFill>
              </a:rPr>
              <a:t>ПРОВЕДЕНИЕ</a:t>
            </a:r>
            <a:r>
              <a:rPr sz="2200" b="1" spc="30" dirty="0">
                <a:solidFill>
                  <a:srgbClr val="E36C09"/>
                </a:solidFill>
              </a:rPr>
              <a:t> </a:t>
            </a:r>
            <a:r>
              <a:rPr sz="2200" b="1" spc="-35" dirty="0">
                <a:solidFill>
                  <a:srgbClr val="E36C09"/>
                </a:solidFill>
              </a:rPr>
              <a:t>ИНСТРУКТАЖА</a:t>
            </a:r>
            <a:endParaRPr sz="2200" b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457200" y="2630055"/>
            <a:ext cx="8305800" cy="994410"/>
            <a:chOff x="457200" y="2630055"/>
            <a:chExt cx="8305800" cy="994410"/>
          </a:xfrm>
        </p:grpSpPr>
        <p:sp>
          <p:nvSpPr>
            <p:cNvPr id="4" name="object 4"/>
            <p:cNvSpPr/>
            <p:nvPr/>
          </p:nvSpPr>
          <p:spPr>
            <a:xfrm>
              <a:off x="457200" y="2630055"/>
              <a:ext cx="8305800" cy="994410"/>
            </a:xfrm>
            <a:custGeom>
              <a:avLst/>
              <a:gdLst/>
              <a:ahLst/>
              <a:cxnLst/>
              <a:rect l="l" t="t" r="r" b="b"/>
              <a:pathLst>
                <a:path w="8305800" h="994410">
                  <a:moveTo>
                    <a:pt x="8305800" y="0"/>
                  </a:moveTo>
                  <a:lnTo>
                    <a:pt x="0" y="0"/>
                  </a:lnTo>
                  <a:lnTo>
                    <a:pt x="0" y="994270"/>
                  </a:lnTo>
                  <a:lnTo>
                    <a:pt x="8305800" y="994270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150" y="2785999"/>
              <a:ext cx="506412" cy="6096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57200" y="4481487"/>
            <a:ext cx="8305800" cy="1279838"/>
          </a:xfrm>
          <a:prstGeom prst="rect">
            <a:avLst/>
          </a:prstGeom>
          <a:solidFill>
            <a:srgbClr val="F8F9FA"/>
          </a:solidFill>
          <a:ln w="28575">
            <a:solidFill>
              <a:srgbClr val="F55B4A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80"/>
              </a:spcBef>
            </a:pP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400" b="1" spc="-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окончании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печати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ЭМ:</a:t>
            </a:r>
            <a:endParaRPr sz="1400" dirty="0">
              <a:latin typeface="Arial"/>
              <a:cs typeface="Arial"/>
            </a:endParaRPr>
          </a:p>
          <a:p>
            <a:pPr marL="176530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раздаются</a:t>
            </a:r>
            <a:r>
              <a:rPr sz="14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бланки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endParaRPr sz="1400" dirty="0">
              <a:latin typeface="Microsoft Sans Serif"/>
              <a:cs typeface="Microsoft Sans Serif"/>
            </a:endParaRPr>
          </a:p>
          <a:p>
            <a:pPr marL="176530" indent="-85725">
              <a:lnSpc>
                <a:spcPct val="100000"/>
              </a:lnSpc>
              <a:spcBef>
                <a:spcPts val="340"/>
              </a:spcBef>
              <a:buChar char="•"/>
              <a:tabLst>
                <a:tab pos="177165" algn="l"/>
              </a:tabLst>
            </a:pP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раздаются</a:t>
            </a:r>
            <a:r>
              <a:rPr sz="14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 dirty="0">
              <a:latin typeface="Microsoft Sans Serif"/>
              <a:cs typeface="Microsoft Sans Serif"/>
            </a:endParaRPr>
          </a:p>
          <a:p>
            <a:pPr marL="176530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проводится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вторая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часть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инструктажа</a:t>
            </a:r>
            <a:endParaRPr lang="ru-RU" sz="1400" spc="-15" dirty="0" smtClean="0">
              <a:solidFill>
                <a:srgbClr val="394454"/>
              </a:solidFill>
              <a:latin typeface="Microsoft Sans Serif"/>
              <a:cs typeface="Microsoft Sans Serif"/>
            </a:endParaRPr>
          </a:p>
          <a:p>
            <a:pPr marL="176530" indent="-85725">
              <a:lnSpc>
                <a:spcPct val="100000"/>
              </a:lnSpc>
              <a:spcBef>
                <a:spcPts val="335"/>
              </a:spcBef>
              <a:buChar char="•"/>
              <a:tabLst>
                <a:tab pos="177165" algn="l"/>
              </a:tabLst>
            </a:pPr>
            <a:r>
              <a:rPr sz="1400" spc="-1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проводится</a:t>
            </a:r>
            <a:r>
              <a:rPr sz="1400" spc="-2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расшифровка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на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станциях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200" y="3695730"/>
            <a:ext cx="8305800" cy="555921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L="690880" marR="146685" indent="-542925">
              <a:lnSpc>
                <a:spcPct val="100000"/>
              </a:lnSpc>
              <a:spcBef>
                <a:spcPts val="975"/>
              </a:spcBef>
            </a:pP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каждого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печатается только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регистрации,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контрольный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лист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используется, </a:t>
            </a:r>
            <a:r>
              <a:rPr sz="1400" spc="-3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поэтому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проводится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контроль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качества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печати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бланков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регистрации</a:t>
            </a:r>
            <a:endParaRPr sz="1400">
              <a:latin typeface="Microsoft Sans Serif"/>
              <a:cs typeface="Microsoft Sans Serif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45293" y="839165"/>
          <a:ext cx="8305800" cy="27708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05800"/>
              </a:tblGrid>
              <a:tr h="10204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1157605" marR="178435" algn="ctr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9.50</a:t>
                      </a:r>
                      <a:r>
                        <a:rPr sz="1400" b="1" spc="-2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начать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проведение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первой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части</a:t>
                      </a:r>
                      <a:r>
                        <a:rPr sz="1400" b="1" spc="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инструктажа</a:t>
                      </a:r>
                      <a:r>
                        <a:rPr sz="1400" b="1" spc="3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для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участников</a:t>
                      </a:r>
                      <a:r>
                        <a:rPr sz="1400" b="1" spc="3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экзамена </a:t>
                      </a:r>
                      <a:r>
                        <a:rPr sz="1400" b="1" spc="-37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-2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соответствии</a:t>
                      </a:r>
                      <a:r>
                        <a:rPr sz="1400" b="1" spc="4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с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выданной</a:t>
                      </a:r>
                      <a:r>
                        <a:rPr sz="1400" b="1" spc="-2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инструкцией</a:t>
                      </a:r>
                      <a:r>
                        <a:rPr sz="1400" b="1" spc="3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для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участников</a:t>
                      </a:r>
                      <a:r>
                        <a:rPr sz="1400" b="1" spc="3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экзамена,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L="975360" algn="ctr">
                        <a:lnSpc>
                          <a:spcPct val="100000"/>
                        </a:lnSpc>
                      </a:pP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зачитываемой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организатором</a:t>
                      </a:r>
                      <a:r>
                        <a:rPr sz="1400" b="1" spc="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аудитории</a:t>
                      </a:r>
                      <a:r>
                        <a:rPr sz="1400" b="1" spc="4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перед</a:t>
                      </a:r>
                      <a:r>
                        <a:rPr sz="1400" b="1" spc="-2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началом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КЕГЭ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28575">
                      <a:solidFill>
                        <a:srgbClr val="F55B4A"/>
                      </a:solidFill>
                      <a:prstDash val="solid"/>
                    </a:lnL>
                    <a:lnR w="28575">
                      <a:solidFill>
                        <a:srgbClr val="F55B4A"/>
                      </a:solidFill>
                      <a:prstDash val="solid"/>
                    </a:lnR>
                    <a:lnT w="28575">
                      <a:solidFill>
                        <a:srgbClr val="F55B4A"/>
                      </a:solidFill>
                      <a:prstDash val="solid"/>
                    </a:lnT>
                    <a:lnB w="28575">
                      <a:solidFill>
                        <a:srgbClr val="F55B4A"/>
                      </a:solidFill>
                      <a:prstDash val="solid"/>
                    </a:lnB>
                  </a:tcPr>
                </a:tc>
              </a:tr>
              <a:tr h="737927">
                <a:tc>
                  <a:txBody>
                    <a:bodyPr/>
                    <a:lstStyle/>
                    <a:p>
                      <a:pPr marL="10160" algn="ctr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600" spc="-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600" spc="1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окончании</a:t>
                      </a:r>
                      <a:r>
                        <a:rPr sz="1600" spc="6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первой</a:t>
                      </a:r>
                      <a:r>
                        <a:rPr sz="1600" spc="2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части</a:t>
                      </a:r>
                      <a:r>
                        <a:rPr sz="1600" spc="4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инструктажа</a:t>
                      </a:r>
                      <a:r>
                        <a:rPr sz="1600" spc="6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участники</a:t>
                      </a:r>
                      <a:r>
                        <a:rPr sz="1600" spc="7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3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экзамена</a:t>
                      </a:r>
                      <a:r>
                        <a:rPr sz="1600" spc="5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должны</a:t>
                      </a:r>
                      <a:r>
                        <a:rPr sz="1600" spc="4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2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ознакомиться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1600" spc="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инструкцией</a:t>
                      </a:r>
                      <a:r>
                        <a:rPr sz="1600" spc="5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600" spc="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использованию</a:t>
                      </a:r>
                      <a:r>
                        <a:rPr sz="1600" spc="5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1600" spc="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1600" spc="2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1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сдачи</a:t>
                      </a:r>
                      <a:r>
                        <a:rPr sz="1600" spc="25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600" spc="-50" dirty="0">
                          <a:solidFill>
                            <a:srgbClr val="394454"/>
                          </a:solidFill>
                          <a:latin typeface="Microsoft Sans Serif"/>
                          <a:cs typeface="Microsoft Sans Serif"/>
                        </a:rPr>
                        <a:t>КЕГЭ</a:t>
                      </a:r>
                      <a:endParaRPr sz="16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4460" marB="0">
                    <a:lnL w="19050">
                      <a:solidFill>
                        <a:srgbClr val="394454"/>
                      </a:solidFill>
                      <a:prstDash val="solid"/>
                    </a:lnL>
                    <a:lnR w="19050">
                      <a:solidFill>
                        <a:srgbClr val="394454"/>
                      </a:solidFill>
                      <a:prstDash val="solid"/>
                    </a:lnR>
                    <a:lnT w="28575">
                      <a:solidFill>
                        <a:srgbClr val="F55B4A"/>
                      </a:solidFill>
                      <a:prstDash val="solid"/>
                    </a:lnT>
                    <a:lnB w="28575">
                      <a:solidFill>
                        <a:srgbClr val="F55B4A"/>
                      </a:solidFill>
                      <a:prstDash val="solid"/>
                    </a:lnB>
                    <a:solidFill>
                      <a:srgbClr val="D1D5E0"/>
                    </a:solidFill>
                  </a:tcPr>
                </a:tc>
              </a:tr>
              <a:tr h="10124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  <a:p>
                      <a:pPr marL="4238625" marR="419100" indent="-28295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В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10.00</a:t>
                      </a:r>
                      <a:r>
                        <a:rPr sz="1400" b="1" spc="-2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местному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времени 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запустить</a:t>
                      </a:r>
                      <a:r>
                        <a:rPr sz="1400" b="1" spc="4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печать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ЭМ</a:t>
                      </a:r>
                      <a:r>
                        <a:rPr sz="1400" b="1" spc="-1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как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на </a:t>
                      </a:r>
                      <a:r>
                        <a:rPr sz="1400" b="1" spc="-10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«стандартном» </a:t>
                      </a:r>
                      <a:r>
                        <a:rPr sz="1400" b="1" spc="-37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394454"/>
                          </a:solidFill>
                          <a:latin typeface="Arial"/>
                          <a:cs typeface="Arial"/>
                        </a:rPr>
                        <a:t>экзамене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28575">
                      <a:solidFill>
                        <a:srgbClr val="F55B4A"/>
                      </a:solidFill>
                      <a:prstDash val="solid"/>
                    </a:lnL>
                    <a:lnR w="28575">
                      <a:solidFill>
                        <a:srgbClr val="F55B4A"/>
                      </a:solidFill>
                      <a:prstDash val="solid"/>
                    </a:lnR>
                    <a:lnT w="28575">
                      <a:solidFill>
                        <a:srgbClr val="F55B4A"/>
                      </a:solidFill>
                      <a:prstDash val="solid"/>
                    </a:lnT>
                    <a:lnB w="28575">
                      <a:solidFill>
                        <a:srgbClr val="F55B4A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9" name="object 9"/>
          <p:cNvGrpSpPr/>
          <p:nvPr/>
        </p:nvGrpSpPr>
        <p:grpSpPr>
          <a:xfrm>
            <a:off x="452437" y="853452"/>
            <a:ext cx="8305800" cy="994410"/>
            <a:chOff x="452437" y="853452"/>
            <a:chExt cx="8305800" cy="994410"/>
          </a:xfrm>
        </p:grpSpPr>
        <p:sp>
          <p:nvSpPr>
            <p:cNvPr id="10" name="object 10"/>
            <p:cNvSpPr/>
            <p:nvPr/>
          </p:nvSpPr>
          <p:spPr>
            <a:xfrm>
              <a:off x="452437" y="853452"/>
              <a:ext cx="8305800" cy="994410"/>
            </a:xfrm>
            <a:custGeom>
              <a:avLst/>
              <a:gdLst/>
              <a:ahLst/>
              <a:cxnLst/>
              <a:rect l="l" t="t" r="r" b="b"/>
              <a:pathLst>
                <a:path w="8305800" h="994410">
                  <a:moveTo>
                    <a:pt x="8305800" y="0"/>
                  </a:moveTo>
                  <a:lnTo>
                    <a:pt x="0" y="0"/>
                  </a:lnTo>
                  <a:lnTo>
                    <a:pt x="0" y="994270"/>
                  </a:lnTo>
                  <a:lnTo>
                    <a:pt x="8305800" y="994270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387" y="1009522"/>
              <a:ext cx="506412" cy="6096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2437" y="5919864"/>
            <a:ext cx="8305800" cy="700192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142240" marR="139700" algn="ctr">
              <a:lnSpc>
                <a:spcPct val="100000"/>
              </a:lnSpc>
              <a:spcBef>
                <a:spcPts val="420"/>
              </a:spcBef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Расшифровку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проводит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организатор,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ответственный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за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расшифровку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 </a:t>
            </a:r>
            <a:r>
              <a:rPr sz="1400" spc="-3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параллельно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проведением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второй</a:t>
            </a:r>
            <a:r>
              <a:rPr sz="14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части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инструктажа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.</a:t>
            </a:r>
            <a:r>
              <a:rPr sz="14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Допустимо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начинать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расшифровку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КИМ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во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раздачи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бланков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регистрации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черновиков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>
              <a:latin typeface="Microsoft Sans Serif"/>
              <a:cs typeface="Microsoft Sans Serif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56952" y="815550"/>
            <a:ext cx="70927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/>
              <a:t>В 9.50 начать проведение первой части инструктажа для участников экзамена в соответствии с выданной инструкцией для участников экзамена, зачитываемой организатором в аудитории перед началом КЕГЭ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2" y="81218"/>
            <a:ext cx="363537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b="1" spc="-35" dirty="0">
                <a:solidFill>
                  <a:srgbClr val="E36C09"/>
                </a:solidFill>
              </a:rPr>
              <a:t>ПРОВЕДЕНИЕ</a:t>
            </a:r>
            <a:r>
              <a:rPr sz="2400" b="1" spc="-10" dirty="0">
                <a:solidFill>
                  <a:srgbClr val="E36C09"/>
                </a:solidFill>
              </a:rPr>
              <a:t> </a:t>
            </a:r>
            <a:r>
              <a:rPr sz="2400" b="1" spc="-35" dirty="0">
                <a:solidFill>
                  <a:srgbClr val="E36C09"/>
                </a:solidFill>
              </a:rPr>
              <a:t>ЭКЗАМЕНА.</a:t>
            </a:r>
            <a:endParaRPr sz="2400" b="1" dirty="0"/>
          </a:p>
          <a:p>
            <a:pPr marL="12700" algn="l">
              <a:lnSpc>
                <a:spcPct val="100000"/>
              </a:lnSpc>
            </a:pPr>
            <a:r>
              <a:rPr sz="2400" b="1" spc="-55" dirty="0">
                <a:solidFill>
                  <a:srgbClr val="E36C09"/>
                </a:solidFill>
              </a:rPr>
              <a:t>НАЧАЛО</a:t>
            </a:r>
            <a:r>
              <a:rPr sz="2400" b="1" spc="5" dirty="0">
                <a:solidFill>
                  <a:srgbClr val="E36C09"/>
                </a:solidFill>
              </a:rPr>
              <a:t> </a:t>
            </a:r>
            <a:r>
              <a:rPr sz="2400" b="1" spc="-40" dirty="0">
                <a:solidFill>
                  <a:srgbClr val="E36C09"/>
                </a:solidFill>
              </a:rPr>
              <a:t>ЭКЗАМЕНА</a:t>
            </a:r>
            <a:endParaRPr sz="2400" b="1" dirty="0"/>
          </a:p>
        </p:txBody>
      </p:sp>
      <p:sp>
        <p:nvSpPr>
          <p:cNvPr id="3" name="object 3"/>
          <p:cNvSpPr/>
          <p:nvPr/>
        </p:nvSpPr>
        <p:spPr>
          <a:xfrm>
            <a:off x="247791" y="5356183"/>
            <a:ext cx="8649970" cy="1440180"/>
          </a:xfrm>
          <a:custGeom>
            <a:avLst/>
            <a:gdLst/>
            <a:ahLst/>
            <a:cxnLst/>
            <a:rect l="l" t="t" r="r" b="b"/>
            <a:pathLst>
              <a:path w="8649970" h="1440179">
                <a:moveTo>
                  <a:pt x="8649462" y="0"/>
                </a:moveTo>
                <a:lnTo>
                  <a:pt x="0" y="0"/>
                </a:lnTo>
                <a:lnTo>
                  <a:pt x="0" y="1440052"/>
                </a:lnTo>
                <a:lnTo>
                  <a:pt x="8649462" y="1440052"/>
                </a:lnTo>
                <a:lnTo>
                  <a:pt x="8649462" y="0"/>
                </a:lnTo>
                <a:close/>
              </a:path>
            </a:pathLst>
          </a:custGeom>
          <a:solidFill>
            <a:srgbClr val="F8F9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7791" y="5356185"/>
            <a:ext cx="8649970" cy="1419619"/>
          </a:xfrm>
          <a:prstGeom prst="rect">
            <a:avLst/>
          </a:prstGeom>
          <a:ln w="28575">
            <a:solidFill>
              <a:srgbClr val="F55B4A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173355" marR="1472565" indent="-82550">
              <a:lnSpc>
                <a:spcPct val="100000"/>
              </a:lnSpc>
              <a:spcBef>
                <a:spcPts val="90"/>
              </a:spcBef>
            </a:pP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Организатор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передаёт</a:t>
            </a:r>
            <a:r>
              <a:rPr sz="1400" b="1" spc="-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информацию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об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успешном</a:t>
            </a:r>
            <a:r>
              <a:rPr sz="14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начале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аудитории </a:t>
            </a:r>
            <a:r>
              <a:rPr sz="1400" b="1" spc="-37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при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следующих</a:t>
            </a:r>
            <a:r>
              <a:rPr sz="14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условиях:</a:t>
            </a:r>
            <a:endParaRPr sz="1400" dirty="0">
              <a:latin typeface="Arial"/>
              <a:cs typeface="Arial"/>
            </a:endParaRPr>
          </a:p>
          <a:p>
            <a:pPr marL="434340" indent="-343535">
              <a:lnSpc>
                <a:spcPct val="100000"/>
              </a:lnSpc>
              <a:spcBef>
                <a:spcPts val="340"/>
              </a:spcBef>
              <a:buChar char="•"/>
              <a:tabLst>
                <a:tab pos="433705" algn="l"/>
                <a:tab pos="434975" algn="l"/>
              </a:tabLst>
            </a:pPr>
            <a:r>
              <a:rPr sz="1400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4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завершили</a:t>
            </a:r>
            <a:r>
              <a:rPr sz="140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печать</a:t>
            </a:r>
            <a:r>
              <a:rPr sz="14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ЭМ</a:t>
            </a:r>
            <a:endParaRPr sz="1400" dirty="0">
              <a:latin typeface="Microsoft Sans Serif"/>
              <a:cs typeface="Microsoft Sans Serif"/>
            </a:endParaRPr>
          </a:p>
          <a:p>
            <a:pPr marL="434340" indent="-343535">
              <a:lnSpc>
                <a:spcPct val="100000"/>
              </a:lnSpc>
              <a:spcBef>
                <a:spcPts val="335"/>
              </a:spcBef>
              <a:buChar char="•"/>
              <a:tabLst>
                <a:tab pos="433705" algn="l"/>
                <a:tab pos="434975" algn="l"/>
              </a:tabLst>
            </a:pPr>
            <a:r>
              <a:rPr sz="1400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4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4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объявлено</a:t>
            </a:r>
            <a:r>
              <a:rPr sz="14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начало</a:t>
            </a:r>
            <a:r>
              <a:rPr sz="14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 smtClean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экзамена</a:t>
            </a:r>
            <a:endParaRPr sz="1400" dirty="0">
              <a:latin typeface="Microsoft Sans Serif"/>
              <a:cs typeface="Microsoft Sans Serif"/>
            </a:endParaRPr>
          </a:p>
          <a:p>
            <a:pPr marL="434340" marR="882650" indent="-342900">
              <a:lnSpc>
                <a:spcPct val="100000"/>
              </a:lnSpc>
              <a:spcBef>
                <a:spcPts val="335"/>
              </a:spcBef>
              <a:buFont typeface="Microsoft Sans Serif"/>
              <a:buChar char="•"/>
              <a:tabLst>
                <a:tab pos="433705" algn="l"/>
                <a:tab pos="434975" algn="l"/>
              </a:tabLst>
            </a:pPr>
            <a:r>
              <a:rPr sz="1400" i="1" dirty="0">
                <a:solidFill>
                  <a:srgbClr val="002E4A"/>
                </a:solidFill>
                <a:latin typeface="Arial"/>
                <a:cs typeface="Arial"/>
              </a:rPr>
              <a:t>в </a:t>
            </a:r>
            <a:r>
              <a:rPr sz="1400" i="1" spc="-10" dirty="0">
                <a:solidFill>
                  <a:srgbClr val="002E4A"/>
                </a:solidFill>
                <a:latin typeface="Arial"/>
                <a:cs typeface="Arial"/>
              </a:rPr>
              <a:t>аудитории </a:t>
            </a:r>
            <a:r>
              <a:rPr sz="1400" b="1" i="1" dirty="0">
                <a:solidFill>
                  <a:srgbClr val="002E4A"/>
                </a:solidFill>
                <a:latin typeface="Arial"/>
                <a:cs typeface="Arial"/>
              </a:rPr>
              <a:t>на </a:t>
            </a:r>
            <a:r>
              <a:rPr sz="1400" b="1" i="1" spc="-20" dirty="0">
                <a:solidFill>
                  <a:srgbClr val="002E4A"/>
                </a:solidFill>
                <a:latin typeface="Arial"/>
                <a:cs typeface="Arial"/>
              </a:rPr>
              <a:t>всех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станциях </a:t>
            </a:r>
            <a:r>
              <a:rPr sz="1400" i="1" dirty="0">
                <a:solidFill>
                  <a:srgbClr val="002E4A"/>
                </a:solidFill>
                <a:latin typeface="Arial"/>
                <a:cs typeface="Arial"/>
              </a:rPr>
              <a:t>КЕГЭ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участники экзамена успешно </a:t>
            </a:r>
            <a:r>
              <a:rPr sz="1400" i="1" spc="-20" dirty="0">
                <a:solidFill>
                  <a:srgbClr val="002E4A"/>
                </a:solidFill>
                <a:latin typeface="Arial"/>
                <a:cs typeface="Arial"/>
              </a:rPr>
              <a:t>начали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выполнение </a:t>
            </a:r>
            <a:r>
              <a:rPr sz="1400" i="1" spc="-37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экзаменационной</a:t>
            </a:r>
            <a:r>
              <a:rPr sz="1400" i="1" spc="-5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2E4A"/>
                </a:solidFill>
                <a:latin typeface="Arial"/>
                <a:cs typeface="Arial"/>
              </a:rPr>
              <a:t>работы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33505" y="809440"/>
            <a:ext cx="8678545" cy="4218305"/>
            <a:chOff x="233502" y="809434"/>
            <a:chExt cx="8678545" cy="4218305"/>
          </a:xfrm>
        </p:grpSpPr>
        <p:sp>
          <p:nvSpPr>
            <p:cNvPr id="6" name="object 6"/>
            <p:cNvSpPr/>
            <p:nvPr/>
          </p:nvSpPr>
          <p:spPr>
            <a:xfrm>
              <a:off x="247789" y="823722"/>
              <a:ext cx="8649970" cy="4189729"/>
            </a:xfrm>
            <a:custGeom>
              <a:avLst/>
              <a:gdLst/>
              <a:ahLst/>
              <a:cxnLst/>
              <a:rect l="l" t="t" r="r" b="b"/>
              <a:pathLst>
                <a:path w="8649970" h="4189729">
                  <a:moveTo>
                    <a:pt x="8649462" y="0"/>
                  </a:moveTo>
                  <a:lnTo>
                    <a:pt x="0" y="0"/>
                  </a:lnTo>
                  <a:lnTo>
                    <a:pt x="0" y="4189603"/>
                  </a:lnTo>
                  <a:lnTo>
                    <a:pt x="8649462" y="4189603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7789" y="823722"/>
              <a:ext cx="8649970" cy="4189729"/>
            </a:xfrm>
            <a:custGeom>
              <a:avLst/>
              <a:gdLst/>
              <a:ahLst/>
              <a:cxnLst/>
              <a:rect l="l" t="t" r="r" b="b"/>
              <a:pathLst>
                <a:path w="8649970" h="4189729">
                  <a:moveTo>
                    <a:pt x="0" y="4189603"/>
                  </a:moveTo>
                  <a:lnTo>
                    <a:pt x="8649462" y="4189603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4189603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6542" y="830332"/>
            <a:ext cx="849249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790" marR="5080" indent="-85725">
              <a:lnSpc>
                <a:spcPct val="100000"/>
              </a:lnSpc>
              <a:spcBef>
                <a:spcPts val="105"/>
              </a:spcBef>
              <a:tabLst>
                <a:tab pos="278765" algn="l"/>
                <a:tab pos="828040" algn="l"/>
                <a:tab pos="2028825" algn="l"/>
                <a:tab pos="2791460" algn="l"/>
                <a:tab pos="3423920" algn="l"/>
                <a:tab pos="4670425" algn="l"/>
                <a:tab pos="5328920" algn="l"/>
                <a:tab pos="6504305" algn="l"/>
                <a:tab pos="7369809" algn="l"/>
              </a:tabLst>
            </a:pP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	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х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де	пр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ед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е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ния	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оро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й	ч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ас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и	ин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р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у</a:t>
            </a:r>
            <a:r>
              <a:rPr sz="1400" b="1" spc="15" dirty="0">
                <a:solidFill>
                  <a:srgbClr val="394454"/>
                </a:solidFill>
                <a:latin typeface="Arial"/>
                <a:cs typeface="Arial"/>
              </a:rPr>
              <a:t>к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</a:t>
            </a:r>
            <a:r>
              <a:rPr sz="1400" b="1" spc="10" dirty="0">
                <a:solidFill>
                  <a:srgbClr val="394454"/>
                </a:solidFill>
                <a:latin typeface="Arial"/>
                <a:cs typeface="Arial"/>
              </a:rPr>
              <a:t>ж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а	п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с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л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е	</a:t>
            </a:r>
            <a:r>
              <a:rPr sz="1400" b="1" spc="-30" dirty="0">
                <a:solidFill>
                  <a:srgbClr val="394454"/>
                </a:solidFill>
                <a:latin typeface="Arial"/>
                <a:cs typeface="Arial"/>
              </a:rPr>
              <a:t>з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ап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лн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е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ния	</a:t>
            </a:r>
            <a:r>
              <a:rPr sz="1400" b="1" spc="-40" dirty="0">
                <a:solidFill>
                  <a:srgbClr val="394454"/>
                </a:solidFill>
                <a:latin typeface="Arial"/>
                <a:cs typeface="Arial"/>
              </a:rPr>
              <a:t>б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л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ан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к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о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	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р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е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гис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т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р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ации 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(проводится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аналогично</a:t>
            </a:r>
            <a:r>
              <a:rPr sz="14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«стандартному»</a:t>
            </a:r>
            <a:r>
              <a:rPr sz="14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экзамену)</a:t>
            </a:r>
            <a:r>
              <a:rPr sz="14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расшифровки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КИМ: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6542" y="1257657"/>
            <a:ext cx="4852670" cy="79438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97790" indent="-85725">
              <a:lnSpc>
                <a:spcPct val="100000"/>
              </a:lnSpc>
              <a:spcBef>
                <a:spcPts val="434"/>
              </a:spcBef>
              <a:buChar char="•"/>
              <a:tabLst>
                <a:tab pos="98425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участники:</a:t>
            </a:r>
            <a:endParaRPr sz="1400" dirty="0">
              <a:latin typeface="Microsoft Sans Serif"/>
              <a:cs typeface="Microsoft Sans Serif"/>
            </a:endParaRPr>
          </a:p>
          <a:p>
            <a:pPr marL="413384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вводят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номер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бланка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в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 dirty="0">
              <a:latin typeface="Microsoft Sans Serif"/>
              <a:cs typeface="Microsoft Sans Serif"/>
            </a:endParaRPr>
          </a:p>
          <a:p>
            <a:pPr marL="413384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400" spc="-60" dirty="0">
                <a:solidFill>
                  <a:srgbClr val="394454"/>
                </a:solidFill>
                <a:latin typeface="Microsoft Sans Serif"/>
                <a:cs typeface="Microsoft Sans Serif"/>
              </a:rPr>
              <a:t>з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4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л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ю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тс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я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ин</a:t>
            </a:r>
            <a:r>
              <a:rPr sz="140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ст</a:t>
            </a:r>
            <a:r>
              <a:rPr sz="1400" spc="-15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р</a:t>
            </a:r>
            <a:r>
              <a:rPr sz="1400" spc="-2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у</a:t>
            </a:r>
            <a:r>
              <a:rPr sz="1400" spc="-3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кц</a:t>
            </a:r>
            <a:r>
              <a:rPr sz="1400" spc="-4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-5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ей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6542" y="2282170"/>
            <a:ext cx="5615940" cy="53784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97790" indent="-85725">
              <a:lnSpc>
                <a:spcPct val="100000"/>
              </a:lnSpc>
              <a:spcBef>
                <a:spcPts val="434"/>
              </a:spcBef>
              <a:buChar char="•"/>
              <a:tabLst>
                <a:tab pos="98425" algn="l"/>
              </a:tabLst>
            </a:pP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организаторы:</a:t>
            </a:r>
            <a:endParaRPr sz="1400" dirty="0">
              <a:latin typeface="Microsoft Sans Serif"/>
              <a:cs typeface="Microsoft Sans Serif"/>
            </a:endParaRPr>
          </a:p>
          <a:p>
            <a:pPr marL="413384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ро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е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р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я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ю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рав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льно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ь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м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ер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6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б</a:t>
            </a:r>
            <a:r>
              <a:rPr sz="1400" spc="-2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лан</a:t>
            </a:r>
            <a:r>
              <a:rPr sz="1400" spc="1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к</a:t>
            </a:r>
            <a:r>
              <a:rPr sz="140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а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регис</a:t>
            </a:r>
            <a:r>
              <a:rPr sz="140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т</a:t>
            </a:r>
            <a:r>
              <a:rPr sz="1400" spc="-5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рац</a:t>
            </a:r>
            <a:r>
              <a:rPr sz="1400" spc="-1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6542" y="2794168"/>
            <a:ext cx="8495030" cy="2187136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413384" algn="just">
              <a:lnSpc>
                <a:spcPct val="100000"/>
              </a:lnSpc>
              <a:spcBef>
                <a:spcPts val="434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указывают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необходимость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дублировать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ответы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на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задания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 dirty="0">
              <a:latin typeface="Microsoft Sans Serif"/>
              <a:cs typeface="Microsoft Sans Serif"/>
            </a:endParaRPr>
          </a:p>
          <a:p>
            <a:pPr marL="498475" marR="5080" indent="-85725" algn="just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указывают</a:t>
            </a:r>
            <a:r>
              <a:rPr sz="1400" spc="6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3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необходимость</a:t>
            </a:r>
            <a:r>
              <a:rPr sz="1400" spc="6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использовать</a:t>
            </a:r>
            <a:r>
              <a:rPr sz="1400" spc="6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кнопку</a:t>
            </a:r>
            <a:r>
              <a:rPr sz="1400" spc="6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«Сохранить»</a:t>
            </a:r>
            <a:r>
              <a:rPr sz="1400" spc="7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4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фиксации</a:t>
            </a:r>
            <a:r>
              <a:rPr sz="1400" spc="7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ответов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 dirty="0">
              <a:latin typeface="Microsoft Sans Serif"/>
              <a:cs typeface="Microsoft Sans Serif"/>
            </a:endParaRPr>
          </a:p>
          <a:p>
            <a:pPr marL="498475" marR="5080" indent="-85725" algn="just">
              <a:lnSpc>
                <a:spcPct val="100000"/>
              </a:lnSpc>
              <a:spcBef>
                <a:spcPts val="340"/>
              </a:spcBef>
            </a:pPr>
            <a:r>
              <a:rPr sz="1400" spc="-2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указывают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то,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время, оставшееся до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экзамена,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отображаемое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станции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КЕГЭ,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является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ориентировочным.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Экзамен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закончится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соответствии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со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временем,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указанным</a:t>
            </a:r>
            <a:r>
              <a:rPr sz="14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 err="1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 err="1" smtClean="0">
                <a:solidFill>
                  <a:srgbClr val="394454"/>
                </a:solidFill>
                <a:latin typeface="Arial"/>
                <a:cs typeface="Arial"/>
              </a:rPr>
              <a:t>доске</a:t>
            </a:r>
            <a:endParaRPr sz="1400" dirty="0">
              <a:latin typeface="Arial"/>
              <a:cs typeface="Arial"/>
            </a:endParaRPr>
          </a:p>
          <a:p>
            <a:pPr marL="413384" algn="just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0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объявляют</a:t>
            </a:r>
            <a:r>
              <a:rPr sz="14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фиксируют</a:t>
            </a:r>
            <a:r>
              <a:rPr sz="14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доске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код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активации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,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4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начала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endParaRPr sz="1400" dirty="0">
              <a:latin typeface="Microsoft Sans Serif"/>
              <a:cs typeface="Microsoft Sans Serif"/>
            </a:endParaRPr>
          </a:p>
          <a:p>
            <a:pPr marL="413384" algn="just">
              <a:lnSpc>
                <a:spcPct val="100000"/>
              </a:lnSpc>
              <a:spcBef>
                <a:spcPts val="340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5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дают</a:t>
            </a:r>
            <a:r>
              <a:rPr sz="14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указание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участникам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ввести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код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4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4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станцию</a:t>
            </a:r>
            <a:r>
              <a:rPr sz="14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400" dirty="0">
              <a:latin typeface="Microsoft Sans Serif"/>
              <a:cs typeface="Microsoft Sans Serif"/>
            </a:endParaRPr>
          </a:p>
          <a:p>
            <a:pPr marL="97790" indent="-85725">
              <a:lnSpc>
                <a:spcPct val="100000"/>
              </a:lnSpc>
              <a:spcBef>
                <a:spcPts val="335"/>
              </a:spcBef>
              <a:buFont typeface="Microsoft Sans Serif"/>
              <a:buChar char="•"/>
              <a:tabLst>
                <a:tab pos="98425" algn="l"/>
              </a:tabLst>
            </a:pP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участники</a:t>
            </a:r>
            <a:r>
              <a:rPr sz="14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самостоятельно</a:t>
            </a:r>
            <a:r>
              <a:rPr sz="14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94454"/>
                </a:solidFill>
                <a:latin typeface="Arial"/>
                <a:cs typeface="Arial"/>
              </a:rPr>
              <a:t>вводят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15" dirty="0">
                <a:solidFill>
                  <a:srgbClr val="394454"/>
                </a:solidFill>
                <a:latin typeface="Arial"/>
                <a:cs typeface="Arial"/>
              </a:rPr>
              <a:t>код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 активации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4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400" b="1" spc="-5" dirty="0">
                <a:solidFill>
                  <a:srgbClr val="394454"/>
                </a:solidFill>
                <a:latin typeface="Arial"/>
                <a:cs typeface="Arial"/>
              </a:rPr>
              <a:t>станцию</a:t>
            </a:r>
            <a:r>
              <a:rPr sz="14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058667" y="1242066"/>
            <a:ext cx="5844540" cy="4185285"/>
            <a:chOff x="3058667" y="1242060"/>
            <a:chExt cx="5844540" cy="418528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58667" y="4896612"/>
              <a:ext cx="3099816" cy="5303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7172" y="1258824"/>
              <a:ext cx="3278124" cy="16855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3455" y="1242060"/>
              <a:ext cx="3349752" cy="13655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14923" y="1285875"/>
              <a:ext cx="3182366" cy="159131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614923" y="1285875"/>
              <a:ext cx="3182620" cy="1591310"/>
            </a:xfrm>
            <a:custGeom>
              <a:avLst/>
              <a:gdLst/>
              <a:ahLst/>
              <a:cxnLst/>
              <a:rect l="l" t="t" r="r" b="b"/>
              <a:pathLst>
                <a:path w="3182620" h="1591310">
                  <a:moveTo>
                    <a:pt x="0" y="0"/>
                  </a:moveTo>
                  <a:lnTo>
                    <a:pt x="530478" y="0"/>
                  </a:lnTo>
                  <a:lnTo>
                    <a:pt x="1326006" y="0"/>
                  </a:lnTo>
                  <a:lnTo>
                    <a:pt x="3182366" y="0"/>
                  </a:lnTo>
                  <a:lnTo>
                    <a:pt x="3182366" y="758444"/>
                  </a:lnTo>
                  <a:lnTo>
                    <a:pt x="3182366" y="1083437"/>
                  </a:lnTo>
                  <a:lnTo>
                    <a:pt x="3182366" y="1300099"/>
                  </a:lnTo>
                  <a:lnTo>
                    <a:pt x="1326006" y="1300099"/>
                  </a:lnTo>
                  <a:lnTo>
                    <a:pt x="715390" y="1591310"/>
                  </a:lnTo>
                  <a:lnTo>
                    <a:pt x="530478" y="1300099"/>
                  </a:lnTo>
                  <a:lnTo>
                    <a:pt x="0" y="1300099"/>
                  </a:lnTo>
                  <a:lnTo>
                    <a:pt x="0" y="1083437"/>
                  </a:lnTo>
                  <a:lnTo>
                    <a:pt x="0" y="75844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714494" y="1301877"/>
            <a:ext cx="298386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002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В</a:t>
            </a:r>
            <a:r>
              <a:rPr sz="1600" spc="-1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случае</a:t>
            </a:r>
            <a:r>
              <a:rPr sz="1600" spc="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замены</a:t>
            </a:r>
            <a:r>
              <a:rPr sz="1600" spc="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станции </a:t>
            </a:r>
            <a:r>
              <a:rPr sz="1600" spc="-10" dirty="0">
                <a:solidFill>
                  <a:srgbClr val="3D4453"/>
                </a:solidFill>
                <a:latin typeface="Calibri"/>
                <a:cs typeface="Calibri"/>
              </a:rPr>
              <a:t>КЕГЭ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 на </a:t>
            </a:r>
            <a:r>
              <a:rPr sz="1600" spc="-10" dirty="0">
                <a:solidFill>
                  <a:srgbClr val="3D4453"/>
                </a:solidFill>
                <a:latin typeface="Calibri"/>
                <a:cs typeface="Calibri"/>
              </a:rPr>
              <a:t>резервную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участнику экзамена </a:t>
            </a:r>
            <a:r>
              <a:rPr sz="1600" spc="-350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3D4453"/>
                </a:solidFill>
                <a:latin typeface="Calibri"/>
                <a:cs typeface="Calibri"/>
              </a:rPr>
              <a:t>будет</a:t>
            </a:r>
            <a:r>
              <a:rPr sz="1600" spc="-20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3D4453"/>
                </a:solidFill>
                <a:latin typeface="Calibri"/>
                <a:cs typeface="Calibri"/>
              </a:rPr>
              <a:t>необходимо</a:t>
            </a:r>
            <a:r>
              <a:rPr sz="1600" spc="2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ввести</a:t>
            </a:r>
            <a:r>
              <a:rPr sz="1600" spc="-20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в</a:t>
            </a:r>
            <a:r>
              <a:rPr sz="1600" spc="-20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новую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7355" y="2043811"/>
            <a:ext cx="79775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400" spc="-470" dirty="0">
                <a:solidFill>
                  <a:srgbClr val="394454"/>
                </a:solidFill>
                <a:latin typeface="Courier New"/>
                <a:cs typeface="Courier New"/>
              </a:rPr>
              <a:t> </a:t>
            </a:r>
            <a:r>
              <a:rPr sz="14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переходят</a:t>
            </a:r>
            <a:r>
              <a:rPr sz="14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страницу</a:t>
            </a:r>
            <a:r>
              <a:rPr sz="14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r>
              <a:rPr sz="14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 smtClean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400" spc="395" dirty="0" smtClean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400" spc="-7" baseline="3472" dirty="0" err="1" smtClean="0">
                <a:solidFill>
                  <a:srgbClr val="3D4453"/>
                </a:solidFill>
                <a:latin typeface="Calibri"/>
                <a:cs typeface="Calibri"/>
              </a:rPr>
              <a:t>станцию</a:t>
            </a:r>
            <a:r>
              <a:rPr sz="2400" spc="-37" baseline="3472" dirty="0" smtClean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7" baseline="3472" dirty="0">
                <a:solidFill>
                  <a:srgbClr val="3D4453"/>
                </a:solidFill>
                <a:latin typeface="Calibri"/>
                <a:cs typeface="Calibri"/>
              </a:rPr>
              <a:t>КЕГЭ</a:t>
            </a:r>
            <a:r>
              <a:rPr sz="2400" spc="37" baseline="3472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15" baseline="3472" dirty="0">
                <a:solidFill>
                  <a:srgbClr val="3D4453"/>
                </a:solidFill>
                <a:latin typeface="Calibri"/>
                <a:cs typeface="Calibri"/>
              </a:rPr>
              <a:t>ответы</a:t>
            </a:r>
            <a:r>
              <a:rPr sz="2400" spc="37" baseline="3472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7" baseline="3472" dirty="0">
                <a:solidFill>
                  <a:srgbClr val="3D4453"/>
                </a:solidFill>
                <a:latin typeface="Calibri"/>
                <a:cs typeface="Calibri"/>
              </a:rPr>
              <a:t>на</a:t>
            </a:r>
            <a:r>
              <a:rPr sz="2400" spc="7" baseline="3472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7" baseline="3472" dirty="0">
                <a:solidFill>
                  <a:srgbClr val="3D4453"/>
                </a:solidFill>
                <a:latin typeface="Calibri"/>
                <a:cs typeface="Calibri"/>
              </a:rPr>
              <a:t>все</a:t>
            </a:r>
            <a:r>
              <a:rPr sz="2400" baseline="3472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2400" spc="-15" baseline="3472" dirty="0">
                <a:solidFill>
                  <a:srgbClr val="3D4453"/>
                </a:solidFill>
                <a:latin typeface="Calibri"/>
                <a:cs typeface="Calibri"/>
              </a:rPr>
              <a:t>ранее</a:t>
            </a:r>
            <a:endParaRPr sz="2400" baseline="3472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63970" y="2277236"/>
            <a:ext cx="168656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3D4453"/>
                </a:solidFill>
                <a:latin typeface="Calibri"/>
                <a:cs typeface="Calibri"/>
              </a:rPr>
              <a:t>решённые</a:t>
            </a:r>
            <a:r>
              <a:rPr sz="1600" spc="-35" dirty="0">
                <a:solidFill>
                  <a:srgbClr val="3D4453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3D4453"/>
                </a:solidFill>
                <a:latin typeface="Calibri"/>
                <a:cs typeface="Calibri"/>
              </a:rPr>
              <a:t>задания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2" y="108661"/>
            <a:ext cx="36353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200" b="1" spc="-35" dirty="0">
                <a:solidFill>
                  <a:srgbClr val="E36C09"/>
                </a:solidFill>
              </a:rPr>
              <a:t>ПРОВЕДЕНИЕ</a:t>
            </a:r>
            <a:r>
              <a:rPr sz="2200" b="1" spc="-10" dirty="0">
                <a:solidFill>
                  <a:srgbClr val="E36C09"/>
                </a:solidFill>
              </a:rPr>
              <a:t> </a:t>
            </a:r>
            <a:r>
              <a:rPr sz="2200" b="1" spc="-35" dirty="0">
                <a:solidFill>
                  <a:srgbClr val="E36C09"/>
                </a:solidFill>
              </a:rPr>
              <a:t>ЭКЗАМЕНА.</a:t>
            </a:r>
            <a:endParaRPr sz="2200" b="1" dirty="0"/>
          </a:p>
          <a:p>
            <a:pPr marL="12700" algn="l">
              <a:lnSpc>
                <a:spcPct val="100000"/>
              </a:lnSpc>
            </a:pPr>
            <a:r>
              <a:rPr sz="2200" b="1" spc="-20" dirty="0">
                <a:solidFill>
                  <a:srgbClr val="E36C09"/>
                </a:solidFill>
              </a:rPr>
              <a:t>ОСОБЕННОСТИ</a:t>
            </a:r>
            <a:endParaRPr sz="2200" b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233505" y="2041334"/>
            <a:ext cx="8678545" cy="4259580"/>
            <a:chOff x="233502" y="2041334"/>
            <a:chExt cx="8678545" cy="4259580"/>
          </a:xfrm>
        </p:grpSpPr>
        <p:sp>
          <p:nvSpPr>
            <p:cNvPr id="4" name="object 4"/>
            <p:cNvSpPr/>
            <p:nvPr/>
          </p:nvSpPr>
          <p:spPr>
            <a:xfrm>
              <a:off x="247789" y="2055622"/>
              <a:ext cx="8649970" cy="4231005"/>
            </a:xfrm>
            <a:custGeom>
              <a:avLst/>
              <a:gdLst/>
              <a:ahLst/>
              <a:cxnLst/>
              <a:rect l="l" t="t" r="r" b="b"/>
              <a:pathLst>
                <a:path w="8649970" h="4231005">
                  <a:moveTo>
                    <a:pt x="8649462" y="0"/>
                  </a:moveTo>
                  <a:lnTo>
                    <a:pt x="0" y="0"/>
                  </a:lnTo>
                  <a:lnTo>
                    <a:pt x="0" y="4230878"/>
                  </a:lnTo>
                  <a:lnTo>
                    <a:pt x="8649462" y="4230878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7789" y="2055622"/>
              <a:ext cx="8649970" cy="4231005"/>
            </a:xfrm>
            <a:custGeom>
              <a:avLst/>
              <a:gdLst/>
              <a:ahLst/>
              <a:cxnLst/>
              <a:rect l="l" t="t" r="r" b="b"/>
              <a:pathLst>
                <a:path w="8649970" h="4231005">
                  <a:moveTo>
                    <a:pt x="0" y="4230878"/>
                  </a:moveTo>
                  <a:lnTo>
                    <a:pt x="8649462" y="4230878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4230878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26543" y="1958082"/>
            <a:ext cx="8494395" cy="68453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30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55" dirty="0">
                <a:solidFill>
                  <a:srgbClr val="002E4A"/>
                </a:solidFill>
                <a:latin typeface="Microsoft Sans Serif"/>
                <a:cs typeface="Microsoft Sans Serif"/>
              </a:rPr>
              <a:t>КИМ</a:t>
            </a:r>
            <a:r>
              <a:rPr sz="18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предъявляется</a:t>
            </a:r>
            <a:r>
              <a:rPr sz="18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только</a:t>
            </a:r>
            <a:r>
              <a:rPr sz="18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8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электронном</a:t>
            </a:r>
            <a:r>
              <a:rPr sz="18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виде</a:t>
            </a:r>
            <a:endParaRPr sz="180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при</a:t>
            </a:r>
            <a:r>
              <a:rPr sz="1800" spc="8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выходе</a:t>
            </a:r>
            <a:r>
              <a:rPr sz="1800" spc="9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8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из</a:t>
            </a:r>
            <a:r>
              <a:rPr sz="1800" spc="8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800" spc="8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необходимо</a:t>
            </a:r>
            <a:r>
              <a:rPr sz="18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проверять</a:t>
            </a:r>
            <a:r>
              <a:rPr sz="18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наличие</a:t>
            </a:r>
            <a:r>
              <a:rPr sz="18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бланка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49830" y="2616834"/>
            <a:ext cx="4131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76755" algn="l"/>
                <a:tab pos="3481704" algn="l"/>
              </a:tabLst>
            </a:pPr>
            <a:r>
              <a:rPr sz="1800" spc="-90" dirty="0">
                <a:solidFill>
                  <a:srgbClr val="002E4A"/>
                </a:solidFill>
                <a:latin typeface="Microsoft Sans Serif"/>
                <a:cs typeface="Microsoft Sans Serif"/>
              </a:rPr>
              <a:t>к</a:t>
            </a:r>
            <a:r>
              <a:rPr sz="18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о</a:t>
            </a:r>
            <a:r>
              <a:rPr sz="18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м</a:t>
            </a:r>
            <a:r>
              <a:rPr sz="18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пле</a:t>
            </a: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к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т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н</a:t>
            </a: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ост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ь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	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ч</a:t>
            </a:r>
            <a:r>
              <a:rPr sz="18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е</a:t>
            </a: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р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н</a:t>
            </a:r>
            <a:r>
              <a:rPr sz="1800" spc="5" dirty="0">
                <a:solidFill>
                  <a:srgbClr val="002E4A"/>
                </a:solidFill>
                <a:latin typeface="Microsoft Sans Serif"/>
                <a:cs typeface="Microsoft Sans Serif"/>
              </a:rPr>
              <a:t>о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и</a:t>
            </a:r>
            <a:r>
              <a:rPr sz="1800" spc="-80" dirty="0">
                <a:solidFill>
                  <a:srgbClr val="002E4A"/>
                </a:solidFill>
                <a:latin typeface="Microsoft Sans Serif"/>
                <a:cs typeface="Microsoft Sans Serif"/>
              </a:rPr>
              <a:t>к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а	</a:t>
            </a:r>
            <a:r>
              <a:rPr sz="1800" spc="-160" dirty="0">
                <a:solidFill>
                  <a:srgbClr val="002E4A"/>
                </a:solidFill>
                <a:latin typeface="Microsoft Sans Serif"/>
                <a:cs typeface="Microsoft Sans Serif"/>
              </a:rPr>
              <a:t>К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ЕГЭ,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68701" y="2891154"/>
            <a:ext cx="3909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2775" algn="l"/>
                <a:tab pos="1260475" algn="l"/>
                <a:tab pos="2135505" algn="l"/>
                <a:tab pos="3030220" algn="l"/>
              </a:tabLst>
            </a:pP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ПО	</a:t>
            </a:r>
            <a:r>
              <a:rPr sz="18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	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сдачи	</a:t>
            </a:r>
            <a:r>
              <a:rPr sz="18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КЕГЭ,	</a:t>
            </a:r>
            <a:r>
              <a:rPr sz="18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перечня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9442" y="2616834"/>
            <a:ext cx="16992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регистрации,</a:t>
            </a:r>
            <a:endParaRPr sz="18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</a:pP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использованию </a:t>
            </a:r>
            <a:r>
              <a:rPr sz="1800" spc="-4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у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тан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о</a:t>
            </a:r>
            <a:r>
              <a:rPr sz="18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8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л</a:t>
            </a: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е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н</a:t>
            </a: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но</a:t>
            </a:r>
            <a:r>
              <a:rPr sz="18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г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о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98598" y="3165475"/>
            <a:ext cx="4218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9560" algn="l"/>
                <a:tab pos="1003300" algn="l"/>
                <a:tab pos="1283335" algn="l"/>
                <a:tab pos="2047239" algn="l"/>
                <a:tab pos="2927985" algn="l"/>
                <a:tab pos="3815079" algn="l"/>
              </a:tabLst>
            </a:pP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в	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ППЭ,	а	</a:t>
            </a: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т</a:t>
            </a:r>
            <a:r>
              <a:rPr sz="1800" spc="-60" dirty="0">
                <a:solidFill>
                  <a:srgbClr val="002E4A"/>
                </a:solidFill>
                <a:latin typeface="Microsoft Sans Serif"/>
                <a:cs typeface="Microsoft Sans Serif"/>
              </a:rPr>
              <a:t>ак</a:t>
            </a:r>
            <a:r>
              <a:rPr sz="1800" spc="-85" dirty="0">
                <a:solidFill>
                  <a:srgbClr val="002E4A"/>
                </a:solidFill>
                <a:latin typeface="Microsoft Sans Serif"/>
                <a:cs typeface="Microsoft Sans Serif"/>
              </a:rPr>
              <a:t>ж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е	</a:t>
            </a:r>
            <a:r>
              <a:rPr sz="18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л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ис</a:t>
            </a:r>
            <a:r>
              <a:rPr sz="18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т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о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в	</a:t>
            </a:r>
            <a:r>
              <a:rPr sz="1800" spc="-45" dirty="0">
                <a:solidFill>
                  <a:srgbClr val="002E4A"/>
                </a:solidFill>
                <a:latin typeface="Microsoft Sans Serif"/>
                <a:cs typeface="Microsoft Sans Serif"/>
              </a:rPr>
              <a:t>б</a:t>
            </a:r>
            <a:r>
              <a:rPr sz="1800" spc="-50" dirty="0">
                <a:solidFill>
                  <a:srgbClr val="002E4A"/>
                </a:solidFill>
                <a:latin typeface="Microsoft Sans Serif"/>
                <a:cs typeface="Microsoft Sans Serif"/>
              </a:rPr>
              <a:t>у</a:t>
            </a:r>
            <a:r>
              <a:rPr sz="18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ма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г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и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д</a:t>
            </a:r>
            <a:r>
              <a:rPr sz="18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л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я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11824" y="2616834"/>
            <a:ext cx="21088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0665" algn="just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инструкции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по </a:t>
            </a:r>
            <a:r>
              <a:rPr sz="1800" spc="-4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стандартного</a:t>
            </a: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ПО, </a:t>
            </a:r>
            <a:r>
              <a:rPr sz="1800" spc="-4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черновиков,</a:t>
            </a:r>
            <a:r>
              <a:rPr sz="1800" spc="2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если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6542" y="3384680"/>
            <a:ext cx="8493760" cy="294054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355600" algn="just">
              <a:lnSpc>
                <a:spcPct val="100000"/>
              </a:lnSpc>
              <a:spcBef>
                <a:spcPts val="530"/>
              </a:spcBef>
            </a:pPr>
            <a:r>
              <a:rPr sz="1800" spc="-5" dirty="0" err="1" smtClean="0">
                <a:solidFill>
                  <a:srgbClr val="002E4A"/>
                </a:solidFill>
                <a:latin typeface="Microsoft Sans Serif"/>
                <a:cs typeface="Microsoft Sans Serif"/>
              </a:rPr>
              <a:t>выдавали</a:t>
            </a:r>
            <a:endParaRPr sz="1800" dirty="0">
              <a:latin typeface="Microsoft Sans Serif"/>
              <a:cs typeface="Microsoft Sans Serif"/>
            </a:endParaRPr>
          </a:p>
          <a:p>
            <a:pPr marL="355600" marR="5715" indent="-342900" algn="just">
              <a:lnSpc>
                <a:spcPct val="100000"/>
              </a:lnSpc>
              <a:spcBef>
                <a:spcPts val="434"/>
              </a:spcBef>
              <a:buChar char="•"/>
              <a:tabLst>
                <a:tab pos="355600" algn="l"/>
              </a:tabLst>
            </a:pP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участники </a:t>
            </a:r>
            <a:r>
              <a:rPr sz="18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экзамена </a:t>
            </a: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могут периодически </a:t>
            </a:r>
            <a:r>
              <a:rPr sz="18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выполнять </a:t>
            </a:r>
            <a:r>
              <a:rPr sz="18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упражнения </a:t>
            </a:r>
            <a:r>
              <a:rPr sz="18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 </a:t>
            </a:r>
            <a:r>
              <a:rPr sz="1800" spc="-40" dirty="0">
                <a:solidFill>
                  <a:srgbClr val="002E4A"/>
                </a:solidFill>
                <a:latin typeface="Microsoft Sans Serif"/>
                <a:cs typeface="Microsoft Sans Serif"/>
              </a:rPr>
              <a:t>глаз 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и </a:t>
            </a:r>
            <a:r>
              <a:rPr sz="180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</a:t>
            </a:r>
            <a:r>
              <a:rPr sz="18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снятия</a:t>
            </a:r>
            <a:r>
              <a:rPr sz="18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мышечного</a:t>
            </a:r>
            <a:r>
              <a:rPr sz="18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 err="1" smtClean="0">
                <a:solidFill>
                  <a:srgbClr val="002E4A"/>
                </a:solidFill>
                <a:latin typeface="Microsoft Sans Serif"/>
                <a:cs typeface="Microsoft Sans Serif"/>
              </a:rPr>
              <a:t>напряжения</a:t>
            </a:r>
            <a:endParaRPr sz="1800" dirty="0">
              <a:latin typeface="Microsoft Sans Serif"/>
              <a:cs typeface="Microsoft Sans Serif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434"/>
              </a:spcBef>
              <a:buFont typeface="Microsoft Sans Serif"/>
              <a:buChar char="•"/>
              <a:tabLst>
                <a:tab pos="355600" algn="l"/>
              </a:tabLst>
            </a:pP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в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случае </a:t>
            </a:r>
            <a:r>
              <a:rPr sz="1800" b="1" i="1" spc="-5" dirty="0">
                <a:solidFill>
                  <a:srgbClr val="002E4A"/>
                </a:solidFill>
                <a:latin typeface="Arial"/>
                <a:cs typeface="Arial"/>
              </a:rPr>
              <a:t>удаления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участника экзамена 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или </a:t>
            </a:r>
            <a:r>
              <a:rPr sz="1800" b="1" i="1" dirty="0">
                <a:solidFill>
                  <a:srgbClr val="002E4A"/>
                </a:solidFill>
                <a:latin typeface="Arial"/>
                <a:cs typeface="Arial"/>
              </a:rPr>
              <a:t>не </a:t>
            </a:r>
            <a:r>
              <a:rPr sz="1800" b="1" i="1" spc="-10" dirty="0">
                <a:solidFill>
                  <a:srgbClr val="002E4A"/>
                </a:solidFill>
                <a:latin typeface="Arial"/>
                <a:cs typeface="Arial"/>
              </a:rPr>
              <a:t>завершения </a:t>
            </a:r>
            <a:r>
              <a:rPr sz="1800" b="1" i="1" dirty="0">
                <a:solidFill>
                  <a:srgbClr val="002E4A"/>
                </a:solidFill>
                <a:latin typeface="Arial"/>
                <a:cs typeface="Arial"/>
              </a:rPr>
              <a:t>им </a:t>
            </a:r>
            <a:r>
              <a:rPr sz="1800" b="1" i="1" spc="-5" dirty="0">
                <a:solidFill>
                  <a:srgbClr val="002E4A"/>
                </a:solidFill>
                <a:latin typeface="Arial"/>
                <a:cs typeface="Arial"/>
              </a:rPr>
              <a:t>экзамена </a:t>
            </a:r>
            <a:r>
              <a:rPr sz="1800" b="1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по 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объективным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причинам помимо 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«обычных»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действий 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организаторам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002E4A"/>
                </a:solidFill>
                <a:latin typeface="Arial"/>
                <a:cs typeface="Arial"/>
              </a:rPr>
              <a:t>необходимо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002E4A"/>
                </a:solidFill>
                <a:latin typeface="Arial"/>
                <a:cs typeface="Arial"/>
              </a:rPr>
              <a:t>завершить</a:t>
            </a:r>
            <a:r>
              <a:rPr sz="1800" b="1" i="1" spc="-5" dirty="0">
                <a:solidFill>
                  <a:srgbClr val="002E4A"/>
                </a:solidFill>
                <a:latin typeface="Arial"/>
                <a:cs typeface="Arial"/>
              </a:rPr>
              <a:t> экзамен </a:t>
            </a:r>
            <a:r>
              <a:rPr sz="1800" b="1" i="1" dirty="0">
                <a:solidFill>
                  <a:srgbClr val="002E4A"/>
                </a:solidFill>
                <a:latin typeface="Arial"/>
                <a:cs typeface="Arial"/>
              </a:rPr>
              <a:t>на </a:t>
            </a:r>
            <a:r>
              <a:rPr sz="1800" b="1" i="1" spc="-5" dirty="0">
                <a:solidFill>
                  <a:srgbClr val="002E4A"/>
                </a:solidFill>
                <a:latin typeface="Arial"/>
                <a:cs typeface="Arial"/>
              </a:rPr>
              <a:t>станции КЕГЭ </a:t>
            </a:r>
            <a:r>
              <a:rPr sz="1800" i="1" spc="-15" dirty="0">
                <a:solidFill>
                  <a:srgbClr val="002E4A"/>
                </a:solidFill>
                <a:latin typeface="Arial"/>
                <a:cs typeface="Arial"/>
              </a:rPr>
              <a:t>этого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участника, 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нажав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 на</a:t>
            </a:r>
            <a:r>
              <a:rPr sz="1800" i="1" spc="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кнопку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002E4A"/>
                </a:solidFill>
                <a:latin typeface="Arial"/>
                <a:cs typeface="Arial"/>
              </a:rPr>
              <a:t>«Завершить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экзамен»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 и</a:t>
            </a:r>
            <a:r>
              <a:rPr sz="1800" i="1" spc="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002E4A"/>
                </a:solidFill>
                <a:latin typeface="Arial"/>
                <a:cs typeface="Arial"/>
              </a:rPr>
              <a:t>перенести</a:t>
            </a:r>
            <a:r>
              <a:rPr sz="1800" b="1" i="1" dirty="0">
                <a:solidFill>
                  <a:srgbClr val="002E4A"/>
                </a:solidFill>
                <a:latin typeface="Arial"/>
                <a:cs typeface="Arial"/>
              </a:rPr>
              <a:t> в</a:t>
            </a:r>
            <a:r>
              <a:rPr sz="1800" b="1" i="1" spc="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b="1" i="1" spc="-20" dirty="0">
                <a:solidFill>
                  <a:srgbClr val="002E4A"/>
                </a:solidFill>
                <a:latin typeface="Arial"/>
                <a:cs typeface="Arial"/>
              </a:rPr>
              <a:t>его</a:t>
            </a:r>
            <a:r>
              <a:rPr sz="1800" b="1" i="1" spc="-1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002E4A"/>
                </a:solidFill>
                <a:latin typeface="Arial"/>
                <a:cs typeface="Arial"/>
              </a:rPr>
              <a:t>бланк </a:t>
            </a:r>
            <a:r>
              <a:rPr sz="1800" b="1" i="1" spc="-5" dirty="0">
                <a:solidFill>
                  <a:srgbClr val="002E4A"/>
                </a:solidFill>
                <a:latin typeface="Arial"/>
                <a:cs typeface="Arial"/>
              </a:rPr>
              <a:t> регистрации</a:t>
            </a:r>
            <a:r>
              <a:rPr sz="1800" b="1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002E4A"/>
                </a:solidFill>
                <a:latin typeface="Arial"/>
                <a:cs typeface="Arial"/>
              </a:rPr>
              <a:t>контрольную</a:t>
            </a:r>
            <a:r>
              <a:rPr sz="1800" b="1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b="1" i="1" spc="-10" dirty="0">
                <a:solidFill>
                  <a:srgbClr val="002E4A"/>
                </a:solidFill>
                <a:latin typeface="Arial"/>
                <a:cs typeface="Arial"/>
              </a:rPr>
              <a:t>сумму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,</a:t>
            </a:r>
            <a:r>
              <a:rPr sz="1800" i="1" spc="48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автоматически</a:t>
            </a:r>
            <a:r>
              <a:rPr sz="1800" i="1" spc="48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сформированную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на</a:t>
            </a:r>
            <a:r>
              <a:rPr sz="1800" i="1" spc="5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станции</a:t>
            </a:r>
            <a:r>
              <a:rPr sz="1800" i="1" spc="7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КЕГЭ</a:t>
            </a:r>
            <a:r>
              <a:rPr sz="1800" i="1" spc="6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(далее</a:t>
            </a:r>
            <a:r>
              <a:rPr sz="1800" i="1" spc="7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перенести</a:t>
            </a:r>
            <a:r>
              <a:rPr sz="1800" i="1" spc="6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002E4A"/>
                </a:solidFill>
                <a:latin typeface="Arial"/>
                <a:cs typeface="Arial"/>
              </a:rPr>
              <a:t>эту</a:t>
            </a:r>
            <a:r>
              <a:rPr sz="1800" i="1" spc="7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сумму</a:t>
            </a:r>
            <a:r>
              <a:rPr sz="1800" i="1" spc="7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в</a:t>
            </a:r>
            <a:r>
              <a:rPr sz="1800" i="1" spc="7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форму</a:t>
            </a:r>
            <a:r>
              <a:rPr sz="1800" i="1" spc="7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ППЭ-05-02-К</a:t>
            </a:r>
            <a:endParaRPr sz="1800" dirty="0">
              <a:latin typeface="Arial"/>
              <a:cs typeface="Arial"/>
            </a:endParaRPr>
          </a:p>
          <a:p>
            <a:pPr marL="355600" algn="just">
              <a:lnSpc>
                <a:spcPct val="100000"/>
              </a:lnSpc>
            </a:pPr>
            <a:r>
              <a:rPr sz="1800" i="1" spc="-15" dirty="0">
                <a:solidFill>
                  <a:srgbClr val="002E4A"/>
                </a:solidFill>
                <a:latin typeface="Arial"/>
                <a:cs typeface="Arial"/>
              </a:rPr>
              <a:t>«Протокол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проведения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002E4A"/>
                </a:solidFill>
                <a:latin typeface="Arial"/>
                <a:cs typeface="Arial"/>
              </a:rPr>
              <a:t>экзамена</a:t>
            </a:r>
            <a:r>
              <a:rPr sz="1800" i="1" spc="-10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002E4A"/>
                </a:solidFill>
                <a:latin typeface="Arial"/>
                <a:cs typeface="Arial"/>
              </a:rPr>
              <a:t>в</a:t>
            </a:r>
            <a:r>
              <a:rPr sz="1800" i="1" spc="-25" dirty="0">
                <a:solidFill>
                  <a:srgbClr val="002E4A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002E4A"/>
                </a:solidFill>
                <a:latin typeface="Arial"/>
                <a:cs typeface="Arial"/>
              </a:rPr>
              <a:t>аудитории»)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3502" y="1063651"/>
            <a:ext cx="8649970" cy="682238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66040" rIns="0" bIns="0" rtlCol="0">
            <a:spAutoFit/>
          </a:bodyPr>
          <a:lstStyle/>
          <a:p>
            <a:pPr marL="8255" algn="ctr">
              <a:lnSpc>
                <a:spcPct val="100000"/>
              </a:lnSpc>
              <a:spcBef>
                <a:spcPts val="520"/>
              </a:spcBef>
            </a:pP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20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целом</a:t>
            </a:r>
            <a:r>
              <a:rPr sz="2000" b="1" spc="-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проведение</a:t>
            </a:r>
            <a:r>
              <a:rPr sz="2000" b="1" spc="-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r>
              <a:rPr sz="2000" b="1" spc="-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394454"/>
                </a:solidFill>
                <a:latin typeface="Arial"/>
                <a:cs typeface="Arial"/>
              </a:rPr>
              <a:t>аналогично</a:t>
            </a:r>
            <a:r>
              <a:rPr sz="20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15" dirty="0">
                <a:solidFill>
                  <a:srgbClr val="394454"/>
                </a:solidFill>
                <a:latin typeface="Arial"/>
                <a:cs typeface="Arial"/>
              </a:rPr>
              <a:t>ходу</a:t>
            </a:r>
            <a:endParaRPr sz="20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2000" b="1" spc="-10" dirty="0">
                <a:solidFill>
                  <a:srgbClr val="394454"/>
                </a:solidFill>
                <a:latin typeface="Arial"/>
                <a:cs typeface="Arial"/>
              </a:rPr>
              <a:t>«стандартного»</a:t>
            </a:r>
            <a:r>
              <a:rPr sz="20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662" y="96944"/>
            <a:ext cx="4751756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3704"/>
              </a:lnSpc>
              <a:spcBef>
                <a:spcPts val="100"/>
              </a:spcBef>
            </a:pPr>
            <a:r>
              <a:rPr b="1" spc="-15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КЕГЭ</a:t>
            </a:r>
            <a:r>
              <a:rPr lang="ru-RU" b="1" spc="-15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:  </a:t>
            </a:r>
            <a:r>
              <a:rPr sz="2400" b="1" spc="17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</a:t>
            </a:r>
            <a:r>
              <a:rPr lang="ru-RU" sz="2400" b="1" spc="17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БОЙ СТАНЦИИ</a:t>
            </a:r>
            <a:r>
              <a:rPr sz="2400" b="1" spc="-19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b="1" spc="-254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КЕ</a:t>
            </a:r>
            <a:r>
              <a:rPr sz="2400" b="1" spc="-229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Г</a:t>
            </a:r>
            <a:r>
              <a:rPr sz="2400" b="1" spc="26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Э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30" y="603850"/>
            <a:ext cx="8713531" cy="602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73467" y="2086362"/>
            <a:ext cx="857250" cy="1313815"/>
          </a:xfrm>
          <a:custGeom>
            <a:avLst/>
            <a:gdLst/>
            <a:ahLst/>
            <a:cxnLst/>
            <a:rect l="l" t="t" r="r" b="b"/>
            <a:pathLst>
              <a:path w="1143000" h="1313814">
                <a:moveTo>
                  <a:pt x="571500" y="0"/>
                </a:moveTo>
                <a:lnTo>
                  <a:pt x="1143000" y="285750"/>
                </a:lnTo>
                <a:lnTo>
                  <a:pt x="1143000" y="1027938"/>
                </a:lnTo>
                <a:lnTo>
                  <a:pt x="571500" y="1313688"/>
                </a:lnTo>
                <a:lnTo>
                  <a:pt x="0" y="1027938"/>
                </a:lnTo>
                <a:lnTo>
                  <a:pt x="0" y="285750"/>
                </a:lnTo>
                <a:lnTo>
                  <a:pt x="571500" y="0"/>
                </a:lnTo>
                <a:close/>
              </a:path>
            </a:pathLst>
          </a:custGeom>
          <a:ln w="12191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47637" y="2086355"/>
            <a:ext cx="1318260" cy="2429510"/>
          </a:xfrm>
          <a:custGeom>
            <a:avLst/>
            <a:gdLst/>
            <a:ahLst/>
            <a:cxnLst/>
            <a:rect l="l" t="t" r="r" b="b"/>
            <a:pathLst>
              <a:path w="1757679" h="2429510">
                <a:moveTo>
                  <a:pt x="571500" y="0"/>
                </a:moveTo>
                <a:lnTo>
                  <a:pt x="1143000" y="285750"/>
                </a:lnTo>
                <a:lnTo>
                  <a:pt x="1143000" y="1027938"/>
                </a:lnTo>
                <a:lnTo>
                  <a:pt x="571500" y="1313688"/>
                </a:lnTo>
                <a:lnTo>
                  <a:pt x="0" y="1027938"/>
                </a:lnTo>
                <a:lnTo>
                  <a:pt x="0" y="285750"/>
                </a:lnTo>
                <a:lnTo>
                  <a:pt x="571500" y="0"/>
                </a:lnTo>
                <a:close/>
              </a:path>
              <a:path w="1757679" h="2429510">
                <a:moveTo>
                  <a:pt x="1185672" y="1115568"/>
                </a:moveTo>
                <a:lnTo>
                  <a:pt x="1757172" y="1401318"/>
                </a:lnTo>
                <a:lnTo>
                  <a:pt x="1757172" y="2143506"/>
                </a:lnTo>
                <a:lnTo>
                  <a:pt x="1185672" y="2429256"/>
                </a:lnTo>
                <a:lnTo>
                  <a:pt x="614172" y="2143506"/>
                </a:lnTo>
                <a:lnTo>
                  <a:pt x="614172" y="1401318"/>
                </a:lnTo>
                <a:lnTo>
                  <a:pt x="1185672" y="1115568"/>
                </a:lnTo>
                <a:close/>
              </a:path>
            </a:pathLst>
          </a:custGeom>
          <a:ln w="12192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73467" y="3201923"/>
            <a:ext cx="1318260" cy="2429510"/>
          </a:xfrm>
          <a:custGeom>
            <a:avLst/>
            <a:gdLst/>
            <a:ahLst/>
            <a:cxnLst/>
            <a:rect l="l" t="t" r="r" b="b"/>
            <a:pathLst>
              <a:path w="1757679" h="2429510">
                <a:moveTo>
                  <a:pt x="1185672" y="0"/>
                </a:moveTo>
                <a:lnTo>
                  <a:pt x="1757172" y="285750"/>
                </a:lnTo>
                <a:lnTo>
                  <a:pt x="1757172" y="1027938"/>
                </a:lnTo>
                <a:lnTo>
                  <a:pt x="1185672" y="1313688"/>
                </a:lnTo>
                <a:lnTo>
                  <a:pt x="614172" y="1027938"/>
                </a:lnTo>
                <a:lnTo>
                  <a:pt x="614172" y="285750"/>
                </a:lnTo>
                <a:lnTo>
                  <a:pt x="1185672" y="0"/>
                </a:lnTo>
                <a:close/>
              </a:path>
              <a:path w="1757679" h="2429510">
                <a:moveTo>
                  <a:pt x="571500" y="1115568"/>
                </a:moveTo>
                <a:lnTo>
                  <a:pt x="1143000" y="1401318"/>
                </a:lnTo>
                <a:lnTo>
                  <a:pt x="1143000" y="2143506"/>
                </a:lnTo>
                <a:lnTo>
                  <a:pt x="571500" y="2429256"/>
                </a:lnTo>
                <a:lnTo>
                  <a:pt x="0" y="2143506"/>
                </a:lnTo>
                <a:lnTo>
                  <a:pt x="0" y="1401318"/>
                </a:lnTo>
                <a:lnTo>
                  <a:pt x="571500" y="1115568"/>
                </a:lnTo>
                <a:close/>
              </a:path>
            </a:pathLst>
          </a:custGeom>
          <a:ln w="12192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47637" y="4317498"/>
            <a:ext cx="857250" cy="1313815"/>
          </a:xfrm>
          <a:custGeom>
            <a:avLst/>
            <a:gdLst/>
            <a:ahLst/>
            <a:cxnLst/>
            <a:rect l="l" t="t" r="r" b="b"/>
            <a:pathLst>
              <a:path w="1143000" h="1313814">
                <a:moveTo>
                  <a:pt x="571500" y="0"/>
                </a:moveTo>
                <a:lnTo>
                  <a:pt x="1143000" y="285749"/>
                </a:lnTo>
                <a:lnTo>
                  <a:pt x="1143000" y="1027937"/>
                </a:lnTo>
                <a:lnTo>
                  <a:pt x="571500" y="1313687"/>
                </a:lnTo>
                <a:lnTo>
                  <a:pt x="0" y="1027937"/>
                </a:lnTo>
                <a:lnTo>
                  <a:pt x="0" y="285749"/>
                </a:lnTo>
                <a:lnTo>
                  <a:pt x="571500" y="0"/>
                </a:lnTo>
                <a:close/>
              </a:path>
            </a:pathLst>
          </a:custGeom>
          <a:ln w="12192">
            <a:solidFill>
              <a:srgbClr val="375F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332223" y="2272283"/>
            <a:ext cx="2039779" cy="3994150"/>
            <a:chOff x="8442959" y="2272283"/>
            <a:chExt cx="2719705" cy="399415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733787" y="5419344"/>
              <a:ext cx="857250" cy="84658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49027" y="4611623"/>
              <a:ext cx="829055" cy="8183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96143" y="4264151"/>
              <a:ext cx="866394" cy="8404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88067" y="3116580"/>
              <a:ext cx="880109" cy="8694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03307" y="2285999"/>
              <a:ext cx="851916" cy="8412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11383" y="3462527"/>
              <a:ext cx="838200" cy="8122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42959" y="5394960"/>
              <a:ext cx="854201" cy="8435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58199" y="4590288"/>
              <a:ext cx="826007" cy="8153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23603" y="4253483"/>
              <a:ext cx="875538" cy="8389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03919" y="3116580"/>
              <a:ext cx="802385" cy="88315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19159" y="2272283"/>
              <a:ext cx="774192" cy="8549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38843" y="3453383"/>
              <a:ext cx="847344" cy="810767"/>
            </a:xfrm>
            <a:prstGeom prst="rect">
              <a:avLst/>
            </a:prstGeom>
          </p:spPr>
        </p:pic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52400" y="-32261"/>
            <a:ext cx="74676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  <a:tabLst>
                <a:tab pos="4751388" algn="dec"/>
                <a:tab pos="5110163" algn="dec"/>
                <a:tab pos="6723063" algn="dec"/>
                <a:tab pos="7172325" algn="dec"/>
              </a:tabLst>
            </a:pPr>
            <a:r>
              <a:rPr sz="2400" b="1" spc="-15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О</a:t>
            </a:r>
            <a:r>
              <a:rPr lang="ru-RU" sz="2400" b="1" spc="-15" dirty="0" smtClean="0">
                <a:solidFill>
                  <a:schemeClr val="accent6">
                    <a:lumMod val="75000"/>
                  </a:schemeClr>
                </a:solidFill>
                <a:latin typeface="+mn-lt"/>
                <a:cs typeface="Arial"/>
              </a:rPr>
              <a:t>БЕСПЕЧЕНИЕ САНИТАРНО-ЭПИДЕМИОЛОГИЧЕСКИХ УСЛОВИЙ ПРИ ПРОВЕДЕНИИ ГОСУДАРСТВЕННОЙ ИТОГОВОЙ АТТЕСТАЦИИ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+mn-lt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491633" y="533857"/>
            <a:ext cx="1257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2403" y="1066804"/>
            <a:ext cx="6553201" cy="4932761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/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spc="-5" dirty="0" smtClean="0">
                <a:solidFill>
                  <a:srgbClr val="1F487C"/>
                </a:solidFill>
                <a:cs typeface="Times New Roman"/>
              </a:rPr>
              <a:t> </a:t>
            </a:r>
            <a:r>
              <a:rPr sz="1600" b="1" spc="-5" dirty="0" err="1" smtClean="0">
                <a:cs typeface="Times New Roman"/>
              </a:rPr>
              <a:t>организация</a:t>
            </a:r>
            <a:r>
              <a:rPr sz="1600" b="1" spc="20" dirty="0" smtClean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нескольких</a:t>
            </a:r>
            <a:r>
              <a:rPr sz="1600" b="1" dirty="0">
                <a:cs typeface="Times New Roman"/>
              </a:rPr>
              <a:t> </a:t>
            </a:r>
            <a:r>
              <a:rPr sz="1600" b="1" spc="-20" dirty="0">
                <a:cs typeface="Times New Roman"/>
              </a:rPr>
              <a:t>входных</a:t>
            </a:r>
            <a:r>
              <a:rPr sz="1600" b="1" spc="5" dirty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групп,</a:t>
            </a:r>
            <a:r>
              <a:rPr sz="1600" b="1" spc="10" dirty="0">
                <a:cs typeface="Times New Roman"/>
              </a:rPr>
              <a:t> </a:t>
            </a:r>
            <a:r>
              <a:rPr sz="1600" spc="-35" dirty="0">
                <a:cs typeface="Times New Roman"/>
              </a:rPr>
              <a:t>вход</a:t>
            </a:r>
            <a:r>
              <a:rPr sz="1600" spc="-10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в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ППЭ</a:t>
            </a:r>
            <a:r>
              <a:rPr sz="1600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строго</a:t>
            </a:r>
            <a:r>
              <a:rPr sz="1600" spc="-1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по графику</a:t>
            </a:r>
            <a:endParaRPr sz="1600" dirty="0">
              <a:cs typeface="Times New Roman"/>
            </a:endParaRP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spc="-10" dirty="0" smtClean="0">
                <a:cs typeface="Times New Roman"/>
              </a:rPr>
              <a:t> </a:t>
            </a:r>
            <a:r>
              <a:rPr sz="1600" b="1" spc="-10" dirty="0" err="1" smtClean="0">
                <a:cs typeface="Times New Roman"/>
              </a:rPr>
              <a:t>проведение</a:t>
            </a:r>
            <a:r>
              <a:rPr sz="1600" b="1" spc="5" dirty="0" smtClean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бесконтактной</a:t>
            </a:r>
            <a:r>
              <a:rPr sz="1600" spc="-2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термометрии</a:t>
            </a:r>
            <a:r>
              <a:rPr sz="1600" spc="-35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всем</a:t>
            </a:r>
            <a:r>
              <a:rPr sz="1600" spc="-2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присутствующим</a:t>
            </a:r>
            <a:r>
              <a:rPr sz="1600" spc="-25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в</a:t>
            </a:r>
            <a:r>
              <a:rPr sz="1600" spc="-10" dirty="0">
                <a:cs typeface="Times New Roman"/>
              </a:rPr>
              <a:t> ППЭ</a:t>
            </a:r>
            <a:endParaRPr sz="1600" dirty="0">
              <a:cs typeface="Times New Roman"/>
            </a:endParaRP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sz="1600" b="1" spc="-5" dirty="0">
                <a:cs typeface="Times New Roman"/>
              </a:rPr>
              <a:t>дезинфекция</a:t>
            </a:r>
            <a:r>
              <a:rPr sz="1600" b="1" spc="3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помещений</a:t>
            </a:r>
            <a:r>
              <a:rPr sz="1600" spc="-10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и </a:t>
            </a:r>
            <a:r>
              <a:rPr sz="1600" spc="-5" dirty="0">
                <a:cs typeface="Times New Roman"/>
              </a:rPr>
              <a:t>всех</a:t>
            </a:r>
            <a:r>
              <a:rPr sz="1600" spc="-10" dirty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поверхностей,</a:t>
            </a:r>
            <a:r>
              <a:rPr sz="1600" spc="-15" dirty="0">
                <a:cs typeface="Times New Roman"/>
              </a:rPr>
              <a:t> </a:t>
            </a:r>
            <a:r>
              <a:rPr sz="1600" spc="-5" dirty="0">
                <a:cs typeface="Times New Roman"/>
              </a:rPr>
              <a:t>проветривание</a:t>
            </a:r>
            <a:endParaRPr sz="1600" dirty="0">
              <a:cs typeface="Times New Roman"/>
            </a:endParaRP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spc="-5" dirty="0" smtClean="0">
                <a:cs typeface="Times New Roman"/>
              </a:rPr>
              <a:t>медицинские маски </a:t>
            </a:r>
            <a:r>
              <a:rPr lang="ru-RU" sz="1600" spc="-5" dirty="0" smtClean="0">
                <a:cs typeface="Times New Roman"/>
              </a:rPr>
              <a:t>закуплены </a:t>
            </a:r>
            <a:r>
              <a:rPr sz="1600" b="1" dirty="0" err="1" smtClean="0">
                <a:cs typeface="Times New Roman"/>
              </a:rPr>
              <a:t>для</a:t>
            </a:r>
            <a:r>
              <a:rPr sz="1600" b="1" spc="-10" dirty="0" smtClean="0">
                <a:cs typeface="Times New Roman"/>
              </a:rPr>
              <a:t> </a:t>
            </a:r>
            <a:r>
              <a:rPr lang="ru-RU" sz="1600" b="1" spc="-10" dirty="0" smtClean="0">
                <a:cs typeface="Times New Roman"/>
              </a:rPr>
              <a:t> </a:t>
            </a:r>
            <a:r>
              <a:rPr lang="ru-RU" sz="1600" b="1" spc="-10" dirty="0" smtClean="0">
                <a:cs typeface="Times New Roman"/>
              </a:rPr>
              <a:t>всех </a:t>
            </a:r>
            <a:r>
              <a:rPr sz="1600" b="1" spc="-20" dirty="0" err="1" smtClean="0">
                <a:cs typeface="Times New Roman"/>
              </a:rPr>
              <a:t>работников</a:t>
            </a:r>
            <a:r>
              <a:rPr lang="ru-RU" sz="1600" b="1" spc="-20" dirty="0" smtClean="0">
                <a:cs typeface="Times New Roman"/>
              </a:rPr>
              <a:t> ППЭ</a:t>
            </a: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spc="-20" dirty="0" smtClean="0">
                <a:cs typeface="Times New Roman"/>
              </a:rPr>
              <a:t> принцип рассадки участников  </a:t>
            </a:r>
            <a:r>
              <a:rPr lang="ru-RU" sz="1600" spc="-20" dirty="0" smtClean="0">
                <a:cs typeface="Times New Roman"/>
              </a:rPr>
              <a:t>(не более 9-12 человек в одной  </a:t>
            </a:r>
            <a:r>
              <a:rPr lang="ru-RU" sz="1600" spc="-20" dirty="0" smtClean="0">
                <a:cs typeface="Times New Roman"/>
              </a:rPr>
              <a:t>         аудитории</a:t>
            </a:r>
            <a:r>
              <a:rPr lang="ru-RU" sz="1600" spc="-20" dirty="0" smtClean="0">
                <a:cs typeface="Times New Roman"/>
              </a:rPr>
              <a:t>)</a:t>
            </a:r>
            <a:endParaRPr sz="1600" dirty="0">
              <a:cs typeface="Times New Roman"/>
            </a:endParaRP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sz="1600" b="1" spc="-20" dirty="0" err="1" smtClean="0">
                <a:cs typeface="Times New Roman"/>
              </a:rPr>
              <a:t>соблюдение</a:t>
            </a:r>
            <a:r>
              <a:rPr sz="1600" b="1" spc="15" dirty="0" smtClean="0">
                <a:cs typeface="Times New Roman"/>
              </a:rPr>
              <a:t> </a:t>
            </a:r>
            <a:r>
              <a:rPr sz="1600" b="1" spc="-10" dirty="0">
                <a:cs typeface="Times New Roman"/>
              </a:rPr>
              <a:t>дистанцирования</a:t>
            </a:r>
            <a:r>
              <a:rPr sz="1600" b="1" spc="55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не</a:t>
            </a:r>
            <a:r>
              <a:rPr sz="1600" b="1" dirty="0">
                <a:cs typeface="Times New Roman"/>
              </a:rPr>
              <a:t> </a:t>
            </a:r>
            <a:r>
              <a:rPr sz="1600" b="1" spc="-5" dirty="0">
                <a:cs typeface="Times New Roman"/>
              </a:rPr>
              <a:t>менее</a:t>
            </a:r>
            <a:r>
              <a:rPr sz="1600" b="1" dirty="0">
                <a:cs typeface="Times New Roman"/>
              </a:rPr>
              <a:t> 1,5</a:t>
            </a:r>
            <a:r>
              <a:rPr sz="1600" b="1" spc="5" dirty="0">
                <a:cs typeface="Times New Roman"/>
              </a:rPr>
              <a:t> </a:t>
            </a:r>
            <a:r>
              <a:rPr sz="1600" b="1" dirty="0">
                <a:cs typeface="Times New Roman"/>
              </a:rPr>
              <a:t>м</a:t>
            </a:r>
            <a:r>
              <a:rPr sz="1600" b="1" spc="-10" dirty="0">
                <a:cs typeface="Times New Roman"/>
              </a:rPr>
              <a:t> </a:t>
            </a:r>
            <a:r>
              <a:rPr sz="1600" dirty="0" err="1">
                <a:cs typeface="Times New Roman"/>
              </a:rPr>
              <a:t>всеми</a:t>
            </a:r>
            <a:r>
              <a:rPr sz="1600" spc="5" dirty="0">
                <a:cs typeface="Times New Roman"/>
              </a:rPr>
              <a:t> </a:t>
            </a:r>
            <a:endParaRPr lang="ru-RU" sz="1600" spc="5" dirty="0" smtClean="0">
              <a:cs typeface="Times New Roman"/>
            </a:endParaRPr>
          </a:p>
          <a:p>
            <a:pPr defTabSz="0">
              <a:lnSpc>
                <a:spcPct val="150000"/>
              </a:lnSpc>
            </a:pPr>
            <a:r>
              <a:rPr sz="1600" spc="-5" dirty="0" err="1" smtClean="0">
                <a:cs typeface="Times New Roman"/>
              </a:rPr>
              <a:t>присутствующими</a:t>
            </a:r>
            <a:r>
              <a:rPr sz="1600" spc="-40" dirty="0" smtClean="0">
                <a:cs typeface="Times New Roman"/>
              </a:rPr>
              <a:t> </a:t>
            </a:r>
            <a:r>
              <a:rPr sz="1600" dirty="0">
                <a:cs typeface="Times New Roman"/>
              </a:rPr>
              <a:t>в</a:t>
            </a:r>
            <a:r>
              <a:rPr sz="1600" spc="10" dirty="0">
                <a:cs typeface="Times New Roman"/>
              </a:rPr>
              <a:t> </a:t>
            </a:r>
            <a:r>
              <a:rPr sz="1600" spc="-5" dirty="0" smtClean="0">
                <a:cs typeface="Times New Roman"/>
              </a:rPr>
              <a:t>ППЭ</a:t>
            </a:r>
            <a:endParaRPr lang="ru-RU" sz="1600" spc="-5" dirty="0" smtClean="0">
              <a:cs typeface="Times New Roman"/>
            </a:endParaRP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spc="-5" dirty="0" smtClean="0">
                <a:cs typeface="Times New Roman"/>
              </a:rPr>
              <a:t> </a:t>
            </a:r>
            <a:r>
              <a:rPr lang="ru-RU" sz="1600" b="1" spc="-5" dirty="0" smtClean="0">
                <a:cs typeface="Times New Roman"/>
              </a:rPr>
              <a:t>организация питьевого режима  </a:t>
            </a:r>
            <a:r>
              <a:rPr lang="ru-RU" sz="1600" spc="-5" dirty="0" smtClean="0">
                <a:cs typeface="Times New Roman"/>
              </a:rPr>
              <a:t>(наличие одноразовой посуды)</a:t>
            </a: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spc="-15" dirty="0" smtClean="0">
                <a:cs typeface="Times New Roman"/>
              </a:rPr>
              <a:t> исключение</a:t>
            </a:r>
            <a:r>
              <a:rPr lang="ru-RU" sz="1600" b="1" spc="5" dirty="0" smtClean="0">
                <a:cs typeface="Times New Roman"/>
              </a:rPr>
              <a:t> </a:t>
            </a:r>
            <a:r>
              <a:rPr lang="ru-RU" sz="1600" b="1" spc="-5" dirty="0" smtClean="0">
                <a:cs typeface="Times New Roman"/>
              </a:rPr>
              <a:t>скопления участников ГИА и работников ППЭ</a:t>
            </a: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sz="1600" b="1" spc="-5" dirty="0" smtClean="0">
                <a:cs typeface="Times New Roman"/>
              </a:rPr>
              <a:t> обеззараживание воздуха </a:t>
            </a:r>
            <a:endParaRPr sz="1600" dirty="0">
              <a:cs typeface="Times New Roman"/>
            </a:endParaRPr>
          </a:p>
          <a:p>
            <a:pPr defTabSz="0">
              <a:lnSpc>
                <a:spcPct val="150000"/>
              </a:lnSpc>
              <a:buFont typeface="Wingdings" pitchFamily="2" charset="2"/>
              <a:buChar char="ü"/>
            </a:pPr>
            <a:r>
              <a:rPr sz="1600" b="1" spc="-5" dirty="0">
                <a:cs typeface="Times New Roman"/>
              </a:rPr>
              <a:t>наличие</a:t>
            </a:r>
            <a:r>
              <a:rPr sz="1600" b="1" spc="30" dirty="0">
                <a:cs typeface="Times New Roman"/>
              </a:rPr>
              <a:t> </a:t>
            </a:r>
            <a:r>
              <a:rPr sz="1600" b="1" dirty="0">
                <a:cs typeface="Times New Roman"/>
              </a:rPr>
              <a:t>в</a:t>
            </a:r>
            <a:r>
              <a:rPr sz="1600" b="1" spc="-5" dirty="0">
                <a:cs typeface="Times New Roman"/>
              </a:rPr>
              <a:t> </a:t>
            </a:r>
            <a:r>
              <a:rPr sz="1600" b="1" dirty="0">
                <a:cs typeface="Times New Roman"/>
              </a:rPr>
              <a:t>ППЭ</a:t>
            </a:r>
            <a:r>
              <a:rPr sz="1600" b="1" spc="-5" dirty="0">
                <a:cs typeface="Times New Roman"/>
              </a:rPr>
              <a:t> </a:t>
            </a:r>
            <a:r>
              <a:rPr sz="1600" b="1" spc="-10" dirty="0" err="1">
                <a:cs typeface="Times New Roman"/>
              </a:rPr>
              <a:t>отдельных</a:t>
            </a:r>
            <a:r>
              <a:rPr sz="1600" b="1" spc="20" dirty="0">
                <a:cs typeface="Times New Roman"/>
              </a:rPr>
              <a:t> </a:t>
            </a:r>
            <a:r>
              <a:rPr sz="1600" b="1" spc="-10" dirty="0" err="1" smtClean="0">
                <a:cs typeface="Times New Roman"/>
              </a:rPr>
              <a:t>пакет</a:t>
            </a:r>
            <a:r>
              <a:rPr lang="ru-RU" sz="1600" b="1" spc="-10" dirty="0" err="1" smtClean="0">
                <a:cs typeface="Times New Roman"/>
              </a:rPr>
              <a:t>ов</a:t>
            </a:r>
            <a:r>
              <a:rPr sz="1600" b="1" spc="475" dirty="0" smtClean="0">
                <a:cs typeface="Times New Roman"/>
              </a:rPr>
              <a:t> </a:t>
            </a:r>
            <a:r>
              <a:rPr sz="1600" b="1" dirty="0">
                <a:cs typeface="Times New Roman"/>
              </a:rPr>
              <a:t>для</a:t>
            </a:r>
            <a:r>
              <a:rPr sz="1600" b="1" spc="15" dirty="0">
                <a:cs typeface="Times New Roman"/>
              </a:rPr>
              <a:t> </a:t>
            </a:r>
            <a:r>
              <a:rPr sz="1600" b="1" dirty="0" err="1">
                <a:cs typeface="Times New Roman"/>
              </a:rPr>
              <a:t>сбора</a:t>
            </a:r>
            <a:r>
              <a:rPr sz="1600" b="1" spc="-5" dirty="0">
                <a:cs typeface="Times New Roman"/>
              </a:rPr>
              <a:t> </a:t>
            </a:r>
            <a:r>
              <a:rPr lang="ru-RU" sz="1600" b="1" spc="-5" dirty="0" smtClean="0">
                <a:cs typeface="Times New Roman"/>
              </a:rPr>
              <a:t> </a:t>
            </a:r>
            <a:r>
              <a:rPr sz="1600" b="1" spc="-15" dirty="0" err="1" smtClean="0">
                <a:cs typeface="Times New Roman"/>
              </a:rPr>
              <a:t>использованных</a:t>
            </a:r>
            <a:r>
              <a:rPr sz="1600" b="1" spc="35" dirty="0" smtClean="0">
                <a:cs typeface="Times New Roman"/>
              </a:rPr>
              <a:t> </a:t>
            </a:r>
            <a:r>
              <a:rPr lang="ru-RU" sz="1600" b="1" spc="35" dirty="0" smtClean="0">
                <a:cs typeface="Times New Roman"/>
              </a:rPr>
              <a:t>медицинских </a:t>
            </a:r>
            <a:r>
              <a:rPr sz="1600" b="1" spc="-5" dirty="0" err="1" smtClean="0">
                <a:cs typeface="Times New Roman"/>
              </a:rPr>
              <a:t>масок</a:t>
            </a:r>
            <a:endParaRPr sz="1600" dirty="0"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2143" y="114197"/>
            <a:ext cx="6601924" cy="48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ts val="3704"/>
              </a:lnSpc>
              <a:spcBef>
                <a:spcPts val="100"/>
              </a:spcBef>
            </a:pPr>
            <a:r>
              <a:rPr b="1" spc="-15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КЕГЭ</a:t>
            </a:r>
            <a:r>
              <a:rPr lang="ru-RU" b="1" spc="-15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: </a:t>
            </a:r>
            <a:r>
              <a:rPr sz="2400" b="1" spc="-6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И</a:t>
            </a:r>
            <a:r>
              <a:rPr lang="ru-RU" sz="2400" b="1" spc="-6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СПОЛЬЗОВАНИЕ РЕЗЕРВНОЙ СТАНЦИИ</a:t>
            </a:r>
            <a:r>
              <a:rPr sz="2400" b="1" spc="-195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sz="2400" b="1" spc="-254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КЕ</a:t>
            </a:r>
            <a:r>
              <a:rPr sz="2400" b="1" spc="-229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Г</a:t>
            </a:r>
            <a:r>
              <a:rPr sz="2400" b="1" spc="265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Э</a:t>
            </a:r>
            <a:endParaRPr sz="24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421" y="668254"/>
            <a:ext cx="8538893" cy="590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276605"/>
            <a:ext cx="21545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30" dirty="0">
                <a:solidFill>
                  <a:srgbClr val="E36C09"/>
                </a:solidFill>
              </a:rPr>
              <a:t>СТАНЦИЯ </a:t>
            </a:r>
            <a:r>
              <a:rPr sz="2200" spc="-65" dirty="0">
                <a:solidFill>
                  <a:srgbClr val="E36C09"/>
                </a:solidFill>
              </a:rPr>
              <a:t>КЕГЭ</a:t>
            </a:r>
            <a:endParaRPr sz="2200" dirty="0"/>
          </a:p>
        </p:txBody>
      </p:sp>
      <p:sp>
        <p:nvSpPr>
          <p:cNvPr id="3" name="object 3"/>
          <p:cNvSpPr txBox="1"/>
          <p:nvPr/>
        </p:nvSpPr>
        <p:spPr>
          <a:xfrm>
            <a:off x="247791" y="906481"/>
            <a:ext cx="8649970" cy="886781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2316480" marR="1288415" indent="-1026160">
              <a:lnSpc>
                <a:spcPct val="100000"/>
              </a:lnSpc>
              <a:spcBef>
                <a:spcPts val="195"/>
              </a:spcBef>
            </a:pPr>
            <a:r>
              <a:rPr sz="2800" b="1" spc="-20" dirty="0">
                <a:solidFill>
                  <a:srgbClr val="394454"/>
                </a:solidFill>
                <a:latin typeface="Arial"/>
                <a:cs typeface="Arial"/>
              </a:rPr>
              <a:t>Работоспособность</a:t>
            </a:r>
            <a:r>
              <a:rPr sz="2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94454"/>
                </a:solidFill>
                <a:latin typeface="Arial"/>
                <a:cs typeface="Arial"/>
              </a:rPr>
              <a:t>станции</a:t>
            </a:r>
            <a:r>
              <a:rPr sz="28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94454"/>
                </a:solidFill>
                <a:latin typeface="Arial"/>
                <a:cs typeface="Arial"/>
              </a:rPr>
              <a:t>КЕГЭ </a:t>
            </a:r>
            <a:r>
              <a:rPr sz="2800" b="1" spc="-76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394454"/>
                </a:solidFill>
                <a:latin typeface="Arial"/>
                <a:cs typeface="Arial"/>
              </a:rPr>
              <a:t>удалось</a:t>
            </a:r>
            <a:r>
              <a:rPr sz="2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394454"/>
                </a:solidFill>
                <a:latin typeface="Arial"/>
                <a:cs typeface="Arial"/>
              </a:rPr>
              <a:t>восстановить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3505" y="2162873"/>
            <a:ext cx="8678545" cy="2865120"/>
            <a:chOff x="233502" y="2162873"/>
            <a:chExt cx="8678545" cy="2865120"/>
          </a:xfrm>
        </p:grpSpPr>
        <p:sp>
          <p:nvSpPr>
            <p:cNvPr id="5" name="object 5"/>
            <p:cNvSpPr/>
            <p:nvPr/>
          </p:nvSpPr>
          <p:spPr>
            <a:xfrm>
              <a:off x="247789" y="2177160"/>
              <a:ext cx="8649970" cy="2836545"/>
            </a:xfrm>
            <a:custGeom>
              <a:avLst/>
              <a:gdLst/>
              <a:ahLst/>
              <a:cxnLst/>
              <a:rect l="l" t="t" r="r" b="b"/>
              <a:pathLst>
                <a:path w="8649970" h="2836545">
                  <a:moveTo>
                    <a:pt x="8649462" y="0"/>
                  </a:moveTo>
                  <a:lnTo>
                    <a:pt x="0" y="0"/>
                  </a:lnTo>
                  <a:lnTo>
                    <a:pt x="0" y="2836164"/>
                  </a:lnTo>
                  <a:lnTo>
                    <a:pt x="8649462" y="2836164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7789" y="2177160"/>
              <a:ext cx="8649970" cy="2836545"/>
            </a:xfrm>
            <a:custGeom>
              <a:avLst/>
              <a:gdLst/>
              <a:ahLst/>
              <a:cxnLst/>
              <a:rect l="l" t="t" r="r" b="b"/>
              <a:pathLst>
                <a:path w="8649970" h="2836545">
                  <a:moveTo>
                    <a:pt x="0" y="2836164"/>
                  </a:moveTo>
                  <a:lnTo>
                    <a:pt x="8649462" y="2836164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2836164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75261" y="5085588"/>
            <a:ext cx="8853170" cy="1362710"/>
            <a:chOff x="175260" y="5085588"/>
            <a:chExt cx="8853170" cy="136271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5209032"/>
              <a:ext cx="8744712" cy="11719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60" y="5085588"/>
              <a:ext cx="8852916" cy="13624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789" y="5236667"/>
              <a:ext cx="8649462" cy="107721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47789" y="5236667"/>
              <a:ext cx="8649970" cy="1077595"/>
            </a:xfrm>
            <a:custGeom>
              <a:avLst/>
              <a:gdLst/>
              <a:ahLst/>
              <a:cxnLst/>
              <a:rect l="l" t="t" r="r" b="b"/>
              <a:pathLst>
                <a:path w="8649970" h="1077595">
                  <a:moveTo>
                    <a:pt x="0" y="1077214"/>
                  </a:moveTo>
                  <a:lnTo>
                    <a:pt x="8649462" y="1077214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1077214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6545" y="2237363"/>
            <a:ext cx="8491855" cy="42133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615" marR="6350" indent="-82550" algn="just">
              <a:lnSpc>
                <a:spcPct val="100000"/>
              </a:lnSpc>
              <a:spcBef>
                <a:spcPts val="95"/>
              </a:spcBef>
            </a:pP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Если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техническому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394454"/>
                </a:solidFill>
                <a:latin typeface="Arial"/>
                <a:cs typeface="Arial"/>
              </a:rPr>
              <a:t>специалисту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удалось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восстановить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работоспособность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 станции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КЕГЭ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после</a:t>
            </a:r>
            <a:r>
              <a:rPr sz="16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сбоя,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то:</a:t>
            </a:r>
            <a:endParaRPr sz="16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член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002E4A"/>
                </a:solidFill>
                <a:latin typeface="Microsoft Sans Serif"/>
                <a:cs typeface="Microsoft Sans Serif"/>
              </a:rPr>
              <a:t>ГЭК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обеспечивает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активацию</a:t>
            </a:r>
            <a:r>
              <a:rPr sz="1600" spc="6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ранее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загруженного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ключа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доступа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5" dirty="0">
                <a:solidFill>
                  <a:srgbClr val="002E4A"/>
                </a:solidFill>
                <a:latin typeface="Microsoft Sans Serif"/>
                <a:cs typeface="Microsoft Sans Serif"/>
              </a:rPr>
              <a:t>к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ЭМ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запускает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расшифровку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КИМ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4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член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60" dirty="0">
                <a:solidFill>
                  <a:srgbClr val="002E4A"/>
                </a:solidFill>
                <a:latin typeface="Microsoft Sans Serif"/>
                <a:cs typeface="Microsoft Sans Serif"/>
              </a:rPr>
              <a:t>ГЭК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совместно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организатором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аудитории:</a:t>
            </a:r>
            <a:endParaRPr sz="1600" dirty="0">
              <a:latin typeface="Microsoft Sans Serif"/>
              <a:cs typeface="Microsoft Sans Serif"/>
            </a:endParaRPr>
          </a:p>
          <a:p>
            <a:pPr marL="756285" marR="58419" lvl="1" indent="-287020">
              <a:lnSpc>
                <a:spcPct val="100000"/>
              </a:lnSpc>
              <a:spcBef>
                <a:spcPts val="380"/>
              </a:spcBef>
              <a:buFont typeface="Courier New"/>
              <a:buChar char="o"/>
              <a:tabLst>
                <a:tab pos="756920" algn="l"/>
              </a:tabLst>
            </a:pP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проверяют,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что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на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странице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номер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бланка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регистрации,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отображаемый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на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экране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компьютера,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соответствует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номеру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бумажном</a:t>
            </a:r>
            <a:r>
              <a:rPr sz="16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бланке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9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</a:t>
            </a:r>
            <a:endParaRPr sz="1600" dirty="0">
              <a:latin typeface="Microsoft Sans Serif"/>
              <a:cs typeface="Microsoft Sans Serif"/>
            </a:endParaRPr>
          </a:p>
          <a:p>
            <a:pPr marL="756285" lvl="1" indent="-287020">
              <a:lnSpc>
                <a:spcPct val="100000"/>
              </a:lnSpc>
              <a:spcBef>
                <a:spcPts val="390"/>
              </a:spcBef>
              <a:buFont typeface="Courier New"/>
              <a:buChar char="o"/>
              <a:tabLst>
                <a:tab pos="756920" algn="l"/>
              </a:tabLst>
            </a:pP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предлагают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участнику</a:t>
            </a:r>
            <a:r>
              <a:rPr sz="1600" spc="8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ввести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002E4A"/>
                </a:solidFill>
                <a:latin typeface="Microsoft Sans Serif"/>
                <a:cs typeface="Microsoft Sans Serif"/>
              </a:rPr>
              <a:t>код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активации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и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нажать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5" dirty="0">
                <a:solidFill>
                  <a:srgbClr val="002E4A"/>
                </a:solidFill>
                <a:latin typeface="Microsoft Sans Serif"/>
                <a:cs typeface="Microsoft Sans Serif"/>
              </a:rPr>
              <a:t>кнопку</a:t>
            </a:r>
            <a:endParaRPr sz="1600" dirty="0">
              <a:latin typeface="Microsoft Sans Serif"/>
              <a:cs typeface="Microsoft Sans Serif"/>
            </a:endParaRPr>
          </a:p>
          <a:p>
            <a:pPr marL="756285">
              <a:lnSpc>
                <a:spcPct val="100000"/>
              </a:lnSpc>
            </a:pP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«Продолжить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экзамен»</a:t>
            </a:r>
            <a:endParaRPr sz="16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 dirty="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продолжится,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но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6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увеличивается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определяется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временем,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объявленным</a:t>
            </a:r>
            <a:r>
              <a:rPr sz="1600" spc="4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организатором</a:t>
            </a:r>
            <a:r>
              <a:rPr sz="1600" spc="3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600" spc="4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момент </a:t>
            </a:r>
            <a:r>
              <a:rPr sz="16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начала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экзамена.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600" spc="-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оставшаяся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продолжительность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будет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соответствовать сведениям на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момент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закрытия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r>
              <a:rPr sz="1600" spc="3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и, </a:t>
            </a: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таким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образом, </a:t>
            </a: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будет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</a:t>
            </a:r>
            <a:r>
              <a:rPr sz="16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актуальна</a:t>
            </a:r>
            <a:endParaRPr sz="16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44695"/>
            <a:ext cx="8208912" cy="621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96562" y="2"/>
            <a:ext cx="2064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30" dirty="0" smtClean="0">
                <a:solidFill>
                  <a:srgbClr val="E36C09"/>
                </a:solidFill>
              </a:rPr>
              <a:t>СТАНЦИЯ </a:t>
            </a:r>
            <a:r>
              <a:rPr lang="ru-RU" sz="2400" b="1" spc="-65" dirty="0" smtClean="0">
                <a:solidFill>
                  <a:srgbClr val="E36C09"/>
                </a:solidFill>
              </a:rPr>
              <a:t>КЕГЭ</a:t>
            </a:r>
            <a:endParaRPr lang="ru-RU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1" y="266189"/>
            <a:ext cx="533527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5"/>
              </a:spcBef>
            </a:pPr>
            <a:r>
              <a:rPr sz="2400" b="1" spc="-35" dirty="0">
                <a:solidFill>
                  <a:srgbClr val="E36C09"/>
                </a:solidFill>
              </a:rPr>
              <a:t>ОКОНЧАНИЕ</a:t>
            </a:r>
            <a:r>
              <a:rPr sz="2400" b="1" spc="35" dirty="0">
                <a:solidFill>
                  <a:srgbClr val="E36C09"/>
                </a:solidFill>
              </a:rPr>
              <a:t> </a:t>
            </a:r>
            <a:r>
              <a:rPr sz="2400" b="1" spc="-10" dirty="0">
                <a:solidFill>
                  <a:srgbClr val="E36C09"/>
                </a:solidFill>
              </a:rPr>
              <a:t>ВРЕМЕНИ</a:t>
            </a:r>
            <a:r>
              <a:rPr sz="2400" b="1" spc="35" dirty="0">
                <a:solidFill>
                  <a:srgbClr val="E36C09"/>
                </a:solidFill>
              </a:rPr>
              <a:t> </a:t>
            </a:r>
            <a:r>
              <a:rPr sz="2400" b="1" spc="-25" dirty="0">
                <a:solidFill>
                  <a:srgbClr val="E36C09"/>
                </a:solidFill>
              </a:rPr>
              <a:t>ВЫПОЛНЕНИЯ</a:t>
            </a:r>
            <a:endParaRPr sz="24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247791" y="5672219"/>
            <a:ext cx="8649970" cy="589905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7620" algn="ctr">
              <a:lnSpc>
                <a:spcPct val="100000"/>
              </a:lnSpc>
              <a:spcBef>
                <a:spcPts val="280"/>
              </a:spcBef>
            </a:pP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целом</a:t>
            </a:r>
            <a:r>
              <a:rPr sz="18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схема</a:t>
            </a:r>
            <a:r>
              <a:rPr sz="18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завершения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8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8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же,</a:t>
            </a:r>
            <a:endParaRPr sz="1800">
              <a:latin typeface="Microsoft Sans Serif"/>
              <a:cs typeface="Microsoft Sans Serif"/>
            </a:endParaRPr>
          </a:p>
          <a:p>
            <a:pPr marL="2540" algn="ctr">
              <a:lnSpc>
                <a:spcPct val="100000"/>
              </a:lnSpc>
            </a:pP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«стандартном»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экзамене</a:t>
            </a:r>
            <a:endParaRPr sz="1800">
              <a:latin typeface="Microsoft Sans Serif"/>
              <a:cs typeface="Microsoft Sans Serif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33505" y="754830"/>
            <a:ext cx="8678545" cy="4272915"/>
            <a:chOff x="233502" y="754824"/>
            <a:chExt cx="8678545" cy="4272915"/>
          </a:xfrm>
        </p:grpSpPr>
        <p:sp>
          <p:nvSpPr>
            <p:cNvPr id="5" name="object 5"/>
            <p:cNvSpPr/>
            <p:nvPr/>
          </p:nvSpPr>
          <p:spPr>
            <a:xfrm>
              <a:off x="247789" y="769112"/>
              <a:ext cx="8649970" cy="4244340"/>
            </a:xfrm>
            <a:custGeom>
              <a:avLst/>
              <a:gdLst/>
              <a:ahLst/>
              <a:cxnLst/>
              <a:rect l="l" t="t" r="r" b="b"/>
              <a:pathLst>
                <a:path w="8649970" h="4244340">
                  <a:moveTo>
                    <a:pt x="8649462" y="0"/>
                  </a:moveTo>
                  <a:lnTo>
                    <a:pt x="0" y="0"/>
                  </a:lnTo>
                  <a:lnTo>
                    <a:pt x="0" y="4244213"/>
                  </a:lnTo>
                  <a:lnTo>
                    <a:pt x="8649462" y="4244213"/>
                  </a:lnTo>
                  <a:lnTo>
                    <a:pt x="8649462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7789" y="769112"/>
              <a:ext cx="8649970" cy="4244340"/>
            </a:xfrm>
            <a:custGeom>
              <a:avLst/>
              <a:gdLst/>
              <a:ahLst/>
              <a:cxnLst/>
              <a:rect l="l" t="t" r="r" b="b"/>
              <a:pathLst>
                <a:path w="8649970" h="4244340">
                  <a:moveTo>
                    <a:pt x="0" y="4244213"/>
                  </a:moveTo>
                  <a:lnTo>
                    <a:pt x="8649462" y="4244213"/>
                  </a:lnTo>
                  <a:lnTo>
                    <a:pt x="8649462" y="0"/>
                  </a:lnTo>
                  <a:lnTo>
                    <a:pt x="0" y="0"/>
                  </a:lnTo>
                  <a:lnTo>
                    <a:pt x="0" y="4244213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6545" y="1394592"/>
            <a:ext cx="8244205" cy="3036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80" indent="-8255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</a:t>
            </a:r>
            <a:r>
              <a:rPr sz="18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сообщении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участникам</a:t>
            </a:r>
            <a:r>
              <a:rPr sz="18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о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скором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времени</a:t>
            </a:r>
            <a:r>
              <a:rPr sz="18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 </a:t>
            </a:r>
            <a:r>
              <a:rPr sz="1800" spc="-4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</a:t>
            </a:r>
            <a:r>
              <a:rPr sz="18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30</a:t>
            </a:r>
            <a:r>
              <a:rPr sz="18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</a:t>
            </a:r>
            <a:r>
              <a:rPr sz="18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5</a:t>
            </a:r>
            <a:r>
              <a:rPr sz="18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минут</a:t>
            </a:r>
            <a:r>
              <a:rPr sz="18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</a:t>
            </a:r>
            <a:r>
              <a:rPr sz="18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времени</a:t>
            </a:r>
            <a:r>
              <a:rPr sz="18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завершения</a:t>
            </a:r>
            <a:r>
              <a:rPr sz="1800" spc="9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выполнения</a:t>
            </a:r>
            <a:r>
              <a:rPr sz="18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работы</a:t>
            </a:r>
            <a:r>
              <a:rPr sz="18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напомнить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о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необходимости:</a:t>
            </a:r>
            <a:endParaRPr sz="1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2650">
              <a:latin typeface="Microsoft Sans Serif"/>
              <a:cs typeface="Microsoft Sans Serif"/>
            </a:endParaRPr>
          </a:p>
          <a:p>
            <a:pPr marL="94615" marR="555625" indent="-82550">
              <a:lnSpc>
                <a:spcPct val="100000"/>
              </a:lnSpc>
              <a:buFont typeface="Microsoft Sans Serif"/>
              <a:buChar char="•"/>
              <a:tabLst>
                <a:tab pos="157480" algn="l"/>
              </a:tabLst>
            </a:pP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проверить</a:t>
            </a:r>
            <a:r>
              <a:rPr sz="1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полноту</a:t>
            </a:r>
            <a:r>
              <a:rPr sz="1800" b="1" spc="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и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правильность</a:t>
            </a:r>
            <a:r>
              <a:rPr sz="18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внесения</a:t>
            </a:r>
            <a:r>
              <a:rPr sz="18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394454"/>
                </a:solidFill>
                <a:latin typeface="Arial"/>
                <a:cs typeface="Arial"/>
              </a:rPr>
              <a:t>ответов</a:t>
            </a:r>
            <a:r>
              <a:rPr sz="1800" b="1" spc="6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18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задания </a:t>
            </a:r>
            <a:r>
              <a:rPr sz="1800" b="1" spc="-484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экзаменационной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работы</a:t>
            </a:r>
            <a:r>
              <a:rPr sz="18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8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 для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сдачи</a:t>
            </a:r>
            <a:r>
              <a:rPr sz="18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394454"/>
              </a:buClr>
              <a:buFont typeface="Microsoft Sans Serif"/>
              <a:buChar char="•"/>
            </a:pPr>
            <a:endParaRPr sz="2600">
              <a:latin typeface="Arial"/>
              <a:cs typeface="Arial"/>
            </a:endParaRPr>
          </a:p>
          <a:p>
            <a:pPr marL="94615" marR="100965" indent="-82550">
              <a:lnSpc>
                <a:spcPct val="100000"/>
              </a:lnSpc>
              <a:buFont typeface="Microsoft Sans Serif"/>
              <a:buChar char="•"/>
              <a:tabLst>
                <a:tab pos="157480" algn="l"/>
              </a:tabLst>
            </a:pP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по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 окончании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8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внести</a:t>
            </a:r>
            <a:r>
              <a:rPr sz="1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контрольную</a:t>
            </a:r>
            <a:r>
              <a:rPr sz="1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394454"/>
                </a:solidFill>
                <a:latin typeface="Arial"/>
                <a:cs typeface="Arial"/>
              </a:rPr>
              <a:t>сумму,</a:t>
            </a:r>
            <a:r>
              <a:rPr sz="1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автоматически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сформированную</a:t>
            </a:r>
            <a:r>
              <a:rPr sz="1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основе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введенных</a:t>
            </a:r>
            <a:r>
              <a:rPr sz="1800" b="1" spc="1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участником</a:t>
            </a:r>
            <a:r>
              <a:rPr sz="1800" b="1" spc="5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экзамена</a:t>
            </a:r>
            <a:r>
              <a:rPr sz="18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394454"/>
                </a:solidFill>
                <a:latin typeface="Arial"/>
                <a:cs typeface="Arial"/>
              </a:rPr>
              <a:t>ответов </a:t>
            </a:r>
            <a:r>
              <a:rPr sz="1800" b="1" spc="-484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в</a:t>
            </a:r>
            <a:r>
              <a:rPr sz="18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394454"/>
                </a:solidFill>
                <a:latin typeface="Arial"/>
                <a:cs typeface="Arial"/>
              </a:rPr>
              <a:t>систему,</a:t>
            </a:r>
            <a:r>
              <a:rPr sz="18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бланк</a:t>
            </a:r>
            <a:r>
              <a:rPr sz="18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регистрации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76605"/>
            <a:ext cx="322199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45" dirty="0">
                <a:solidFill>
                  <a:srgbClr val="E36C09"/>
                </a:solidFill>
              </a:rPr>
              <a:t>КОНТРОЛЬНАЯ</a:t>
            </a:r>
            <a:r>
              <a:rPr sz="2200" spc="20" dirty="0">
                <a:solidFill>
                  <a:srgbClr val="E36C09"/>
                </a:solidFill>
              </a:rPr>
              <a:t> </a:t>
            </a:r>
            <a:r>
              <a:rPr sz="2200" spc="-25" dirty="0">
                <a:solidFill>
                  <a:srgbClr val="E36C09"/>
                </a:solidFill>
              </a:rPr>
              <a:t>СУММА</a:t>
            </a:r>
            <a:endParaRPr sz="2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2500" y="515112"/>
            <a:ext cx="2578608" cy="20948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18085" y="970286"/>
            <a:ext cx="123761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4010" marR="77470" indent="-250190">
              <a:lnSpc>
                <a:spcPct val="100000"/>
              </a:lnSpc>
              <a:spcBef>
                <a:spcPts val="105"/>
              </a:spcBef>
            </a:pPr>
            <a:r>
              <a:rPr sz="1400" spc="-35" dirty="0">
                <a:latin typeface="Microsoft Sans Serif"/>
                <a:cs typeface="Microsoft Sans Serif"/>
              </a:rPr>
              <a:t>Кон</a:t>
            </a:r>
            <a:r>
              <a:rPr sz="1400" spc="-20" dirty="0">
                <a:latin typeface="Microsoft Sans Serif"/>
                <a:cs typeface="Microsoft Sans Serif"/>
              </a:rPr>
              <a:t>т</a:t>
            </a:r>
            <a:r>
              <a:rPr sz="1400" spc="-5" dirty="0">
                <a:latin typeface="Microsoft Sans Serif"/>
                <a:cs typeface="Microsoft Sans Serif"/>
              </a:rPr>
              <a:t>р</a:t>
            </a:r>
            <a:r>
              <a:rPr sz="1400" spc="-40" dirty="0">
                <a:latin typeface="Microsoft Sans Serif"/>
                <a:cs typeface="Microsoft Sans Serif"/>
              </a:rPr>
              <a:t>о</a:t>
            </a:r>
            <a:r>
              <a:rPr sz="1400" dirty="0">
                <a:latin typeface="Microsoft Sans Serif"/>
                <a:cs typeface="Microsoft Sans Serif"/>
              </a:rPr>
              <a:t>ль</a:t>
            </a:r>
            <a:r>
              <a:rPr sz="1400" spc="-5" dirty="0">
                <a:latin typeface="Microsoft Sans Serif"/>
                <a:cs typeface="Microsoft Sans Serif"/>
              </a:rPr>
              <a:t>ная  </a:t>
            </a:r>
            <a:r>
              <a:rPr sz="1400" spc="-20" dirty="0">
                <a:latin typeface="Microsoft Sans Serif"/>
                <a:cs typeface="Microsoft Sans Serif"/>
              </a:rPr>
              <a:t>сумма:</a:t>
            </a:r>
            <a:endParaRPr sz="1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lang="ru-RU" sz="1400" spc="-15" dirty="0" smtClean="0">
                <a:latin typeface="Microsoft Sans Serif"/>
                <a:cs typeface="Microsoft Sans Serif"/>
              </a:rPr>
              <a:t>25</a:t>
            </a:r>
            <a:r>
              <a:rPr sz="1400" spc="-15" dirty="0" smtClean="0">
                <a:latin typeface="Microsoft Sans Serif"/>
                <a:cs typeface="Microsoft Sans Serif"/>
              </a:rPr>
              <a:t>-</a:t>
            </a:r>
            <a:r>
              <a:rPr lang="ru-RU" sz="1400" spc="-15" dirty="0" smtClean="0">
                <a:latin typeface="Microsoft Sans Serif"/>
                <a:cs typeface="Microsoft Sans Serif"/>
              </a:rPr>
              <a:t>41</a:t>
            </a:r>
            <a:r>
              <a:rPr sz="1400" spc="-15" dirty="0" smtClean="0">
                <a:latin typeface="Microsoft Sans Serif"/>
                <a:cs typeface="Microsoft Sans Serif"/>
              </a:rPr>
              <a:t>-</a:t>
            </a:r>
            <a:r>
              <a:rPr lang="ru-RU" sz="1400" spc="-15" dirty="0" smtClean="0">
                <a:latin typeface="Microsoft Sans Serif"/>
                <a:cs typeface="Microsoft Sans Serif"/>
              </a:rPr>
              <a:t>61</a:t>
            </a:r>
            <a:r>
              <a:rPr sz="1400" spc="-15" dirty="0" smtClean="0">
                <a:latin typeface="Microsoft Sans Serif"/>
                <a:cs typeface="Microsoft Sans Serif"/>
              </a:rPr>
              <a:t>-</a:t>
            </a:r>
            <a:r>
              <a:rPr lang="ru-RU" sz="1400" spc="-15" dirty="0" smtClean="0">
                <a:latin typeface="Microsoft Sans Serif"/>
                <a:cs typeface="Microsoft Sans Serif"/>
              </a:rPr>
              <a:t>16</a:t>
            </a:r>
            <a:r>
              <a:rPr sz="1400" spc="-15" dirty="0" smtClean="0">
                <a:latin typeface="Microsoft Sans Serif"/>
                <a:cs typeface="Microsoft Sans Serif"/>
              </a:rPr>
              <a:t>-</a:t>
            </a:r>
            <a:r>
              <a:rPr lang="ru-RU" sz="1400" spc="-15" dirty="0" smtClean="0">
                <a:latin typeface="Microsoft Sans Serif"/>
                <a:cs typeface="Microsoft Sans Serif"/>
              </a:rPr>
              <a:t>7</a:t>
            </a:r>
            <a:r>
              <a:rPr sz="1400" spc="-15" dirty="0" smtClean="0">
                <a:latin typeface="Microsoft Sans Serif"/>
                <a:cs typeface="Microsoft Sans Serif"/>
              </a:rPr>
              <a:t>5</a:t>
            </a:r>
            <a:endParaRPr sz="1400" dirty="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3121" y="995175"/>
            <a:ext cx="7642859" cy="5241724"/>
            <a:chOff x="163118" y="995172"/>
            <a:chExt cx="7642859" cy="56915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168" y="3377082"/>
              <a:ext cx="4807331" cy="11432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2643" y="3367557"/>
              <a:ext cx="4826635" cy="1162685"/>
            </a:xfrm>
            <a:custGeom>
              <a:avLst/>
              <a:gdLst/>
              <a:ahLst/>
              <a:cxnLst/>
              <a:rect l="l" t="t" r="r" b="b"/>
              <a:pathLst>
                <a:path w="4826635" h="1162685">
                  <a:moveTo>
                    <a:pt x="0" y="1162278"/>
                  </a:moveTo>
                  <a:lnTo>
                    <a:pt x="4826508" y="1162278"/>
                  </a:lnTo>
                  <a:lnTo>
                    <a:pt x="4826508" y="0"/>
                  </a:lnTo>
                  <a:lnTo>
                    <a:pt x="0" y="0"/>
                  </a:lnTo>
                  <a:lnTo>
                    <a:pt x="0" y="1162278"/>
                  </a:lnTo>
                  <a:close/>
                </a:path>
              </a:pathLst>
            </a:custGeom>
            <a:ln w="19050">
              <a:solidFill>
                <a:srgbClr val="3D44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8112" y="2583180"/>
              <a:ext cx="984503" cy="7955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4499" y="2610230"/>
              <a:ext cx="871601" cy="70015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14499" y="2610230"/>
              <a:ext cx="871855" cy="700405"/>
            </a:xfrm>
            <a:custGeom>
              <a:avLst/>
              <a:gdLst/>
              <a:ahLst/>
              <a:cxnLst/>
              <a:rect l="l" t="t" r="r" b="b"/>
              <a:pathLst>
                <a:path w="871855" h="700404">
                  <a:moveTo>
                    <a:pt x="0" y="350139"/>
                  </a:moveTo>
                  <a:lnTo>
                    <a:pt x="217931" y="350139"/>
                  </a:lnTo>
                  <a:lnTo>
                    <a:pt x="217931" y="0"/>
                  </a:lnTo>
                  <a:lnTo>
                    <a:pt x="653669" y="0"/>
                  </a:lnTo>
                  <a:lnTo>
                    <a:pt x="653669" y="350139"/>
                  </a:lnTo>
                  <a:lnTo>
                    <a:pt x="871601" y="350139"/>
                  </a:lnTo>
                  <a:lnTo>
                    <a:pt x="435737" y="700151"/>
                  </a:lnTo>
                  <a:lnTo>
                    <a:pt x="0" y="35013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936" y="5119992"/>
              <a:ext cx="4160901" cy="156654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1452" y="4535424"/>
              <a:ext cx="982980" cy="7970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6951" y="4563110"/>
              <a:ext cx="871474" cy="70015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66951" y="4563110"/>
              <a:ext cx="871855" cy="700405"/>
            </a:xfrm>
            <a:custGeom>
              <a:avLst/>
              <a:gdLst/>
              <a:ahLst/>
              <a:cxnLst/>
              <a:rect l="l" t="t" r="r" b="b"/>
              <a:pathLst>
                <a:path w="871855" h="700404">
                  <a:moveTo>
                    <a:pt x="0" y="350138"/>
                  </a:moveTo>
                  <a:lnTo>
                    <a:pt x="217805" y="350138"/>
                  </a:lnTo>
                  <a:lnTo>
                    <a:pt x="217805" y="0"/>
                  </a:lnTo>
                  <a:lnTo>
                    <a:pt x="653542" y="0"/>
                  </a:lnTo>
                  <a:lnTo>
                    <a:pt x="653542" y="350138"/>
                  </a:lnTo>
                  <a:lnTo>
                    <a:pt x="871474" y="350138"/>
                  </a:lnTo>
                  <a:lnTo>
                    <a:pt x="435737" y="700151"/>
                  </a:lnTo>
                  <a:lnTo>
                    <a:pt x="0" y="35013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2487" y="1014984"/>
              <a:ext cx="4663440" cy="4953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74464" y="995172"/>
              <a:ext cx="2168651" cy="4632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89731" y="1043051"/>
              <a:ext cx="4568317" cy="40005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189731" y="1043051"/>
              <a:ext cx="4568825" cy="400050"/>
            </a:xfrm>
            <a:custGeom>
              <a:avLst/>
              <a:gdLst/>
              <a:ahLst/>
              <a:cxnLst/>
              <a:rect l="l" t="t" r="r" b="b"/>
              <a:pathLst>
                <a:path w="4568825" h="400050">
                  <a:moveTo>
                    <a:pt x="4568317" y="0"/>
                  </a:moveTo>
                  <a:lnTo>
                    <a:pt x="200025" y="0"/>
                  </a:lnTo>
                  <a:lnTo>
                    <a:pt x="0" y="200025"/>
                  </a:lnTo>
                  <a:lnTo>
                    <a:pt x="200025" y="400050"/>
                  </a:lnTo>
                  <a:lnTo>
                    <a:pt x="4568317" y="400050"/>
                  </a:lnTo>
                  <a:lnTo>
                    <a:pt x="4568317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657471" y="1070615"/>
            <a:ext cx="17335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Станция</a:t>
            </a:r>
            <a:r>
              <a:rPr sz="2000" spc="-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6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2000" dirty="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651505" y="1871478"/>
            <a:ext cx="5492750" cy="4674235"/>
            <a:chOff x="3651503" y="1871472"/>
            <a:chExt cx="5492496" cy="4674107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42915" y="3701795"/>
              <a:ext cx="4020312" cy="4953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85103" y="3680460"/>
              <a:ext cx="2706624" cy="4632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90032" y="3728973"/>
              <a:ext cx="3925442" cy="40005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090032" y="3728973"/>
              <a:ext cx="3925570" cy="400050"/>
            </a:xfrm>
            <a:custGeom>
              <a:avLst/>
              <a:gdLst/>
              <a:ahLst/>
              <a:cxnLst/>
              <a:rect l="l" t="t" r="r" b="b"/>
              <a:pathLst>
                <a:path w="3925570" h="400050">
                  <a:moveTo>
                    <a:pt x="3925442" y="0"/>
                  </a:moveTo>
                  <a:lnTo>
                    <a:pt x="200025" y="0"/>
                  </a:lnTo>
                  <a:lnTo>
                    <a:pt x="0" y="200025"/>
                  </a:lnTo>
                  <a:lnTo>
                    <a:pt x="200025" y="400050"/>
                  </a:lnTo>
                  <a:lnTo>
                    <a:pt x="3925442" y="400050"/>
                  </a:lnTo>
                  <a:lnTo>
                    <a:pt x="3925442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370831" y="5742431"/>
              <a:ext cx="4663440" cy="8031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494275" y="5724143"/>
              <a:ext cx="4649724" cy="76809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418837" y="5770409"/>
              <a:ext cx="4568317" cy="70788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418837" y="5770409"/>
              <a:ext cx="4568825" cy="708025"/>
            </a:xfrm>
            <a:custGeom>
              <a:avLst/>
              <a:gdLst/>
              <a:ahLst/>
              <a:cxnLst/>
              <a:rect l="l" t="t" r="r" b="b"/>
              <a:pathLst>
                <a:path w="4568825" h="708025">
                  <a:moveTo>
                    <a:pt x="4568317" y="0"/>
                  </a:moveTo>
                  <a:lnTo>
                    <a:pt x="353949" y="0"/>
                  </a:lnTo>
                  <a:lnTo>
                    <a:pt x="0" y="353936"/>
                  </a:lnTo>
                  <a:lnTo>
                    <a:pt x="353949" y="707885"/>
                  </a:lnTo>
                  <a:lnTo>
                    <a:pt x="4568317" y="707885"/>
                  </a:lnTo>
                  <a:lnTo>
                    <a:pt x="4568317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51503" y="1871472"/>
              <a:ext cx="5059680" cy="13807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301995" y="2037588"/>
              <a:ext cx="3384804" cy="97840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00398" y="1895475"/>
              <a:ext cx="4963668" cy="128638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700398" y="1895475"/>
              <a:ext cx="4963795" cy="1286510"/>
            </a:xfrm>
            <a:custGeom>
              <a:avLst/>
              <a:gdLst/>
              <a:ahLst/>
              <a:cxnLst/>
              <a:rect l="l" t="t" r="r" b="b"/>
              <a:pathLst>
                <a:path w="4963795" h="1286510">
                  <a:moveTo>
                    <a:pt x="0" y="643127"/>
                  </a:moveTo>
                  <a:lnTo>
                    <a:pt x="321690" y="321563"/>
                  </a:lnTo>
                  <a:lnTo>
                    <a:pt x="321690" y="482346"/>
                  </a:lnTo>
                  <a:lnTo>
                    <a:pt x="1572133" y="482346"/>
                  </a:lnTo>
                  <a:lnTo>
                    <a:pt x="1572133" y="0"/>
                  </a:lnTo>
                  <a:lnTo>
                    <a:pt x="4963668" y="0"/>
                  </a:lnTo>
                  <a:lnTo>
                    <a:pt x="4963668" y="1286383"/>
                  </a:lnTo>
                  <a:lnTo>
                    <a:pt x="1572133" y="1286383"/>
                  </a:lnTo>
                  <a:lnTo>
                    <a:pt x="1572133" y="803910"/>
                  </a:lnTo>
                  <a:lnTo>
                    <a:pt x="321690" y="803910"/>
                  </a:lnTo>
                  <a:lnTo>
                    <a:pt x="321690" y="964691"/>
                  </a:lnTo>
                  <a:lnTo>
                    <a:pt x="0" y="643127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469385" y="2099819"/>
            <a:ext cx="299783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Участник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экзамена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переносит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Организатор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проверяет 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правильность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646932" y="4267206"/>
            <a:ext cx="5059680" cy="1381125"/>
            <a:chOff x="3646932" y="4267200"/>
            <a:chExt cx="5059680" cy="1381125"/>
          </a:xfrm>
        </p:grpSpPr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46932" y="4267200"/>
              <a:ext cx="5059679" cy="138074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95900" y="4296155"/>
              <a:ext cx="3381755" cy="125272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95700" y="4291075"/>
              <a:ext cx="4963541" cy="1286383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695700" y="4291075"/>
              <a:ext cx="4963795" cy="1286510"/>
            </a:xfrm>
            <a:custGeom>
              <a:avLst/>
              <a:gdLst/>
              <a:ahLst/>
              <a:cxnLst/>
              <a:rect l="l" t="t" r="r" b="b"/>
              <a:pathLst>
                <a:path w="4963795" h="1286510">
                  <a:moveTo>
                    <a:pt x="0" y="643128"/>
                  </a:moveTo>
                  <a:lnTo>
                    <a:pt x="321563" y="321563"/>
                  </a:lnTo>
                  <a:lnTo>
                    <a:pt x="321563" y="482346"/>
                  </a:lnTo>
                  <a:lnTo>
                    <a:pt x="1572005" y="482346"/>
                  </a:lnTo>
                  <a:lnTo>
                    <a:pt x="1572005" y="0"/>
                  </a:lnTo>
                  <a:lnTo>
                    <a:pt x="4963541" y="0"/>
                  </a:lnTo>
                  <a:lnTo>
                    <a:pt x="4963541" y="1286383"/>
                  </a:lnTo>
                  <a:lnTo>
                    <a:pt x="1572005" y="1286383"/>
                  </a:lnTo>
                  <a:lnTo>
                    <a:pt x="1572005" y="803910"/>
                  </a:lnTo>
                  <a:lnTo>
                    <a:pt x="321563" y="803910"/>
                  </a:lnTo>
                  <a:lnTo>
                    <a:pt x="321563" y="964819"/>
                  </a:lnTo>
                  <a:lnTo>
                    <a:pt x="0" y="643128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676647" y="3757120"/>
            <a:ext cx="4229100" cy="26988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03655">
              <a:lnSpc>
                <a:spcPct val="100000"/>
              </a:lnSpc>
              <a:spcBef>
                <a:spcPts val="105"/>
              </a:spcBef>
            </a:pPr>
            <a:r>
              <a:rPr sz="20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Бланк</a:t>
            </a:r>
            <a:r>
              <a:rPr sz="20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регистрации</a:t>
            </a:r>
            <a:endParaRPr sz="20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50" dirty="0">
              <a:latin typeface="Microsoft Sans Serif"/>
              <a:cs typeface="Microsoft Sans Serif"/>
            </a:endParaRPr>
          </a:p>
          <a:p>
            <a:pPr marL="798830" marR="447675" indent="-635" algn="ctr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Организатор переносит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Участник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экзамена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проверяет </a:t>
            </a:r>
            <a:r>
              <a:rPr sz="1800" b="1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правильность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и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ставит свою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подпись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 dirty="0">
              <a:latin typeface="Calibri"/>
              <a:cs typeface="Calibri"/>
            </a:endParaRPr>
          </a:p>
          <a:p>
            <a:pPr marL="12700" marR="5080" indent="254000">
              <a:lnSpc>
                <a:spcPct val="100000"/>
              </a:lnSpc>
              <a:spcBef>
                <a:spcPts val="5"/>
              </a:spcBef>
            </a:pPr>
            <a:r>
              <a:rPr sz="20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Форма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ППЭ-05-02-К</a:t>
            </a:r>
            <a:r>
              <a:rPr sz="20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«Протокол 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 в</a:t>
            </a:r>
            <a:r>
              <a:rPr sz="20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аудитории»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38317" y="6305374"/>
            <a:ext cx="2219325" cy="371475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42" y="276605"/>
            <a:ext cx="3497579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60" dirty="0">
                <a:solidFill>
                  <a:srgbClr val="E36C09"/>
                </a:solidFill>
                <a:latin typeface="Microsoft Sans Serif"/>
                <a:cs typeface="Microsoft Sans Serif"/>
              </a:rPr>
              <a:t>УПАКОВКА</a:t>
            </a:r>
            <a:r>
              <a:rPr sz="2200" spc="-5" dirty="0">
                <a:solidFill>
                  <a:srgbClr val="E36C09"/>
                </a:solidFill>
                <a:latin typeface="Microsoft Sans Serif"/>
                <a:cs typeface="Microsoft Sans Serif"/>
              </a:rPr>
              <a:t> </a:t>
            </a:r>
            <a:r>
              <a:rPr sz="2200" spc="-30" dirty="0">
                <a:solidFill>
                  <a:srgbClr val="E36C09"/>
                </a:solidFill>
                <a:latin typeface="Microsoft Sans Serif"/>
                <a:cs typeface="Microsoft Sans Serif"/>
              </a:rPr>
              <a:t>МАТЕРИАЛОВ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0021" y="627893"/>
            <a:ext cx="8784590" cy="1496695"/>
            <a:chOff x="160020" y="627887"/>
            <a:chExt cx="8784590" cy="1496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661415"/>
              <a:ext cx="8744712" cy="14630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020" y="627887"/>
              <a:ext cx="8412480" cy="14630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789" y="689355"/>
              <a:ext cx="8649462" cy="13680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7791" y="689361"/>
            <a:ext cx="8649970" cy="1368425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80"/>
              </a:spcBef>
            </a:pPr>
            <a:r>
              <a:rPr sz="1800" b="1" spc="-20" dirty="0">
                <a:solidFill>
                  <a:srgbClr val="394454"/>
                </a:solidFill>
                <a:latin typeface="Arial"/>
                <a:cs typeface="Arial"/>
              </a:rPr>
              <a:t>Технический</a:t>
            </a:r>
            <a:r>
              <a:rPr sz="18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специалист</a:t>
            </a:r>
            <a:r>
              <a:rPr sz="18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394454"/>
                </a:solidFill>
                <a:latin typeface="Arial"/>
                <a:cs typeface="Arial"/>
              </a:rPr>
              <a:t>должен</a:t>
            </a:r>
            <a:r>
              <a:rPr sz="18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94454"/>
                </a:solidFill>
                <a:latin typeface="Arial"/>
                <a:cs typeface="Arial"/>
              </a:rPr>
              <a:t>прийти</a:t>
            </a:r>
            <a:r>
              <a:rPr sz="1800" b="1" spc="4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94454"/>
                </a:solidFill>
                <a:latin typeface="Arial"/>
                <a:cs typeface="Arial"/>
              </a:rPr>
              <a:t>в </a:t>
            </a:r>
            <a:r>
              <a:rPr sz="1800" b="1" spc="-15" dirty="0">
                <a:solidFill>
                  <a:srgbClr val="394454"/>
                </a:solidFill>
                <a:latin typeface="Arial"/>
                <a:cs typeface="Arial"/>
              </a:rPr>
              <a:t>аудиторию:</a:t>
            </a:r>
            <a:endParaRPr sz="1800">
              <a:latin typeface="Arial"/>
              <a:cs typeface="Arial"/>
            </a:endParaRPr>
          </a:p>
          <a:p>
            <a:pPr marL="172085" indent="-81280">
              <a:lnSpc>
                <a:spcPct val="100000"/>
              </a:lnSpc>
              <a:buSzPct val="94444"/>
              <a:buChar char="•"/>
              <a:tabLst>
                <a:tab pos="172720" algn="l"/>
              </a:tabLst>
            </a:pP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завершить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экзамен:</a:t>
            </a:r>
            <a:endParaRPr sz="1800">
              <a:latin typeface="Microsoft Sans Serif"/>
              <a:cs typeface="Microsoft Sans Serif"/>
            </a:endParaRPr>
          </a:p>
          <a:p>
            <a:pPr marL="492125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6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станции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(с</a:t>
            </a:r>
            <a:r>
              <a:rPr sz="16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печатью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протокола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печати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ЭМ)</a:t>
            </a:r>
            <a:endParaRPr sz="1600">
              <a:latin typeface="Microsoft Sans Serif"/>
              <a:cs typeface="Microsoft Sans Serif"/>
            </a:endParaRPr>
          </a:p>
          <a:p>
            <a:pPr marL="492125">
              <a:lnSpc>
                <a:spcPts val="1914"/>
              </a:lnSpc>
              <a:spcBef>
                <a:spcPts val="5"/>
              </a:spcBef>
            </a:pPr>
            <a:r>
              <a:rPr sz="1600" spc="-10" dirty="0">
                <a:solidFill>
                  <a:srgbClr val="394454"/>
                </a:solidFill>
                <a:latin typeface="Courier New"/>
                <a:cs typeface="Courier New"/>
              </a:rPr>
              <a:t>o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 станции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</a:t>
            </a:r>
            <a:endParaRPr sz="1600">
              <a:latin typeface="Microsoft Sans Serif"/>
              <a:cs typeface="Microsoft Sans Serif"/>
            </a:endParaRPr>
          </a:p>
          <a:p>
            <a:pPr marL="172085" indent="-81280">
              <a:lnSpc>
                <a:spcPts val="2155"/>
              </a:lnSpc>
              <a:buSzPct val="94444"/>
              <a:buChar char="•"/>
              <a:tabLst>
                <a:tab pos="172720" algn="l"/>
              </a:tabLst>
            </a:pP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выполнить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экспорт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ответов</a:t>
            </a:r>
            <a:r>
              <a:rPr sz="18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электронных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журналов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2077" y="5972175"/>
            <a:ext cx="8600440" cy="659130"/>
          </a:xfrm>
          <a:custGeom>
            <a:avLst/>
            <a:gdLst/>
            <a:ahLst/>
            <a:cxnLst/>
            <a:rect l="l" t="t" r="r" b="b"/>
            <a:pathLst>
              <a:path w="8600440" h="659129">
                <a:moveTo>
                  <a:pt x="8599932" y="0"/>
                </a:moveTo>
                <a:lnTo>
                  <a:pt x="0" y="0"/>
                </a:lnTo>
                <a:lnTo>
                  <a:pt x="0" y="658520"/>
                </a:lnTo>
                <a:lnTo>
                  <a:pt x="8599932" y="658520"/>
                </a:lnTo>
                <a:lnTo>
                  <a:pt x="8599932" y="0"/>
                </a:lnTo>
                <a:close/>
              </a:path>
            </a:pathLst>
          </a:custGeom>
          <a:solidFill>
            <a:srgbClr val="D1D5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2077" y="5972180"/>
            <a:ext cx="8600440" cy="604653"/>
          </a:xfrm>
          <a:prstGeom prst="rect">
            <a:avLst/>
          </a:prstGeom>
          <a:ln w="19050">
            <a:solidFill>
              <a:srgbClr val="394454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2502535" marR="100330" indent="-2399665">
              <a:lnSpc>
                <a:spcPct val="100000"/>
              </a:lnSpc>
              <a:spcBef>
                <a:spcPts val="395"/>
              </a:spcBef>
            </a:pP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целом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схема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упаковки</a:t>
            </a:r>
            <a:r>
              <a:rPr sz="18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материалов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окончания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экзамена</a:t>
            </a:r>
            <a:r>
              <a:rPr sz="18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аудитории</a:t>
            </a:r>
            <a:r>
              <a:rPr sz="18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та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же, </a:t>
            </a:r>
            <a:r>
              <a:rPr sz="1800" spc="-4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что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«стандартном»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экзамене</a:t>
            </a:r>
            <a:endParaRPr sz="1800">
              <a:latin typeface="Microsoft Sans Serif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3567" y="3643254"/>
            <a:ext cx="2563241" cy="224320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389636" y="4845183"/>
            <a:ext cx="119189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35" dirty="0">
                <a:solidFill>
                  <a:srgbClr val="3D4453"/>
                </a:solidFill>
                <a:latin typeface="Microsoft Sans Serif"/>
                <a:cs typeface="Microsoft Sans Serif"/>
              </a:rPr>
              <a:t>ВДП</a:t>
            </a:r>
            <a:r>
              <a:rPr sz="3200" spc="-6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3D4453"/>
                </a:solidFill>
                <a:latin typeface="Microsoft Sans Serif"/>
                <a:cs typeface="Microsoft Sans Serif"/>
              </a:rPr>
              <a:t>1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40664" y="2125979"/>
            <a:ext cx="2519680" cy="1705610"/>
            <a:chOff x="740663" y="2125979"/>
            <a:chExt cx="2519680" cy="170561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0663" y="2125979"/>
              <a:ext cx="2471928" cy="17053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235" y="2310383"/>
              <a:ext cx="2514600" cy="7040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7920" y="2150744"/>
              <a:ext cx="2377935" cy="16101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7920" y="2150744"/>
              <a:ext cx="2378075" cy="1610360"/>
            </a:xfrm>
            <a:custGeom>
              <a:avLst/>
              <a:gdLst/>
              <a:ahLst/>
              <a:cxnLst/>
              <a:rect l="l" t="t" r="r" b="b"/>
              <a:pathLst>
                <a:path w="2378075" h="1610360">
                  <a:moveTo>
                    <a:pt x="0" y="0"/>
                  </a:moveTo>
                  <a:lnTo>
                    <a:pt x="2377935" y="0"/>
                  </a:lnTo>
                  <a:lnTo>
                    <a:pt x="2377935" y="1046226"/>
                  </a:lnTo>
                  <a:lnTo>
                    <a:pt x="1390256" y="1046226"/>
                  </a:lnTo>
                  <a:lnTo>
                    <a:pt x="1390256" y="1207642"/>
                  </a:lnTo>
                  <a:lnTo>
                    <a:pt x="1591551" y="1207642"/>
                  </a:lnTo>
                  <a:lnTo>
                    <a:pt x="1188961" y="1610105"/>
                  </a:lnTo>
                  <a:lnTo>
                    <a:pt x="786498" y="1207642"/>
                  </a:lnTo>
                  <a:lnTo>
                    <a:pt x="987666" y="1207642"/>
                  </a:lnTo>
                  <a:lnTo>
                    <a:pt x="987666" y="1046226"/>
                  </a:lnTo>
                  <a:lnTo>
                    <a:pt x="0" y="104622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13282" y="2372061"/>
            <a:ext cx="21285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Бланки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регистрации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участников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экзамена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37385" y="3671829"/>
            <a:ext cx="2563367" cy="2243201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193797" y="4873574"/>
            <a:ext cx="11918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35" dirty="0">
                <a:solidFill>
                  <a:srgbClr val="3D4453"/>
                </a:solidFill>
                <a:latin typeface="Microsoft Sans Serif"/>
                <a:cs typeface="Microsoft Sans Serif"/>
              </a:rPr>
              <a:t>ВДП</a:t>
            </a:r>
            <a:r>
              <a:rPr sz="3200" spc="-65" dirty="0">
                <a:solidFill>
                  <a:srgbClr val="3D4453"/>
                </a:solidFill>
                <a:latin typeface="Microsoft Sans Serif"/>
                <a:cs typeface="Microsoft Sans Serif"/>
              </a:rPr>
              <a:t> </a:t>
            </a:r>
            <a:r>
              <a:rPr sz="3200" dirty="0">
                <a:solidFill>
                  <a:srgbClr val="3D4453"/>
                </a:solidFill>
                <a:latin typeface="Microsoft Sans Serif"/>
                <a:cs typeface="Microsoft Sans Serif"/>
              </a:rPr>
              <a:t>2</a:t>
            </a:r>
            <a:endParaRPr sz="320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422138" y="2090927"/>
            <a:ext cx="2494915" cy="1750060"/>
            <a:chOff x="6422135" y="2090927"/>
            <a:chExt cx="2494915" cy="1750060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2135" y="2135123"/>
              <a:ext cx="2473452" cy="170535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6519" y="2090927"/>
              <a:ext cx="2470404" cy="116128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69760" y="2160269"/>
              <a:ext cx="2377947" cy="161010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469760" y="2160269"/>
              <a:ext cx="2378075" cy="1610360"/>
            </a:xfrm>
            <a:custGeom>
              <a:avLst/>
              <a:gdLst/>
              <a:ahLst/>
              <a:cxnLst/>
              <a:rect l="l" t="t" r="r" b="b"/>
              <a:pathLst>
                <a:path w="2378075" h="1610360">
                  <a:moveTo>
                    <a:pt x="0" y="0"/>
                  </a:moveTo>
                  <a:lnTo>
                    <a:pt x="2377947" y="0"/>
                  </a:lnTo>
                  <a:lnTo>
                    <a:pt x="2377947" y="1046226"/>
                  </a:lnTo>
                  <a:lnTo>
                    <a:pt x="1390268" y="1046226"/>
                  </a:lnTo>
                  <a:lnTo>
                    <a:pt x="1390268" y="1207642"/>
                  </a:lnTo>
                  <a:lnTo>
                    <a:pt x="1591564" y="1207642"/>
                  </a:lnTo>
                  <a:lnTo>
                    <a:pt x="1188973" y="1610105"/>
                  </a:lnTo>
                  <a:lnTo>
                    <a:pt x="786511" y="1207642"/>
                  </a:lnTo>
                  <a:lnTo>
                    <a:pt x="987806" y="1207642"/>
                  </a:lnTo>
                  <a:lnTo>
                    <a:pt x="987806" y="1046226"/>
                  </a:lnTo>
                  <a:lnTo>
                    <a:pt x="0" y="104622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599046" y="2152859"/>
            <a:ext cx="2120900" cy="1034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Все</a:t>
            </a:r>
            <a:r>
              <a:rPr sz="18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черновики</a:t>
            </a:r>
            <a:endParaRPr sz="18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20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(черновики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КЕГЭ,</a:t>
            </a:r>
            <a:endParaRPr sz="16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использованные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листы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бумаги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черновиков)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364991" y="2135123"/>
            <a:ext cx="2524125" cy="1705610"/>
            <a:chOff x="3364991" y="2135123"/>
            <a:chExt cx="2524125" cy="1705610"/>
          </a:xfrm>
        </p:grpSpPr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64991" y="2135123"/>
              <a:ext cx="2471928" cy="17053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66515" y="2182367"/>
              <a:ext cx="2522219" cy="97840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12108" y="2160269"/>
              <a:ext cx="2377948" cy="161010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412108" y="2160269"/>
              <a:ext cx="2378075" cy="1610360"/>
            </a:xfrm>
            <a:custGeom>
              <a:avLst/>
              <a:gdLst/>
              <a:ahLst/>
              <a:cxnLst/>
              <a:rect l="l" t="t" r="r" b="b"/>
              <a:pathLst>
                <a:path w="2378075" h="1610360">
                  <a:moveTo>
                    <a:pt x="0" y="0"/>
                  </a:moveTo>
                  <a:lnTo>
                    <a:pt x="2377948" y="0"/>
                  </a:lnTo>
                  <a:lnTo>
                    <a:pt x="2377948" y="1046226"/>
                  </a:lnTo>
                  <a:lnTo>
                    <a:pt x="1390268" y="1046226"/>
                  </a:lnTo>
                  <a:lnTo>
                    <a:pt x="1390268" y="1207642"/>
                  </a:lnTo>
                  <a:lnTo>
                    <a:pt x="1591564" y="1207642"/>
                  </a:lnTo>
                  <a:lnTo>
                    <a:pt x="1188974" y="1610105"/>
                  </a:lnTo>
                  <a:lnTo>
                    <a:pt x="786511" y="1207642"/>
                  </a:lnTo>
                  <a:lnTo>
                    <a:pt x="987805" y="1207642"/>
                  </a:lnTo>
                  <a:lnTo>
                    <a:pt x="987805" y="1046226"/>
                  </a:lnTo>
                  <a:lnTo>
                    <a:pt x="0" y="1046226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534917" y="2244597"/>
            <a:ext cx="21336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194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Испорченные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бракованные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бланки</a:t>
            </a:r>
            <a:endParaRPr sz="1800">
              <a:latin typeface="Calibri"/>
              <a:cs typeface="Calibri"/>
            </a:endParaRPr>
          </a:p>
          <a:p>
            <a:pPr marL="44069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регистрации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129404" y="3519709"/>
            <a:ext cx="2910839" cy="2638425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7022086" y="4848225"/>
            <a:ext cx="13633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5" dirty="0">
                <a:solidFill>
                  <a:srgbClr val="3D4453"/>
                </a:solidFill>
                <a:latin typeface="Microsoft Sans Serif"/>
                <a:cs typeface="Microsoft Sans Serif"/>
              </a:rPr>
              <a:t>Конверт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276605"/>
            <a:ext cx="603758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0" dirty="0">
                <a:solidFill>
                  <a:srgbClr val="E36C09"/>
                </a:solidFill>
              </a:rPr>
              <a:t>СДАЧА</a:t>
            </a:r>
            <a:r>
              <a:rPr sz="2200" spc="-5" dirty="0">
                <a:solidFill>
                  <a:srgbClr val="E36C09"/>
                </a:solidFill>
              </a:rPr>
              <a:t> </a:t>
            </a:r>
            <a:r>
              <a:rPr sz="2200" spc="-30" dirty="0">
                <a:solidFill>
                  <a:srgbClr val="E36C09"/>
                </a:solidFill>
              </a:rPr>
              <a:t>МАТЕРИАЛОВ</a:t>
            </a:r>
            <a:r>
              <a:rPr sz="2200" spc="20" dirty="0">
                <a:solidFill>
                  <a:srgbClr val="E36C09"/>
                </a:solidFill>
              </a:rPr>
              <a:t> </a:t>
            </a:r>
            <a:r>
              <a:rPr sz="2200" spc="-65" dirty="0">
                <a:solidFill>
                  <a:srgbClr val="E36C09"/>
                </a:solidFill>
              </a:rPr>
              <a:t>РУКОВОДИТЕЛЮ</a:t>
            </a:r>
            <a:r>
              <a:rPr sz="2200" spc="50" dirty="0">
                <a:solidFill>
                  <a:srgbClr val="E36C09"/>
                </a:solidFill>
              </a:rPr>
              <a:t> </a:t>
            </a:r>
            <a:r>
              <a:rPr sz="2200" spc="-5" dirty="0">
                <a:solidFill>
                  <a:srgbClr val="E36C09"/>
                </a:solidFill>
              </a:rPr>
              <a:t>ППЭ</a:t>
            </a:r>
            <a:endParaRPr sz="2200"/>
          </a:p>
        </p:txBody>
      </p:sp>
      <p:grpSp>
        <p:nvGrpSpPr>
          <p:cNvPr id="3" name="object 3"/>
          <p:cNvGrpSpPr/>
          <p:nvPr/>
        </p:nvGrpSpPr>
        <p:grpSpPr>
          <a:xfrm>
            <a:off x="198056" y="1585658"/>
            <a:ext cx="8742045" cy="4353560"/>
            <a:chOff x="198056" y="1585658"/>
            <a:chExt cx="8742045" cy="4353560"/>
          </a:xfrm>
        </p:grpSpPr>
        <p:sp>
          <p:nvSpPr>
            <p:cNvPr id="4" name="object 4"/>
            <p:cNvSpPr/>
            <p:nvPr/>
          </p:nvSpPr>
          <p:spPr>
            <a:xfrm>
              <a:off x="212344" y="1599946"/>
              <a:ext cx="8713470" cy="4324985"/>
            </a:xfrm>
            <a:custGeom>
              <a:avLst/>
              <a:gdLst/>
              <a:ahLst/>
              <a:cxnLst/>
              <a:rect l="l" t="t" r="r" b="b"/>
              <a:pathLst>
                <a:path w="8713470" h="4324985">
                  <a:moveTo>
                    <a:pt x="8713470" y="0"/>
                  </a:moveTo>
                  <a:lnTo>
                    <a:pt x="0" y="0"/>
                  </a:lnTo>
                  <a:lnTo>
                    <a:pt x="0" y="4324604"/>
                  </a:lnTo>
                  <a:lnTo>
                    <a:pt x="8713470" y="4324604"/>
                  </a:lnTo>
                  <a:lnTo>
                    <a:pt x="8713470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2344" y="1599946"/>
              <a:ext cx="8713470" cy="4324985"/>
            </a:xfrm>
            <a:custGeom>
              <a:avLst/>
              <a:gdLst/>
              <a:ahLst/>
              <a:cxnLst/>
              <a:rect l="l" t="t" r="r" b="b"/>
              <a:pathLst>
                <a:path w="8713470" h="4324985">
                  <a:moveTo>
                    <a:pt x="0" y="4324604"/>
                  </a:moveTo>
                  <a:lnTo>
                    <a:pt x="8713470" y="4324604"/>
                  </a:lnTo>
                  <a:lnTo>
                    <a:pt x="8713470" y="0"/>
                  </a:lnTo>
                  <a:lnTo>
                    <a:pt x="0" y="0"/>
                  </a:lnTo>
                  <a:lnTo>
                    <a:pt x="0" y="4324604"/>
                  </a:lnTo>
                  <a:close/>
                </a:path>
              </a:pathLst>
            </a:custGeom>
            <a:ln w="28575">
              <a:solidFill>
                <a:srgbClr val="F55B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1185" y="1989231"/>
            <a:ext cx="7806690" cy="3529811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запечатанный</a:t>
            </a:r>
            <a:r>
              <a:rPr sz="1600" spc="4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002E4A"/>
                </a:solidFill>
                <a:latin typeface="Microsoft Sans Serif"/>
                <a:cs typeface="Microsoft Sans Serif"/>
              </a:rPr>
              <a:t>ВДП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бланками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калибровочный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лист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вместе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протоколом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печати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ЭМ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9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запечатанный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70" dirty="0">
                <a:solidFill>
                  <a:srgbClr val="002E4A"/>
                </a:solidFill>
                <a:latin typeface="Microsoft Sans Serif"/>
                <a:cs typeface="Microsoft Sans Serif"/>
              </a:rPr>
              <a:t>ВДП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испорченными</a:t>
            </a:r>
            <a:r>
              <a:rPr sz="1600" spc="8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(бракованными)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бланками</a:t>
            </a:r>
            <a:r>
              <a:rPr sz="16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002E4A"/>
                </a:solidFill>
                <a:latin typeface="Microsoft Sans Serif"/>
                <a:cs typeface="Microsoft Sans Serif"/>
              </a:rPr>
              <a:t>регистрации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запечатанный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конверт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с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использованными</a:t>
            </a:r>
            <a:r>
              <a:rPr sz="1600" spc="8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черновиками</a:t>
            </a:r>
            <a:r>
              <a:rPr sz="16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(черновиками</a:t>
            </a:r>
            <a:r>
              <a:rPr sz="1600" spc="7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002E4A"/>
                </a:solidFill>
                <a:latin typeface="Microsoft Sans Serif"/>
                <a:cs typeface="Microsoft Sans Serif"/>
              </a:rPr>
              <a:t>КЕГЭ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и</a:t>
            </a:r>
            <a:endParaRPr sz="1600" dirty="0">
              <a:latin typeface="Microsoft Sans Serif"/>
              <a:cs typeface="Microsoft Sans Serif"/>
            </a:endParaRPr>
          </a:p>
          <a:p>
            <a:pPr marL="354965">
              <a:lnSpc>
                <a:spcPct val="100000"/>
              </a:lnSpc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«обычными»</a:t>
            </a:r>
            <a:r>
              <a:rPr sz="1600" spc="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черновиками</a:t>
            </a:r>
            <a:r>
              <a:rPr sz="1600" spc="-15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)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неиспользованные</a:t>
            </a:r>
            <a:r>
              <a:rPr sz="1600" spc="5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листы</a:t>
            </a:r>
            <a:r>
              <a:rPr sz="1600" spc="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>
                <a:solidFill>
                  <a:srgbClr val="002E4A"/>
                </a:solidFill>
                <a:latin typeface="Microsoft Sans Serif"/>
                <a:cs typeface="Microsoft Sans Serif"/>
              </a:rPr>
              <a:t>бумаги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черновиков,</a:t>
            </a:r>
            <a:r>
              <a:rPr sz="1600" spc="7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черновики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КЕГЭ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инструкции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по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использованию</a:t>
            </a:r>
            <a:r>
              <a:rPr sz="1600" spc="6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ПО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для</a:t>
            </a:r>
            <a:r>
              <a:rPr sz="1600" spc="2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сдачи</a:t>
            </a:r>
            <a:r>
              <a:rPr sz="1600" spc="2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КЕГЭ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перечни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стандартного</a:t>
            </a:r>
            <a:r>
              <a:rPr sz="1600" spc="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ПО,</a:t>
            </a:r>
            <a:r>
              <a:rPr sz="1600" spc="4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2E4A"/>
                </a:solidFill>
                <a:latin typeface="Microsoft Sans Serif"/>
                <a:cs typeface="Microsoft Sans Serif"/>
              </a:rPr>
              <a:t>установленного</a:t>
            </a:r>
            <a:r>
              <a:rPr sz="1600" spc="5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2E4A"/>
                </a:solidFill>
                <a:latin typeface="Microsoft Sans Serif"/>
                <a:cs typeface="Microsoft Sans Serif"/>
              </a:rPr>
              <a:t>в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ППЭ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форму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ППЭ-05-02-К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форму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ППЭ-12-02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2E4A"/>
                </a:solidFill>
                <a:latin typeface="Microsoft Sans Serif"/>
                <a:cs typeface="Microsoft Sans Serif"/>
              </a:rPr>
              <a:t>(при</a:t>
            </a:r>
            <a:r>
              <a:rPr sz="1600" spc="1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наличии</a:t>
            </a:r>
            <a:r>
              <a:rPr sz="1600" spc="-5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)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 err="1">
                <a:solidFill>
                  <a:srgbClr val="002E4A"/>
                </a:solidFill>
                <a:latin typeface="Microsoft Sans Serif"/>
                <a:cs typeface="Microsoft Sans Serif"/>
              </a:rPr>
              <a:t>форму</a:t>
            </a:r>
            <a:r>
              <a:rPr sz="1600" spc="1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dirty="0" smtClean="0">
                <a:solidFill>
                  <a:srgbClr val="002E4A"/>
                </a:solidFill>
                <a:latin typeface="Microsoft Sans Serif"/>
                <a:cs typeface="Microsoft Sans Serif"/>
              </a:rPr>
              <a:t>ППЭ-12-04-МАШ</a:t>
            </a:r>
            <a:endParaRPr sz="16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385"/>
              </a:spcBef>
              <a:buChar char="•"/>
              <a:tabLst>
                <a:tab pos="354965" algn="l"/>
                <a:tab pos="355600" algn="l"/>
              </a:tabLst>
            </a:pP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служебные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002E4A"/>
                </a:solidFill>
                <a:latin typeface="Microsoft Sans Serif"/>
                <a:cs typeface="Microsoft Sans Serif"/>
              </a:rPr>
              <a:t>записки</a:t>
            </a:r>
            <a:r>
              <a:rPr sz="1600" spc="35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002E4A"/>
                </a:solidFill>
                <a:latin typeface="Microsoft Sans Serif"/>
                <a:cs typeface="Microsoft Sans Serif"/>
              </a:rPr>
              <a:t>(при</a:t>
            </a:r>
            <a:r>
              <a:rPr sz="1600" spc="30" dirty="0">
                <a:solidFill>
                  <a:srgbClr val="002E4A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002E4A"/>
                </a:solidFill>
                <a:latin typeface="Microsoft Sans Serif"/>
                <a:cs typeface="Microsoft Sans Serif"/>
              </a:rPr>
              <a:t>наличии)</a:t>
            </a:r>
            <a:endParaRPr sz="1600" dirty="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5261" y="740663"/>
            <a:ext cx="8860790" cy="821690"/>
            <a:chOff x="175260" y="740663"/>
            <a:chExt cx="8860790" cy="82169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760475"/>
              <a:ext cx="8744712" cy="8016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60" y="740663"/>
              <a:ext cx="8860536" cy="7680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7789" y="787285"/>
              <a:ext cx="8649462" cy="70788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47791" y="787286"/>
            <a:ext cx="8649970" cy="657872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1017905" marR="116839" indent="-896619">
              <a:lnSpc>
                <a:spcPct val="100000"/>
              </a:lnSpc>
              <a:spcBef>
                <a:spcPts val="330"/>
              </a:spcBef>
            </a:pP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</a:t>
            </a:r>
            <a:r>
              <a:rPr sz="20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передаёт</a:t>
            </a:r>
            <a:r>
              <a:rPr sz="20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руководителю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20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20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Штабе</a:t>
            </a:r>
            <a:r>
              <a:rPr sz="20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20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20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присутствии </a:t>
            </a:r>
            <a:r>
              <a:rPr sz="2000" spc="-5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членов</a:t>
            </a:r>
            <a:r>
              <a:rPr sz="20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75" dirty="0">
                <a:solidFill>
                  <a:srgbClr val="394454"/>
                </a:solidFill>
                <a:latin typeface="Microsoft Sans Serif"/>
                <a:cs typeface="Microsoft Sans Serif"/>
              </a:rPr>
              <a:t>ГЭК</a:t>
            </a:r>
            <a:r>
              <a:rPr sz="20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394454"/>
                </a:solidFill>
                <a:latin typeface="Microsoft Sans Serif"/>
                <a:cs typeface="Microsoft Sans Serif"/>
              </a:rPr>
              <a:t>в</a:t>
            </a:r>
            <a:r>
              <a:rPr sz="20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зоне</a:t>
            </a:r>
            <a:r>
              <a:rPr sz="20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видимости</a:t>
            </a:r>
            <a:r>
              <a:rPr sz="20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 камер</a:t>
            </a:r>
            <a:r>
              <a:rPr sz="20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видеонаблюдения: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2343" y="6057905"/>
            <a:ext cx="8713470" cy="604653"/>
          </a:xfrm>
          <a:prstGeom prst="rect">
            <a:avLst/>
          </a:prstGeom>
          <a:solidFill>
            <a:srgbClr val="D1D5E0"/>
          </a:solidFill>
          <a:ln w="19050">
            <a:solidFill>
              <a:srgbClr val="394454"/>
            </a:solidFill>
          </a:ln>
        </p:spPr>
        <p:txBody>
          <a:bodyPr vert="horz" wrap="square" lIns="0" tIns="50165" rIns="0" bIns="0" rtlCol="0">
            <a:spAutoFit/>
          </a:bodyPr>
          <a:lstStyle/>
          <a:p>
            <a:pPr marL="2489200" marR="368300" indent="-2117725">
              <a:lnSpc>
                <a:spcPct val="100000"/>
              </a:lnSpc>
              <a:spcBef>
                <a:spcPts val="395"/>
              </a:spcBef>
            </a:pP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Организаторы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покидают</a:t>
            </a:r>
            <a:r>
              <a:rPr sz="18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после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передачи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всех</a:t>
            </a:r>
            <a:r>
              <a:rPr sz="18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ЭМ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руководителю</a:t>
            </a:r>
            <a:r>
              <a:rPr sz="18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 </a:t>
            </a:r>
            <a:r>
              <a:rPr sz="1800" spc="-4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800" dirty="0">
                <a:solidFill>
                  <a:srgbClr val="394454"/>
                </a:solidFill>
                <a:latin typeface="Microsoft Sans Serif"/>
                <a:cs typeface="Microsoft Sans Serif"/>
              </a:rPr>
              <a:t> с</a:t>
            </a:r>
            <a:r>
              <a:rPr sz="18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разрешения</a:t>
            </a:r>
            <a:r>
              <a:rPr sz="18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руководителя</a:t>
            </a:r>
            <a:r>
              <a:rPr sz="18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8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ППЭ</a:t>
            </a:r>
            <a:endParaRPr sz="1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40" y="135128"/>
            <a:ext cx="23488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E36C09"/>
                </a:solidFill>
              </a:rPr>
              <a:t>СТАНЦИЯ</a:t>
            </a:r>
            <a:r>
              <a:rPr sz="2400" b="1" spc="-25" dirty="0">
                <a:solidFill>
                  <a:srgbClr val="E36C09"/>
                </a:solidFill>
              </a:rPr>
              <a:t> </a:t>
            </a:r>
            <a:r>
              <a:rPr sz="2400" b="1" spc="-65" dirty="0">
                <a:solidFill>
                  <a:srgbClr val="E36C09"/>
                </a:solidFill>
              </a:rPr>
              <a:t>КЕГЭ</a:t>
            </a:r>
            <a:endParaRPr sz="2400" b="1" dirty="0"/>
          </a:p>
        </p:txBody>
      </p:sp>
      <p:grpSp>
        <p:nvGrpSpPr>
          <p:cNvPr id="3" name="object 3"/>
          <p:cNvGrpSpPr/>
          <p:nvPr/>
        </p:nvGrpSpPr>
        <p:grpSpPr>
          <a:xfrm>
            <a:off x="337110" y="512572"/>
            <a:ext cx="3956050" cy="2000250"/>
            <a:chOff x="337108" y="512572"/>
            <a:chExt cx="3956050" cy="20002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7108" y="512572"/>
              <a:ext cx="2461514" cy="19997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5059" y="1226820"/>
              <a:ext cx="1886712" cy="8153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3847" y="1383791"/>
              <a:ext cx="1699260" cy="4297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5097" y="1260729"/>
              <a:ext cx="1788540" cy="7066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35097" y="1260729"/>
              <a:ext cx="1788795" cy="706755"/>
            </a:xfrm>
            <a:custGeom>
              <a:avLst/>
              <a:gdLst/>
              <a:ahLst/>
              <a:cxnLst/>
              <a:rect l="l" t="t" r="r" b="b"/>
              <a:pathLst>
                <a:path w="1788795" h="706755">
                  <a:moveTo>
                    <a:pt x="1788540" y="176657"/>
                  </a:moveTo>
                  <a:lnTo>
                    <a:pt x="353313" y="176657"/>
                  </a:lnTo>
                  <a:lnTo>
                    <a:pt x="353313" y="0"/>
                  </a:lnTo>
                  <a:lnTo>
                    <a:pt x="0" y="353313"/>
                  </a:lnTo>
                  <a:lnTo>
                    <a:pt x="353313" y="706628"/>
                  </a:lnTo>
                  <a:lnTo>
                    <a:pt x="353313" y="529971"/>
                  </a:lnTo>
                  <a:lnTo>
                    <a:pt x="1788540" y="529971"/>
                  </a:lnTo>
                  <a:lnTo>
                    <a:pt x="1788540" y="17665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761234" y="1449451"/>
            <a:ext cx="1313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Установлено: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23640" y="666499"/>
            <a:ext cx="4702810" cy="2995692"/>
          </a:xfrm>
          <a:prstGeom prst="rect">
            <a:avLst/>
          </a:prstGeom>
          <a:solidFill>
            <a:srgbClr val="FFFFFF"/>
          </a:solidFill>
          <a:ln w="25400">
            <a:solidFill>
              <a:srgbClr val="C0504D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63195" indent="-71755">
              <a:lnSpc>
                <a:spcPct val="100000"/>
              </a:lnSpc>
              <a:spcBef>
                <a:spcPts val="320"/>
              </a:spcBef>
              <a:buSzPct val="93750"/>
              <a:buChar char="•"/>
              <a:tabLst>
                <a:tab pos="163830" algn="l"/>
              </a:tabLst>
            </a:pP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«Станция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40" dirty="0">
                <a:solidFill>
                  <a:srgbClr val="394454"/>
                </a:solidFill>
                <a:latin typeface="Microsoft Sans Serif"/>
                <a:cs typeface="Microsoft Sans Serif"/>
              </a:rPr>
              <a:t>КЕГЭ»</a:t>
            </a:r>
            <a:r>
              <a:rPr sz="16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-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версия</a:t>
            </a:r>
            <a:r>
              <a:rPr sz="16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«для</a:t>
            </a:r>
            <a:endParaRPr sz="1600">
              <a:latin typeface="Arial"/>
              <a:cs typeface="Arial"/>
            </a:endParaRPr>
          </a:p>
          <a:p>
            <a:pPr marL="92075" marR="224790">
              <a:lnSpc>
                <a:spcPct val="100000"/>
              </a:lnSpc>
            </a:pP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участников</a:t>
            </a:r>
            <a:r>
              <a:rPr sz="1600" b="1" spc="3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с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ОВЗ»</a:t>
            </a:r>
            <a:r>
              <a:rPr sz="1600" b="1" spc="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(выбирается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во</a:t>
            </a:r>
            <a:r>
              <a:rPr sz="16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время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установки,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обеспечивает</a:t>
            </a:r>
            <a:r>
              <a:rPr sz="16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увеличение</a:t>
            </a:r>
            <a:r>
              <a:rPr sz="16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времени </a:t>
            </a:r>
            <a:r>
              <a:rPr sz="16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600" spc="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1,5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часа).</a:t>
            </a:r>
            <a:endParaRPr sz="1600">
              <a:latin typeface="Microsoft Sans Serif"/>
              <a:cs typeface="Microsoft Sans Serif"/>
            </a:endParaRPr>
          </a:p>
          <a:p>
            <a:pPr marL="163195" indent="-71755">
              <a:lnSpc>
                <a:spcPct val="100000"/>
              </a:lnSpc>
              <a:buSzPct val="93750"/>
              <a:buChar char="•"/>
              <a:tabLst>
                <a:tab pos="163830" algn="l"/>
              </a:tabLst>
            </a:pP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Набор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 стандартного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ПО.</a:t>
            </a:r>
            <a:endParaRPr sz="1600">
              <a:latin typeface="Microsoft Sans Serif"/>
              <a:cs typeface="Microsoft Sans Serif"/>
            </a:endParaRPr>
          </a:p>
          <a:p>
            <a:pPr marL="163195" indent="-71755">
              <a:lnSpc>
                <a:spcPct val="100000"/>
              </a:lnSpc>
              <a:buSzPct val="93750"/>
              <a:buFont typeface="Microsoft Sans Serif"/>
              <a:buChar char="•"/>
              <a:tabLst>
                <a:tab pos="163830" algn="l"/>
              </a:tabLst>
            </a:pP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Специализированное</a:t>
            </a:r>
            <a:r>
              <a:rPr sz="1600" b="1" spc="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ПО:</a:t>
            </a:r>
            <a:endParaRPr sz="1600">
              <a:latin typeface="Arial"/>
              <a:cs typeface="Arial"/>
            </a:endParaRPr>
          </a:p>
          <a:p>
            <a:pPr marL="549275" marR="320040" lvl="1">
              <a:lnSpc>
                <a:spcPct val="100000"/>
              </a:lnSpc>
              <a:spcBef>
                <a:spcPts val="5"/>
              </a:spcBef>
              <a:buSzPct val="93750"/>
              <a:buChar char="•"/>
              <a:tabLst>
                <a:tab pos="621665" algn="l"/>
              </a:tabLst>
            </a:pP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программы</a:t>
            </a:r>
            <a:r>
              <a:rPr sz="16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экранного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доступа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и/или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увеличения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(для</a:t>
            </a:r>
            <a:r>
              <a:rPr sz="16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слепых,</a:t>
            </a:r>
            <a:r>
              <a:rPr sz="1600" spc="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слабовидящих </a:t>
            </a:r>
            <a:r>
              <a:rPr sz="16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участников)</a:t>
            </a:r>
            <a:endParaRPr sz="1600">
              <a:latin typeface="Microsoft Sans Serif"/>
              <a:cs typeface="Microsoft Sans Serif"/>
            </a:endParaRPr>
          </a:p>
          <a:p>
            <a:pPr marL="549275" marR="172720" lvl="1">
              <a:lnSpc>
                <a:spcPct val="100000"/>
              </a:lnSpc>
              <a:buSzPct val="93750"/>
              <a:buChar char="•"/>
              <a:tabLst>
                <a:tab pos="621665" algn="l"/>
              </a:tabLst>
            </a:pP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индивидуальная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настройка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специальных </a:t>
            </a:r>
            <a:r>
              <a:rPr sz="1600" spc="-409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возможностей</a:t>
            </a:r>
            <a:r>
              <a:rPr sz="16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ОС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(для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слабовидящих</a:t>
            </a:r>
            <a:endParaRPr sz="1600">
              <a:latin typeface="Microsoft Sans Serif"/>
              <a:cs typeface="Microsoft Sans Serif"/>
            </a:endParaRPr>
          </a:p>
          <a:p>
            <a:pPr marL="549275">
              <a:lnSpc>
                <a:spcPct val="100000"/>
              </a:lnSpc>
            </a:pP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участников,</a:t>
            </a:r>
            <a:r>
              <a:rPr sz="16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6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600" spc="1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НОДА)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9922" y="2499747"/>
            <a:ext cx="3682365" cy="1067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45465" algn="ct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Станция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КЕГЭ</a:t>
            </a:r>
            <a:endParaRPr sz="1600">
              <a:latin typeface="Arial"/>
              <a:cs typeface="Arial"/>
            </a:endParaRPr>
          </a:p>
          <a:p>
            <a:pPr marR="544195" algn="ctr">
              <a:lnSpc>
                <a:spcPct val="100000"/>
              </a:lnSpc>
            </a:pPr>
            <a:r>
              <a:rPr sz="1600" b="1" spc="-25" dirty="0">
                <a:solidFill>
                  <a:srgbClr val="E36C09"/>
                </a:solidFill>
                <a:latin typeface="Arial"/>
                <a:cs typeface="Arial"/>
              </a:rPr>
              <a:t>(АРМ</a:t>
            </a:r>
            <a:r>
              <a:rPr sz="1600" b="1" spc="3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E36C09"/>
                </a:solidFill>
                <a:latin typeface="Arial"/>
                <a:cs typeface="Arial"/>
              </a:rPr>
              <a:t>участника</a:t>
            </a:r>
            <a:r>
              <a:rPr sz="1600" b="1" spc="5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E36C09"/>
                </a:solidFill>
                <a:latin typeface="Arial"/>
                <a:cs typeface="Arial"/>
              </a:rPr>
              <a:t>экзамена)</a:t>
            </a:r>
            <a:endParaRPr sz="1600">
              <a:latin typeface="Arial"/>
              <a:cs typeface="Arial"/>
            </a:endParaRPr>
          </a:p>
          <a:p>
            <a:pPr marL="690880" marR="5080" indent="-678180">
              <a:lnSpc>
                <a:spcPct val="100000"/>
              </a:lnSpc>
              <a:spcBef>
                <a:spcPts val="525"/>
              </a:spcBef>
            </a:pP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1600" b="1" spc="-2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94454"/>
                </a:solidFill>
                <a:latin typeface="Arial"/>
                <a:cs typeface="Arial"/>
              </a:rPr>
              <a:t>каждого</a:t>
            </a:r>
            <a:r>
              <a:rPr sz="1600" b="1" spc="2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участника</a:t>
            </a:r>
            <a:r>
              <a:rPr sz="1600" b="1" spc="4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+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1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резервная </a:t>
            </a:r>
            <a:r>
              <a:rPr sz="1600" b="1" spc="-430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на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 каждые </a:t>
            </a:r>
            <a:r>
              <a:rPr sz="1600" b="1" spc="-5" dirty="0">
                <a:solidFill>
                  <a:srgbClr val="394454"/>
                </a:solidFill>
                <a:latin typeface="Arial"/>
                <a:cs typeface="Arial"/>
              </a:rPr>
              <a:t>5</a:t>
            </a:r>
            <a:r>
              <a:rPr sz="1600" b="1" spc="5" dirty="0">
                <a:solidFill>
                  <a:srgbClr val="394454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394454"/>
                </a:solidFill>
                <a:latin typeface="Arial"/>
                <a:cs typeface="Arial"/>
              </a:rPr>
              <a:t>основных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7475" y="4248155"/>
            <a:ext cx="8658860" cy="1765227"/>
          </a:xfrm>
          <a:prstGeom prst="rect">
            <a:avLst/>
          </a:prstGeom>
          <a:solidFill>
            <a:srgbClr val="FFFFFF"/>
          </a:solidFill>
          <a:ln w="25400">
            <a:solidFill>
              <a:srgbClr val="C0504D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163195" indent="-72390">
              <a:lnSpc>
                <a:spcPct val="100000"/>
              </a:lnSpc>
              <a:spcBef>
                <a:spcPts val="325"/>
              </a:spcBef>
              <a:buSzPct val="93750"/>
              <a:buChar char="•"/>
              <a:tabLst>
                <a:tab pos="163830" algn="l"/>
              </a:tabLst>
            </a:pP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аудиогарнитура</a:t>
            </a:r>
            <a:r>
              <a:rPr sz="1600" spc="1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или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наушники</a:t>
            </a:r>
            <a:r>
              <a:rPr sz="16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(для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слепых,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слабовидящих</a:t>
            </a:r>
            <a:r>
              <a:rPr sz="1600" spc="5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участников)</a:t>
            </a:r>
            <a:endParaRPr sz="1600" dirty="0">
              <a:latin typeface="Microsoft Sans Serif"/>
              <a:cs typeface="Microsoft Sans Serif"/>
            </a:endParaRPr>
          </a:p>
          <a:p>
            <a:pPr marL="163195" indent="-72390">
              <a:lnSpc>
                <a:spcPct val="100000"/>
              </a:lnSpc>
              <a:buSzPct val="93750"/>
              <a:buChar char="•"/>
              <a:tabLst>
                <a:tab pos="163830" algn="l"/>
              </a:tabLst>
            </a:pP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тактильный</a:t>
            </a:r>
            <a:r>
              <a:rPr sz="1600" spc="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дисплей</a:t>
            </a:r>
            <a:r>
              <a:rPr sz="16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Брайля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(для</a:t>
            </a:r>
            <a:r>
              <a:rPr sz="16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слепых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участников)</a:t>
            </a:r>
            <a:endParaRPr sz="1600" dirty="0">
              <a:latin typeface="Microsoft Sans Serif"/>
              <a:cs typeface="Microsoft Sans Serif"/>
            </a:endParaRPr>
          </a:p>
          <a:p>
            <a:pPr marL="163195" indent="-72390">
              <a:lnSpc>
                <a:spcPct val="100000"/>
              </a:lnSpc>
              <a:buSzPct val="93750"/>
              <a:buChar char="•"/>
              <a:tabLst>
                <a:tab pos="163830" algn="l"/>
              </a:tabLst>
            </a:pP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монитор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диагональю</a:t>
            </a:r>
            <a:r>
              <a:rPr sz="1600" spc="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не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менее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19</a:t>
            </a:r>
            <a:r>
              <a:rPr sz="16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дюймов</a:t>
            </a:r>
            <a:r>
              <a:rPr sz="1600" spc="5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(для</a:t>
            </a:r>
            <a:r>
              <a:rPr sz="1600" spc="4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слепых,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слабовидящих</a:t>
            </a:r>
            <a:r>
              <a:rPr sz="16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участников)</a:t>
            </a:r>
            <a:endParaRPr sz="1600" dirty="0">
              <a:latin typeface="Microsoft Sans Serif"/>
              <a:cs typeface="Microsoft Sans Serif"/>
            </a:endParaRPr>
          </a:p>
          <a:p>
            <a:pPr marL="163195" indent="-72390">
              <a:lnSpc>
                <a:spcPct val="100000"/>
              </a:lnSpc>
              <a:buSzPct val="93750"/>
              <a:buChar char="•"/>
              <a:tabLst>
                <a:tab pos="163830" algn="l"/>
              </a:tabLst>
            </a:pP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клавиатура</a:t>
            </a:r>
            <a:r>
              <a:rPr sz="16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600" spc="3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рельефной</a:t>
            </a:r>
            <a:r>
              <a:rPr sz="1600" spc="3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5" dirty="0">
                <a:solidFill>
                  <a:srgbClr val="394454"/>
                </a:solidFill>
                <a:latin typeface="Microsoft Sans Serif"/>
                <a:cs typeface="Microsoft Sans Serif"/>
              </a:rPr>
              <a:t>маркировкой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клавиш</a:t>
            </a:r>
            <a:r>
              <a:rPr sz="1600" spc="3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основного</a:t>
            </a:r>
            <a:r>
              <a:rPr sz="1600" spc="3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ряда</a:t>
            </a:r>
            <a:r>
              <a:rPr sz="1600" spc="3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(клавиши</a:t>
            </a:r>
            <a:r>
              <a:rPr sz="1600" spc="3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«А»</a:t>
            </a:r>
            <a:r>
              <a:rPr sz="1600" spc="37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</a:t>
            </a:r>
            <a:r>
              <a:rPr sz="1600" spc="36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«О»)</a:t>
            </a:r>
            <a:endParaRPr sz="1600" dirty="0">
              <a:latin typeface="Microsoft Sans Serif"/>
              <a:cs typeface="Microsoft Sans Serif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(для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слабовидящих</a:t>
            </a:r>
            <a:r>
              <a:rPr sz="16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участников,</a:t>
            </a:r>
            <a:r>
              <a:rPr sz="1600" spc="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6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600" spc="2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НОДА)</a:t>
            </a:r>
            <a:endParaRPr sz="1600" dirty="0">
              <a:latin typeface="Microsoft Sans Serif"/>
              <a:cs typeface="Microsoft Sans Serif"/>
            </a:endParaRPr>
          </a:p>
          <a:p>
            <a:pPr marL="163195" indent="-72390">
              <a:lnSpc>
                <a:spcPct val="100000"/>
              </a:lnSpc>
              <a:buSzPct val="93750"/>
              <a:buChar char="•"/>
              <a:tabLst>
                <a:tab pos="163830" algn="l"/>
              </a:tabLst>
            </a:pP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манипуляторы,</a:t>
            </a:r>
            <a:r>
              <a:rPr sz="1600" spc="7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учитывающие</a:t>
            </a:r>
            <a:r>
              <a:rPr sz="16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индивидуальные</a:t>
            </a:r>
            <a:r>
              <a:rPr sz="16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394454"/>
                </a:solidFill>
                <a:latin typeface="Microsoft Sans Serif"/>
                <a:cs typeface="Microsoft Sans Serif"/>
              </a:rPr>
              <a:t>особенности</a:t>
            </a:r>
            <a:r>
              <a:rPr sz="16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(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для</a:t>
            </a:r>
            <a:r>
              <a:rPr sz="1600" spc="2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6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600" spc="3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НОДА)</a:t>
            </a:r>
            <a:endParaRPr sz="1600" dirty="0">
              <a:latin typeface="Microsoft Sans Serif"/>
              <a:cs typeface="Microsoft Sans Serif"/>
            </a:endParaRPr>
          </a:p>
          <a:p>
            <a:pPr marL="163195" indent="-72390">
              <a:lnSpc>
                <a:spcPct val="100000"/>
              </a:lnSpc>
              <a:buSzPct val="93750"/>
              <a:buChar char="•"/>
              <a:tabLst>
                <a:tab pos="163830" algn="l"/>
              </a:tabLst>
            </a:pPr>
            <a:r>
              <a:rPr sz="1600" spc="-30" dirty="0">
                <a:solidFill>
                  <a:srgbClr val="394454"/>
                </a:solidFill>
                <a:latin typeface="Microsoft Sans Serif"/>
                <a:cs typeface="Microsoft Sans Serif"/>
              </a:rPr>
              <a:t>накладки</a:t>
            </a:r>
            <a:r>
              <a:rPr sz="1600" spc="6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на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35" dirty="0">
                <a:solidFill>
                  <a:srgbClr val="394454"/>
                </a:solidFill>
                <a:latin typeface="Microsoft Sans Serif"/>
                <a:cs typeface="Microsoft Sans Serif"/>
              </a:rPr>
              <a:t>клавиатуру,</a:t>
            </a:r>
            <a:r>
              <a:rPr sz="1600" spc="10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4454"/>
                </a:solidFill>
                <a:latin typeface="Microsoft Sans Serif"/>
                <a:cs typeface="Microsoft Sans Serif"/>
              </a:rPr>
              <a:t>увеличенная</a:t>
            </a:r>
            <a:r>
              <a:rPr sz="1600" spc="9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клавиатура</a:t>
            </a:r>
            <a:r>
              <a:rPr sz="1600" spc="8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394454"/>
                </a:solidFill>
                <a:latin typeface="Microsoft Sans Serif"/>
                <a:cs typeface="Microsoft Sans Serif"/>
              </a:rPr>
              <a:t>(для</a:t>
            </a:r>
            <a:r>
              <a:rPr sz="1600" spc="40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394454"/>
                </a:solidFill>
                <a:latin typeface="Microsoft Sans Serif"/>
                <a:cs typeface="Microsoft Sans Serif"/>
              </a:rPr>
              <a:t>участников</a:t>
            </a:r>
            <a:r>
              <a:rPr sz="1600" spc="8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4454"/>
                </a:solidFill>
                <a:latin typeface="Microsoft Sans Serif"/>
                <a:cs typeface="Microsoft Sans Serif"/>
              </a:rPr>
              <a:t>с</a:t>
            </a:r>
            <a:r>
              <a:rPr sz="1600" spc="35" dirty="0">
                <a:solidFill>
                  <a:srgbClr val="394454"/>
                </a:solidFill>
                <a:latin typeface="Microsoft Sans Serif"/>
                <a:cs typeface="Microsoft Sans Serif"/>
              </a:rPr>
              <a:t> </a:t>
            </a:r>
            <a:r>
              <a:rPr sz="1600" spc="-50" dirty="0">
                <a:solidFill>
                  <a:srgbClr val="394454"/>
                </a:solidFill>
                <a:latin typeface="Microsoft Sans Serif"/>
                <a:cs typeface="Microsoft Sans Serif"/>
              </a:rPr>
              <a:t>НОДА)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5608" y="3792982"/>
            <a:ext cx="4029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E36C09"/>
                </a:solidFill>
                <a:latin typeface="Arial"/>
                <a:cs typeface="Arial"/>
              </a:rPr>
              <a:t>Специальные</a:t>
            </a:r>
            <a:r>
              <a:rPr sz="2400" b="1" spc="-4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E36C09"/>
                </a:solidFill>
                <a:latin typeface="Arial"/>
                <a:cs typeface="Arial"/>
              </a:rPr>
              <a:t>устройства: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2112138" y="2470037"/>
            <a:ext cx="5811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spc="-30" dirty="0" smtClean="0">
                <a:solidFill>
                  <a:srgbClr val="002060"/>
                </a:solidFill>
                <a:cs typeface="Arial"/>
              </a:rPr>
              <a:t>Работа</a:t>
            </a:r>
            <a:r>
              <a:rPr lang="ru-RU" sz="3600" b="1" spc="15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cs typeface="Arial"/>
              </a:rPr>
              <a:t>с</a:t>
            </a:r>
            <a:r>
              <a:rPr lang="ru-RU" sz="3600" b="1" spc="-20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ru-RU" sz="3600" b="1" spc="-15" dirty="0" smtClean="0">
                <a:solidFill>
                  <a:srgbClr val="002060"/>
                </a:solidFill>
                <a:cs typeface="Arial"/>
              </a:rPr>
              <a:t>формами</a:t>
            </a:r>
            <a:r>
              <a:rPr lang="ru-RU" sz="3600" b="1" spc="-25" dirty="0" smtClean="0">
                <a:solidFill>
                  <a:srgbClr val="002060"/>
                </a:solidFill>
                <a:cs typeface="Arial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cs typeface="Arial"/>
              </a:rPr>
              <a:t>ППЭ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88842" y="1268761"/>
            <a:ext cx="51663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cs typeface="Calibri" pitchFamily="34" charset="0"/>
              </a:rPr>
              <a:t>Работа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cs typeface="Calibri" pitchFamily="34" charset="0"/>
              </a:rPr>
              <a:t>с формами ППЭ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cs typeface="Calibri" pitchFamily="34" charset="0"/>
              </a:rPr>
              <a:t>в аудитории ППЭ</a:t>
            </a:r>
            <a:endParaRPr lang="ru-RU" sz="3200" dirty="0">
              <a:solidFill>
                <a:schemeClr val="accent6">
                  <a:lumMod val="75000"/>
                </a:schemeClr>
              </a:solidFill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2852936"/>
            <a:ext cx="3384376" cy="156966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ea typeface="Cambria" pitchFamily="18" charset="0"/>
              </a:rPr>
              <a:t>В формах ППЭ  </a:t>
            </a:r>
          </a:p>
          <a:p>
            <a:pPr algn="ctr"/>
            <a:r>
              <a:rPr lang="ru-RU" sz="4000" b="1" dirty="0" smtClean="0">
                <a:solidFill>
                  <a:srgbClr val="0000CC"/>
                </a:solidFill>
                <a:ea typeface="Cambria" pitchFamily="18" charset="0"/>
              </a:rPr>
              <a:t>знак </a:t>
            </a:r>
            <a:r>
              <a:rPr lang="ru-RU" sz="4000" dirty="0" smtClean="0">
                <a:solidFill>
                  <a:srgbClr val="0000CC"/>
                </a:solidFill>
                <a:cs typeface="Arial" pitchFamily="34" charset="0"/>
              </a:rPr>
              <a:t>«</a:t>
            </a:r>
            <a:r>
              <a:rPr lang="ru-RU" sz="4000" b="1" dirty="0" smtClean="0">
                <a:solidFill>
                  <a:srgbClr val="0000CC"/>
                </a:solidFill>
                <a:cs typeface="Arial" pitchFamily="34" charset="0"/>
              </a:rPr>
              <a:t>Z</a:t>
            </a:r>
            <a:r>
              <a:rPr lang="ru-RU" sz="4000" dirty="0" smtClean="0">
                <a:solidFill>
                  <a:srgbClr val="0000CC"/>
                </a:solidFill>
                <a:cs typeface="Arial" pitchFamily="34" charset="0"/>
              </a:rPr>
              <a:t>» </a:t>
            </a:r>
          </a:p>
          <a:p>
            <a:pPr algn="ctr"/>
            <a:r>
              <a:rPr lang="ru-RU" sz="2800" b="1" dirty="0" smtClean="0">
                <a:solidFill>
                  <a:srgbClr val="0000CC"/>
                </a:solidFill>
                <a:ea typeface="Cambria" pitchFamily="18" charset="0"/>
              </a:rPr>
              <a:t>не проставляем</a:t>
            </a:r>
            <a:endParaRPr lang="ru-RU" sz="2800" dirty="0">
              <a:solidFill>
                <a:srgbClr val="0000CC"/>
              </a:solidFill>
              <a:ea typeface="Cambr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84364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588</TotalTime>
  <Words>9455</Words>
  <Application>Microsoft Office PowerPoint</Application>
  <PresentationFormat>Экран (4:3)</PresentationFormat>
  <Paragraphs>1422</Paragraphs>
  <Slides>114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114</vt:i4>
      </vt:variant>
    </vt:vector>
  </HeadingPairs>
  <TitlesOfParts>
    <vt:vector size="116" baseType="lpstr">
      <vt:lpstr>Тема1</vt:lpstr>
      <vt:lpstr>Тема Office</vt:lpstr>
      <vt:lpstr>ПОДГОТОВКА ЛИЦ, ПРИВЛЕКАЕМЫХ К ПРОВЕДЕНИЮ  ГОСУДАРСТВЕННОЙ  ИТОГОВОЙ АТТЕСТАЦИИ  ПО ОБРАЗОВАТЕЛЬНЫМ  ПРОГРАММАМ  СРЕДНЕГО ОБЩЕГО ОБРАЗОВАНИЯ В ПУНКТЕ ПРОВЕДЕНИЯ ЭКЗАМЕНОВ   (ОРГАНИЗАТОР ППЭ)  (ТЕХНОЛОГИЯ ПЕРЕДАЧИ ЭМ ПО СЕТИ ИНТЕРНЕТ И СКАНИРОВАНИЯ ЭМ В ШТАБЕ ППЭ) </vt:lpstr>
      <vt:lpstr>ТРЕНИРОВОЧНЫЕ МЕРОПРИЯТИЯ: ОРГАНИЗАЦИОННЫЕ СИТУАЦИИ</vt:lpstr>
      <vt:lpstr>Слайд 3</vt:lpstr>
      <vt:lpstr>Слайд 4</vt:lpstr>
      <vt:lpstr>Слайд 5</vt:lpstr>
      <vt:lpstr>ОБЕСПЕЧЕНИЕ СОБЛЮДЕНИЯ ПОРЯДКА: ТИПИЧНЫЕ НАРУШЕНИЯ РАБОТНИКАМИ ППЭ</vt:lpstr>
      <vt:lpstr>ОБЕСПЕЧЕНИЕ СОБЛЮДЕНИЯ ПОРЯДКА: ТИПИЧНЫЕ НАРУШЕНИЯ УЧАСТНИКАМИ ЭКЗАМЕНА</vt:lpstr>
      <vt:lpstr>КАДРОВОЕ ОБЕСПЕЧЕНИЕ ГОСУДАРСТВЕННОЙ  ИТОГОВОЙ АТТЕСТАЦИИ</vt:lpstr>
      <vt:lpstr>ОБЕСПЕЧЕНИЕ САНИТАРНО-ЭПИДЕМИОЛОГИЧЕСКИХ УСЛОВИЙ ПРИ ПРОВЕДЕНИИ ГОСУДАРСТВЕННОЙ ИТОГОВОЙ АТТЕСТАЦИИ</vt:lpstr>
      <vt:lpstr>ОТВЕТСТВЕННОСТЬ ЛИЦ, ПРИВЛЕКАЕМЫХ  К ПРОВЕДЕНИЮ ГИА</vt:lpstr>
      <vt:lpstr> ОРГАНИЗАЦИЯ И ПРОВЕДЕНИЕ  ГИА В ППЭ  В ФОРМЕ ЕГЭ</vt:lpstr>
      <vt:lpstr>Слайд 12</vt:lpstr>
      <vt:lpstr>Слайд 13</vt:lpstr>
      <vt:lpstr>Слайд 14</vt:lpstr>
      <vt:lpstr>Слайд 15</vt:lpstr>
      <vt:lpstr>Слайд 16</vt:lpstr>
      <vt:lpstr>Слайд 17</vt:lpstr>
      <vt:lpstr>ВИДЕОНАБЛЮДЕНИЕ В ППЭ: ТРАНСЛЯЦИЯ И ВИДЕОЗАПИСЬ</vt:lpstr>
      <vt:lpstr>ПОДГОТОВКА ЭКЗАМЕНА: ЛИЦА, ПРИВЛЕКАЕМЫЕ К ПРОВЕДЕНИЮ ЕГЭ в ППЭ:</vt:lpstr>
      <vt:lpstr>ПОДГОТОВКА ЭКЗАМЕНА: ЛИЦА, ИМЕЮЩИЕ ПРАВО НАХОДИТЬСЯ В ППЭ</vt:lpstr>
      <vt:lpstr>ЯВКА В ППЭ</vt:lpstr>
      <vt:lpstr>ПОДГОТОВКА ЭКЗАМЕНА: ИНФОРМАЦИОННАЯ БЕЗОПАСНОСТЬ</vt:lpstr>
      <vt:lpstr>Организация связи при проведении ЕГЭ в ППЭ</vt:lpstr>
      <vt:lpstr>ПОДГОТОВКА ЭКЗАМЕНА: ЭКЗАМЕНАЦИОННЫЕ МАТЕРИАЛЫ</vt:lpstr>
      <vt:lpstr>ПОДГОТОВКА ЭКЗАМЕНА:   УПАКОВОЧНЫЙ МАТЕРИАЛ</vt:lpstr>
      <vt:lpstr>ПОДГОТОВКА ЭКЗАМЕНА:  ДЕЙСТВИЯ ОРГАНИЗАТОРОВ</vt:lpstr>
      <vt:lpstr>ПОДГОТОВКА ЭКЗАМЕНА: ДЕЙСТВИЯ ОРГАНИЗАТОРОВ ППЭ ДО НАЧАЛА ВХОДА  УЧАСТНИКОВ ЭКЗАМЕНА</vt:lpstr>
      <vt:lpstr>ПОДГОТОВКА ЭКЗАМЕНА: ДЕЙСТВИЯ ОРГАНИЗАТОРОВ ППЭ</vt:lpstr>
      <vt:lpstr>ОРГАНИЗАЦИЯ ВХОДА УЧАСТНИКОВ В ППЭ</vt:lpstr>
      <vt:lpstr>ПОДГОТОВКА ЭКЗАМЕНА: ОРГАНИЗАЦИЯ ВХОДА  УЧАСТНИКОВ ЭКЗАМЕНА В ППЭ</vt:lpstr>
      <vt:lpstr>ПОДГОТОВКА ЭКЗАМЕНА: РАСПРЕДЕЛЕНИЕ УЧАСТНИКОВ ПО АУДИТОРИЯМ</vt:lpstr>
      <vt:lpstr>ПОДГОТОВКА ЭКЗАМЕНА: РАСПРЕДЕЛЕНИЕ УЧАСТНИКОВ ПО АУДИТОРИЯМ</vt:lpstr>
      <vt:lpstr>ПОДГОТОВКА ЭКЗАМЕНА:  ПОЛУЧЕНИЕ МАТЕРИАЛОВ</vt:lpstr>
      <vt:lpstr>Слайд 34</vt:lpstr>
      <vt:lpstr>ПРОВЕДЕНИЕ ЭКЗАМЕНА: ПОДГОТОВКА К ПЕЧАТИ ЭМ В АУДИТОРИИ ППЭ</vt:lpstr>
      <vt:lpstr>ПОДГОТОВКА ЭКЗАМЕНА: ФУНКЦИИ ОРГАНИЗАТОРА В АУДИТОРИИ</vt:lpstr>
      <vt:lpstr>ПРОВЕДЕНИЕ ЭКЗАМЕНА: ИНСТРУКТАЖ УЧАСТНИКОВ ЭКЗАМЕНА И ПЕЧАТЬ ЭМ</vt:lpstr>
      <vt:lpstr>ПРОВЕДЕНИЕ ЭКЗАМЕНА: ПЕЧАТЬ ЭМ В АУДИТОРИИ ППЭ</vt:lpstr>
      <vt:lpstr>ПРОВЕДЕНИЕ ЭКЗАМЕНА: ПЕЧАТЬ ЭМ В АУДИТОРИИ ППЭ</vt:lpstr>
      <vt:lpstr>Слайд 40</vt:lpstr>
      <vt:lpstr>ПРОВЕДЕНИЕ ЭКЗАМЕНА: ЭКСПРЕСС-ПРОВЕРКА КАЧЕСТВА ПЕЧАТИ ЭМ</vt:lpstr>
      <vt:lpstr>ПРОВЕДЕНИЕ ЭКЗАМЕНА: ЭКСПРЕСС-ПРОВЕРКА КАЧЕСТВА ПЕЧАТИ ЭМ</vt:lpstr>
      <vt:lpstr>СОСТАВ ПОЛНОГО КОМПЛЕКТА ЭМ,  РАСПЕЧАТЫВАЕМОГО В АУДИТОРИИ</vt:lpstr>
      <vt:lpstr>Слайд 44</vt:lpstr>
      <vt:lpstr>ПРОВЕДЕНИЕ ЭКЗАМЕНА: ИНСТРУКТАЖ УЧАСТНИКОВ ЭКЗАМЕНА И ПЕЧАТЬ ЭМ</vt:lpstr>
      <vt:lpstr>Слайд 46</vt:lpstr>
      <vt:lpstr>Слайд 47</vt:lpstr>
      <vt:lpstr>ПРОВЕДЕНИЕ ЭКЗАМЕНА:  ДОПОЛНИТЕЛЬНАЯ ПЕЧАТЬ ЭМ</vt:lpstr>
      <vt:lpstr>ПРОВЕДЕНИЕ ЭКЗАМЕНА:  ДОПОЛНИТЕЛЬНАЯ ПЕЧАТЬ ЭМ</vt:lpstr>
      <vt:lpstr>ПРОВЕДЕНИЕ ЭКЗАМЕНА:  ДОПОЛНИТЕЛЬНАЯ ПЕЧАТЬ ЭМ</vt:lpstr>
      <vt:lpstr>ПРОВЕДЕНИЕ ЭКЗАМЕНА:  ДОПОЛНИТЕЛЬНАЯ ПЕЧАТЬ ЭМ</vt:lpstr>
      <vt:lpstr>ПРОВЕДЕНИЕ ЭКЗАМЕНА:  ДОПОЛНИТЕЛЬНАЯ ПЕЧАТЬ ЭМ</vt:lpstr>
      <vt:lpstr>ПРОВЕДЕНИЕ ЭКЗАМЕНА:  ДОПОЛНИТЕЛЬНАЯ ПЕЧАТЬ ЭМ</vt:lpstr>
      <vt:lpstr>ПРОВЕДЕНИЕ ЭКЗАМЕНА: ЭКСТРЕННОЕ ЗАВЕРШЕНИЕ ПЕЧАТИ ЭМ</vt:lpstr>
      <vt:lpstr>ПРОВЕДЕНИЕ ЭКЗАМЕНА: ЭКСТРЕННОЕ ЗАВЕРШЕНИЕ ПЕЧАТИ ЭМ</vt:lpstr>
      <vt:lpstr>ПРОВЕДЕНИЕ ЭКЗАМЕНА: ДЕЙСТВИЯ ОРГАНИЗАТОРА В АУДИТОРИИ</vt:lpstr>
      <vt:lpstr>ПРОВЕДЕНИЕ ЭКЗАМЕНА: ДЕЙСТВИЯ ОРГАНИЗАТОРА В АУДИТОРИИ</vt:lpstr>
      <vt:lpstr>ПРОВЕДЕНИЕ ЭКЗАМЕНА: ВЫДАЧА ДОПОЛНИТЕЛЬНЫХ БЛАНКОВ ОТВЕТОВ №2</vt:lpstr>
      <vt:lpstr>Слайд 59</vt:lpstr>
      <vt:lpstr>РАБОТА С ФОРМОЙ ППЭ-12-04-МАШ «ВЕДОМОСТЬ УЧЕТА  ВРЕМЕНИ ОТСУТСТВИЯ УЧАСТНИКОВ ЭКЗАМЕНА В АУДИТОРИИ»</vt:lpstr>
      <vt:lpstr>ПРОВЕДЕНИЕ ЭКЗАМЕНА: ВОЗМОЖНЫЕ СИТУАЦИИ В АУДИТОРИИ ВО ВРЕМЯ</vt:lpstr>
      <vt:lpstr>ПРОВЕДЕНИЕ ЭКЗАМЕНА: АЛГОРИТМ ДЕЙСТВИЙ В НЕСТАНДАРТНЫХ СИТУАЦИЯХ</vt:lpstr>
      <vt:lpstr>ЗАВЕРШЕНИЕ ЭКЗАМЕНА: ДЕЙСТВИЯ ОРГАНИЗАТОРОВ В АУДИТОРИИ</vt:lpstr>
      <vt:lpstr>ЗАВЕРШЕНИЕ ЭКЗАМЕНА В АУДИТОРИИ:  СБОР ЭКЗАМЕНАЦИОННЫХ МАТЕРИАЛОВ  У УЧАСТНИКОВ ЭКЗАМЕНА</vt:lpstr>
      <vt:lpstr>ЗАВЕРШЕНИЕ ЭКЗАМЕНА:  УПАКОВКА ЭМ</vt:lpstr>
      <vt:lpstr>ЗАВЕРШЕНИЕ ЭКЗАМЕНА В АУДИТОРИИ:  ЗАПОЛНЕНИЕ ФОРМ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ПРОВЕДЕНИЕ ЭКЗАМЕНА: ЗАВЕРШЕНИЕ ЭКЗАМЕНА В АУДИТОРИИ ППЭ</vt:lpstr>
      <vt:lpstr>ЗАВЕРШЕНИЕ ЭКЗАМЕНА: ПЕРЕДАЧА ЭМ РУКОВОДИТЕЛЮ ППЭ В ШТАБЕ ППЭ</vt:lpstr>
      <vt:lpstr>ОСОБЕННОСТИ ПРОВЕДЕНИЯ КЕГЭ</vt:lpstr>
      <vt:lpstr>КОМПЛЕКТ БЛАНКОВ УЧАСТНИКА КЕГЭ</vt:lpstr>
      <vt:lpstr>АУДИТОРИЯ ПРОВЕДЕНИЯ ЭКЗАМЕНА</vt:lpstr>
      <vt:lpstr>ТЕХНИЧЕСКОЕ ОБЕСПЕЧЕНИЕ АУДИТОРИЙ ППЭ</vt:lpstr>
      <vt:lpstr>СТАНЦИЯ КЕГЭ</vt:lpstr>
      <vt:lpstr>Слайд 80</vt:lpstr>
      <vt:lpstr>ПОДГОТОВКА ЭКЗАМЕНА.  ДОПОЛНИТЕЛЬНО ГОТОВЯТСЯ</vt:lpstr>
      <vt:lpstr>ПРОВЕДЕНИЕ ЭКЗАМЕНА. ДЕЙСТВИЯ ОРГАНИЗАТОРА ДО НАЧАЛА ЭКЗАМЕНА</vt:lpstr>
      <vt:lpstr>Слайд 83</vt:lpstr>
      <vt:lpstr>ПРОВЕДЕНИЕ ЭКЗАМЕНА. ОСОБЕННОСТИ ОРГАНИЗАЦИИ ЭКЗАМЕНА</vt:lpstr>
      <vt:lpstr>ПРОВЕДЕНИЕ ЭКЗАМЕНА. ДЕЙСТВИЯ ДО НАЧАЛА ЭКЗАМЕНА</vt:lpstr>
      <vt:lpstr>ПРОВЕДЕНИЕ ЭКЗАМЕНА. ПЕЧАТЬ ЭМ И ПРОВЕДЕНИЕ ИНСТРУКТАЖА</vt:lpstr>
      <vt:lpstr>ПРОВЕДЕНИЕ ЭКЗАМЕНА. НАЧАЛО ЭКЗАМЕНА</vt:lpstr>
      <vt:lpstr>ПРОВЕДЕНИЕ ЭКЗАМЕНА. ОСОБЕННОСТИ</vt:lpstr>
      <vt:lpstr>КЕГЭ:  СБОЙ СТАНЦИИ КЕГЭ</vt:lpstr>
      <vt:lpstr>КЕГЭ: ИСПОЛЬЗОВАНИЕ РЕЗЕРВНОЙ СТАНЦИИ КЕГЭ</vt:lpstr>
      <vt:lpstr>СТАНЦИЯ КЕГЭ</vt:lpstr>
      <vt:lpstr>Слайд 92</vt:lpstr>
      <vt:lpstr>ОКОНЧАНИЕ ВРЕМЕНИ ВЫПОЛНЕНИЯ</vt:lpstr>
      <vt:lpstr>КОНТРОЛЬНАЯ СУММА</vt:lpstr>
      <vt:lpstr>Слайд 95</vt:lpstr>
      <vt:lpstr>СДАЧА МАТЕРИАЛОВ РУКОВОДИТЕЛЮ ППЭ</vt:lpstr>
      <vt:lpstr>СТАНЦИЯ КЕГЭ</vt:lpstr>
      <vt:lpstr>Слайд 98</vt:lpstr>
      <vt:lpstr>Слайд 99</vt:lpstr>
      <vt:lpstr>Форма ППЭ-05-02</vt:lpstr>
      <vt:lpstr>Слайд 101</vt:lpstr>
      <vt:lpstr>Слайд 102</vt:lpstr>
      <vt:lpstr>Технология передачи ЭМ по сети «Интернет»</vt:lpstr>
      <vt:lpstr>Форма ППЭ-12-02 1</vt:lpstr>
      <vt:lpstr>Технология передачи ЭМ по сети «Интернет»</vt:lpstr>
      <vt:lpstr>Форма ППЭ-12-03</vt:lpstr>
      <vt:lpstr>Слайд 107</vt:lpstr>
      <vt:lpstr>Форма ППЭ-12-04-МАШ</vt:lpstr>
      <vt:lpstr>Слайд 109</vt:lpstr>
      <vt:lpstr>Форма ППЭ-20</vt:lpstr>
      <vt:lpstr>Слайд 111</vt:lpstr>
      <vt:lpstr>Обеспечение соблюдения Порядка Добросовестное исполнение обязанностей</vt:lpstr>
      <vt:lpstr>Слайд 113</vt:lpstr>
      <vt:lpstr> Контакты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Olv</dc:creator>
  <cp:lastModifiedBy>USER</cp:lastModifiedBy>
  <cp:revision>111</cp:revision>
  <dcterms:created xsi:type="dcterms:W3CDTF">2021-05-18T08:26:42Z</dcterms:created>
  <dcterms:modified xsi:type="dcterms:W3CDTF">2021-05-24T12:38:28Z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2021-05-18T00:00:00Z</vt:filetime>
  </property>
</Properties>
</file>