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4"/>
  </p:notesMasterIdLst>
  <p:handoutMasterIdLst>
    <p:handoutMasterId r:id="rId25"/>
  </p:handoutMasterIdLst>
  <p:sldIdLst>
    <p:sldId id="864" r:id="rId2"/>
    <p:sldId id="890" r:id="rId3"/>
    <p:sldId id="787" r:id="rId4"/>
    <p:sldId id="882" r:id="rId5"/>
    <p:sldId id="872" r:id="rId6"/>
    <p:sldId id="870" r:id="rId7"/>
    <p:sldId id="880" r:id="rId8"/>
    <p:sldId id="879" r:id="rId9"/>
    <p:sldId id="888" r:id="rId10"/>
    <p:sldId id="884" r:id="rId11"/>
    <p:sldId id="885" r:id="rId12"/>
    <p:sldId id="865" r:id="rId13"/>
    <p:sldId id="883" r:id="rId14"/>
    <p:sldId id="874" r:id="rId15"/>
    <p:sldId id="867" r:id="rId16"/>
    <p:sldId id="891" r:id="rId17"/>
    <p:sldId id="887" r:id="rId18"/>
    <p:sldId id="889" r:id="rId19"/>
    <p:sldId id="892" r:id="rId20"/>
    <p:sldId id="873" r:id="rId21"/>
    <p:sldId id="878" r:id="rId22"/>
    <p:sldId id="785" r:id="rId23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  <a:srgbClr val="FF9933"/>
    <a:srgbClr val="CFDEFB"/>
    <a:srgbClr val="6699FF"/>
    <a:srgbClr val="CC6600"/>
    <a:srgbClr val="CC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6" autoAdjust="0"/>
    <p:restoredTop sz="98279" autoAdjust="0"/>
  </p:normalViewPr>
  <p:slideViewPr>
    <p:cSldViewPr>
      <p:cViewPr>
        <p:scale>
          <a:sx n="100" d="100"/>
          <a:sy n="100" d="100"/>
        </p:scale>
        <p:origin x="-1932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6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CDF1CA4-0B6D-4856-B6A2-BF3086382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3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43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3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6F2775F-149B-4587-A490-82F848CD9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hapka"/>
          <p:cNvPicPr>
            <a:picLocks noChangeAspect="1" noChangeArrowheads="1"/>
          </p:cNvPicPr>
          <p:nvPr/>
        </p:nvPicPr>
        <p:blipFill>
          <a:blip r:embed="rId2" cstate="print"/>
          <a:srcRect t="20197" b="5771"/>
          <a:stretch>
            <a:fillRect/>
          </a:stretch>
        </p:blipFill>
        <p:spPr bwMode="auto">
          <a:xfrm>
            <a:off x="1066800" y="0"/>
            <a:ext cx="75438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7200" y="228600"/>
            <a:ext cx="0" cy="60960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609600"/>
            <a:ext cx="21336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609600"/>
            <a:ext cx="6248400" cy="55165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534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81000" y="2133600"/>
            <a:ext cx="4191000" cy="3992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2133600"/>
            <a:ext cx="4191000" cy="3992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534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2133600"/>
            <a:ext cx="4191000" cy="3992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24400" y="2133600"/>
            <a:ext cx="4191000" cy="1919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24400" y="4205288"/>
            <a:ext cx="4191000" cy="1920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534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81000" y="2133600"/>
            <a:ext cx="8534400" cy="3992563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1000" y="609600"/>
            <a:ext cx="8534400" cy="5516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2133600"/>
            <a:ext cx="41910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2133600"/>
            <a:ext cx="41910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50000">
              <a:schemeClr val="bg1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133600"/>
            <a:ext cx="85344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Line 12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9" name="Line 13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457200" y="228600"/>
            <a:ext cx="0" cy="60960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31" name="Picture 16" descr="shapka"/>
          <p:cNvPicPr>
            <a:picLocks noChangeAspect="1" noChangeArrowheads="1"/>
          </p:cNvPicPr>
          <p:nvPr/>
        </p:nvPicPr>
        <p:blipFill>
          <a:blip r:embed="rId17" cstate="print"/>
          <a:srcRect t="20197" b="5771"/>
          <a:stretch>
            <a:fillRect/>
          </a:stretch>
        </p:blipFill>
        <p:spPr bwMode="auto">
          <a:xfrm>
            <a:off x="1066800" y="0"/>
            <a:ext cx="75438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02" r:id="rId1"/>
    <p:sldLayoutId id="2147484888" r:id="rId2"/>
    <p:sldLayoutId id="2147484889" r:id="rId3"/>
    <p:sldLayoutId id="2147484890" r:id="rId4"/>
    <p:sldLayoutId id="2147484891" r:id="rId5"/>
    <p:sldLayoutId id="2147484892" r:id="rId6"/>
    <p:sldLayoutId id="2147484893" r:id="rId7"/>
    <p:sldLayoutId id="2147484894" r:id="rId8"/>
    <p:sldLayoutId id="2147484895" r:id="rId9"/>
    <p:sldLayoutId id="2147484896" r:id="rId10"/>
    <p:sldLayoutId id="2147484897" r:id="rId11"/>
    <p:sldLayoutId id="2147484898" r:id="rId12"/>
    <p:sldLayoutId id="2147484899" r:id="rId13"/>
    <p:sldLayoutId id="2147484900" r:id="rId14"/>
    <p:sldLayoutId id="2147484901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3"/>
          <p:cNvSpPr>
            <a:spLocks noChangeArrowheads="1"/>
          </p:cNvSpPr>
          <p:nvPr/>
        </p:nvSpPr>
        <p:spPr bwMode="auto">
          <a:xfrm>
            <a:off x="914400" y="990600"/>
            <a:ext cx="7010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</a:rPr>
              <a:t>Государственная итоговая аттестация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</a:rPr>
              <a:t>по образовательным программам среднего общего образования </a:t>
            </a:r>
          </a:p>
          <a:p>
            <a:pPr algn="ctr">
              <a:defRPr/>
            </a:pPr>
            <a:endParaRPr lang="ru-RU" sz="2800" b="1" dirty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ru-RU" sz="2800" b="1" dirty="0">
                <a:solidFill>
                  <a:schemeClr val="accent6"/>
                </a:solidFill>
              </a:rPr>
              <a:t>ИНСТРУКТАЖ</a:t>
            </a:r>
            <a:br>
              <a:rPr lang="ru-RU" sz="2800" b="1" dirty="0">
                <a:solidFill>
                  <a:schemeClr val="accent6"/>
                </a:solidFill>
              </a:rPr>
            </a:br>
            <a:r>
              <a:rPr lang="ru-RU" sz="2800" b="1" dirty="0">
                <a:solidFill>
                  <a:schemeClr val="accent6"/>
                </a:solidFill>
              </a:rPr>
              <a:t>РУКОВОДИТЕЛЕЙ</a:t>
            </a:r>
            <a:br>
              <a:rPr lang="ru-RU" sz="2800" b="1" dirty="0">
                <a:solidFill>
                  <a:schemeClr val="accent6"/>
                </a:solidFill>
              </a:rPr>
            </a:br>
            <a:r>
              <a:rPr lang="ru-RU" sz="2800" b="1" dirty="0">
                <a:solidFill>
                  <a:schemeClr val="accent6"/>
                </a:solidFill>
              </a:rPr>
              <a:t>ППЭ</a:t>
            </a:r>
            <a:r>
              <a:rPr lang="ru-RU" sz="2800" b="1" dirty="0">
                <a:solidFill>
                  <a:srgbClr val="0070C0"/>
                </a:solidFill>
              </a:rPr>
              <a:t/>
            </a:r>
            <a:br>
              <a:rPr lang="ru-RU" sz="2800" b="1" dirty="0">
                <a:solidFill>
                  <a:srgbClr val="0070C0"/>
                </a:solidFill>
              </a:rPr>
            </a:b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075" name="Прямоугольник 4"/>
          <p:cNvSpPr>
            <a:spLocks noChangeArrowheads="1"/>
          </p:cNvSpPr>
          <p:nvPr/>
        </p:nvSpPr>
        <p:spPr bwMode="auto">
          <a:xfrm>
            <a:off x="2133600" y="4267200"/>
            <a:ext cx="449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33CC"/>
                </a:solidFill>
              </a:rPr>
              <a:t>Нормативные правовые документы, методические материалы, регламентирующие проведение ГИА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733800" y="5715000"/>
            <a:ext cx="5187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kern="0" dirty="0">
                <a:latin typeface="+mn-lt"/>
              </a:rPr>
              <a:t>Смирнова Татьяна Александровна,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kern="0" dirty="0">
                <a:latin typeface="+mn-lt"/>
              </a:rPr>
              <a:t>главный специалист ГУ ЯО ЦОиККО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6"/>
          <p:cNvSpPr>
            <a:spLocks noChangeArrowheads="1"/>
          </p:cNvSpPr>
          <p:nvPr/>
        </p:nvSpPr>
        <p:spPr bwMode="auto">
          <a:xfrm>
            <a:off x="457200" y="4572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3000"/>
              </a:spcAft>
            </a:pPr>
            <a:r>
              <a:rPr lang="ru-RU" sz="2800" b="1" i="1">
                <a:solidFill>
                  <a:schemeClr val="bg1"/>
                </a:solidFill>
              </a:rPr>
              <a:t>Методическое обеспечение (федеральный уровень)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57200" y="1219200"/>
            <a:ext cx="85344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Письмо </a:t>
            </a:r>
            <a:r>
              <a:rPr lang="ru-RU" sz="2000" dirty="0" err="1"/>
              <a:t>Рособрнадзора</a:t>
            </a:r>
            <a:r>
              <a:rPr lang="ru-RU" sz="2000" dirty="0"/>
              <a:t> от 20.01.2017 №10-30 (от 02.12.2016 №10-836, от 23.12.2016 № 02-411) «</a:t>
            </a:r>
            <a:r>
              <a:rPr lang="ru-RU" sz="2000" b="1" dirty="0"/>
              <a:t>Правила заполнения бланков единого государственного экзамена</a:t>
            </a:r>
            <a:r>
              <a:rPr lang="ru-RU" sz="2000" dirty="0"/>
              <a:t> в 2017 году»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57200" y="2514600"/>
            <a:ext cx="8534400" cy="2246313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/>
              <a:t>Письмо </a:t>
            </a:r>
            <a:r>
              <a:rPr lang="ru-RU" sz="2000" dirty="0" err="1"/>
              <a:t>Рособрнадзора</a:t>
            </a:r>
            <a:r>
              <a:rPr lang="ru-RU" sz="2000" dirty="0"/>
              <a:t> от 20.01.2017 №10-30 (от 02.12.2016 №10-836, от 23.12.2016 № 02-411) «</a:t>
            </a:r>
            <a:r>
              <a:rPr lang="ru-RU" sz="2000" b="1" dirty="0"/>
              <a:t>Методические рекомендации </a:t>
            </a:r>
            <a:r>
              <a:rPr lang="ru-RU" sz="2000" dirty="0"/>
              <a:t>по организации и проведению государственной итоговой аттестации  по образовательным программам основного общего и среднего общего образования в форме основного государственного экзамена и </a:t>
            </a:r>
            <a:r>
              <a:rPr lang="ru-RU" sz="2000" b="1" dirty="0"/>
              <a:t>единого государственного экзамена для лиц с ограниченными возможностями здоровья, детей-инвалидов и инвалидов</a:t>
            </a:r>
            <a:r>
              <a:rPr lang="ru-RU" sz="2000" dirty="0"/>
              <a:t>»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57200" y="51054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/>
              <a:t>Письмо </a:t>
            </a:r>
            <a:r>
              <a:rPr lang="ru-RU" sz="2000" dirty="0" err="1"/>
              <a:t>Рособрнадзора</a:t>
            </a:r>
            <a:r>
              <a:rPr lang="ru-RU" sz="2000" dirty="0"/>
              <a:t> от 20.01.2017 №10-30 (от 02.12.2016 №10-836, от 23.12.2016 № 02-411) «</a:t>
            </a:r>
            <a:r>
              <a:rPr lang="ru-RU" sz="2000" b="1" dirty="0"/>
              <a:t>Сборник форм </a:t>
            </a:r>
            <a:r>
              <a:rPr lang="ru-RU" sz="2000" dirty="0"/>
              <a:t>для проведения государственной итоговой аттестации по образовательным программам среднего общего образования в 2017 году»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6"/>
          <p:cNvSpPr>
            <a:spLocks noChangeArrowheads="1"/>
          </p:cNvSpPr>
          <p:nvPr/>
        </p:nvSpPr>
        <p:spPr bwMode="auto">
          <a:xfrm>
            <a:off x="457200" y="5334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3000"/>
              </a:spcAft>
            </a:pPr>
            <a:r>
              <a:rPr lang="ru-RU" sz="2800" b="1" i="1">
                <a:solidFill>
                  <a:schemeClr val="bg1"/>
                </a:solidFill>
              </a:rPr>
              <a:t>Методическое обеспечение (федеральный уровень)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57200" y="29718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/>
              <a:t>Письмо </a:t>
            </a:r>
            <a:r>
              <a:rPr lang="ru-RU" sz="2000" dirty="0" err="1"/>
              <a:t>Рособрнадзора</a:t>
            </a:r>
            <a:r>
              <a:rPr lang="ru-RU" sz="2000" dirty="0"/>
              <a:t> от 20.01.2017 №10-30 (от 02.12.2016 №10-836, от 23.12.2016 № 02-411) «</a:t>
            </a:r>
            <a:r>
              <a:rPr lang="ru-RU" sz="2000" b="1" dirty="0"/>
              <a:t>Сборник форм </a:t>
            </a:r>
            <a:r>
              <a:rPr lang="ru-RU" sz="2000" dirty="0"/>
              <a:t>по автоматизированной процедуре проведения </a:t>
            </a:r>
            <a:r>
              <a:rPr lang="ru-RU" sz="2000" b="1" dirty="0"/>
              <a:t>государственного выпускного экзамена </a:t>
            </a:r>
            <a:r>
              <a:rPr lang="ru-RU" sz="2000" dirty="0"/>
              <a:t>по образовательным программам среднего общего образования в 2017 году»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57200" y="1219200"/>
            <a:ext cx="8534400" cy="16319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/>
              <a:t>Письмо </a:t>
            </a:r>
            <a:r>
              <a:rPr lang="ru-RU" sz="2000" dirty="0" err="1"/>
              <a:t>Рособрнадзора</a:t>
            </a:r>
            <a:r>
              <a:rPr lang="ru-RU" sz="2000" dirty="0"/>
              <a:t>  от 20.01.2017 №10-30 (от 02.12.2016 №10-836, от 23.12.2016 № 02-411) «</a:t>
            </a:r>
            <a:r>
              <a:rPr lang="ru-RU" sz="2000" b="1" dirty="0"/>
              <a:t>Методические рекомендации </a:t>
            </a:r>
            <a:r>
              <a:rPr lang="ru-RU" sz="2000" dirty="0"/>
              <a:t>по автоматизированной процедуре проведения </a:t>
            </a:r>
            <a:r>
              <a:rPr lang="ru-RU" sz="2000" b="1" dirty="0"/>
              <a:t>государственного выпускного экзамена</a:t>
            </a:r>
            <a:r>
              <a:rPr lang="ru-RU" sz="2000" dirty="0"/>
              <a:t> по образовательным программам среднего общего образования в 2017 году»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6"/>
          <p:cNvSpPr>
            <a:spLocks noChangeArrowheads="1"/>
          </p:cNvSpPr>
          <p:nvPr/>
        </p:nvSpPr>
        <p:spPr bwMode="auto">
          <a:xfrm>
            <a:off x="2286000" y="2209800"/>
            <a:ext cx="45720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4000"/>
              </a:spcAft>
            </a:pPr>
            <a:endParaRPr lang="ru-RU">
              <a:solidFill>
                <a:srgbClr val="006AB3"/>
              </a:solidFill>
            </a:endParaRPr>
          </a:p>
          <a:p>
            <a:pPr algn="just">
              <a:spcAft>
                <a:spcPts val="3000"/>
              </a:spcAft>
            </a:pPr>
            <a:endParaRPr lang="ru-RU">
              <a:solidFill>
                <a:srgbClr val="006AB3"/>
              </a:solidFill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57200" y="1371600"/>
            <a:ext cx="8534400" cy="16319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«дорожной карты» подготовки и проведения ГИА по образовательным программам основного общего и среднего общего образования в Ярославской области в 2017 году» от 08.08.2016 № 254/01-04                                     (</a:t>
            </a:r>
            <a:r>
              <a:rPr lang="ru-RU" sz="2000" b="1" dirty="0"/>
              <a:t>с изменениями </a:t>
            </a:r>
            <a:r>
              <a:rPr lang="ru-RU" sz="2000" b="1" u="sng" dirty="0"/>
              <a:t>от 13.10.2016 № 317/01-04</a:t>
            </a:r>
            <a:r>
              <a:rPr lang="ru-RU" sz="2000" dirty="0"/>
              <a:t>)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 b="1" i="1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57200" y="50292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состава муниципальных координаторов проведения государственной итоговой аттестации в Ярославской области в 2016/2017 учебном году»                   </a:t>
            </a:r>
            <a:r>
              <a:rPr lang="ru-RU" sz="2000" b="1" dirty="0"/>
              <a:t>от 14.10.2016  № 319/01-04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539750" y="533400"/>
            <a:ext cx="8445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(региональный уровень)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57200" y="3200400"/>
            <a:ext cx="8534400" cy="16319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плана информирования участников государственной итоговой аттестации по образовательным программам основного общего и среднего общего образования   в   Ярославской    области    в   2016/2017     учебном    году» </a:t>
            </a:r>
            <a:r>
              <a:rPr lang="ru-RU" sz="2000" b="1" dirty="0"/>
              <a:t>от 13.10. 2016 № 316/01-04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57200" y="3124200"/>
            <a:ext cx="8534400" cy="16319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форм заявлений и журналов регистрации на участие в государственной  итоговой аттестации по образовательным программам среднего общего образования    в   Ярославской    области   в    2016/2017    учебном    году» </a:t>
            </a:r>
            <a:r>
              <a:rPr lang="ru-RU" sz="2000" b="1" dirty="0"/>
              <a:t>от 24.10. 2016 № 331/01-04   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(региональный уровень)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57200" y="14478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перечня мест регистрации выпускников прошлых лет на участие в итогового сочинения и ЕГЭ на территории Ярославской области в 2016/2017 учебном году» </a:t>
            </a:r>
            <a:r>
              <a:rPr lang="ru-RU" sz="2000" b="1" dirty="0"/>
              <a:t>от 21.10.2016 № 26-нп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57200" y="49530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 проведении государственной итоговой аттестации по образовательным программам основного общего и среднего общего образования, итогового сочинения (изложения) в Ярославской области в 2017 году» </a:t>
            </a:r>
            <a:r>
              <a:rPr lang="ru-RU" sz="2000" b="1" dirty="0"/>
              <a:t>от 17.11.2016 № 349/01-04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6"/>
          <p:cNvSpPr>
            <a:spLocks noChangeArrowheads="1"/>
          </p:cNvSpPr>
          <p:nvPr/>
        </p:nvSpPr>
        <p:spPr bwMode="auto">
          <a:xfrm>
            <a:off x="2286000" y="2209800"/>
            <a:ext cx="45720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4000"/>
              </a:spcAft>
            </a:pPr>
            <a:endParaRPr lang="ru-RU">
              <a:solidFill>
                <a:srgbClr val="006AB3"/>
              </a:solidFill>
            </a:endParaRPr>
          </a:p>
          <a:p>
            <a:pPr algn="just">
              <a:spcAft>
                <a:spcPts val="3000"/>
              </a:spcAft>
            </a:pPr>
            <a:endParaRPr lang="ru-RU">
              <a:solidFill>
                <a:srgbClr val="006AB3"/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 b="1" i="1">
              <a:solidFill>
                <a:schemeClr val="bg1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9750" y="685800"/>
            <a:ext cx="8445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(региональный уровень)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57200" y="28956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перечня пунктов проведения государственной итоговой аттестации по образовательным программам среднего общего образования в Ярославской области в 2017 году» </a:t>
            </a:r>
            <a:r>
              <a:rPr lang="ru-RU" sz="2000" b="1" dirty="0"/>
              <a:t>от 21.12.2016  № 28-нп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57200" y="5486400"/>
            <a:ext cx="85344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образовании утверждении     конфликтной     комиссии    и  утверждении    её  состава»  </a:t>
            </a:r>
            <a:r>
              <a:rPr lang="ru-RU" sz="2000" b="1" dirty="0"/>
              <a:t>от 11.01.2017 №3/01-04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57200" y="14478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Положения о пункте проведения экзамена при проведении государственной итоговой аттестации по образовательным программам среднего общего образования» </a:t>
            </a:r>
            <a:r>
              <a:rPr lang="ru-RU" sz="2000" b="1" dirty="0"/>
              <a:t>от  07.12.2016 № 372/01-04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57200" y="4343400"/>
            <a:ext cx="85344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 внесении изменений в приказ департамента образования Ярославской области от 21.12.2016  № 28-нп» </a:t>
            </a:r>
            <a:r>
              <a:rPr lang="ru-RU" sz="2000" b="1" dirty="0"/>
              <a:t>от 04.04.2017 № 10-нп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(региональный уровень)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57200" y="25908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форм удостоверений общественного наблюдателя и заявлений на аккредитацию граждан в качестве общественных наблюдателей при проведении ГИА и ВОШ и ОШ» </a:t>
            </a:r>
            <a:r>
              <a:rPr lang="ru-RU" sz="2000" b="1" dirty="0"/>
              <a:t>от 10.02.2017 № 40/01-04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57200" y="1447800"/>
            <a:ext cx="85344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состава   государственной   экзаменационной    комиссии     в  2017  году»  </a:t>
            </a:r>
            <a:r>
              <a:rPr lang="ru-RU" sz="2000" b="1" dirty="0"/>
              <a:t>от 17.01.2017 № 12/01-04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57200" y="5715000"/>
            <a:ext cx="85344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 внесении изменений  в приказ департамента образования от 17.01.2017 № 12/01-04» </a:t>
            </a:r>
            <a:r>
              <a:rPr lang="ru-RU" sz="2000" b="1" dirty="0"/>
              <a:t>от 20.02.2017 № 48/01-04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57200" y="4038600"/>
            <a:ext cx="8534400" cy="16319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составов руководителей, организаторов, технических специалистов и ассистентов ППЭ для проведения ГИА по образовательным программам среднего общего образования в Ярославской области в 2017 году»                            </a:t>
            </a:r>
            <a:r>
              <a:rPr lang="ru-RU" sz="2000" b="1" dirty="0"/>
              <a:t>от 20.02.2017   № 46/01-04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(региональный уровень)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57200" y="2667000"/>
            <a:ext cx="8534400" cy="16319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графика информирования участников ГИА по программам среднего общего образования о результатах ГИА и подачи апелляций о несогласии с выставленными баллами в досрочный период 2017 года на территории Ярославской области» </a:t>
            </a:r>
            <a:r>
              <a:rPr lang="ru-RU" sz="2000" b="1" dirty="0"/>
              <a:t>от 13.03.2017 № 78/01-04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57200" y="4572000"/>
            <a:ext cx="85344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 внесении изменений  в приказ департамента образования от 03.03.2017 №64/01-04»  </a:t>
            </a:r>
            <a:r>
              <a:rPr lang="ru-RU" sz="2000" b="1" dirty="0"/>
              <a:t>от 22.03.2017 № 93/01-04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57200" y="1447800"/>
            <a:ext cx="85344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 проведении государственной итоговой аттестации по программам среднего общего образования в досрочный период в 2017 году» </a:t>
            </a:r>
            <a:r>
              <a:rPr lang="ru-RU" sz="2000" b="1" dirty="0"/>
              <a:t>от 03.03.2017 № 64/01-04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57200" y="3048000"/>
            <a:ext cx="8458200" cy="193833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/>
              <a:t>Приказ департамента образования Ярославской области «</a:t>
            </a:r>
            <a:r>
              <a:rPr lang="ru-RU" sz="2000" dirty="0">
                <a:cs typeface="Times New Roman" pitchFamily="18" charset="0"/>
              </a:rPr>
              <a:t>Об утверждении 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инструктивных материалов по подготовке и проведению государственной итоговой аттестации по образовательным программам среднего общего образования </a:t>
            </a:r>
            <a:r>
              <a:rPr lang="ru-RU" sz="2000" dirty="0">
                <a:cs typeface="Times New Roman" pitchFamily="18" charset="0"/>
              </a:rPr>
              <a:t>с использованием технологии 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перевода бланков ответов участников ЕГЭ в электронный вид в пункте проведения экзаменов в Ярославской области в 2017 году» </a:t>
            </a:r>
            <a:r>
              <a:rPr lang="ru-RU" sz="2000" b="1" dirty="0">
                <a:solidFill>
                  <a:srgbClr val="000000"/>
                </a:solidFill>
                <a:cs typeface="Times New Roman" pitchFamily="18" charset="0"/>
              </a:rPr>
              <a:t>от 22.03.2017 № 94/01-04 </a:t>
            </a:r>
            <a:endParaRPr lang="ru-RU" sz="2000" b="1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57200" y="1295400"/>
            <a:ext cx="8458200" cy="16319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/>
              <a:t>Приказ департамента образования Ярославской области «Об утверждении инструктивных материалов по подготовке и проведению ГИА-11 с использованием технологии печати контрольных измерительных материалов в аудиториях пунктов проведения экзаменов в Ярославской области  в 2017 году» </a:t>
            </a:r>
            <a:r>
              <a:rPr lang="ru-RU" sz="2000" b="1" dirty="0">
                <a:solidFill>
                  <a:srgbClr val="000000"/>
                </a:solidFill>
                <a:cs typeface="Times New Roman" pitchFamily="18" charset="0"/>
              </a:rPr>
              <a:t>от 22.03.2017 № 92/01-04</a:t>
            </a:r>
            <a:endParaRPr lang="ru-RU" sz="2000" b="1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9750" y="457200"/>
            <a:ext cx="8445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(региональный уровень)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57200" y="5105400"/>
            <a:ext cx="8458200" cy="16319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>
              <a:tabLst>
                <a:tab pos="438150" algn="l"/>
                <a:tab pos="1485900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</a:t>
            </a:r>
            <a:r>
              <a:rPr lang="ru-RU" sz="2000" dirty="0">
                <a:cs typeface="Times New Roman" pitchFamily="18" charset="0"/>
              </a:rPr>
              <a:t>Об утверждении 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инструктивных материалов по подготовке и проведению государственной итоговой аттестации по образовательным программам среднего общего образования по основной технологии в Ярославской области в 2017 году» </a:t>
            </a:r>
            <a:r>
              <a:rPr lang="ru-RU" sz="2000" b="1" dirty="0">
                <a:solidFill>
                  <a:srgbClr val="000000"/>
                </a:solidFill>
                <a:cs typeface="Times New Roman" pitchFamily="18" charset="0"/>
              </a:rPr>
              <a:t>от 28.03.2017 №102/01-04 </a:t>
            </a:r>
            <a:endParaRPr lang="ru-RU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57200" y="3886200"/>
            <a:ext cx="8458200" cy="193833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/>
              <a:t>Приказ департамента образования Ярославской области «Об утверждении инструктивных материалов по подготовке и проведению государственной итоговой аттестации по образовательным программам среднего общего образования в форме единого государственного экзамена для лиц с ограниченными возможностями здоровья, детей-инвалидов и инвалидов</a:t>
            </a:r>
          </a:p>
          <a:p>
            <a:pPr algn="just">
              <a:defRPr/>
            </a:pPr>
            <a:r>
              <a:rPr lang="ru-RU" sz="2000" dirty="0"/>
              <a:t>в Ярославской области в 2017 году» от   № 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539750" y="685800"/>
            <a:ext cx="8445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(региональный уровень)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57200" y="1600200"/>
            <a:ext cx="8458200" cy="193833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>
              <a:tabLst>
                <a:tab pos="438150" algn="l"/>
                <a:tab pos="1485900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</a:t>
            </a:r>
            <a:r>
              <a:rPr lang="ru-RU" sz="2000" dirty="0">
                <a:cs typeface="Times New Roman" pitchFamily="18" charset="0"/>
              </a:rPr>
              <a:t>Об утверждении 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инструктивных материалов по подготовке и проведению государственной итоговой аттестации по образовательным программам среднего общего образования по иностранному языку (раздел «Говорение») в пунктах проведения экзаменов в Ярославской области в 2017 году» </a:t>
            </a:r>
            <a:r>
              <a:rPr lang="ru-RU" sz="2000" b="1" dirty="0">
                <a:solidFill>
                  <a:srgbClr val="000000"/>
                </a:solidFill>
                <a:cs typeface="Times New Roman" pitchFamily="18" charset="0"/>
              </a:rPr>
              <a:t>от 28.03.2017 №103/01-04 </a:t>
            </a:r>
            <a:endParaRPr lang="ru-RU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57200" y="1447800"/>
            <a:ext cx="85344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Памятки  о   правилах   проведения  единого  государственного  экзамена» </a:t>
            </a:r>
            <a:r>
              <a:rPr lang="ru-RU" sz="2000" b="1" dirty="0"/>
              <a:t>от 10.04.2017   № 116/01-04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(региональный уровень)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57200" y="4495800"/>
            <a:ext cx="85344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правил заполнения бланков единого государственного экзамена в 2017 году» </a:t>
            </a:r>
            <a:r>
              <a:rPr lang="ru-RU" sz="2000" b="1" dirty="0"/>
              <a:t>от  13.04.2017  № 126/01-04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57200" y="28194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формы журнала регистрации учета ознакомления с Памяткой о правилах проведения ЕГЭ в 2017 году, Правилами заполнения бланков ЕГЭ и листом информирования участника ЕГЭ» </a:t>
            </a:r>
            <a:r>
              <a:rPr lang="ru-RU" sz="2000" b="1" dirty="0"/>
              <a:t>от 10.04.2017   № 118/01-04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Цели и задача обучения</a:t>
            </a:r>
            <a:endParaRPr lang="ru-RU" sz="2400" b="1" i="1">
              <a:solidFill>
                <a:schemeClr val="bg1"/>
              </a:solidFill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auto">
          <a:xfrm>
            <a:off x="457200" y="12954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defTabSz="1028700">
              <a:tabLst>
                <a:tab pos="130175" algn="l"/>
              </a:tabLst>
              <a:defRPr/>
            </a:pPr>
            <a:r>
              <a:rPr lang="ru-RU" sz="2000" b="1" i="1" dirty="0"/>
              <a:t>Цель обучения:</a:t>
            </a:r>
          </a:p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подготовка работников ППЭ, обеспечивающих проведение ГИА-11 в пункте проведения экзаменов в соответствии с нормативными правовыми документами и инструктивными методическими материалами 2017 года </a:t>
            </a: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457200" y="29718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defTabSz="1028700">
              <a:tabLst>
                <a:tab pos="130175" algn="l"/>
              </a:tabLst>
              <a:defRPr/>
            </a:pPr>
            <a:r>
              <a:rPr lang="ru-RU" sz="2000" b="1" i="1" dirty="0"/>
              <a:t>Задача обучения:</a:t>
            </a:r>
          </a:p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ознакомление слушателей с нормативными правовыми документами, инструктивными методическими материалами, определяющими порядок и процедуру проведения ГИА-11 в ППЭ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6"/>
          <p:cNvSpPr>
            <a:spLocks noChangeArrowheads="1"/>
          </p:cNvSpPr>
          <p:nvPr/>
        </p:nvSpPr>
        <p:spPr bwMode="auto">
          <a:xfrm>
            <a:off x="2286000" y="2209800"/>
            <a:ext cx="45720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4000"/>
              </a:spcAft>
            </a:pPr>
            <a:endParaRPr lang="ru-RU">
              <a:solidFill>
                <a:srgbClr val="006AB3"/>
              </a:solidFill>
            </a:endParaRPr>
          </a:p>
          <a:p>
            <a:pPr algn="just">
              <a:spcAft>
                <a:spcPts val="3000"/>
              </a:spcAft>
            </a:pPr>
            <a:endParaRPr lang="ru-RU">
              <a:solidFill>
                <a:srgbClr val="006AB3"/>
              </a:solidFill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 b="1" i="1">
              <a:solidFill>
                <a:schemeClr val="bg1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(региональный уровень)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57200" y="31242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организационно-территориальной схемы проведения государственной итоговой аттестации по образовательным программам среднего общего образования в  Ярославской области» от 18.02.2014  № 95/01-03 (</a:t>
            </a:r>
            <a:r>
              <a:rPr lang="ru-RU" sz="2000" u="sng" dirty="0"/>
              <a:t>проект</a:t>
            </a:r>
            <a:r>
              <a:rPr lang="ru-RU" sz="2000" dirty="0"/>
              <a:t>)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57200" y="4724400"/>
            <a:ext cx="8534400" cy="193833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 внесении изменений в приказ департамента образования от 18.02.2014 № 95/01-03 «Об утверждении организационно-территориальной схемы проведения государственной итоговой аттестации по образовательным программам среднего общего образования в  Ярославской области» от 13.03.2015                         № 220/01-03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57200" y="1447800"/>
            <a:ext cx="8534400" cy="16319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Инструкции по обеспечению информационной безопасности при проведении государственной итоговой аттестации по образовательным программам среднего общего образования в Ярославской  области» от 30.09.2014 № 28-нп (</a:t>
            </a:r>
            <a:r>
              <a:rPr lang="ru-RU" sz="2000" u="sng" dirty="0"/>
              <a:t>проект</a:t>
            </a:r>
            <a:r>
              <a:rPr lang="ru-RU" sz="20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5344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i="1" dirty="0">
                <a:solidFill>
                  <a:schemeClr val="bg1"/>
                </a:solidFill>
              </a:rPr>
              <a:t>Ответственность за нарушение </a:t>
            </a:r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23555" name="Picture 6" descr="http://www.auto-edu.ru/pars_docs/refs/14/13489/13489_html_m1d8cd39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157413"/>
            <a:ext cx="2497138" cy="3810000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706438" y="1244600"/>
            <a:ext cx="7981950" cy="676275"/>
          </a:xfrm>
          <a:prstGeom prst="roundRect">
            <a:avLst/>
          </a:prstGeom>
          <a:solidFill>
            <a:schemeClr val="bg1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697" tIns="26348" rIns="52697" bIns="26348" anchor="ctr"/>
          <a:lstStyle/>
          <a:p>
            <a:pPr algn="ctr">
              <a:spcBef>
                <a:spcPts val="288"/>
              </a:spcBef>
              <a:tabLst>
                <a:tab pos="263484" algn="l"/>
              </a:tabLst>
              <a:defRPr/>
            </a:pPr>
            <a:r>
              <a:rPr lang="ru-RU" sz="1600" b="1" dirty="0">
                <a:solidFill>
                  <a:srgbClr val="006AB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от 30 декабря 2001 г. № 195</a:t>
            </a:r>
          </a:p>
          <a:p>
            <a:pPr algn="ctr">
              <a:spcAft>
                <a:spcPts val="288"/>
              </a:spcAft>
              <a:tabLst>
                <a:tab pos="263484" algn="l"/>
              </a:tabLst>
              <a:defRPr/>
            </a:pPr>
            <a:r>
              <a:rPr lang="ru-RU" sz="1600" b="1" dirty="0">
                <a:solidFill>
                  <a:srgbClr val="006AB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rgbClr val="006AB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Кодекс Российской Федерации об административных правонарушениях</a:t>
            </a:r>
            <a:r>
              <a:rPr lang="ru-RU" sz="1600" b="1" dirty="0">
                <a:solidFill>
                  <a:srgbClr val="006AB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b="1" dirty="0">
              <a:solidFill>
                <a:srgbClr val="006AB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98775" y="5241925"/>
            <a:ext cx="6083300" cy="1476375"/>
          </a:xfrm>
          <a:prstGeom prst="roundRect">
            <a:avLst/>
          </a:prstGeom>
          <a:solidFill>
            <a:schemeClr val="bg1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697" tIns="26348" rIns="52697" bIns="26348" anchor="ctr"/>
          <a:lstStyle/>
          <a:p>
            <a:pPr algn="just">
              <a:spcAft>
                <a:spcPts val="576"/>
              </a:spcAft>
              <a:defRPr/>
            </a:pPr>
            <a:r>
              <a:rPr lang="ru-RU" sz="1300" b="1" dirty="0">
                <a:solidFill>
                  <a:srgbClr val="006AB3"/>
                </a:solidFill>
                <a:cs typeface="Times New Roman" panose="02020603050405020304" pitchFamily="18" charset="0"/>
              </a:rPr>
              <a:t>Статья 13.11</a:t>
            </a:r>
            <a:r>
              <a:rPr lang="ru-RU" sz="1300" dirty="0">
                <a:solidFill>
                  <a:srgbClr val="006AB3"/>
                </a:solidFill>
                <a:cs typeface="Times New Roman" panose="02020603050405020304" pitchFamily="18" charset="0"/>
              </a:rPr>
              <a:t>. Нарушение установленного законом порядка сбора, хранения, использования или распространения информации о гражданах (персональных данных)</a:t>
            </a:r>
          </a:p>
          <a:p>
            <a:pPr algn="just">
              <a:spcAft>
                <a:spcPts val="576"/>
              </a:spcAft>
              <a:defRPr/>
            </a:pPr>
            <a:r>
              <a:rPr lang="ru-RU" sz="1300" b="1" dirty="0">
                <a:solidFill>
                  <a:srgbClr val="006AB3"/>
                </a:solidFill>
                <a:cs typeface="Times New Roman" panose="02020603050405020304" pitchFamily="18" charset="0"/>
              </a:rPr>
              <a:t>Статья 13.12. </a:t>
            </a:r>
            <a:r>
              <a:rPr lang="ru-RU" sz="1300" dirty="0">
                <a:solidFill>
                  <a:srgbClr val="006AB3"/>
                </a:solidFill>
                <a:cs typeface="Times New Roman" panose="02020603050405020304" pitchFamily="18" charset="0"/>
              </a:rPr>
              <a:t>Нарушение правил защиты информации</a:t>
            </a:r>
          </a:p>
          <a:p>
            <a:pPr algn="just">
              <a:defRPr/>
            </a:pPr>
            <a:r>
              <a:rPr lang="ru-RU" sz="1300" b="1" dirty="0">
                <a:solidFill>
                  <a:srgbClr val="006AB3"/>
                </a:solidFill>
                <a:cs typeface="Times New Roman" panose="02020603050405020304" pitchFamily="18" charset="0"/>
              </a:rPr>
              <a:t>Статья 13.14. </a:t>
            </a:r>
            <a:r>
              <a:rPr lang="ru-RU" sz="1300" dirty="0">
                <a:solidFill>
                  <a:srgbClr val="006AB3"/>
                </a:solidFill>
                <a:cs typeface="Times New Roman" panose="02020603050405020304" pitchFamily="18" charset="0"/>
              </a:rPr>
              <a:t>Разглашение информации с ограниченным доступом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98775" y="2062163"/>
            <a:ext cx="6083300" cy="3065462"/>
          </a:xfrm>
          <a:prstGeom prst="roundRect">
            <a:avLst/>
          </a:prstGeom>
          <a:solidFill>
            <a:schemeClr val="bg1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697" tIns="26348" rIns="52697" bIns="26348" anchor="ctr"/>
          <a:lstStyle/>
          <a:p>
            <a:pPr>
              <a:spcAft>
                <a:spcPts val="864"/>
              </a:spcAft>
              <a:defRPr/>
            </a:pPr>
            <a:r>
              <a:rPr lang="ru-RU" b="1" dirty="0">
                <a:solidFill>
                  <a:srgbClr val="006AB3"/>
                </a:solidFill>
              </a:rPr>
              <a:t>Статья 19.30. Нарушение требований к ведению образовательной деятельности и организации образовательного процесса</a:t>
            </a:r>
          </a:p>
          <a:p>
            <a:pPr algn="just">
              <a:defRPr/>
            </a:pPr>
            <a:r>
              <a:rPr lang="ru-RU" b="1" dirty="0">
                <a:solidFill>
                  <a:srgbClr val="006AB3"/>
                </a:solidFill>
              </a:rPr>
              <a:t>п. 4 </a:t>
            </a:r>
            <a:r>
              <a:rPr lang="ru-RU" dirty="0">
                <a:solidFill>
                  <a:srgbClr val="006AB3"/>
                </a:solidFill>
              </a:rPr>
              <a:t>Умышленное искажение результатов государственной итоговой аттестации и предусмотренных законодательством об образовании олимпиад школьников, а равно нарушение установленного законодательством об образовании порядка проведения государственной итоговой аттестации -</a:t>
            </a:r>
          </a:p>
          <a:p>
            <a:pPr algn="just">
              <a:defRPr/>
            </a:pPr>
            <a:r>
              <a:rPr lang="ru-RU" dirty="0">
                <a:solidFill>
                  <a:srgbClr val="006AB3"/>
                </a:solidFill>
              </a:rPr>
              <a:t>влечет наложение административного штрафа на граждан в размере от 3 тысяч до 5 тысяч рублей; на должностных лиц - от 20 тысяч до 40 тысяч рублей; на юридических лиц - от 50 тысяч до 200 тысяч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990600" y="836613"/>
            <a:ext cx="7543800" cy="5256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eaLnBrk="1" hangingPunct="1"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400" i="1">
              <a:solidFill>
                <a:srgbClr val="000000"/>
              </a:solidFill>
            </a:endParaRPr>
          </a:p>
        </p:txBody>
      </p:sp>
      <p:sp>
        <p:nvSpPr>
          <p:cNvPr id="24579" name="Прямоугольник 2"/>
          <p:cNvSpPr>
            <a:spLocks noChangeArrowheads="1"/>
          </p:cNvSpPr>
          <p:nvPr/>
        </p:nvSpPr>
        <p:spPr bwMode="auto">
          <a:xfrm>
            <a:off x="2286000" y="1905000"/>
            <a:ext cx="4572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</a:rPr>
              <a:t>Материалы располагаются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</a:rPr>
              <a:t>на сайте ГУ ЯО ЦОиККО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/>
              <a:t>http://coikko.ru 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</a:rPr>
              <a:t>в разделе Государственная итоговая аттестация, ГИА-11,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</a:rPr>
              <a:t> Инструктивные методические материалы 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>
              <a:solidFill>
                <a:srgbClr val="000000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>
                <a:solidFill>
                  <a:srgbClr val="0000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(федеральный уровень)</a:t>
            </a:r>
          </a:p>
        </p:txBody>
      </p:sp>
      <p:sp>
        <p:nvSpPr>
          <p:cNvPr id="7171" name="Прямоугольник 7"/>
          <p:cNvSpPr>
            <a:spLocks noChangeArrowheads="1"/>
          </p:cNvSpPr>
          <p:nvPr/>
        </p:nvSpPr>
        <p:spPr bwMode="auto">
          <a:xfrm>
            <a:off x="457200" y="1676400"/>
            <a:ext cx="8534400" cy="70802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defTabSz="1028700">
              <a:tabLst>
                <a:tab pos="130175" algn="l"/>
              </a:tabLst>
              <a:defRPr/>
            </a:pPr>
            <a:r>
              <a:rPr lang="ru-RU" sz="2000" b="1" dirty="0"/>
              <a:t>Федеральный закон </a:t>
            </a:r>
            <a:r>
              <a:rPr lang="ru-RU" sz="2000" dirty="0"/>
              <a:t>«Об образовании в Российской Федерации» от 29.12.2012 № 273-ФЗ </a:t>
            </a:r>
          </a:p>
        </p:txBody>
      </p:sp>
      <p:sp>
        <p:nvSpPr>
          <p:cNvPr id="7172" name="Прямоугольник 8"/>
          <p:cNvSpPr>
            <a:spLocks noChangeArrowheads="1"/>
          </p:cNvSpPr>
          <p:nvPr/>
        </p:nvSpPr>
        <p:spPr bwMode="auto">
          <a:xfrm>
            <a:off x="457200" y="5181600"/>
            <a:ext cx="85344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defTabSz="1028700">
              <a:tabLst>
                <a:tab pos="130175" algn="l"/>
              </a:tabLst>
              <a:defRPr/>
            </a:pPr>
            <a:r>
              <a:rPr lang="ru-RU" sz="2000" b="1" dirty="0"/>
              <a:t>Постановление Правительства РФ </a:t>
            </a:r>
            <a:r>
              <a:rPr lang="ru-RU" sz="2000" dirty="0"/>
              <a:t>от 31 августа 2013 года № 755</a:t>
            </a:r>
          </a:p>
        </p:txBody>
      </p:sp>
      <p:sp>
        <p:nvSpPr>
          <p:cNvPr id="7175" name="Прямоугольник 6"/>
          <p:cNvSpPr>
            <a:spLocks noChangeArrowheads="1"/>
          </p:cNvSpPr>
          <p:nvPr/>
        </p:nvSpPr>
        <p:spPr bwMode="auto">
          <a:xfrm>
            <a:off x="457200" y="2667000"/>
            <a:ext cx="8534400" cy="70802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ru-RU" sz="2000" b="1" spc="-100" dirty="0"/>
              <a:t>Федеральный закон Российской Федерации </a:t>
            </a:r>
            <a:r>
              <a:rPr lang="ru-RU" sz="2000" spc="-100" dirty="0"/>
              <a:t>«Об информации, информационных технологиях и защите информации»  от 27.07.2006  № 149-ФЗ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57200" y="3657600"/>
            <a:ext cx="85344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defTabSz="1028700">
              <a:tabLst>
                <a:tab pos="130175" algn="l"/>
              </a:tabLst>
              <a:defRPr/>
            </a:pPr>
            <a:r>
              <a:rPr lang="ru-RU" sz="2000" b="1" dirty="0"/>
              <a:t>Федеральный  закон </a:t>
            </a:r>
            <a:r>
              <a:rPr lang="ru-RU" sz="2000" dirty="0"/>
              <a:t>«О персональных данных» от 27.07.2006 № 152-ФЗ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57200" y="4267200"/>
            <a:ext cx="8534400" cy="70802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>
              <a:spcAft>
                <a:spcPts val="3000"/>
              </a:spcAft>
              <a:defRPr/>
            </a:pPr>
            <a:r>
              <a:rPr lang="ru-RU" sz="2000" b="1" dirty="0"/>
              <a:t>Федеральный закон </a:t>
            </a:r>
            <a:r>
              <a:rPr lang="ru-RU" sz="2000" dirty="0"/>
              <a:t>«Кодекс Российской Федерации об административных  правонарушениях» от 30.12.2001 № 195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3733800" y="2438400"/>
            <a:ext cx="1981200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33CC"/>
                </a:solidFill>
              </a:rPr>
              <a:t>ПОРЯДОК</a:t>
            </a:r>
          </a:p>
        </p:txBody>
      </p:sp>
      <p:sp>
        <p:nvSpPr>
          <p:cNvPr id="5" name="Прямая соединительная линия 3"/>
          <p:cNvSpPr/>
          <p:nvPr/>
        </p:nvSpPr>
        <p:spPr>
          <a:xfrm flipV="1">
            <a:off x="4572000" y="3733800"/>
            <a:ext cx="46038" cy="1524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0774" y="0"/>
                </a:moveTo>
                <a:lnTo>
                  <a:pt x="50774" y="804199"/>
                </a:lnTo>
                <a:lnTo>
                  <a:pt x="45720" y="804199"/>
                </a:lnTo>
                <a:lnTo>
                  <a:pt x="45720" y="100779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457200" y="3429000"/>
            <a:ext cx="8534400" cy="2554288"/>
          </a:xfrm>
          <a:prstGeom prst="rect">
            <a:avLst/>
          </a:prstGeom>
          <a:solidFill>
            <a:schemeClr val="bg1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006AB3"/>
                </a:solidFill>
              </a:rPr>
              <a:t>    </a:t>
            </a:r>
            <a:r>
              <a:rPr lang="ru-RU" sz="2000"/>
              <a:t>Определяет формы проведения государственной итоговой аттестации по образовательным программам среднего общего образования (ГИА), участников, сроки и продолжительность проведения ГИА, требования к использованию средств обучения и воспитания, средств связи при проведении ГИА, требования, предъявляемые к лицам, привлекаемым к проведению ГИА, порядок проверки экзаменационных работ, порядок подачи и рассмотрения апелляций, изменения и (или) аннулирования результатов ГИА</a:t>
            </a:r>
          </a:p>
        </p:txBody>
      </p:sp>
      <p:sp>
        <p:nvSpPr>
          <p:cNvPr id="6149" name="Прямоугольник 5"/>
          <p:cNvSpPr>
            <a:spLocks noChangeArrowheads="1"/>
          </p:cNvSpPr>
          <p:nvPr/>
        </p:nvSpPr>
        <p:spPr bwMode="auto">
          <a:xfrm>
            <a:off x="457200" y="4572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3000"/>
              </a:spcAft>
            </a:pPr>
            <a:r>
              <a:rPr lang="ru-RU" sz="2800" b="1" i="1">
                <a:solidFill>
                  <a:schemeClr val="bg1"/>
                </a:solidFill>
              </a:rPr>
              <a:t>Порядок проведения ГИА</a:t>
            </a:r>
          </a:p>
        </p:txBody>
      </p:sp>
      <p:sp>
        <p:nvSpPr>
          <p:cNvPr id="6" name="Прямоугольник 9"/>
          <p:cNvSpPr>
            <a:spLocks noChangeArrowheads="1"/>
          </p:cNvSpPr>
          <p:nvPr/>
        </p:nvSpPr>
        <p:spPr bwMode="auto">
          <a:xfrm>
            <a:off x="457200" y="9906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 eaLnBrk="1" hangingPunct="1">
              <a:tabLst>
                <a:tab pos="130175" algn="l"/>
              </a:tabLst>
              <a:defRPr/>
            </a:pPr>
            <a:r>
              <a:rPr lang="ru-RU" sz="2000" dirty="0"/>
              <a:t>Приказ Министерства образования и науки Российской Федерации «Об утверждении </a:t>
            </a:r>
            <a:r>
              <a:rPr lang="ru-RU" sz="2000" b="1" dirty="0"/>
              <a:t>Порядка проведения государственной итоговой аттестации по образовательным программам среднего общего образования</a:t>
            </a:r>
            <a:r>
              <a:rPr lang="ru-RU" sz="2000" dirty="0"/>
              <a:t>» от 26.12.2013 № 1400 (</a:t>
            </a:r>
            <a:r>
              <a:rPr lang="ru-RU" sz="2000" b="1" u="sng" dirty="0"/>
              <a:t>с изменениями от 9 января 2017 № 6</a:t>
            </a:r>
            <a:r>
              <a:rPr lang="ru-RU" sz="2000" dirty="0"/>
              <a:t>) (</a:t>
            </a:r>
            <a:r>
              <a:rPr lang="ru-RU" sz="2000" b="1" dirty="0">
                <a:solidFill>
                  <a:srgbClr val="C00000"/>
                </a:solidFill>
              </a:rPr>
              <a:t>п. 25, п. 29)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Прямоугольник 7"/>
          <p:cNvSpPr>
            <a:spLocks noChangeArrowheads="1"/>
          </p:cNvSpPr>
          <p:nvPr/>
        </p:nvSpPr>
        <p:spPr bwMode="auto">
          <a:xfrm>
            <a:off x="457200" y="1524000"/>
            <a:ext cx="8534400" cy="201453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Министерства образования и науки Российской Федерации  «Об утверждении </a:t>
            </a:r>
            <a:r>
              <a:rPr lang="ru-RU" sz="2000" b="1" dirty="0"/>
              <a:t>порядка аккредитации граждан в качестве общественных наблюдателей</a:t>
            </a:r>
            <a:r>
              <a:rPr lang="ru-RU" sz="2000" dirty="0"/>
              <a:t> при проведении государственной итоговой аттестации по образовательным программам основного общего и среднего общего образования, всероссийской олимпиады школьников и олимпиад школьников» от 28.06.2013 № 491 (</a:t>
            </a:r>
            <a:r>
              <a:rPr lang="ru-RU" sz="2000" u="sng" dirty="0"/>
              <a:t>проект</a:t>
            </a:r>
            <a:r>
              <a:rPr lang="ru-RU" sz="2000" dirty="0"/>
              <a:t>)</a:t>
            </a:r>
          </a:p>
        </p:txBody>
      </p:sp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457200" y="3733800"/>
            <a:ext cx="8534400" cy="2862263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Министерства образования и науки Российской Федерации «Об утверждении </a:t>
            </a:r>
            <a:r>
              <a:rPr lang="ru-RU" sz="2000" b="1" dirty="0"/>
              <a:t>Порядка разработки, использования и хранения контрольных измерительных материалов при проведении государственной итоговой аттестации </a:t>
            </a:r>
            <a:r>
              <a:rPr lang="ru-RU" sz="2000" dirty="0"/>
              <a:t>по образовательным программам основного общего образования и Порядка разработки, использования и хранения контрольных измерительных материалов при проведении государственной итоговой аттестации по образовательным программам среднего общего образования» от 17.12.2013 № 1274  (</a:t>
            </a:r>
            <a:r>
              <a:rPr lang="ru-RU" sz="2000" b="1" dirty="0"/>
              <a:t>с изменениями </a:t>
            </a:r>
            <a:r>
              <a:rPr lang="ru-RU" sz="2000" b="1" u="sng" dirty="0"/>
              <a:t>от 05.08.2016 № 1376</a:t>
            </a:r>
            <a:r>
              <a:rPr lang="ru-RU" sz="2000" dirty="0"/>
              <a:t>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(федеральный уровень)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Прямоугольник 8"/>
          <p:cNvSpPr>
            <a:spLocks noChangeArrowheads="1"/>
          </p:cNvSpPr>
          <p:nvPr/>
        </p:nvSpPr>
        <p:spPr bwMode="auto">
          <a:xfrm>
            <a:off x="457200" y="3810000"/>
            <a:ext cx="8534400" cy="16319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Министерства образования и науки Российской Федерации «Об утверждении </a:t>
            </a:r>
            <a:r>
              <a:rPr lang="ru-RU" sz="2000" b="1" dirty="0"/>
              <a:t>единого расписания и продолжительности проведения единого государственного экзамена </a:t>
            </a:r>
            <a:r>
              <a:rPr lang="ru-RU" sz="2000" dirty="0"/>
              <a:t>по каждому учебному предмету, перечня средств обучения и воспитания, используемых при его проведении в 2017 году» </a:t>
            </a:r>
            <a:r>
              <a:rPr lang="ru-RU" sz="2000" b="1" u="sng" dirty="0"/>
              <a:t>от 09.01.2017 № 5 </a:t>
            </a:r>
          </a:p>
        </p:txBody>
      </p:sp>
      <p:sp>
        <p:nvSpPr>
          <p:cNvPr id="13" name="Прямоугольник 9"/>
          <p:cNvSpPr>
            <a:spLocks noChangeArrowheads="1"/>
          </p:cNvSpPr>
          <p:nvPr/>
        </p:nvSpPr>
        <p:spPr bwMode="auto">
          <a:xfrm>
            <a:off x="457200" y="1524000"/>
            <a:ext cx="8534400" cy="193833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 eaLnBrk="1" hangingPunct="1">
              <a:tabLst>
                <a:tab pos="130175" algn="l"/>
              </a:tabLst>
              <a:defRPr/>
            </a:pPr>
            <a:r>
              <a:rPr lang="ru-RU" sz="2000" dirty="0"/>
              <a:t>Приказ Министерства образования и науки Российской Федерации «Об утверждении </a:t>
            </a:r>
            <a:r>
              <a:rPr lang="ru-RU" sz="2000" b="1" dirty="0"/>
              <a:t>единого расписания и продолжительности проведения государственного выпускного экзамена </a:t>
            </a:r>
            <a:r>
              <a:rPr lang="ru-RU" sz="2000" dirty="0"/>
              <a:t>по образовательным программам основного общего и среднего общего образования по каждому учебному предмету, перечня средств обучения и воспитания, используемых при его проведении в 2017 году» </a:t>
            </a:r>
            <a:r>
              <a:rPr lang="ru-RU" sz="2000" b="1" u="sng" dirty="0"/>
              <a:t>от 09.01.2017 № 4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(федеральный уровень)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>
            <a:spLocks noChangeArrowheads="1"/>
          </p:cNvSpPr>
          <p:nvPr/>
        </p:nvSpPr>
        <p:spPr bwMode="auto">
          <a:xfrm>
            <a:off x="457200" y="1524000"/>
            <a:ext cx="8534400" cy="255428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 eaLnBrk="1" hangingPunct="1">
              <a:tabLst>
                <a:tab pos="130175" algn="l"/>
              </a:tabLst>
              <a:defRPr/>
            </a:pPr>
            <a:r>
              <a:rPr lang="ru-RU" sz="2000" dirty="0"/>
              <a:t>Приказ Федеральной службы по надзору в сфере образования и науки «Об </a:t>
            </a:r>
            <a:r>
              <a:rPr lang="ru-RU" sz="2000" b="1" dirty="0"/>
              <a:t>определении минимального количества баллов единого государственного экзамена</a:t>
            </a:r>
            <a:r>
              <a:rPr lang="ru-RU" sz="2000" dirty="0"/>
              <a:t>, подтверждающего освоение образовательной программы среднего общего образования, и минимального количества баллов единого государственного экзамена, необходимого для поступления в образовательные организации высшего образования на обучение по программам </a:t>
            </a:r>
            <a:r>
              <a:rPr lang="ru-RU" sz="2000" dirty="0" err="1"/>
              <a:t>бакалавриата</a:t>
            </a:r>
            <a:r>
              <a:rPr lang="ru-RU" sz="2000" dirty="0"/>
              <a:t> и программам </a:t>
            </a:r>
            <a:r>
              <a:rPr lang="ru-RU" sz="2000" dirty="0" err="1"/>
              <a:t>специалитета</a:t>
            </a:r>
            <a:r>
              <a:rPr lang="ru-RU" sz="2000" dirty="0"/>
              <a:t>» </a:t>
            </a:r>
            <a:r>
              <a:rPr lang="ru-RU" sz="2000" b="1" dirty="0"/>
              <a:t>от 18.11.2016          № 1967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(федеральный уровень)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457200" y="1524000"/>
            <a:ext cx="85344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Письмо </a:t>
            </a:r>
            <a:r>
              <a:rPr lang="ru-RU" sz="2000" dirty="0" err="1"/>
              <a:t>Рособрнадзора</a:t>
            </a:r>
            <a:r>
              <a:rPr lang="ru-RU" sz="2000" dirty="0"/>
              <a:t> от 07.12.2016 № 10-842 «О нахождении представителей средств массовой информации на территории пунктов проведения ГИА»</a:t>
            </a: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auto">
          <a:xfrm>
            <a:off x="457200" y="4114800"/>
            <a:ext cx="8534400" cy="70802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Письмо </a:t>
            </a:r>
            <a:r>
              <a:rPr lang="ru-RU" sz="2000" dirty="0" err="1"/>
              <a:t>Рособрнадзора</a:t>
            </a:r>
            <a:r>
              <a:rPr lang="ru-RU" sz="2000" dirty="0"/>
              <a:t> от 17.03.2017 № 10-146 «Об участии студентов высшего образования в качестве общественных наблюдателей»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(федеральный уровень)</a:t>
            </a:r>
          </a:p>
        </p:txBody>
      </p:sp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457200" y="2971800"/>
            <a:ext cx="8534400" cy="70802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Письмо </a:t>
            </a:r>
            <a:r>
              <a:rPr lang="ru-RU" sz="2000" dirty="0" err="1"/>
              <a:t>Рособрнадзора</a:t>
            </a:r>
            <a:r>
              <a:rPr lang="ru-RU" sz="2000" dirty="0"/>
              <a:t> от 15.03.2017 № 10-134 «О сдаче ГИА лицами, отказавшимися предоставить согласие на обработку персональных данных»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6"/>
          <p:cNvSpPr>
            <a:spLocks noChangeArrowheads="1"/>
          </p:cNvSpPr>
          <p:nvPr/>
        </p:nvSpPr>
        <p:spPr bwMode="auto">
          <a:xfrm>
            <a:off x="457200" y="4572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3000"/>
              </a:spcAft>
            </a:pPr>
            <a:r>
              <a:rPr lang="ru-RU" sz="2800" b="1" i="1">
                <a:solidFill>
                  <a:schemeClr val="bg1"/>
                </a:solidFill>
              </a:rPr>
              <a:t>Методическое обеспечение (федеральный уровень)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57200" y="11430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Письмо </a:t>
            </a:r>
            <a:r>
              <a:rPr lang="ru-RU" sz="2000" dirty="0" err="1"/>
              <a:t>Рособрнадзора</a:t>
            </a:r>
            <a:r>
              <a:rPr lang="ru-RU" sz="2000" dirty="0"/>
              <a:t> от 20.01.2017 №10-30 (от 02.12.2016 №10-836, от 23.12.2016 № 02-411) «</a:t>
            </a:r>
            <a:r>
              <a:rPr lang="ru-RU" sz="2000" b="1" dirty="0"/>
              <a:t>Методические рекомендации </a:t>
            </a:r>
            <a:r>
              <a:rPr lang="ru-RU" sz="2000" dirty="0"/>
              <a:t>по подготовке и проведению единого государственного экзамена в </a:t>
            </a:r>
            <a:r>
              <a:rPr lang="ru-RU" sz="2000" b="1" dirty="0"/>
              <a:t>пунктах проведения экзаменов </a:t>
            </a:r>
            <a:r>
              <a:rPr lang="ru-RU" sz="2000" dirty="0"/>
              <a:t>в 2017 году»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57200" y="28194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Письмо </a:t>
            </a:r>
            <a:r>
              <a:rPr lang="ru-RU" sz="2000" dirty="0" err="1"/>
              <a:t>Рособрнадзора</a:t>
            </a:r>
            <a:r>
              <a:rPr lang="ru-RU" sz="2000" dirty="0"/>
              <a:t> от 20.01.2017 №10-30 (от 02.12.2016 №10-836, от 23.12.2016 № 02-411) «</a:t>
            </a:r>
            <a:r>
              <a:rPr lang="ru-RU" sz="2000" b="1" dirty="0"/>
              <a:t>Методические рекомендации </a:t>
            </a:r>
            <a:r>
              <a:rPr lang="ru-RU" sz="2000" dirty="0"/>
              <a:t>по осуществлению </a:t>
            </a:r>
            <a:r>
              <a:rPr lang="ru-RU" sz="2000" b="1" dirty="0"/>
              <a:t>общественного наблюдения </a:t>
            </a:r>
            <a:r>
              <a:rPr lang="ru-RU" sz="2000" dirty="0"/>
              <a:t>при проведении государственной итоговой аттестации по образовательным программам среднего общего образования»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57200" y="46482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Письмо </a:t>
            </a:r>
            <a:r>
              <a:rPr lang="ru-RU" sz="2000" dirty="0" err="1"/>
              <a:t>Рособрнадзора</a:t>
            </a:r>
            <a:r>
              <a:rPr lang="ru-RU" sz="2000" dirty="0"/>
              <a:t> от 20.01.2017 №10-30 (от 02.12.2016 №10-836, от 23.12.2016 № 02-411) «</a:t>
            </a:r>
            <a:r>
              <a:rPr lang="ru-RU" sz="2000" b="1" dirty="0"/>
              <a:t>Методические рекомендации </a:t>
            </a:r>
            <a:r>
              <a:rPr lang="ru-RU" sz="2000" dirty="0"/>
              <a:t>по организации системы </a:t>
            </a:r>
            <a:r>
              <a:rPr lang="ru-RU" sz="2000" b="1" dirty="0"/>
              <a:t>видеонаблюдения</a:t>
            </a:r>
            <a:r>
              <a:rPr lang="ru-RU" sz="2000" dirty="0"/>
              <a:t> при государственной итоговой аттестации по образовательным программам среднего общего образования»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CCFF"/>
        </a:solidFill>
        <a:ln w="25400" cap="flat" cmpd="sng" algn="ctr">
          <a:solidFill>
            <a:srgbClr val="CC660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000000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CCFF"/>
        </a:solidFill>
        <a:ln w="25400" cap="flat" cmpd="sng" algn="ctr">
          <a:solidFill>
            <a:srgbClr val="CC660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000000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12651</TotalTime>
  <Words>2053</Words>
  <Application>Microsoft Office PowerPoint</Application>
  <PresentationFormat>Экран (4:3)</PresentationFormat>
  <Paragraphs>99</Paragraphs>
  <Slides>22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Times New Roman</vt:lpstr>
      <vt:lpstr>Arial</vt:lpstr>
      <vt:lpstr>Calibri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Ответственность за нарушение 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Платон</dc:creator>
  <cp:lastModifiedBy>СмирноваТА</cp:lastModifiedBy>
  <cp:revision>576</cp:revision>
  <cp:lastPrinted>1601-01-01T00:00:00Z</cp:lastPrinted>
  <dcterms:created xsi:type="dcterms:W3CDTF">1601-01-01T00:00:00Z</dcterms:created>
  <dcterms:modified xsi:type="dcterms:W3CDTF">2017-04-25T11:26:45Z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