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295" r:id="rId4"/>
    <p:sldId id="261" r:id="rId5"/>
    <p:sldId id="296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300" r:id="rId14"/>
    <p:sldId id="259" r:id="rId15"/>
    <p:sldId id="260" r:id="rId16"/>
    <p:sldId id="262" r:id="rId17"/>
    <p:sldId id="309" r:id="rId18"/>
    <p:sldId id="264" r:id="rId19"/>
    <p:sldId id="265" r:id="rId20"/>
    <p:sldId id="258" r:id="rId21"/>
    <p:sldId id="269" r:id="rId22"/>
    <p:sldId id="271" r:id="rId23"/>
    <p:sldId id="306" r:id="rId24"/>
    <p:sldId id="305" r:id="rId25"/>
    <p:sldId id="272" r:id="rId26"/>
    <p:sldId id="273" r:id="rId27"/>
    <p:sldId id="276" r:id="rId28"/>
    <p:sldId id="277" r:id="rId29"/>
    <p:sldId id="278" r:id="rId30"/>
    <p:sldId id="281" r:id="rId31"/>
    <p:sldId id="280" r:id="rId32"/>
    <p:sldId id="283" r:id="rId33"/>
    <p:sldId id="284" r:id="rId34"/>
    <p:sldId id="287" r:id="rId35"/>
    <p:sldId id="257" r:id="rId36"/>
    <p:sldId id="308" r:id="rId37"/>
    <p:sldId id="307" r:id="rId3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E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FE04-0099-4AA3-8A5D-6B6DCF514EB4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2722-767C-489D-B634-DA7BD74187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A6A5-3716-46DE-A673-38593D63DBF6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6E86-C250-4DE5-AD95-2D2BC9C2D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61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B675DB-0AF9-4D8A-AF0F-06456C9CC99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B675DB-0AF9-4D8A-AF0F-06456C9CC99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B675DB-0AF9-4D8A-AF0F-06456C9CC99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6E86-C250-4DE5-AD95-2D2BC9C2DF6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9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7D65-308F-43C1-91DA-A0AC6562C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846D-C191-4E9C-BA57-E172A13D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66D1-15F8-47AC-B147-50B501DA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13BC-BE2F-4D05-9CAF-8265AE552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B5CE-1B6B-44E4-8908-05E3270DD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A88A-6B3C-4C88-895B-8ED0877F3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5B31-6DDB-4819-A3A0-0146993C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FFDB-9ED3-4F5E-998F-BA484722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B528-9C8A-4C75-830B-344AA2479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AFE8-9D70-4EF7-A91E-03A43EEF9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D460-DC7E-40C8-8310-7A6AB2C9E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954D1DF-3DAD-4F15-B2A1-58BE1D170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repinaPA@coikko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650" y="836612"/>
            <a:ext cx="7772400" cy="51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для общественных наблюдателей во время проведения итогового собеседования в образовательной организации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Репина Полина Алексеевна</a:t>
            </a:r>
          </a:p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ведущий специалист </a:t>
            </a:r>
          </a:p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ГУ ЯО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ЦОиККО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76600" y="5105400"/>
            <a:ext cx="5645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4664"/>
            <a:ext cx="9144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ПРАВА И ОБЯЗАННОСТИ ОБЩЕСТВЕННОГО Наблюдателя</a:t>
            </a:r>
          </a:p>
          <a:p>
            <a:pPr algn="ctr">
              <a:defRPr/>
            </a:pPr>
            <a:endParaRPr lang="ru-RU" dirty="0">
              <a:latin typeface="+mj-lt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5029200"/>
            <a:ext cx="9144000" cy="969963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defTabSz="1155700">
              <a:lnSpc>
                <a:spcPct val="90000"/>
              </a:lnSpc>
              <a:spcAft>
                <a:spcPct val="15000"/>
              </a:spcAft>
              <a:defRPr/>
            </a:pPr>
            <a:endParaRPr lang="ru-RU" altLang="ru-RU" sz="2000" dirty="0">
              <a:latin typeface="Times New Roman" pitchFamily="18" charset="0"/>
            </a:endParaRPr>
          </a:p>
          <a:p>
            <a:pPr marL="228600" indent="-228600" defTabSz="1155700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Ø"/>
              <a:defRPr/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Вмешиваться  в работу и создавать помехи</a:t>
            </a: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экспертам по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проведению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 выполнению своих обязанностей) и участникам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0" y="6096000"/>
            <a:ext cx="9144000" cy="646113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defTabSz="11557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нарушение Порядка</a:t>
            </a:r>
            <a:r>
              <a:rPr lang="ru-RU" altLang="ru-RU" sz="2000" b="1" dirty="0">
                <a:latin typeface="Times New Roman" pitchFamily="18" charset="0"/>
              </a:rPr>
              <a:t> общественный наблюдатель </a:t>
            </a:r>
            <a:r>
              <a:rPr lang="ru-RU" alt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может быть удален </a:t>
            </a:r>
            <a:r>
              <a:rPr lang="ru-RU" altLang="ru-RU" sz="2000" b="1" dirty="0">
                <a:latin typeface="Times New Roman" pitchFamily="18" charset="0"/>
              </a:rPr>
              <a:t>из ОО руководителем </a:t>
            </a:r>
            <a:r>
              <a:rPr lang="ru-RU" altLang="ru-RU" sz="2000" b="1" dirty="0" smtClean="0">
                <a:latin typeface="Times New Roman" pitchFamily="18" charset="0"/>
              </a:rPr>
              <a:t>ОО или ответственным организатором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990600" y="4495800"/>
            <a:ext cx="7485063" cy="373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2404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6144" y="332656"/>
            <a:ext cx="7847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ПРАВА И ОБЯЗАННОСТИ ОБЩЕСТВЕННОГО Наблюдателя</a:t>
            </a:r>
          </a:p>
          <a:p>
            <a:pPr algn="ctr">
              <a:defRPr/>
            </a:pP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95800"/>
            <a:ext cx="9144000" cy="203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оказывать содействие участникам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ИС,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 случае нарушения установленного порядка проведения  общественные наблюдатели удаляются из мест проведения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6000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3528" y="1484784"/>
            <a:ext cx="2057400" cy="385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260648"/>
            <a:ext cx="7668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ПРАВА И ОБЯЗАННОСТИ ОБЩЕСТВЕННОГО Наблюдателя</a:t>
            </a:r>
          </a:p>
          <a:p>
            <a:pPr algn="ctr">
              <a:defRPr/>
            </a:pP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2057400" cy="385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4724400"/>
            <a:ext cx="86106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иметь  при себе средства связи;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; и пользоваться ими вне штаба ОО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 случае нарушения установленного порядка проведения  общественные наблюдатели удаляются из мест проведения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ИС.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6391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(далее ИС) – допуск к государственной итоговой аттестации по программам основного общего образования;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 проводится в образовательных организациях и в местах, определенных департаментом образования Ярославской области;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ИС – обучающиеся 9-х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Заявление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участие в ИС и согласие на обработку ПД подаются в ОО не позднее чем за 2 недели до ИС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положения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8351684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07057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35562"/>
            <a:ext cx="7314606" cy="52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76650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676456" cy="5601791"/>
          </a:xfrm>
        </p:spPr>
        <p:txBody>
          <a:bodyPr/>
          <a:lstStyle/>
          <a:p>
            <a:pPr marL="514350" indent="-514350">
              <a:buNone/>
              <a:defRPr/>
            </a:pPr>
            <a:endParaRPr lang="ru-RU" dirty="0" smtClean="0"/>
          </a:p>
          <a:p>
            <a:pPr marL="457200" indent="-457200">
              <a:buFont typeface="Times New Roman" pitchFamily="18" charset="0"/>
              <a:buNone/>
              <a:defRPr/>
            </a:pPr>
            <a:endParaRPr lang="ru-RU" b="1" dirty="0" smtClean="0"/>
          </a:p>
          <a:p>
            <a:pPr marL="457200" indent="-457200">
              <a:buFont typeface="Times New Roman" pitchFamily="18" charset="0"/>
              <a:buNone/>
              <a:defRPr/>
            </a:pPr>
            <a:r>
              <a:rPr lang="ru-RU" b="1" dirty="0" smtClean="0"/>
              <a:t>     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07950" y="115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8893175" y="6742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9552" y="764704"/>
            <a:ext cx="295232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9552" y="1772816"/>
            <a:ext cx="29523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39552" y="2852936"/>
            <a:ext cx="29523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89207" y="4761148"/>
            <a:ext cx="295232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ожидания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16225" y="3825044"/>
            <a:ext cx="295232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9552" y="5733256"/>
            <a:ext cx="295232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860032" y="836712"/>
            <a:ext cx="406896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директор, заместитель директора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860032" y="1556792"/>
            <a:ext cx="4177606" cy="1188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работник ОО, обладающий коммуникативными навыками и грамотной речью </a:t>
            </a:r>
          </a:p>
          <a:p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на аудиторию проведения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860032" y="2852936"/>
            <a:ext cx="410445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 на аудиторию проведения)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860032" y="4869160"/>
            <a:ext cx="4104456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аботник ОО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аудиторию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ожидания)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860950" y="3825044"/>
            <a:ext cx="410445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аботник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ОО, владеющий навыками работы с ПК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ОО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60032" y="5805264"/>
            <a:ext cx="403244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 ОО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 на 3 аудитории проведения)</a:t>
            </a: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3563888" y="2924944"/>
            <a:ext cx="1152128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3635896" y="1052736"/>
            <a:ext cx="1152128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3563888" y="1916832"/>
            <a:ext cx="1080120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3635896" y="3933056"/>
            <a:ext cx="1152128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3635896" y="5013176"/>
            <a:ext cx="1152128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3563888" y="6093296"/>
            <a:ext cx="1152128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19672" y="160316"/>
            <a:ext cx="7067128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Кадровые ресурсы ОО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416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07950" y="115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8893175" y="6742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57290" y="2364840"/>
            <a:ext cx="6643734" cy="921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департамента образования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357290" y="1357298"/>
            <a:ext cx="6715172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Должностные лица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57290" y="3500438"/>
            <a:ext cx="6572296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 СМИ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19672" y="160316"/>
            <a:ext cx="7067128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право присутствовать в ОО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4282" y="4929198"/>
            <a:ext cx="8750206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при наличии документов, подтверждающих их полномочия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445224"/>
            <a:ext cx="1128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0368" y="5597624"/>
            <a:ext cx="574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168" y="5673824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6416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9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10"/>
          <p:cNvSpPr>
            <a:spLocks noChangeShapeType="1"/>
          </p:cNvSpPr>
          <p:nvPr/>
        </p:nvSpPr>
        <p:spPr bwMode="auto">
          <a:xfrm>
            <a:off x="107950" y="115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11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8893175" y="6742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271" name="Группа 10"/>
          <p:cNvGrpSpPr>
            <a:grpSpLocks/>
          </p:cNvGrpSpPr>
          <p:nvPr/>
        </p:nvGrpSpPr>
        <p:grpSpPr bwMode="auto">
          <a:xfrm>
            <a:off x="1795338" y="1126081"/>
            <a:ext cx="7192139" cy="3795259"/>
            <a:chOff x="154619" y="649551"/>
            <a:chExt cx="6676194" cy="299973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29230" y="1046895"/>
              <a:ext cx="3726111" cy="260238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1291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2" cstate="print"/>
            <a:srcRect b="6952"/>
            <a:stretch>
              <a:fillRect/>
            </a:stretch>
          </p:blipFill>
          <p:spPr bwMode="auto">
            <a:xfrm>
              <a:off x="3437632" y="1087461"/>
              <a:ext cx="1098927" cy="102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Прямоугольник 13"/>
            <p:cNvSpPr>
              <a:spLocks noChangeArrowheads="1"/>
            </p:cNvSpPr>
            <p:nvPr/>
          </p:nvSpPr>
          <p:spPr bwMode="auto">
            <a:xfrm>
              <a:off x="154619" y="2904943"/>
              <a:ext cx="1948918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sp>
          <p:nvSpPr>
            <p:cNvPr id="11293" name="Прямоугольник 16"/>
            <p:cNvSpPr>
              <a:spLocks noChangeArrowheads="1"/>
            </p:cNvSpPr>
            <p:nvPr/>
          </p:nvSpPr>
          <p:spPr bwMode="auto">
            <a:xfrm>
              <a:off x="3065084" y="649551"/>
              <a:ext cx="3765729" cy="413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Аудитория </a:t>
              </a: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проведения</a:t>
              </a:r>
            </a:p>
          </p:txBody>
        </p:sp>
      </p:grpSp>
      <p:grpSp>
        <p:nvGrpSpPr>
          <p:cNvPr id="11272" name="Группа 17"/>
          <p:cNvGrpSpPr>
            <a:grpSpLocks/>
          </p:cNvGrpSpPr>
          <p:nvPr/>
        </p:nvGrpSpPr>
        <p:grpSpPr bwMode="auto">
          <a:xfrm>
            <a:off x="500034" y="1124743"/>
            <a:ext cx="4255276" cy="3804455"/>
            <a:chOff x="3275274" y="991671"/>
            <a:chExt cx="4373371" cy="268793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275274" y="1336408"/>
              <a:ext cx="4373371" cy="2343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7" name="Прямоугольник 20"/>
            <p:cNvSpPr>
              <a:spLocks noChangeArrowheads="1"/>
            </p:cNvSpPr>
            <p:nvPr/>
          </p:nvSpPr>
          <p:spPr bwMode="auto">
            <a:xfrm>
              <a:off x="4524650" y="991671"/>
              <a:ext cx="2974992" cy="398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Штаб </a:t>
              </a:r>
            </a:p>
          </p:txBody>
        </p:sp>
        <p:pic>
          <p:nvPicPr>
            <p:cNvPr id="112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3861" y="1379211"/>
              <a:ext cx="1548313" cy="765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3496426" y="2192453"/>
              <a:ext cx="1867336" cy="633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Компьютер с выходом в Интернет</a:t>
              </a:r>
            </a:p>
          </p:txBody>
        </p:sp>
      </p:grpSp>
      <p:pic>
        <p:nvPicPr>
          <p:cNvPr id="11273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44824"/>
            <a:ext cx="5683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852936"/>
            <a:ext cx="12954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2897935" y="1844824"/>
            <a:ext cx="1539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-накопитель, </a:t>
            </a:r>
            <a:r>
              <a:rPr 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CD/DVD-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</a:t>
            </a:r>
            <a:endParaRPr lang="ru-RU" sz="16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1800" y="4077072"/>
            <a:ext cx="12144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11277" name="TextBox 31"/>
          <p:cNvSpPr txBox="1">
            <a:spLocks noChangeArrowheads="1"/>
          </p:cNvSpPr>
          <p:nvPr/>
        </p:nvSpPr>
        <p:spPr bwMode="auto">
          <a:xfrm>
            <a:off x="5148212" y="2880065"/>
            <a:ext cx="1439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</p:txBody>
      </p:sp>
      <p:pic>
        <p:nvPicPr>
          <p:cNvPr id="11280" name="Рисунок 34" descr="Notebook-Actvie-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01008"/>
            <a:ext cx="1296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Box 35"/>
          <p:cNvSpPr txBox="1">
            <a:spLocks noChangeArrowheads="1"/>
          </p:cNvSpPr>
          <p:nvPr/>
        </p:nvSpPr>
        <p:spPr bwMode="auto">
          <a:xfrm>
            <a:off x="5148212" y="4340051"/>
            <a:ext cx="1439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Ноутбук</a:t>
            </a:r>
          </a:p>
        </p:txBody>
      </p:sp>
      <p:pic>
        <p:nvPicPr>
          <p:cNvPr id="11282" name="Рисунок 37" descr="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65" y="3426445"/>
            <a:ext cx="8461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Рисунок 38" descr="33560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591" y="1990916"/>
            <a:ext cx="955143" cy="10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Box 40"/>
          <p:cNvSpPr txBox="1">
            <a:spLocks noChangeArrowheads="1"/>
          </p:cNvSpPr>
          <p:nvPr/>
        </p:nvSpPr>
        <p:spPr bwMode="auto">
          <a:xfrm>
            <a:off x="7466311" y="238265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камера</a:t>
            </a:r>
          </a:p>
        </p:txBody>
      </p:sp>
      <p:sp>
        <p:nvSpPr>
          <p:cNvPr id="11285" name="TextBox 41"/>
          <p:cNvSpPr txBox="1">
            <a:spLocks noChangeArrowheads="1"/>
          </p:cNvSpPr>
          <p:nvPr/>
        </p:nvSpPr>
        <p:spPr bwMode="auto">
          <a:xfrm>
            <a:off x="6807591" y="424614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Диктофон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619672" y="5013176"/>
            <a:ext cx="590465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 ожидания </a:t>
            </a: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44522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Users\Wolf\Desktop\WORLD-Magazin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5589240"/>
            <a:ext cx="14493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44008" y="558924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 из школьной библиотеки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1521724" y="188119"/>
            <a:ext cx="7139136" cy="9366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ОО к проведению ИС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5948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07950" y="115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8893175" y="6742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395536" y="1412776"/>
            <a:ext cx="8172400" cy="2944918"/>
            <a:chOff x="-281594" y="1628730"/>
            <a:chExt cx="9159265" cy="2168999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-281594" y="1709213"/>
              <a:ext cx="3550949" cy="20885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sz="2800"/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-200891" y="1844783"/>
              <a:ext cx="3147432" cy="36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accent2">
                      <a:lumMod val="50000"/>
                    </a:schemeClr>
                  </a:solidFill>
                </a:rPr>
                <a:t>Аудитория </a:t>
              </a:r>
              <a:r>
                <a:rPr lang="ru-RU" sz="1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ожидания</a:t>
              </a:r>
              <a:endPara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6537919" y="1628730"/>
              <a:ext cx="2339752" cy="30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30"/>
            <p:cNvSpPr txBox="1">
              <a:spLocks noChangeArrowheads="1"/>
            </p:cNvSpPr>
            <p:nvPr/>
          </p:nvSpPr>
          <p:spPr bwMode="auto">
            <a:xfrm>
              <a:off x="3471113" y="2708997"/>
              <a:ext cx="1936881" cy="5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Организаторы проведения ИС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 bwMode="auto">
          <a:xfrm>
            <a:off x="5580112" y="1484784"/>
            <a:ext cx="3240360" cy="2801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2800"/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724128" y="1700808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3707904" y="2132856"/>
            <a:ext cx="1800200" cy="3600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" name="Рисунок 29" descr="Схема ИС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0805" y="2142148"/>
            <a:ext cx="2882990" cy="1747267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 bwMode="auto">
          <a:xfrm>
            <a:off x="571472" y="5500702"/>
            <a:ext cx="266429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ожидание очереди участниками ИС</a:t>
            </a:r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>
            <a:off x="1785918" y="4572008"/>
            <a:ext cx="0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Скругленный прямоугольник 39"/>
          <p:cNvSpPr/>
          <p:nvPr/>
        </p:nvSpPr>
        <p:spPr bwMode="auto">
          <a:xfrm>
            <a:off x="6012160" y="5589240"/>
            <a:ext cx="2664296" cy="6120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проведение ИС</a:t>
            </a: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>
            <a:off x="7308304" y="4437112"/>
            <a:ext cx="0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521724" y="188119"/>
            <a:ext cx="7139136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ОО к проведению ИС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2114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23802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382000" cy="3992563"/>
          </a:xfrm>
        </p:spPr>
        <p:txBody>
          <a:bodyPr/>
          <a:lstStyle/>
          <a:p>
            <a:pPr marL="0" indent="0">
              <a:buFont typeface="Wingdings" pitchFamily="2" charset="2"/>
              <a:buChar char="q"/>
              <a:defRPr/>
            </a:pPr>
            <a:r>
              <a:rPr lang="ru-RU" sz="1800" b="1" cap="all" spc="50" dirty="0" smtClean="0">
                <a:ln w="11430"/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ru-RU" sz="2400" b="1" cap="all" spc="50" dirty="0" smtClean="0">
                <a:ln w="11430"/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Нормативно-правовое сопровождение</a:t>
            </a:r>
          </a:p>
          <a:p>
            <a:pPr marL="0" indent="0">
              <a:buFontTx/>
              <a:buNone/>
              <a:defRPr/>
            </a:pPr>
            <a:endParaRPr lang="ru-RU" sz="2400" b="1" cap="all" spc="50" dirty="0" smtClean="0">
              <a:ln w="11430"/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cap="all" spc="50" dirty="0" smtClean="0">
                <a:ln w="11430"/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Права и обязанности общественного наблюдателя</a:t>
            </a:r>
          </a:p>
          <a:p>
            <a:pPr>
              <a:buFontTx/>
              <a:buNone/>
              <a:defRPr/>
            </a:pPr>
            <a:endParaRPr lang="ru-RU" sz="2400" b="1" cap="all" spc="50" dirty="0" smtClean="0">
              <a:ln w="11430"/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0" indent="0">
              <a:buFont typeface="Wingdings" pitchFamily="2" charset="2"/>
              <a:buChar char="q"/>
              <a:defRPr/>
            </a:pPr>
            <a:r>
              <a:rPr lang="ru-RU" sz="2400" b="1" cap="all" spc="50" dirty="0" smtClean="0">
                <a:ln w="11430"/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процедура проведения итогового собеседования</a:t>
            </a:r>
          </a:p>
          <a:p>
            <a:pPr>
              <a:buFontTx/>
              <a:buNone/>
              <a:defRPr/>
            </a:pPr>
            <a:endParaRPr lang="ru-RU" sz="2400" b="1" cap="all" spc="50" dirty="0" smtClean="0">
              <a:ln w="11430"/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cap="all" spc="50" dirty="0" smtClean="0">
                <a:ln w="11430"/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Организация работы общественного наблюдателя</a:t>
            </a:r>
          </a:p>
          <a:p>
            <a:pPr>
              <a:buFontTx/>
              <a:buNone/>
              <a:defRPr/>
            </a:pPr>
            <a:endParaRPr lang="ru-RU" sz="2400" b="1" cap="all" spc="50" dirty="0" smtClean="0">
              <a:ln w="11430"/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 проведения обязательно подготовлены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цифровой аудиозаписи ответов участников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или ноутбук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микрофоном,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диктофон)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места для участника ИС, экзаменатора-собеседника и эксперта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часы 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4" descr="Notebook-Actvie-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132856"/>
            <a:ext cx="1296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7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62" y="2204864"/>
            <a:ext cx="8461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8" descr="3356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980728"/>
            <a:ext cx="955143" cy="10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516" y="5445225"/>
            <a:ext cx="139737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86670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1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17"/>
          <p:cNvSpPr>
            <a:spLocks noChangeShapeType="1"/>
          </p:cNvSpPr>
          <p:nvPr/>
        </p:nvSpPr>
        <p:spPr bwMode="auto">
          <a:xfrm>
            <a:off x="107950" y="115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9"/>
          <p:cNvSpPr>
            <a:spLocks noChangeShapeType="1"/>
          </p:cNvSpPr>
          <p:nvPr/>
        </p:nvSpPr>
        <p:spPr bwMode="auto">
          <a:xfrm>
            <a:off x="8893175" y="6742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2" descr="C:\Users\СмирноваМВ\Desktop\Русский язык_Устно_2018\Схема ИС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37" y="1165425"/>
            <a:ext cx="4752528" cy="4279799"/>
          </a:xfrm>
          <a:prstGeom prst="rect">
            <a:avLst/>
          </a:prstGeom>
          <a:noFill/>
        </p:spPr>
      </p:pic>
      <p:pic>
        <p:nvPicPr>
          <p:cNvPr id="9" name="Рисунок 8" descr="Схема ИС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996952"/>
            <a:ext cx="5313929" cy="35283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971600" y="5527177"/>
            <a:ext cx="2304256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1 вариант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84168" y="2780928"/>
            <a:ext cx="2304256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27177"/>
            <a:ext cx="279400" cy="75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2794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88915"/>
            <a:ext cx="2794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11830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8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7668344" cy="601216"/>
          </a:xfrm>
          <a:ln w="19050">
            <a:solidFill>
              <a:srgbClr val="CC6600"/>
            </a:solidFill>
          </a:ln>
        </p:spPr>
        <p:txBody>
          <a:bodyPr/>
          <a:lstStyle/>
          <a:p>
            <a:r>
              <a:rPr lang="ru-RU" sz="2600" dirty="0" smtClean="0">
                <a:solidFill>
                  <a:srgbClr val="FF0000"/>
                </a:solidFill>
              </a:rPr>
              <a:t>В день проведения итогового собеседования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20" y="3786190"/>
            <a:ext cx="8077200" cy="204309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altLang="ru-RU" sz="2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alt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Общественный </a:t>
            </a:r>
            <a:r>
              <a:rPr lang="ru-RU" alt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наблюдатель должен явиться в ОО </a:t>
            </a:r>
            <a:r>
              <a:rPr lang="ru-RU" alt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за час до начала проведения</a:t>
            </a:r>
            <a:endParaRPr lang="ru-RU" altLang="ru-RU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4657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385762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Начало проведения не позднее 09</a:t>
            </a:r>
            <a:r>
              <a:rPr lang="en-US" b="1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24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524328" cy="882352"/>
          </a:xfrm>
          <a:ln w="19050">
            <a:solidFill>
              <a:srgbClr val="CC6600"/>
            </a:solidFill>
          </a:ln>
        </p:spPr>
        <p:txBody>
          <a:bodyPr/>
          <a:lstStyle/>
          <a:p>
            <a:r>
              <a:rPr lang="ru-RU" sz="2600" dirty="0" smtClean="0">
                <a:solidFill>
                  <a:srgbClr val="FF0000"/>
                </a:solidFill>
              </a:rPr>
              <a:t>В день проведения итогового собеседования</a:t>
            </a:r>
          </a:p>
        </p:txBody>
      </p:sp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251520" y="4437112"/>
            <a:ext cx="8534400" cy="4365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/>
                </a:solidFill>
              </a:rPr>
              <a:t>Ответственный организатор: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28600" y="5334000"/>
            <a:ext cx="8686800" cy="1371600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выдает общественным наблюдателям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«Акт общественного наблюдения за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проведением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ОО»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мере их прибытия в место проведения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506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924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340768"/>
            <a:ext cx="8373616" cy="47853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ехнический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000" dirty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получает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Интернет-ресурса КИМ ИС </a:t>
            </a:r>
            <a:r>
              <a:rPr lang="ru-RU" sz="2000" dirty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и тиражирует в черно-белом варианте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–задания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 2 (по одному экземпляру на каждого участника ИС);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–задания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и 4 (по два экземпляра на аудиторию);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 КИМ для каждого эксперта;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–комплект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карточек для экзаменатора-собеседника (по 2 экземпляра на аудиторию).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отсутствия доступа к указанному Интернет-ресурсу технический специалист незамедлительно обращается в РЦОИ по телефонам горячей линии для получения материалов по резервной схеме.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тиражирования КИМ ИС технический специалист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 все материалы ответственному организатору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ранее 08.00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24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34" y="1340768"/>
            <a:ext cx="8269118" cy="50886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наличия в ОО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слабовидящих участников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которым по заключению ПМПК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масштабирование КИМ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технический специалист должен: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	скачать с того же ресурса адаптированный КИМ в редактируемом формате из папки «КИМ ДЛЯ СЛАБОВИДЯЩИХ»;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	произвести </a:t>
            </a:r>
            <a:r>
              <a:rPr lang="ru-RU" sz="2000" dirty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масштабирование и печать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ru-RU" sz="2000" dirty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в черно-белом </a:t>
            </a:r>
            <a:r>
              <a:rPr lang="ru-RU" sz="20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варианте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 ИС в соответствии с заключением ПМПК.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слепых участников ИС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РЦОИ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обеспечивает доставку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передачу адаптированных вариантов КИМ ИС, оформленных рельефно-точечным шрифтом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Брайля.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ранее 08.00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739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1454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должен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не позднее 08.30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сообщить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в аудиториях ожидания, экзаменаторам-собеседникам и экспертам о распределении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по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краткий инструктаж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dirty="0" smtClean="0">
              <a:solidFill>
                <a:srgbClr val="C04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должен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не позднее 08.45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комплекты материалов ИС экзаменатору-собеседнику, эксперту, организаторам;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выдать общественному наблюдателю акт общественного наблюдения.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должен дать указание начать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b="1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в 09.00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обратить внимание: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приглашаются в аудиторию 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одному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участников 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роверяются документы, удостоверяющие личность 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создается доброжелательная обстановка в аудиториях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139136" cy="476672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5353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038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 1                                          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Чтение текста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392488" cy="544472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                                                        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Пересказ  </a:t>
            </a: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КИМ ИС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554269" cy="486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1"/>
            <a:ext cx="3528392" cy="47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5240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135589"/>
            <a:ext cx="3826390" cy="172190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Участнику ИС необходимо выбрать одну из предложенных тем беседы</a:t>
            </a:r>
            <a:endParaRPr lang="ru-RU" sz="20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90056" y="1196752"/>
            <a:ext cx="5074432" cy="544472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                                                        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Монологическое высказывание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КИМ ИС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3718886" cy="241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3176"/>
            <a:ext cx="3384376" cy="16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3468496" cy="159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4212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352928" cy="525658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                                                        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КИМ ИС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44824"/>
            <a:ext cx="4893099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83855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013176"/>
            <a:ext cx="521830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9168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ДЕЯТЕЛЬНОСТИ ОБЩЕСТВЕННЫЕ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НАБЛЮДАТЕЛИ  РУКОДСТВУЮТСЯ: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81000" y="1562080"/>
            <a:ext cx="8534400" cy="4724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</a:rPr>
              <a:t>  </a:t>
            </a:r>
            <a:r>
              <a:rPr lang="ru-RU" sz="2000" b="1" dirty="0" smtClean="0">
                <a:solidFill>
                  <a:schemeClr val="accent2"/>
                </a:solidFill>
              </a:rPr>
              <a:t>Порядком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000" dirty="0" smtClean="0">
                <a:solidFill>
                  <a:schemeClr val="accent2"/>
                </a:solidFill>
              </a:rPr>
              <a:t>, утвержденным приказом Министерства Просвещения Российской Федерации от </a:t>
            </a:r>
            <a:r>
              <a:rPr lang="ru-RU" sz="2000" dirty="0" smtClean="0">
                <a:solidFill>
                  <a:schemeClr val="accent2"/>
                </a:solidFill>
              </a:rPr>
              <a:t>07.11.2018 № 189/1513 </a:t>
            </a:r>
            <a:r>
              <a:rPr lang="ru-RU" sz="2000" dirty="0" smtClean="0">
                <a:solidFill>
                  <a:schemeClr val="accent2"/>
                </a:solidFill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</a:rPr>
              <a:t>Порядком проведения итогового собеседования на территории Ярославской области</a:t>
            </a:r>
            <a:r>
              <a:rPr lang="ru-RU" sz="2000" dirty="0" smtClean="0">
                <a:solidFill>
                  <a:schemeClr val="accent2"/>
                </a:solidFill>
              </a:rPr>
              <a:t> в 2019/2020 учебном году, утвержденным приказом департамента образования Ярославской области от </a:t>
            </a:r>
            <a:r>
              <a:rPr lang="ru-RU" sz="2000" dirty="0" smtClean="0">
                <a:solidFill>
                  <a:schemeClr val="accent2"/>
                </a:solidFill>
              </a:rPr>
              <a:t>10.01.2020 № 04/01-04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</a:rPr>
              <a:t>Порядком организации общественного наблюдения при проведении ГИА, итогового сочинения (изложения), итогового собеседования по русскому языку на территории Ярославской области</a:t>
            </a:r>
            <a:r>
              <a:rPr lang="ru-RU" sz="2000" dirty="0" smtClean="0">
                <a:solidFill>
                  <a:schemeClr val="accent2"/>
                </a:solidFill>
              </a:rPr>
              <a:t>, утвержденным приказом департамента образования Ярославской области от 29.12.2018 №471/01-04 </a:t>
            </a:r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 техническим специалистом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проверяют техническое состояние устройства цифровой аудиозаписи, знакомятся с порядком работы с данным устройством в режиме «запись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началом проведения ИС включает одну общую аудиозапись на весь день проведения (один общий поток) в каждой аудитории проведения.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эксперт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знакомятся с заданиями, темами беседы и примерным кругом вопросов для обсуждения с участниками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приглашает участника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аудиторию проведения. В аудитории проведения находятся обучающийся, экзаменатор-собеседник, эксперт (если оценивание организовано в режиме реального времени).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в аудиторию приглашается следующий участник ИС.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аудитории проведения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569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 как обучающийся зашел в аудиторию проведения,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должен: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проверить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документа, удостоверяющего личность;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занести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ведомость учета проведения ИС в аудитории: фамилию, имя, отчество (при наличии)  участника ИС, класс/группу, серию и номер документа, удостоверяющего личность.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выдать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обучающемуся КИМ ИС и предложить ознакомиться с инструкцией по выполнению заданий;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напомнить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прежде чем приступить к ответу, участник ИС должен проговорить в оборудование для записи ответов обучающихся свою фамилию, имя, отчество (при наличии), номер варианта, а перед ответом на каждое задание – назвать  номер задания;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следить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регламента (15-16мин на ответ);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зафиксировать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ведомости учета проведения ИС в аудитории время начала и окончания ответа обучающегося;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832" cy="936104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экзаменатор-собеседник в аудитории проведения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285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Между ответами участников ИС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допускаются перерывы для экзаменаторов-собеседников и экспертов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этом случае запись ставится на паузу, либо сохраняется как первая часть файла. При этом в наименовании файла необходимо отразить соответствующую информацию (например, «часть 1»). После перерыва аудиозапись возобновляется.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ИС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письменной форме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аудиозапись ведется в течение всего времени выполнения участником заданий ИС.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проговаривает вслух: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«Участником выбрана письменная форма проведения итогового собеседования»;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фамилию, имя и отчество (при наличии) участника ИС;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класс/группу;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номер варианта;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номера выполняемых заданий КИМ.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108012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экзаменатор-собеседник в аудитории проведения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3406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268760"/>
            <a:ext cx="8042117" cy="52565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выполнения заданий ИС осуществляется по специально разработанным критериям по системе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«зачет/незачет»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одним из следующих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вариантов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оценивание выполнения заданий ИС осуществляется экспертом непосредственно в процессе ответа участника ИС;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оценивание выполнения заданий ИС осуществляется экспертом после окончания проведения ИС по аудиозаписи ответа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 ИС;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оценивание выполнения заданий ИС осуществляется экспертом после окончания проведения ИС по письменному ответу обучающегося (в случае проведения ИС в письменной форме).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Результаты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оценивания ИС вносятся в протокол эксперта для оценивания ответов участников ИС.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Проверка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оценивание ответов участников ИС должны завершится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2 дней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даты проведения ИС.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108012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ответов участников ИС экспертом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4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340768"/>
            <a:ext cx="7797552" cy="47853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008112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ИС в ОО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организатор должен принять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4494494"/>
              </p:ext>
            </p:extLst>
          </p:nvPr>
        </p:nvGraphicFramePr>
        <p:xfrm>
          <a:off x="323528" y="1196752"/>
          <a:ext cx="8640960" cy="532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2062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кзаменатора-собеседника: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заполненную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ведомость учета проведения ИС в аудитории;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 ИС (задания 1, 2 – по одному экземпляру на каждого участника; задания 3, 4 и карточки с темами беседы на выбор – по два экземпляра на аудиторию);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список участников ИС;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 карточек экзаменатора-собеседника (по 2 экземпляра на аудиторию).</a:t>
                      </a:r>
                    </a:p>
                  </a:txBody>
                  <a:tcPr/>
                </a:tc>
              </a:tr>
              <a:tr h="12088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ксперта: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 комплект КИМ;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 для экспертов;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протоколы эксперта и листы письменных ответов (при наличии) в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озвратном доставочном пакете.</a:t>
                      </a:r>
                    </a:p>
                  </a:txBody>
                  <a:tcPr/>
                </a:tc>
              </a:tr>
              <a:tr h="6960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организатора проведения :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списки участников ИС с распределением их по аудиториям ожидания и проведения.</a:t>
                      </a:r>
                      <a:endParaRPr lang="ru-RU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технического специалиста: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съемные носители информации с аудио-файлами ответов обучающихся, в 2-х экземплярах.</a:t>
                      </a:r>
                    </a:p>
                  </a:txBody>
                  <a:tcPr/>
                </a:tc>
              </a:tr>
              <a:tr h="6321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общественного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наблюдателя: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заполненный акт общественного наблюдения за проведением ИС.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91501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929618" cy="6297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086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722801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086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Телефоны горячей линии: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Департамент образования Ярославской области: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400-863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ГУ ЯО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ЦОиККО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280-883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r>
              <a:rPr lang="en-US" sz="2400" i="1" dirty="0" smtClean="0">
                <a:hlinkClick r:id="rId2"/>
              </a:rPr>
              <a:t>repinaPA@coikko.ru</a:t>
            </a:r>
            <a:endParaRPr lang="ru-RU" sz="2400" dirty="0" smtClean="0">
              <a:solidFill>
                <a:srgbClr val="C04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4E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400" dirty="0" smtClean="0">
              <a:solidFill>
                <a:srgbClr val="C04E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086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ОРГАНИЗАЦИИ СИСТЕМЫ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 НАБЛЮДЕНИЯ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297363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/>
                </a:solidFill>
                <a:cs typeface="Times New Roman" pitchFamily="18" charset="0"/>
              </a:rPr>
              <a:t>обеспечение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 открытости и прозрачности процедуры итогового 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собеседования как 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допуска к государственной итоговой аттестации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cs typeface="Times New Roman" pitchFamily="18" charset="0"/>
              </a:rPr>
              <a:t>усиления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 контроля за ходом проведения итогового 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собеседования</a:t>
            </a:r>
            <a:endParaRPr lang="ru-RU" sz="2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/>
                </a:solidFill>
                <a:cs typeface="Times New Roman" pitchFamily="18" charset="0"/>
              </a:rPr>
              <a:t>информирования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 общественности о ходе проведения и осуществления общественного наблюдения (контроля) за процедурой итогового </a:t>
            </a:r>
            <a:r>
              <a:rPr lang="ru-RU" sz="2400" dirty="0" smtClean="0">
                <a:solidFill>
                  <a:schemeClr val="accent6"/>
                </a:solidFill>
                <a:cs typeface="Times New Roman" pitchFamily="18" charset="0"/>
              </a:rPr>
              <a:t>собеседования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467544" y="2420888"/>
            <a:ext cx="8530208" cy="1938992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Общественными наблюдателями при проведении ГИА, итогового сочинения (изложения</a:t>
            </a:r>
            <a:r>
              <a:rPr lang="ru-RU" altLang="ru-RU" sz="2000" dirty="0" smtClean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), итогового собеседования </a:t>
            </a: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признаются </a:t>
            </a:r>
            <a:r>
              <a:rPr lang="ru-RU" altLang="ru-RU" sz="2000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совершеннолетние граждане Российской Федерации</a:t>
            </a: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, получившие аккредитацию в качестве общественных наблюдателей, </a:t>
            </a:r>
            <a:r>
              <a:rPr lang="ru-RU" altLang="ru-RU" sz="2000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не имеющие конфликта интересов</a:t>
            </a: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 (отсутствие/наличие близких родственников, проходящих ГИА)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1640" y="764704"/>
            <a:ext cx="78123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2600" b="1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ru-RU" altLang="ru-RU" sz="2600" b="1" i="1" dirty="0">
                <a:solidFill>
                  <a:schemeClr val="accent2"/>
                </a:solidFill>
                <a:latin typeface="Times New Roman" pitchFamily="18" charset="0"/>
              </a:rPr>
              <a:t>тать общественным наблюдателем на ГИА, итоговом сочинении (изложении</a:t>
            </a:r>
            <a:r>
              <a:rPr lang="ru-RU" altLang="ru-RU" sz="2600" b="1" i="1" dirty="0" smtClean="0">
                <a:solidFill>
                  <a:schemeClr val="accent2"/>
                </a:solidFill>
                <a:latin typeface="Times New Roman" pitchFamily="18" charset="0"/>
              </a:rPr>
              <a:t>), итоговом собеседовании </a:t>
            </a:r>
            <a:r>
              <a:rPr lang="ru-RU" altLang="ru-RU" sz="2600" b="1" i="1" dirty="0">
                <a:solidFill>
                  <a:schemeClr val="accent2"/>
                </a:solidFill>
                <a:latin typeface="Times New Roman" pitchFamily="18" charset="0"/>
              </a:rPr>
              <a:t>может любой гражданин Российской Федерации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457200" y="4800600"/>
            <a:ext cx="5715000" cy="1323975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Деятельность общественных наблюдателей осуществляется на </a:t>
            </a:r>
            <a:r>
              <a:rPr lang="ru-RU" altLang="ru-RU" sz="2000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безвозмездной основе </a:t>
            </a:r>
          </a:p>
          <a:p>
            <a:pPr algn="just">
              <a:defRPr/>
            </a:pPr>
            <a:r>
              <a:rPr lang="ru-RU" altLang="ru-RU" sz="20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(Понесенные расходы общественным наблюдателям не возмещаются)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0"/>
            <a:ext cx="24765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287344" cy="5306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ОБЩЕСТВЕННЫЙ НАБЛЮДАТЕЛЬ ОБЯЗАН:</a:t>
            </a:r>
            <a: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  <a:t/>
            </a:r>
            <a:b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</a:br>
            <a:endParaRPr lang="ru-RU" dirty="0" smtClean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/>
          <a:lstStyle/>
          <a:p>
            <a:pPr algn="just" eaLnBrk="1" hangingPunct="1">
              <a:buFont typeface="Century Gothic" pitchFamily="34" charset="0"/>
              <a:buAutoNum type="arabicPeriod"/>
              <a:defRPr/>
            </a:pPr>
            <a:endParaRPr lang="ru-RU" sz="2000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Ознакомиться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 с нормативными правовыми актами, получить необходимую информацию и разъяснения по организации мероприятий, выбранных для наблюдения.</a:t>
            </a: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Должен быть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аккредитован в установленном порядке.</a:t>
            </a: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Иметь с собой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при наблюдении мероприятия и предъявить на входе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документ, удостоверяющий личность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, и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удостоверение общественного наблюдателя.</a:t>
            </a:r>
            <a:endParaRPr lang="en-US" sz="2000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Получить у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 руководителя ОО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 Акт общественного наблюдения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за проведением итогового собеседования.</a:t>
            </a: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Соблюдать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 установленный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порядок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 проведения мероприятия, режим информационной безопасности.</a:t>
            </a: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После посещения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 передать ответственному организатору ИС заполненный 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Акт о результатах общественного наблюдения в ОО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с указанием положительных и/или отрицательных результатов наблюдения за 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процедурой.</a:t>
            </a:r>
          </a:p>
          <a:p>
            <a:pPr algn="just" eaLnBrk="1" hangingPunct="1">
              <a:buFont typeface="Century Gothic" pitchFamily="34" charset="0"/>
              <a:buAutoNum type="arabicPeriod"/>
              <a:defRPr/>
            </a:pP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Выполнять 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требования Порядка проведени</a:t>
            </a:r>
            <a:r>
              <a:rPr lang="ru-RU" sz="2000" dirty="0" smtClean="0">
                <a:solidFill>
                  <a:schemeClr val="accent6"/>
                </a:solidFill>
                <a:cs typeface="Times New Roman" pitchFamily="18" charset="0"/>
              </a:rPr>
              <a:t>я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 ИС</a:t>
            </a:r>
            <a:r>
              <a:rPr lang="ru-RU" dirty="0" smtClean="0">
                <a:solidFill>
                  <a:schemeClr val="accent6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0960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ПРАВА И ОБЯЗАННОСТИ ОБЩЕСТВЕННОГО НАБЛЮДАТЕЛЯ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3248"/>
            <a:ext cx="9144000" cy="380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При  выявлении нарушений порядка проведения </a:t>
            </a:r>
            <a:r>
              <a:rPr lang="ru-RU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ИС </a:t>
            </a: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u="sng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может</a:t>
            </a: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направлять соответствующую информацию: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Департамент образования Ярославской области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В органы местного самоуправления, </a:t>
            </a: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осуществляющие управление в сфере образования. </a:t>
            </a:r>
          </a:p>
          <a:p>
            <a:pPr marL="285750" indent="-285750" algn="just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несет ответственность </a:t>
            </a:r>
            <a:r>
              <a:rPr lang="ru-RU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за злоупотребление своим положением в целях удовлетворения корыстной или иной личной заинтересованности в порядке, установленном законодательством Российской Федерации</a:t>
            </a:r>
            <a:r>
              <a:rPr lang="ru-RU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13.14 и п.4 ст.19.30 Кодекса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«Об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административных правонарушениях».</a:t>
            </a:r>
            <a:endParaRPr lang="ru-RU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1"/>
            <a:ext cx="4038600" cy="17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352800" cy="14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92964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Century Schoolbook" pitchFamily="18" charset="0"/>
              </a:rPr>
              <a:t>ОБЩЕСТВЕННЫЙ НАБЛЮДАТЕЛЬ </a:t>
            </a:r>
            <a:r>
              <a:rPr lang="ru-RU" sz="2400" u="sng" dirty="0" smtClean="0">
                <a:solidFill>
                  <a:srgbClr val="FF0000"/>
                </a:solidFill>
                <a:latin typeface="Century Schoolbook" pitchFamily="18" charset="0"/>
              </a:rPr>
              <a:t>ОБЯЗАН:</a:t>
            </a:r>
            <a: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  <a:t/>
            </a:r>
            <a:b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</a:br>
            <a:endParaRPr lang="ru-RU" dirty="0" smtClean="0"/>
          </a:p>
        </p:txBody>
      </p:sp>
      <p:sp>
        <p:nvSpPr>
          <p:cNvPr id="8" name="Содержимое 3"/>
          <p:cNvSpPr>
            <a:spLocks noGrp="1"/>
          </p:cNvSpPr>
          <p:nvPr>
            <p:ph idx="1"/>
          </p:nvPr>
        </p:nvSpPr>
        <p:spPr>
          <a:xfrm>
            <a:off x="5357818" y="4267200"/>
            <a:ext cx="3786182" cy="2362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338"/>
              </a:spcAft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Для присутствия проведении ИС  </a:t>
            </a:r>
            <a:r>
              <a:rPr lang="ru-RU" altLang="ru-RU" sz="1800" u="sng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предъявить </a:t>
            </a:r>
            <a:r>
              <a:rPr lang="ru-RU" altLang="ru-RU" sz="18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:                     </a:t>
            </a:r>
          </a:p>
          <a:p>
            <a:pPr algn="just">
              <a:spcBef>
                <a:spcPct val="0"/>
              </a:spcBef>
              <a:spcAft>
                <a:spcPts val="338"/>
              </a:spcAft>
              <a:buFont typeface="Wingdings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документ, удостоверяющий личность</a:t>
            </a: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spcAft>
                <a:spcPts val="338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удостоверение наблюдателя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ним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5444567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2964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Century Schoolbook" pitchFamily="18" charset="0"/>
              </a:rPr>
              <a:t>ОБЩЕСТВЕННЫЙ НАБЛЮДАТЕЛЬ </a:t>
            </a:r>
            <a:r>
              <a:rPr lang="ru-RU" sz="2400" u="sng" dirty="0" smtClean="0">
                <a:solidFill>
                  <a:srgbClr val="FF0000"/>
                </a:solidFill>
                <a:latin typeface="Century Schoolbook" pitchFamily="18" charset="0"/>
              </a:rPr>
              <a:t>вправе:</a:t>
            </a:r>
            <a: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  <a:t/>
            </a:r>
            <a:br>
              <a:rPr lang="ru-RU" u="sng" dirty="0" smtClean="0">
                <a:solidFill>
                  <a:srgbClr val="15711E"/>
                </a:solidFill>
                <a:latin typeface="Century Schoolbook" pitchFamily="18" charset="0"/>
              </a:rPr>
            </a:br>
            <a:endParaRPr lang="ru-RU" dirty="0" smtClean="0"/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4725144"/>
            <a:ext cx="9144000" cy="1323975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в ОО несколько общественных наблюдателей, то им необходимо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самоорганизоваться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составить план присутствия каждого наблюдателя в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 ОО, но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человек в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Имеют право свободно перемещаться по ОО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267546" cy="29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78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1866</Words>
  <Application>Microsoft Office PowerPoint</Application>
  <PresentationFormat>Экран (4:3)</PresentationFormat>
  <Paragraphs>241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Слайд 1</vt:lpstr>
      <vt:lpstr>Итоговое собеседование по русскому языку</vt:lpstr>
      <vt:lpstr>В СВОЕЙ ДЕЯТЕЛЬНОСТИ ОБЩЕСТВЕННЫЕ   НАБЛЮДАТЕЛИ  РУКОДСТВУЮТСЯ:</vt:lpstr>
      <vt:lpstr>ЦЕЛЬ ОРГАНИЗАЦИИ СИСТЕМЫ  ОБЩЕСТВЕННОГО НАБЛЮДЕНИЯ </vt:lpstr>
      <vt:lpstr>Слайд 5</vt:lpstr>
      <vt:lpstr>ОБЩЕСТВЕННЫЙ НАБЛЮДАТЕЛЬ ОБЯЗАН: </vt:lpstr>
      <vt:lpstr>Слайд 7</vt:lpstr>
      <vt:lpstr>ОБЩЕСТВЕННЫЙ НАБЛЮДАТЕЛЬ ОБЯЗАН: </vt:lpstr>
      <vt:lpstr>ОБЩЕСТВЕННЫЙ НАБЛЮДАТЕЛЬ вправе: </vt:lpstr>
      <vt:lpstr>Слайд 10</vt:lpstr>
      <vt:lpstr>Слайд 11</vt:lpstr>
      <vt:lpstr>Слайд 12</vt:lpstr>
      <vt:lpstr>Итоговое собеседование по русскому языку Общие положения</vt:lpstr>
      <vt:lpstr>Итоговое собеседование по русскому языку</vt:lpstr>
      <vt:lpstr>Итоговое собеседование по русскому языку</vt:lpstr>
      <vt:lpstr>Слайд 16</vt:lpstr>
      <vt:lpstr>Слайд 17</vt:lpstr>
      <vt:lpstr>Подготовка ОО к проведению ИС</vt:lpstr>
      <vt:lpstr>Слайд 19</vt:lpstr>
      <vt:lpstr>Аудитории проведения</vt:lpstr>
      <vt:lpstr>Аудитории проведения</vt:lpstr>
      <vt:lpstr>В день проведения итогового собеседования</vt:lpstr>
      <vt:lpstr>В день проведения итогового собеседования</vt:lpstr>
      <vt:lpstr>Проведение ИС в ОО не ранее 08.00</vt:lpstr>
      <vt:lpstr>Проведение ИС в ОО не ранее 08.00</vt:lpstr>
      <vt:lpstr>Проведение ИС в ОО   </vt:lpstr>
      <vt:lpstr>Структура КИМ ИС</vt:lpstr>
      <vt:lpstr>Структура КИМ ИС</vt:lpstr>
      <vt:lpstr>Структура КИМ ИС</vt:lpstr>
      <vt:lpstr>Проведение ИС в ОО в аудитории проведения</vt:lpstr>
      <vt:lpstr>Проведение ИС в ОО экзаменатор-собеседник в аудитории проведения</vt:lpstr>
      <vt:lpstr>Проведение ИС в ОО экзаменатор-собеседник в аудитории проведения</vt:lpstr>
      <vt:lpstr>Проведение ИС в ОО оценивание ответов участников ИС экспертом</vt:lpstr>
      <vt:lpstr>Завершение ИС в ОО Ответственный организатор должен принять</vt:lpstr>
      <vt:lpstr>Слайд 35</vt:lpstr>
      <vt:lpstr>Слайд 36</vt:lpstr>
      <vt:lpstr>Слайд 37</vt:lpstr>
    </vt:vector>
  </TitlesOfParts>
  <Company>ГУ ЯО ЦОиККО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КАШИНДС</dc:creator>
  <cp:lastModifiedBy>USER</cp:lastModifiedBy>
  <cp:revision>122</cp:revision>
  <cp:lastPrinted>2020-02-05T08:59:42Z</cp:lastPrinted>
  <dcterms:created xsi:type="dcterms:W3CDTF">2018-04-25T10:12:32Z</dcterms:created>
  <dcterms:modified xsi:type="dcterms:W3CDTF">2020-02-07T10:00:47Z</dcterms:modified>
</cp:coreProperties>
</file>