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438" r:id="rId3"/>
    <p:sldId id="428" r:id="rId4"/>
    <p:sldId id="440" r:id="rId5"/>
    <p:sldId id="442" r:id="rId6"/>
    <p:sldId id="443" r:id="rId7"/>
    <p:sldId id="444" r:id="rId8"/>
    <p:sldId id="431" r:id="rId9"/>
    <p:sldId id="429" r:id="rId10"/>
    <p:sldId id="430" r:id="rId11"/>
    <p:sldId id="445" r:id="rId12"/>
    <p:sldId id="360" r:id="rId13"/>
    <p:sldId id="383" r:id="rId14"/>
    <p:sldId id="419" r:id="rId15"/>
    <p:sldId id="417" r:id="rId16"/>
    <p:sldId id="434" r:id="rId17"/>
    <p:sldId id="363" r:id="rId18"/>
  </p:sldIdLst>
  <p:sldSz cx="9144000" cy="6858000" type="screen4x3"/>
  <p:notesSz cx="6797675" cy="9928225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99FFCC"/>
    <a:srgbClr val="006600"/>
    <a:srgbClr val="FFFFCC"/>
    <a:srgbClr val="FF6600"/>
    <a:srgbClr val="009900"/>
    <a:srgbClr val="FFCCFF"/>
    <a:srgbClr val="99FF99"/>
    <a:srgbClr val="FFFFFF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29" autoAdjust="0"/>
    <p:restoredTop sz="89371" autoAdjust="0"/>
  </p:normalViewPr>
  <p:slideViewPr>
    <p:cSldViewPr>
      <p:cViewPr>
        <p:scale>
          <a:sx n="100" d="100"/>
          <a:sy n="100" d="100"/>
        </p:scale>
        <p:origin x="-2172" y="-17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2880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C12F5C-03CF-4AE6-9197-D0BF4491A416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7C271E-8076-4999-BD80-C750CF764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746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AutoShape 2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AutoShape 3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AutoShape 5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5" name="AutoShape 6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6" name="AutoShape 7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7" name="AutoShape 8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8" name="AutoShape 9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9" name="AutoShape 10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0" name="AutoShape 11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1" name="AutoShape 12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2" name="AutoShape 13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5" name="Rectangle 1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20725"/>
            <a:ext cx="4978400" cy="3733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9" name="Rectangle 17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19725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7907" name="Text Box 18"/>
          <p:cNvSpPr txBox="1">
            <a:spLocks noChangeArrowheads="1"/>
          </p:cNvSpPr>
          <p:nvPr/>
        </p:nvSpPr>
        <p:spPr bwMode="auto">
          <a:xfrm>
            <a:off x="0" y="9428163"/>
            <a:ext cx="29464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9750"/>
            <a:ext cx="2925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BC29CB0-500E-429B-91C7-6DE7FE9E1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3654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856B00E5-A79A-49CC-8402-3EBCE6FD4C3B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32313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10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545AB84F-DCAC-46DB-8232-765B058FB0D4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6338" cy="37401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81575" cy="3736975"/>
          </a:xfrm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48DD2142-DF97-42DD-9BA5-AEE6BFF7AF5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15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599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BCACCC3-AAAA-4CF1-966B-7FFDF2C233AA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339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81575" cy="3736975"/>
          </a:xfrm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48DD2142-DF97-42DD-9BA5-AEE6BFF7AF5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3E644910-DADB-48DB-AAF2-9E886B88FF8A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5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6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8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9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096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087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7513" y="463553"/>
            <a:ext cx="2127250" cy="5641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2" y="463553"/>
            <a:ext cx="6234114" cy="5641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2974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463553"/>
            <a:ext cx="8513764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1" y="2133600"/>
            <a:ext cx="8513764" cy="39719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="" xmlns:p14="http://schemas.microsoft.com/office/powerpoint/2010/main" val="229179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81000" y="463550"/>
            <a:ext cx="8516938" cy="5645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696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957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02983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2" y="2133600"/>
            <a:ext cx="4179888" cy="397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3289" y="2133600"/>
            <a:ext cx="4181476" cy="397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680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934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423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4722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8854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92822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B0F0"/>
            </a:gs>
            <a:gs pos="50000">
              <a:srgbClr val="FFFFFF"/>
            </a:gs>
            <a:gs pos="100000">
              <a:srgbClr val="3399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95" b="5769"/>
          <a:stretch>
            <a:fillRect/>
          </a:stretch>
        </p:blipFill>
        <p:spPr bwMode="auto">
          <a:xfrm>
            <a:off x="1066801" y="0"/>
            <a:ext cx="7543801" cy="56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t="20195" b="57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0" y="609602"/>
            <a:ext cx="9144000" cy="1588"/>
          </a:xfrm>
          <a:prstGeom prst="line">
            <a:avLst/>
          </a:prstGeom>
          <a:noFill/>
          <a:ln w="7632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304801" y="0"/>
            <a:ext cx="1588" cy="6858000"/>
          </a:xfrm>
          <a:prstGeom prst="line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457201" y="228600"/>
            <a:ext cx="1588" cy="6096000"/>
          </a:xfrm>
          <a:prstGeom prst="line">
            <a:avLst/>
          </a:prstGeom>
          <a:noFill/>
          <a:ln w="2844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463553"/>
            <a:ext cx="8513764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2133600"/>
            <a:ext cx="8513764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55651" y="3573463"/>
            <a:ext cx="8077200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/>
            </a:r>
            <a:b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</a:br>
            <a:r>
              <a:rPr lang="ru-RU" sz="3600" b="1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/>
            </a:r>
            <a:br>
              <a:rPr lang="ru-RU" sz="3600" b="1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</a:br>
            <a:endParaRPr lang="ru-RU" sz="3600" b="1" smtClean="0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406984" y="6000692"/>
            <a:ext cx="5495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Смирнова Марина Владимировна, главный специалист ГУ ЯО ЦОиККО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219202" y="1676401"/>
            <a:ext cx="7391401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857224" y="1071546"/>
            <a:ext cx="7391401" cy="352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Государственная итоговая аттестация по образовательным программам основного общего образования в 2020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году</a:t>
            </a:r>
          </a:p>
          <a:p>
            <a:pPr eaLnBrk="1" hangingPunct="1">
              <a:spcAft>
                <a:spcPts val="600"/>
              </a:spcAft>
              <a:defRPr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ланки ОГЭ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Особенности проведения экзаменов по отдельным учебным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предметам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0"/>
            <a:ext cx="3929058" cy="103093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Дополнительный бланк ответов №2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71472" y="1428736"/>
            <a:ext cx="3179982" cy="143806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Дополнительный бланк ответов №2 двусторонний</a:t>
            </a:r>
          </a:p>
        </p:txBody>
      </p:sp>
      <p:pic>
        <p:nvPicPr>
          <p:cNvPr id="5" name="Рисунок 4" descr="Дополнительный бланк ответов №2_двухсторонний_4v_чб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0"/>
            <a:ext cx="522007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9447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143504" y="0"/>
            <a:ext cx="4000496" cy="186895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Знак «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Z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»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ставится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после завершения всей работы участника экзамена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8064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1785926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chemeClr val="tx1"/>
                </a:solidFill>
                <a:latin typeface="AMGDT" pitchFamily="2" charset="0"/>
              </a:rPr>
              <a:t>Z</a:t>
            </a:r>
            <a:endParaRPr lang="ru-RU" sz="30000" dirty="0">
              <a:solidFill>
                <a:schemeClr val="tx1"/>
              </a:soli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474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517972" y="670174"/>
            <a:ext cx="85232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Индивидуальный комплект ОГЭ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276603" y="3141664"/>
            <a:ext cx="3095625" cy="490116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КИМ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684214" y="5013327"/>
            <a:ext cx="8064500" cy="98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КИМ, бланк ответов №1 и бланк ответов №2 </a:t>
            </a:r>
          </a:p>
          <a:p>
            <a: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b="1" dirty="0" smtClean="0">
                <a:solidFill>
                  <a:srgbClr val="CC0000"/>
                </a:solidFill>
                <a:latin typeface="Cambria" pitchFamily="18" charset="0"/>
                <a:ea typeface="MS Gothic" charset="-128"/>
              </a:rPr>
              <a:t>связаны</a:t>
            </a:r>
            <a:r>
              <a:rPr lang="en-US" sz="2600" b="1" dirty="0" smtClean="0">
                <a:solidFill>
                  <a:srgbClr val="CC0000"/>
                </a:solidFill>
                <a:latin typeface="Cambria" pitchFamily="18" charset="0"/>
                <a:ea typeface="MS Gothic" charset="-128"/>
              </a:rPr>
              <a:t> </a:t>
            </a:r>
            <a:r>
              <a:rPr lang="ru-RU" sz="2600" b="1" dirty="0" smtClean="0">
                <a:solidFill>
                  <a:srgbClr val="CC0000"/>
                </a:solidFill>
                <a:latin typeface="Cambria" pitchFamily="18" charset="0"/>
                <a:ea typeface="MS Gothic" charset="-128"/>
              </a:rPr>
              <a:t>номером  </a:t>
            </a:r>
            <a:r>
              <a:rPr lang="ru-RU" sz="2600" b="1" dirty="0">
                <a:solidFill>
                  <a:srgbClr val="CC0000"/>
                </a:solidFill>
                <a:latin typeface="Cambria" pitchFamily="18" charset="0"/>
                <a:ea typeface="MS Gothic" charset="-128"/>
              </a:rPr>
              <a:t>КИМ</a:t>
            </a: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2043115" y="1557339"/>
            <a:ext cx="5545138" cy="53320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tx1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ответов № 1</a:t>
            </a:r>
          </a:p>
        </p:txBody>
      </p:sp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2051051" y="2349502"/>
            <a:ext cx="5545138" cy="53320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ответов № 2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2031240" y="3917994"/>
            <a:ext cx="5562601" cy="81328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Справочные материалы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(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математика)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05" y="1472755"/>
            <a:ext cx="1373362" cy="174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Математика_регист часть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940152" cy="37060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132856"/>
            <a:ext cx="5544616" cy="4500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7" name="Овал 16"/>
          <p:cNvSpPr/>
          <p:nvPr/>
        </p:nvSpPr>
        <p:spPr bwMode="auto">
          <a:xfrm>
            <a:off x="3635896" y="1196752"/>
            <a:ext cx="2304256" cy="648072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5364088" y="2924944"/>
            <a:ext cx="2304256" cy="648072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861048"/>
            <a:ext cx="5652120" cy="2996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" name="Овал 20"/>
          <p:cNvSpPr/>
          <p:nvPr/>
        </p:nvSpPr>
        <p:spPr bwMode="auto">
          <a:xfrm>
            <a:off x="6300192" y="4221088"/>
            <a:ext cx="2304256" cy="648072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3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4798"/>
            <a:ext cx="7920880" cy="383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65126" y="620713"/>
            <a:ext cx="8794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2214546" y="2643182"/>
            <a:ext cx="5296525" cy="143806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chemeClr val="accent2"/>
                </a:solidFill>
                <a:latin typeface="Cambria" pitchFamily="18" charset="0"/>
              </a:rPr>
              <a:t>Особенности КИМ и проведения экзаменов по отдельным предметам</a:t>
            </a:r>
            <a:endParaRPr lang="ru-RU" sz="2800" b="1" i="1" dirty="0">
              <a:solidFill>
                <a:schemeClr val="accent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87611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65126" y="620713"/>
            <a:ext cx="8794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Особенности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КИМ по отдельным предметам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(ОГЭ)</a:t>
            </a:r>
          </a:p>
        </p:txBody>
      </p:sp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785786" y="1857364"/>
            <a:ext cx="3097212" cy="5762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Русский язык</a:t>
            </a:r>
            <a:endParaRPr lang="ru-RU" sz="28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643174" y="2786058"/>
            <a:ext cx="5176026" cy="88407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Изложение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(аудиозапись)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50184" name="Picture 8" descr="http://www.keramzit-aleksin.ru/i/news/93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429000"/>
            <a:ext cx="3051121" cy="25879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Магнитол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071810"/>
            <a:ext cx="2857520" cy="26384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2086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5258" name="Group 58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307327486"/>
              </p:ext>
            </p:extLst>
          </p:nvPr>
        </p:nvGraphicFramePr>
        <p:xfrm>
          <a:off x="1" y="1500174"/>
          <a:ext cx="9143999" cy="535782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06308"/>
                <a:gridCol w="3392749"/>
                <a:gridCol w="3744305"/>
                <a:gridCol w="1600637"/>
              </a:tblGrid>
              <a:tr h="484449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№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Действия организатора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lang="ru-RU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Действия участников ОГЭ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Время</a:t>
                      </a:r>
                    </a:p>
                  </a:txBody>
                  <a:tcPr horzOverflow="overflow"/>
                </a:tc>
              </a:tr>
              <a:tr h="11041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Поставить аудиозапись первый раз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Прослушивают исходный текст.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Делают записи в черновике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2.5-3 мин</a:t>
                      </a:r>
                    </a:p>
                  </a:txBody>
                  <a:tcPr horzOverflow="overflow"/>
                </a:tc>
              </a:tr>
              <a:tr h="76953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Дать время на осмысление текста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Работают с черновиком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</a:rPr>
                        <a:t>5-6 мин</a:t>
                      </a:r>
                    </a:p>
                  </a:txBody>
                  <a:tcPr horzOverflow="overflow"/>
                </a:tc>
              </a:tr>
              <a:tr h="76953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3.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Поставить аудиозапись второй  раз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Прослушивают исходный текст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2.5-3 мин</a:t>
                      </a:r>
                    </a:p>
                  </a:txBody>
                  <a:tcPr horzOverflow="overflow"/>
                </a:tc>
              </a:tr>
              <a:tr h="1659364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4.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Выключить запись.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Сообщить о начале написания изложения и возможности пользоваться словарем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</a:tr>
              <a:tr h="570846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Пишут сжатое изложение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35250" name="Rectangle 50"/>
          <p:cNvSpPr>
            <a:spLocks noChangeArrowheads="1"/>
          </p:cNvSpPr>
          <p:nvPr/>
        </p:nvSpPr>
        <p:spPr bwMode="auto">
          <a:xfrm>
            <a:off x="365124" y="638422"/>
            <a:ext cx="87772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Особенности проведения экзамена по русскому языку (ОГЭ)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87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000100" y="3714752"/>
            <a:ext cx="7543801" cy="26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4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</a:p>
          <a:p>
            <a:pPr eaLnBrk="1" hangingPunct="1">
              <a:defRPr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Смирнова  М.В.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8-980-742-52-31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smv6168@yandex.ru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052736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Материалы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доступны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на сайте ГУ ЯО ЦОиККО</a:t>
            </a:r>
          </a:p>
          <a:p>
            <a:pPr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http://coikko.ru </a:t>
            </a:r>
          </a:p>
          <a:p>
            <a:pPr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 разделе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ГИА-9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Инструктивные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методические материалы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4500562" y="0"/>
            <a:ext cx="4643438" cy="114298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76672"/>
            <a:ext cx="4542446" cy="6363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731" y="764704"/>
            <a:ext cx="4952269" cy="609329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62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1"/>
            <a:ext cx="3929058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ответов №1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928670"/>
            <a:ext cx="3176902" cy="100718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ответов №1 односторонний</a:t>
            </a:r>
          </a:p>
        </p:txBody>
      </p:sp>
      <p:pic>
        <p:nvPicPr>
          <p:cNvPr id="10" name="Рисунок 9" descr="Математика_5v_чб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0"/>
            <a:ext cx="522007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00034" y="2071678"/>
            <a:ext cx="2857520" cy="100718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Номер варианта </a:t>
            </a:r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ОТСУТСТВУЕТ</a:t>
            </a:r>
            <a:endParaRPr lang="ru-RU" sz="2800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7972" y="625669"/>
            <a:ext cx="85232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Регистрационная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часть бланка ответов №1</a:t>
            </a:r>
          </a:p>
        </p:txBody>
      </p:sp>
      <p:pic>
        <p:nvPicPr>
          <p:cNvPr id="7" name="Рисунок 6" descr="Математика_регист часть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9144000" cy="504056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 bwMode="auto">
          <a:xfrm>
            <a:off x="5868144" y="2132856"/>
            <a:ext cx="3096344" cy="86409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29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7972" y="625669"/>
            <a:ext cx="85232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Поля бланка ответов №1 для записи ответов на задания с кратким ответом</a:t>
            </a: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2123728" y="2564904"/>
            <a:ext cx="1512168" cy="481653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4779614" y="2564903"/>
            <a:ext cx="2240657" cy="481653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30" y="1484784"/>
            <a:ext cx="8213675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2535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979712" y="836712"/>
            <a:ext cx="5472608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Замена ошибочных ответов</a:t>
            </a:r>
          </a:p>
        </p:txBody>
      </p:sp>
      <p:pic>
        <p:nvPicPr>
          <p:cNvPr id="11" name="Рисунок 10" descr="замена - 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88840"/>
            <a:ext cx="8136904" cy="2088232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 bwMode="auto">
          <a:xfrm>
            <a:off x="4499992" y="2420888"/>
            <a:ext cx="1440160" cy="576064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rot="5400000">
            <a:off x="856939" y="3072095"/>
            <a:ext cx="286322" cy="285752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 rot="16200000" flipH="1">
            <a:off x="857224" y="3071810"/>
            <a:ext cx="285752" cy="285752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80043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979711" y="620573"/>
            <a:ext cx="5472608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Замена ошибочных ответов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568952" cy="187220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" name="Овал 20"/>
          <p:cNvSpPr/>
          <p:nvPr/>
        </p:nvSpPr>
        <p:spPr bwMode="auto">
          <a:xfrm>
            <a:off x="4860032" y="1340768"/>
            <a:ext cx="1800200" cy="1368152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11560" y="3501008"/>
            <a:ext cx="8103844" cy="30243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534988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</a:rPr>
              <a:t>Если  участник экзамена осуществлял замену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</a:rPr>
              <a:t> ошибочных ответов, организатор должен посчитать количество замен и в поле «Количество заполненных полей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</a:rPr>
              <a:t>  «Замена ошибочных ответов» поставить соответствующее цифровое значение, а также поставить подпись в специально отведенном месте</a:t>
            </a:r>
          </a:p>
          <a:p>
            <a:pPr marR="0" indent="534988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Если участник экзамена не использовал  поле «Замена ошибочных ответов» организатор в поле «Количество заполненных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полей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«Замена ошибочных ответов» ставит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«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X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»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 подпись в специально отведенном месте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55576" y="1412776"/>
            <a:ext cx="4032448" cy="504056"/>
          </a:xfrm>
          <a:prstGeom prst="rect">
            <a:avLst/>
          </a:prstGeom>
          <a:noFill/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43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259632" y="775534"/>
            <a:ext cx="6984776" cy="100718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Отметки об удалении и досрочном завершении экзамена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565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 bwMode="auto">
          <a:xfrm>
            <a:off x="4572000" y="2071678"/>
            <a:ext cx="4176464" cy="1512168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42910" y="4071942"/>
            <a:ext cx="8208912" cy="24969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534988"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Отметка организатора об удалении с экзамена в связи с нарушением порядка проведения ОГЭ или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досрочном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завершении экзамена по объективным причинам заверяется подписью организатора в специально отведенном для этого поле «Подпись ответственного организатора»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43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0"/>
            <a:ext cx="4000496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ответов №2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42910" y="1071546"/>
            <a:ext cx="3143272" cy="100718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ответов №2 двусторонний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 bwMode="auto">
          <a:xfrm>
            <a:off x="7380312" y="188640"/>
            <a:ext cx="1512168" cy="98072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85786" y="2428868"/>
            <a:ext cx="2857520" cy="100718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Номер варианта </a:t>
            </a:r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ОТСУТСТВУЕТ</a:t>
            </a:r>
            <a:endParaRPr lang="ru-RU" sz="2800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91930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24755</TotalTime>
  <Words>384</Words>
  <Application>Microsoft Office PowerPoint</Application>
  <PresentationFormat>Экран (4:3)</PresentationFormat>
  <Paragraphs>86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Платон</dc:creator>
  <cp:lastModifiedBy>Tim</cp:lastModifiedBy>
  <cp:revision>1414</cp:revision>
  <cp:lastPrinted>2017-03-06T13:11:13Z</cp:lastPrinted>
  <dcterms:created xsi:type="dcterms:W3CDTF">1601-01-01T00:00:00Z</dcterms:created>
  <dcterms:modified xsi:type="dcterms:W3CDTF">2020-04-29T09:18:35Z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