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864" r:id="rId2"/>
    <p:sldId id="1008" r:id="rId3"/>
    <p:sldId id="913" r:id="rId4"/>
    <p:sldId id="1006" r:id="rId5"/>
    <p:sldId id="1025" r:id="rId6"/>
    <p:sldId id="1026" r:id="rId7"/>
    <p:sldId id="1034" r:id="rId8"/>
    <p:sldId id="1035" r:id="rId9"/>
    <p:sldId id="1027" r:id="rId10"/>
    <p:sldId id="1028" r:id="rId11"/>
    <p:sldId id="1029" r:id="rId12"/>
    <p:sldId id="1030" r:id="rId13"/>
    <p:sldId id="1010" r:id="rId14"/>
    <p:sldId id="1042" r:id="rId15"/>
    <p:sldId id="1044" r:id="rId16"/>
    <p:sldId id="1016" r:id="rId17"/>
    <p:sldId id="1036" r:id="rId18"/>
    <p:sldId id="1037" r:id="rId19"/>
    <p:sldId id="1017" r:id="rId20"/>
    <p:sldId id="1038" r:id="rId21"/>
    <p:sldId id="1045" r:id="rId22"/>
    <p:sldId id="1019" r:id="rId23"/>
    <p:sldId id="1039" r:id="rId24"/>
    <p:sldId id="1040" r:id="rId25"/>
    <p:sldId id="1041" r:id="rId26"/>
    <p:sldId id="1023" r:id="rId27"/>
    <p:sldId id="1047" r:id="rId28"/>
    <p:sldId id="1048" r:id="rId29"/>
    <p:sldId id="1033" r:id="rId30"/>
    <p:sldId id="785" r:id="rId31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6600"/>
    <a:srgbClr val="FF9933"/>
    <a:srgbClr val="FF6600"/>
    <a:srgbClr val="0066FF"/>
    <a:srgbClr val="CFDEFB"/>
    <a:srgbClr val="6699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6" autoAdjust="0"/>
    <p:restoredTop sz="98279" autoAdjust="0"/>
  </p:normalViewPr>
  <p:slideViewPr>
    <p:cSldViewPr>
      <p:cViewPr>
        <p:scale>
          <a:sx n="100" d="100"/>
          <a:sy n="100" d="100"/>
        </p:scale>
        <p:origin x="-194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7FF79F-F796-4940-B17E-70CFA37D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A1AD226-A2AE-421D-917B-7A85DD619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F2AC8-3377-402D-90E0-C8AF0BB7F7B3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2133600"/>
            <a:ext cx="4191000" cy="191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205288"/>
            <a:ext cx="4191000" cy="1920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7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  <p:sldLayoutId id="2147485586" r:id="rId12"/>
    <p:sldLayoutId id="2147485587" r:id="rId13"/>
    <p:sldLayoutId id="2147485588" r:id="rId14"/>
    <p:sldLayoutId id="214748558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9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914400" y="990600"/>
            <a:ext cx="7010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</a:rPr>
              <a:t>Государственная итоговая аттестация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</a:rPr>
              <a:t>по образовательным программам среднего общего образования </a:t>
            </a:r>
          </a:p>
          <a:p>
            <a:pPr algn="ctr"/>
            <a:endParaRPr lang="ru-RU" sz="2800" b="1">
              <a:solidFill>
                <a:srgbClr val="0070C0"/>
              </a:solidFill>
            </a:endParaRPr>
          </a:p>
          <a:p>
            <a:pPr algn="ctr"/>
            <a:r>
              <a:rPr lang="ru-RU" sz="2800" b="1">
                <a:solidFill>
                  <a:srgbClr val="0070C0"/>
                </a:solidFill>
              </a:rPr>
              <a:t/>
            </a:r>
            <a:br>
              <a:rPr lang="ru-RU" sz="2800" b="1">
                <a:solidFill>
                  <a:srgbClr val="0070C0"/>
                </a:solidFill>
              </a:rPr>
            </a:br>
            <a:endParaRPr lang="ru-RU" sz="2800" b="1">
              <a:solidFill>
                <a:srgbClr val="0070C0"/>
              </a:solidFill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1828800" y="2895600"/>
            <a:ext cx="556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Особенности проведения ЕГЭ </a:t>
            </a:r>
          </a:p>
          <a:p>
            <a:pPr algn="ctr"/>
            <a:r>
              <a:rPr lang="ru-RU" sz="2800" b="1">
                <a:solidFill>
                  <a:srgbClr val="0033CC"/>
                </a:solidFill>
              </a:rPr>
              <a:t>в ППЭ для лиц с ОВЗ, детей-инвалидов и инвалидов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33800" y="5715000"/>
            <a:ext cx="518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652963"/>
            <a:ext cx="130968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668338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Подготовка экзамена: особенности организации аудиторий для участников ЕГЭ 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821" dirty="0" smtClean="0">
                <a:solidFill>
                  <a:srgbClr val="0070C0"/>
                </a:solidFill>
                <a:cs typeface="Arial" pitchFamily="34" charset="0"/>
              </a:rPr>
              <a:t>экзаменационные </a:t>
            </a:r>
            <a:r>
              <a:rPr lang="ru-RU" sz="1821" dirty="0">
                <a:solidFill>
                  <a:srgbClr val="0070C0"/>
                </a:solidFill>
                <a:cs typeface="Arial" pitchFamily="34" charset="0"/>
              </a:rPr>
              <a:t>материалы оформляются рельефно-точечным шрифтом Брайля или в виде электронного документа, доступного с помощью компьютера</a:t>
            </a:r>
          </a:p>
          <a:p>
            <a:pPr algn="just">
              <a:defRPr/>
            </a:pPr>
            <a:r>
              <a:rPr lang="ru-RU" sz="1821" dirty="0">
                <a:solidFill>
                  <a:srgbClr val="0070C0"/>
                </a:solidFill>
                <a:cs typeface="Arial" pitchFamily="34" charset="0"/>
              </a:rPr>
              <a:t>письменная экзаменационная работа выполняется рельефно-точечным шрифтом Брайля или на компьютере</a:t>
            </a:r>
          </a:p>
          <a:p>
            <a:pPr algn="just">
              <a:defRPr/>
            </a:pPr>
            <a:r>
              <a:rPr lang="ru-RU" sz="1821" dirty="0">
                <a:solidFill>
                  <a:srgbClr val="0070C0"/>
                </a:solidFill>
                <a:cs typeface="Arial" pitchFamily="34" charset="0"/>
              </a:rPr>
              <a:t>на каждый рабочий стол необходимое количество черновиков по системе Брайля</a:t>
            </a:r>
          </a:p>
          <a:p>
            <a:pPr algn="just">
              <a:defRPr/>
            </a:pPr>
            <a:r>
              <a:rPr lang="ru-RU" sz="1821" dirty="0">
                <a:solidFill>
                  <a:srgbClr val="0070C0"/>
                </a:solidFill>
                <a:cs typeface="Arial" pitchFamily="34" charset="0"/>
              </a:rPr>
              <a:t>на каждый рабочий стол необходимое количество правил по заполнению ответов на задания </a:t>
            </a:r>
            <a:r>
              <a:rPr lang="ru-RU" sz="1821" dirty="0" smtClean="0">
                <a:solidFill>
                  <a:srgbClr val="0070C0"/>
                </a:solidFill>
                <a:cs typeface="Arial" pitchFamily="34" charset="0"/>
              </a:rPr>
              <a:t>ЕГЭ</a:t>
            </a:r>
            <a:endParaRPr lang="ru-RU" sz="182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788" y="1301750"/>
            <a:ext cx="8434387" cy="3524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Для слепых участников экзамена</a:t>
            </a:r>
          </a:p>
        </p:txBody>
      </p:sp>
      <p:pic>
        <p:nvPicPr>
          <p:cNvPr id="1229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508500"/>
            <a:ext cx="171608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508500"/>
            <a:ext cx="215265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4746625"/>
            <a:ext cx="14335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728075" cy="792163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Подготовка экзамена: особенности организации аудиторий для участников ЕГЭ  с ОВЗ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394200"/>
          </a:xfrm>
        </p:spPr>
        <p:txBody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06AB3"/>
                </a:solidFill>
                <a:latin typeface="+mj-lt"/>
                <a:cs typeface="Arial" charset="0"/>
              </a:rPr>
              <a:t>используется звукоусиливающая аппаратура как коллективного, так и индивидуального пользования</a:t>
            </a:r>
          </a:p>
          <a:p>
            <a:pPr>
              <a:defRPr/>
            </a:pPr>
            <a:r>
              <a:rPr lang="ru-RU" sz="1800" dirty="0" smtClean="0">
                <a:solidFill>
                  <a:srgbClr val="006AB3"/>
                </a:solidFill>
                <a:latin typeface="+mj-lt"/>
                <a:cs typeface="Arial" charset="0"/>
              </a:rPr>
              <a:t>привлекается </a:t>
            </a:r>
            <a:r>
              <a:rPr lang="ru-RU" sz="1800" dirty="0" err="1" smtClean="0">
                <a:solidFill>
                  <a:srgbClr val="006AB3"/>
                </a:solidFill>
                <a:latin typeface="+mj-lt"/>
                <a:cs typeface="Arial" charset="0"/>
              </a:rPr>
              <a:t>ассистент-сурдопереводчик</a:t>
            </a:r>
            <a:endParaRPr lang="ru-RU" sz="1800" dirty="0" smtClean="0">
              <a:solidFill>
                <a:srgbClr val="006AB3"/>
              </a:solidFill>
              <a:latin typeface="+mj-lt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325563"/>
            <a:ext cx="8113713" cy="404812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Для глухих и слабослышащих участников экзамена</a:t>
            </a:r>
          </a:p>
        </p:txBody>
      </p:sp>
      <p:pic>
        <p:nvPicPr>
          <p:cNvPr id="1331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500438"/>
            <a:ext cx="230663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1952625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573463"/>
            <a:ext cx="227647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8636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Подготовка экзамена: особенности организации аудиторий для участников ЕГЭ 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951038"/>
            <a:ext cx="7958137" cy="2649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21" dirty="0">
                <a:solidFill>
                  <a:srgbClr val="0070C0"/>
                </a:solidFill>
                <a:latin typeface="+mj-lt"/>
                <a:cs typeface="Arial" pitchFamily="34" charset="0"/>
              </a:rPr>
              <a:t>экзаменационные материалы предоставляются в увеличенном </a:t>
            </a:r>
            <a:r>
              <a:rPr lang="ru-RU" sz="182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размере</a:t>
            </a:r>
            <a:endParaRPr lang="ru-RU" sz="182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ru-RU" sz="1821" dirty="0">
                <a:solidFill>
                  <a:srgbClr val="0070C0"/>
                </a:solidFill>
                <a:latin typeface="+mj-lt"/>
                <a:cs typeface="Arial" pitchFamily="34" charset="0"/>
              </a:rPr>
              <a:t>п</a:t>
            </a:r>
            <a:r>
              <a:rPr lang="ru-RU" sz="182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рименяются технические </a:t>
            </a:r>
            <a:r>
              <a:rPr lang="ru-RU" sz="1821" dirty="0">
                <a:solidFill>
                  <a:srgbClr val="0070C0"/>
                </a:solidFill>
                <a:latin typeface="+mj-lt"/>
                <a:cs typeface="Arial" pitchFamily="34" charset="0"/>
              </a:rPr>
              <a:t>средства для масштабирования </a:t>
            </a:r>
            <a:r>
              <a:rPr lang="ru-RU" sz="182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ЭМ </a:t>
            </a:r>
            <a:br>
              <a:rPr lang="ru-RU" sz="182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82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сразу  после печати </a:t>
            </a:r>
            <a:endParaRPr lang="ru-RU" sz="182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ru-RU" sz="1821" dirty="0">
                <a:solidFill>
                  <a:srgbClr val="0070C0"/>
                </a:solidFill>
                <a:latin typeface="+mj-lt"/>
                <a:cs typeface="Arial" pitchFamily="34" charset="0"/>
              </a:rPr>
              <a:t>н</a:t>
            </a:r>
            <a:r>
              <a:rPr lang="ru-RU" sz="182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аличие увеличительных устройств</a:t>
            </a:r>
          </a:p>
          <a:p>
            <a:pPr>
              <a:defRPr/>
            </a:pPr>
            <a:r>
              <a:rPr lang="ru-RU" sz="1821" dirty="0">
                <a:solidFill>
                  <a:srgbClr val="0070C0"/>
                </a:solidFill>
                <a:latin typeface="+mj-lt"/>
                <a:cs typeface="Arial" pitchFamily="34" charset="0"/>
              </a:rPr>
              <a:t>и</a:t>
            </a:r>
            <a:r>
              <a:rPr lang="ru-RU" sz="182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ндивидуальное равномерное освещение не менее  </a:t>
            </a:r>
            <a:r>
              <a:rPr lang="ru-RU" sz="1821" dirty="0">
                <a:solidFill>
                  <a:srgbClr val="0070C0"/>
                </a:solidFill>
                <a:latin typeface="+mj-lt"/>
                <a:cs typeface="Arial" pitchFamily="34" charset="0"/>
              </a:rPr>
              <a:t>300 люкс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6738" y="1354138"/>
            <a:ext cx="7958137" cy="406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Для слабовидящих участников экзамена </a:t>
            </a:r>
          </a:p>
        </p:txBody>
      </p:sp>
      <p:pic>
        <p:nvPicPr>
          <p:cNvPr id="1434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860800"/>
            <a:ext cx="17399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437063"/>
            <a:ext cx="15843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/>
          <p:cNvPicPr>
            <a:picLocks noChangeAspect="1"/>
          </p:cNvPicPr>
          <p:nvPr/>
        </p:nvPicPr>
        <p:blipFill>
          <a:blip r:embed="rId4" cstate="print"/>
          <a:srcRect b="38086"/>
          <a:stretch>
            <a:fillRect/>
          </a:stretch>
        </p:blipFill>
        <p:spPr bwMode="auto">
          <a:xfrm>
            <a:off x="323850" y="4221163"/>
            <a:ext cx="17414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4076700"/>
            <a:ext cx="15335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</a:rPr>
              <a:t>Особенности проведения ЕГЭ в ППЭ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457200" y="2514600"/>
            <a:ext cx="8534400" cy="12192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400" b="1" i="1">
                <a:solidFill>
                  <a:srgbClr val="002060"/>
                </a:solidFill>
              </a:rPr>
              <a:t>Руководитель ППЭ </a:t>
            </a:r>
            <a:r>
              <a:rPr lang="ru-RU" sz="2400" b="1">
                <a:solidFill>
                  <a:srgbClr val="C00000"/>
                </a:solidFill>
              </a:rPr>
              <a:t>не позднее чем за 45 минут  (09.15) </a:t>
            </a:r>
            <a:r>
              <a:rPr lang="ru-RU" sz="2400" b="1">
                <a:solidFill>
                  <a:srgbClr val="002060"/>
                </a:solidFill>
              </a:rPr>
              <a:t>до экзамена выдает стандартные формы, </a:t>
            </a:r>
            <a:r>
              <a:rPr lang="ru-RU" sz="2400" b="1">
                <a:solidFill>
                  <a:srgbClr val="C00000"/>
                </a:solidFill>
              </a:rPr>
              <a:t>списки ассистентов, упаковочные материалы</a:t>
            </a:r>
          </a:p>
        </p:txBody>
      </p:sp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457200" y="990600"/>
            <a:ext cx="8534400" cy="12192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400" b="1" i="1">
                <a:solidFill>
                  <a:srgbClr val="002060"/>
                </a:solidFill>
              </a:rPr>
              <a:t>Руководитель ППЭ </a:t>
            </a:r>
            <a:r>
              <a:rPr lang="ru-RU" sz="2400" i="1">
                <a:solidFill>
                  <a:srgbClr val="C00000"/>
                </a:solidFill>
              </a:rPr>
              <a:t>осуществляет контроль за проверкой документов, удостоверяющих личность ассистентов, и наличие указанных лиц в ППЭ-07 </a:t>
            </a:r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457200" y="4114800"/>
            <a:ext cx="8534400" cy="1752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400" b="1" i="1">
                <a:solidFill>
                  <a:srgbClr val="002060"/>
                </a:solidFill>
              </a:rPr>
              <a:t>Организатор в  аудитории: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i="1">
                <a:solidFill>
                  <a:srgbClr val="C00000"/>
                </a:solidFill>
              </a:rPr>
              <a:t>сверяет </a:t>
            </a:r>
            <a:r>
              <a:rPr lang="ru-RU" sz="2400" b="1" i="1">
                <a:solidFill>
                  <a:srgbClr val="002060"/>
                </a:solidFill>
              </a:rPr>
              <a:t> </a:t>
            </a:r>
            <a:r>
              <a:rPr lang="ru-RU" sz="2400" i="1">
                <a:solidFill>
                  <a:srgbClr val="FF0000"/>
                </a:solidFill>
              </a:rPr>
              <a:t>данные документа, удостоверяющего личность,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i="1">
                <a:solidFill>
                  <a:srgbClr val="FF0000"/>
                </a:solidFill>
              </a:rPr>
              <a:t>указывает место в аудитории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i="1">
                <a:solidFill>
                  <a:srgbClr val="FF0000"/>
                </a:solidFill>
              </a:rPr>
              <a:t>проводит экзамен в соответствии с технологией </a:t>
            </a:r>
          </a:p>
          <a:p>
            <a:pPr algn="just"/>
            <a:endParaRPr lang="ru-RU" sz="24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457200" y="533400"/>
            <a:ext cx="8388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Завершение выполнения экзаменационной работы</a:t>
            </a:r>
          </a:p>
        </p:txBody>
      </p:sp>
      <p:sp>
        <p:nvSpPr>
          <p:cNvPr id="173059" name="TextBox 8"/>
          <p:cNvSpPr txBox="1">
            <a:spLocks noChangeArrowheads="1"/>
          </p:cNvSpPr>
          <p:nvPr/>
        </p:nvSpPr>
        <p:spPr bwMode="auto">
          <a:xfrm>
            <a:off x="457200" y="2208213"/>
            <a:ext cx="3810000" cy="32956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за 30 минут</a:t>
            </a:r>
            <a:r>
              <a:rPr lang="ru-RU" sz="2000" i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2000" b="1" i="1" dirty="0">
                <a:solidFill>
                  <a:srgbClr val="262673"/>
                </a:solidFill>
                <a:latin typeface="Times New Roman" pitchFamily="16" charset="0"/>
              </a:rPr>
              <a:t>до окончания выполнения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экзаменационной работы: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2000" dirty="0">
              <a:solidFill>
                <a:schemeClr val="accent6"/>
              </a:solidFill>
              <a:latin typeface="Times New Roman" pitchFamily="16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сообщают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участникам о скором  завершении экзамена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2000" dirty="0">
              <a:solidFill>
                <a:schemeClr val="accent6"/>
              </a:solidFill>
              <a:latin typeface="Times New Roman" pitchFamily="16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о необходимости перенести ответы  из черновиков и КИМ в бланки ЕГЭ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73062" name="TextBox 11"/>
          <p:cNvSpPr txBox="1">
            <a:spLocks noChangeArrowheads="1"/>
          </p:cNvSpPr>
          <p:nvPr/>
        </p:nvSpPr>
        <p:spPr bwMode="auto">
          <a:xfrm>
            <a:off x="4724400" y="2209800"/>
            <a:ext cx="4191000" cy="329565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за 5 минут</a:t>
            </a:r>
            <a:r>
              <a:rPr lang="ru-RU" sz="2000" i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2000" b="1" i="1" dirty="0">
                <a:solidFill>
                  <a:srgbClr val="262673"/>
                </a:solidFill>
                <a:latin typeface="Times New Roman" pitchFamily="16" charset="0"/>
              </a:rPr>
              <a:t>до окончания выполнения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экзаменационной работы: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2000" dirty="0">
              <a:solidFill>
                <a:schemeClr val="accent6"/>
              </a:solidFill>
              <a:latin typeface="Times New Roman" pitchFamily="16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сообщают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участникам экзамена о скором  завершении экзамена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2000" dirty="0">
              <a:solidFill>
                <a:schemeClr val="accent6"/>
              </a:solidFill>
              <a:latin typeface="Times New Roman" pitchFamily="16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о необходимости перенести ответы  из черновиков и КИМ в бланки ЕГЭ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1828800" y="1143000"/>
            <a:ext cx="5791200" cy="5334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Организаторы в аудитории: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813" y="1836738"/>
            <a:ext cx="2282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5" name="TextBox 9"/>
          <p:cNvSpPr txBox="1">
            <a:spLocks noChangeArrowheads="1"/>
          </p:cNvSpPr>
          <p:nvPr/>
        </p:nvSpPr>
        <p:spPr bwMode="auto">
          <a:xfrm>
            <a:off x="457200" y="4191000"/>
            <a:ext cx="8534400" cy="1141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ставит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/>
                </a:solidFill>
              </a:rPr>
              <a:t>знак «</a:t>
            </a:r>
            <a:r>
              <a:rPr lang="en-US" sz="2000" dirty="0">
                <a:solidFill>
                  <a:schemeClr val="accent6"/>
                </a:solidFill>
              </a:rPr>
              <a:t>Z</a:t>
            </a:r>
            <a:r>
              <a:rPr lang="ru-RU" sz="2000" dirty="0">
                <a:solidFill>
                  <a:schemeClr val="accent6"/>
                </a:solidFill>
              </a:rPr>
              <a:t>» на полях бланков ответов № 2, предназначенных для записи развернутых ответов, но оставшихся незаполненными, а также на выданных ДБО № 2</a:t>
            </a:r>
            <a:endParaRPr lang="ru-RU" sz="20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74086" name="TextBox 10"/>
          <p:cNvSpPr txBox="1">
            <a:spLocks noChangeArrowheads="1"/>
          </p:cNvSpPr>
          <p:nvPr/>
        </p:nvSpPr>
        <p:spPr bwMode="auto">
          <a:xfrm>
            <a:off x="457200" y="2286000"/>
            <a:ext cx="6096000" cy="833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заполняет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/>
                </a:solidFill>
              </a:rPr>
              <a:t>форму </a:t>
            </a:r>
            <a:r>
              <a:rPr lang="ru-RU" sz="2000" b="1" dirty="0">
                <a:solidFill>
                  <a:schemeClr val="accent6"/>
                </a:solidFill>
              </a:rPr>
              <a:t>ППЭ-05-02</a:t>
            </a:r>
            <a:r>
              <a:rPr lang="ru-RU" sz="2000" dirty="0">
                <a:solidFill>
                  <a:schemeClr val="accent6"/>
                </a:solidFill>
              </a:rPr>
              <a:t> «Протокол проведения ГИА в аудитории» </a:t>
            </a:r>
            <a:endParaRPr lang="ru-RU" sz="20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408613"/>
            <a:ext cx="8534400" cy="144938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rgbClr val="262673"/>
                </a:solidFill>
              </a:rPr>
              <a:t>После проведения сбора ЭМ и подписания протокола о проведении экзамена </a:t>
            </a:r>
            <a:r>
              <a:rPr lang="ru-RU" sz="2000" dirty="0">
                <a:solidFill>
                  <a:schemeClr val="accent6"/>
                </a:solidFill>
              </a:rPr>
              <a:t>(</a:t>
            </a:r>
            <a:r>
              <a:rPr lang="ru-RU" sz="2000" b="1" dirty="0">
                <a:solidFill>
                  <a:schemeClr val="accent6"/>
                </a:solidFill>
              </a:rPr>
              <a:t>ППЭ-05-02)</a:t>
            </a:r>
            <a:r>
              <a:rPr lang="ru-RU" sz="2000" dirty="0">
                <a:solidFill>
                  <a:schemeClr val="accent6"/>
                </a:solidFill>
              </a:rPr>
              <a:t> ответственный организатор </a:t>
            </a:r>
            <a:r>
              <a:rPr lang="ru-RU" sz="2000" b="1" i="1" dirty="0">
                <a:solidFill>
                  <a:schemeClr val="accent6"/>
                </a:solidFill>
              </a:rPr>
              <a:t>демонстрирует</a:t>
            </a:r>
            <a:r>
              <a:rPr lang="ru-RU" sz="2000" dirty="0">
                <a:solidFill>
                  <a:schemeClr val="accent6"/>
                </a:solidFill>
              </a:rPr>
              <a:t> в сторону одной из камер видеонаблюдения каждую страницу протокола проведения экзамена в аудитории</a:t>
            </a:r>
            <a:endParaRPr lang="ru-RU" sz="2000" dirty="0">
              <a:solidFill>
                <a:schemeClr val="accent6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762000"/>
            <a:ext cx="8534400" cy="8334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u="sng" dirty="0">
                <a:solidFill>
                  <a:srgbClr val="C00000"/>
                </a:solidFill>
                <a:latin typeface="Times New Roman" pitchFamily="16" charset="0"/>
              </a:rPr>
              <a:t>в  центре видимости камер  видеонаблюдения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ответственный организатор  </a:t>
            </a:r>
            <a:r>
              <a:rPr lang="ru-RU" sz="2000" b="1" i="1" dirty="0">
                <a:solidFill>
                  <a:schemeClr val="accent6"/>
                </a:solidFill>
                <a:latin typeface="Times New Roman" pitchFamily="16" charset="0"/>
              </a:rPr>
              <a:t>объявляет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 об окончании экзаменационной работы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57200" y="1676400"/>
            <a:ext cx="6096000" cy="530225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993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6" charset="0"/>
              </a:rPr>
              <a:t>просит положить </a:t>
            </a:r>
            <a:r>
              <a:rPr lang="ru-RU" sz="2000" dirty="0">
                <a:solidFill>
                  <a:schemeClr val="accent6"/>
                </a:solidFill>
                <a:latin typeface="Times New Roman" pitchFamily="16" charset="0"/>
              </a:rPr>
              <a:t>все ЭМ на край стола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276600"/>
            <a:ext cx="8534400" cy="8334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9933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6" charset="0"/>
              </a:rPr>
              <a:t>осуществляет сбор экзаменационных материалов с рабочих мест участников ЕГЭ в организованном порядке</a:t>
            </a:r>
            <a:endParaRPr lang="ru-RU" sz="2000" dirty="0">
              <a:solidFill>
                <a:schemeClr val="accent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-152400"/>
            <a:ext cx="8651875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altLang="ru-RU" sz="2800" b="1" i="1" kern="0" dirty="0">
                <a:solidFill>
                  <a:srgbClr val="002060"/>
                </a:solidFill>
                <a:latin typeface="+mj-lt"/>
                <a:ea typeface="+mj-ea"/>
                <a:cs typeface="Arial" charset="0"/>
              </a:rPr>
              <a:t>Завершение экзамена: контроль руководителя ППЭ за действиями организаторов в аудитории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Завершение экзамена в аудитории</a:t>
            </a:r>
            <a:endParaRPr lang="ru-RU" sz="2800" i="1" dirty="0">
              <a:solidFill>
                <a:schemeClr val="accent6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6629400" cy="1676400"/>
          </a:xfrm>
          <a:solidFill>
            <a:schemeClr val="bg1"/>
          </a:solidFill>
          <a:ln>
            <a:solidFill>
              <a:srgbClr val="CC6600"/>
            </a:solidFill>
          </a:ln>
        </p:spPr>
        <p:txBody>
          <a:bodyPr/>
          <a:lstStyle/>
          <a:p>
            <a:pPr algn="just">
              <a:buFontTx/>
              <a:buNone/>
            </a:pPr>
            <a:r>
              <a:rPr lang="ru-RU" sz="1800" smtClean="0">
                <a:solidFill>
                  <a:srgbClr val="0033CC"/>
                </a:solidFill>
              </a:rPr>
              <a:t>Организаторы собирают с рабочих мест участников: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smtClean="0">
                <a:solidFill>
                  <a:srgbClr val="0033CC"/>
                </a:solidFill>
              </a:rPr>
              <a:t>Стандартный КИМ с контрольным листом</a:t>
            </a:r>
          </a:p>
          <a:p>
            <a:pPr>
              <a:buFont typeface="Wingdings" pitchFamily="2" charset="2"/>
              <a:buChar char="ü"/>
            </a:pPr>
            <a:r>
              <a:rPr lang="ru-RU" sz="1800" b="1" smtClean="0">
                <a:solidFill>
                  <a:srgbClr val="0033CC"/>
                </a:solidFill>
              </a:rPr>
              <a:t>Увеличенный КИМ с контрольным листом</a:t>
            </a:r>
          </a:p>
          <a:p>
            <a:pPr>
              <a:buFont typeface="Wingdings" pitchFamily="2" charset="2"/>
              <a:buChar char="ü"/>
            </a:pPr>
            <a:r>
              <a:rPr lang="ru-RU" sz="1800" b="1" smtClean="0">
                <a:solidFill>
                  <a:srgbClr val="0033CC"/>
                </a:solidFill>
              </a:rPr>
              <a:t>Черновики</a:t>
            </a:r>
          </a:p>
          <a:p>
            <a:pPr>
              <a:buFont typeface="Wingdings" pitchFamily="2" charset="2"/>
              <a:buChar char="ü"/>
            </a:pPr>
            <a:r>
              <a:rPr lang="ru-RU" sz="1800" b="1" smtClean="0">
                <a:solidFill>
                  <a:srgbClr val="0033CC"/>
                </a:solidFill>
              </a:rPr>
              <a:t>Вносят информацию </a:t>
            </a:r>
            <a:r>
              <a:rPr lang="ru-RU" sz="1800" smtClean="0">
                <a:solidFill>
                  <a:srgbClr val="0033CC"/>
                </a:solidFill>
              </a:rPr>
              <a:t>в форму ППЭ-05-02  (столбцы 17 и 18)</a:t>
            </a:r>
            <a:endParaRPr lang="ru-RU" sz="1800" b="1" smtClean="0">
              <a:solidFill>
                <a:srgbClr val="0033CC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7315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57200" y="533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Упаковка КИМ с контрольным листом в аудитории</a:t>
            </a:r>
          </a:p>
        </p:txBody>
      </p:sp>
      <p:pic>
        <p:nvPicPr>
          <p:cNvPr id="1945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32004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029200" y="1143000"/>
            <a:ext cx="3962400" cy="5141913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СЕЙФ-ПАКЕТ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(</a:t>
            </a:r>
            <a:r>
              <a:rPr lang="ru-RU" sz="2000" b="1" i="1" dirty="0">
                <a:solidFill>
                  <a:srgbClr val="0033CC"/>
                </a:solidFill>
              </a:rPr>
              <a:t>стандартный</a:t>
            </a:r>
            <a:r>
              <a:rPr lang="ru-RU" sz="2000" b="1" dirty="0">
                <a:solidFill>
                  <a:srgbClr val="0033CC"/>
                </a:solidFill>
              </a:rPr>
              <a:t>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FF0000"/>
                </a:solidFill>
              </a:rPr>
              <a:t>КИМ  с контрольным листом </a:t>
            </a:r>
            <a:r>
              <a:rPr lang="ru-RU" sz="2000" i="1" dirty="0">
                <a:solidFill>
                  <a:srgbClr val="FF0000"/>
                </a:solidFill>
              </a:rPr>
              <a:t>(стандартный, увеличенный)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i="1" dirty="0">
                <a:solidFill>
                  <a:srgbClr val="FF0000"/>
                </a:solidFill>
              </a:rPr>
              <a:t>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заполняют </a:t>
            </a:r>
            <a:r>
              <a:rPr lang="ru-RU" sz="2000" dirty="0">
                <a:solidFill>
                  <a:srgbClr val="0033CC"/>
                </a:solidFill>
              </a:rPr>
              <a:t>форму ППЭ-11;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упаковывают </a:t>
            </a:r>
            <a:r>
              <a:rPr lang="ru-RU" sz="2000" dirty="0">
                <a:solidFill>
                  <a:srgbClr val="0033CC"/>
                </a:solidFill>
              </a:rPr>
              <a:t>ППЭ-11 в прозрачный карман </a:t>
            </a:r>
            <a:r>
              <a:rPr lang="ru-RU" sz="2000" dirty="0" err="1">
                <a:solidFill>
                  <a:srgbClr val="0033CC"/>
                </a:solidFill>
              </a:rPr>
              <a:t>сейф-пакета</a:t>
            </a:r>
            <a:r>
              <a:rPr lang="ru-RU" sz="2000" dirty="0">
                <a:solidFill>
                  <a:srgbClr val="0033CC"/>
                </a:solidFill>
              </a:rPr>
              <a:t>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упаковывают </a:t>
            </a:r>
            <a:r>
              <a:rPr lang="ru-RU" sz="2000" dirty="0">
                <a:solidFill>
                  <a:srgbClr val="0033CC"/>
                </a:solidFill>
              </a:rPr>
              <a:t>КИМ с контрольным листом (</a:t>
            </a:r>
            <a:r>
              <a:rPr lang="ru-RU" sz="2000" i="1" dirty="0">
                <a:solidFill>
                  <a:srgbClr val="0033CC"/>
                </a:solidFill>
              </a:rPr>
              <a:t>стандартный, увеличенный</a:t>
            </a:r>
            <a:r>
              <a:rPr lang="ru-RU" sz="2000" dirty="0">
                <a:solidFill>
                  <a:srgbClr val="0033CC"/>
                </a:solidFill>
              </a:rPr>
              <a:t>) в сейф-пакет;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заклеивают </a:t>
            </a:r>
            <a:r>
              <a:rPr lang="ru-RU" sz="2000" dirty="0">
                <a:solidFill>
                  <a:srgbClr val="0033CC"/>
                </a:solidFill>
              </a:rPr>
              <a:t>сейф-пакет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57200" y="990600"/>
            <a:ext cx="4419600" cy="1524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i="1">
                <a:solidFill>
                  <a:srgbClr val="C00000"/>
                </a:solidFill>
              </a:rPr>
              <a:t>Упаковка ЭМ осуществляется в специально выделенном в аудитории месте, находящемся </a:t>
            </a:r>
          </a:p>
          <a:p>
            <a:pPr algn="ctr"/>
            <a:r>
              <a:rPr lang="ru-RU" sz="1800" b="1" i="1">
                <a:solidFill>
                  <a:srgbClr val="C00000"/>
                </a:solidFill>
              </a:rPr>
              <a:t>в зоне видимости камер видеонаблюдения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3200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6200000" flipV="1">
            <a:off x="3086100" y="4610100"/>
            <a:ext cx="304800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28600" y="6096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Упаковка черновиков в аудитории</a:t>
            </a:r>
          </a:p>
        </p:txBody>
      </p:sp>
      <p:sp>
        <p:nvSpPr>
          <p:cNvPr id="187396" name="TextBox 10"/>
          <p:cNvSpPr txBox="1">
            <a:spLocks noChangeArrowheads="1"/>
          </p:cNvSpPr>
          <p:nvPr/>
        </p:nvSpPr>
        <p:spPr bwMode="auto">
          <a:xfrm>
            <a:off x="457200" y="1143000"/>
            <a:ext cx="8534400" cy="5873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C00000"/>
                </a:solidFill>
              </a:rPr>
              <a:t>Использованные черновики упаковать в конверт и запечатать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133600"/>
            <a:ext cx="2819400" cy="32956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</a:rPr>
              <a:t>На конверте </a:t>
            </a:r>
            <a:r>
              <a:rPr lang="ru-RU" sz="2000" b="1" dirty="0">
                <a:solidFill>
                  <a:srgbClr val="C00000"/>
                </a:solidFill>
              </a:rPr>
              <a:t>указывают:</a:t>
            </a:r>
            <a:endParaRPr lang="ru-RU" sz="2000" b="1" dirty="0">
              <a:solidFill>
                <a:srgbClr val="C00000"/>
              </a:solidFill>
            </a:endParaRP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dirty="0">
                <a:solidFill>
                  <a:schemeClr val="accent6"/>
                </a:solidFill>
              </a:rPr>
              <a:t>код  региона</a:t>
            </a:r>
          </a:p>
          <a:p>
            <a:pPr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 код ППЭ (наименование и адрес)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 номер аудитории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 код предмета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 название предмета</a:t>
            </a:r>
          </a:p>
          <a:p>
            <a:pPr algn="just" defTabSz="1028700">
              <a:buFont typeface="Arial" pitchFamily="34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accent6"/>
                </a:solidFill>
              </a:rPr>
              <a:t> количество черновиков в конверте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505200" y="1828800"/>
            <a:ext cx="5638800" cy="4953000"/>
          </a:xfrm>
          <a:prstGeom prst="rect">
            <a:avLst/>
          </a:prstGeom>
          <a:noFill/>
          <a:ln w="25400" cap="flat" cmpd="sng" algn="ctr">
            <a:solidFill>
              <a:srgbClr val="FF9933"/>
            </a:solidFill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20486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5720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Завершение экзамена 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в аудитории</a:t>
            </a:r>
            <a:endParaRPr lang="ru-RU" sz="2800" i="1" dirty="0">
              <a:solidFill>
                <a:schemeClr val="accent6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3962400"/>
            <a:ext cx="39624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Организаторы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следят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за сохранением комплектации экзаменационных материалов</a:t>
            </a:r>
            <a:endParaRPr lang="ru-RU" sz="2000" b="1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57200" y="5181600"/>
            <a:ext cx="3962400" cy="12954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Организатор (</a:t>
            </a: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ассистент</a:t>
            </a: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)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в поле «ПОДПИСЬ УЧАСТНИКА»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пишет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«</a:t>
            </a: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Копия верна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»,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ставит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подпись</a:t>
            </a:r>
            <a:endParaRPr lang="ru-RU" sz="2000" b="1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1295400"/>
            <a:ext cx="3962400" cy="23733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33CC"/>
                </a:solidFill>
              </a:rPr>
              <a:t>Организаторы </a:t>
            </a:r>
            <a:r>
              <a:rPr lang="ru-RU" sz="2000" dirty="0">
                <a:solidFill>
                  <a:srgbClr val="0033CC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ассистенты</a:t>
            </a:r>
            <a:r>
              <a:rPr lang="ru-RU" sz="2000" dirty="0">
                <a:solidFill>
                  <a:srgbClr val="0033CC"/>
                </a:solidFill>
              </a:rPr>
              <a:t>) </a:t>
            </a:r>
          </a:p>
          <a:p>
            <a:pPr algn="just">
              <a:defRPr/>
            </a:pPr>
            <a:r>
              <a:rPr lang="ru-RU" sz="2000" b="1" i="1" dirty="0">
                <a:solidFill>
                  <a:srgbClr val="0033CC"/>
                </a:solidFill>
              </a:rPr>
              <a:t>переносят </a:t>
            </a:r>
            <a:r>
              <a:rPr lang="ru-RU" sz="2000" dirty="0">
                <a:solidFill>
                  <a:srgbClr val="0033CC"/>
                </a:solidFill>
              </a:rPr>
              <a:t>ответы с увеличенных бланков на бланки стандартного размера в присутствии </a:t>
            </a:r>
            <a:r>
              <a:rPr lang="ru-RU" sz="2000" b="1" dirty="0">
                <a:solidFill>
                  <a:srgbClr val="0033CC"/>
                </a:solidFill>
              </a:rPr>
              <a:t>члена ГЭК</a:t>
            </a:r>
            <a:r>
              <a:rPr lang="ru-RU" sz="2000" dirty="0">
                <a:solidFill>
                  <a:srgbClr val="0033CC"/>
                </a:solidFill>
              </a:rPr>
              <a:t>, </a:t>
            </a:r>
            <a:r>
              <a:rPr lang="ru-RU" sz="2000" b="1" dirty="0">
                <a:solidFill>
                  <a:srgbClr val="0033CC"/>
                </a:solidFill>
              </a:rPr>
              <a:t>общественных наблюдателей </a:t>
            </a:r>
          </a:p>
          <a:p>
            <a:pPr algn="just">
              <a:defRPr/>
            </a:pPr>
            <a:r>
              <a:rPr lang="ru-RU" sz="2000" dirty="0">
                <a:solidFill>
                  <a:srgbClr val="0033CC"/>
                </a:solidFill>
              </a:rPr>
              <a:t> (</a:t>
            </a:r>
            <a:r>
              <a:rPr lang="ru-RU" sz="2000" i="1" dirty="0">
                <a:solidFill>
                  <a:srgbClr val="0033CC"/>
                </a:solidFill>
              </a:rPr>
              <a:t>при наличии</a:t>
            </a:r>
            <a:r>
              <a:rPr lang="ru-RU" sz="2000" dirty="0">
                <a:solidFill>
                  <a:srgbClr val="0033CC"/>
                </a:solidFill>
              </a:rPr>
              <a:t>)</a:t>
            </a:r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215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7696200" y="49530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Копия верна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Подпись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152400" y="609600"/>
            <a:ext cx="289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</a:pPr>
            <a:r>
              <a:rPr lang="ru-RU" sz="2800" b="1" i="1">
                <a:solidFill>
                  <a:srgbClr val="0033CC"/>
                </a:solidFill>
              </a:rPr>
              <a:t>Порядок проведения ГИА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0" y="1524000"/>
            <a:ext cx="2590800" cy="5016500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 defTabSz="1028700" eaLnBrk="1" hangingPunct="1">
              <a:tabLst>
                <a:tab pos="130175" algn="l"/>
              </a:tabLst>
              <a:defRPr/>
            </a:pPr>
            <a:r>
              <a:rPr lang="ru-RU" sz="2000" dirty="0"/>
              <a:t>Приказ Министерства образования и науки Российской Федерации «Об утверждении </a:t>
            </a:r>
            <a:r>
              <a:rPr lang="ru-RU" sz="2000" b="1" dirty="0"/>
              <a:t>Порядка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2000" dirty="0"/>
              <a:t>» от 26.12.2013 № 1400 (</a:t>
            </a:r>
            <a:r>
              <a:rPr lang="ru-RU" sz="2000" b="1" u="sng" dirty="0">
                <a:solidFill>
                  <a:srgbClr val="002060"/>
                </a:solidFill>
              </a:rPr>
              <a:t>с изменениями от 9 января 2017 № 6</a:t>
            </a:r>
            <a:r>
              <a:rPr lang="ru-RU" sz="2000" dirty="0"/>
              <a:t>) (</a:t>
            </a:r>
            <a:r>
              <a:rPr lang="ru-RU" sz="2000" b="1" dirty="0">
                <a:solidFill>
                  <a:srgbClr val="C00000"/>
                </a:solidFill>
              </a:rPr>
              <a:t>п. 25, п. 29)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2754313" y="152400"/>
            <a:ext cx="6389687" cy="6705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819400" y="3657600"/>
            <a:ext cx="6324600" cy="990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19400" y="4953000"/>
            <a:ext cx="63246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19400" y="5715000"/>
            <a:ext cx="63246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4958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447800"/>
            <a:ext cx="3962400" cy="12954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Организатор (</a:t>
            </a: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ассистент</a:t>
            </a: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)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в поле «ПОДПИСЬ УЧАСТНИКА»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пишет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«</a:t>
            </a: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Копия верна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»,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ставит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подпись</a:t>
            </a:r>
            <a:endParaRPr lang="ru-RU" sz="2000" b="1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Завершение экзамена 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в аудитории</a:t>
            </a:r>
            <a:endParaRPr lang="ru-RU" sz="2800" i="1" dirty="0">
              <a:solidFill>
                <a:schemeClr val="accent6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705600" y="3048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Копия верна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Подпись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4800600" y="0"/>
            <a:ext cx="4343400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accent2"/>
                </a:solidFill>
                <a:cs typeface="Arial" charset="0"/>
              </a:rPr>
              <a:t>БЛАНК ОТВЕТОВ № 1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5029200" y="609600"/>
            <a:ext cx="3886200" cy="18161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accent2"/>
                </a:solidFill>
                <a:cs typeface="Arial" charset="0"/>
              </a:rPr>
              <a:t>Заполняет 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ответственный</a:t>
            </a:r>
          </a:p>
          <a:p>
            <a:pPr algn="ctr"/>
            <a:r>
              <a:rPr lang="ru-RU" sz="2400" b="1" u="sng">
                <a:solidFill>
                  <a:schemeClr val="accent2"/>
                </a:solidFill>
                <a:cs typeface="Arial" charset="0"/>
              </a:rPr>
              <a:t>организатор 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cs typeface="Arial" charset="0"/>
              </a:rPr>
              <a:t>по окончании экзамена </a:t>
            </a:r>
          </a:p>
          <a:p>
            <a:pPr algn="ctr"/>
            <a:r>
              <a:rPr lang="ru-RU" sz="2000">
                <a:solidFill>
                  <a:srgbClr val="C00000"/>
                </a:solidFill>
                <a:cs typeface="Arial" charset="0"/>
              </a:rPr>
              <a:t>(во время сбора бланков)</a:t>
            </a:r>
            <a:endParaRPr lang="ru-RU" sz="2000" b="1" i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5257800" y="2667000"/>
            <a:ext cx="3429000" cy="1016000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2060"/>
                </a:solidFill>
                <a:cs typeface="Arial" charset="0"/>
              </a:rPr>
              <a:t>Максимальное  количество полей для замен ошибочных ответов  − 6</a:t>
            </a:r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5257800" y="4087813"/>
            <a:ext cx="3810000" cy="2770187"/>
          </a:xfrm>
          <a:prstGeom prst="rect">
            <a:avLst/>
          </a:prstGeom>
          <a:solidFill>
            <a:schemeClr val="bg1"/>
          </a:solidFill>
          <a:ln w="190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C00000"/>
                </a:solidFill>
                <a:cs typeface="Arial" charset="0"/>
              </a:rPr>
              <a:t>Участник не использовал </a:t>
            </a:r>
            <a:r>
              <a:rPr lang="ru-RU" b="1">
                <a:solidFill>
                  <a:srgbClr val="C00000"/>
                </a:solidFill>
                <a:cs typeface="Arial" charset="0"/>
              </a:rPr>
              <a:t>поле «Замена ошибочных ответов на задания с кратким ответом»</a:t>
            </a:r>
          </a:p>
          <a:p>
            <a:pPr algn="ctr"/>
            <a:endParaRPr lang="ru-RU" sz="2000" b="1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ru-RU" sz="2000">
                <a:solidFill>
                  <a:srgbClr val="C00000"/>
                </a:solidFill>
                <a:cs typeface="Arial" charset="0"/>
              </a:rPr>
              <a:t>Организатор в поле «Количество заполненных полей…: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  <a:cs typeface="Arial" charset="0"/>
              </a:rPr>
              <a:t>  ставит «0»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C00000"/>
                </a:solidFill>
                <a:cs typeface="Arial" charset="0"/>
              </a:rPr>
              <a:t>  подпись в специально  отведенном месте</a:t>
            </a: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7788"/>
            <a:ext cx="4495800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28600" y="6248400"/>
            <a:ext cx="4419600" cy="609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Упаковка бланков ЕГЭ в ВДП в аудитории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9906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752600" y="8382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регистрации (стандартный)</a:t>
            </a:r>
          </a:p>
        </p:txBody>
      </p:sp>
      <p:pic>
        <p:nvPicPr>
          <p:cNvPr id="2458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9906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7620000" y="11430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33CC"/>
                </a:solidFill>
                <a:cs typeface="Times New Roman" pitchFamily="18" charset="0"/>
              </a:rPr>
              <a:t>Бланк регистрации (увеличенный)</a:t>
            </a: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133600"/>
            <a:ext cx="990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752600" y="21336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ответов № 1 (стандартный)</a:t>
            </a: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667000"/>
            <a:ext cx="990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7620000" y="26670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33CC"/>
                </a:solidFill>
                <a:cs typeface="Times New Roman" pitchFamily="18" charset="0"/>
              </a:rPr>
              <a:t>Бланк ответов № 1 (увеличенный)</a:t>
            </a:r>
          </a:p>
        </p:txBody>
      </p:sp>
      <p:pic>
        <p:nvPicPr>
          <p:cNvPr id="2458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429000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752600" y="34290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ответов № 2 лист 1</a:t>
            </a:r>
          </a:p>
        </p:txBody>
      </p:sp>
      <p:pic>
        <p:nvPicPr>
          <p:cNvPr id="2459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480060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752600" y="48006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ответов № 2 лист 2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5472113"/>
            <a:ext cx="9906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895600" y="56388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ДБО № 2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381000" cy="4419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ru-RU" sz="1100" b="1" i="1" dirty="0">
                <a:solidFill>
                  <a:srgbClr val="C00000"/>
                </a:solidFill>
                <a:cs typeface="Times New Roman" pitchFamily="18" charset="0"/>
              </a:rPr>
              <a:t>ИНДИВИДУАЛЬНЫЙ КОМПЛЕКТ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3276600" y="1066800"/>
            <a:ext cx="3200400" cy="32956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ВДП</a:t>
            </a:r>
            <a:endParaRPr lang="ru-RU" sz="2000" i="1" dirty="0">
              <a:solidFill>
                <a:srgbClr val="FF000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i="1" dirty="0">
                <a:solidFill>
                  <a:srgbClr val="FF0000"/>
                </a:solidFill>
              </a:rPr>
              <a:t>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заполняют </a:t>
            </a:r>
            <a:r>
              <a:rPr lang="ru-RU" sz="2000" dirty="0">
                <a:solidFill>
                  <a:srgbClr val="0033CC"/>
                </a:solidFill>
              </a:rPr>
              <a:t>форму ППЭ-11;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упаковывают </a:t>
            </a:r>
            <a:r>
              <a:rPr lang="ru-RU" sz="2000" dirty="0">
                <a:solidFill>
                  <a:srgbClr val="0033CC"/>
                </a:solidFill>
              </a:rPr>
              <a:t>бланки ЕГЭ (</a:t>
            </a:r>
            <a:r>
              <a:rPr lang="ru-RU" sz="2000" i="1" dirty="0">
                <a:solidFill>
                  <a:srgbClr val="0033CC"/>
                </a:solidFill>
              </a:rPr>
              <a:t>стандартные, увеличенные</a:t>
            </a:r>
            <a:r>
              <a:rPr lang="ru-RU" sz="2000" dirty="0">
                <a:solidFill>
                  <a:srgbClr val="0033CC"/>
                </a:solidFill>
              </a:rPr>
              <a:t>) в ВДП;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заклеивают </a:t>
            </a:r>
            <a:r>
              <a:rPr lang="ru-RU" sz="2000" dirty="0">
                <a:solidFill>
                  <a:srgbClr val="0033CC"/>
                </a:solidFill>
              </a:rPr>
              <a:t>ВДП</a:t>
            </a:r>
          </a:p>
        </p:txBody>
      </p:sp>
      <p:sp>
        <p:nvSpPr>
          <p:cNvPr id="32" name="Прямоугольник 31"/>
          <p:cNvSpPr/>
          <p:nvPr/>
        </p:nvSpPr>
        <p:spPr>
          <a:xfrm rot="16200000" flipV="1">
            <a:off x="5372100" y="4914900"/>
            <a:ext cx="9906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Упаковка бланков ЕГЭ в ВДП в аудитории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21336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85800" y="1219200"/>
            <a:ext cx="381000" cy="4419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ru-RU" sz="1100" b="1" i="1" dirty="0">
                <a:solidFill>
                  <a:srgbClr val="C00000"/>
                </a:solidFill>
                <a:cs typeface="Times New Roman" pitchFamily="18" charset="0"/>
              </a:rPr>
              <a:t>ИНДИВИДУАЛЬНЫЙ КОМПЛЕКТ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5257800" y="990600"/>
            <a:ext cx="3505200" cy="2680322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ВДП</a:t>
            </a:r>
            <a:endParaRPr lang="ru-RU" sz="2000" i="1" dirty="0">
              <a:solidFill>
                <a:srgbClr val="FF000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i="1" dirty="0">
                <a:solidFill>
                  <a:srgbClr val="FF0000"/>
                </a:solidFill>
              </a:rPr>
              <a:t>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заполняют </a:t>
            </a:r>
            <a:r>
              <a:rPr lang="ru-RU" sz="2000" dirty="0">
                <a:solidFill>
                  <a:srgbClr val="0033CC"/>
                </a:solidFill>
              </a:rPr>
              <a:t>форму ППЭ-11;</a:t>
            </a:r>
          </a:p>
          <a:p>
            <a:pPr lvl="6"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упаковывают </a:t>
            </a:r>
            <a:r>
              <a:rPr lang="ru-RU" sz="2000" dirty="0">
                <a:solidFill>
                  <a:srgbClr val="0033CC"/>
                </a:solidFill>
              </a:rPr>
              <a:t>испорченный комплект ЭМ;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заклеивают </a:t>
            </a:r>
            <a:r>
              <a:rPr lang="ru-RU" sz="2000" dirty="0">
                <a:solidFill>
                  <a:srgbClr val="0033CC"/>
                </a:solidFill>
              </a:rPr>
              <a:t>ВДП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1600"/>
            <a:ext cx="21336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676400"/>
            <a:ext cx="21336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981200"/>
            <a:ext cx="2209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2286000"/>
            <a:ext cx="23622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862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 rot="16200000">
            <a:off x="7353300" y="4838700"/>
            <a:ext cx="304800" cy="175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2514600" cy="161766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 bwMode="auto">
          <a:xfrm>
            <a:off x="1447800" y="1524000"/>
            <a:ext cx="407988" cy="368300"/>
          </a:xfrm>
          <a:prstGeom prst="downArrow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838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ВДП с бланками ответов (</a:t>
            </a:r>
            <a:r>
              <a:rPr lang="ru-RU" i="1" dirty="0">
                <a:solidFill>
                  <a:srgbClr val="0033CC"/>
                </a:solidFill>
              </a:rPr>
              <a:t>стандартными +  увеличенными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838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ВДП с испорченными комплектами ЭМ </a:t>
            </a: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2514600" cy="161766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 bwMode="auto">
          <a:xfrm>
            <a:off x="4267200" y="1524000"/>
            <a:ext cx="407988" cy="381000"/>
          </a:xfrm>
          <a:prstGeom prst="downArrow">
            <a:avLst>
              <a:gd name="adj1" fmla="val 39587"/>
              <a:gd name="adj2" fmla="val 50000"/>
            </a:avLst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663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7244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57200" y="4724400"/>
            <a:ext cx="2590800" cy="1676400"/>
          </a:xfrm>
          <a:prstGeom prst="rect">
            <a:avLst/>
          </a:prstGeom>
          <a:noFill/>
          <a:ln w="25400" algn="ctr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3" name="Стрелка вниз 12"/>
          <p:cNvSpPr/>
          <p:nvPr/>
        </p:nvSpPr>
        <p:spPr bwMode="auto">
          <a:xfrm>
            <a:off x="1371600" y="4267200"/>
            <a:ext cx="407988" cy="444500"/>
          </a:xfrm>
          <a:prstGeom prst="downArrow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3657600"/>
            <a:ext cx="25146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Конверт с использованными черновиками</a:t>
            </a:r>
          </a:p>
        </p:txBody>
      </p:sp>
      <p:pic>
        <p:nvPicPr>
          <p:cNvPr id="2663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050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219200" cy="87471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867400" y="838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Сейф-пакет с КИМ контрольным листом (</a:t>
            </a:r>
            <a:r>
              <a:rPr lang="ru-RU" i="1" dirty="0">
                <a:solidFill>
                  <a:srgbClr val="0033CC"/>
                </a:solidFill>
              </a:rPr>
              <a:t>стандартный + увеличенный</a:t>
            </a:r>
            <a:r>
              <a:rPr lang="ru-RU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6934200" y="1524000"/>
            <a:ext cx="407988" cy="381000"/>
          </a:xfrm>
          <a:prstGeom prst="downArrow">
            <a:avLst>
              <a:gd name="adj1" fmla="val 39587"/>
              <a:gd name="adj2" fmla="val 50000"/>
            </a:avLst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36576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Сейф-пакет с электронным носителем</a:t>
            </a: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4267200" y="4343400"/>
            <a:ext cx="407988" cy="444500"/>
          </a:xfrm>
          <a:prstGeom prst="downArrow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72200" y="38862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ВДП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57800" y="45720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ДБО № 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57800" y="52578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Служебные записки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70750" y="4572000"/>
            <a:ext cx="17208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черновики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70750" y="5257800"/>
            <a:ext cx="17208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Формы ППЭ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57800" y="58674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Инструкции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70750" y="5867400"/>
            <a:ext cx="17208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Памятки</a:t>
            </a:r>
          </a:p>
        </p:txBody>
      </p:sp>
      <p:sp>
        <p:nvSpPr>
          <p:cNvPr id="26649" name="Rectangle 4"/>
          <p:cNvSpPr>
            <a:spLocks noChangeArrowheads="1"/>
          </p:cNvSpPr>
          <p:nvPr/>
        </p:nvSpPr>
        <p:spPr bwMode="auto">
          <a:xfrm>
            <a:off x="152400" y="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Передача экзаменационных материалов из аудитории в Штабе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90000" cy="8890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Подготовка экзамена: особенности организации аудиторий  для участников ЕГЭ 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138" y="1960563"/>
            <a:ext cx="8066087" cy="439261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письменные </a:t>
            </a:r>
            <a:r>
              <a:rPr lang="ru-RU" sz="1800" dirty="0">
                <a:solidFill>
                  <a:srgbClr val="0070C0"/>
                </a:solidFill>
                <a:latin typeface="+mj-lt"/>
                <a:cs typeface="Arial" pitchFamily="34" charset="0"/>
              </a:rPr>
              <a:t>задания могут выполнятся на компьютере </a:t>
            </a:r>
            <a: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со специализированным </a:t>
            </a:r>
            <a:r>
              <a:rPr lang="ru-RU" sz="1800" dirty="0">
                <a:solidFill>
                  <a:srgbClr val="0070C0"/>
                </a:solidFill>
                <a:latin typeface="+mj-lt"/>
                <a:cs typeface="Arial" pitchFamily="34" charset="0"/>
              </a:rPr>
              <a:t>программным обеспечением </a:t>
            </a:r>
            <a: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(без доступа к сети «Интернет»)</a:t>
            </a:r>
          </a:p>
          <a:p>
            <a:pPr marL="0" indent="0" algn="just">
              <a:buFontTx/>
              <a:buNone/>
              <a:defRPr/>
            </a:pPr>
            <a:endParaRPr lang="ru-RU" sz="18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algn="just"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  <a:cs typeface="Arial" pitchFamily="34" charset="0"/>
              </a:rPr>
              <a:t>перенос ответов участника с компьютера в </a:t>
            </a:r>
            <a: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стандартные бланки </a:t>
            </a:r>
            <a:r>
              <a:rPr lang="ru-RU" sz="1800" dirty="0">
                <a:solidFill>
                  <a:srgbClr val="0070C0"/>
                </a:solidFill>
                <a:latin typeface="+mj-lt"/>
                <a:cs typeface="Arial" pitchFamily="34" charset="0"/>
              </a:rPr>
              <a:t>ответов осуществляется ассистентом </a:t>
            </a:r>
            <a: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+mj-lt"/>
                <a:cs typeface="Arial" pitchFamily="34" charset="0"/>
              </a:rPr>
              <a:t>в присутствии </a:t>
            </a:r>
            <a:r>
              <a:rPr lang="ru-RU" sz="18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члена ГЭК</a:t>
            </a:r>
            <a:endParaRPr lang="ru-RU" sz="18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347788"/>
            <a:ext cx="8074025" cy="612775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Для участников экзамена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с нарушениями опорно-двигательного аппарата </a:t>
            </a:r>
          </a:p>
        </p:txBody>
      </p:sp>
      <p:pic>
        <p:nvPicPr>
          <p:cNvPr id="2765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292600"/>
            <a:ext cx="20447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249738"/>
            <a:ext cx="19669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233863"/>
            <a:ext cx="19970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495800" cy="9144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Завершение экзамена в аудитории</a:t>
            </a:r>
            <a:endParaRPr lang="ru-RU" sz="2800" i="1" dirty="0">
              <a:solidFill>
                <a:schemeClr val="accent6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04800" y="5486400"/>
            <a:ext cx="4191000" cy="12192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Организатор (ассистент)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в поле «ПОДПИСЬ УЧАСТНИКА»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пишет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«</a:t>
            </a: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Копия верна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»,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ставит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подпись</a:t>
            </a:r>
            <a:endParaRPr lang="ru-RU" sz="2000" b="1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" y="1143000"/>
            <a:ext cx="4191000" cy="20653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33CC"/>
                </a:solidFill>
              </a:rPr>
              <a:t>Организаторы (</a:t>
            </a:r>
            <a:r>
              <a:rPr lang="ru-RU" sz="2000" b="1" dirty="0">
                <a:solidFill>
                  <a:srgbClr val="C00000"/>
                </a:solidFill>
              </a:rPr>
              <a:t>ассистенты</a:t>
            </a:r>
            <a:r>
              <a:rPr lang="ru-RU" sz="2000" b="1" dirty="0">
                <a:solidFill>
                  <a:srgbClr val="0033CC"/>
                </a:solidFill>
              </a:rPr>
              <a:t>)</a:t>
            </a:r>
            <a:r>
              <a:rPr lang="ru-RU" sz="2000" dirty="0">
                <a:solidFill>
                  <a:srgbClr val="0033CC"/>
                </a:solidFill>
              </a:rPr>
              <a:t> в присутствии участника </a:t>
            </a:r>
            <a:r>
              <a:rPr lang="ru-RU" sz="2000" b="1" i="1" dirty="0">
                <a:solidFill>
                  <a:srgbClr val="0033CC"/>
                </a:solidFill>
              </a:rPr>
              <a:t>распечатывают</a:t>
            </a:r>
            <a:r>
              <a:rPr lang="ru-RU" sz="2000" dirty="0">
                <a:solidFill>
                  <a:srgbClr val="0033CC"/>
                </a:solidFill>
              </a:rPr>
              <a:t> ответы участника с компьютера</a:t>
            </a:r>
          </a:p>
          <a:p>
            <a:pPr algn="just">
              <a:defRPr/>
            </a:pPr>
            <a:r>
              <a:rPr lang="ru-RU" sz="2000" b="1" i="1" dirty="0">
                <a:solidFill>
                  <a:srgbClr val="0033CC"/>
                </a:solidFill>
              </a:rPr>
              <a:t>указывают</a:t>
            </a:r>
            <a:r>
              <a:rPr lang="ru-RU" sz="2000" dirty="0">
                <a:solidFill>
                  <a:srgbClr val="0033CC"/>
                </a:solidFill>
              </a:rPr>
              <a:t> количество распечатанных листов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3276600"/>
            <a:ext cx="4191000" cy="20653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33CC"/>
                </a:solidFill>
              </a:rPr>
              <a:t>Организаторы </a:t>
            </a:r>
            <a:r>
              <a:rPr lang="ru-RU" sz="2000" dirty="0">
                <a:solidFill>
                  <a:srgbClr val="0033CC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ассистенты</a:t>
            </a:r>
            <a:r>
              <a:rPr lang="ru-RU" sz="2000" dirty="0">
                <a:solidFill>
                  <a:srgbClr val="0033CC"/>
                </a:solidFill>
              </a:rPr>
              <a:t>) </a:t>
            </a:r>
          </a:p>
          <a:p>
            <a:pPr algn="just">
              <a:defRPr/>
            </a:pPr>
            <a:r>
              <a:rPr lang="ru-RU" sz="2000" b="1" i="1" dirty="0">
                <a:solidFill>
                  <a:srgbClr val="0033CC"/>
                </a:solidFill>
              </a:rPr>
              <a:t>переносят </a:t>
            </a:r>
            <a:r>
              <a:rPr lang="ru-RU" sz="2000" dirty="0">
                <a:solidFill>
                  <a:srgbClr val="0033CC"/>
                </a:solidFill>
              </a:rPr>
              <a:t>ответы с распечатанных листов на бланки стандартного размера в присутствии </a:t>
            </a:r>
            <a:r>
              <a:rPr lang="ru-RU" sz="2000" b="1" dirty="0">
                <a:solidFill>
                  <a:srgbClr val="0033CC"/>
                </a:solidFill>
              </a:rPr>
              <a:t>члена ГЭК</a:t>
            </a:r>
            <a:r>
              <a:rPr lang="ru-RU" sz="2000" dirty="0">
                <a:solidFill>
                  <a:srgbClr val="0033CC"/>
                </a:solidFill>
              </a:rPr>
              <a:t>,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33CC"/>
                </a:solidFill>
              </a:rPr>
              <a:t>общественных наблюдателей </a:t>
            </a:r>
          </a:p>
          <a:p>
            <a:pPr algn="just">
              <a:defRPr/>
            </a:pPr>
            <a:r>
              <a:rPr lang="ru-RU" sz="2000" dirty="0">
                <a:solidFill>
                  <a:srgbClr val="0033CC"/>
                </a:solidFill>
              </a:rPr>
              <a:t> (</a:t>
            </a:r>
            <a:r>
              <a:rPr lang="ru-RU" sz="2000" i="1" dirty="0">
                <a:solidFill>
                  <a:srgbClr val="0033CC"/>
                </a:solidFill>
              </a:rPr>
              <a:t>при наличии</a:t>
            </a:r>
            <a:r>
              <a:rPr lang="ru-RU" sz="2000" dirty="0">
                <a:solidFill>
                  <a:srgbClr val="0033CC"/>
                </a:solidFill>
              </a:rPr>
              <a:t>)</a:t>
            </a:r>
            <a:endParaRPr lang="ru-RU" sz="2000" dirty="0">
              <a:solidFill>
                <a:schemeClr val="accent6"/>
              </a:solidFill>
            </a:endParaRPr>
          </a:p>
        </p:txBody>
      </p:sp>
      <p:pic>
        <p:nvPicPr>
          <p:cNvPr id="2867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7620000" y="49530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Копия верна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Подпись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4958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1447800"/>
            <a:ext cx="3962400" cy="12954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Организатор (</a:t>
            </a:r>
            <a:r>
              <a:rPr lang="ru-RU" sz="2000" b="1" kern="0" dirty="0">
                <a:solidFill>
                  <a:srgbClr val="FF0000"/>
                </a:solidFill>
                <a:latin typeface="+mn-lt"/>
              </a:rPr>
              <a:t>ассистент</a:t>
            </a: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)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в поле «ПОДПИСЬ УЧАСТНИКА»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пишет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«</a:t>
            </a:r>
            <a:r>
              <a:rPr lang="ru-RU" sz="2000" b="1" kern="0" dirty="0">
                <a:solidFill>
                  <a:srgbClr val="0033CC"/>
                </a:solidFill>
                <a:latin typeface="+mn-lt"/>
              </a:rPr>
              <a:t>Копия верна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», </a:t>
            </a:r>
            <a:r>
              <a:rPr lang="ru-RU" sz="2000" b="1" i="1" kern="0" dirty="0">
                <a:solidFill>
                  <a:srgbClr val="0033CC"/>
                </a:solidFill>
                <a:latin typeface="+mn-lt"/>
              </a:rPr>
              <a:t>ставит</a:t>
            </a:r>
            <a:r>
              <a:rPr lang="ru-RU" sz="2000" kern="0" dirty="0">
                <a:solidFill>
                  <a:srgbClr val="0033CC"/>
                </a:solidFill>
                <a:latin typeface="+mn-lt"/>
              </a:rPr>
              <a:t> подпись</a:t>
            </a:r>
            <a:endParaRPr lang="ru-RU" sz="2000" b="1" kern="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4495800" cy="304800"/>
          </a:xfrm>
        </p:spPr>
        <p:txBody>
          <a:bodyPr/>
          <a:lstStyle/>
          <a:p>
            <a:pPr>
              <a:defRPr/>
            </a:pPr>
            <a:r>
              <a:rPr lang="ru-RU" sz="2800" i="1" dirty="0" smtClean="0">
                <a:solidFill>
                  <a:schemeClr val="accent6"/>
                </a:solidFill>
              </a:rPr>
              <a:t>Завершение экзамена </a:t>
            </a:r>
            <a:br>
              <a:rPr lang="ru-RU" sz="2800" i="1" dirty="0" smtClean="0">
                <a:solidFill>
                  <a:schemeClr val="accent6"/>
                </a:solidFill>
              </a:rPr>
            </a:br>
            <a:r>
              <a:rPr lang="ru-RU" sz="2800" i="1" dirty="0" smtClean="0">
                <a:solidFill>
                  <a:schemeClr val="accent6"/>
                </a:solidFill>
              </a:rPr>
              <a:t>в аудитории</a:t>
            </a:r>
            <a:endParaRPr lang="ru-RU" sz="2800" i="1" dirty="0">
              <a:solidFill>
                <a:schemeClr val="accent6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705600" y="3048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Копия верна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b="1" kern="0" dirty="0">
                <a:latin typeface="+mn-lt"/>
              </a:rPr>
              <a:t>Подпись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Упаковка бланков ЕГЭ в ВДП в аудитории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9906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752600" y="8382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регистрации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6858000" y="12192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33CC"/>
                </a:solidFill>
                <a:cs typeface="Times New Roman" pitchFamily="18" charset="0"/>
              </a:rPr>
              <a:t>Распечатанные листы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133600"/>
            <a:ext cx="990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752600" y="21336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ответов № 1</a:t>
            </a: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429000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752600" y="34290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ответов № 2 лист 1</a:t>
            </a:r>
          </a:p>
        </p:txBody>
      </p:sp>
      <p:pic>
        <p:nvPicPr>
          <p:cNvPr id="307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80060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752600" y="48006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Бланк ответов № 2 лист 2</a:t>
            </a:r>
          </a:p>
        </p:txBody>
      </p:sp>
      <p:pic>
        <p:nvPicPr>
          <p:cNvPr id="307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5472113"/>
            <a:ext cx="9906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895600" y="56388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ДБО № 2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04800" y="1219200"/>
            <a:ext cx="381000" cy="4419600"/>
          </a:xfrm>
          <a:prstGeom prst="rect">
            <a:avLst/>
          </a:prstGeom>
          <a:solidFill>
            <a:srgbClr val="FFFFFF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ru-RU" sz="1100" b="1" i="1" dirty="0">
                <a:solidFill>
                  <a:srgbClr val="C00000"/>
                </a:solidFill>
                <a:cs typeface="Times New Roman" pitchFamily="18" charset="0"/>
              </a:rPr>
              <a:t>ИНДИВИДУАЛЬНЫЙ КОМПЛЕКТ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3276600" y="1066800"/>
            <a:ext cx="3200400" cy="32956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ВДП</a:t>
            </a:r>
            <a:endParaRPr lang="ru-RU" sz="2000" i="1" dirty="0">
              <a:solidFill>
                <a:srgbClr val="FF000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i="1" dirty="0">
                <a:solidFill>
                  <a:srgbClr val="FF0000"/>
                </a:solidFill>
              </a:rPr>
              <a:t> 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заполняют </a:t>
            </a:r>
            <a:r>
              <a:rPr lang="ru-RU" sz="2000" dirty="0">
                <a:solidFill>
                  <a:srgbClr val="0033CC"/>
                </a:solidFill>
              </a:rPr>
              <a:t>форму ППЭ-11;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b="1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упаковывают </a:t>
            </a:r>
            <a:r>
              <a:rPr lang="ru-RU" sz="2000" dirty="0">
                <a:solidFill>
                  <a:srgbClr val="0033CC"/>
                </a:solidFill>
              </a:rPr>
              <a:t>бланки ЕГЭ и распечатанные с компьютера листы в ВДП;</a:t>
            </a: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endParaRPr lang="ru-RU" sz="2000" dirty="0">
              <a:solidFill>
                <a:srgbClr val="0033CC"/>
              </a:solidFill>
            </a:endParaRPr>
          </a:p>
          <a:p>
            <a:pPr algn="just" defTabSz="1028700">
              <a:buFont typeface="Arial" charset="0"/>
              <a:buChar char="•"/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sz="2000" dirty="0">
                <a:solidFill>
                  <a:srgbClr val="0033CC"/>
                </a:solidFill>
              </a:rPr>
              <a:t>заклеивают </a:t>
            </a:r>
            <a:r>
              <a:rPr lang="ru-RU" sz="2000" dirty="0">
                <a:solidFill>
                  <a:srgbClr val="0033CC"/>
                </a:solidFill>
              </a:rPr>
              <a:t>ВДП</a:t>
            </a:r>
          </a:p>
        </p:txBody>
      </p:sp>
      <p:sp>
        <p:nvSpPr>
          <p:cNvPr id="32" name="Прямоугольник 31"/>
          <p:cNvSpPr/>
          <p:nvPr/>
        </p:nvSpPr>
        <p:spPr>
          <a:xfrm rot="16200000" flipV="1">
            <a:off x="5372100" y="4914900"/>
            <a:ext cx="9906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2514600" cy="161766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 bwMode="auto">
          <a:xfrm>
            <a:off x="1447800" y="1524000"/>
            <a:ext cx="407988" cy="368300"/>
          </a:xfrm>
          <a:prstGeom prst="downArrow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838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ВДП с бланками ответов + распечатанные листы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838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ВДП с испорченными комплектами ЭМ 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2514600" cy="161766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 bwMode="auto">
          <a:xfrm>
            <a:off x="4267200" y="1524000"/>
            <a:ext cx="407988" cy="381000"/>
          </a:xfrm>
          <a:prstGeom prst="downArrow">
            <a:avLst>
              <a:gd name="adj1" fmla="val 39587"/>
              <a:gd name="adj2" fmla="val 50000"/>
            </a:avLst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175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7244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57200" y="4724400"/>
            <a:ext cx="2590800" cy="1676400"/>
          </a:xfrm>
          <a:prstGeom prst="rect">
            <a:avLst/>
          </a:prstGeom>
          <a:noFill/>
          <a:ln w="25400" algn="ctr">
            <a:solidFill>
              <a:srgbClr val="FF9933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3" name="Стрелка вниз 12"/>
          <p:cNvSpPr/>
          <p:nvPr/>
        </p:nvSpPr>
        <p:spPr bwMode="auto">
          <a:xfrm>
            <a:off x="1371600" y="4267200"/>
            <a:ext cx="407988" cy="444500"/>
          </a:xfrm>
          <a:prstGeom prst="downArrow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" y="3657600"/>
            <a:ext cx="25146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Конверт с использованными черновиками</a:t>
            </a:r>
          </a:p>
        </p:txBody>
      </p:sp>
      <p:pic>
        <p:nvPicPr>
          <p:cNvPr id="31756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9050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219200" cy="874713"/>
          </a:xfrm>
          <a:prstGeom prst="rect">
            <a:avLst/>
          </a:prstGeom>
          <a:noFill/>
          <a:ln w="19050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867400" y="8382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Сейф-пакет с КИМ контрольным листом</a:t>
            </a: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6934200" y="1524000"/>
            <a:ext cx="407988" cy="381000"/>
          </a:xfrm>
          <a:prstGeom prst="downArrow">
            <a:avLst>
              <a:gd name="adj1" fmla="val 39587"/>
              <a:gd name="adj2" fmla="val 50000"/>
            </a:avLst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00400" y="3657600"/>
            <a:ext cx="2590800" cy="6858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Сейф-пакет с электронным носителем</a:t>
            </a: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4267200" y="4343400"/>
            <a:ext cx="407988" cy="444500"/>
          </a:xfrm>
          <a:prstGeom prst="downArrow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72200" y="38862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ВДП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57800" y="45720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ДБО № 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57800" y="52578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Служебные записки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70750" y="4572000"/>
            <a:ext cx="17208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Неиспользованные черновики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70750" y="5257800"/>
            <a:ext cx="17208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Формы ППЭ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57800" y="5867400"/>
            <a:ext cx="18732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Инструкции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70750" y="5867400"/>
            <a:ext cx="1720850" cy="533400"/>
          </a:xfrm>
          <a:prstGeom prst="rect">
            <a:avLst/>
          </a:prstGeom>
          <a:ln>
            <a:solidFill>
              <a:srgbClr val="FF99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33CC"/>
                </a:solidFill>
              </a:rPr>
              <a:t>Памятки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4419600"/>
            <a:ext cx="8458200" cy="19383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Приказ департамента образования Ярославской области «Об утверждении инструктивных материалов по подготовке и проведению государственной итоговой аттестации по образовательным программам среднего общего образования в форме единого государственного экзамена для лиц с ограниченными возможностями здоровья, детей-инвалидов и инвалидов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в Ярославской области в основной период в 2018 году»  от   №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39750" y="685800"/>
            <a:ext cx="844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Нормативные правовые документы                (федеральный уровень)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" y="3657600"/>
            <a:ext cx="8445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Нормативные правовые документы                (региональный уровень)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1524000"/>
            <a:ext cx="8458200" cy="1938338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</a:rPr>
              <a:t>Методические рекомендации по организации и проведению ГИА-9 и ГИА-11 в форме основного государственного экзамена и единого государственного экзамена  для лиц с ограниченными возможностями здоровья, детей-инвалидов и инвалидов в 2018 году (Письмо </a:t>
            </a:r>
            <a:r>
              <a:rPr lang="ru-RU" sz="2000" dirty="0" err="1"/>
              <a:t>Рособрнадзора</a:t>
            </a:r>
            <a:r>
              <a:rPr lang="ru-RU" sz="2000" dirty="0"/>
              <a:t> от  27.12.2017 № 10-870, в редакции письма </a:t>
            </a:r>
            <a:r>
              <a:rPr lang="ru-RU" sz="2000" dirty="0" err="1"/>
              <a:t>Рособрнадзора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C00000"/>
                </a:solidFill>
              </a:rPr>
              <a:t>от 26.04.2018 № 10-268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90600" y="836613"/>
            <a:ext cx="754380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i="1">
              <a:solidFill>
                <a:srgbClr val="000000"/>
              </a:solidFill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2286000" y="190500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Материалы располагаются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 сайте ГУ ЯО ЦОиККО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http://coikko.ru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в разделе Государственная итоговая аттестация, ГИА-11,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Инструктивные методические материалы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534400" cy="125412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defRPr/>
            </a:pPr>
            <a:r>
              <a:rPr lang="ru-RU" sz="2400" dirty="0" smtClean="0">
                <a:solidFill>
                  <a:srgbClr val="0033CC"/>
                </a:solidFill>
                <a:cs typeface="Times New Roman" pitchFamily="18" charset="0"/>
              </a:rPr>
              <a:t>Организуется проведение ГИА в условиях, учитывающих состояние их здоровья, особенности психофизического развития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539750" y="685800"/>
            <a:ext cx="844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0033CC"/>
                </a:solidFill>
              </a:rPr>
              <a:t>Особенности организации ППЭ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8534400" cy="125412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defRPr/>
            </a:pPr>
            <a:r>
              <a:rPr lang="ru-RU" sz="2400" dirty="0" smtClean="0">
                <a:solidFill>
                  <a:srgbClr val="0033CC"/>
                </a:solidFill>
                <a:cs typeface="Times New Roman" pitchFamily="18" charset="0"/>
              </a:rPr>
              <a:t>В ППЭ для участников экзамена с ОВЗ, детей-инвалидов и инвалидов рекомендуется направить общественных наблюдателей в каждую аудиторию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534400" cy="1622425"/>
          </a:xfrm>
          <a:prstGeom prst="rect">
            <a:avLst/>
          </a:prstGeom>
          <a:solidFill>
            <a:schemeClr val="bg1"/>
          </a:solidFill>
          <a:ln w="9360">
            <a:solidFill>
              <a:srgbClr val="CC66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Участники ЕГЭ могут взять с собой в аудиторию медицинские приборы и препараты, показанные для экстренной помощи, необходимое техническое оборудование для выполнения заданий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57200" y="2057400"/>
            <a:ext cx="8458200" cy="4395788"/>
          </a:xfrm>
          <a:prstGeom prst="rect">
            <a:avLst/>
          </a:prstGeom>
          <a:solidFill>
            <a:schemeClr val="bg1"/>
          </a:solidFill>
          <a:ln>
            <a:solidFill>
              <a:srgbClr val="87888A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/>
          <a:lstStyle/>
          <a:p>
            <a:pPr algn="ctr">
              <a:spcAft>
                <a:spcPts val="569"/>
              </a:spcAft>
              <a:defRPr/>
            </a:pPr>
            <a:r>
              <a:rPr lang="ru-RU" sz="2000" b="1" i="1" dirty="0">
                <a:solidFill>
                  <a:srgbClr val="006AB3"/>
                </a:solidFill>
                <a:cs typeface="Times New Roman" panose="02020603050405020304" pitchFamily="18" charset="0"/>
              </a:rPr>
              <a:t>ассистенты оказывают участникам ЕГЭ с ограниченными возможностями здоровья необходимую техническую помощь с учетом их индивидуальных особенностей:</a:t>
            </a:r>
          </a:p>
          <a:p>
            <a:pPr algn="ctr">
              <a:spcAft>
                <a:spcPts val="569"/>
              </a:spcAft>
              <a:defRPr/>
            </a:pPr>
            <a:endParaRPr lang="ru-RU" sz="2000" i="1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162637" indent="-162637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содействие участникам в перемещении;</a:t>
            </a:r>
          </a:p>
          <a:p>
            <a:pPr marL="162637" indent="-162637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оказание помощи в фиксации положения тела, ручки </a:t>
            </a:r>
            <a:b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в кисти руки;</a:t>
            </a:r>
          </a:p>
          <a:p>
            <a:pPr marL="162637" indent="-162637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вызов медперсонала;</a:t>
            </a:r>
          </a:p>
          <a:p>
            <a:pPr marL="162637" indent="-162637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помощь при чтении заданий;</a:t>
            </a:r>
          </a:p>
          <a:p>
            <a:pPr marL="162637" indent="-162637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помощь при оформлении регистрационных полей бланка регистрации,  бланка ответов;</a:t>
            </a:r>
          </a:p>
          <a:p>
            <a:pPr marL="162637" indent="-162637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i="1" dirty="0">
                <a:solidFill>
                  <a:srgbClr val="006AB3"/>
                </a:solidFill>
                <a:cs typeface="Times New Roman" panose="02020603050405020304" pitchFamily="18" charset="0"/>
              </a:rPr>
              <a:t>помощь в общении с сотрудниками ППЭ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524000"/>
            <a:ext cx="6769100" cy="330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При проведении экзамена</a:t>
            </a:r>
            <a:endParaRPr lang="ru-RU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533400"/>
            <a:ext cx="8059738" cy="538163"/>
          </a:xfrm>
          <a:prstGeom prst="rect">
            <a:avLst/>
          </a:prstGeom>
          <a:noFill/>
        </p:spPr>
        <p:txBody>
          <a:bodyPr lIns="52688" tIns="26344" rIns="52688" bIns="26344"/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Проведение экзамена: контроль руководителя ППЭ за действиями ассистентов</a:t>
            </a: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51875" cy="762000"/>
          </a:xfrm>
        </p:spPr>
        <p:txBody>
          <a:bodyPr/>
          <a:lstStyle/>
          <a:p>
            <a:r>
              <a:rPr lang="ru-RU" altLang="ru-RU" sz="2800" i="1" smtClean="0">
                <a:solidFill>
                  <a:srgbClr val="C00000"/>
                </a:solidFill>
                <a:cs typeface="Arial" charset="0"/>
              </a:rPr>
              <a:t>Завершение экзамена: контроль руководителя ППЭ за действиями ассистентов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457200" y="141128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sz="2400" b="1" smtClean="0">
              <a:solidFill>
                <a:srgbClr val="006AB3"/>
              </a:solidFill>
            </a:endParaRPr>
          </a:p>
          <a:p>
            <a:pPr marL="0" indent="0" algn="ctr">
              <a:buFontTx/>
              <a:buNone/>
            </a:pPr>
            <a:r>
              <a:rPr lang="ru-RU" sz="2400" b="1" smtClean="0">
                <a:solidFill>
                  <a:srgbClr val="0033CC"/>
                </a:solidFill>
              </a:rPr>
              <a:t>Ответы на задания экзаменационной работы, выполненные </a:t>
            </a:r>
            <a:r>
              <a:rPr lang="ru-RU" sz="2400" b="1" i="1" smtClean="0">
                <a:solidFill>
                  <a:srgbClr val="0033CC"/>
                </a:solidFill>
              </a:rPr>
              <a:t>слепыми и слабовидящими участниками ЕГЭ </a:t>
            </a:r>
            <a:r>
              <a:rPr lang="ru-RU" sz="2400" b="1" smtClean="0">
                <a:solidFill>
                  <a:srgbClr val="0033CC"/>
                </a:solidFill>
              </a:rPr>
              <a:t>в специально предусмотренных тетрадях и бланках увеличенного размера, а также экзаменационные работы, выполненные слепыми участниками ЕГЭ и </a:t>
            </a:r>
            <a:r>
              <a:rPr lang="ru-RU" sz="2400" b="1" i="1" smtClean="0">
                <a:solidFill>
                  <a:srgbClr val="0033CC"/>
                </a:solidFill>
              </a:rPr>
              <a:t>участниками ЕГЭ с нарушением опорно-двигательного аппарата на компьютере</a:t>
            </a:r>
            <a:r>
              <a:rPr lang="ru-RU" sz="2400" b="1" smtClean="0">
                <a:solidFill>
                  <a:srgbClr val="0033CC"/>
                </a:solidFill>
              </a:rPr>
              <a:t>, в присутствии членов ГЭК переносятся </a:t>
            </a:r>
            <a:r>
              <a:rPr lang="ru-RU" sz="2400" b="1" u="sng" smtClean="0">
                <a:solidFill>
                  <a:srgbClr val="0033CC"/>
                </a:solidFill>
              </a:rPr>
              <a:t>ассистентами</a:t>
            </a:r>
            <a:r>
              <a:rPr lang="ru-RU" sz="2400" b="1" smtClean="0">
                <a:solidFill>
                  <a:srgbClr val="0033CC"/>
                </a:solidFill>
              </a:rPr>
              <a:t> в бланки 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09600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</a:rPr>
              <a:t>Подготовка ППЭ для участников с ОВЗ</a:t>
            </a:r>
          </a:p>
        </p:txBody>
      </p:sp>
      <p:pic>
        <p:nvPicPr>
          <p:cNvPr id="921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638300"/>
            <a:ext cx="27638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3273425"/>
            <a:ext cx="612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88" y="3070225"/>
            <a:ext cx="8588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1125" y="1638300"/>
            <a:ext cx="43767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5572125" y="2486025"/>
            <a:ext cx="17605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аудитории на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1-м этаже</a:t>
            </a:r>
          </a:p>
        </p:txBody>
      </p:sp>
      <p:pic>
        <p:nvPicPr>
          <p:cNvPr id="9224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8325" y="3279775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8325" y="2973388"/>
            <a:ext cx="371475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9950" y="3046413"/>
            <a:ext cx="6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3888" y="3046413"/>
            <a:ext cx="79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9525" y="2505075"/>
            <a:ext cx="5159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9050" y="2614613"/>
            <a:ext cx="5270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14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10163" y="2609850"/>
            <a:ext cx="466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Прямоугольник 15"/>
          <p:cNvSpPr>
            <a:spLocks noChangeArrowheads="1"/>
          </p:cNvSpPr>
          <p:nvPr/>
        </p:nvSpPr>
        <p:spPr bwMode="auto">
          <a:xfrm>
            <a:off x="533400" y="4635500"/>
            <a:ext cx="8235950" cy="11303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>
                <a:solidFill>
                  <a:srgbClr val="006AB3"/>
                </a:solidFill>
              </a:rPr>
              <a:t>ПАНДУСЫ</a:t>
            </a:r>
            <a:r>
              <a:rPr lang="ru-RU">
                <a:solidFill>
                  <a:srgbClr val="E2001A"/>
                </a:solidFill>
              </a:rPr>
              <a:t>           </a:t>
            </a:r>
            <a:r>
              <a:rPr lang="ru-RU" b="1">
                <a:solidFill>
                  <a:srgbClr val="E2001A"/>
                </a:solidFill>
              </a:rPr>
              <a:t>АУДИТОРИЯ РАСПОЛАГАЕТСЯ НА ПЕРВОМ ЭТАЖЕ</a:t>
            </a:r>
            <a:r>
              <a:rPr lang="ru-RU">
                <a:solidFill>
                  <a:srgbClr val="E2001A"/>
                </a:solidFill>
              </a:rPr>
              <a:t/>
            </a:r>
            <a:br>
              <a:rPr lang="ru-RU">
                <a:solidFill>
                  <a:srgbClr val="E2001A"/>
                </a:solidFill>
              </a:rPr>
            </a:br>
            <a:r>
              <a:rPr lang="ru-RU">
                <a:solidFill>
                  <a:srgbClr val="006AB3"/>
                </a:solidFill>
              </a:rPr>
              <a:t>ПОРУЧНИ 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РАСШИРЕННЫЕ ДВЕРНЫЕ ПРОЕМЫ 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ЛИФТЫ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СПЕЦИАЛЬНЫЕ КРЕСЛА И ДРУГИЕ ПРИСПОСОБЛЕНИЯ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/>
          <a:lstStyle/>
          <a:p>
            <a:r>
              <a:rPr lang="ru-RU" sz="2800" i="1" smtClean="0">
                <a:solidFill>
                  <a:srgbClr val="0033CC"/>
                </a:solidFill>
              </a:rPr>
              <a:t>Аудитории для участников ГИА с ОВЗ</a:t>
            </a:r>
          </a:p>
        </p:txBody>
      </p:sp>
      <p:pic>
        <p:nvPicPr>
          <p:cNvPr id="1024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371600"/>
            <a:ext cx="82010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025" y="2892425"/>
            <a:ext cx="63341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1951" y="2510614"/>
            <a:ext cx="3505500" cy="306732"/>
          </a:xfrm>
          <a:prstGeom prst="rect">
            <a:avLst/>
          </a:prstGeom>
          <a:noFill/>
          <a:ln>
            <a:solidFill>
              <a:srgbClr val="E2001A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52688" tIns="26344" rIns="52688" bIns="26344">
            <a:spAutoFit/>
          </a:bodyPr>
          <a:lstStyle/>
          <a:p>
            <a:pPr algn="just">
              <a:defRPr/>
            </a:pPr>
            <a:r>
              <a:rPr lang="ru-RU" sz="1600" b="1" dirty="0">
                <a:solidFill>
                  <a:srgbClr val="E2001A"/>
                </a:solidFill>
              </a:rPr>
              <a:t>Не более 12 человек в аудитории</a:t>
            </a:r>
          </a:p>
        </p:txBody>
      </p:sp>
      <p:pic>
        <p:nvPicPr>
          <p:cNvPr id="10248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25" y="4243388"/>
            <a:ext cx="68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60938" y="3719513"/>
            <a:ext cx="1116012" cy="128428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Черновик</a:t>
            </a:r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</p:txBody>
      </p:sp>
      <p:pic>
        <p:nvPicPr>
          <p:cNvPr id="10250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5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9450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Рисунок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0738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025" y="4103688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Рисунок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6538" y="3217863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Рисунок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6588" y="4003675"/>
            <a:ext cx="3937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Рисунок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1905000"/>
            <a:ext cx="527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162800" y="1219200"/>
            <a:ext cx="1828800" cy="5461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90000"/>
              <a:defRPr/>
            </a:pPr>
            <a:r>
              <a:rPr lang="ru-RU" sz="1600" b="1" dirty="0" smtClean="0">
                <a:solidFill>
                  <a:schemeClr val="accent2"/>
                </a:solidFill>
                <a:cs typeface="Times New Roman" pitchFamily="18" charset="0"/>
              </a:rPr>
              <a:t>видеонаблюдение в режиме </a:t>
            </a:r>
            <a:r>
              <a:rPr lang="ru-RU" sz="1600" b="1" dirty="0" err="1" smtClean="0">
                <a:solidFill>
                  <a:schemeClr val="accent2"/>
                </a:solidFill>
                <a:cs typeface="Times New Roman" pitchFamily="18" charset="0"/>
              </a:rPr>
              <a:t>офлайн</a:t>
            </a:r>
            <a:endParaRPr lang="ru-RU" sz="16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295400"/>
          </a:xfrm>
        </p:spPr>
        <p:txBody>
          <a:bodyPr/>
          <a:lstStyle/>
          <a:p>
            <a:r>
              <a:rPr lang="ru-RU" sz="2800" i="1" smtClean="0">
                <a:solidFill>
                  <a:srgbClr val="002060"/>
                </a:solidFill>
              </a:rPr>
              <a:t>Подготовка экзамена: особенности организации ППЭ и аудиторий  для участников ЕГЭ  с 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4438" y="1539875"/>
            <a:ext cx="6411912" cy="520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sz="1593" dirty="0">
                <a:solidFill>
                  <a:srgbClr val="0070C0"/>
                </a:solidFill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1555750"/>
            <a:ext cx="14986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2852738"/>
            <a:ext cx="16621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484438" y="2060575"/>
            <a:ext cx="6411912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sz="1593" dirty="0">
                <a:solidFill>
                  <a:srgbClr val="0070C0"/>
                </a:solidFill>
              </a:rPr>
              <a:t>наличие помещения для организации питания и перерывов, для медико-профилактических процедур</a:t>
            </a:r>
          </a:p>
        </p:txBody>
      </p:sp>
      <p:pic>
        <p:nvPicPr>
          <p:cNvPr id="11271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875" y="4260850"/>
            <a:ext cx="159067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4325" y="4076700"/>
            <a:ext cx="12096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23850" y="4221163"/>
            <a:ext cx="5976938" cy="749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sz="1593" dirty="0">
                <a:solidFill>
                  <a:srgbClr val="0070C0"/>
                </a:solidFill>
              </a:rPr>
              <a:t>количество рабочих мест в аудитории не должно превышать </a:t>
            </a:r>
            <a:r>
              <a:rPr lang="ru-RU" sz="1593" b="1" dirty="0">
                <a:solidFill>
                  <a:srgbClr val="0070C0"/>
                </a:solidFill>
              </a:rPr>
              <a:t>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5013325"/>
            <a:ext cx="5976938" cy="7953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sz="1593" dirty="0">
                <a:solidFill>
                  <a:srgbClr val="0070C0"/>
                </a:solidFill>
              </a:rPr>
              <a:t>продолжительность экзамена для участника с ОВЗ, инвалидов и детей-инвалидов  </a:t>
            </a:r>
            <a:r>
              <a:rPr lang="ru-RU" sz="1593" b="1" dirty="0">
                <a:solidFill>
                  <a:srgbClr val="0070C0"/>
                </a:solidFill>
              </a:rPr>
              <a:t>увеличивается на 1,5 часа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5949950"/>
            <a:ext cx="8496300" cy="336550"/>
          </a:xfrm>
          <a:prstGeom prst="rect">
            <a:avLst/>
          </a:prstGeom>
          <a:solidFill>
            <a:srgbClr val="D9DADB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93" dirty="0">
                <a:solidFill>
                  <a:srgbClr val="006AB3"/>
                </a:solidFill>
              </a:rPr>
              <a:t>Аудитории оборудуются специальными техническими средствами (при необходимости)</a:t>
            </a:r>
            <a:endParaRPr lang="ru-RU" sz="1593" i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4438" y="2708275"/>
            <a:ext cx="6411912" cy="6492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sz="1593" dirty="0">
                <a:solidFill>
                  <a:srgbClr val="0070C0"/>
                </a:solidFill>
              </a:rPr>
              <a:t>присутствие ассистентов, оказывающих необходимую техническую помощь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4438" y="3357563"/>
            <a:ext cx="6411912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60193" indent="-260193">
              <a:buFont typeface="Arial" panose="020B0604020202020204" pitchFamily="34" charset="0"/>
              <a:buChar char="•"/>
              <a:defRPr/>
            </a:pPr>
            <a:r>
              <a:rPr lang="ru-RU" sz="1593" dirty="0">
                <a:solidFill>
                  <a:srgbClr val="0070C0"/>
                </a:solidFill>
              </a:rPr>
              <a:t>отключение в аудитории онлайн трансляции в сеть «Интернет»</a:t>
            </a:r>
          </a:p>
        </p:txBody>
      </p:sp>
      <p:sp>
        <p:nvSpPr>
          <p:cNvPr id="11278" name="Номер слайда 1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067175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A8D3CE0-E024-4489-9662-79157B314C1D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13864</TotalTime>
  <Words>1434</Words>
  <Application>Microsoft Office PowerPoint</Application>
  <PresentationFormat>Экран (4:3)</PresentationFormat>
  <Paragraphs>240</Paragraphs>
  <Slides>30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Times New Roman</vt:lpstr>
      <vt:lpstr>Arial</vt:lpstr>
      <vt:lpstr>MS Gothic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Завершение экзамена: контроль руководителя ППЭ за действиями ассистентов</vt:lpstr>
      <vt:lpstr>Подготовка ППЭ для участников с ОВЗ</vt:lpstr>
      <vt:lpstr>Аудитории для участников ГИА с ОВЗ</vt:lpstr>
      <vt:lpstr>Подготовка экзамена: особенности организации ППЭ и аудиторий  для участников ЕГЭ  с ОВЗ</vt:lpstr>
      <vt:lpstr>Подготовка экзамена: особенности организации аудиторий для участников ЕГЭ  с ОВЗ</vt:lpstr>
      <vt:lpstr>Подготовка экзамена: особенности организации аудиторий для участников ЕГЭ  с ОВЗ</vt:lpstr>
      <vt:lpstr>Подготовка экзамена: особенности организации аудиторий для участников ЕГЭ  с ОВЗ</vt:lpstr>
      <vt:lpstr>Особенности проведения ЕГЭ в ППЭ</vt:lpstr>
      <vt:lpstr>Слайд 14</vt:lpstr>
      <vt:lpstr>Слайд 15</vt:lpstr>
      <vt:lpstr>Завершение экзамена в аудитории</vt:lpstr>
      <vt:lpstr>Слайд 17</vt:lpstr>
      <vt:lpstr>Слайд 18</vt:lpstr>
      <vt:lpstr>Завершение экзамена  в аудитории</vt:lpstr>
      <vt:lpstr>Завершение экзамена  в аудитории</vt:lpstr>
      <vt:lpstr>Слайд 21</vt:lpstr>
      <vt:lpstr>Слайд 22</vt:lpstr>
      <vt:lpstr>Слайд 23</vt:lpstr>
      <vt:lpstr>Слайд 24</vt:lpstr>
      <vt:lpstr>Подготовка экзамена: особенности организации аудиторий  для участников ЕГЭ  с ОВЗ</vt:lpstr>
      <vt:lpstr>Завершение экзамена в аудитории</vt:lpstr>
      <vt:lpstr>Завершение экзамена  в аудитории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СмирноваТА</cp:lastModifiedBy>
  <cp:revision>717</cp:revision>
  <cp:lastPrinted>1601-01-01T00:00:00Z</cp:lastPrinted>
  <dcterms:created xsi:type="dcterms:W3CDTF">1601-01-01T00:00:00Z</dcterms:created>
  <dcterms:modified xsi:type="dcterms:W3CDTF">2018-05-10T08:58:54Z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