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3"/>
  </p:notesMasterIdLst>
  <p:handoutMasterIdLst>
    <p:handoutMasterId r:id="rId94"/>
  </p:handoutMasterIdLst>
  <p:sldIdLst>
    <p:sldId id="256" r:id="rId3"/>
    <p:sldId id="436" r:id="rId4"/>
    <p:sldId id="288" r:id="rId5"/>
    <p:sldId id="374" r:id="rId6"/>
    <p:sldId id="289" r:id="rId7"/>
    <p:sldId id="346" r:id="rId8"/>
    <p:sldId id="502" r:id="rId9"/>
    <p:sldId id="353" r:id="rId10"/>
    <p:sldId id="501" r:id="rId11"/>
    <p:sldId id="455" r:id="rId12"/>
    <p:sldId id="456" r:id="rId13"/>
    <p:sldId id="457" r:id="rId14"/>
    <p:sldId id="458" r:id="rId15"/>
    <p:sldId id="460" r:id="rId16"/>
    <p:sldId id="518" r:id="rId17"/>
    <p:sldId id="616" r:id="rId18"/>
    <p:sldId id="617" r:id="rId19"/>
    <p:sldId id="618" r:id="rId20"/>
    <p:sldId id="619" r:id="rId21"/>
    <p:sldId id="620" r:id="rId22"/>
    <p:sldId id="500" r:id="rId23"/>
    <p:sldId id="526" r:id="rId24"/>
    <p:sldId id="441" r:id="rId25"/>
    <p:sldId id="375" r:id="rId26"/>
    <p:sldId id="443" r:id="rId27"/>
    <p:sldId id="496" r:id="rId28"/>
    <p:sldId id="439" r:id="rId29"/>
    <p:sldId id="636" r:id="rId30"/>
    <p:sldId id="579" r:id="rId31"/>
    <p:sldId id="449" r:id="rId32"/>
    <p:sldId id="451" r:id="rId33"/>
    <p:sldId id="452" r:id="rId34"/>
    <p:sldId id="519" r:id="rId35"/>
    <p:sldId id="474" r:id="rId36"/>
    <p:sldId id="580" r:id="rId37"/>
    <p:sldId id="442" r:id="rId38"/>
    <p:sldId id="522" r:id="rId39"/>
    <p:sldId id="622" r:id="rId40"/>
    <p:sldId id="498" r:id="rId41"/>
    <p:sldId id="623" r:id="rId42"/>
    <p:sldId id="624" r:id="rId43"/>
    <p:sldId id="631" r:id="rId44"/>
    <p:sldId id="632" r:id="rId45"/>
    <p:sldId id="628" r:id="rId46"/>
    <p:sldId id="629" r:id="rId47"/>
    <p:sldId id="630" r:id="rId48"/>
    <p:sldId id="643" r:id="rId49"/>
    <p:sldId id="644" r:id="rId50"/>
    <p:sldId id="508" r:id="rId51"/>
    <p:sldId id="637" r:id="rId52"/>
    <p:sldId id="638" r:id="rId53"/>
    <p:sldId id="640" r:id="rId54"/>
    <p:sldId id="639" r:id="rId55"/>
    <p:sldId id="641" r:id="rId56"/>
    <p:sldId id="470" r:id="rId57"/>
    <p:sldId id="473" r:id="rId58"/>
    <p:sldId id="594" r:id="rId59"/>
    <p:sldId id="550" r:id="rId60"/>
    <p:sldId id="633" r:id="rId61"/>
    <p:sldId id="551" r:id="rId62"/>
    <p:sldId id="391" r:id="rId63"/>
    <p:sldId id="634" r:id="rId64"/>
    <p:sldId id="595" r:id="rId65"/>
    <p:sldId id="596" r:id="rId66"/>
    <p:sldId id="523" r:id="rId67"/>
    <p:sldId id="306" r:id="rId68"/>
    <p:sldId id="308" r:id="rId69"/>
    <p:sldId id="552" r:id="rId70"/>
    <p:sldId id="615" r:id="rId71"/>
    <p:sldId id="609" r:id="rId72"/>
    <p:sldId id="499" r:id="rId73"/>
    <p:sldId id="553" r:id="rId74"/>
    <p:sldId id="597" r:id="rId75"/>
    <p:sldId id="598" r:id="rId76"/>
    <p:sldId id="480" r:id="rId77"/>
    <p:sldId id="599" r:id="rId78"/>
    <p:sldId id="635" r:id="rId79"/>
    <p:sldId id="602" r:id="rId80"/>
    <p:sldId id="603" r:id="rId81"/>
    <p:sldId id="642" r:id="rId82"/>
    <p:sldId id="604" r:id="rId83"/>
    <p:sldId id="549" r:id="rId84"/>
    <p:sldId id="520" r:id="rId85"/>
    <p:sldId id="525" r:id="rId86"/>
    <p:sldId id="576" r:id="rId87"/>
    <p:sldId id="569" r:id="rId88"/>
    <p:sldId id="570" r:id="rId89"/>
    <p:sldId id="571" r:id="rId90"/>
    <p:sldId id="575" r:id="rId91"/>
    <p:sldId id="555" r:id="rId92"/>
  </p:sldIdLst>
  <p:sldSz cx="9144000" cy="6858000" type="screen4x3"/>
  <p:notesSz cx="6797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1"/>
    <a:srgbClr val="FFFFDD"/>
    <a:srgbClr val="009900"/>
    <a:srgbClr val="008000"/>
    <a:srgbClr val="FF99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7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191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7D49-02D3-40A3-BCCF-F1204D210A6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9CAF-235C-4AB1-9162-FCD38FF8C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69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2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89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25C74A1-A2D5-42FC-838A-B0E2F993A4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30EE40-453F-4D62-A5B4-C46D43298759}" type="slidenum">
              <a:rPr lang="ru-RU"/>
              <a:pPr/>
              <a:t>1</a:t>
            </a:fld>
            <a:endParaRPr lang="ru-RU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623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F159AD-55E6-4F89-8FF3-8A49A4066C1E}" type="slidenum">
              <a:rPr lang="ru-RU"/>
              <a:pPr/>
              <a:t>10</a:t>
            </a:fld>
            <a:endParaRPr lang="ru-RU"/>
          </a:p>
        </p:txBody>
      </p:sp>
      <p:sp>
        <p:nvSpPr>
          <p:cNvPr id="3829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29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1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ED6312-4786-458C-99D2-3BCB2A88C880}" type="slidenum">
              <a:rPr lang="ru-RU"/>
              <a:pPr/>
              <a:t>11</a:t>
            </a:fld>
            <a:endParaRPr lang="ru-RU"/>
          </a:p>
        </p:txBody>
      </p:sp>
      <p:sp>
        <p:nvSpPr>
          <p:cNvPr id="3850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5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BD0512-8BD3-49C5-AA43-E8A686784AEA}" type="slidenum">
              <a:rPr lang="ru-RU"/>
              <a:pPr/>
              <a:t>12</a:t>
            </a:fld>
            <a:endParaRPr lang="ru-RU"/>
          </a:p>
        </p:txBody>
      </p:sp>
      <p:sp>
        <p:nvSpPr>
          <p:cNvPr id="3870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7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5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0DB29-05DD-496D-8375-2A1DDA8E2FC2}" type="slidenum">
              <a:rPr lang="ru-RU"/>
              <a:pPr/>
              <a:t>13</a:t>
            </a:fld>
            <a:endParaRPr lang="ru-RU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11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за 30 минут и за 5 минут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 окончания экзамена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уведомить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участников ГИА-9 о скором завершении 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 и о необходимости перенести ответы из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черновиков, текстов работы в бланки ответов</a:t>
            </a: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8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14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3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929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4AF6033-4B3C-4827-BB05-FB28C275D9D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2" y="4716464"/>
            <a:ext cx="5426075" cy="445134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54313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8A684E-E6D2-4687-A130-C03E3AE520C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951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8A684E-E6D2-4687-A130-C03E3AE520C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582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982C58-7B91-483A-B6D8-7CA3F2518F1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577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1B152D-5600-472F-A1AE-0E5A90CD67A1}" type="slidenum">
              <a:rPr lang="ru-RU"/>
              <a:pPr/>
              <a:t>2</a:t>
            </a:fld>
            <a:endParaRPr lang="ru-RU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133475" y="720725"/>
            <a:ext cx="4516438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71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03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982C58-7B91-483A-B6D8-7CA3F2518F1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901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793F4-F309-461C-85C7-A9D4839EA135}" type="slidenum">
              <a:rPr lang="ru-RU"/>
              <a:pPr/>
              <a:t>21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153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51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23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084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77007-2E49-4814-B7C4-961216794D50}" type="slidenum">
              <a:rPr lang="ru-RU"/>
              <a:pPr/>
              <a:t>24</a:t>
            </a:fld>
            <a:endParaRPr lang="ru-RU"/>
          </a:p>
        </p:txBody>
      </p:sp>
      <p:sp>
        <p:nvSpPr>
          <p:cNvPr id="239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239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56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25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869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75C5049F-581C-4636-B9C7-B4B2EA12FA8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33740" y="736600"/>
            <a:ext cx="453178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3"/>
            <a:ext cx="5416227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8046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9EBDA2-585D-4912-8761-F432D47C6D8E}" type="slidenum">
              <a:rPr lang="ru-RU"/>
              <a:pPr/>
              <a:t>27</a:t>
            </a:fld>
            <a:endParaRPr lang="ru-RU"/>
          </a:p>
        </p:txBody>
      </p:sp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2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792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43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1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31466F-3EF0-4824-B98C-197439C2B5CB}" type="slidenum">
              <a:rPr lang="ru-RU"/>
              <a:pPr/>
              <a:t>3</a:t>
            </a:fld>
            <a:endParaRPr lang="ru-RU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672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27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BF8106-2041-482C-AF12-29719C518634}" type="slidenum">
              <a:rPr lang="ru-RU"/>
              <a:pPr/>
              <a:t>31</a:t>
            </a:fld>
            <a:endParaRPr lang="ru-RU"/>
          </a:p>
        </p:txBody>
      </p:sp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47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ln/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324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D1542E-82C7-4ABB-AD91-E16A41C0412C}" type="slidenum">
              <a:rPr lang="ru-RU"/>
              <a:pPr/>
              <a:t>32</a:t>
            </a:fld>
            <a:endParaRPr lang="ru-RU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68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58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D1542E-82C7-4ABB-AD91-E16A41C0412C}" type="slidenum">
              <a:rPr lang="ru-RU"/>
              <a:pPr/>
              <a:t>33</a:t>
            </a:fld>
            <a:endParaRPr lang="ru-RU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68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18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09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E3B3D-CC2C-4D90-9025-64E26E26A816}" type="slidenum">
              <a:rPr lang="ru-RU">
                <a:solidFill>
                  <a:prstClr val="white"/>
                </a:solidFill>
              </a:rPr>
              <a:pPr/>
              <a:t>35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07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1DD14-A0DA-4BCA-ADAA-5B9C0BD29B72}" type="slidenum">
              <a:rPr lang="ru-RU"/>
              <a:pPr/>
              <a:t>36</a:t>
            </a:fld>
            <a:endParaRPr lang="ru-RU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165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1DD14-A0DA-4BCA-ADAA-5B9C0BD29B72}" type="slidenum">
              <a:rPr lang="ru-RU"/>
              <a:pPr/>
              <a:t>37</a:t>
            </a:fld>
            <a:endParaRPr lang="ru-RU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03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7427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A125D1B2-3524-48E5-BDC2-F1D76FC49DC6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9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E2E7A1-E3D8-4746-AADF-156E481DDEA7}" type="slidenum">
              <a:rPr lang="ru-RU"/>
              <a:pPr/>
              <a:t>4</a:t>
            </a:fld>
            <a:endParaRPr lang="ru-RU"/>
          </a:p>
        </p:txBody>
      </p:sp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133475" y="731838"/>
            <a:ext cx="4527550" cy="3741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33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452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7759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876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1823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7491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266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4475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678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8874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791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13E76E-19D8-4BAE-B382-6803C0D3FD6B}" type="slidenum">
              <a:rPr lang="ru-RU"/>
              <a:pPr/>
              <a:t>5</a:t>
            </a:fld>
            <a:endParaRPr lang="ru-RU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33475" y="720725"/>
            <a:ext cx="45180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02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03950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30718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206125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F3825D-5EE7-4FAC-8499-9D420A7F0631}" type="slidenum">
              <a:rPr lang="ru-RU"/>
              <a:pPr/>
              <a:t>55</a:t>
            </a:fld>
            <a:endParaRPr lang="ru-RU"/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133475" y="715963"/>
            <a:ext cx="451167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283934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16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AEAFE9-4CE7-4621-99BF-C76D3754F261}" type="slidenum">
              <a:rPr lang="ru-RU"/>
              <a:pPr/>
              <a:t>57</a:t>
            </a:fld>
            <a:endParaRPr lang="ru-R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664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AEAFE9-4CE7-4621-99BF-C76D3754F261}" type="slidenum">
              <a:rPr lang="ru-RU"/>
              <a:pPr/>
              <a:t>58</a:t>
            </a:fld>
            <a:endParaRPr lang="ru-R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3107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E3B3D-CC2C-4D90-9025-64E26E26A816}" type="slidenum">
              <a:rPr lang="ru-RU"/>
              <a:pPr/>
              <a:t>59</a:t>
            </a:fld>
            <a:endParaRPr lang="ru-R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867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165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793F4-F309-461C-85C7-A9D4839EA135}" type="slidenum">
              <a:rPr lang="ru-RU"/>
              <a:pPr/>
              <a:t>6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7470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8588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15752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65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7935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A83B96-8B3A-4BB4-9088-1F8B05D9D18C}" type="slidenum">
              <a:rPr lang="ru-RU"/>
              <a:pPr/>
              <a:t>66</a:t>
            </a:fld>
            <a:endParaRPr lang="ru-RU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734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77F314-155D-486C-BC7C-6A33B0F8884A}" type="slidenum">
              <a:rPr lang="ru-RU"/>
              <a:pPr/>
              <a:t>67</a:t>
            </a:fld>
            <a:endParaRPr lang="ru-RU"/>
          </a:p>
        </p:txBody>
      </p:sp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217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69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1657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D7263E05-F9B7-4487-8685-3F46C624683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15963"/>
            <a:ext cx="451485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ea typeface="MS Gothic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152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423E62E9-E84E-4375-AA81-0F4772D0EE9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7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7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82219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42B19-A1DE-4436-83D7-2374EC590AD4}" type="slidenum">
              <a:rPr lang="ru-RU"/>
              <a:pPr/>
              <a:t>72</a:t>
            </a:fld>
            <a:endParaRPr lang="ru-RU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3489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142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541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3D214-B741-486F-9825-AD825E97D119}" type="slidenum">
              <a:rPr lang="ru-RU"/>
              <a:pPr/>
              <a:t>75</a:t>
            </a:fld>
            <a:endParaRPr lang="ru-RU"/>
          </a:p>
        </p:txBody>
      </p:sp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3163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59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748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487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D31A65A-C811-483F-998E-E31A814BFDF7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0683727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188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227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3D214-B741-486F-9825-AD825E97D119}" type="slidenum">
              <a:rPr lang="ru-RU"/>
              <a:pPr/>
              <a:t>80</a:t>
            </a:fld>
            <a:endParaRPr lang="ru-RU"/>
          </a:p>
        </p:txBody>
      </p:sp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3163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59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1967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7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7FD5B-7DDD-4113-8CB8-18762FBC56BA}" type="slidenum">
              <a:rPr lang="ru-RU"/>
              <a:pPr/>
              <a:t>8</a:t>
            </a:fld>
            <a:endParaRPr lang="ru-RU"/>
          </a:p>
        </p:txBody>
      </p:sp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133475" y="715963"/>
            <a:ext cx="451167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6200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82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22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251753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92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F136B773-009F-449C-9FC6-5E3EEA1E62E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85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18528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86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965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87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37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88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82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89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790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38AA30-624C-4665-8679-50120803F297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90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872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871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5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463550"/>
            <a:ext cx="2128838" cy="5645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63550"/>
            <a:ext cx="6235700" cy="5645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0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63550"/>
            <a:ext cx="8516938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16938" cy="3975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81000" y="463550"/>
            <a:ext cx="8516938" cy="5645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35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9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9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1654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8147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4875" y="2133600"/>
            <a:ext cx="418306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6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3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95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50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059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911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9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463550"/>
            <a:ext cx="2128838" cy="5645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63550"/>
            <a:ext cx="6235700" cy="5645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7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6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8147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4875" y="2133600"/>
            <a:ext cx="418306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4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8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39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63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654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3550"/>
            <a:ext cx="85169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16938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86" r:id="rId14"/>
    <p:sldLayoutId id="2147483699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3550"/>
            <a:ext cx="85169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16938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844675"/>
            <a:ext cx="8077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63888" y="5715000"/>
            <a:ext cx="5351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Смирнова Марина Владимировна,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главный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 ГУ ЯО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ЦОиККО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1412875"/>
            <a:ext cx="84963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Государственная итоговая аттестация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образовательным программам основного общего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образования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2020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году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организаторов ППЭ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Организация и проведение экзамена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481899" y="604061"/>
            <a:ext cx="8437563" cy="115323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проведения экзамена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511267" y="1916832"/>
            <a:ext cx="8632733" cy="45269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Следить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 порядком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 </a:t>
            </a:r>
          </a:p>
          <a:p>
            <a:pPr algn="l">
              <a:buClr>
                <a:srgbClr val="C00000"/>
              </a:buClr>
              <a:buSzPct val="160000"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Организовывать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сопровождение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участника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ГИА- 9 в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случае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его выхода из аудитории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Проверять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комплектность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, оставленных на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столе ЭМ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Принимать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фиксировать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суть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претензий   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содержанию КИМ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551891" y="674192"/>
            <a:ext cx="8437563" cy="115232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проведения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должны: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508236" y="2050450"/>
            <a:ext cx="8524875" cy="409609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Следить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 состоянием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участников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ГИА-9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Выдавать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просьбе участника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ГИА-9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Участвовать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процедуре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удаления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обучающегося из ППЭ при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нарушении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им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установленного порядка проведения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Участвовать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процедуре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досрочного завершения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экзамена по объективным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причинам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686942" y="620688"/>
            <a:ext cx="8437562" cy="115246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проведения экзамена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76437" y="2132856"/>
            <a:ext cx="8353281" cy="323432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контроль за перемещением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присутствующих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Сопровождать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участников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ГИА-9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при выходе из аудитории во время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Заменять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организатора в аудитории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в случае его выхода из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Контролировать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участников из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                                         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714348" y="1571612"/>
            <a:ext cx="7885139" cy="501547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Уведомить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участников ГИА-9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за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30 минут </a:t>
            </a:r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за 5 минут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окончания экзамена о скором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завершении  экзамена 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За 15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минут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окончания экзамена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пересчитать </a:t>
            </a:r>
          </a:p>
          <a:p>
            <a:pPr algn="just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неиспользованные  ИК, отметить неявку в форме</a:t>
            </a:r>
          </a:p>
          <a:p>
            <a:pPr algn="just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4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Объявить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что экзамен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окончен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Собрать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 участников ГИА-9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организованном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порядке под подпись ЭМ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Упаковать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установленном порядке и 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передать  их руководителю ППЭ не позднее 15 мин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после окончания экзамена в аудитории 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Покинуть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по указанию руководителя ППЭ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4513" y="467098"/>
            <a:ext cx="8437562" cy="11531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548522" y="3212976"/>
            <a:ext cx="7407854" cy="115252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592972" y="3284984"/>
            <a:ext cx="8947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Контролировать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незамедлительный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участников из ППЭ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94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00570"/>
            <a:ext cx="1800225" cy="2054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48521" y="1916832"/>
            <a:ext cx="8524875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Сдать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списки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участников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ГИА-9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8580" y="728025"/>
            <a:ext cx="8535448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должны: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1524000" y="1828800"/>
            <a:ext cx="6319838" cy="2433638"/>
            <a:chOff x="960" y="1152"/>
            <a:chExt cx="3981" cy="1533"/>
          </a:xfrm>
        </p:grpSpPr>
        <p:pic>
          <p:nvPicPr>
            <p:cNvPr id="286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52"/>
              <a:ext cx="3982" cy="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6" name="Text Box 3"/>
            <p:cNvSpPr txBox="1">
              <a:spLocks noChangeArrowheads="1"/>
            </p:cNvSpPr>
            <p:nvPr/>
          </p:nvSpPr>
          <p:spPr bwMode="auto">
            <a:xfrm>
              <a:off x="1071" y="1200"/>
              <a:ext cx="3766" cy="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9pPr>
            </a:lstStyle>
            <a:p>
              <a:pPr algn="ctr" eaLnBrk="1" hangingPunct="1"/>
              <a:r>
                <a:rPr lang="ru-RU" sz="3600" b="1" i="1" dirty="0" smtClean="0">
                  <a:solidFill>
                    <a:srgbClr val="FFFFFF"/>
                  </a:solidFill>
                  <a:latin typeface="Cambria" pitchFamily="18" charset="0"/>
                  <a:cs typeface="Times New Roman" pitchFamily="18" charset="0"/>
                </a:rPr>
                <a:t>Отдельные этапы проведения экзамена</a:t>
              </a:r>
              <a:endParaRPr lang="ru-RU" sz="3600" b="1" i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21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5" y="467470"/>
            <a:ext cx="8523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Допуск в ППЭ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043609" y="2351422"/>
            <a:ext cx="7704855" cy="319239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и организаторы ППЭ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Член ГЭК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Технический специалист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Руководитель ОО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Сотрудники, осуществляющие охрану правопорядка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Медицинский работник, ассистенты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 по проведению инструктажа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и обеспечению лабораторных работ</a:t>
            </a:r>
          </a:p>
          <a:p>
            <a:pPr marL="342900" indent="-342900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Экзаменатор-собеседник</a:t>
            </a:r>
            <a:endParaRPr lang="ru-RU" sz="22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713310" y="1202465"/>
            <a:ext cx="8289247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Лица, привлекаемые к проведению ГИА-9</a:t>
            </a:r>
          </a:p>
        </p:txBody>
      </p:sp>
      <p:pic>
        <p:nvPicPr>
          <p:cNvPr id="8" name="Рисунок 7" descr="Человечек 3 Тех. спец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2286016" cy="1341137"/>
          </a:xfrm>
          <a:prstGeom prst="rect">
            <a:avLst/>
          </a:prstGeom>
        </p:spPr>
      </p:pic>
      <p:pic>
        <p:nvPicPr>
          <p:cNvPr id="9" name="Рисунок 8" descr="Человечек 4 Член ГЭ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2428860"/>
            <a:ext cx="1285884" cy="1238258"/>
          </a:xfrm>
          <a:prstGeom prst="rect">
            <a:avLst/>
          </a:prstGeom>
        </p:spPr>
      </p:pic>
      <p:pic>
        <p:nvPicPr>
          <p:cNvPr id="10" name="Рисунок 9" descr="Человечек 5 Медработ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643446"/>
            <a:ext cx="1438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11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4350" y="525732"/>
            <a:ext cx="8523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Допуск в ППЭ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4348" y="2214554"/>
            <a:ext cx="8143932" cy="156117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Должностные лица Рособрнадзора, а также иные лица, определенные Рособрнадзором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Специалисты отдела контроля и надзора в сфере образования ДО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02235" y="4012167"/>
            <a:ext cx="4032250" cy="54551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Представители СМИ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11760" y="4826870"/>
            <a:ext cx="4032250" cy="94562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Общественные наблюдатели</a:t>
            </a:r>
          </a:p>
        </p:txBody>
      </p:sp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642911" y="6127206"/>
            <a:ext cx="8215370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Cambria" pitchFamily="18" charset="0"/>
              </a:rPr>
              <a:t>1аудитория = 1общественный наблюдатель</a:t>
            </a:r>
            <a:r>
              <a:rPr lang="ru-RU" sz="2400" dirty="0">
                <a:solidFill>
                  <a:srgbClr val="000000"/>
                </a:solidFill>
              </a:rPr>
              <a:t>          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071538" y="1142984"/>
            <a:ext cx="7143800" cy="10001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Лица, имеющие право присутствовать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Рисунок 9" descr="Человече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1843092" cy="1974248"/>
          </a:xfrm>
          <a:prstGeom prst="rect">
            <a:avLst/>
          </a:prstGeom>
        </p:spPr>
      </p:pic>
      <p:pic>
        <p:nvPicPr>
          <p:cNvPr id="11" name="Рисунок 10" descr="Человечек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786190"/>
            <a:ext cx="2428892" cy="22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5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4350" y="561978"/>
            <a:ext cx="8523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Допуск в ППЭ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2" y="1468274"/>
            <a:ext cx="1373361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3469" y="4149080"/>
            <a:ext cx="8447687" cy="174584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Наличие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списках распределения в данный ППЭ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и/или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документ подтверждающий полномочия 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57290" y="1643050"/>
            <a:ext cx="6825390" cy="100718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У всех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документ удостоверяющий личность</a:t>
            </a:r>
          </a:p>
        </p:txBody>
      </p:sp>
      <p:pic>
        <p:nvPicPr>
          <p:cNvPr id="7" name="Рисунок 6" descr="паспор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33" y="2357430"/>
            <a:ext cx="2571767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65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8156" y="740529"/>
            <a:ext cx="8893052" cy="8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Списки  распределения в данный ППЭ</a:t>
            </a:r>
          </a:p>
          <a:p>
            <a:pPr eaLnBrk="1" hangingPunct="1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96221" y="1589776"/>
            <a:ext cx="7659637" cy="34693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Руководитель и организаторы ППЭ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Член ГЭК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Руководитель ОО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Технический специалист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Медицинский работник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 по проведению инструктажа и обеспечению лабораторных работ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Экзаменатор-собеседник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Ассистент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5786" y="5286388"/>
            <a:ext cx="7659637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Cambria" pitchFamily="18" charset="0"/>
              </a:rPr>
              <a:t>Общественные наблюдатели</a:t>
            </a:r>
          </a:p>
        </p:txBody>
      </p:sp>
    </p:spTree>
    <p:extLst>
      <p:ext uri="{BB962C8B-B14F-4D97-AF65-F5344CB8AC3E}">
        <p14:creationId xmlns:p14="http://schemas.microsoft.com/office/powerpoint/2010/main" val="3202187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30796" y="4613163"/>
            <a:ext cx="3932469" cy="514738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Дежурные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этаже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950265" y="1360380"/>
            <a:ext cx="4059376" cy="918836"/>
          </a:xfrm>
          <a:prstGeom prst="rect">
            <a:avLst/>
          </a:prstGeom>
          <a:solidFill>
            <a:srgbClr val="FFFFFF"/>
          </a:solidFill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013160" y="3643016"/>
            <a:ext cx="3933585" cy="884070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Дежурные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входе в ППЭ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571472" y="4286256"/>
            <a:ext cx="4096503" cy="82251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Организатор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642910" y="3357562"/>
            <a:ext cx="4101359" cy="82251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Ответственный организатор 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</a:t>
            </a:r>
            <a:endParaRPr lang="ru-RU" sz="2200" b="1" dirty="0"/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531002" y="620688"/>
            <a:ext cx="8469313" cy="6588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Роли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20700" y="1271789"/>
            <a:ext cx="4191000" cy="1018083"/>
          </a:xfrm>
          <a:prstGeom prst="rect">
            <a:avLst/>
          </a:prstGeom>
          <a:solidFill>
            <a:srgbClr val="FFFFFF"/>
          </a:solidFill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3988240" y="2587543"/>
            <a:ext cx="962025" cy="7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472" y="5572140"/>
            <a:ext cx="4171173" cy="1068736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 по проведению инструктажа и обеспечению лабораторных работ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143108" y="5143512"/>
            <a:ext cx="642942" cy="550464"/>
          </a:xfrm>
          <a:custGeom>
            <a:avLst/>
            <a:gdLst>
              <a:gd name="T0" fmla="*/ 658283 w 770384"/>
              <a:gd name="T1" fmla="*/ 368521 h 720080"/>
              <a:gd name="T2" fmla="*/ 379436 w 770384"/>
              <a:gd name="T3" fmla="*/ 639349 h 720080"/>
              <a:gd name="T4" fmla="*/ 100587 w 770384"/>
              <a:gd name="T5" fmla="*/ 368521 h 720080"/>
              <a:gd name="T6" fmla="*/ 379436 w 770384"/>
              <a:gd name="T7" fmla="*/ 97694 h 720080"/>
              <a:gd name="T8" fmla="*/ 0 60000 65536"/>
              <a:gd name="T9" fmla="*/ 0 60000 65536"/>
              <a:gd name="T10" fmla="*/ 0 60000 65536"/>
              <a:gd name="T11" fmla="*/ 0 60000 65536"/>
              <a:gd name="T12" fmla="*/ 102114 w 770384"/>
              <a:gd name="T13" fmla="*/ 275359 h 720080"/>
              <a:gd name="T14" fmla="*/ 668270 w 770384"/>
              <a:gd name="T15" fmla="*/ 444721 h 720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0384" h="720080">
                <a:moveTo>
                  <a:pt x="102114" y="275359"/>
                </a:moveTo>
                <a:lnTo>
                  <a:pt x="300511" y="275359"/>
                </a:lnTo>
                <a:lnTo>
                  <a:pt x="300511" y="95447"/>
                </a:lnTo>
                <a:lnTo>
                  <a:pt x="469873" y="95447"/>
                </a:lnTo>
                <a:lnTo>
                  <a:pt x="469873" y="275359"/>
                </a:lnTo>
                <a:lnTo>
                  <a:pt x="668270" y="275359"/>
                </a:lnTo>
                <a:lnTo>
                  <a:pt x="668270" y="444721"/>
                </a:lnTo>
                <a:lnTo>
                  <a:pt x="469873" y="444721"/>
                </a:lnTo>
                <a:lnTo>
                  <a:pt x="469873" y="624633"/>
                </a:lnTo>
                <a:lnTo>
                  <a:pt x="300511" y="624633"/>
                </a:lnTo>
                <a:lnTo>
                  <a:pt x="300511" y="444721"/>
                </a:lnTo>
                <a:lnTo>
                  <a:pt x="102114" y="444721"/>
                </a:lnTo>
                <a:lnTo>
                  <a:pt x="102114" y="275359"/>
                </a:lnTo>
                <a:close/>
              </a:path>
            </a:pathLst>
          </a:custGeom>
          <a:solidFill>
            <a:srgbClr val="00CC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6210059" y="2328840"/>
            <a:ext cx="1682798" cy="1316184"/>
            <a:chOff x="3515" y="1460"/>
            <a:chExt cx="1285" cy="1054"/>
          </a:xfrm>
        </p:grpSpPr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2000232" y="2325583"/>
            <a:ext cx="1513946" cy="1031979"/>
            <a:chOff x="3515" y="1460"/>
            <a:chExt cx="1285" cy="1054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19102" y="476252"/>
            <a:ext cx="8653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Документы, подтверждающие полномочия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552" y="1220756"/>
            <a:ext cx="8461604" cy="420805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Должностные лица Рособрнадзора </a:t>
            </a:r>
            <a:r>
              <a:rPr lang="ru-RU" sz="2200" dirty="0" smtClean="0">
                <a:solidFill>
                  <a:schemeClr val="accent2"/>
                </a:solidFill>
                <a:latin typeface="Cambria" pitchFamily="18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Федеральный инспектор 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приказ ДО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 введении </a:t>
            </a:r>
            <a:endParaRPr lang="en-US" sz="2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19050" algn="l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состав ГЭК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Специалисты отдела контроля и надзора ДО 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приказ ДО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осуществлении контроля за соблюдением порядка проведения ГИА-9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Представители СМИ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об аккредитации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Общественные наблюдатели 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об аккредитации</a:t>
            </a:r>
            <a:r>
              <a:rPr lang="ru-RU" sz="22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наличие </a:t>
            </a:r>
            <a:r>
              <a:rPr lang="ru-RU" sz="2200" b="1" dirty="0">
                <a:solidFill>
                  <a:srgbClr val="006600"/>
                </a:solidFill>
                <a:latin typeface="Cambria" pitchFamily="18" charset="0"/>
              </a:rPr>
              <a:t>в списках распределения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данный ППЭ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Сотрудники, осуществляющие охрану правопорядка –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приказ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ОО</a:t>
            </a:r>
          </a:p>
        </p:txBody>
      </p:sp>
    </p:spTree>
    <p:extLst>
      <p:ext uri="{BB962C8B-B14F-4D97-AF65-F5344CB8AC3E}">
        <p14:creationId xmlns:p14="http://schemas.microsoft.com/office/powerpoint/2010/main" val="2928709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86608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Получение форм и инструкций</a:t>
            </a:r>
          </a:p>
          <a:p>
            <a:pPr marL="361950" algn="l"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позднее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штабе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</a:t>
            </a:r>
          </a:p>
          <a:p>
            <a:pPr marL="361950" algn="l"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ответственный организатор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должен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получить: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«Список участников ГИА-9 в аудитории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(</a:t>
            </a: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</a:rPr>
              <a:t>ППЭ-05-01 ГВЭ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«Протокол проведения ГИА-9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аудитории» </a:t>
            </a:r>
            <a:r>
              <a:rPr lang="ru-RU" sz="2000" dirty="0" smtClean="0">
                <a:solidFill>
                  <a:srgbClr val="008000"/>
                </a:solidFill>
                <a:latin typeface="Cambria" pitchFamily="18" charset="0"/>
              </a:rPr>
              <a:t>(</a:t>
            </a: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000" dirty="0" smtClean="0">
                <a:solidFill>
                  <a:srgbClr val="008000"/>
                </a:solidFill>
                <a:latin typeface="Cambria" pitchFamily="18" charset="0"/>
              </a:rPr>
              <a:t>)</a:t>
            </a:r>
            <a:endParaRPr lang="ru-RU" sz="2000" dirty="0">
              <a:solidFill>
                <a:srgbClr val="008000"/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форму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ППЭ-12-04</a:t>
            </a: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 МАШ «Ведомость учета времени отсутствия участников экзамена в аудитории»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ППЭ-16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« Расшифровка кодов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ОО»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бумагу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черновиков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инструкцию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организаторов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аудиторию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l"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инструкцию для участников экзамена, зачитываемую организатором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сопроводительный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к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ЭМ (форма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ППЭ-9 11-01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конверт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упаковки использованных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черновиков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памятку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 сроками ознакомления обучающихся с результатами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табличку с номером аудитории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6012160" y="908720"/>
            <a:ext cx="1728192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12352" y="4797152"/>
            <a:ext cx="6863904" cy="20608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660232" y="0"/>
            <a:ext cx="2016224" cy="45436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/>
          </p:nvPr>
        </p:nvSpPr>
        <p:spPr>
          <a:xfrm>
            <a:off x="381000" y="2133600"/>
            <a:ext cx="8518525" cy="3976688"/>
          </a:xfrm>
          <a:ln/>
        </p:spPr>
        <p:txBody>
          <a:bodyPr anchor="t"/>
          <a:lstStyle/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0"/>
          </a:p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0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464605" y="626814"/>
            <a:ext cx="86350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Получение форм и инструкций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508223" y="1412776"/>
            <a:ext cx="8591395" cy="4773203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0" algn="l">
              <a:tabLst/>
            </a:pP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Не позднее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800" i="1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в штабе ППЭ </a:t>
            </a:r>
            <a:endParaRPr lang="ru-RU" sz="2800" i="1" dirty="0" smtClean="0">
              <a:solidFill>
                <a:srgbClr val="3333CC">
                  <a:lumMod val="75000"/>
                </a:srgbClr>
              </a:solidFill>
              <a:latin typeface="Cambria" pitchFamily="18" charset="0"/>
            </a:endParaRPr>
          </a:p>
          <a:p>
            <a:pPr lvl="0" algn="l">
              <a:tabLst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дежурный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на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входе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должен 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получить:</a:t>
            </a: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4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ППЭ-06-01  </a:t>
            </a: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«Список участников ГИА-9 образовательной организации»</a:t>
            </a: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4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ППЭ-06-02</a:t>
            </a: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  «Список участников ГИА-9 в ППЭ по алфавиту»</a:t>
            </a: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400" b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ППЭ-18 МАШ </a:t>
            </a: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«Акт общественного наблюдения»</a:t>
            </a: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Инструкцию для организатора вне аудитории</a:t>
            </a:r>
            <a:endParaRPr lang="ru-RU" sz="2400" dirty="0">
              <a:solidFill>
                <a:srgbClr val="2D2DB9">
                  <a:lumMod val="75000"/>
                </a:srgbClr>
              </a:solidFill>
              <a:latin typeface="Cambria" pitchFamily="18" charset="0"/>
              <a:ea typeface="MS Gothic" pitchFamily="49" charset="-128"/>
              <a:cs typeface="Arial" charset="0"/>
            </a:endParaRP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4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ППЭ-20 </a:t>
            </a: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«Акт об идентификации личности участника ГИА-9» </a:t>
            </a: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приказы ДО, утверждающие списки работников ППЭ</a:t>
            </a:r>
          </a:p>
          <a:p>
            <a:pPr marL="342900" lvl="0" indent="-342900" algn="l">
              <a:buClr>
                <a:srgbClr val="2D2DB9">
                  <a:lumMod val="75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металлоискатель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874831" y="467674"/>
            <a:ext cx="8511050" cy="758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522639" y="1556792"/>
            <a:ext cx="8540750" cy="101832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1800" dirty="0"/>
              <a:t> </a:t>
            </a:r>
            <a:r>
              <a:rPr lang="ru-RU" sz="2800" b="1" dirty="0" smtClean="0">
                <a:solidFill>
                  <a:srgbClr val="CC3300"/>
                </a:solidFill>
              </a:rPr>
              <a:t>С 09:00</a:t>
            </a:r>
            <a:r>
              <a:rPr lang="ru-RU" sz="2800" dirty="0" smtClean="0">
                <a:solidFill>
                  <a:srgbClr val="CC3300"/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входе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должны начать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допуск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в ППЭ участников ГИА-9                  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524485" y="2686944"/>
            <a:ext cx="8559800" cy="215741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участника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ГИА-9 в ППЭ осуществляется на основании:</a:t>
            </a: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документа, удостоверяющего личность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наличия его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списках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распределения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данный ППЭ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формы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ППЭ-06-01, ППЭ-06-02)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522638" y="5025231"/>
            <a:ext cx="8540750" cy="141843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1076325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Дежурный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входе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указывает обучающимся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необходимость оставить личные вещи в подготовленном помещении до входа в ППЭ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143512"/>
            <a:ext cx="1214446" cy="12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8131" y="706142"/>
            <a:ext cx="563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</p:txBody>
      </p:sp>
      <p:pic>
        <p:nvPicPr>
          <p:cNvPr id="10" name="Рисунок 9" descr="паспор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000372"/>
            <a:ext cx="2047868" cy="1535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9837" y="601832"/>
            <a:ext cx="862411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3517" y="1360657"/>
            <a:ext cx="8376201" cy="20950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документа, </a:t>
            </a:r>
            <a:endParaRPr lang="ru-RU" sz="26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удостоверяющего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личность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600" b="1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допускается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в ППЭ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Сопровождающий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заполняет форму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ППЭ-20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«Акт</a:t>
            </a:r>
          </a:p>
          <a:p>
            <a:pPr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об идентификации личности участника ГИА-9»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062" y="3643314"/>
            <a:ext cx="8354656" cy="169495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в списках распределения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600" b="1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не допускается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Руководитель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заполняет форму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 21-1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«Акт о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участника ГИА-9 в ППЭ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»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</p:txBody>
      </p:sp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286388"/>
            <a:ext cx="2927969" cy="17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76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953125" cy="6858000"/>
          </a:xfrm>
          <a:prstGeom prst="rect">
            <a:avLst/>
          </a:prstGeom>
          <a:noFill/>
          <a:ln w="31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5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658654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56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1524000" y="1828800"/>
            <a:ext cx="6716713" cy="2814638"/>
            <a:chOff x="960" y="1152"/>
            <a:chExt cx="4231" cy="1773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52"/>
              <a:ext cx="4232" cy="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1077" y="1208"/>
              <a:ext cx="4003" cy="1614"/>
            </a:xfrm>
            <a:prstGeom prst="rect">
              <a:avLst/>
            </a:prstGeom>
            <a:noFill/>
            <a:ln w="9360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3200" b="1" i="1" dirty="0" smtClean="0">
                  <a:solidFill>
                    <a:srgbClr val="FFFFFF"/>
                  </a:solidFill>
                  <a:latin typeface="Cambria" pitchFamily="18" charset="0"/>
                  <a:cs typeface="Times New Roman" pitchFamily="18" charset="0"/>
                </a:rPr>
                <a:t>Этапы действий </a:t>
              </a:r>
              <a:r>
                <a:rPr lang="ru-RU" sz="3200" b="1" i="1" dirty="0">
                  <a:solidFill>
                    <a:srgbClr val="FFFFFF"/>
                  </a:solidFill>
                  <a:latin typeface="Cambria" pitchFamily="18" charset="0"/>
                  <a:cs typeface="Times New Roman" pitchFamily="18" charset="0"/>
                </a:rPr>
                <a:t>организаторов  ППЭ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552450" y="692696"/>
            <a:ext cx="8552774" cy="75767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участников ГИА-9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2450" y="1772816"/>
            <a:ext cx="8515350" cy="354209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3"/>
                    </a:srgbClr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При себе участник ГИА-9 </a:t>
            </a:r>
            <a:r>
              <a:rPr lang="ru-RU" sz="2800" b="1" dirty="0" smtClean="0">
                <a:solidFill>
                  <a:srgbClr val="C00000"/>
                </a:solidFill>
              </a:rPr>
              <a:t>должен иметь: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документ, удостоверяющий личность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ручку (гелевую или капиллярную с чернилами черного цвета)</a:t>
            </a:r>
          </a:p>
          <a:p>
            <a:pPr algn="l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При себе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участник ГИА-9 </a:t>
            </a:r>
            <a:r>
              <a:rPr lang="ru-RU" sz="2800" b="1" dirty="0">
                <a:solidFill>
                  <a:srgbClr val="C00000"/>
                </a:solidFill>
              </a:rPr>
              <a:t>может </a:t>
            </a:r>
            <a:r>
              <a:rPr lang="ru-RU" sz="2800" b="1" dirty="0" smtClean="0">
                <a:solidFill>
                  <a:srgbClr val="C00000"/>
                </a:solidFill>
              </a:rPr>
              <a:t>иметь:</a:t>
            </a:r>
            <a:endParaRPr lang="ru-RU" sz="2800" b="1" dirty="0">
              <a:solidFill>
                <a:srgbClr val="C00000"/>
              </a:solidFill>
            </a:endParaRP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средства обучения и воспитания:</a:t>
            </a:r>
          </a:p>
          <a:p>
            <a:pPr algn="l" eaLnBrk="1" hangingPunct="1">
              <a:buClr>
                <a:schemeClr val="accent6">
                  <a:lumMod val="75000"/>
                </a:schemeClr>
              </a:buClr>
              <a:tabLst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математика – линейка</a:t>
            </a:r>
          </a:p>
          <a:p>
            <a:pPr marL="342900" indent="-3429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лекарственные средства и питание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(при необходимости)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500034" y="571480"/>
            <a:ext cx="8518526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500034" y="1142984"/>
            <a:ext cx="8470900" cy="956288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Пронос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участником ГИА-9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лекарственного средства в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500034" y="2214554"/>
            <a:ext cx="8451850" cy="151077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Медицинская справка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Штамп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печать медицинской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организации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Подпись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печать врача</a:t>
            </a: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500034" y="3786190"/>
            <a:ext cx="8451850" cy="280343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Дежурный на входе должен пригласить медицинского работника, который подтвердит, что проносимое лекарственное средство соответствует назначению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врача и зафиксирует это в ведомости наличия лекарственных препаратов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549275" y="666081"/>
            <a:ext cx="8518525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endParaRPr lang="ru-RU" sz="2400" b="1" i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549275" y="2420888"/>
            <a:ext cx="8440878" cy="181806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допускается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ППЭ составляет акт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 допуске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указанного участника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после начала экзамена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(форма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ППЭ-9-21-2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9253" y="1588080"/>
            <a:ext cx="8470900" cy="52540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Опоздание на экзамен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533400" y="679451"/>
            <a:ext cx="8518526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533400" y="2564904"/>
            <a:ext cx="8534401" cy="181806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800" b="1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не допускается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ППЭ;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ППЭ составляет акт о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указанного участника в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(форма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ППЭ-9-21-1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)</a:t>
            </a:r>
          </a:p>
        </p:txBody>
      </p:sp>
      <p:pic>
        <p:nvPicPr>
          <p:cNvPr id="3758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786058"/>
            <a:ext cx="1295005" cy="129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8860" y="1772816"/>
            <a:ext cx="8411417" cy="52540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Отказ от сдачи запрещенного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550928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179512" y="456952"/>
            <a:ext cx="8881441" cy="72155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Вход участников ГИА-9 в аудиторию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5759" name="Picture 1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" y="1052736"/>
            <a:ext cx="903629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3275856" y="4965700"/>
            <a:ext cx="1079376" cy="22959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паспор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142984"/>
            <a:ext cx="3571868" cy="267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3692" y="561479"/>
            <a:ext cx="80660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  <a:cs typeface="Arial" charset="0"/>
              </a:rPr>
              <a:t>Коррекция персональных данных</a:t>
            </a:r>
            <a:endParaRPr lang="en-US" sz="2800" b="1" i="1" dirty="0">
              <a:solidFill>
                <a:srgbClr val="2D2DB9">
                  <a:lumMod val="75000"/>
                </a:srgbClr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0325"/>
            <a:ext cx="8820472" cy="58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 bwMode="auto">
          <a:xfrm>
            <a:off x="971600" y="3103045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4427984" y="3103045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050186" y="3882723"/>
            <a:ext cx="1656184" cy="21972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510811" y="3837008"/>
            <a:ext cx="1656184" cy="28322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050186" y="4065373"/>
            <a:ext cx="1656184" cy="19770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572595" y="4077730"/>
            <a:ext cx="1656184" cy="222422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2705665" y="4812396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317957" y="4791801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3516594" y="5396227"/>
            <a:ext cx="936104" cy="300238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7020272" y="5420940"/>
            <a:ext cx="936104" cy="300238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19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529915" y="692696"/>
            <a:ext cx="8372475" cy="75793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Получение ЭМ (ОГЭ)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39911" y="2924944"/>
            <a:ext cx="8385015" cy="2803433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доставочные спецпакеты 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ИК ОГЭ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дополнительные бланки ответов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№2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комплекты возвратных спецпакетов (по 2 на каждую аудиторию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CD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-диск с записью изложения (на экзамене по русскому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языку)</a:t>
            </a: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539911" y="1619448"/>
            <a:ext cx="8350250" cy="1079884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Не позднее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09:45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ответственный организатор должен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 руководителя ППЭ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525463" y="729904"/>
            <a:ext cx="8372475" cy="75793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Получение ЭМ (ГВЭ)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71472" y="2928934"/>
            <a:ext cx="8175653" cy="280343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доставочные спецпакеты 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комплектами бланков ГВЭ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доставочные спецпакеты с КИМ ГВЭ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дополнительные бланки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комплекты возвратных спецпакетов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(по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 на каждую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аудиторию)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539911" y="1619448"/>
            <a:ext cx="8175493" cy="1079884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</a:rPr>
              <a:t>Не позднее </a:t>
            </a:r>
            <a:r>
              <a:rPr lang="ru-RU" sz="2800" b="1" dirty="0" smtClean="0">
                <a:solidFill>
                  <a:srgbClr val="C00000"/>
                </a:solidFill>
              </a:rPr>
              <a:t>09:45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 должен</a:t>
            </a: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 руководителя ППЭ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1299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497282" y="548680"/>
            <a:ext cx="8698812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Инструктаж обучающихся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3998" y="1844824"/>
            <a:ext cx="8500844" cy="89521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+mn-cs"/>
              </a:rPr>
              <a:t>09:50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-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первая часть инструктажа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3998" y="3355911"/>
            <a:ext cx="8500844" cy="89521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Не ранее </a:t>
            </a:r>
            <a:r>
              <a:rPr lang="ru-RU" sz="3600" b="1" dirty="0" smtClean="0">
                <a:solidFill>
                  <a:srgbClr val="C00000"/>
                </a:solidFill>
                <a:cs typeface="+mn-cs"/>
              </a:rPr>
              <a:t>10:00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вторая часть инструктажа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5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527050" y="678655"/>
            <a:ext cx="8524874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Индивидуальный комплект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313113" y="3141663"/>
            <a:ext cx="3095625" cy="54292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КИМ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84213" y="5013325"/>
            <a:ext cx="8064500" cy="10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КИМ, бланк ответов №1 и бланк ответов №2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C0000"/>
                </a:solidFill>
                <a:latin typeface="Cambria" pitchFamily="18" charset="0"/>
              </a:rPr>
              <a:t>связаны </a:t>
            </a:r>
            <a:r>
              <a:rPr lang="ru-RU" sz="2800" b="1" dirty="0" smtClean="0">
                <a:solidFill>
                  <a:srgbClr val="CC0000"/>
                </a:solidFill>
                <a:latin typeface="Cambria" pitchFamily="18" charset="0"/>
              </a:rPr>
              <a:t>номером КИМ</a:t>
            </a:r>
            <a:endParaRPr lang="ru-RU" sz="2800" b="1" dirty="0">
              <a:solidFill>
                <a:srgbClr val="CC0000"/>
              </a:solidFill>
              <a:latin typeface="Cambria" pitchFamily="18" charset="0"/>
            </a:endParaRP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043113" y="1557338"/>
            <a:ext cx="5545137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051050" y="2349500"/>
            <a:ext cx="5545138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043113" y="3933825"/>
            <a:ext cx="5562600" cy="81280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Справочные материалы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19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17737" y="654994"/>
            <a:ext cx="8640762" cy="96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подготовки к проведению ГИА-9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 обязаны: 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539552" y="1568500"/>
            <a:ext cx="8504139" cy="3234320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Пройти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подготовку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процедуре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правилам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заполнения бланков ответов участников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порядку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оформления ведомостей, протоколов, актов и служебных документов в аудитории и ППЭ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539552" y="4879684"/>
            <a:ext cx="8504139" cy="151077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Факт обучения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подтвердить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личной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подписью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журнале учета прохождения подготовки по организации и проведению ГИА-9 в ППЭ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05" y="1472755"/>
            <a:ext cx="1373362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Математика_регист часть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215074" cy="370605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132856"/>
            <a:ext cx="5544616" cy="45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 bwMode="auto">
          <a:xfrm>
            <a:off x="3635896" y="1196752"/>
            <a:ext cx="2304256" cy="64807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5364088" y="2924944"/>
            <a:ext cx="2304256" cy="64807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61048"/>
            <a:ext cx="565212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 bwMode="auto">
          <a:xfrm>
            <a:off x="6300192" y="4221088"/>
            <a:ext cx="2304256" cy="64807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15074" y="15941"/>
            <a:ext cx="2928927" cy="114260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Выдача ИК ОГЭ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"/>
            <a:ext cx="392905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4348" y="857232"/>
            <a:ext cx="2956318" cy="14380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 №1 односторонний</a:t>
            </a:r>
          </a:p>
        </p:txBody>
      </p:sp>
      <p:pic>
        <p:nvPicPr>
          <p:cNvPr id="10" name="Рисунок 9" descr="Математика_5v_чб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220073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7500958" y="357166"/>
            <a:ext cx="1643042" cy="785818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2910" y="2714620"/>
            <a:ext cx="3099194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Номер варианта – </a:t>
            </a: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169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7972" y="625669"/>
            <a:ext cx="85232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Заполнение регистрационных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полей (ОГЭ)</a:t>
            </a:r>
          </a:p>
        </p:txBody>
      </p:sp>
      <p:pic>
        <p:nvPicPr>
          <p:cNvPr id="7" name="Рисунок 6" descr="Математика_регист часть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04056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 bwMode="auto">
          <a:xfrm>
            <a:off x="1643042" y="2571744"/>
            <a:ext cx="2500330" cy="5783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643570" y="2357430"/>
            <a:ext cx="3286148" cy="8572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79712" y="836712"/>
            <a:ext cx="547260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Замена ошибочных ответов</a:t>
            </a:r>
          </a:p>
        </p:txBody>
      </p:sp>
      <p:pic>
        <p:nvPicPr>
          <p:cNvPr id="11" name="Рисунок 10" descr="замена - 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8136904" cy="208823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 bwMode="auto">
          <a:xfrm>
            <a:off x="4499992" y="2420888"/>
            <a:ext cx="1440160" cy="576064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683568" y="2996952"/>
            <a:ext cx="720080" cy="504056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683568" y="2924944"/>
            <a:ext cx="864096" cy="576064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0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00232" y="714356"/>
            <a:ext cx="547260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Замена ошибочных ответов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8497514" cy="187220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 bwMode="auto">
          <a:xfrm>
            <a:off x="4908100" y="1500744"/>
            <a:ext cx="1785192" cy="1368152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57224" y="3429000"/>
            <a:ext cx="7848872" cy="3024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534988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Если  участник экзамена осуществлял замену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 ошибочных ответов, организатор должен посчитать количество замен и в поле «Количество заполненных полей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</a:rPr>
              <a:t>  «Замена ошибочных ответов» проставить соответствующее цифровое значение, а также поставить подпись в специально отведенном месте</a:t>
            </a:r>
          </a:p>
          <a:p>
            <a:pPr marR="0" indent="534988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Если участник экзамена не использовал  поле «Замена ошибочных ответов» организатор в поле «Количество заполненных полей «Замена ошибочных ответов» ставит 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и подпись в специально отведенном месте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22254" y="1572752"/>
            <a:ext cx="3998830" cy="504056"/>
          </a:xfrm>
          <a:prstGeom prst="rect">
            <a:avLst/>
          </a:prstGeom>
          <a:noFill/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14414" y="928670"/>
            <a:ext cx="6984776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Отметки об удалении и досрочном завершении экзамена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 bwMode="auto">
          <a:xfrm>
            <a:off x="4572000" y="2287702"/>
            <a:ext cx="4000528" cy="1512168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42910" y="4357694"/>
            <a:ext cx="8208912" cy="1944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534988"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Отметка организатора об удалении с экзамена в связи с нарушением порядка проведения ОГЭ или о досрочном 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"/>
            <a:ext cx="4000496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№2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7224" y="1000108"/>
            <a:ext cx="2748274" cy="14380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 №2 двусторонний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 bwMode="auto">
          <a:xfrm>
            <a:off x="7380312" y="188640"/>
            <a:ext cx="1512168" cy="98072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3929058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Дополнительный бланк ответов №2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42910" y="1428736"/>
            <a:ext cx="3071834" cy="186895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Дополнительный бланк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 №2 двусторонний</a:t>
            </a:r>
          </a:p>
        </p:txBody>
      </p:sp>
      <p:pic>
        <p:nvPicPr>
          <p:cNvPr id="5" name="Рисунок 4" descr="Дополнительный бланк ответов №2_двухсторонний_4v_чб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2200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6644" y="28572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215206" y="214290"/>
            <a:ext cx="571504" cy="42862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143504" y="0"/>
            <a:ext cx="4000496" cy="186895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Знак «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Z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» ставится после завершения всей работы участника экзамена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3568" y="2348880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tx1"/>
                </a:solidFill>
              </a:rPr>
              <a:t>Z</a:t>
            </a:r>
            <a:endParaRPr lang="ru-RU" sz="2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769938" y="4346575"/>
            <a:ext cx="8064500" cy="17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 регистрации и бланк ответов</a:t>
            </a:r>
          </a:p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связаны кодом работы</a:t>
            </a:r>
          </a:p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 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058988" y="1830388"/>
            <a:ext cx="5545137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028825" y="2644775"/>
            <a:ext cx="5545138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27180" y="688492"/>
            <a:ext cx="8548428" cy="81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бланков ГВЭ</a:t>
            </a:r>
          </a:p>
        </p:txBody>
      </p:sp>
    </p:spTree>
    <p:extLst>
      <p:ext uri="{BB962C8B-B14F-4D97-AF65-F5344CB8AC3E}">
        <p14:creationId xmlns:p14="http://schemas.microsoft.com/office/powerpoint/2010/main" val="109546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6055" y="556472"/>
            <a:ext cx="8439149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день проведения экзамена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должны: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5417" y="2780928"/>
            <a:ext cx="8459787" cy="341898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Оставить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личные вещи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специальной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 до входа в ППЭ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Зарегистрироваться </a:t>
            </a:r>
            <a:r>
              <a:rPr lang="ru-RU" sz="26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(при себе иметь паспорт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Пройти</a:t>
            </a:r>
            <a:r>
              <a:rPr lang="ru-RU" sz="26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краткий инструктаж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Получить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информацию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распределении в аудитории и по местам дежурства, о назначении ответственных организаторов  в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формы ППЭ, инструктивные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материалы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2069" y="1772816"/>
            <a:ext cx="8459787" cy="61821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позднее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08:00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явиться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5217834" cy="681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5475"/>
            <a:ext cx="6010275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5580112" y="3140968"/>
            <a:ext cx="1415080" cy="43612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320350" y="1120669"/>
            <a:ext cx="1415080" cy="43612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012160" y="0"/>
            <a:ext cx="3131840" cy="130880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Выдача комплекта бланков ГВЭ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2856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96891" y="476253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7224" y="4286256"/>
            <a:ext cx="2571768" cy="186895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Метки об удалении и досрочном завершении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4071934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2910" y="785794"/>
            <a:ext cx="3114583" cy="14380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регистрации односторонний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10" y="0"/>
            <a:ext cx="5074990" cy="680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797" name="Прямая со стрелкой 2"/>
          <p:cNvCxnSpPr>
            <a:cxnSpLocks noChangeShapeType="1"/>
          </p:cNvCxnSpPr>
          <p:nvPr/>
        </p:nvCxnSpPr>
        <p:spPr bwMode="auto">
          <a:xfrm>
            <a:off x="3357554" y="6143644"/>
            <a:ext cx="1071570" cy="28575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8" name="Прямоугольник 3"/>
          <p:cNvSpPr>
            <a:spLocks noChangeArrowheads="1"/>
          </p:cNvSpPr>
          <p:nvPr/>
        </p:nvSpPr>
        <p:spPr bwMode="auto">
          <a:xfrm>
            <a:off x="4214810" y="6072206"/>
            <a:ext cx="4698908" cy="60801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9" y="1124828"/>
            <a:ext cx="8248309" cy="561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99616" y="469914"/>
            <a:ext cx="8437563" cy="72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Заполнение регистрационных полей (ГВЭ)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388010" y="2232395"/>
            <a:ext cx="1656184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771611" y="2244270"/>
            <a:ext cx="1253181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842330" y="2996952"/>
            <a:ext cx="1224136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0"/>
            <a:ext cx="49320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4214810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4348" y="857232"/>
            <a:ext cx="3397359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двусторонний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64" y="0"/>
            <a:ext cx="5149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7618026" y="538584"/>
            <a:ext cx="828600" cy="41195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4000496" cy="14380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Заполнение регистрационных полей (ГВЭ)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56419" y="620688"/>
            <a:ext cx="8437562" cy="7858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Замена ИК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556419" y="2276872"/>
            <a:ext cx="8280400" cy="186895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замене можно использовать ИК: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невостребованные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участниками экзамена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аудиториях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из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резервного доставочного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спецпакета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2566155" y="1556558"/>
            <a:ext cx="4140200" cy="57629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5772" y="4519421"/>
            <a:ext cx="8280400" cy="100718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Вскрытие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резервного доставочного спецпакета с ИК происходит в экзаменационной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542206" y="764704"/>
            <a:ext cx="8437562" cy="72173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Исправление ошибок в регистрационной части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630238" y="1916832"/>
            <a:ext cx="8280400" cy="143351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630238" y="3933056"/>
            <a:ext cx="8280400" cy="100647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Неверные данные в ячейке зачеркнуть 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сверху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записать верное 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1014" y="687388"/>
            <a:ext cx="8437563" cy="71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1616" cy="6861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5286380" y="-1029"/>
            <a:ext cx="3857620" cy="166211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Служебная записка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по поводу претензии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по содержанию КИМ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5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24372" y="764704"/>
            <a:ext cx="849066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Выход участника ГИА-9 из аудитории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68313" y="1920015"/>
            <a:ext cx="8518525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Проверить комплектность ЭМ и черновиков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313" y="2780928"/>
            <a:ext cx="8518525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Проверить, чтобы письменные  принадлежности остались на столе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6725" y="4168673"/>
            <a:ext cx="8515007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Организовать сопровождение обучающегося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820" y="5286388"/>
            <a:ext cx="8482301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Отметить выход участников из аудитории в форме ППЭ-12-04 МАШ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79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32280"/>
            <a:ext cx="8188863" cy="55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28596" y="714356"/>
            <a:ext cx="435771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Форма ППЭ 12-04 МАШ 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215206" y="2857496"/>
            <a:ext cx="1500198" cy="278608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4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52876" y="620688"/>
            <a:ext cx="8564112" cy="75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должны: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1954" y="2230512"/>
            <a:ext cx="8485356" cy="2218657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Проверить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готовность аудитории к экзамену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Вывесить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списки участников ГИА-9 в аудитории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Разложить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черновики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Оформить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образцы регистрационных полей бланков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7" y="4571403"/>
            <a:ext cx="21431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4612" y="4714884"/>
            <a:ext cx="2448272" cy="1764096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29198"/>
            <a:ext cx="3851920" cy="178034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7790" y="1468958"/>
            <a:ext cx="8485356" cy="618219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Не позднее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пройти в аудиторию</a:t>
            </a:r>
            <a:endParaRPr lang="ru-RU" sz="26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551657" y="692696"/>
            <a:ext cx="8437562" cy="72173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Опоздание участников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655638" y="1434232"/>
            <a:ext cx="8280400" cy="57629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Время окончания экзамена не продлевается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642938" y="2200920"/>
            <a:ext cx="8280400" cy="57629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Повторный инструктаж не проводится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17538" y="3115816"/>
            <a:ext cx="8280400" cy="186895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экзамене по русскому языку (ОГЭ) обучающиеся входят в аудиторию после окончания прослушивания текста. </a:t>
            </a:r>
          </a:p>
          <a:p>
            <a:pPr algn="just">
              <a:buClrTx/>
              <a:buSzTx/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Персональное </a:t>
            </a:r>
            <a:r>
              <a:rPr lang="ru-RU" sz="2800" b="1" dirty="0" err="1" smtClean="0">
                <a:solidFill>
                  <a:srgbClr val="C00000"/>
                </a:solidFill>
                <a:latin typeface="Cambria" pitchFamily="18" charset="0"/>
              </a:rPr>
              <a:t>аудирование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не проводится!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428596" y="1214422"/>
            <a:ext cx="8501089" cy="457738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60000"/>
            </a:pPr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Clr>
                <a:srgbClr val="C00000"/>
              </a:buClr>
              <a:buSzPct val="160000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УДАЛЕНИЕ участника ГИА-9: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Расписаться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акте об удалении (форма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ППЭ-21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Зафиксировать удаление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</a:t>
            </a: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),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Бланке ответов №1 ОГЭ (</a:t>
            </a:r>
            <a:r>
              <a:rPr lang="ru-RU" sz="2400" b="1" dirty="0" smtClean="0">
                <a:solidFill>
                  <a:srgbClr val="008000"/>
                </a:solidFill>
                <a:latin typeface="Cambria" pitchFamily="18" charset="0"/>
              </a:rPr>
              <a:t>Бланке регистрации ГВЭ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Подпись участника в форме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</a:t>
            </a:r>
            <a:r>
              <a:rPr lang="ru-RU" sz="24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Подпись ответственного организатора в аудитории в бланке ответов № 1 ОГЭ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621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7697735" y="1227423"/>
            <a:ext cx="1295913" cy="126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428596" y="857232"/>
            <a:ext cx="8501089" cy="587005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60000"/>
            </a:pPr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Clr>
                <a:srgbClr val="C00000"/>
              </a:buClr>
              <a:buSzPct val="160000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ДОСРОЧНОЕ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ЗАВЕРШЕНИЕ ЭКЗАМЕНА ПО УВАЖИТЕЛЬНОЙ ПРИЧИНЕ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Пригласить организатора вне аудитории для сопровождения обучающегося в медкабинет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Расписаться в акте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 досрочном завершении экзамена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(форма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ППЭ-22)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Зафиксировать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досрочное завершение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</a:t>
            </a:r>
            <a:r>
              <a:rPr lang="ru-RU" sz="2000" b="1" dirty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),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lvl="0" algn="l">
              <a:buClr>
                <a:srgbClr val="3333CC">
                  <a:lumMod val="75000"/>
                </a:srgbClr>
              </a:buClr>
              <a:tabLst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Бланке ответов 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 ОГЭ </a:t>
            </a:r>
            <a:r>
              <a:rPr lang="ru-RU" sz="24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(</a:t>
            </a:r>
            <a:r>
              <a:rPr lang="ru-RU" sz="2400" b="1" dirty="0" smtClean="0">
                <a:solidFill>
                  <a:srgbClr val="008000"/>
                </a:solidFill>
                <a:latin typeface="Cambria" pitchFamily="18" charset="0"/>
              </a:rPr>
              <a:t>Бланке регистрации ГВЭ</a:t>
            </a:r>
            <a:r>
              <a:rPr lang="ru-RU" sz="24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)</a:t>
            </a:r>
            <a:endParaRPr lang="ru-RU" sz="2400" dirty="0">
              <a:solidFill>
                <a:srgbClr val="3333CC">
                  <a:lumMod val="75000"/>
                </a:srgb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Подпись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участника в форме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(</a:t>
            </a:r>
            <a:r>
              <a:rPr lang="ru-RU" sz="2400" b="1" dirty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8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)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Подпись ответственного организатора в аудитории в бланке ответов № 1 ОГЭ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621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7697736" y="1013109"/>
            <a:ext cx="1295913" cy="126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357158" y="3286124"/>
            <a:ext cx="3071802" cy="316161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Метки об удалении, досрочном завершении экзамена и подпись организатора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3643306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Отметка в Бланке ответов №1</a:t>
            </a:r>
          </a:p>
        </p:txBody>
      </p:sp>
      <p:pic>
        <p:nvPicPr>
          <p:cNvPr id="7" name="Рисунок 6" descr="Математика_5v_чб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0"/>
            <a:ext cx="550069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6357950" y="6000768"/>
            <a:ext cx="2786050" cy="85723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>
            <a:off x="3000364" y="5214950"/>
            <a:ext cx="3214710" cy="114300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04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96891" y="476253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2910" y="4857760"/>
            <a:ext cx="3420249" cy="186895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Метки об удалении и досрочном завершении экзамена</a:t>
            </a:r>
          </a:p>
        </p:txBody>
      </p:sp>
      <p:sp>
        <p:nvSpPr>
          <p:cNvPr id="33798" name="Прямоугольник 3"/>
          <p:cNvSpPr>
            <a:spLocks noChangeArrowheads="1"/>
          </p:cNvSpPr>
          <p:nvPr/>
        </p:nvSpPr>
        <p:spPr bwMode="auto">
          <a:xfrm>
            <a:off x="4355926" y="6249989"/>
            <a:ext cx="4698908" cy="60801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5400" y="1"/>
            <a:ext cx="4311648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Отметка в Бланке регистрации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797" name="Прямая со стрелкой 2"/>
          <p:cNvCxnSpPr>
            <a:cxnSpLocks noChangeShapeType="1"/>
          </p:cNvCxnSpPr>
          <p:nvPr/>
        </p:nvCxnSpPr>
        <p:spPr bwMode="auto">
          <a:xfrm>
            <a:off x="3995936" y="6165304"/>
            <a:ext cx="815647" cy="15731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 bwMode="auto">
          <a:xfrm>
            <a:off x="4500562" y="5786454"/>
            <a:ext cx="4500594" cy="85725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8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65216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8364" y="2988444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052096" y="3182144"/>
            <a:ext cx="108012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064796" y="4020344"/>
            <a:ext cx="108012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62228" y="3017788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62228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13164" y="3017788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15558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86064" y="302896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350114" y="3848345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69224" y="3030487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69224" y="3839544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35390" y="303579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566320" y="3835645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70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5578"/>
            <a:ext cx="640303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41352" y="6333266"/>
            <a:ext cx="1080120" cy="47547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Член ГЭК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48072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17440" y="6149415"/>
            <a:ext cx="1080120" cy="47547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Член ГЭК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506567" y="1628800"/>
            <a:ext cx="8637433" cy="236139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52000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АПЕЛЛЯЦИЯ О НАРУШЕНИИ УСТАНОВЛЕННОГО ПОРЯДКА ПРОВЕДЕНИЯ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Зафиксировать подачу апелляции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400" dirty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 (</a:t>
            </a:r>
            <a:r>
              <a:rPr lang="ru-RU" sz="2400" b="1" dirty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400" dirty="0" smtClean="0">
                <a:solidFill>
                  <a:srgbClr val="3333CC">
                    <a:lumMod val="75000"/>
                  </a:srgbClr>
                </a:solidFill>
                <a:latin typeface="Cambria" pitchFamily="18" charset="0"/>
              </a:rPr>
              <a:t>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Составить служебную записку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29388" y="4214818"/>
            <a:ext cx="2055146" cy="160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214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8076617" y="1650925"/>
            <a:ext cx="12959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1248" y="302896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41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509647" y="648816"/>
            <a:ext cx="8511050" cy="758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вне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должны: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517664" y="1450771"/>
            <a:ext cx="8626335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входе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с 09:00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начать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допуск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ППЭ участников ГИА-9                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0736" y="2702350"/>
            <a:ext cx="8613263" cy="280343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этаже</a:t>
            </a: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Помогать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присутствующим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ППЭ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ориентироваться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помещениях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Осуществлять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контроль за перемещением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 ППЭ лиц, имеющих право присутствовать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</a:p>
        </p:txBody>
      </p:sp>
    </p:spTree>
    <p:extLst>
      <p:ext uri="{BB962C8B-B14F-4D97-AF65-F5344CB8AC3E}">
        <p14:creationId xmlns:p14="http://schemas.microsoft.com/office/powerpoint/2010/main" val="4001929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02693" y="476672"/>
            <a:ext cx="8964613" cy="15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Организация экзамена для участников ГИА-9, отказавшихся дать согласие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на обработку персональных данных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71473" y="2040733"/>
            <a:ext cx="8358246" cy="428076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Выдать ИК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обычным порядком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. 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Вырезать штрих-код и 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QR-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код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 уничтожить механическим способом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Обучающийся не заполняет поля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, отведенные под внесение сведений о документе, удостоверяющем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личность</a:t>
            </a:r>
            <a:endParaRPr lang="ru-RU" sz="24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После окончания экзамена  упаковать: 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бланки ответов, 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КИМ, </a:t>
            </a:r>
          </a:p>
          <a:p>
            <a:pPr marL="457200" indent="-457200" algn="l" eaLnBrk="1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– </a:t>
            </a:r>
          </a:p>
          <a:p>
            <a:pPr algn="l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отдельный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индивидуальный возвратный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спецпакет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7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3"/>
          <p:cNvSpPr txBox="1">
            <a:spLocks noChangeArrowheads="1"/>
          </p:cNvSpPr>
          <p:nvPr/>
        </p:nvSpPr>
        <p:spPr bwMode="auto">
          <a:xfrm>
            <a:off x="545902" y="476672"/>
            <a:ext cx="8456459" cy="8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Сбор материалов в аудитории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(ОГЭ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942" name="Text Box 6"/>
          <p:cNvSpPr txBox="1">
            <a:spLocks noChangeArrowheads="1"/>
          </p:cNvSpPr>
          <p:nvPr/>
        </p:nvSpPr>
        <p:spPr bwMode="auto">
          <a:xfrm>
            <a:off x="4357686" y="1142984"/>
            <a:ext cx="2469231" cy="655637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Использованные КИМ</a:t>
            </a:r>
          </a:p>
        </p:txBody>
      </p:sp>
      <p:sp>
        <p:nvSpPr>
          <p:cNvPr id="38940" name="Text Box 9"/>
          <p:cNvSpPr txBox="1">
            <a:spLocks noChangeArrowheads="1"/>
          </p:cNvSpPr>
          <p:nvPr/>
        </p:nvSpPr>
        <p:spPr bwMode="auto">
          <a:xfrm>
            <a:off x="4357686" y="2571744"/>
            <a:ext cx="2442672" cy="72548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ИК</a:t>
            </a: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571472" y="2571744"/>
            <a:ext cx="3671888" cy="201612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 №2  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дополнительные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бланки ответов № 2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запечатать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возвратный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400" dirty="0">
              <a:solidFill>
                <a:srgbClr val="000000"/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571472" y="1142984"/>
            <a:ext cx="3643338" cy="129540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Бланки ответов №1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(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запечатать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357686" y="1857364"/>
            <a:ext cx="2446957" cy="65563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ИК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357686" y="3357562"/>
            <a:ext cx="2425400" cy="500066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929454" y="1142984"/>
            <a:ext cx="2089150" cy="94850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CD диск  с изложением (русский язык)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357686" y="3929066"/>
            <a:ext cx="2446361" cy="65563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доп. бланки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4703564"/>
            <a:ext cx="8286808" cy="1938992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«Протокол проведения ГИА-9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ППЭ-12-04 МАШ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«Ведомость учета времени отсутствия участников экзамена в аудитории»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603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22474" y="641350"/>
            <a:ext cx="8437563" cy="842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Упаковка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экзаменационных материалов</a:t>
            </a: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>
            <a:off x="323528" y="3386584"/>
            <a:ext cx="2304256" cy="28872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rgbClr val="CC66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Использовать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какие-либо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иные пакеты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вместо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выданных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возвратных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</a:rPr>
              <a:t> 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2733675" y="3073400"/>
            <a:ext cx="1981200" cy="2819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rgbClr val="CC66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Вкладывать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вместе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 бланками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какие-либо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другие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материалы</a:t>
            </a: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4786314" y="2714620"/>
            <a:ext cx="1981200" cy="2819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rgbClr val="CC66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Скреплять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(скрепками,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степлерами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т.п.)</a:t>
            </a: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6858016" y="2500306"/>
            <a:ext cx="2057400" cy="2819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rgbClr val="CC66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Менять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ориентацию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пакете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(верх-низ,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лицевая-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оборотная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сторона)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3013347" y="1646228"/>
            <a:ext cx="3863703" cy="434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ЗАПРЕЩАЕТСЯ:</a:t>
            </a:r>
          </a:p>
        </p:txBody>
      </p:sp>
    </p:spTree>
    <p:extLst>
      <p:ext uri="{BB962C8B-B14F-4D97-AF65-F5344CB8AC3E}">
        <p14:creationId xmlns:p14="http://schemas.microsoft.com/office/powerpoint/2010/main" val="520366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4279776" y="612304"/>
            <a:ext cx="1728192" cy="4320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444208" y="612304"/>
            <a:ext cx="2699792" cy="79208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355976" y="3301528"/>
            <a:ext cx="4763492" cy="271975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023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6643702" y="0"/>
            <a:ext cx="2500298" cy="6480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ППЭ-9 11-01</a:t>
            </a:r>
            <a:endParaRPr lang="ru-RU" sz="2400" b="1" i="1" dirty="0">
              <a:solidFill>
                <a:srgbClr val="000000"/>
              </a:solidFill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3"/>
          <p:cNvSpPr txBox="1">
            <a:spLocks noChangeArrowheads="1"/>
          </p:cNvSpPr>
          <p:nvPr/>
        </p:nvSpPr>
        <p:spPr bwMode="auto">
          <a:xfrm>
            <a:off x="539906" y="623662"/>
            <a:ext cx="8456459" cy="9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Сбор материалов в аудитории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ГВЭ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 i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8942" name="Text Box 6"/>
          <p:cNvSpPr txBox="1">
            <a:spLocks noChangeArrowheads="1"/>
          </p:cNvSpPr>
          <p:nvPr/>
        </p:nvSpPr>
        <p:spPr bwMode="auto">
          <a:xfrm>
            <a:off x="4143372" y="1142984"/>
            <a:ext cx="2370198" cy="914279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Использованные КИМ</a:t>
            </a:r>
          </a:p>
        </p:txBody>
      </p:sp>
      <p:sp>
        <p:nvSpPr>
          <p:cNvPr id="38940" name="Text Box 9"/>
          <p:cNvSpPr txBox="1">
            <a:spLocks noChangeArrowheads="1"/>
          </p:cNvSpPr>
          <p:nvPr/>
        </p:nvSpPr>
        <p:spPr bwMode="auto">
          <a:xfrm>
            <a:off x="6679131" y="1142984"/>
            <a:ext cx="2464869" cy="72548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бланки</a:t>
            </a:r>
          </a:p>
        </p:txBody>
      </p:sp>
      <p:sp>
        <p:nvSpPr>
          <p:cNvPr id="38936" name="Text Box 15"/>
          <p:cNvSpPr txBox="1">
            <a:spLocks noChangeArrowheads="1"/>
          </p:cNvSpPr>
          <p:nvPr/>
        </p:nvSpPr>
        <p:spPr bwMode="auto">
          <a:xfrm>
            <a:off x="6724649" y="2857496"/>
            <a:ext cx="2419351" cy="1000132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 доп. бланки ответов </a:t>
            </a: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571472" y="2857495"/>
            <a:ext cx="3429024" cy="200026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Бланки ответов 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 дополнительные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бланки ответов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(запечатанные в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спецпакет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571472" y="1142984"/>
            <a:ext cx="3429024" cy="162401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Бланки регистрации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    (запечатанные 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спецпакет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143372" y="2143116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бланки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143372" y="3714752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143372" y="2928934"/>
            <a:ext cx="2371846" cy="655637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КИМ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724649" y="2000240"/>
            <a:ext cx="2419351" cy="72548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КИМ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62" y="4929199"/>
            <a:ext cx="7715304" cy="1754326"/>
          </a:xfrm>
          <a:prstGeom prst="rect">
            <a:avLst/>
          </a:prstGeom>
          <a:solidFill>
            <a:srgbClr val="FFFFD1"/>
          </a:solidFill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ППЭ-05-02 ГВЭ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«Протокол проведения ГВЭ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ППЭ-12-04 МАШ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«Ведомость учета времени отсутствия участников экзамена в аудитории»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2520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46100" y="1844824"/>
            <a:ext cx="8528050" cy="354161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Обеспечить вход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обучающихся в аудиторию</a:t>
            </a:r>
          </a:p>
          <a:p>
            <a:pPr algn="l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Сообщить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участникам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ГИА-9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номер места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</a:p>
          <a:p>
            <a:pPr algn="l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Проконтролировать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чтобы 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обучающихся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 было с собой запрещенных средств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21122" y="836712"/>
            <a:ext cx="8521700" cy="723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в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должны: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 bwMode="auto">
          <a:xfrm>
            <a:off x="7570317" y="836712"/>
            <a:ext cx="1584176" cy="914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04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643570" y="0"/>
            <a:ext cx="3500430" cy="112474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Сопроводительный бланк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к ЭМ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ППЭ-9 11-01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573603" y="4797424"/>
            <a:ext cx="6877050" cy="115252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573603" y="4797424"/>
            <a:ext cx="81371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Контролировать незамедлительный 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участников из ППЭ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94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929198"/>
            <a:ext cx="1571636" cy="17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73603" y="1916832"/>
            <a:ext cx="8524875" cy="194165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Сдать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руководителю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 списки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участников ГИА-9 образовательной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организации и форму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ППЭ-20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«Акт об идентификации личности участника ГИА-9»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2972" y="740901"/>
            <a:ext cx="8535448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организаторы 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5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1524000" y="1828800"/>
            <a:ext cx="6319838" cy="2433638"/>
            <a:chOff x="960" y="1152"/>
            <a:chExt cx="3981" cy="1533"/>
          </a:xfrm>
        </p:grpSpPr>
        <p:pic>
          <p:nvPicPr>
            <p:cNvPr id="286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52"/>
              <a:ext cx="3982" cy="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6" name="Text Box 3"/>
            <p:cNvSpPr txBox="1">
              <a:spLocks noChangeArrowheads="1"/>
            </p:cNvSpPr>
            <p:nvPr/>
          </p:nvSpPr>
          <p:spPr bwMode="auto">
            <a:xfrm>
              <a:off x="1071" y="1200"/>
              <a:ext cx="3766" cy="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chemeClr val="bg1"/>
                  </a:solidFill>
                  <a:latin typeface="Times New Roman" pitchFamily="18" charset="0"/>
                  <a:ea typeface="MS Gothic" charset="-128"/>
                </a:defRPr>
              </a:lvl9pPr>
            </a:lstStyle>
            <a:p>
              <a:pPr algn="ctr" eaLnBrk="1" hangingPunct="1"/>
              <a:r>
                <a:rPr lang="ru-RU" sz="3600" b="1" i="1" dirty="0" smtClean="0">
                  <a:solidFill>
                    <a:srgbClr val="FFFFFF"/>
                  </a:solidFill>
                  <a:latin typeface="Cambria" pitchFamily="18" charset="0"/>
                  <a:cs typeface="Times New Roman" pitchFamily="18" charset="0"/>
                </a:rPr>
                <a:t>Особенности проведения отдельных экзаменов</a:t>
              </a:r>
              <a:endParaRPr lang="ru-RU" sz="3600" b="1" i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059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258" name="Group 5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20236425"/>
              </p:ext>
            </p:extLst>
          </p:nvPr>
        </p:nvGraphicFramePr>
        <p:xfrm>
          <a:off x="422362" y="1500175"/>
          <a:ext cx="8665988" cy="53578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5068"/>
                <a:gridCol w="3215390"/>
                <a:gridCol w="3548568"/>
                <a:gridCol w="1516962"/>
              </a:tblGrid>
              <a:tr h="53998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№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Действия организатора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Действия участников ОГЭ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Время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65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Поставить аудиозапись первый раз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Прослушивают исходный текст.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Делают записи в черновике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2.5-3 мин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33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2.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Дать время на осмысление текста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Работают с черновиком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5-6 мин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33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3.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Поставить аудиозапись второй  раз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Прослушивают исходный текст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2.5-3 мин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302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4.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Выключить запись.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Сообщить о начале написания изложения и возможности пользоваться словарем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45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Пишут сжатое изложение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5250" name="Rectangle 50"/>
          <p:cNvSpPr>
            <a:spLocks noChangeArrowheads="1"/>
          </p:cNvSpPr>
          <p:nvPr/>
        </p:nvSpPr>
        <p:spPr bwMode="auto">
          <a:xfrm>
            <a:off x="365124" y="638422"/>
            <a:ext cx="8777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Особенности проведения экзамена по русскому языку (ОГЭ)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99964" y="582659"/>
            <a:ext cx="8644036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Особенности проведения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экзамена по русскому языку (ГВЭ)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90886" y="4492715"/>
            <a:ext cx="2046288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Изложение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67544" y="2159146"/>
            <a:ext cx="2046288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Сочинение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881483" y="6134100"/>
            <a:ext cx="8029139" cy="5762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Аутизм – диктант  700-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номера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043115" y="2653340"/>
            <a:ext cx="2969045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200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3043115" y="1420126"/>
            <a:ext cx="3006203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А   100-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2537174" y="1708273"/>
            <a:ext cx="492125" cy="1473246"/>
          </a:xfrm>
          <a:prstGeom prst="leftBrace">
            <a:avLst>
              <a:gd name="adj1" fmla="val 14532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19909" y="3861048"/>
            <a:ext cx="2892251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А 400-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28293" y="5166816"/>
            <a:ext cx="2883867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К  500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2412" y="2420888"/>
            <a:ext cx="3051588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ЗПР,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тяжелые </a:t>
            </a:r>
            <a:r>
              <a:rPr lang="ru-RU" sz="2000" dirty="0" err="1" smtClean="0">
                <a:solidFill>
                  <a:srgbClr val="C00000"/>
                </a:solidFill>
                <a:cs typeface="+mn-cs"/>
              </a:rPr>
              <a:t>наруш</a:t>
            </a:r>
            <a:r>
              <a:rPr lang="ru-RU" sz="2000" dirty="0" smtClean="0">
                <a:solidFill>
                  <a:srgbClr val="C00000"/>
                </a:solidFill>
                <a:cs typeface="+mn-cs"/>
              </a:rPr>
              <a:t>. речи,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глухие, слабослышащие</a:t>
            </a:r>
          </a:p>
        </p:txBody>
      </p:sp>
      <p:sp>
        <p:nvSpPr>
          <p:cNvPr id="22" name="AutoShape 5"/>
          <p:cNvSpPr>
            <a:spLocks/>
          </p:cNvSpPr>
          <p:nvPr/>
        </p:nvSpPr>
        <p:spPr bwMode="auto">
          <a:xfrm>
            <a:off x="2627784" y="4041842"/>
            <a:ext cx="492125" cy="1473246"/>
          </a:xfrm>
          <a:prstGeom prst="leftBrace">
            <a:avLst>
              <a:gd name="adj1" fmla="val 14532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092412" y="4869160"/>
            <a:ext cx="3051588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ЗПР,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тяжелые </a:t>
            </a:r>
            <a:r>
              <a:rPr lang="ru-RU" sz="2000" dirty="0" err="1" smtClean="0">
                <a:solidFill>
                  <a:srgbClr val="C00000"/>
                </a:solidFill>
                <a:cs typeface="+mn-cs"/>
              </a:rPr>
              <a:t>наруш</a:t>
            </a:r>
            <a:r>
              <a:rPr lang="ru-RU" sz="2000" dirty="0" smtClean="0">
                <a:solidFill>
                  <a:srgbClr val="C00000"/>
                </a:solidFill>
                <a:cs typeface="+mn-cs"/>
              </a:rPr>
              <a:t>. речи,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глухие, слабослышащие</a:t>
            </a:r>
          </a:p>
        </p:txBody>
      </p:sp>
    </p:spTree>
    <p:extLst>
      <p:ext uri="{BB962C8B-B14F-4D97-AF65-F5344CB8AC3E}">
        <p14:creationId xmlns:p14="http://schemas.microsoft.com/office/powerpoint/2010/main" val="132966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92972" y="2052664"/>
            <a:ext cx="8524875" cy="280343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 тем сочинений содержит: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четыре темы разной проблематики, сгруппированные в соответствии с определенной структурой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инструкцию для обучающегося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2972" y="692696"/>
            <a:ext cx="8535447" cy="11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по русскому языку (ГВЭ)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Сочинение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psychscene.com/wp-content/uploads/2012/03/iStock_000015358019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38" y="4256782"/>
            <a:ext cx="2931980" cy="26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36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67544" y="1484784"/>
            <a:ext cx="8524875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Изложение с творческим заданием содержит: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текст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творческое задание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инструкцию для обучающегося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9171091" cy="8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по русскому языку (ГВЭ). Изложение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20072" y="3429000"/>
            <a:ext cx="561635" cy="734518"/>
          </a:xfrm>
          <a:prstGeom prst="rightArrow">
            <a:avLst/>
          </a:prstGeom>
          <a:solidFill>
            <a:srgbClr val="D0D8E8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3528" y="3284984"/>
            <a:ext cx="4824536" cy="1264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Участники без ОВЗ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Участники с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диабетом, онкологией и др.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868144" y="3501008"/>
            <a:ext cx="3168352" cy="58744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Текст читается 2 раза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3528" y="4725144"/>
            <a:ext cx="5390070" cy="191088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Участники с нарушениями ОДА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Слепые, слабовидящие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ЗПР, с тяжелыми нарушениями речи, глухие, слабослышащие(подробное или сжатое изложение)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796136" y="5301208"/>
            <a:ext cx="561635" cy="734518"/>
          </a:xfrm>
          <a:prstGeom prst="rightArrow">
            <a:avLst/>
          </a:prstGeom>
          <a:solidFill>
            <a:srgbClr val="D0D8E8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347600" y="4941168"/>
            <a:ext cx="2796400" cy="13261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Текст выдается для чтения на 40 мин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2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1393777" y="2115610"/>
            <a:ext cx="6552728" cy="141843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Диктант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пишут обучающиеся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 расстройствами аутистического спектра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8986" y="722029"/>
            <a:ext cx="8665014" cy="11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по русскому языку  (ГВЭ)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Диктант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www.fluentin3months.com/wp-content/uploads/2015/02/write-japan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5" y="3573016"/>
            <a:ext cx="3744416" cy="30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61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04614" y="1916832"/>
            <a:ext cx="8531882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 – для обучающихся с ЗПР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10 заданий с кратким ответом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5454" y="692696"/>
            <a:ext cx="8665013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по математике (ГВЭ)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4614" y="3181626"/>
            <a:ext cx="8531882" cy="15107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100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 – для всех остальных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12 заданий, из которых 10 заданий с кратким ответом и 2 задания с развернутым ответом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36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497282" y="548680"/>
            <a:ext cx="8698812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должен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3998" y="2632528"/>
            <a:ext cx="8500844" cy="64899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В 09:50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начать первую часть инструктажа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472" y="4500570"/>
            <a:ext cx="8429684" cy="194165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После проведения инструктажа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объявить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время начала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окончания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выполнения экзаменационной работы и зафиксировать это на доске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2190" y="1880365"/>
            <a:ext cx="8485356" cy="64899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позднее 09:45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 руководителя ЭМ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3998" y="3355911"/>
            <a:ext cx="8500844" cy="107988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Не ранее 10:00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начать вторую часть инструктажа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0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836612"/>
            <a:ext cx="7543800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Материалы располагаются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 сайте ГУ ЯО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ЦОиККО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http://coikko.ru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разделе «ГИА-9»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«Инструктивные методические материалы».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При возникновении вопросов по организации и проведению государственной итоговой аттестации по образовательным программам основного общего образования просим присылать их на адрес электронной почты: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smv6168@yandex.ru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4119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22266</TotalTime>
  <Words>2718</Words>
  <Application>Microsoft Office PowerPoint</Application>
  <PresentationFormat>Экран (4:3)</PresentationFormat>
  <Paragraphs>627</Paragraphs>
  <Slides>90</Slides>
  <Notes>88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90</vt:i4>
      </vt:variant>
    </vt:vector>
  </HeadingPairs>
  <TitlesOfParts>
    <vt:vector size="99" baseType="lpstr">
      <vt:lpstr>Arial Unicode MS</vt:lpstr>
      <vt:lpstr>MS Gothic</vt:lpstr>
      <vt:lpstr>Arial</vt:lpstr>
      <vt:lpstr>Arial Narrow</vt:lpstr>
      <vt:lpstr>Cambria</vt:lpstr>
      <vt:lpstr>Times New Roman</vt:lpstr>
      <vt:lpstr>Wingdings</vt:lpstr>
      <vt:lpstr>Оформление по умолчанию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Котиков_АС</cp:lastModifiedBy>
  <cp:revision>1368</cp:revision>
  <cp:lastPrinted>2019-04-15T08:03:16Z</cp:lastPrinted>
  <dcterms:created xsi:type="dcterms:W3CDTF">1601-01-01T00:00:00Z</dcterms:created>
  <dcterms:modified xsi:type="dcterms:W3CDTF">2020-04-20T11:18:27Z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