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3" r:id="rId25"/>
    <p:sldId id="282" r:id="rId26"/>
    <p:sldId id="281" r:id="rId27"/>
    <p:sldId id="284" r:id="rId28"/>
    <p:sldId id="285" r:id="rId29"/>
    <p:sldId id="296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5" r:id="rId38"/>
    <p:sldId id="297" r:id="rId39"/>
    <p:sldId id="294" r:id="rId40"/>
    <p:sldId id="293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800B"/>
    <a:srgbClr val="F5800B"/>
    <a:srgbClr val="4DC8E5"/>
    <a:srgbClr val="99CCFF"/>
    <a:srgbClr val="6699FF"/>
    <a:srgbClr val="CCEC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84"/>
    </p:cViewPr>
  </p:outlin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37877F-CF2E-485B-BBE5-BF80C74ED5BB}" type="datetimeFigureOut">
              <a:rPr lang="ru-RU"/>
              <a:pPr>
                <a:defRPr/>
              </a:pPr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05037C-363B-482C-A65F-B737D833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09D99-0887-4D25-B16F-4E96D91697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05037C-363B-482C-A65F-B737D833D9A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hapka"/>
          <p:cNvPicPr>
            <a:picLocks noChangeAspect="1" noChangeArrowheads="1"/>
          </p:cNvPicPr>
          <p:nvPr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21336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248400" cy="5516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2133600"/>
            <a:ext cx="4191000" cy="1919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4205288"/>
            <a:ext cx="4191000" cy="19208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2133600"/>
            <a:ext cx="8534400" cy="39925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609600"/>
            <a:ext cx="8534400" cy="5516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2133600"/>
            <a:ext cx="41910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chemeClr val="bg1"/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5344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Line 12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9" name="Line 13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30" name="Line 14"/>
          <p:cNvSpPr>
            <a:spLocks noChangeShapeType="1"/>
          </p:cNvSpPr>
          <p:nvPr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031" name="Picture 16" descr="shapka"/>
          <p:cNvPicPr>
            <a:picLocks noChangeAspect="1" noChangeArrowheads="1"/>
          </p:cNvPicPr>
          <p:nvPr/>
        </p:nvPicPr>
        <p:blipFill>
          <a:blip r:embed="rId17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84" r:id="rId5"/>
    <p:sldLayoutId id="2147483683" r:id="rId6"/>
    <p:sldLayoutId id="2147483682" r:id="rId7"/>
    <p:sldLayoutId id="2147483681" r:id="rId8"/>
    <p:sldLayoutId id="2147483680" r:id="rId9"/>
    <p:sldLayoutId id="2147483679" r:id="rId10"/>
    <p:sldLayoutId id="2147483678" r:id="rId11"/>
    <p:sldLayoutId id="2147483677" r:id="rId12"/>
    <p:sldLayoutId id="2147483676" r:id="rId13"/>
    <p:sldLayoutId id="2147483675" r:id="rId14"/>
    <p:sldLayoutId id="214748367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Инструкция для </a:t>
            </a:r>
            <a:br>
              <a:rPr lang="ru-RU" smtClean="0"/>
            </a:br>
            <a:r>
              <a:rPr lang="ru-RU" smtClean="0"/>
              <a:t>членов государственной экзаменационной комиссии</a:t>
            </a: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575" y="5013325"/>
            <a:ext cx="6400800" cy="1271588"/>
          </a:xfrm>
        </p:spPr>
        <p:txBody>
          <a:bodyPr/>
          <a:lstStyle/>
          <a:p>
            <a:pPr algn="l"/>
            <a:r>
              <a:rPr lang="ru-RU" sz="2400" smtClean="0"/>
              <a:t>Тулина Вера Борисовна, </a:t>
            </a:r>
          </a:p>
          <a:p>
            <a:pPr algn="l"/>
            <a:r>
              <a:rPr lang="ru-RU" sz="2400" smtClean="0"/>
              <a:t>главный специалист ГУ ЯО ЦОиККО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34400" cy="1143000"/>
          </a:xfrm>
        </p:spPr>
        <p:txBody>
          <a:bodyPr/>
          <a:lstStyle/>
          <a:p>
            <a:r>
              <a:rPr lang="ru-RU" sz="2800" smtClean="0"/>
              <a:t>В ППЭ выделяются помещения: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683568" y="1412777"/>
            <a:ext cx="4679950" cy="720080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rgbClr val="F58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Для руководителей ППЭ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755650" y="4437063"/>
            <a:ext cx="4679950" cy="93662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rgbClr val="F58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Для представителей средств массовой информации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55650" y="5445125"/>
            <a:ext cx="4752975" cy="93662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rgbClr val="F58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Общественных наблюдателей и иных лиц, имеющих право присутствовать в ППЭ в день экзамена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83568" y="2204864"/>
            <a:ext cx="4679950" cy="93662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rgbClr val="F58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</a:rPr>
              <a:t>Для медицинских работников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755650" y="3212976"/>
            <a:ext cx="4679950" cy="1152649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25400" cap="flat" cmpd="sng" algn="ctr">
            <a:solidFill>
              <a:srgbClr val="F580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</a:rPr>
              <a:t>Для представителей организаций, осуществляющих образовательную деятельность, сопровождающих обучающихся</a:t>
            </a:r>
          </a:p>
        </p:txBody>
      </p:sp>
      <p:sp>
        <p:nvSpPr>
          <p:cNvPr id="28679" name="Правая фигурная скобка 8"/>
          <p:cNvSpPr>
            <a:spLocks/>
          </p:cNvSpPr>
          <p:nvPr/>
        </p:nvSpPr>
        <p:spPr bwMode="auto">
          <a:xfrm>
            <a:off x="5580112" y="3212976"/>
            <a:ext cx="647700" cy="3024188"/>
          </a:xfrm>
          <a:prstGeom prst="rightBrace">
            <a:avLst>
              <a:gd name="adj1" fmla="val 8344"/>
              <a:gd name="adj2" fmla="val 50435"/>
            </a:avLst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6443663" y="4365625"/>
            <a:ext cx="187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Изолируются от аудиторий для проведения экзамена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531225" cy="1223963"/>
          </a:xfrm>
        </p:spPr>
        <p:txBody>
          <a:bodyPr anchor="t"/>
          <a:lstStyle/>
          <a:p>
            <a:r>
              <a:rPr lang="ru-RU" sz="2800" smtClean="0">
                <a:solidFill>
                  <a:schemeClr val="tx1"/>
                </a:solidFill>
                <a:cs typeface="Times New Roman" pitchFamily="18" charset="0"/>
              </a:rPr>
              <a:t>Особенности организации  ППЭ для участников ЕГЭ с ограниченными возможностями здоровья (п.37)</a:t>
            </a:r>
            <a:r>
              <a:rPr lang="ru-RU" sz="280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ru-RU" sz="2800" smtClean="0">
                <a:solidFill>
                  <a:schemeClr val="tx1"/>
                </a:solidFill>
                <a:cs typeface="Arial" charset="0"/>
              </a:rPr>
            </a:br>
            <a:endParaRPr lang="ru-RU" sz="2800" smtClean="0"/>
          </a:p>
        </p:txBody>
      </p:sp>
      <p:sp>
        <p:nvSpPr>
          <p:cNvPr id="29698" name="Скругленный прямоугольник 3"/>
          <p:cNvSpPr>
            <a:spLocks noChangeArrowheads="1"/>
          </p:cNvSpPr>
          <p:nvPr/>
        </p:nvSpPr>
        <p:spPr bwMode="auto">
          <a:xfrm>
            <a:off x="900113" y="1916113"/>
            <a:ext cx="7848600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Обеспечен беспрепятственный доступ участников в ППЭ, аудитории и иные помещения</a:t>
            </a:r>
            <a:endParaRPr lang="ru-RU" sz="2000" dirty="0">
              <a:cs typeface="Arial" charset="0"/>
            </a:endParaRPr>
          </a:p>
        </p:txBody>
      </p:sp>
      <p:sp>
        <p:nvSpPr>
          <p:cNvPr id="29699" name="Скругленный прямоугольник 4"/>
          <p:cNvSpPr>
            <a:spLocks noChangeArrowheads="1"/>
          </p:cNvSpPr>
          <p:nvPr/>
        </p:nvSpPr>
        <p:spPr bwMode="auto">
          <a:xfrm>
            <a:off x="900113" y="2708275"/>
            <a:ext cx="7848600" cy="649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Присутствие ассистентов, оказывающих необходимую техническую помощь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cs typeface="Arial" charset="0"/>
            </a:endParaRPr>
          </a:p>
        </p:txBody>
      </p:sp>
      <p:sp>
        <p:nvSpPr>
          <p:cNvPr id="29700" name="Скругленный прямоугольник 5"/>
          <p:cNvSpPr>
            <a:spLocks noChangeArrowheads="1"/>
          </p:cNvSpPr>
          <p:nvPr/>
        </p:nvSpPr>
        <p:spPr bwMode="auto">
          <a:xfrm>
            <a:off x="900113" y="3500438"/>
            <a:ext cx="7848600" cy="6492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в процессе сдачи экзамена необходимых им  технических средств.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</p:txBody>
      </p:sp>
      <p:sp>
        <p:nvSpPr>
          <p:cNvPr id="29701" name="Скругленный прямоугольник 6"/>
          <p:cNvSpPr>
            <a:spLocks noChangeArrowheads="1"/>
          </p:cNvSpPr>
          <p:nvPr/>
        </p:nvSpPr>
        <p:spPr bwMode="auto">
          <a:xfrm>
            <a:off x="900113" y="4292600"/>
            <a:ext cx="7848600" cy="6492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питания  и перерывов для проведения необходимых медико-профилактических процедур</a:t>
            </a:r>
            <a:endParaRPr lang="ru-RU" sz="2000" dirty="0">
              <a:cs typeface="Arial" charset="0"/>
            </a:endParaRPr>
          </a:p>
        </p:txBody>
      </p:sp>
      <p:sp>
        <p:nvSpPr>
          <p:cNvPr id="29702" name="Скругленный прямоугольник 7"/>
          <p:cNvSpPr>
            <a:spLocks noChangeArrowheads="1"/>
          </p:cNvSpPr>
          <p:nvPr/>
        </p:nvSpPr>
        <p:spPr bwMode="auto">
          <a:xfrm>
            <a:off x="899592" y="5085184"/>
            <a:ext cx="7848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Увеличение времени экзамена на 1,5 часа </a:t>
            </a:r>
            <a:endParaRPr lang="ru-RU" sz="2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9703" name="Скругленный прямоугольник 8"/>
          <p:cNvSpPr>
            <a:spLocks noChangeArrowheads="1"/>
          </p:cNvSpPr>
          <p:nvPr/>
        </p:nvSpPr>
        <p:spPr bwMode="auto">
          <a:xfrm>
            <a:off x="900113" y="5876925"/>
            <a:ext cx="7848600" cy="647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Arial" charset="0"/>
              </a:rPr>
              <a:t>Наличие необходимых технических средств и условий для организации проведения ЕГЭ различным категориям участников ЕГЭ с ОВЗ.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Видеонаблюдение</a:t>
            </a:r>
          </a:p>
        </p:txBody>
      </p:sp>
      <p:pic>
        <p:nvPicPr>
          <p:cNvPr id="30722" name="Рисунок 2" descr="ведется видеонаблюден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060575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"/>
          <p:cNvSpPr>
            <a:spLocks noChangeArrowheads="1"/>
          </p:cNvSpPr>
          <p:nvPr/>
        </p:nvSpPr>
        <p:spPr bwMode="auto">
          <a:xfrm>
            <a:off x="755650" y="1737787"/>
            <a:ext cx="39608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всех аудиториях ППЭ, оснащенных видеонаблюдением, должна быть размещена информация о том, что в данной аудитории ведется видеонаблюдение.</a:t>
            </a:r>
          </a:p>
          <a:p>
            <a:pPr indent="3429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 ЕГЭ, находящиеся в ППЭ во время проведения экзаменов, предупреждаются о ведении видеозаписи экзамена.</a:t>
            </a:r>
            <a:endParaRPr lang="ru-RU" sz="2000" dirty="0">
              <a:cs typeface="Arial" charset="0"/>
            </a:endParaRPr>
          </a:p>
          <a:p>
            <a:pPr indent="342900" algn="just"/>
            <a:endParaRPr lang="ru-RU" sz="20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Скругленный прямоугольник 2"/>
          <p:cNvSpPr>
            <a:spLocks noChangeArrowheads="1"/>
          </p:cNvSpPr>
          <p:nvPr/>
        </p:nvSpPr>
        <p:spPr bwMode="auto">
          <a:xfrm>
            <a:off x="1115616" y="692696"/>
            <a:ext cx="7561262" cy="158417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Основание</a:t>
            </a:r>
            <a:endParaRPr lang="ru-RU" sz="2000" b="1" dirty="0">
              <a:cs typeface="Arial" charset="0"/>
            </a:endParaRPr>
          </a:p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остановки  экзамена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ППЭ  или отдельных аудиториях;</a:t>
            </a:r>
            <a:endParaRPr lang="ru-RU" sz="2000" dirty="0">
              <a:cs typeface="Arial" charset="0"/>
            </a:endParaRPr>
          </a:p>
          <a:p>
            <a:pPr algn="ctr"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аннулирования результатов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ГИА и повторного допуска обучающихся, </a:t>
            </a:r>
          </a:p>
          <a:p>
            <a:pPr algn="ctr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выпускников прошлых лет к сдаче экзамена</a:t>
            </a:r>
            <a:endParaRPr lang="ru-RU" sz="2000" dirty="0">
              <a:cs typeface="Arial" charset="0"/>
            </a:endParaRPr>
          </a:p>
        </p:txBody>
      </p:sp>
      <p:sp>
        <p:nvSpPr>
          <p:cNvPr id="31746" name="Скругленный прямоугольник 4"/>
          <p:cNvSpPr>
            <a:spLocks noChangeArrowheads="1"/>
          </p:cNvSpPr>
          <p:nvPr/>
        </p:nvSpPr>
        <p:spPr bwMode="auto">
          <a:xfrm>
            <a:off x="611560" y="2924944"/>
            <a:ext cx="2808287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Отсутствие средств видеонаблюдения</a:t>
            </a:r>
          </a:p>
        </p:txBody>
      </p:sp>
      <p:sp>
        <p:nvSpPr>
          <p:cNvPr id="31747" name="Скругленный прямоугольник 5"/>
          <p:cNvSpPr>
            <a:spLocks noChangeArrowheads="1"/>
          </p:cNvSpPr>
          <p:nvPr/>
        </p:nvSpPr>
        <p:spPr bwMode="auto">
          <a:xfrm>
            <a:off x="6084888" y="2852738"/>
            <a:ext cx="2806700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Неисправное состояние средств видеонаблюдения</a:t>
            </a:r>
          </a:p>
        </p:txBody>
      </p:sp>
      <p:sp>
        <p:nvSpPr>
          <p:cNvPr id="31748" name="Скругленный прямоугольник 6"/>
          <p:cNvSpPr>
            <a:spLocks noChangeArrowheads="1"/>
          </p:cNvSpPr>
          <p:nvPr/>
        </p:nvSpPr>
        <p:spPr bwMode="auto">
          <a:xfrm>
            <a:off x="1763713" y="4508500"/>
            <a:ext cx="2808287" cy="14407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Отсутствие видеозаписи экзамена</a:t>
            </a:r>
          </a:p>
        </p:txBody>
      </p:sp>
      <p:sp>
        <p:nvSpPr>
          <p:cNvPr id="31749" name="Скругленный прямоугольник 7"/>
          <p:cNvSpPr>
            <a:spLocks noChangeArrowheads="1"/>
          </p:cNvSpPr>
          <p:nvPr/>
        </p:nvSpPr>
        <p:spPr bwMode="auto">
          <a:xfrm>
            <a:off x="4787900" y="4508500"/>
            <a:ext cx="2808288" cy="14407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Отключение средств видеонаблюдения </a:t>
            </a:r>
          </a:p>
          <a:p>
            <a:pPr algn="ctr"/>
            <a:r>
              <a:rPr lang="ru-RU" dirty="0">
                <a:latin typeface="Times New Roman" pitchFamily="18" charset="0"/>
              </a:rPr>
              <a:t>во время проведения экзамена 15 минут  и более </a:t>
            </a:r>
          </a:p>
        </p:txBody>
      </p:sp>
      <p:sp>
        <p:nvSpPr>
          <p:cNvPr id="31750" name="Стрелка вниз 8"/>
          <p:cNvSpPr>
            <a:spLocks noChangeArrowheads="1"/>
          </p:cNvSpPr>
          <p:nvPr/>
        </p:nvSpPr>
        <p:spPr bwMode="auto">
          <a:xfrm>
            <a:off x="1763713" y="2276872"/>
            <a:ext cx="360362" cy="648072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1751" name="Стрелка вниз 9"/>
          <p:cNvSpPr>
            <a:spLocks noChangeArrowheads="1"/>
          </p:cNvSpPr>
          <p:nvPr/>
        </p:nvSpPr>
        <p:spPr bwMode="auto">
          <a:xfrm>
            <a:off x="7235825" y="2276872"/>
            <a:ext cx="360363" cy="576064"/>
          </a:xfrm>
          <a:prstGeom prst="downArrow">
            <a:avLst>
              <a:gd name="adj1" fmla="val 50000"/>
              <a:gd name="adj2" fmla="val 49927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1752" name="Стрелка вниз 10"/>
          <p:cNvSpPr>
            <a:spLocks noChangeArrowheads="1"/>
          </p:cNvSpPr>
          <p:nvPr/>
        </p:nvSpPr>
        <p:spPr bwMode="auto">
          <a:xfrm>
            <a:off x="3779912" y="2276872"/>
            <a:ext cx="358775" cy="2232248"/>
          </a:xfrm>
          <a:prstGeom prst="downArrow">
            <a:avLst>
              <a:gd name="adj1" fmla="val 50000"/>
              <a:gd name="adj2" fmla="val 50184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31753" name="Стрелка вниз 11"/>
          <p:cNvSpPr>
            <a:spLocks noChangeArrowheads="1"/>
          </p:cNvSpPr>
          <p:nvPr/>
        </p:nvSpPr>
        <p:spPr bwMode="auto">
          <a:xfrm>
            <a:off x="5219700" y="2276872"/>
            <a:ext cx="360363" cy="2232248"/>
          </a:xfrm>
          <a:prstGeom prst="downArrow">
            <a:avLst>
              <a:gd name="adj1" fmla="val 50000"/>
              <a:gd name="adj2" fmla="val 49963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534400" cy="1079500"/>
          </a:xfrm>
        </p:spPr>
        <p:txBody>
          <a:bodyPr anchor="t"/>
          <a:lstStyle/>
          <a:p>
            <a:r>
              <a:rPr lang="ru-RU" sz="2800" smtClean="0"/>
              <a:t>Действия при обнаружении факта отключения </a:t>
            </a:r>
            <a:br>
              <a:rPr lang="ru-RU" sz="2800" smtClean="0"/>
            </a:br>
            <a:r>
              <a:rPr lang="ru-RU" sz="2800" smtClean="0"/>
              <a:t>системы  видеонаблюдения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2770" name="Скругленный прямоугольник 2"/>
          <p:cNvSpPr>
            <a:spLocks noChangeArrowheads="1"/>
          </p:cNvSpPr>
          <p:nvPr/>
        </p:nvSpPr>
        <p:spPr bwMode="auto">
          <a:xfrm>
            <a:off x="684213" y="1557338"/>
            <a:ext cx="3455987" cy="15827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400">
                <a:latin typeface="Times New Roman" pitchFamily="18" charset="0"/>
              </a:rPr>
              <a:t>Организатор в аудитории, в которой произошло отключение ПАК (программно-аппаратный комплекс), ставит в известность об этом члена ГЭК.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556792"/>
            <a:ext cx="4094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31550" cmpd="sng">
                  <a:solidFill>
                    <a:srgbClr val="000099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1</a:t>
            </a:r>
          </a:p>
        </p:txBody>
      </p:sp>
      <p:grpSp>
        <p:nvGrpSpPr>
          <p:cNvPr id="32772" name="Группа 16"/>
          <p:cNvGrpSpPr>
            <a:grpSpLocks/>
          </p:cNvGrpSpPr>
          <p:nvPr/>
        </p:nvGrpSpPr>
        <p:grpSpPr bwMode="auto">
          <a:xfrm>
            <a:off x="4787900" y="1557338"/>
            <a:ext cx="3455988" cy="1584325"/>
            <a:chOff x="4788024" y="1556792"/>
            <a:chExt cx="3456000" cy="1584176"/>
          </a:xfrm>
        </p:grpSpPr>
        <p:sp>
          <p:nvSpPr>
            <p:cNvPr id="32785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88024" y="1556792"/>
              <a:ext cx="3456000" cy="158417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rgbClr val="F5800B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    Член ГЭК с техническим специалистом связываются с Оператором по телефону «горячей линии» для получения инструкции по проведению безотлагательных действий по восстановлению работы системы.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860032" y="1556792"/>
              <a:ext cx="4094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31550" cmpd="sng">
                    <a:solidFill>
                      <a:srgbClr val="000099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+mn-lt"/>
                </a:rPr>
                <a:t>2</a:t>
              </a:r>
            </a:p>
          </p:txBody>
        </p:sp>
      </p:grpSp>
      <p:grpSp>
        <p:nvGrpSpPr>
          <p:cNvPr id="32773" name="Группа 17"/>
          <p:cNvGrpSpPr>
            <a:grpSpLocks/>
          </p:cNvGrpSpPr>
          <p:nvPr/>
        </p:nvGrpSpPr>
        <p:grpSpPr bwMode="auto">
          <a:xfrm>
            <a:off x="684213" y="3213100"/>
            <a:ext cx="3455987" cy="1584325"/>
            <a:chOff x="4860032" y="3284984"/>
            <a:chExt cx="3456000" cy="1584000"/>
          </a:xfrm>
        </p:grpSpPr>
        <p:sp>
          <p:nvSpPr>
            <p:cNvPr id="32783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4860032" y="3284984"/>
              <a:ext cx="3456000" cy="158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rgbClr val="F5800B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Технический специалист проводит восстановительные работы.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932040" y="3284984"/>
              <a:ext cx="4094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31550" cmpd="sng">
                    <a:solidFill>
                      <a:srgbClr val="000099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+mn-lt"/>
                </a:rPr>
                <a:t>3</a:t>
              </a:r>
            </a:p>
          </p:txBody>
        </p:sp>
      </p:grpSp>
      <p:grpSp>
        <p:nvGrpSpPr>
          <p:cNvPr id="32774" name="Группа 15"/>
          <p:cNvGrpSpPr>
            <a:grpSpLocks/>
          </p:cNvGrpSpPr>
          <p:nvPr/>
        </p:nvGrpSpPr>
        <p:grpSpPr bwMode="auto">
          <a:xfrm>
            <a:off x="4787900" y="3213100"/>
            <a:ext cx="3455988" cy="1584325"/>
            <a:chOff x="755576" y="3284984"/>
            <a:chExt cx="3456384" cy="1584000"/>
          </a:xfrm>
        </p:grpSpPr>
        <p:sp>
          <p:nvSpPr>
            <p:cNvPr id="32781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755576" y="3284984"/>
              <a:ext cx="3456384" cy="158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rgbClr val="F5800B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Если в течение </a:t>
              </a:r>
              <a:r>
                <a:rPr lang="ru-RU" sz="1400" b="1">
                  <a:latin typeface="Times New Roman" pitchFamily="18" charset="0"/>
                </a:rPr>
                <a:t>15 минут</a:t>
              </a:r>
              <a:r>
                <a:rPr lang="ru-RU" sz="1400">
                  <a:latin typeface="Times New Roman" pitchFamily="18" charset="0"/>
                </a:rPr>
                <a:t> после получения инструкции по телефону «горячей линии» не удается восстановить работоспособность ПАК, член ГЭК по согласованию с председателем ГЭК останавливает экзамен.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55576" y="3284984"/>
              <a:ext cx="4094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31550" cmpd="sng">
                    <a:solidFill>
                      <a:srgbClr val="000099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+mn-lt"/>
                </a:rPr>
                <a:t>4</a:t>
              </a:r>
            </a:p>
          </p:txBody>
        </p:sp>
      </p:grpSp>
      <p:grpSp>
        <p:nvGrpSpPr>
          <p:cNvPr id="32775" name="Группа 18"/>
          <p:cNvGrpSpPr>
            <a:grpSpLocks/>
          </p:cNvGrpSpPr>
          <p:nvPr/>
        </p:nvGrpSpPr>
        <p:grpSpPr bwMode="auto">
          <a:xfrm>
            <a:off x="684213" y="4868863"/>
            <a:ext cx="3455987" cy="1584325"/>
            <a:chOff x="755576" y="5013176"/>
            <a:chExt cx="3456384" cy="1584000"/>
          </a:xfrm>
        </p:grpSpPr>
        <p:sp>
          <p:nvSpPr>
            <p:cNvPr id="32779" name="Скругленный прямоугольник 4"/>
            <p:cNvSpPr>
              <a:spLocks noChangeArrowheads="1"/>
            </p:cNvSpPr>
            <p:nvPr/>
          </p:nvSpPr>
          <p:spPr bwMode="auto">
            <a:xfrm>
              <a:off x="755576" y="5013176"/>
              <a:ext cx="3456384" cy="158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rgbClr val="F5800B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Член ГЭК вызывает специалистов технической поддержки Оператора в ППЭ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7584" y="5013176"/>
              <a:ext cx="4094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31550" cmpd="sng">
                    <a:solidFill>
                      <a:srgbClr val="000099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+mn-lt"/>
                </a:rPr>
                <a:t>5</a:t>
              </a:r>
            </a:p>
          </p:txBody>
        </p:sp>
      </p:grpSp>
      <p:grpSp>
        <p:nvGrpSpPr>
          <p:cNvPr id="32776" name="Группа 19"/>
          <p:cNvGrpSpPr>
            <a:grpSpLocks/>
          </p:cNvGrpSpPr>
          <p:nvPr/>
        </p:nvGrpSpPr>
        <p:grpSpPr bwMode="auto">
          <a:xfrm>
            <a:off x="4787900" y="4868863"/>
            <a:ext cx="3455988" cy="1584325"/>
            <a:chOff x="4932040" y="5013176"/>
            <a:chExt cx="3456000" cy="1584000"/>
          </a:xfrm>
        </p:grpSpPr>
        <p:sp>
          <p:nvSpPr>
            <p:cNvPr id="32777" name="Скругленный прямоугольник 3"/>
            <p:cNvSpPr>
              <a:spLocks noChangeArrowheads="1"/>
            </p:cNvSpPr>
            <p:nvPr/>
          </p:nvSpPr>
          <p:spPr bwMode="auto">
            <a:xfrm>
              <a:off x="4932040" y="5013176"/>
              <a:ext cx="3456000" cy="1584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rgbClr val="F5800B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1400">
                  <a:latin typeface="Times New Roman" pitchFamily="18" charset="0"/>
                </a:rPr>
                <a:t>        По факту неисправного состояния, отключения средств видеонаблюдения или отсутствия видеозаписи экзамена член ГЭК составляет акт, который в тот же день передается председателю ГЭК 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04048" y="5013176"/>
              <a:ext cx="409475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31550" cmpd="sng">
                    <a:solidFill>
                      <a:srgbClr val="000099"/>
                    </a:solidFill>
                    <a:prstDash val="solid"/>
                  </a:ln>
                  <a:solidFill>
                    <a:srgbClr val="000099"/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  <a:latin typeface="+mn-lt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2195736" y="764704"/>
          <a:ext cx="4608512" cy="5903913"/>
        </p:xfrm>
        <a:graphic>
          <a:graphicData uri="http://schemas.openxmlformats.org/presentationml/2006/ole">
            <p:oleObj spid="_x0000_s7175" name="Acrobat Document" r:id="rId3" imgW="5668166" imgH="80190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8534400" cy="587375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В день экзамена в ППЭ присутствуют (п.40):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35842" name="Рисунок 7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9"/>
          <p:cNvSpPr txBox="1">
            <a:spLocks noChangeArrowheads="1"/>
          </p:cNvSpPr>
          <p:nvPr/>
        </p:nvSpPr>
        <p:spPr bwMode="auto">
          <a:xfrm>
            <a:off x="1258888" y="1268413"/>
            <a:ext cx="42671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руководитель и организаторы ППЭ</a:t>
            </a: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1907705" y="1844675"/>
            <a:ext cx="39078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не менее одного члена ГЭК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2483769" y="2349501"/>
            <a:ext cx="648071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технический специалист по работе с программным обеспечением, оказывающий информационно-техническую помощь руководителю и организаторам ППЭ</a:t>
            </a:r>
          </a:p>
        </p:txBody>
      </p:sp>
      <p:sp>
        <p:nvSpPr>
          <p:cNvPr id="35846" name="TextBox 12"/>
          <p:cNvSpPr txBox="1">
            <a:spLocks noChangeArrowheads="1"/>
          </p:cNvSpPr>
          <p:nvPr/>
        </p:nvSpPr>
        <p:spPr bwMode="auto">
          <a:xfrm>
            <a:off x="2843808" y="3356992"/>
            <a:ext cx="6012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руководитель организации, в помещениях которой организован ППЭ, или </a:t>
            </a:r>
            <a:r>
              <a:rPr lang="ru-RU" sz="2000" dirty="0" smtClean="0">
                <a:latin typeface="Times New Roman" pitchFamily="18" charset="0"/>
              </a:rPr>
              <a:t>уполномоченное </a:t>
            </a:r>
            <a:r>
              <a:rPr lang="ru-RU" sz="2000" dirty="0">
                <a:latin typeface="Times New Roman" pitchFamily="18" charset="0"/>
              </a:rPr>
              <a:t>им лицо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1331913" y="6092825"/>
            <a:ext cx="2391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сопровождающие</a:t>
            </a: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2627784" y="4293096"/>
            <a:ext cx="62646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сотрудники, осуществляющие охрану правопорядка, и (или) сотрудники органов внутренних дел (полиции</a:t>
            </a:r>
            <a:r>
              <a:rPr lang="ru-RU" sz="1600" dirty="0">
                <a:latin typeface="Times New Roman" pitchFamily="18" charset="0"/>
              </a:rPr>
              <a:t>)</a:t>
            </a: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2123728" y="5157192"/>
            <a:ext cx="67687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 медицинские работники и ассистенты, оказывающие необходимую техническую помощь обучающимся и выпускникам прошлых лет  с ОВЗ</a:t>
            </a:r>
          </a:p>
        </p:txBody>
      </p:sp>
      <p:pic>
        <p:nvPicPr>
          <p:cNvPr id="35850" name="Рисунок 16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4333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Рисунок 17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4318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Рисунок 18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4290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Рисунок 19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437112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4" name="Рисунок 20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29200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Рисунок 21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732463"/>
            <a:ext cx="431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 день экзамена в ППЭ могут  присутствовать (п.40)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827584" y="1916832"/>
            <a:ext cx="7921625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Должностные лица Рособрнадзора, органа исполнительной власти субъекта РФ, осуществляющего переданные полномочия РФ в сфере образования (по решению указанных органов).</a:t>
            </a:r>
          </a:p>
          <a:p>
            <a:pPr algn="just"/>
            <a:endParaRPr lang="ru-RU" sz="20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Аккредитованные в установленном порядке общественные наблюдатели </a:t>
            </a:r>
            <a:r>
              <a:rPr lang="ru-RU" sz="2000" b="1" i="1" dirty="0">
                <a:latin typeface="Times New Roman" pitchFamily="18" charset="0"/>
              </a:rPr>
              <a:t>(не более одного общественного наблюдателя в аудитории).</a:t>
            </a:r>
          </a:p>
          <a:p>
            <a:pPr algn="just"/>
            <a:endParaRPr lang="ru-RU" sz="2000" b="1" i="1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i="1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Аккредитованные в установленном порядке представители средств массовой информации </a:t>
            </a:r>
            <a:r>
              <a:rPr lang="ru-RU" sz="2000" b="1" i="1" dirty="0">
                <a:latin typeface="Times New Roman" pitchFamily="18" charset="0"/>
              </a:rPr>
              <a:t>(в аудиториях для проведения экзамена могут присутствовать  только до момента начала заполнения участниками ЕГЭ регистрационных полей экзаменационной работы</a:t>
            </a:r>
            <a:r>
              <a:rPr lang="ru-RU" sz="2000" dirty="0"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4400" cy="1143000"/>
          </a:xfrm>
        </p:spPr>
        <p:txBody>
          <a:bodyPr/>
          <a:lstStyle/>
          <a:p>
            <a:r>
              <a:rPr lang="ru-RU" sz="2800" dirty="0" smtClean="0"/>
              <a:t>Вход в ППЭ (п.41):</a:t>
            </a:r>
          </a:p>
        </p:txBody>
      </p:sp>
      <p:sp>
        <p:nvSpPr>
          <p:cNvPr id="37890" name="Скругленный прямоугольник 2"/>
          <p:cNvSpPr>
            <a:spLocks noChangeArrowheads="1"/>
          </p:cNvSpPr>
          <p:nvPr/>
        </p:nvSpPr>
        <p:spPr bwMode="auto">
          <a:xfrm>
            <a:off x="2267744" y="980728"/>
            <a:ext cx="4824412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Допуск участников ЕГЭ в ППЭ осуществляется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37891" name="Скругленный прямоугольник 3"/>
          <p:cNvSpPr>
            <a:spLocks noChangeArrowheads="1"/>
          </p:cNvSpPr>
          <p:nvPr/>
        </p:nvSpPr>
        <p:spPr bwMode="auto">
          <a:xfrm>
            <a:off x="4859338" y="2060849"/>
            <a:ext cx="3600450" cy="10801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 наличии участника ЕГЭ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в списках распределения 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в данный ППЭ  </a:t>
            </a:r>
          </a:p>
        </p:txBody>
      </p:sp>
      <p:sp>
        <p:nvSpPr>
          <p:cNvPr id="37892" name="Скругленный прямоугольник 4"/>
          <p:cNvSpPr>
            <a:spLocks noChangeArrowheads="1"/>
          </p:cNvSpPr>
          <p:nvPr/>
        </p:nvSpPr>
        <p:spPr bwMode="auto">
          <a:xfrm>
            <a:off x="1115616" y="2060848"/>
            <a:ext cx="3600450" cy="10802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 наличии документа, удостоверяющего личность участника ЕГЭ</a:t>
            </a:r>
          </a:p>
        </p:txBody>
      </p:sp>
      <p:cxnSp>
        <p:nvCxnSpPr>
          <p:cNvPr id="37893" name="Прямая со стрелкой 8"/>
          <p:cNvCxnSpPr>
            <a:cxnSpLocks noChangeShapeType="1"/>
          </p:cNvCxnSpPr>
          <p:nvPr/>
        </p:nvCxnSpPr>
        <p:spPr bwMode="auto">
          <a:xfrm>
            <a:off x="3275856" y="1700808"/>
            <a:ext cx="0" cy="360362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cxnSp>
        <p:nvCxnSpPr>
          <p:cNvPr id="37894" name="Прямая со стрелкой 9"/>
          <p:cNvCxnSpPr>
            <a:cxnSpLocks noChangeShapeType="1"/>
          </p:cNvCxnSpPr>
          <p:nvPr/>
        </p:nvCxnSpPr>
        <p:spPr bwMode="auto">
          <a:xfrm>
            <a:off x="6156176" y="1700808"/>
            <a:ext cx="0" cy="360362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sp>
        <p:nvSpPr>
          <p:cNvPr id="37895" name="Скругленный прямоугольник 10"/>
          <p:cNvSpPr>
            <a:spLocks noChangeArrowheads="1"/>
          </p:cNvSpPr>
          <p:nvPr/>
        </p:nvSpPr>
        <p:spPr bwMode="auto">
          <a:xfrm>
            <a:off x="683568" y="3356992"/>
            <a:ext cx="4032895" cy="31683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Отсутствие у  участника ЕГЭ документа, удостоверяющего личность: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Обучающийся  допускается в ППЭ после подтверждения его личности сопровождающим (форма ППЭ-20 «Акт об идентификации личности участника ГИА</a:t>
            </a:r>
            <a:r>
              <a:rPr lang="ru-RU" dirty="0" smtClean="0">
                <a:latin typeface="Times New Roman" pitchFamily="18" charset="0"/>
              </a:rPr>
              <a:t>»);</a:t>
            </a:r>
          </a:p>
          <a:p>
            <a:pPr algn="just"/>
            <a:endParaRPr lang="ru-RU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</a:rPr>
              <a:t> Выпускник прошлых лет (ВПЛ) не допускается в ППЭ.</a:t>
            </a:r>
          </a:p>
          <a:p>
            <a:pPr algn="ctr"/>
            <a:endParaRPr lang="ru-RU" sz="2000" dirty="0">
              <a:cs typeface="Arial" charset="0"/>
            </a:endParaRPr>
          </a:p>
        </p:txBody>
      </p:sp>
      <p:sp>
        <p:nvSpPr>
          <p:cNvPr id="37896" name="Скругленный прямоугольник 11"/>
          <p:cNvSpPr>
            <a:spLocks noChangeArrowheads="1"/>
          </p:cNvSpPr>
          <p:nvPr/>
        </p:nvSpPr>
        <p:spPr bwMode="auto">
          <a:xfrm>
            <a:off x="4932040" y="3356992"/>
            <a:ext cx="3960117" cy="30963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</a:rPr>
              <a:t>Отсутствие участника ЕГЭ в списках распределения в данный ППЭ:   </a:t>
            </a:r>
          </a:p>
          <a:p>
            <a:pPr algn="ctr"/>
            <a:endParaRPr lang="ru-RU" sz="1400" dirty="0"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</a:rPr>
              <a:t>Участник ЕГЭ в ППЭ не допускается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Член ГЭК фиксирует данный факт для дальнейшего принятия решения </a:t>
            </a:r>
          </a:p>
          <a:p>
            <a:endParaRPr lang="ru-RU" dirty="0">
              <a:latin typeface="Times New Roman" pitchFamily="18" charset="0"/>
            </a:endParaRPr>
          </a:p>
        </p:txBody>
      </p:sp>
      <p:cxnSp>
        <p:nvCxnSpPr>
          <p:cNvPr id="37897" name="Прямая соединительная линия 14"/>
          <p:cNvCxnSpPr>
            <a:cxnSpLocks noChangeShapeType="1"/>
          </p:cNvCxnSpPr>
          <p:nvPr/>
        </p:nvCxnSpPr>
        <p:spPr bwMode="auto">
          <a:xfrm flipH="1">
            <a:off x="3275856" y="3140968"/>
            <a:ext cx="744" cy="216024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37898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6156176" y="3140968"/>
            <a:ext cx="150" cy="216024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534400" cy="1143000"/>
          </a:xfrm>
        </p:spPr>
        <p:txBody>
          <a:bodyPr/>
          <a:lstStyle/>
          <a:p>
            <a:r>
              <a:rPr lang="ru-RU" sz="2800" dirty="0" smtClean="0"/>
              <a:t>Вход в ППЭ</a:t>
            </a:r>
            <a:br>
              <a:rPr lang="ru-RU" sz="2800" dirty="0" smtClean="0"/>
            </a:br>
            <a:r>
              <a:rPr lang="ru-RU" sz="2000" i="1" dirty="0" smtClean="0"/>
              <a:t> членов ГЭК,  организаторов,  технических специалистов, ассистентов, оказывающим необходимую техническую помощь участникам ГИА с ОВЗ,  медицинских работников, общественных наблюдателей, представителей СМИ осуществляется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sp>
        <p:nvSpPr>
          <p:cNvPr id="38914" name="Скругленный прямоугольник 2"/>
          <p:cNvSpPr>
            <a:spLocks noChangeArrowheads="1"/>
          </p:cNvSpPr>
          <p:nvPr/>
        </p:nvSpPr>
        <p:spPr bwMode="auto">
          <a:xfrm>
            <a:off x="1116012" y="2420888"/>
            <a:ext cx="4320083" cy="1008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 наличии документов, удостоверяющих их личность</a:t>
            </a:r>
          </a:p>
        </p:txBody>
      </p:sp>
      <p:sp>
        <p:nvSpPr>
          <p:cNvPr id="38915" name="Скругленный прямоугольник 3"/>
          <p:cNvSpPr>
            <a:spLocks noChangeArrowheads="1"/>
          </p:cNvSpPr>
          <p:nvPr/>
        </p:nvSpPr>
        <p:spPr bwMode="auto">
          <a:xfrm>
            <a:off x="2699792" y="3933056"/>
            <a:ext cx="4536975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 наличии документов, подтверждающих их полномочия</a:t>
            </a:r>
          </a:p>
        </p:txBody>
      </p:sp>
      <p:sp>
        <p:nvSpPr>
          <p:cNvPr id="38916" name="Скругленный прямоугольник 4"/>
          <p:cNvSpPr>
            <a:spLocks noChangeArrowheads="1"/>
          </p:cNvSpPr>
          <p:nvPr/>
        </p:nvSpPr>
        <p:spPr bwMode="auto">
          <a:xfrm>
            <a:off x="3851920" y="5300663"/>
            <a:ext cx="4824536" cy="936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 наличии указанных лиц в списках распределения в данный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803275"/>
          </a:xfrm>
        </p:spPr>
        <p:txBody>
          <a:bodyPr/>
          <a:lstStyle/>
          <a:p>
            <a:r>
              <a:rPr lang="ru-RU" sz="2800" smtClean="0"/>
              <a:t>Нормативно-правовые документы</a:t>
            </a:r>
          </a:p>
        </p:txBody>
      </p:sp>
      <p:sp>
        <p:nvSpPr>
          <p:cNvPr id="20482" name="TextBox 11"/>
          <p:cNvSpPr txBox="1">
            <a:spLocks noChangeArrowheads="1"/>
          </p:cNvSpPr>
          <p:nvPr/>
        </p:nvSpPr>
        <p:spPr bwMode="auto">
          <a:xfrm>
            <a:off x="755650" y="1741488"/>
            <a:ext cx="7777163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Bef>
                <a:spcPts val="6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</a:rPr>
              <a:t> Федеральный закон от 29.12.2012 № 273-ФЗ «Об образовании в Российской Федерации»</a:t>
            </a:r>
          </a:p>
          <a:p>
            <a:pPr algn="just">
              <a:spcBef>
                <a:spcPts val="6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</a:rPr>
              <a:t> Приказ Министерства образования и науки Российской Федерации  от 26.12.2013 № 1400 «Об утверждении Порядка проведения государственной итоговой аттестации по образовательным программам среднего общего образования» (в редакции приказа от 16.01.2015 № 9)</a:t>
            </a:r>
          </a:p>
          <a:p>
            <a:pPr algn="just">
              <a:spcBef>
                <a:spcPts val="6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</a:rPr>
              <a:t> Постановление Правительства РФ от 31 августа 2013 года № 755</a:t>
            </a:r>
          </a:p>
          <a:p>
            <a:pPr algn="just">
              <a:spcBef>
                <a:spcPts val="6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</a:rPr>
              <a:t> Приказ Министерства образования и науки Российской Федерации от 28.06.2013  № 491 «Об утверждении Порядка  аккредитации граждан в качестве общественных наблюдателей при проведении государственной  итоговой аттестации по образовательным программам  основного общего и среднего общего образования, всероссийской олимпиады школьников и олимпиад школьников» (в редакции приказов от 19.05.2014 № 552, от 12.01.2015 № 2) </a:t>
            </a:r>
          </a:p>
          <a:p>
            <a:pPr algn="just">
              <a:spcBef>
                <a:spcPts val="6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1600">
                <a:latin typeface="Times New Roman" pitchFamily="18" charset="0"/>
              </a:rPr>
              <a:t> Приказ от 3 февраля 2015 г. N 46 «Об утверждении единого расписания и продолжительности проведения ОГЭ по каждому учебному предмету, перечня средств обучения и воспитания, используемых при его проведении в 2015 году» </a:t>
            </a:r>
          </a:p>
          <a:p>
            <a:pPr algn="just">
              <a:buClr>
                <a:srgbClr val="F5800B"/>
              </a:buClr>
              <a:buFont typeface="Wingdings" pitchFamily="2" charset="2"/>
              <a:buChar char="ü"/>
            </a:pPr>
            <a:endParaRPr lang="ru-RU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34400" cy="566751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Член ГЭК</a:t>
            </a:r>
            <a:br>
              <a:rPr lang="ru-RU" sz="2800" dirty="0" smtClean="0"/>
            </a:br>
            <a:r>
              <a:rPr lang="ru-RU" sz="2600" b="0" dirty="0" smtClean="0"/>
              <a:t/>
            </a:r>
            <a:br>
              <a:rPr lang="ru-RU" sz="2600" b="0" dirty="0" smtClean="0"/>
            </a:br>
            <a:r>
              <a:rPr lang="ru-RU" sz="2600" b="0" dirty="0" smtClean="0"/>
              <a:t>присутствует при организации входа участников ЕГЭ в ППЭ и осуществляет контроль за соблюдением требования Порядка о запрете участникам ЕГЭ, организаторам, ассистентам, оказывающим необходимую техническую помощь лицам с ОВЗ, детям-инвалидам и инвалидам, техническим специалистам иметь при себе средства связи, в том числе осуществляет контроль за организацией сдачи иных вещей (не перечисленных в п. 45 Порядка) в специально выделенном в ППЭ месте для личных вещей участников ЕГЭ.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8534400" cy="87426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В </a:t>
            </a:r>
            <a:r>
              <a:rPr lang="ru-RU" sz="2800" dirty="0" smtClean="0"/>
              <a:t>день проведения экзамена  в </a:t>
            </a:r>
            <a:r>
              <a:rPr lang="ru-RU" sz="2800" dirty="0" smtClean="0"/>
              <a:t>ППЭ </a:t>
            </a:r>
            <a:r>
              <a:rPr lang="ru-RU" sz="2800" dirty="0" smtClean="0">
                <a:solidFill>
                  <a:srgbClr val="FF0000"/>
                </a:solidFill>
              </a:rPr>
              <a:t>запрещается </a:t>
            </a:r>
            <a:r>
              <a:rPr lang="ru-RU" sz="2800" dirty="0" smtClean="0"/>
              <a:t>(п.45)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0962" name="Скругленный прямоугольник 5"/>
          <p:cNvSpPr>
            <a:spLocks noChangeArrowheads="1"/>
          </p:cNvSpPr>
          <p:nvPr/>
        </p:nvSpPr>
        <p:spPr bwMode="auto">
          <a:xfrm>
            <a:off x="539552" y="1412777"/>
            <a:ext cx="4248471" cy="143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Организаторам,  техническим специалистам, ассистентам, оказывающим необходимую техническую помощь участникам ГИА  с ОВЗ </a:t>
            </a:r>
          </a:p>
        </p:txBody>
      </p:sp>
      <p:sp>
        <p:nvSpPr>
          <p:cNvPr id="40963" name="Скругленный прямоугольник 6"/>
          <p:cNvSpPr>
            <a:spLocks noChangeArrowheads="1"/>
          </p:cNvSpPr>
          <p:nvPr/>
        </p:nvSpPr>
        <p:spPr bwMode="auto">
          <a:xfrm>
            <a:off x="5076825" y="1412777"/>
            <a:ext cx="3887663" cy="1439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Руководителю ППЭ, членам ГЭК, общественным наблюдателям, представителям СМИ, медицинским работникам</a:t>
            </a:r>
          </a:p>
        </p:txBody>
      </p:sp>
      <p:sp>
        <p:nvSpPr>
          <p:cNvPr id="40964" name="Скругленный прямоугольник 8"/>
          <p:cNvSpPr>
            <a:spLocks noChangeArrowheads="1"/>
          </p:cNvSpPr>
          <p:nvPr/>
        </p:nvSpPr>
        <p:spPr bwMode="auto">
          <a:xfrm>
            <a:off x="683568" y="3284984"/>
            <a:ext cx="1728564" cy="1511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Иметь   при   себе   средства   связи </a:t>
            </a:r>
            <a:endParaRPr lang="ru-RU" sz="2000" dirty="0">
              <a:cs typeface="Arial" charset="0"/>
            </a:endParaRPr>
          </a:p>
        </p:txBody>
      </p:sp>
      <p:sp>
        <p:nvSpPr>
          <p:cNvPr id="40965" name="Скругленный прямоугольник 10"/>
          <p:cNvSpPr>
            <a:spLocks noChangeArrowheads="1"/>
          </p:cNvSpPr>
          <p:nvPr/>
        </p:nvSpPr>
        <p:spPr bwMode="auto">
          <a:xfrm>
            <a:off x="2699792" y="3213100"/>
            <a:ext cx="2808312" cy="1511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Выносить из аудиторий и ППЭ ЭМ на бумажном или электронном носителях, фотографировать ЭМ</a:t>
            </a:r>
          </a:p>
        </p:txBody>
      </p:sp>
      <p:sp>
        <p:nvSpPr>
          <p:cNvPr id="40966" name="Скругленный прямоугольник 11"/>
          <p:cNvSpPr>
            <a:spLocks noChangeArrowheads="1"/>
          </p:cNvSpPr>
          <p:nvPr/>
        </p:nvSpPr>
        <p:spPr bwMode="auto">
          <a:xfrm>
            <a:off x="6084168" y="3213100"/>
            <a:ext cx="2880320" cy="1511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Пользоваться средствами связи вне Штаба ППЭ</a:t>
            </a:r>
          </a:p>
        </p:txBody>
      </p:sp>
      <p:sp>
        <p:nvSpPr>
          <p:cNvPr id="40967" name="Скругленный прямоугольник 13"/>
          <p:cNvSpPr>
            <a:spLocks noChangeArrowheads="1"/>
          </p:cNvSpPr>
          <p:nvPr/>
        </p:nvSpPr>
        <p:spPr bwMode="auto">
          <a:xfrm>
            <a:off x="539552" y="5013325"/>
            <a:ext cx="8424936" cy="16560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Оказывать содействие участникам ЕГЭ</a:t>
            </a:r>
            <a:r>
              <a:rPr lang="ru-RU" dirty="0">
                <a:latin typeface="Times New Roman" pitchFamily="18" charset="0"/>
              </a:rPr>
              <a:t>, в том числе передавать им средства связи, электронно-вычислительную технику, фото, аудио и видеоаппаратуру, справочные материалы, письменные заметки и иные средства хранения и передачи информации</a:t>
            </a:r>
          </a:p>
        </p:txBody>
      </p:sp>
      <p:cxnSp>
        <p:nvCxnSpPr>
          <p:cNvPr id="40968" name="Прямая со стрелкой 14"/>
          <p:cNvCxnSpPr>
            <a:cxnSpLocks noChangeShapeType="1"/>
          </p:cNvCxnSpPr>
          <p:nvPr/>
        </p:nvCxnSpPr>
        <p:spPr bwMode="auto">
          <a:xfrm>
            <a:off x="1692275" y="2852738"/>
            <a:ext cx="0" cy="360362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cxnSp>
        <p:nvCxnSpPr>
          <p:cNvPr id="40969" name="Прямая со стрелкой 15"/>
          <p:cNvCxnSpPr>
            <a:cxnSpLocks noChangeShapeType="1"/>
          </p:cNvCxnSpPr>
          <p:nvPr/>
        </p:nvCxnSpPr>
        <p:spPr bwMode="auto">
          <a:xfrm>
            <a:off x="3924300" y="2852738"/>
            <a:ext cx="0" cy="360362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cxnSp>
        <p:nvCxnSpPr>
          <p:cNvPr id="40970" name="Прямая со стрелкой 16"/>
          <p:cNvCxnSpPr>
            <a:cxnSpLocks noChangeShapeType="1"/>
          </p:cNvCxnSpPr>
          <p:nvPr/>
        </p:nvCxnSpPr>
        <p:spPr bwMode="auto">
          <a:xfrm>
            <a:off x="6875463" y="2852738"/>
            <a:ext cx="0" cy="360362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cxnSp>
        <p:nvCxnSpPr>
          <p:cNvPr id="40971" name="Прямая со стрелкой 17"/>
          <p:cNvCxnSpPr>
            <a:cxnSpLocks noChangeShapeType="1"/>
          </p:cNvCxnSpPr>
          <p:nvPr/>
        </p:nvCxnSpPr>
        <p:spPr bwMode="auto">
          <a:xfrm>
            <a:off x="2555776" y="2852936"/>
            <a:ext cx="0" cy="2160587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  <p:cxnSp>
        <p:nvCxnSpPr>
          <p:cNvPr id="40972" name="Прямая со стрелкой 19"/>
          <p:cNvCxnSpPr>
            <a:cxnSpLocks noChangeShapeType="1"/>
          </p:cNvCxnSpPr>
          <p:nvPr/>
        </p:nvCxnSpPr>
        <p:spPr bwMode="auto">
          <a:xfrm>
            <a:off x="5868144" y="2852936"/>
            <a:ext cx="0" cy="2160240"/>
          </a:xfrm>
          <a:prstGeom prst="straightConnector1">
            <a:avLst/>
          </a:prstGeom>
          <a:noFill/>
          <a:ln w="25400" algn="ctr">
            <a:solidFill>
              <a:srgbClr val="FF800B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534400" cy="1008062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Во время проведения экзамена  в ППЭ</a:t>
            </a:r>
            <a:br>
              <a:rPr lang="ru-RU" sz="2800" smtClean="0"/>
            </a:br>
            <a:r>
              <a:rPr lang="ru-RU" sz="2800" smtClean="0"/>
              <a:t>участникам ЕГЭ (п.45)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1986" name="Скругленный прямоугольник 2"/>
          <p:cNvSpPr>
            <a:spLocks noChangeArrowheads="1"/>
          </p:cNvSpPr>
          <p:nvPr/>
        </p:nvSpPr>
        <p:spPr bwMode="auto">
          <a:xfrm>
            <a:off x="683568" y="1628774"/>
            <a:ext cx="3816995" cy="51125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РАЗРЕШЕНО</a:t>
            </a:r>
          </a:p>
          <a:p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выходить из аудитории и перемещаться по ППЭ только в сопровождении одного из организаторов вне </a:t>
            </a:r>
            <a:r>
              <a:rPr lang="ru-RU" sz="1600" b="1" dirty="0" smtClean="0">
                <a:latin typeface="Times New Roman" pitchFamily="18" charset="0"/>
              </a:rPr>
              <a:t>аудитории</a:t>
            </a:r>
          </a:p>
          <a:p>
            <a:pPr>
              <a:buFont typeface="Wingdings" pitchFamily="2" charset="2"/>
              <a:buChar char="ü"/>
            </a:pPr>
            <a:endParaRPr lang="ru-RU" sz="16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latin typeface="Times New Roman" pitchFamily="18" charset="0"/>
              </a:rPr>
              <a:t>иметь на рабочем столе: ручку, документ, удостоверяющий личность, лекарства и питание (при необходимости), средства обучения и воспитания, специальные технические средства (для лиц с ОВЗ); уведомление участника ЕГЭ о регистрации на экзамены; черновики</a:t>
            </a: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87" name="Скругленный прямоугольник 3"/>
          <p:cNvSpPr>
            <a:spLocks noChangeArrowheads="1"/>
          </p:cNvSpPr>
          <p:nvPr/>
        </p:nvSpPr>
        <p:spPr bwMode="auto">
          <a:xfrm>
            <a:off x="4859338" y="1628774"/>
            <a:ext cx="3889126" cy="51125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latin typeface="Times New Roman" pitchFamily="18" charset="0"/>
              </a:rPr>
              <a:t>ЗАПРЕЩЕНО</a:t>
            </a:r>
          </a:p>
          <a:p>
            <a:pPr algn="ctr"/>
            <a:endParaRPr lang="ru-RU" sz="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иметь   при   себе   средства   связи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</a:t>
            </a:r>
          </a:p>
          <a:p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</a:rPr>
              <a:t> выносить из аудиторий и ППЭ ЭМ на бумажном или электронном носителях, фотографировать ЭМ</a:t>
            </a:r>
          </a:p>
          <a:p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</a:rPr>
              <a:t> общаться друг с другом</a:t>
            </a:r>
          </a:p>
          <a:p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</a:rPr>
              <a:t> свободно перемещаться по аудитории и ППЭ</a:t>
            </a:r>
          </a:p>
          <a:p>
            <a:endParaRPr lang="ru-RU" sz="12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b="1" dirty="0">
                <a:latin typeface="Times New Roman" pitchFamily="18" charset="0"/>
              </a:rPr>
              <a:t> менять рабочее место</a:t>
            </a:r>
          </a:p>
          <a:p>
            <a:endParaRPr lang="ru-RU" sz="1400" dirty="0">
              <a:latin typeface="Times New Roman" pitchFamily="18" charset="0"/>
            </a:endParaRPr>
          </a:p>
          <a:p>
            <a:endParaRPr lang="ru-RU" sz="1400" dirty="0">
              <a:latin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Нарушение установленного порядка проведения ГИА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8130" name="Скругленный прямоугольник 2"/>
          <p:cNvSpPr>
            <a:spLocks noChangeArrowheads="1"/>
          </p:cNvSpPr>
          <p:nvPr/>
        </p:nvSpPr>
        <p:spPr bwMode="auto">
          <a:xfrm>
            <a:off x="900113" y="1628775"/>
            <a:ext cx="3599879" cy="647700"/>
          </a:xfrm>
          <a:prstGeom prst="roundRect">
            <a:avLst>
              <a:gd name="adj" fmla="val 16667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Обучающимся, выпускником прошлых лет</a:t>
            </a: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31" name="Скругленный прямоугольник 3"/>
          <p:cNvSpPr>
            <a:spLocks noChangeArrowheads="1"/>
          </p:cNvSpPr>
          <p:nvPr/>
        </p:nvSpPr>
        <p:spPr bwMode="auto">
          <a:xfrm>
            <a:off x="5003800" y="1628775"/>
            <a:ext cx="3240088" cy="647700"/>
          </a:xfrm>
          <a:prstGeom prst="roundRect">
            <a:avLst>
              <a:gd name="adj" fmla="val 16667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Лицом, присутствующим в ППЭ</a:t>
            </a:r>
            <a:endParaRPr lang="ru-RU" sz="2000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4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8132" name="Скругленный прямоугольник 4"/>
          <p:cNvSpPr>
            <a:spLocks noChangeArrowheads="1"/>
          </p:cNvSpPr>
          <p:nvPr/>
        </p:nvSpPr>
        <p:spPr bwMode="auto">
          <a:xfrm>
            <a:off x="900113" y="2565400"/>
            <a:ext cx="3743895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Приглашают </a:t>
            </a:r>
            <a:r>
              <a:rPr lang="ru-RU" sz="2000" b="1" dirty="0">
                <a:latin typeface="Times New Roman" pitchFamily="18" charset="0"/>
              </a:rPr>
              <a:t>члена ГЭК</a:t>
            </a:r>
            <a:r>
              <a:rPr lang="ru-RU" sz="2000" dirty="0">
                <a:latin typeface="Times New Roman" pitchFamily="18" charset="0"/>
              </a:rPr>
              <a:t> в аудиторию</a:t>
            </a:r>
          </a:p>
        </p:txBody>
      </p:sp>
      <p:sp>
        <p:nvSpPr>
          <p:cNvPr id="48133" name="Скругленный прямоугольник 5"/>
          <p:cNvSpPr>
            <a:spLocks noChangeArrowheads="1"/>
          </p:cNvSpPr>
          <p:nvPr/>
        </p:nvSpPr>
        <p:spPr bwMode="auto">
          <a:xfrm>
            <a:off x="900113" y="3429000"/>
            <a:ext cx="3743895" cy="11521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Ответственный организатор, руководитель ППЭ и</a:t>
            </a:r>
            <a:r>
              <a:rPr lang="ru-RU" b="1" dirty="0">
                <a:latin typeface="Times New Roman" pitchFamily="18" charset="0"/>
              </a:rPr>
              <a:t> член ГЭК </a:t>
            </a:r>
            <a:r>
              <a:rPr lang="ru-RU" dirty="0">
                <a:latin typeface="Times New Roman" pitchFamily="18" charset="0"/>
              </a:rPr>
              <a:t>составляют акт об удалении с экзамена (ф. ППЭ-21)</a:t>
            </a:r>
          </a:p>
        </p:txBody>
      </p:sp>
      <p:sp>
        <p:nvSpPr>
          <p:cNvPr id="48134" name="Скругленный прямоугольник 6"/>
          <p:cNvSpPr>
            <a:spLocks noChangeArrowheads="1"/>
          </p:cNvSpPr>
          <p:nvPr/>
        </p:nvSpPr>
        <p:spPr bwMode="auto">
          <a:xfrm>
            <a:off x="899592" y="4725144"/>
            <a:ext cx="3743895" cy="93610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Организатор ставит в бланке регистрации участника ЕГЭ соответствующую отметку</a:t>
            </a:r>
          </a:p>
        </p:txBody>
      </p:sp>
      <p:sp>
        <p:nvSpPr>
          <p:cNvPr id="48135" name="Скругленный прямоугольник 7"/>
          <p:cNvSpPr>
            <a:spLocks noChangeArrowheads="1"/>
          </p:cNvSpPr>
          <p:nvPr/>
        </p:nvSpPr>
        <p:spPr bwMode="auto">
          <a:xfrm>
            <a:off x="899592" y="5733256"/>
            <a:ext cx="3816424" cy="1008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Удаляют участников ЕГЭ, нарушивших устанавливаемый порядок проведения ГИА, из ППЭ</a:t>
            </a:r>
          </a:p>
        </p:txBody>
      </p:sp>
      <p:sp>
        <p:nvSpPr>
          <p:cNvPr id="48136" name="Скругленный прямоугольник 8"/>
          <p:cNvSpPr>
            <a:spLocks noChangeArrowheads="1"/>
          </p:cNvSpPr>
          <p:nvPr/>
        </p:nvSpPr>
        <p:spPr bwMode="auto">
          <a:xfrm>
            <a:off x="5148064" y="4653136"/>
            <a:ext cx="3240088" cy="10801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dirty="0">
                <a:latin typeface="Times New Roman" pitchFamily="18" charset="0"/>
              </a:rPr>
              <a:t>Лицо, допустившее нарушение удаляется из ППЭ</a:t>
            </a:r>
          </a:p>
        </p:txBody>
      </p:sp>
      <p:sp>
        <p:nvSpPr>
          <p:cNvPr id="48137" name="Скругленный прямоугольник 9"/>
          <p:cNvSpPr>
            <a:spLocks noChangeArrowheads="1"/>
          </p:cNvSpPr>
          <p:nvPr/>
        </p:nvSpPr>
        <p:spPr bwMode="auto">
          <a:xfrm>
            <a:off x="5003800" y="2565400"/>
            <a:ext cx="3240088" cy="15836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</a:rPr>
              <a:t>Член ГЭК</a:t>
            </a:r>
            <a:r>
              <a:rPr lang="ru-RU" dirty="0">
                <a:latin typeface="Times New Roman" pitchFamily="18" charset="0"/>
              </a:rPr>
              <a:t> составляет Акт об удалении лица, нарушившего порядок проведения экзамена в ППЭ (форма произвольная)</a:t>
            </a:r>
          </a:p>
        </p:txBody>
      </p:sp>
      <p:cxnSp>
        <p:nvCxnSpPr>
          <p:cNvPr id="48138" name="Прямая соединительная линия 10"/>
          <p:cNvCxnSpPr>
            <a:cxnSpLocks noChangeShapeType="1"/>
          </p:cNvCxnSpPr>
          <p:nvPr/>
        </p:nvCxnSpPr>
        <p:spPr bwMode="auto">
          <a:xfrm flipH="1">
            <a:off x="2483768" y="3284538"/>
            <a:ext cx="670" cy="144462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48139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2484438" y="2276475"/>
            <a:ext cx="0" cy="288925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48140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6659563" y="2276475"/>
            <a:ext cx="0" cy="288925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48141" name="Прямая соединительная линия 15"/>
          <p:cNvCxnSpPr>
            <a:cxnSpLocks noChangeShapeType="1"/>
            <a:stCxn id="48136" idx="0"/>
          </p:cNvCxnSpPr>
          <p:nvPr/>
        </p:nvCxnSpPr>
        <p:spPr bwMode="auto">
          <a:xfrm flipH="1" flipV="1">
            <a:off x="6732240" y="4149080"/>
            <a:ext cx="35868" cy="504056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48142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483768" y="5661248"/>
            <a:ext cx="670" cy="71215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  <p:cxnSp>
        <p:nvCxnSpPr>
          <p:cNvPr id="48143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2483768" y="4581128"/>
            <a:ext cx="0" cy="144016"/>
          </a:xfrm>
          <a:prstGeom prst="line">
            <a:avLst/>
          </a:prstGeom>
          <a:noFill/>
          <a:ln w="25400" algn="ctr">
            <a:solidFill>
              <a:srgbClr val="F5800B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411413" y="692150"/>
          <a:ext cx="4222750" cy="5975350"/>
        </p:xfrm>
        <a:graphic>
          <a:graphicData uri="http://schemas.openxmlformats.org/presentationml/2006/ole">
            <p:oleObj spid="_x0000_s43013" name="Acrobat Document" r:id="rId3" imgW="5668166" imgH="80190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395288" y="571480"/>
            <a:ext cx="8534400" cy="781070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Досрочное завершение экзамена по объективным причинам  (п.45)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6082" name="Скругленный прямоугольник 2"/>
          <p:cNvSpPr>
            <a:spLocks noChangeArrowheads="1"/>
          </p:cNvSpPr>
          <p:nvPr/>
        </p:nvSpPr>
        <p:spPr bwMode="auto">
          <a:xfrm>
            <a:off x="1259632" y="1340768"/>
            <a:ext cx="3240087" cy="64294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По состоянию здоровья</a:t>
            </a:r>
          </a:p>
        </p:txBody>
      </p:sp>
      <p:sp>
        <p:nvSpPr>
          <p:cNvPr id="46083" name="Скругленный прямоугольник 3"/>
          <p:cNvSpPr>
            <a:spLocks noChangeArrowheads="1"/>
          </p:cNvSpPr>
          <p:nvPr/>
        </p:nvSpPr>
        <p:spPr bwMode="auto">
          <a:xfrm>
            <a:off x="1259632" y="5877272"/>
            <a:ext cx="3528392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По иным объективным причинам</a:t>
            </a:r>
          </a:p>
        </p:txBody>
      </p:sp>
      <p:sp>
        <p:nvSpPr>
          <p:cNvPr id="46084" name="Скругленный прямоугольник 8"/>
          <p:cNvSpPr>
            <a:spLocks noChangeArrowheads="1"/>
          </p:cNvSpPr>
          <p:nvPr/>
        </p:nvSpPr>
        <p:spPr bwMode="auto">
          <a:xfrm>
            <a:off x="2195737" y="2133600"/>
            <a:ext cx="6624414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Организатор приглашает медицинского работника и </a:t>
            </a:r>
            <a:r>
              <a:rPr lang="ru-RU" b="1" dirty="0">
                <a:latin typeface="Times New Roman" pitchFamily="18" charset="0"/>
              </a:rPr>
              <a:t>члена ГЭК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46085" name="Скругленный прямоугольник 9"/>
          <p:cNvSpPr>
            <a:spLocks noChangeArrowheads="1"/>
          </p:cNvSpPr>
          <p:nvPr/>
        </p:nvSpPr>
        <p:spPr bwMode="auto">
          <a:xfrm>
            <a:off x="2195737" y="2708275"/>
            <a:ext cx="6624414" cy="433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Участник ЕГЭ  досрочно покидает аудиторию</a:t>
            </a:r>
          </a:p>
        </p:txBody>
      </p:sp>
      <p:sp>
        <p:nvSpPr>
          <p:cNvPr id="46086" name="Скругленный прямоугольник 10"/>
          <p:cNvSpPr>
            <a:spLocks noChangeArrowheads="1"/>
          </p:cNvSpPr>
          <p:nvPr/>
        </p:nvSpPr>
        <p:spPr bwMode="auto">
          <a:xfrm>
            <a:off x="2195737" y="5157192"/>
            <a:ext cx="6624414" cy="57606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Организатор ставит соответствующую метку в бланке участника ЕГЭ в поле «Не закончил экзамен по уважительной причине»</a:t>
            </a:r>
          </a:p>
        </p:txBody>
      </p:sp>
      <p:sp>
        <p:nvSpPr>
          <p:cNvPr id="46087" name="Скругленный прямоугольник 11"/>
          <p:cNvSpPr>
            <a:spLocks noChangeArrowheads="1"/>
          </p:cNvSpPr>
          <p:nvPr/>
        </p:nvSpPr>
        <p:spPr bwMode="auto">
          <a:xfrm>
            <a:off x="2195737" y="3284984"/>
            <a:ext cx="6624414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Организатор заполняет совместно </a:t>
            </a:r>
            <a:r>
              <a:rPr lang="ru-RU" b="1" dirty="0">
                <a:latin typeface="Times New Roman" pitchFamily="18" charset="0"/>
              </a:rPr>
              <a:t>с членом ГЭК</a:t>
            </a:r>
            <a:r>
              <a:rPr lang="ru-RU" dirty="0">
                <a:latin typeface="Times New Roman" pitchFamily="18" charset="0"/>
              </a:rPr>
              <a:t>, руководителем ППЭ  ф. ППЭ-22 «Акт о досрочном завершении экзамена по объективным причинам»</a:t>
            </a:r>
          </a:p>
        </p:txBody>
      </p:sp>
      <p:sp>
        <p:nvSpPr>
          <p:cNvPr id="46088" name="Скругленный прямоугольник 12"/>
          <p:cNvSpPr>
            <a:spLocks noChangeArrowheads="1"/>
          </p:cNvSpPr>
          <p:nvPr/>
        </p:nvSpPr>
        <p:spPr bwMode="auto">
          <a:xfrm>
            <a:off x="2195737" y="4221088"/>
            <a:ext cx="6624414" cy="792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</a:rPr>
              <a:t>Организатор вносит соответствующую запись в ф. ППЭ-05-02 «Ведомость учёта участников ЕГЭ и экзаменационных материалов в аудитории ППЭ»</a:t>
            </a:r>
          </a:p>
        </p:txBody>
      </p:sp>
      <p:sp>
        <p:nvSpPr>
          <p:cNvPr id="46089" name="Стрелка вправо 13"/>
          <p:cNvSpPr>
            <a:spLocks noChangeArrowheads="1"/>
          </p:cNvSpPr>
          <p:nvPr/>
        </p:nvSpPr>
        <p:spPr bwMode="auto">
          <a:xfrm>
            <a:off x="684213" y="1484313"/>
            <a:ext cx="503237" cy="288925"/>
          </a:xfrm>
          <a:prstGeom prst="rightArrow">
            <a:avLst>
              <a:gd name="adj1" fmla="val 50000"/>
              <a:gd name="adj2" fmla="val 49761"/>
            </a:avLst>
          </a:prstGeom>
          <a:solidFill>
            <a:srgbClr val="F5800B"/>
          </a:solidFill>
          <a:ln w="25400" algn="ctr">
            <a:solidFill>
              <a:srgbClr val="CC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46090" name="Стрелка вправо 14"/>
          <p:cNvSpPr>
            <a:spLocks noChangeArrowheads="1"/>
          </p:cNvSpPr>
          <p:nvPr/>
        </p:nvSpPr>
        <p:spPr bwMode="auto">
          <a:xfrm>
            <a:off x="683568" y="6093296"/>
            <a:ext cx="503237" cy="287337"/>
          </a:xfrm>
          <a:prstGeom prst="rightArrow">
            <a:avLst>
              <a:gd name="adj1" fmla="val 50000"/>
              <a:gd name="adj2" fmla="val 50036"/>
            </a:avLst>
          </a:prstGeom>
          <a:solidFill>
            <a:srgbClr val="F5800B"/>
          </a:solidFill>
          <a:ln w="25400" algn="ctr">
            <a:solidFill>
              <a:srgbClr val="CC66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 sz="1400">
              <a:latin typeface="Times New Roman" pitchFamily="18" charset="0"/>
            </a:endParaRPr>
          </a:p>
        </p:txBody>
      </p:sp>
      <p:cxnSp>
        <p:nvCxnSpPr>
          <p:cNvPr id="46091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1403648" y="1988840"/>
            <a:ext cx="0" cy="3528392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  <p:cxnSp>
        <p:nvCxnSpPr>
          <p:cNvPr id="46092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403648" y="2348880"/>
            <a:ext cx="792163" cy="0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  <p:cxnSp>
        <p:nvCxnSpPr>
          <p:cNvPr id="46093" name="Прямая соединительная линия 25"/>
          <p:cNvCxnSpPr>
            <a:cxnSpLocks noChangeShapeType="1"/>
          </p:cNvCxnSpPr>
          <p:nvPr/>
        </p:nvCxnSpPr>
        <p:spPr bwMode="auto">
          <a:xfrm>
            <a:off x="1403648" y="2924944"/>
            <a:ext cx="792163" cy="0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  <p:cxnSp>
        <p:nvCxnSpPr>
          <p:cNvPr id="46094" name="Прямая соединительная линия 26"/>
          <p:cNvCxnSpPr>
            <a:cxnSpLocks noChangeShapeType="1"/>
          </p:cNvCxnSpPr>
          <p:nvPr/>
        </p:nvCxnSpPr>
        <p:spPr bwMode="auto">
          <a:xfrm>
            <a:off x="1403648" y="3645024"/>
            <a:ext cx="792163" cy="0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  <p:cxnSp>
        <p:nvCxnSpPr>
          <p:cNvPr id="46095" name="Прямая соединительная линия 27"/>
          <p:cNvCxnSpPr>
            <a:cxnSpLocks noChangeShapeType="1"/>
          </p:cNvCxnSpPr>
          <p:nvPr/>
        </p:nvCxnSpPr>
        <p:spPr bwMode="auto">
          <a:xfrm>
            <a:off x="1403648" y="4581128"/>
            <a:ext cx="792163" cy="0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  <p:cxnSp>
        <p:nvCxnSpPr>
          <p:cNvPr id="46096" name="Прямая соединительная линия 28"/>
          <p:cNvCxnSpPr>
            <a:cxnSpLocks noChangeShapeType="1"/>
          </p:cNvCxnSpPr>
          <p:nvPr/>
        </p:nvCxnSpPr>
        <p:spPr bwMode="auto">
          <a:xfrm>
            <a:off x="1403648" y="5517232"/>
            <a:ext cx="792163" cy="0"/>
          </a:xfrm>
          <a:prstGeom prst="line">
            <a:avLst/>
          </a:prstGeom>
          <a:noFill/>
          <a:ln w="25400" algn="ctr">
            <a:solidFill>
              <a:srgbClr val="FF800B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2700338" y="765175"/>
          <a:ext cx="4102100" cy="5805488"/>
        </p:xfrm>
        <a:graphic>
          <a:graphicData uri="http://schemas.openxmlformats.org/presentationml/2006/ole">
            <p:oleObj spid="_x0000_s45059" name="Acrobat Document" r:id="rId3" imgW="5668166" imgH="80190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2" descr="C:\Users\B215~1\AppData\Local\Temp\Rar$DRa0.685\Бланки ЕГЭ 2015 бланк регистсрац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765175"/>
            <a:ext cx="4811712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154" name="Прямая со стрелкой 4"/>
          <p:cNvCxnSpPr>
            <a:cxnSpLocks noChangeShapeType="1"/>
          </p:cNvCxnSpPr>
          <p:nvPr/>
        </p:nvCxnSpPr>
        <p:spPr bwMode="auto">
          <a:xfrm>
            <a:off x="1619250" y="5445125"/>
            <a:ext cx="1008063" cy="57626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395288" y="692150"/>
            <a:ext cx="8534400" cy="947738"/>
          </a:xfrm>
        </p:spPr>
        <p:txBody>
          <a:bodyPr/>
          <a:lstStyle/>
          <a:p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Доставка экзаменационных материалов (ЭМ) в ППЭ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50178" name="Скругленный прямоугольник 2"/>
          <p:cNvSpPr>
            <a:spLocks noChangeArrowheads="1"/>
          </p:cNvSpPr>
          <p:nvPr/>
        </p:nvSpPr>
        <p:spPr bwMode="auto">
          <a:xfrm>
            <a:off x="827088" y="5732463"/>
            <a:ext cx="7993062" cy="649287"/>
          </a:xfrm>
          <a:prstGeom prst="roundRect">
            <a:avLst>
              <a:gd name="adj" fmla="val 16667"/>
            </a:avLst>
          </a:prstGeom>
          <a:solidFill>
            <a:srgbClr val="FF800B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i="1">
                <a:latin typeface="Times New Roman" pitchFamily="18" charset="0"/>
              </a:rPr>
              <a:t>Член ГЭК в день экзамена обеспечивает доставку ЭМ в ППЭ </a:t>
            </a:r>
          </a:p>
          <a:p>
            <a:pPr algn="ctr"/>
            <a:r>
              <a:rPr lang="ru-RU" b="1" i="1">
                <a:latin typeface="Times New Roman" pitchFamily="18" charset="0"/>
              </a:rPr>
              <a:t>не менее чем за полтора часа до начала экзамена. </a:t>
            </a:r>
          </a:p>
          <a:p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  <a:p>
            <a:endParaRPr lang="ru-RU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755576" y="1441663"/>
            <a:ext cx="80645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Член ГЭК должен:</a:t>
            </a:r>
          </a:p>
          <a:p>
            <a:pPr algn="ctr"/>
            <a:endParaRPr lang="ru-RU" sz="12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прибыть на склад УСС не позднее времени, указанного в уведомлении;</a:t>
            </a:r>
          </a:p>
          <a:p>
            <a:pPr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иметь при себе паспорт гражданина Российской Федерации и копию страницы паспорта с фотографией, которую он передает сотруднику УСС;</a:t>
            </a:r>
          </a:p>
          <a:p>
            <a:pPr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получить от сотрудника УСС подготовленные ранее и запечатанные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секьюрпаки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с ЭМ по реестру Ф5;</a:t>
            </a:r>
          </a:p>
          <a:p>
            <a:pPr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проверить соответствие количества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секьюрпаков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, целостности их упаковки и информацию на адресной бирке (адрес и номер ППЭ, учебный предмет, дата проведения соответствующего экзамена, номер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секьюрпака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, указанный в реестре Ф5, наличие печати ОИВ/РЦОИ, подписи и ФИО упаковщика);</a:t>
            </a:r>
          </a:p>
          <a:p>
            <a:pPr algn="just" eaLnBrk="0" hangingPunct="0">
              <a:spcBef>
                <a:spcPts val="600"/>
              </a:spcBef>
              <a:buFont typeface="Wingdings" pitchFamily="2" charset="2"/>
              <a:buChar char="ü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после сдачи-приёмки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секьюрпаков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Arial" charset="0"/>
              </a:rPr>
              <a:t> расписаться  в двух экземплярах заранее подготовленного сотрудниками УСС реестра Ф5, один из которых остаётся у сотрудника УСС, второй – у члена ГЭК. </a:t>
            </a:r>
            <a:endParaRPr lang="ru-RU" dirty="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smtClean="0"/>
              <a:t>Члену ГЭК необходимо помнить:</a:t>
            </a:r>
          </a:p>
        </p:txBody>
      </p:sp>
      <p:sp>
        <p:nvSpPr>
          <p:cNvPr id="64515" name="Прямоугольник 2"/>
          <p:cNvSpPr>
            <a:spLocks noChangeArrowheads="1"/>
          </p:cNvSpPr>
          <p:nvPr/>
        </p:nvSpPr>
        <p:spPr bwMode="auto">
          <a:xfrm>
            <a:off x="1258888" y="1916113"/>
            <a:ext cx="6967537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Задержка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выдачи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экзаменационных материалов по вине члена ГЭК более чем на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10 минут </a:t>
            </a:r>
            <a:r>
              <a:rPr lang="ru-RU" sz="2800" dirty="0">
                <a:latin typeface="Times New Roman" pitchFamily="18" charset="0"/>
              </a:rPr>
              <a:t>считается грубым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нарушением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</a:rPr>
              <a:t>процедуры, о котором сотрудник УСС обязан доложить в Рособрнадзор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8534400" cy="936625"/>
          </a:xfrm>
        </p:spPr>
        <p:txBody>
          <a:bodyPr/>
          <a:lstStyle/>
          <a:p>
            <a:r>
              <a:rPr lang="ru-RU" sz="2800" smtClean="0"/>
              <a:t>Методические материалы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650" y="1506538"/>
            <a:ext cx="8064500" cy="4770437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200000"/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Методические материалы по подготовке и проведению единого государственного экзамена в пунктах проведения экзаменов в 2015 году</a:t>
            </a:r>
            <a:r>
              <a:rPr lang="ru-RU" sz="1400" b="1" cap="small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(приложение № 1 к письму Рособрнадзора от 27.02.2015 №02-63)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200000"/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Методические рекомендации по организации и проведению государственной </a:t>
            </a:r>
            <a:r>
              <a:rPr lang="ru-RU" sz="1400" dirty="0" smtClean="0">
                <a:latin typeface="+mn-lt"/>
              </a:rPr>
              <a:t>ит</a:t>
            </a:r>
            <a:r>
              <a:rPr lang="ru-RU" sz="1400" dirty="0">
                <a:latin typeface="+mn-lt"/>
              </a:rPr>
              <a:t>о</a:t>
            </a:r>
            <a:r>
              <a:rPr lang="ru-RU" sz="1400" dirty="0" smtClean="0">
                <a:latin typeface="+mn-lt"/>
              </a:rPr>
              <a:t>говой </a:t>
            </a:r>
            <a:r>
              <a:rPr lang="ru-RU" sz="1400" dirty="0">
                <a:latin typeface="+mn-lt"/>
              </a:rPr>
              <a:t>аттестации  по образовательным программам основного общего и среднего общего образования в форме основного государственного экзамена и единого государственного экзамена для лиц с ограниченными возможностями здоровья, детей-инвалидов и инвалидов  (приложение №1 к письму Рособрнадзора от 25.02.2015 № 02-60)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200000"/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Методические рекомендации по организации систем видеонаблюдения при проведении государственной итоговой аттестации по образовательным программам среднего общего образования</a:t>
            </a:r>
            <a:r>
              <a:rPr lang="ru-RU" sz="1400" b="1" cap="small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(приложение №2 к письму Рособрнадзора от 17.02.2015 № 02-52)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200000"/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Методическое письмо о проведении государственной итоговой аттестации по образовательным программам основного общего и среднего общего образования по математике в форме государственного выпускного экзамена (письменная и устная формы) (приложение №2 к письму Рособрнадзора от 26.02.2015 № 02-61)</a:t>
            </a:r>
          </a:p>
          <a:p>
            <a:pPr algn="just" fontAlgn="auto">
              <a:spcBef>
                <a:spcPts val="600"/>
              </a:spcBef>
              <a:spcAft>
                <a:spcPts val="0"/>
              </a:spcAft>
              <a:buClr>
                <a:srgbClr val="FF6600"/>
              </a:buClr>
              <a:buSzPct val="200000"/>
              <a:buFont typeface="Wingdings" pitchFamily="2" charset="2"/>
              <a:buChar char="ü"/>
              <a:defRPr/>
            </a:pPr>
            <a:r>
              <a:rPr lang="ru-RU" sz="1400" dirty="0">
                <a:latin typeface="+mn-lt"/>
              </a:rPr>
              <a:t>Методическое письмо о проведении государственной итоговой аттестации по образовательным программам основного общего и среднего общего образования по русскому языку в форме государственного выпускного экзамена (письменная и устная формы) (приложение №2 к письму Рособрнадзора от 26.02.2015 № 02-61)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836613"/>
            <a:ext cx="816292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Расписание экзаменов </a:t>
            </a:r>
            <a:br>
              <a:rPr lang="ru-RU" sz="2800" dirty="0" smtClean="0"/>
            </a:br>
            <a:r>
              <a:rPr lang="ru-RU" sz="2800" dirty="0" smtClean="0"/>
              <a:t>(основной период)</a:t>
            </a:r>
          </a:p>
        </p:txBody>
      </p:sp>
      <p:pic>
        <p:nvPicPr>
          <p:cNvPr id="52226" name="Рисунок 2" descr="расписание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77686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Продолжительность экзаменов</a:t>
            </a: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684213" y="1725713"/>
            <a:ext cx="7632700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 часа 55 минут (235 минут)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физика, литература, информатика, обществознание; математика (профильный уровень)</a:t>
            </a:r>
          </a:p>
          <a:p>
            <a:endParaRPr lang="ru-RU" dirty="0"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часа 30 минут (210 минут)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язык, история </a:t>
            </a:r>
          </a:p>
          <a:p>
            <a:pPr eaLnBrk="0" hangingPunct="0"/>
            <a:endParaRPr lang="ru-RU" dirty="0"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3 часа (180 минут)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математика (базовый уровень), биология, география, химия, иностранные языки (П)</a:t>
            </a:r>
          </a:p>
          <a:p>
            <a:pPr eaLnBrk="0" hangingPunct="0"/>
            <a:endParaRPr lang="ru-RU" dirty="0"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15 минут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иностранные языки (говорение)</a:t>
            </a:r>
            <a:endParaRPr lang="ru-RU" sz="2000" dirty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Средства обучения и воспитания</a:t>
            </a:r>
          </a:p>
        </p:txBody>
      </p:sp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1116013" y="1521391"/>
            <a:ext cx="783656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Математика: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линейка</a:t>
            </a:r>
          </a:p>
          <a:p>
            <a:endParaRPr lang="ru-RU" sz="2000" dirty="0">
              <a:latin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Физика: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линейка и непрограммируемый калькулятор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eaLnBrk="0" hangingPunct="0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Химия: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непрограммируемый калькулятор</a:t>
            </a:r>
            <a:endParaRPr lang="ru-RU" sz="2000" b="1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ru-RU" sz="2000" b="1" dirty="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000" b="1" dirty="0">
                <a:latin typeface="Times New Roman" pitchFamily="18" charset="0"/>
                <a:ea typeface="Times New Roman" pitchFamily="18" charset="0"/>
                <a:cs typeface="Arial" charset="0"/>
              </a:rPr>
              <a:t>География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: линейка, транспортир, непрограммируемый калькулятор</a:t>
            </a:r>
            <a:r>
              <a:rPr lang="ru-RU" sz="2000" dirty="0"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57347" name="Рисунок 3" descr="калькулятор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221163"/>
            <a:ext cx="26304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Рисунок 4" descr="линейка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933825"/>
            <a:ext cx="2459037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Рисунок 5" descr="транспортир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076700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34400" cy="1143000"/>
          </a:xfrm>
        </p:spPr>
        <p:txBody>
          <a:bodyPr/>
          <a:lstStyle/>
          <a:p>
            <a:r>
              <a:rPr lang="ru-RU" sz="2800" dirty="0" smtClean="0"/>
              <a:t>Апелляция</a:t>
            </a:r>
          </a:p>
        </p:txBody>
      </p:sp>
      <p:sp>
        <p:nvSpPr>
          <p:cNvPr id="61442" name="Скругленный прямоугольник 2"/>
          <p:cNvSpPr>
            <a:spLocks noChangeArrowheads="1"/>
          </p:cNvSpPr>
          <p:nvPr/>
        </p:nvSpPr>
        <p:spPr bwMode="auto">
          <a:xfrm>
            <a:off x="4859338" y="1557338"/>
            <a:ext cx="3817118" cy="4823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Претензия по </a:t>
            </a:r>
            <a:r>
              <a:rPr lang="ru-RU" sz="2000" b="1" dirty="0">
                <a:latin typeface="Times New Roman" pitchFamily="18" charset="0"/>
              </a:rPr>
              <a:t>вопросам содержания и структуры заданий по учебным предметам: </a:t>
            </a: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заполняется участником ЕГЭ в произвольной форме</a:t>
            </a:r>
          </a:p>
          <a:p>
            <a:endParaRPr lang="ru-RU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не рассматривается конфликтной комиссией</a:t>
            </a:r>
          </a:p>
          <a:p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61443" name="Скругленный прямоугольник 3"/>
          <p:cNvSpPr>
            <a:spLocks noChangeArrowheads="1"/>
          </p:cNvSpPr>
          <p:nvPr/>
        </p:nvSpPr>
        <p:spPr bwMode="auto">
          <a:xfrm>
            <a:off x="683568" y="1557338"/>
            <a:ext cx="3888432" cy="48239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F5800B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Апелляция о нарушении установленного порядка проведения ГИА по учебному предмету (ф. ППЭ-02):</a:t>
            </a:r>
          </a:p>
          <a:p>
            <a:endParaRPr lang="ru-RU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подается участником ЕГЭ в день проведения экзамена по соответствующему учебному предмету члену ГЭК, не покидая ППЭ (п. 81)</a:t>
            </a:r>
          </a:p>
          <a:p>
            <a:endParaRPr lang="ru-RU" sz="2000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 рассматривается конфликтной комиссией</a:t>
            </a:r>
          </a:p>
          <a:p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484438" y="692150"/>
          <a:ext cx="4224337" cy="5978525"/>
        </p:xfrm>
        <a:graphic>
          <a:graphicData uri="http://schemas.openxmlformats.org/presentationml/2006/ole">
            <p:oleObj spid="_x0000_s54273" name="Acrobat Document" r:id="rId3" imgW="5668166" imgH="8019048" progId="AcroExch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34400" cy="1143000"/>
          </a:xfrm>
        </p:spPr>
        <p:txBody>
          <a:bodyPr/>
          <a:lstStyle/>
          <a:p>
            <a:r>
              <a:rPr lang="ru-RU" sz="2800" smtClean="0"/>
              <a:t>Действия члена ГЭК (п.82):</a:t>
            </a:r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899592" y="1484784"/>
            <a:ext cx="7775575" cy="4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Clr>
                <a:srgbClr val="F5800B"/>
              </a:buClr>
              <a:buSzPct val="161000"/>
              <a:buFont typeface="Wingdings" pitchFamily="2" charset="2"/>
              <a:buChar char="ü"/>
              <a:defRPr/>
            </a:pP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Организует проведение проверки при участии организаторов, не задействованных в аудитории, в которой сдавал экзамен участник ЕГЭ, подавший апелляцию,  технических специалистов и ассистентов, общественных наблюдателей, сотрудников, осуществляющих охрану правопорядка, и медицинских работников.</a:t>
            </a:r>
          </a:p>
          <a:p>
            <a:pPr>
              <a:buClr>
                <a:srgbClr val="F5800B"/>
              </a:buClr>
              <a:buSzPct val="161000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algn="just" eaLnBrk="0" hangingPunct="0">
              <a:buClr>
                <a:srgbClr val="F5800B"/>
              </a:buClr>
              <a:buSzPct val="161000"/>
              <a:buFont typeface="Wingdings" pitchFamily="2" charset="2"/>
              <a:buChar char="ü"/>
              <a:defRPr/>
            </a:pP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Оформляет результаты проверки в форме заключения.</a:t>
            </a:r>
          </a:p>
          <a:p>
            <a:pPr algn="ctr" eaLnBrk="0" hangingPunct="0">
              <a:buClr>
                <a:srgbClr val="F5800B"/>
              </a:buClr>
              <a:buSzPct val="161000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algn="just" eaLnBrk="0" hangingPunct="0">
              <a:buClr>
                <a:srgbClr val="F5800B"/>
              </a:buClr>
              <a:buSzPct val="161000"/>
              <a:buFont typeface="Wingdings" pitchFamily="2" charset="2"/>
              <a:buChar char="ü"/>
              <a:defRPr/>
            </a:pPr>
            <a:r>
              <a:rPr lang="ru-RU" sz="2400" dirty="0">
                <a:latin typeface="+mj-lt"/>
                <a:ea typeface="Times New Roman" pitchFamily="18" charset="0"/>
                <a:cs typeface="Arial" pitchFamily="34" charset="0"/>
              </a:rPr>
              <a:t>Передает апелляцию и заключение о результатах проверки в тот же день в конфликтную комиссию</a:t>
            </a:r>
            <a:r>
              <a:rPr lang="ru-RU" dirty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Завершение экзамена</a:t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1340768"/>
            <a:ext cx="8343928" cy="532859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За 30 минут и за 5 минут до окончания экзамена организаторы сообщают участникам ЕГЭ о скором завершении экзамена 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 истечении установленного времени организаторы в центре видимости камер видеонаблюдения объявляют окончание экзамена и собирают ЭМ у участников ЕГЭ. 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Под видеокамерами ответственный организатор запечатывает возвратные доставочные пакеты (ВДП) с ЭМ участников экзамена На каждом пакете отмечают наименование учебного предмета, количество материалов в пакете и Ф.И.О. организаторов. 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Все собранные материалы организаторы в аудитории передают руководителю ППЭ по форме ППЭ-14-02 «Ведомость выдачи и возврата экзаменационных материалов по аудиториям ППЭ».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endParaRPr lang="ru-RU" sz="2000" dirty="0"/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1692275" y="1700213"/>
            <a:ext cx="6808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32656"/>
            <a:ext cx="8534400" cy="1080120"/>
          </a:xfrm>
        </p:spPr>
        <p:txBody>
          <a:bodyPr/>
          <a:lstStyle/>
          <a:p>
            <a:r>
              <a:rPr lang="ru-RU" sz="2800" dirty="0" smtClean="0"/>
              <a:t>Завершение экзамена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11560" y="1340768"/>
            <a:ext cx="8272490" cy="511256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Получив запечатанные ВДП  с ЭМ  из аудиторий,  руководитель ППЭ дает указание техническому специалисту выключить режим записи видеоизображения. Технический специалист выключает видеозапись в аудиториях.</a:t>
            </a:r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На завершающем этапе проведения экзамена члены ГЭК совместно с руководителем ППЭ оформляют  необходимые протоколы по результатам проведения ЕГЭ в ППЭ.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 Члены ГЭК составляют отчет о проведении ЕГЭ в ППЭ (форма ППЭ-10), который в тот же день передается в ГЭК.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Экзаменационные работы участников ЕГЭ в тот же день доставляются членами ГЭК из ППЭ в РЦОИ.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2484438" y="692150"/>
          <a:ext cx="4224337" cy="5978525"/>
        </p:xfrm>
        <a:graphic>
          <a:graphicData uri="http://schemas.openxmlformats.org/presentationml/2006/ole">
            <p:oleObj spid="_x0000_s55298" name="Acrobat Document" r:id="rId3" imgW="5668166" imgH="8019048" progId="AcroExch.Document.DC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34400" cy="792088"/>
          </a:xfrm>
        </p:spPr>
        <p:txBody>
          <a:bodyPr/>
          <a:lstStyle/>
          <a:p>
            <a:r>
              <a:rPr lang="ru-RU" sz="3200" dirty="0" smtClean="0"/>
              <a:t>Основные изменения в ГИА 2015 г.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80645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Итоговое </a:t>
            </a:r>
            <a:r>
              <a:rPr lang="ru-RU" sz="2000" b="1" dirty="0">
                <a:latin typeface="+mn-lt"/>
              </a:rPr>
              <a:t>сочинение</a:t>
            </a:r>
            <a:r>
              <a:rPr lang="ru-RU" sz="2000" dirty="0">
                <a:latin typeface="+mn-lt"/>
              </a:rPr>
              <a:t> (изложение) как допуск к ГИА-11.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Разделение ЕГЭ </a:t>
            </a:r>
            <a:r>
              <a:rPr lang="ru-RU" sz="2000" b="1" dirty="0">
                <a:latin typeface="+mn-lt"/>
              </a:rPr>
              <a:t>по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математике на базовый и профильный уровни.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Раздел </a:t>
            </a:r>
            <a:r>
              <a:rPr lang="ru-RU" sz="2000" b="1" dirty="0">
                <a:latin typeface="+mn-lt"/>
              </a:rPr>
              <a:t>«Говорение»</a:t>
            </a:r>
            <a:r>
              <a:rPr lang="ru-RU" sz="2000" dirty="0">
                <a:latin typeface="+mn-lt"/>
              </a:rPr>
              <a:t> в ЕГЭ по иностранным языкам </a:t>
            </a:r>
            <a:r>
              <a:rPr lang="ru-RU" sz="2000" b="1" dirty="0">
                <a:latin typeface="+mn-lt"/>
              </a:rPr>
              <a:t>на добровольной основе.</a:t>
            </a:r>
            <a:endParaRPr lang="ru-RU" sz="2000" dirty="0">
              <a:latin typeface="+mn-lt"/>
            </a:endParaRP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Рособрнадзор утверждает председателя ГЭК и </a:t>
            </a:r>
            <a:r>
              <a:rPr lang="ru-RU" sz="2000" b="1" dirty="0">
                <a:latin typeface="+mn-lt"/>
              </a:rPr>
              <a:t>заместителя председателя ГЭК. </a:t>
            </a:r>
            <a:r>
              <a:rPr lang="ru-RU" sz="2000" dirty="0">
                <a:latin typeface="+mn-lt"/>
              </a:rPr>
              <a:t>Отменено согласование членов ГЭК и предметных комиссий с Рособрнадзором.  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Определение </a:t>
            </a:r>
            <a:r>
              <a:rPr lang="ru-RU" sz="2000" b="1" dirty="0">
                <a:latin typeface="+mn-lt"/>
              </a:rPr>
              <a:t>места для личных вещей участников ГИА в здании </a:t>
            </a:r>
            <a:r>
              <a:rPr lang="ru-RU" sz="2000" dirty="0">
                <a:latin typeface="+mn-lt"/>
              </a:rPr>
              <a:t>(комплексе зданий), где расположен ППЭ, но за его пределами.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Присутствие члена </a:t>
            </a:r>
            <a:r>
              <a:rPr lang="ru-RU" sz="2000" b="1" dirty="0">
                <a:latin typeface="+mn-lt"/>
              </a:rPr>
              <a:t>ГЭК при организации входа участников ЕГЭ</a:t>
            </a:r>
            <a:r>
              <a:rPr lang="ru-RU" sz="2000" dirty="0">
                <a:latin typeface="+mn-lt"/>
              </a:rPr>
              <a:t> в ППЭ.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Сроки подачи заявления на участие в ЕГЭ в досрочный период  (февраль) – до 1 декабря, в досрочный период (март-апрель)  и  основной период – до 1 февраля.</a:t>
            </a:r>
          </a:p>
          <a:p>
            <a:pPr marL="342900" indent="-342900" algn="just" fontAlgn="auto">
              <a:spcBef>
                <a:spcPts val="600"/>
              </a:spcBef>
              <a:spcAft>
                <a:spcPts val="0"/>
              </a:spcAft>
              <a:buClr>
                <a:srgbClr val="F5800B"/>
              </a:buClr>
              <a:buSzPct val="120000"/>
              <a:buFont typeface="+mj-lt"/>
              <a:buAutoNum type="arabicParenR"/>
              <a:defRPr/>
            </a:pPr>
            <a:r>
              <a:rPr lang="ru-RU" sz="2000" dirty="0">
                <a:latin typeface="+mn-lt"/>
              </a:rPr>
              <a:t>Изменение </a:t>
            </a:r>
            <a:r>
              <a:rPr lang="ru-RU" sz="2000" b="1" dirty="0">
                <a:latin typeface="+mn-lt"/>
              </a:rPr>
              <a:t>сроков обработки бланков ЕГЭ </a:t>
            </a:r>
            <a:r>
              <a:rPr lang="ru-RU" sz="2000" dirty="0">
                <a:latin typeface="+mn-lt"/>
              </a:rPr>
              <a:t>РЦОИ  по математике.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395288" y="2205038"/>
            <a:ext cx="8534400" cy="1143000"/>
          </a:xfrm>
          <a:scene3d>
            <a:camera prst="obliqueTopLeft"/>
            <a:lightRig rig="threePt" dir="t"/>
          </a:scene3d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534400" cy="803275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Требования, </a:t>
            </a:r>
            <a:br>
              <a:rPr lang="ru-RU" sz="2800" dirty="0" smtClean="0"/>
            </a:br>
            <a:r>
              <a:rPr lang="ru-RU" sz="2800" dirty="0" smtClean="0"/>
              <a:t>предъявляемые к  членам ГЭК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827584" y="1773238"/>
            <a:ext cx="7920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Должен иметь </a:t>
            </a:r>
            <a:r>
              <a:rPr lang="ru-RU" sz="2000" dirty="0">
                <a:latin typeface="Times New Roman" pitchFamily="18" charset="0"/>
              </a:rPr>
              <a:t>высшее или среднее профессиональное образование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827584" y="3716338"/>
            <a:ext cx="784810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Должен знать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Arial" charset="0"/>
              </a:rPr>
              <a:t>нормативные правовые акты, регламентирующие проведение ЕГЭ; 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основы права, правила и нормы охраны труда, технику безопасности и противопожарной защиты;</a:t>
            </a:r>
            <a:endParaRPr lang="ru-RU" sz="2000" dirty="0">
              <a:latin typeface="Times New Roman" pitchFamily="18" charset="0"/>
              <a:cs typeface="Arial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основы работы на компьютере с текстовыми редакторами, электронными таблицами, электронной почтой и браузерами, мультимедийным оборудованием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44450"/>
            <a:ext cx="6397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endParaRPr lang="ru-RU"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2276872"/>
            <a:ext cx="7704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Должен владеть</a:t>
            </a:r>
          </a:p>
          <a:p>
            <a:pPr algn="just"/>
            <a:r>
              <a:rPr lang="ru-RU" sz="2000" dirty="0">
                <a:latin typeface="Times New Roman" pitchFamily="18" charset="0"/>
              </a:rPr>
              <a:t>этическими нормами поведения при общении с участниками ЕГЭ,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лицами, привлекаемыми к работе в ППЭ в период проведения ЕГЭ, и др.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23558" name="TextBox 9"/>
          <p:cNvSpPr txBox="1">
            <a:spLocks noChangeArrowheads="1"/>
          </p:cNvSpPr>
          <p:nvPr/>
        </p:nvSpPr>
        <p:spPr bwMode="auto">
          <a:xfrm>
            <a:off x="899592" y="6093297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Должен пройти </a:t>
            </a:r>
            <a:r>
              <a:rPr lang="ru-RU" sz="2000" dirty="0">
                <a:latin typeface="Times New Roman" pitchFamily="18" charset="0"/>
              </a:rPr>
              <a:t>подготовку по проведению ЕГЭ в ППЭ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351837" cy="3671888"/>
          </a:xfrm>
        </p:spPr>
        <p:txBody>
          <a:bodyPr/>
          <a:lstStyle/>
          <a:p>
            <a:r>
              <a:rPr lang="ru-RU" sz="3200" b="0" dirty="0" smtClean="0"/>
              <a:t>Члены ГЭК информируются о месте расположения ППЭ, в который они направляются, за </a:t>
            </a:r>
            <a:r>
              <a:rPr lang="ru-RU" sz="3200" dirty="0" smtClean="0">
                <a:solidFill>
                  <a:srgbClr val="FF0000"/>
                </a:solidFill>
              </a:rPr>
              <a:t>3 (три) </a:t>
            </a:r>
            <a:r>
              <a:rPr lang="ru-RU" sz="3200" b="0" dirty="0" smtClean="0"/>
              <a:t>рабочих дня до проведения экзамена по соответствующему предмету.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654925" cy="731292"/>
          </a:xfrm>
        </p:spPr>
        <p:txBody>
          <a:bodyPr/>
          <a:lstStyle/>
          <a:p>
            <a:r>
              <a:rPr lang="ru-RU" sz="2800" dirty="0" smtClean="0"/>
              <a:t>Члены ГЭК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27584" y="1102578"/>
            <a:ext cx="813752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не позднее, чем за две недели до начала экзаменов проводят проверку  готовности ППЭ (по решению председателя ГЭК)</a:t>
            </a:r>
          </a:p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обеспечивают доставку экзаменационных материалов в ППЭ не менее чем за полтора часа до начала экзамена и  из ППЭ в РЦОИ в день проведения экзамена</a:t>
            </a:r>
          </a:p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осуществляют контроль за проведением ЕГЭ в ППЭ</a:t>
            </a:r>
          </a:p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осуществляют взаимодействие с руководителем и организаторами ППЭ, общественными наблюдателями, должностными лицами Рособрнадзора, органа исполнительной власти субъекта РФ, осуществляющего переданные полномочия РФ в сфере образования</a:t>
            </a:r>
          </a:p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в случае выявления нарушений установленного порядка проведения ГИА принимают решения об удалении с экзамена обучающихся, выпускников прошлых лет, а также иных лиц, находящихся в ППЭ</a:t>
            </a:r>
          </a:p>
          <a:p>
            <a:pPr algn="just">
              <a:spcBef>
                <a:spcPts val="1200"/>
              </a:spcBef>
              <a:buClr>
                <a:srgbClr val="F5800B"/>
              </a:buClr>
              <a:buSzPct val="200000"/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</a:rPr>
              <a:t>по согласованию с председателем ГЭК принимают решение об остановке экзамена в ППЭ или отдельных аудиториях ППЭ</a:t>
            </a:r>
          </a:p>
          <a:p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7" descr="парта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25144"/>
            <a:ext cx="1765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575550" cy="947737"/>
          </a:xfrm>
        </p:spPr>
        <p:txBody>
          <a:bodyPr/>
          <a:lstStyle/>
          <a:p>
            <a:r>
              <a:rPr lang="ru-RU" sz="2800" dirty="0" smtClean="0"/>
              <a:t>Требования, предъявляемые к ППЭ (п. 36)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716463" y="1557338"/>
            <a:ext cx="71437" cy="4751387"/>
          </a:xfrm>
          <a:prstGeom prst="line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900113" y="3573463"/>
            <a:ext cx="7920037" cy="0"/>
          </a:xfrm>
          <a:prstGeom prst="line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827584" y="980728"/>
            <a:ext cx="3744416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Количество, общая площадь и состояние помещений (аудиторий), должны обеспечивать проведение экзаменов в условиях, соответствующих требованиям санитарно-эпидемиологических правил и нормативов.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5508625" y="1556792"/>
            <a:ext cx="28797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В каждой аудитории может присутствовать </a:t>
            </a:r>
            <a:r>
              <a:rPr lang="ru-RU" sz="2000" b="1" dirty="0">
                <a:latin typeface="Times New Roman" pitchFamily="18" charset="0"/>
              </a:rPr>
              <a:t>не более 25 участников ЕГЭ</a:t>
            </a:r>
            <a:r>
              <a:rPr lang="ru-RU" sz="1400" dirty="0">
                <a:latin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2483767" y="3789363"/>
            <a:ext cx="22322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Для каждого обучающегося, выпускника прошлых лет выделяется </a:t>
            </a:r>
          </a:p>
          <a:p>
            <a:r>
              <a:rPr lang="ru-RU" sz="2000" b="1" dirty="0">
                <a:latin typeface="Times New Roman" pitchFamily="18" charset="0"/>
              </a:rPr>
              <a:t>отдельное рабочее место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6804248" y="4581128"/>
            <a:ext cx="18002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В поле зрения участников ЕГЭ должны быть </a:t>
            </a:r>
            <a:r>
              <a:rPr lang="ru-RU" sz="2000" b="1" dirty="0">
                <a:latin typeface="Times New Roman" pitchFamily="18" charset="0"/>
              </a:rPr>
              <a:t>часы</a:t>
            </a:r>
            <a:r>
              <a:rPr lang="ru-RU" sz="2000" dirty="0">
                <a:latin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26633" name="Рисунок 11" descr="баба с часами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1" y="3860800"/>
            <a:ext cx="158417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3" descr="каме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01208"/>
            <a:ext cx="1930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17" descr="глобус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534400" cy="1728192"/>
          </a:xfrm>
        </p:spPr>
        <p:txBody>
          <a:bodyPr/>
          <a:lstStyle/>
          <a:p>
            <a:r>
              <a:rPr lang="ru-RU" sz="2800" dirty="0" smtClean="0"/>
              <a:t>Требования, предъявляемые к ППЭ (п. 36)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 bwMode="auto">
          <a:xfrm>
            <a:off x="4644008" y="1700808"/>
            <a:ext cx="73025" cy="4679950"/>
          </a:xfrm>
          <a:prstGeom prst="line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" name="Прямая соединительная линия 5"/>
          <p:cNvCxnSpPr/>
          <p:nvPr/>
        </p:nvCxnSpPr>
        <p:spPr bwMode="auto">
          <a:xfrm>
            <a:off x="1116013" y="3644900"/>
            <a:ext cx="7343775" cy="0"/>
          </a:xfrm>
          <a:prstGeom prst="line">
            <a:avLst/>
          </a:prstGeom>
          <a:solidFill>
            <a:srgbClr val="66CCFF"/>
          </a:solidFill>
          <a:ln w="2540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7654" name="TextBox 6"/>
          <p:cNvSpPr txBox="1">
            <a:spLocks noChangeArrowheads="1"/>
          </p:cNvSpPr>
          <p:nvPr/>
        </p:nvSpPr>
        <p:spPr bwMode="auto">
          <a:xfrm>
            <a:off x="611560" y="1124744"/>
            <a:ext cx="3384376" cy="2246769"/>
          </a:xfrm>
          <a:custGeom>
            <a:avLst/>
            <a:gdLst>
              <a:gd name="connsiteX0" fmla="*/ 0 w 2520950"/>
              <a:gd name="connsiteY0" fmla="*/ 0 h 1816100"/>
              <a:gd name="connsiteX1" fmla="*/ 2520950 w 2520950"/>
              <a:gd name="connsiteY1" fmla="*/ 0 h 1816100"/>
              <a:gd name="connsiteX2" fmla="*/ 2520950 w 2520950"/>
              <a:gd name="connsiteY2" fmla="*/ 1816100 h 1816100"/>
              <a:gd name="connsiteX3" fmla="*/ 0 w 2520950"/>
              <a:gd name="connsiteY3" fmla="*/ 1816100 h 1816100"/>
              <a:gd name="connsiteX4" fmla="*/ 0 w 2520950"/>
              <a:gd name="connsiteY4" fmla="*/ 0 h 1816100"/>
              <a:gd name="connsiteX0" fmla="*/ 0 w 2993628"/>
              <a:gd name="connsiteY0" fmla="*/ 0 h 1995735"/>
              <a:gd name="connsiteX1" fmla="*/ 2520950 w 2993628"/>
              <a:gd name="connsiteY1" fmla="*/ 0 h 1995735"/>
              <a:gd name="connsiteX2" fmla="*/ 2993628 w 2993628"/>
              <a:gd name="connsiteY2" fmla="*/ 1995735 h 1995735"/>
              <a:gd name="connsiteX3" fmla="*/ 0 w 2993628"/>
              <a:gd name="connsiteY3" fmla="*/ 1816100 h 1995735"/>
              <a:gd name="connsiteX4" fmla="*/ 0 w 2993628"/>
              <a:gd name="connsiteY4" fmla="*/ 0 h 1995735"/>
              <a:gd name="connsiteX0" fmla="*/ 0 w 2993628"/>
              <a:gd name="connsiteY0" fmla="*/ 0 h 1995735"/>
              <a:gd name="connsiteX1" fmla="*/ 2520950 w 2993628"/>
              <a:gd name="connsiteY1" fmla="*/ 0 h 1995735"/>
              <a:gd name="connsiteX2" fmla="*/ 2993628 w 2993628"/>
              <a:gd name="connsiteY2" fmla="*/ 1995735 h 1995735"/>
              <a:gd name="connsiteX3" fmla="*/ 0 w 2993628"/>
              <a:gd name="connsiteY3" fmla="*/ 1816100 h 1995735"/>
              <a:gd name="connsiteX4" fmla="*/ 0 w 2993628"/>
              <a:gd name="connsiteY4" fmla="*/ 0 h 1995735"/>
              <a:gd name="connsiteX0" fmla="*/ 0 w 2993628"/>
              <a:gd name="connsiteY0" fmla="*/ 0 h 1995735"/>
              <a:gd name="connsiteX1" fmla="*/ 2520950 w 2993628"/>
              <a:gd name="connsiteY1" fmla="*/ 0 h 1995735"/>
              <a:gd name="connsiteX2" fmla="*/ 2993628 w 2993628"/>
              <a:gd name="connsiteY2" fmla="*/ 1995735 h 1995735"/>
              <a:gd name="connsiteX3" fmla="*/ 0 w 2993628"/>
              <a:gd name="connsiteY3" fmla="*/ 1816100 h 1995735"/>
              <a:gd name="connsiteX4" fmla="*/ 0 w 2993628"/>
              <a:gd name="connsiteY4" fmla="*/ 0 h 1995735"/>
              <a:gd name="connsiteX0" fmla="*/ 0 w 2993628"/>
              <a:gd name="connsiteY0" fmla="*/ 0 h 1995735"/>
              <a:gd name="connsiteX1" fmla="*/ 2599730 w 2993628"/>
              <a:gd name="connsiteY1" fmla="*/ 64378 h 1995735"/>
              <a:gd name="connsiteX2" fmla="*/ 2993628 w 2993628"/>
              <a:gd name="connsiteY2" fmla="*/ 1995735 h 1995735"/>
              <a:gd name="connsiteX3" fmla="*/ 0 w 2993628"/>
              <a:gd name="connsiteY3" fmla="*/ 1816100 h 1995735"/>
              <a:gd name="connsiteX4" fmla="*/ 0 w 2993628"/>
              <a:gd name="connsiteY4" fmla="*/ 0 h 1995735"/>
              <a:gd name="connsiteX0" fmla="*/ 0 w 2993628"/>
              <a:gd name="connsiteY0" fmla="*/ 0 h 1995735"/>
              <a:gd name="connsiteX1" fmla="*/ 2599730 w 2993628"/>
              <a:gd name="connsiteY1" fmla="*/ 64378 h 1995735"/>
              <a:gd name="connsiteX2" fmla="*/ 2993628 w 2993628"/>
              <a:gd name="connsiteY2" fmla="*/ 1995735 h 1995735"/>
              <a:gd name="connsiteX3" fmla="*/ 0 w 2993628"/>
              <a:gd name="connsiteY3" fmla="*/ 1816100 h 1995735"/>
              <a:gd name="connsiteX4" fmla="*/ 0 w 2993628"/>
              <a:gd name="connsiteY4" fmla="*/ 0 h 1995735"/>
              <a:gd name="connsiteX0" fmla="*/ 0 w 2993628"/>
              <a:gd name="connsiteY0" fmla="*/ 0 h 1995735"/>
              <a:gd name="connsiteX1" fmla="*/ 2599730 w 2993628"/>
              <a:gd name="connsiteY1" fmla="*/ 64378 h 1995735"/>
              <a:gd name="connsiteX2" fmla="*/ 2993628 w 2993628"/>
              <a:gd name="connsiteY2" fmla="*/ 1995735 h 1995735"/>
              <a:gd name="connsiteX3" fmla="*/ 78780 w 2993628"/>
              <a:gd name="connsiteY3" fmla="*/ 1995734 h 1995735"/>
              <a:gd name="connsiteX4" fmla="*/ 0 w 2993628"/>
              <a:gd name="connsiteY4" fmla="*/ 0 h 199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3628" h="1995735">
                <a:moveTo>
                  <a:pt x="0" y="0"/>
                </a:moveTo>
                <a:lnTo>
                  <a:pt x="2599730" y="64378"/>
                </a:lnTo>
                <a:cubicBezTo>
                  <a:pt x="2707248" y="1411552"/>
                  <a:pt x="2411830" y="1293233"/>
                  <a:pt x="2993628" y="1995735"/>
                </a:cubicBezTo>
                <a:lnTo>
                  <a:pt x="78780" y="199573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</a:rPr>
              <a:t>аудиториях </a:t>
            </a:r>
            <a:r>
              <a:rPr lang="ru-RU" sz="2000" b="1" dirty="0">
                <a:latin typeface="Times New Roman" pitchFamily="18" charset="0"/>
              </a:rPr>
              <a:t>закрываются стенды, плакаты и иные материалы</a:t>
            </a:r>
            <a:r>
              <a:rPr lang="ru-RU" sz="2000" dirty="0">
                <a:latin typeface="Times New Roman" pitchFamily="18" charset="0"/>
              </a:rPr>
              <a:t> со справочно-познавательной информацией по соответствующим </a:t>
            </a:r>
            <a:endParaRPr lang="ru-RU" sz="2000" dirty="0" smtClean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учебным </a:t>
            </a:r>
            <a:r>
              <a:rPr lang="ru-RU" sz="2000" dirty="0">
                <a:latin typeface="Times New Roman" pitchFamily="18" charset="0"/>
              </a:rPr>
              <a:t>предметам</a:t>
            </a:r>
          </a:p>
        </p:txBody>
      </p:sp>
      <p:sp>
        <p:nvSpPr>
          <p:cNvPr id="27655" name="TextBox 18"/>
          <p:cNvSpPr txBox="1">
            <a:spLocks noChangeArrowheads="1"/>
          </p:cNvSpPr>
          <p:nvPr/>
        </p:nvSpPr>
        <p:spPr bwMode="auto">
          <a:xfrm>
            <a:off x="4860032" y="1052736"/>
            <a:ext cx="23762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</a:rPr>
              <a:t>Помещения, не использующиеся для проведения экзамена, на время проведения экзамена </a:t>
            </a:r>
            <a:r>
              <a:rPr lang="ru-RU" sz="2000" b="1" dirty="0">
                <a:latin typeface="Times New Roman" pitchFamily="18" charset="0"/>
              </a:rPr>
              <a:t>запираются и опечатываются</a:t>
            </a:r>
            <a:r>
              <a:rPr lang="ru-RU" sz="2000" dirty="0">
                <a:latin typeface="Times New Roman" pitchFamily="18" charset="0"/>
              </a:rPr>
              <a:t>.</a:t>
            </a:r>
          </a:p>
        </p:txBody>
      </p:sp>
      <p:sp>
        <p:nvSpPr>
          <p:cNvPr id="27656" name="TextBox 21"/>
          <p:cNvSpPr txBox="1">
            <a:spLocks noChangeArrowheads="1"/>
          </p:cNvSpPr>
          <p:nvPr/>
        </p:nvSpPr>
        <p:spPr bwMode="auto">
          <a:xfrm>
            <a:off x="683568" y="3789041"/>
            <a:ext cx="388843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</a:rPr>
              <a:t>здании выделяется </a:t>
            </a:r>
            <a:r>
              <a:rPr lang="ru-RU" sz="2000" b="1" dirty="0">
                <a:latin typeface="Times New Roman" pitchFamily="18" charset="0"/>
              </a:rPr>
              <a:t>место для личных вещей участников ЕГЭ</a:t>
            </a:r>
            <a:r>
              <a:rPr lang="ru-RU" sz="2000" dirty="0">
                <a:latin typeface="Times New Roman" pitchFamily="18" charset="0"/>
              </a:rPr>
              <a:t>, расположенное  до установленной рамки стационарного металлоискателя или места проведения уполномоченными лицами работ с использованием переносного металлоискателя.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27657" name="Rectangle 1"/>
          <p:cNvSpPr>
            <a:spLocks noChangeArrowheads="1"/>
          </p:cNvSpPr>
          <p:nvPr/>
        </p:nvSpPr>
        <p:spPr bwMode="auto">
          <a:xfrm>
            <a:off x="4860032" y="3833927"/>
            <a:ext cx="410458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ППЭ оборудуются стационарными или переносными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металлоискателями, средствами видеонаблюдения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cs typeface="Arial" charset="0"/>
            </a:endParaRPr>
          </a:p>
        </p:txBody>
      </p:sp>
      <p:pic>
        <p:nvPicPr>
          <p:cNvPr id="27658" name="Рисунок 12" descr="вместо замк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412776"/>
            <a:ext cx="1662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35696" y="13407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CCFF"/>
        </a:solidFill>
        <a:ln w="25400" cap="flat" cmpd="sng" algn="ctr">
          <a:solidFill>
            <a:srgbClr val="CC66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000000">
              <a:alpha val="50000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831</TotalTime>
  <Words>2298</Words>
  <Application>Microsoft Office PowerPoint</Application>
  <PresentationFormat>Экран (4:3)</PresentationFormat>
  <Paragraphs>236</Paragraphs>
  <Slides>40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Тема1</vt:lpstr>
      <vt:lpstr>Acrobat Document</vt:lpstr>
      <vt:lpstr>Инструкция для  членов государственной экзаменационной комиссии</vt:lpstr>
      <vt:lpstr>Нормативно-правовые документы</vt:lpstr>
      <vt:lpstr>Методические материалы</vt:lpstr>
      <vt:lpstr>Основные изменения в ГИА 2015 г.</vt:lpstr>
      <vt:lpstr> Требования,  предъявляемые к  членам ГЭК </vt:lpstr>
      <vt:lpstr>Члены ГЭК информируются о месте расположения ППЭ, в который они направляются, за 3 (три) рабочих дня до проведения экзамена по соответствующему предмету. </vt:lpstr>
      <vt:lpstr>Члены ГЭК</vt:lpstr>
      <vt:lpstr>Требования, предъявляемые к ППЭ (п. 36)</vt:lpstr>
      <vt:lpstr>Требования, предъявляемые к ППЭ (п. 36)</vt:lpstr>
      <vt:lpstr>В ППЭ выделяются помещения:</vt:lpstr>
      <vt:lpstr>Особенности организации  ППЭ для участников ЕГЭ с ограниченными возможностями здоровья (п.37) </vt:lpstr>
      <vt:lpstr>Видеонаблюдение</vt:lpstr>
      <vt:lpstr>Слайд 13</vt:lpstr>
      <vt:lpstr>Действия при обнаружении факта отключения  системы  видеонаблюдения </vt:lpstr>
      <vt:lpstr>Слайд 15</vt:lpstr>
      <vt:lpstr> В день экзамена в ППЭ присутствуют (п.40): </vt:lpstr>
      <vt:lpstr>В день экзамена в ППЭ могут  присутствовать (п.40)</vt:lpstr>
      <vt:lpstr>Вход в ППЭ (п.41):</vt:lpstr>
      <vt:lpstr>Вход в ППЭ  членов ГЭК,  организаторов,  технических специалистов, ассистентов, оказывающим необходимую техническую помощь участникам ГИА с ОВЗ,  медицинских работников, общественных наблюдателей, представителей СМИ осуществляется </vt:lpstr>
      <vt:lpstr> Член ГЭК  присутствует при организации входа участников ЕГЭ в ППЭ и осуществляет контроль за соблюдением требования Порядка о запрете участникам ЕГЭ, организаторам, ассистентам, оказывающим необходимую техническую помощь лицам с ОВЗ, детям-инвалидам и инвалидам, техническим специалистам иметь при себе средства связи, в том числе осуществляет контроль за организацией сдачи иных вещей (не перечисленных в п. 45 Порядка) в специально выделенном в ППЭ месте для личных вещей участников ЕГЭ. </vt:lpstr>
      <vt:lpstr> В день проведения экзамена  в ППЭ запрещается (п.45) </vt:lpstr>
      <vt:lpstr> Во время проведения экзамена  в ППЭ участникам ЕГЭ (п.45) </vt:lpstr>
      <vt:lpstr> Нарушение установленного порядка проведения ГИА </vt:lpstr>
      <vt:lpstr>Слайд 24</vt:lpstr>
      <vt:lpstr> Досрочное завершение экзамена по объективным причинам  (п.45) </vt:lpstr>
      <vt:lpstr>Слайд 26</vt:lpstr>
      <vt:lpstr>Слайд 27</vt:lpstr>
      <vt:lpstr> Доставка экзаменационных материалов (ЭМ) в ППЭ </vt:lpstr>
      <vt:lpstr>Члену ГЭК необходимо помнить:</vt:lpstr>
      <vt:lpstr>Слайд 30</vt:lpstr>
      <vt:lpstr>Расписание экзаменов  (основной период)</vt:lpstr>
      <vt:lpstr>Продолжительность экзаменов</vt:lpstr>
      <vt:lpstr>Средства обучения и воспитания</vt:lpstr>
      <vt:lpstr>Апелляция</vt:lpstr>
      <vt:lpstr>Слайд 35</vt:lpstr>
      <vt:lpstr>Действия члена ГЭК (п.82):</vt:lpstr>
      <vt:lpstr>Завершение экзамена </vt:lpstr>
      <vt:lpstr>Завершение экзамена</vt:lpstr>
      <vt:lpstr>Слайд 39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tbb</dc:creator>
  <cp:lastModifiedBy>tbb</cp:lastModifiedBy>
  <cp:revision>107</cp:revision>
  <dcterms:created xsi:type="dcterms:W3CDTF">2015-05-13T20:38:40Z</dcterms:created>
  <dcterms:modified xsi:type="dcterms:W3CDTF">2015-05-19T22:19:05Z</dcterms:modified>
</cp:coreProperties>
</file>