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108"/>
  </p:notesMasterIdLst>
  <p:handoutMasterIdLst>
    <p:handoutMasterId r:id="rId109"/>
  </p:handoutMasterIdLst>
  <p:sldIdLst>
    <p:sldId id="256" r:id="rId3"/>
    <p:sldId id="449" r:id="rId4"/>
    <p:sldId id="257" r:id="rId5"/>
    <p:sldId id="258" r:id="rId6"/>
    <p:sldId id="398" r:id="rId7"/>
    <p:sldId id="356" r:id="rId8"/>
    <p:sldId id="260" r:id="rId9"/>
    <p:sldId id="371" r:id="rId10"/>
    <p:sldId id="268" r:id="rId11"/>
    <p:sldId id="276" r:id="rId12"/>
    <p:sldId id="311" r:id="rId13"/>
    <p:sldId id="355" r:id="rId14"/>
    <p:sldId id="401" r:id="rId15"/>
    <p:sldId id="430" r:id="rId16"/>
    <p:sldId id="442" r:id="rId17"/>
    <p:sldId id="429" r:id="rId18"/>
    <p:sldId id="369" r:id="rId19"/>
    <p:sldId id="323" r:id="rId20"/>
    <p:sldId id="360" r:id="rId21"/>
    <p:sldId id="399" r:id="rId22"/>
    <p:sldId id="431" r:id="rId23"/>
    <p:sldId id="361" r:id="rId24"/>
    <p:sldId id="433" r:id="rId25"/>
    <p:sldId id="343" r:id="rId26"/>
    <p:sldId id="432" r:id="rId27"/>
    <p:sldId id="364" r:id="rId28"/>
    <p:sldId id="287" r:id="rId29"/>
    <p:sldId id="322" r:id="rId30"/>
    <p:sldId id="324" r:id="rId31"/>
    <p:sldId id="402" r:id="rId32"/>
    <p:sldId id="319" r:id="rId33"/>
    <p:sldId id="455" r:id="rId34"/>
    <p:sldId id="373" r:id="rId35"/>
    <p:sldId id="428" r:id="rId36"/>
    <p:sldId id="403" r:id="rId37"/>
    <p:sldId id="443" r:id="rId38"/>
    <p:sldId id="444" r:id="rId39"/>
    <p:sldId id="445" r:id="rId40"/>
    <p:sldId id="446" r:id="rId41"/>
    <p:sldId id="447" r:id="rId42"/>
    <p:sldId id="448" r:id="rId43"/>
    <p:sldId id="456" r:id="rId44"/>
    <p:sldId id="310" r:id="rId45"/>
    <p:sldId id="404" r:id="rId46"/>
    <p:sldId id="266" r:id="rId47"/>
    <p:sldId id="267" r:id="rId48"/>
    <p:sldId id="405" r:id="rId49"/>
    <p:sldId id="328" r:id="rId50"/>
    <p:sldId id="353" r:id="rId51"/>
    <p:sldId id="406" r:id="rId52"/>
    <p:sldId id="318" r:id="rId53"/>
    <p:sldId id="329" r:id="rId54"/>
    <p:sldId id="330" r:id="rId55"/>
    <p:sldId id="435" r:id="rId56"/>
    <p:sldId id="331" r:id="rId57"/>
    <p:sldId id="332" r:id="rId58"/>
    <p:sldId id="313" r:id="rId59"/>
    <p:sldId id="407" r:id="rId60"/>
    <p:sldId id="334" r:id="rId61"/>
    <p:sldId id="344" r:id="rId62"/>
    <p:sldId id="294" r:id="rId63"/>
    <p:sldId id="358" r:id="rId64"/>
    <p:sldId id="451" r:id="rId65"/>
    <p:sldId id="459" r:id="rId66"/>
    <p:sldId id="450" r:id="rId67"/>
    <p:sldId id="452" r:id="rId68"/>
    <p:sldId id="408" r:id="rId69"/>
    <p:sldId id="277" r:id="rId70"/>
    <p:sldId id="279" r:id="rId71"/>
    <p:sldId id="386" r:id="rId72"/>
    <p:sldId id="440" r:id="rId73"/>
    <p:sldId id="412" r:id="rId74"/>
    <p:sldId id="295" r:id="rId75"/>
    <p:sldId id="337" r:id="rId76"/>
    <p:sldId id="366" r:id="rId77"/>
    <p:sldId id="391" r:id="rId78"/>
    <p:sldId id="335" r:id="rId79"/>
    <p:sldId id="336" r:id="rId80"/>
    <p:sldId id="338" r:id="rId81"/>
    <p:sldId id="453" r:id="rId82"/>
    <p:sldId id="381" r:id="rId83"/>
    <p:sldId id="339" r:id="rId84"/>
    <p:sldId id="457" r:id="rId85"/>
    <p:sldId id="345" r:id="rId86"/>
    <p:sldId id="413" r:id="rId87"/>
    <p:sldId id="346" r:id="rId88"/>
    <p:sldId id="347" r:id="rId89"/>
    <p:sldId id="368" r:id="rId90"/>
    <p:sldId id="359" r:id="rId91"/>
    <p:sldId id="458" r:id="rId92"/>
    <p:sldId id="424" r:id="rId93"/>
    <p:sldId id="354" r:id="rId94"/>
    <p:sldId id="340" r:id="rId95"/>
    <p:sldId id="392" r:id="rId96"/>
    <p:sldId id="425" r:id="rId97"/>
    <p:sldId id="305" r:id="rId98"/>
    <p:sldId id="427" r:id="rId99"/>
    <p:sldId id="370" r:id="rId100"/>
    <p:sldId id="314" r:id="rId101"/>
    <p:sldId id="367" r:id="rId102"/>
    <p:sldId id="315" r:id="rId103"/>
    <p:sldId id="341" r:id="rId104"/>
    <p:sldId id="307" r:id="rId105"/>
    <p:sldId id="437" r:id="rId106"/>
    <p:sldId id="397" r:id="rId107"/>
  </p:sldIdLst>
  <p:sldSz cx="9144000" cy="6858000" type="screen4x3"/>
  <p:notesSz cx="6797675" cy="99282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bg1"/>
        </a:solidFill>
        <a:latin typeface="Times New Roman" pitchFamily="18" charset="0"/>
        <a:ea typeface="MS Gothic" pitchFamily="49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FF9900"/>
    <a:srgbClr val="CCCCFF"/>
    <a:srgbClr val="FFFFCC"/>
    <a:srgbClr val="FF99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0" autoAdjust="0"/>
    <p:restoredTop sz="91086" autoAdjust="0"/>
  </p:normalViewPr>
  <p:slideViewPr>
    <p:cSldViewPr>
      <p:cViewPr>
        <p:scale>
          <a:sx n="77" d="100"/>
          <a:sy n="77" d="100"/>
        </p:scale>
        <p:origin x="-72" y="-6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38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1078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9ACE3-06F8-4B1E-B109-B01CC93ECF42}" type="datetimeFigureOut">
              <a:rPr lang="ru-RU" smtClean="0"/>
              <a:t>11.04.2019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943A-37CA-4184-974B-F3518A71EF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4625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1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55" name="AutoShape 2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56" name="AutoShape 3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57" name="AutoShape 4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58" name="AutoShape 5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59" name="AutoShape 6"/>
          <p:cNvSpPr>
            <a:spLocks noChangeArrowheads="1"/>
          </p:cNvSpPr>
          <p:nvPr/>
        </p:nvSpPr>
        <p:spPr bwMode="auto">
          <a:xfrm>
            <a:off x="0" y="0"/>
            <a:ext cx="6797675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0" name="AutoShape 7"/>
          <p:cNvSpPr>
            <a:spLocks noChangeArrowheads="1"/>
          </p:cNvSpPr>
          <p:nvPr/>
        </p:nvSpPr>
        <p:spPr bwMode="auto">
          <a:xfrm>
            <a:off x="0" y="0"/>
            <a:ext cx="6799263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1" name="AutoShape 8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2" name="AutoShape 9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3" name="AutoShape 10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4" name="AutoShape 11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5" name="AutoShape 12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6" name="AutoShape 13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7" name="AutoShape 14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8" name="AutoShape 15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69" name="AutoShape 16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70" name="AutoShape 17"/>
          <p:cNvSpPr>
            <a:spLocks noChangeArrowheads="1"/>
          </p:cNvSpPr>
          <p:nvPr/>
        </p:nvSpPr>
        <p:spPr bwMode="auto">
          <a:xfrm>
            <a:off x="0" y="0"/>
            <a:ext cx="6800850" cy="9928225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71" name="Text Box 18"/>
          <p:cNvSpPr txBox="1">
            <a:spLocks noChangeArrowheads="1"/>
          </p:cNvSpPr>
          <p:nvPr/>
        </p:nvSpPr>
        <p:spPr bwMode="auto">
          <a:xfrm>
            <a:off x="0" y="0"/>
            <a:ext cx="2946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72" name="Text Box 19"/>
          <p:cNvSpPr txBox="1">
            <a:spLocks noChangeArrowheads="1"/>
          </p:cNvSpPr>
          <p:nvPr/>
        </p:nvSpPr>
        <p:spPr bwMode="auto">
          <a:xfrm>
            <a:off x="3852863" y="0"/>
            <a:ext cx="29464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9173" name="Rectangle 2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1700" y="720725"/>
            <a:ext cx="4970463" cy="37274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93" name="Rectangle 21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6463"/>
            <a:ext cx="541496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49175" name="Text Box 22"/>
          <p:cNvSpPr txBox="1">
            <a:spLocks noChangeArrowheads="1"/>
          </p:cNvSpPr>
          <p:nvPr/>
        </p:nvSpPr>
        <p:spPr bwMode="auto">
          <a:xfrm>
            <a:off x="0" y="9428163"/>
            <a:ext cx="29464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ldNum"/>
          </p:nvPr>
        </p:nvSpPr>
        <p:spPr bwMode="auto">
          <a:xfrm>
            <a:off x="3852863" y="9429750"/>
            <a:ext cx="2919412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A9D924CF-2A32-4702-BFE5-421117228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872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C963D99-98F3-4528-A1BC-C456E364710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1133475" y="744538"/>
            <a:ext cx="4533900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A204386C-C2BB-4FF8-B0C4-A1161D3A841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734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71346C4-D345-490A-A7F5-9BCFDE874AB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2083F-E34E-470B-8150-4C27A15D35F7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>
              <a:latin typeface="Arial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itchFamily="34" charset="0"/>
              </a:rPr>
              <a:pPr/>
              <a:t>16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870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870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30C4C-940C-4840-8FC6-F98F7A872DE2}" type="slidenum">
              <a:rPr lang="ru-RU" smtClean="0">
                <a:latin typeface="Arial" pitchFamily="34" charset="0"/>
              </a:rPr>
              <a:pPr/>
              <a:t>23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C42B178-85DB-45EC-AF6A-A5D35EADF00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2083F-E34E-470B-8150-4C27A15D35F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94957DE2-D6F0-446D-BEB5-00CA21FD6E2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52E2FC9-01C3-462D-B312-CD6829134A7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32E7F222-A395-47FD-AD57-383E1DC3320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94957DE2-D6F0-446D-BEB5-00CA21FD6E2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29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99EE0E6C-60CC-4569-8810-076DCF94057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0BA050-D484-4468-A4F6-D2EAAB97AF95}" type="slidenum">
              <a:rPr lang="ru-RU"/>
              <a:pPr/>
              <a:t>36</a:t>
            </a:fld>
            <a:endParaRPr lang="ru-RU" dirty="0"/>
          </a:p>
        </p:txBody>
      </p:sp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72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ln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545AB84F-DCAC-46DB-8232-765B058FB0D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37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8525" y="720725"/>
            <a:ext cx="4986338" cy="374015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sz="1200" kern="1200" dirty="0" smtClean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1) весы рычажные с набором гирь</a:t>
            </a: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2) измерительный цилиндр (мензурка) с пределом измерения</a:t>
            </a: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 250 мл, С = 2мл</a:t>
            </a:r>
            <a:endParaRPr lang="ru-RU" sz="1200" kern="1200" dirty="0" smtClean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3) стакан с водой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4) цилиндр стальной на нити </a:t>
            </a:r>
            <a:b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V = 20 см3, m = 156 г, обозначенный №1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5) цилиндр латунный на нити </a:t>
            </a:r>
            <a:b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V = 10 см3, m = 85 г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, обозначенный №2</a:t>
            </a:r>
            <a:endParaRPr lang="ru-RU" dirty="0" smtClean="0"/>
          </a:p>
          <a:p>
            <a:endParaRPr lang="ru-RU" sz="1200" kern="1200" dirty="0" smtClean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ru-RU" sz="1200" kern="1200" dirty="0" smtClean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5) цилиндр латунный на нити </a:t>
            </a:r>
            <a:b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ru-RU" sz="1200" b="1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V = 10 см3, m = 85 г</a:t>
            </a:r>
            <a:r>
              <a:rPr lang="ru-RU" sz="1200" kern="1200" dirty="0" smtClean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, обозначенный №2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BC29CB0-500E-429B-91C7-6DE7FE9E1AC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22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0113" y="720725"/>
            <a:ext cx="4978400" cy="3733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BC29CB0-500E-429B-91C7-6DE7FE9E1ACE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22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3A357-C52D-4078-ADB6-7A1DF7D8EFB0}" type="slidenum">
              <a:rPr lang="ru-RU"/>
              <a:pPr/>
              <a:t>41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ln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3A357-C52D-4078-ADB6-7A1DF7D8EFB0}" type="slidenum">
              <a:rPr lang="ru-RU"/>
              <a:pPr/>
              <a:t>42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ln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14CFD32-9599-43F3-A1CB-5D5FC48E2F5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6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1B980DA-17F4-4D11-9D34-DC6B87B143DB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33475" y="736600"/>
            <a:ext cx="453072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4488" cy="4451350"/>
          </a:xfrm>
          <a:noFill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EA32AE31-C173-46C6-B4E9-C0D67B4B7EE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AA3FF74F-E4B6-478E-B1A9-59EB168DD99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47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17600" y="722313"/>
            <a:ext cx="455136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883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9664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856C2C8-7D40-4C4C-A352-A3A8165E92EB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r" eaLnBrk="1" hangingPunct="1"/>
            <a:fld id="{3995A988-007D-4E84-A4C9-0C60B223BE69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algn="r" eaLnBrk="1" hangingPunct="1"/>
              <a:t>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33672" y="728208"/>
            <a:ext cx="4523812" cy="373844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98308" name="Text Box 2"/>
          <p:cNvSpPr>
            <a:spLocks noGrp="1" noChangeArrowheads="1"/>
          </p:cNvSpPr>
          <p:nvPr>
            <p:ph type="body"/>
          </p:nvPr>
        </p:nvSpPr>
        <p:spPr>
          <a:xfrm>
            <a:off x="679333" y="4717125"/>
            <a:ext cx="5425966" cy="445042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>
              <a:ea typeface="MS Gothic" pitchFamily="49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8432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073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8116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7E10389-7DDF-4524-A51D-F8502B0D7DD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97D660C-86D1-4AA3-B935-D336BFD071B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59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6E77D05-57B2-4A09-9F6F-6BBA8205A6A3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2BC11B8-1698-448A-8337-3C48DF886A26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6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EC387F7-A2FC-4233-BC4B-6A6CC2B1B434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91524D4-66A5-41DB-A630-E01F3A82404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69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F3825D-5EE7-4FAC-8499-9D420A7F0631}" type="slidenum">
              <a:rPr lang="ru-RU"/>
              <a:pPr/>
              <a:t>70</a:t>
            </a:fld>
            <a:endParaRPr lang="ru-RU"/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1133475" y="715963"/>
            <a:ext cx="4511675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6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  <a:ln/>
        </p:spPr>
        <p:txBody>
          <a:bodyPr wrap="none" anchor="ctr"/>
          <a:lstStyle/>
          <a:p>
            <a:pPr algn="l"/>
            <a:endParaRPr lang="ru-RU" sz="1200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D7263E05-F9B7-4487-8685-3F46C624683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15963"/>
            <a:ext cx="451485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72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B48AC057-7B37-4F59-A10A-036A7EBE5FB2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9847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75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EE3B3D-CC2C-4D90-9025-64E26E26A816}" type="slidenum">
              <a:rPr lang="ru-RU"/>
              <a:pPr/>
              <a:t>76</a:t>
            </a:fld>
            <a:endParaRPr lang="ru-RU"/>
          </a:p>
        </p:txBody>
      </p:sp>
      <p:sp>
        <p:nvSpPr>
          <p:cNvPr id="1249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142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5412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74875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B3A357-C52D-4078-ADB6-7A1DF7D8EFB0}" type="slidenum">
              <a:rPr lang="ru-RU"/>
              <a:pPr/>
              <a:t>80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21313" cy="4448175"/>
          </a:xfrm>
          <a:noFill/>
          <a:ln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AEAFE9-4CE7-4621-99BF-C76D3754F261}" type="slidenum">
              <a:rPr lang="ru-RU"/>
              <a:pPr/>
              <a:t>81</a:t>
            </a:fld>
            <a:endParaRPr lang="ru-RU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98525" y="720725"/>
            <a:ext cx="4984750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716463"/>
            <a:ext cx="5424488" cy="44513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7272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3900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8D31A65A-C811-483F-998E-E31A814BFDF7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84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B73D214-B741-486F-9825-AD825E97D119}" type="slidenum">
              <a:rPr lang="ru-RU"/>
              <a:pPr/>
              <a:t>85</a:t>
            </a:fld>
            <a:endParaRPr lang="ru-RU"/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898525" y="720725"/>
            <a:ext cx="4983163" cy="37338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598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ln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1188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22279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20725"/>
            <a:ext cx="4970463" cy="3727450"/>
          </a:xfrm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90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91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9039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107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95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735" y="720726"/>
            <a:ext cx="4985914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609" y="4716464"/>
            <a:ext cx="5420991" cy="44481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96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75AB86A6-9DE1-46A1-8C8E-B0C90FFCC4F8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33475" y="736600"/>
            <a:ext cx="4532313" cy="3740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1200" b="0" dirty="0" smtClean="0">
              <a:solidFill>
                <a:schemeClr val="accent6">
                  <a:lumMod val="75000"/>
                </a:schemeClr>
              </a:solidFill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195C29BD-77A3-4DAB-9CA6-AC552AF9DB8D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97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1503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3637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5481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1700" y="720725"/>
            <a:ext cx="4970463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pPr>
                <a:defRPr/>
              </a:pPr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3637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fld id="{6BFB7C4B-C6DF-40DC-935B-D61B3EE09A6A}" type="slidenum">
              <a:rPr lang="ru-RU" sz="1200" smtClean="0">
                <a:solidFill>
                  <a:srgbClr val="000000"/>
                </a:solidFill>
                <a:latin typeface="Arial" charset="0"/>
                <a:ea typeface="Arial Unicode MS" pitchFamily="34" charset="-128"/>
              </a:rPr>
              <a:pPr eaLnBrk="1" hangingPunct="1"/>
              <a:t>103</a:t>
            </a:fld>
            <a:endParaRPr lang="ru-RU" sz="1200" smtClean="0">
              <a:solidFill>
                <a:srgbClr val="000000"/>
              </a:solidFill>
              <a:latin typeface="Arial" charset="0"/>
              <a:ea typeface="Arial Unicode MS" pitchFamily="34" charset="-128"/>
            </a:endParaRPr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898525" y="720725"/>
            <a:ext cx="4986338" cy="37385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023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0EBE7-4512-4EDC-9B0C-22F1FB7D81AC}" type="slidenum">
              <a:rPr lang="ru-RU" smtClean="0">
                <a:latin typeface="Arial" pitchFamily="34" charset="0"/>
              </a:rPr>
              <a:pPr/>
              <a:t>104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38AA30-624C-4665-8679-50120803F297}" type="slidenum">
              <a:rPr lang="ru-RU" sz="1200" smtClean="0">
                <a:solidFill>
                  <a:srgbClr val="000000"/>
                </a:solidFill>
                <a:latin typeface="Arial" charset="0"/>
              </a:rPr>
              <a:pPr eaLnBrk="1" hangingPunct="1"/>
              <a:t>105</a:t>
            </a:fld>
            <a:endParaRPr lang="ru-RU" sz="12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/>
          </p:nvPr>
        </p:nvSpPr>
        <p:spPr>
          <a:xfrm>
            <a:off x="679450" y="4716463"/>
            <a:ext cx="5416550" cy="4443412"/>
          </a:xfrm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85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33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2752" y="463552"/>
            <a:ext cx="2125663" cy="5635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463552"/>
            <a:ext cx="6229350" cy="5635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50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shapka"/>
          <p:cNvPicPr>
            <a:picLocks noChangeAspect="1" noChangeArrowheads="1"/>
          </p:cNvPicPr>
          <p:nvPr userDrawn="1"/>
        </p:nvPicPr>
        <p:blipFill>
          <a:blip r:embed="rId2" cstate="print"/>
          <a:srcRect t="20197" b="5771"/>
          <a:stretch>
            <a:fillRect/>
          </a:stretch>
        </p:blipFill>
        <p:spPr bwMode="auto">
          <a:xfrm>
            <a:off x="1066800" y="0"/>
            <a:ext cx="7543800" cy="5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609600"/>
            <a:ext cx="9144000" cy="0"/>
          </a:xfrm>
          <a:prstGeom prst="line">
            <a:avLst/>
          </a:prstGeom>
          <a:noFill/>
          <a:ln w="762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Line 6"/>
          <p:cNvSpPr>
            <a:spLocks noChangeShapeType="1"/>
          </p:cNvSpPr>
          <p:nvPr userDrawn="1"/>
        </p:nvSpPr>
        <p:spPr bwMode="auto">
          <a:xfrm>
            <a:off x="304800" y="0"/>
            <a:ext cx="0" cy="68580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Line 7"/>
          <p:cNvSpPr>
            <a:spLocks noChangeShapeType="1"/>
          </p:cNvSpPr>
          <p:nvPr userDrawn="1"/>
        </p:nvSpPr>
        <p:spPr bwMode="auto">
          <a:xfrm>
            <a:off x="457200" y="228600"/>
            <a:ext cx="0" cy="6096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295401"/>
            <a:ext cx="77724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6553200"/>
            <a:ext cx="6400800" cy="3048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0"/>
          </p:nvPr>
        </p:nvSpPr>
        <p:spPr>
          <a:xfrm>
            <a:off x="762000" y="2133600"/>
            <a:ext cx="3429000" cy="42672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4648200" y="2133600"/>
            <a:ext cx="3733800" cy="42672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212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37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2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69277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2" y="2133602"/>
            <a:ext cx="4176713" cy="3965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0113" y="2133602"/>
            <a:ext cx="4178300" cy="3965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476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14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10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786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94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5089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588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985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2752" y="463552"/>
            <a:ext cx="2125663" cy="5635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463552"/>
            <a:ext cx="6229350" cy="5635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43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54729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2" y="2133602"/>
            <a:ext cx="4176713" cy="3965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0113" y="2133602"/>
            <a:ext cx="4178300" cy="3965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07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9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94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13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8153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1836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6600"/>
            </a:gs>
            <a:gs pos="50000">
              <a:srgbClr val="FFFFFF"/>
            </a:gs>
            <a:gs pos="100000">
              <a:srgbClr val="3399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2" y="463552"/>
            <a:ext cx="850741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2" y="2133602"/>
            <a:ext cx="8507413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0" y="609601"/>
            <a:ext cx="9144000" cy="1588"/>
          </a:xfrm>
          <a:prstGeom prst="line">
            <a:avLst/>
          </a:prstGeom>
          <a:noFill/>
          <a:ln w="7632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304800" y="0"/>
            <a:ext cx="1588" cy="6858000"/>
          </a:xfrm>
          <a:prstGeom prst="line">
            <a:avLst/>
          </a:prstGeom>
          <a:noFill/>
          <a:ln w="3816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0" name="Line 5"/>
          <p:cNvSpPr>
            <a:spLocks noChangeShapeType="1"/>
          </p:cNvSpPr>
          <p:nvPr/>
        </p:nvSpPr>
        <p:spPr bwMode="auto">
          <a:xfrm>
            <a:off x="457200" y="228600"/>
            <a:ext cx="1588" cy="6096000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5769"/>
          <a:stretch>
            <a:fillRect/>
          </a:stretch>
        </p:blipFill>
        <p:spPr bwMode="auto">
          <a:xfrm>
            <a:off x="1066800" y="0"/>
            <a:ext cx="7543800" cy="56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195" b="57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3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6600"/>
            </a:gs>
            <a:gs pos="50000">
              <a:srgbClr val="FFFFFF"/>
            </a:gs>
            <a:gs pos="100000">
              <a:srgbClr val="3399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5769"/>
          <a:stretch>
            <a:fillRect/>
          </a:stretch>
        </p:blipFill>
        <p:spPr bwMode="auto">
          <a:xfrm>
            <a:off x="1066800" y="0"/>
            <a:ext cx="7543800" cy="56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0195" b="57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609601"/>
            <a:ext cx="9144000" cy="1588"/>
          </a:xfrm>
          <a:prstGeom prst="line">
            <a:avLst/>
          </a:prstGeom>
          <a:noFill/>
          <a:ln w="7632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" name="Line 3"/>
          <p:cNvSpPr>
            <a:spLocks noChangeShapeType="1"/>
          </p:cNvSpPr>
          <p:nvPr/>
        </p:nvSpPr>
        <p:spPr bwMode="auto">
          <a:xfrm>
            <a:off x="304800" y="0"/>
            <a:ext cx="1588" cy="6858000"/>
          </a:xfrm>
          <a:prstGeom prst="line">
            <a:avLst/>
          </a:prstGeom>
          <a:noFill/>
          <a:ln w="3816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3" name="Line 4"/>
          <p:cNvSpPr>
            <a:spLocks noChangeShapeType="1"/>
          </p:cNvSpPr>
          <p:nvPr/>
        </p:nvSpPr>
        <p:spPr bwMode="auto">
          <a:xfrm>
            <a:off x="457200" y="228600"/>
            <a:ext cx="1588" cy="6096000"/>
          </a:xfrm>
          <a:prstGeom prst="line">
            <a:avLst/>
          </a:prstGeom>
          <a:noFill/>
          <a:ln w="28440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1002" y="463552"/>
            <a:ext cx="850741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2" y="2133602"/>
            <a:ext cx="8507413" cy="396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000000"/>
          </a:solidFill>
          <a:latin typeface="Times New Roman" pitchFamily="18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6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7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8.wd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2.jpe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7.png"/><Relationship Id="rId4" Type="http://schemas.microsoft.com/office/2007/relationships/hdphoto" Target="../media/hdphoto13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9.png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54.png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58.png"/><Relationship Id="rId4" Type="http://schemas.microsoft.com/office/2007/relationships/hdphoto" Target="../media/hdphoto25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7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8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9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1.wdp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4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54.png"/><Relationship Id="rId4" Type="http://schemas.microsoft.com/office/2007/relationships/hdphoto" Target="../media/hdphoto22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5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6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7.wdp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0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1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2.wdp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55650" y="1844675"/>
            <a:ext cx="8077200" cy="338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/>
            </a:r>
            <a:br>
              <a:rPr lang="ru-RU" sz="3600" b="1" smtClean="0"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endParaRPr lang="ru-RU" sz="3600" b="1" smtClean="0">
              <a:effectLst>
                <a:outerShdw blurRad="38100" dist="38100" dir="2700000" algn="tl">
                  <a:srgbClr val="FFFFFF"/>
                </a:outerShdw>
              </a:effectLst>
              <a:ea typeface="+mn-ea"/>
              <a:cs typeface="+mn-cs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886200" y="5715000"/>
            <a:ext cx="502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Хитрина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Алла Георгиевна, главный специалист ГУ ЯО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ЦОиККО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1219200" y="1676401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39750" y="1125540"/>
            <a:ext cx="84963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Государственная итоговая аттестация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по образовательным программам основного общего образования в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2019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году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a typeface="+mn-ea"/>
                <a:cs typeface="+mn-cs"/>
              </a:rPr>
              <a:t>Обучение руководителей ППЭ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n-ea"/>
                <a:cs typeface="Times New Roman" pitchFamily="18" charset="0"/>
              </a:rPr>
              <a:t>Организация и проведение экзамена в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Text Box 3"/>
          <p:cNvSpPr txBox="1">
            <a:spLocks noChangeArrowheads="1"/>
          </p:cNvSpPr>
          <p:nvPr/>
        </p:nvSpPr>
        <p:spPr bwMode="auto">
          <a:xfrm>
            <a:off x="515770" y="649878"/>
            <a:ext cx="8585562" cy="11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 этапе проведения экзамена руководитель ППЭ должен: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38176" y="2060849"/>
            <a:ext cx="8540750" cy="4328259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44000" rIns="90000" bIns="180000">
            <a:spAutoFit/>
          </a:bodyPr>
          <a:lstStyle/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Осуществлять</a:t>
            </a:r>
            <a:r>
              <a:rPr lang="ru-RU" sz="26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контроль за ходом проведения экзамена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Проверять</a:t>
            </a:r>
            <a:r>
              <a:rPr lang="ru-RU" sz="26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помещения ППЭ на предмет присутствия посторонних лиц,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Решать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все возникающие вопросы 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Сотрудничать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 с лицами, имеющими право присутствовать во время экзамена 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Выдать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ответственному организатору в аудитории в случае необходимости резервный доставочный пакет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611560" y="740701"/>
            <a:ext cx="8332788" cy="919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приемки-передачи экзаменационных материалов  (форма ППЭ-9 14-01 ОГЭ)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9" y="1916832"/>
            <a:ext cx="9144000" cy="475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2013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0"/>
            <a:ext cx="84249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586210" y="548613"/>
            <a:ext cx="8332788" cy="91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приемки-передачи экзаменационных материалов  (форма ППЭ-9 14-01 ОГЭ)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10" y="1397994"/>
            <a:ext cx="8332788" cy="552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 bwMode="auto">
          <a:xfrm>
            <a:off x="549477" y="2323848"/>
            <a:ext cx="9370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528883" y="4206194"/>
            <a:ext cx="114300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520644" y="4482162"/>
            <a:ext cx="114300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466">
            <a:off x="6093942" y="4034300"/>
            <a:ext cx="273685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13" name="Text Box 3"/>
          <p:cNvSpPr txBox="1">
            <a:spLocks noChangeArrowheads="1"/>
          </p:cNvSpPr>
          <p:nvPr/>
        </p:nvSpPr>
        <p:spPr bwMode="auto">
          <a:xfrm>
            <a:off x="568304" y="536575"/>
            <a:ext cx="854183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материалов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68304" y="1155699"/>
            <a:ext cx="4507752" cy="587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Новый</a:t>
            </a:r>
            <a:r>
              <a:rPr lang="ru-RU" sz="2400" dirty="0" smtClean="0">
                <a:solidFill>
                  <a:schemeClr val="accent2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курьер-пакет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9276" y="1992314"/>
            <a:ext cx="4526780" cy="2434101"/>
          </a:xfrm>
          <a:prstGeom prst="rect">
            <a:avLst/>
          </a:prstGeom>
          <a:solidFill>
            <a:srgbClr val="FFFFCC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Формы ППЭ,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Журнал учета участников ГИА-9, обратившихся к медработнику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,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заложенные </a:t>
            </a: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 файлы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установленном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порядке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cs typeface="+mn-cs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542925" y="5300665"/>
            <a:ext cx="4543425" cy="1326105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Упакованная пачка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 экзаменационными материалами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295902" y="2903990"/>
            <a:ext cx="3598485" cy="151077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Все заложить </a:t>
            </a: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 использованный 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курьер-пакет</a:t>
            </a:r>
            <a:endParaRPr lang="ru-RU" sz="28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66561"/>
          <p:cNvPicPr>
            <a:picLocks noChangeAspect="1"/>
          </p:cNvPicPr>
          <p:nvPr/>
        </p:nvPicPr>
        <p:blipFill rotWithShape="1">
          <a:blip r:embed="rId3" cstate="print">
            <a:grayscl/>
          </a:blip>
          <a:srcRect l="12145" r="11094"/>
          <a:stretch/>
        </p:blipFill>
        <p:spPr>
          <a:xfrm>
            <a:off x="7611134" y="2047489"/>
            <a:ext cx="1143000" cy="18135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6803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179" y="1597303"/>
            <a:ext cx="16986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4" name="TextBox 15"/>
          <p:cNvSpPr txBox="1">
            <a:spLocks noChangeArrowheads="1"/>
          </p:cNvSpPr>
          <p:nvPr/>
        </p:nvSpPr>
        <p:spPr bwMode="auto">
          <a:xfrm>
            <a:off x="301627" y="1145898"/>
            <a:ext cx="3222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Новый сейф-пакет</a:t>
            </a:r>
          </a:p>
        </p:txBody>
      </p:sp>
      <p:pic>
        <p:nvPicPr>
          <p:cNvPr id="66572" name="Picture 12" descr="http://static7.depositphotos.com/1003082/756/i/450/depositphotos_7568780-Stack-of-Antique-Mail.jpg"/>
          <p:cNvPicPr>
            <a:picLocks noChangeAspect="1" noChangeArrowheads="1"/>
          </p:cNvPicPr>
          <p:nvPr/>
        </p:nvPicPr>
        <p:blipFill>
          <a:blip r:embed="rId5" cstate="print"/>
          <a:srcRect l="10279" t="27778" r="7487" b="16667"/>
          <a:stretch>
            <a:fillRect/>
          </a:stretch>
        </p:blipFill>
        <p:spPr bwMode="auto">
          <a:xfrm>
            <a:off x="468857" y="4507707"/>
            <a:ext cx="2453187" cy="1701261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softEdge rad="127000"/>
          </a:effectLst>
        </p:spPr>
      </p:pic>
      <p:sp>
        <p:nvSpPr>
          <p:cNvPr id="76806" name="TextBox 31"/>
          <p:cNvSpPr txBox="1">
            <a:spLocks noChangeArrowheads="1"/>
          </p:cNvSpPr>
          <p:nvPr/>
        </p:nvSpPr>
        <p:spPr bwMode="auto">
          <a:xfrm>
            <a:off x="450648" y="4036181"/>
            <a:ext cx="30200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Упакованная</a:t>
            </a:r>
            <a:r>
              <a:rPr lang="ru-RU" sz="1600" b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пачка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2762" y="1929905"/>
            <a:ext cx="1644333" cy="211534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softEdge rad="127000"/>
          </a:effectLst>
        </p:spPr>
      </p:pic>
      <p:sp>
        <p:nvSpPr>
          <p:cNvPr id="76808" name="TextBox 6"/>
          <p:cNvSpPr txBox="1">
            <a:spLocks noChangeArrowheads="1"/>
          </p:cNvSpPr>
          <p:nvPr/>
        </p:nvSpPr>
        <p:spPr bwMode="auto">
          <a:xfrm>
            <a:off x="301627" y="5873115"/>
            <a:ext cx="41590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</a:t>
            </a:r>
            <a:r>
              <a:rPr lang="ru-RU" sz="1800" b="1" dirty="0">
                <a:solidFill>
                  <a:srgbClr val="002060"/>
                </a:solidFill>
                <a:latin typeface="Cambria" pitchFamily="18" charset="0"/>
              </a:rPr>
              <a:t>Сопроводительный бланк к экзаменационным материалам</a:t>
            </a:r>
            <a:r>
              <a:rPr lang="en-US" sz="1800" b="1" dirty="0">
                <a:solidFill>
                  <a:srgbClr val="002060"/>
                </a:solidFill>
                <a:latin typeface="Cambria" pitchFamily="18" charset="0"/>
              </a:rPr>
              <a:t>, </a:t>
            </a:r>
            <a:r>
              <a:rPr lang="ru-RU" sz="1800" b="1" dirty="0">
                <a:solidFill>
                  <a:srgbClr val="002060"/>
                </a:solidFill>
                <a:latin typeface="Cambria" pitchFamily="18" charset="0"/>
              </a:rPr>
              <a:t>полученным из ППЭ» </a:t>
            </a:r>
            <a:r>
              <a:rPr lang="ru-RU" sz="1800" b="1" dirty="0" smtClean="0">
                <a:solidFill>
                  <a:srgbClr val="FF0000"/>
                </a:solidFill>
                <a:latin typeface="Cambria" pitchFamily="18" charset="0"/>
              </a:rPr>
              <a:t>(ППЭ-9 </a:t>
            </a:r>
            <a:r>
              <a:rPr lang="ru-RU" sz="1800" b="1" dirty="0">
                <a:solidFill>
                  <a:srgbClr val="FF0000"/>
                </a:solidFill>
                <a:latin typeface="Cambria" pitchFamily="18" charset="0"/>
              </a:rPr>
              <a:t>11-02)</a:t>
            </a:r>
          </a:p>
        </p:txBody>
      </p:sp>
      <p:pic>
        <p:nvPicPr>
          <p:cNvPr id="76809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2" y="1524001"/>
            <a:ext cx="2809875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6812" name="Прямая со стрелкой 13"/>
          <p:cNvCxnSpPr>
            <a:cxnSpLocks noChangeShapeType="1"/>
          </p:cNvCxnSpPr>
          <p:nvPr/>
        </p:nvCxnSpPr>
        <p:spPr bwMode="auto">
          <a:xfrm>
            <a:off x="2362202" y="2362201"/>
            <a:ext cx="1103313" cy="458788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cxnSp>
        <p:nvCxnSpPr>
          <p:cNvPr id="76813" name="Прямая со стрелкой 31"/>
          <p:cNvCxnSpPr>
            <a:cxnSpLocks noChangeShapeType="1"/>
          </p:cNvCxnSpPr>
          <p:nvPr/>
        </p:nvCxnSpPr>
        <p:spPr bwMode="auto">
          <a:xfrm flipV="1">
            <a:off x="2497138" y="4119565"/>
            <a:ext cx="1033462" cy="776287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cxnSp>
        <p:nvCxnSpPr>
          <p:cNvPr id="76814" name="Прямая со стрелкой 32"/>
          <p:cNvCxnSpPr>
            <a:cxnSpLocks noChangeShapeType="1"/>
          </p:cNvCxnSpPr>
          <p:nvPr/>
        </p:nvCxnSpPr>
        <p:spPr bwMode="auto">
          <a:xfrm rot="10800000" flipV="1">
            <a:off x="6324602" y="2057400"/>
            <a:ext cx="1076325" cy="6096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sp>
        <p:nvSpPr>
          <p:cNvPr id="76817" name="TextBox 66562"/>
          <p:cNvSpPr txBox="1">
            <a:spLocks noChangeArrowheads="1"/>
          </p:cNvSpPr>
          <p:nvPr/>
        </p:nvSpPr>
        <p:spPr bwMode="auto">
          <a:xfrm>
            <a:off x="6726577" y="1150206"/>
            <a:ext cx="2468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Файл №1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документами</a:t>
            </a:r>
            <a:endParaRPr lang="ru-RU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76818" name="Прямая со стрелкой 21"/>
          <p:cNvCxnSpPr>
            <a:cxnSpLocks noChangeShapeType="1"/>
          </p:cNvCxnSpPr>
          <p:nvPr/>
        </p:nvCxnSpPr>
        <p:spPr bwMode="auto">
          <a:xfrm rot="16200000" flipV="1">
            <a:off x="1514476" y="5400676"/>
            <a:ext cx="876300" cy="51435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arrow" w="med" len="med"/>
          </a:ln>
        </p:spPr>
      </p:cxnSp>
      <p:pic>
        <p:nvPicPr>
          <p:cNvPr id="97282" name="Picture 2" descr="http://www2.polosatiy.com.ua/upload/iblock/239/2398f34c0bfedf7e7ae4dfd8c114d598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8800" y="1066801"/>
            <a:ext cx="396875" cy="407779"/>
          </a:xfrm>
          <a:prstGeom prst="rect">
            <a:avLst/>
          </a:prstGeom>
          <a:noFill/>
          <a:effectLst>
            <a:softEdge rad="31750"/>
          </a:effectLst>
        </p:spPr>
      </p:pic>
      <p:cxnSp>
        <p:nvCxnSpPr>
          <p:cNvPr id="76820" name="Прямая со стрелкой 13"/>
          <p:cNvCxnSpPr>
            <a:cxnSpLocks noChangeShapeType="1"/>
          </p:cNvCxnSpPr>
          <p:nvPr/>
        </p:nvCxnSpPr>
        <p:spPr bwMode="auto">
          <a:xfrm rot="10800000" flipV="1">
            <a:off x="5181600" y="1270000"/>
            <a:ext cx="457200" cy="203200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  <p:pic>
        <p:nvPicPr>
          <p:cNvPr id="76821" name="Picture 12"/>
          <p:cNvPicPr>
            <a:picLocks noChangeAspect="1" noChangeArrowheads="1"/>
          </p:cNvPicPr>
          <p:nvPr/>
        </p:nvPicPr>
        <p:blipFill>
          <a:blip r:embed="rId8" cstate="print"/>
          <a:srcRect l="18750" t="31480" r="18750" b="37038"/>
          <a:stretch>
            <a:fillRect/>
          </a:stretch>
        </p:blipFill>
        <p:spPr bwMode="gray">
          <a:xfrm>
            <a:off x="3733802" y="3581400"/>
            <a:ext cx="2265363" cy="1066800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6822" name="Picture 23"/>
          <p:cNvPicPr>
            <a:picLocks noChangeAspect="1" noChangeArrowheads="1"/>
          </p:cNvPicPr>
          <p:nvPr/>
        </p:nvPicPr>
        <p:blipFill>
          <a:blip r:embed="rId9" cstate="print"/>
          <a:srcRect l="15971" t="25000" r="15279" b="39815"/>
          <a:stretch>
            <a:fillRect/>
          </a:stretch>
        </p:blipFill>
        <p:spPr bwMode="gray">
          <a:xfrm>
            <a:off x="762000" y="2286000"/>
            <a:ext cx="1524000" cy="584200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22993" y="581026"/>
            <a:ext cx="854183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материалов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74878" y="4648200"/>
            <a:ext cx="1644333" cy="21153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6" name="TextBox 66562"/>
          <p:cNvSpPr txBox="1">
            <a:spLocks noChangeArrowheads="1"/>
          </p:cNvSpPr>
          <p:nvPr/>
        </p:nvSpPr>
        <p:spPr bwMode="auto">
          <a:xfrm>
            <a:off x="6712684" y="3892153"/>
            <a:ext cx="246856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Файл №2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с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документами</a:t>
            </a:r>
            <a:r>
              <a:rPr lang="ru-RU" sz="2400" b="1" dirty="0">
                <a:solidFill>
                  <a:srgbClr val="FF0000"/>
                </a:solidFill>
                <a:latin typeface="Cambria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Cambria" pitchFamily="18" charset="0"/>
              </a:rPr>
            </a:br>
            <a:endParaRPr lang="ru-RU" sz="2400" b="1" dirty="0">
              <a:solidFill>
                <a:srgbClr val="FF0000"/>
              </a:solidFill>
              <a:latin typeface="Cambria" pitchFamily="18" charset="0"/>
            </a:endParaRPr>
          </a:p>
        </p:txBody>
      </p:sp>
      <p:cxnSp>
        <p:nvCxnSpPr>
          <p:cNvPr id="27" name="Прямая со стрелкой 32"/>
          <p:cNvCxnSpPr>
            <a:cxnSpLocks noChangeShapeType="1"/>
          </p:cNvCxnSpPr>
          <p:nvPr/>
        </p:nvCxnSpPr>
        <p:spPr bwMode="auto">
          <a:xfrm flipH="1" flipV="1">
            <a:off x="6373527" y="5178631"/>
            <a:ext cx="1076324" cy="694484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5615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990600" y="836614"/>
            <a:ext cx="7543800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Материалы располагаются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на сайте ГУ ЯО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ЦОиККО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http://coikko.ru 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 разделе Государственная итоговая аттестация ГИА-9</a:t>
            </a:r>
          </a:p>
          <a:p>
            <a:pPr algn="ctr" eaLnBrk="1" hangingPunct="1"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Инструктивные методические материалы </a:t>
            </a:r>
          </a:p>
          <a:p>
            <a:pPr algn="ctr" eaLnBrk="1" hangingPunct="1">
              <a:defRPr/>
            </a:pP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algn="ctr" eaLnBrk="1" hangingPunct="1">
              <a:defRPr/>
            </a:pPr>
            <a:r>
              <a:rPr lang="ru-RU" sz="44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Спасибо за внимание!</a:t>
            </a:r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1001316" y="5949280"/>
            <a:ext cx="7543800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Хитрина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Алла Георгиевна  8-980-742-52-31</a:t>
            </a:r>
          </a:p>
        </p:txBody>
      </p:sp>
    </p:spTree>
    <p:extLst>
      <p:ext uri="{BB962C8B-B14F-4D97-AF65-F5344CB8AC3E}">
        <p14:creationId xmlns:p14="http://schemas.microsoft.com/office/powerpoint/2010/main" val="3094119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550728" y="836143"/>
            <a:ext cx="8569898" cy="100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 этапе завершения экзамена  руководитель ППЭ должен:</a:t>
            </a: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547688" y="2133600"/>
            <a:ext cx="8556625" cy="344976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marL="457200" indent="-4572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Принять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экзаменационные материалы 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Начать упаковку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экзаменационных материалов</a:t>
            </a:r>
          </a:p>
          <a:p>
            <a:pPr marL="0" indent="0"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не позднее чем через один час тридцать минут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после окончания экзамена в ППЭ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Передать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помещения, оборудование руководителю</a:t>
            </a:r>
          </a:p>
          <a:p>
            <a:pPr marL="0" indent="0"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ОО, на базе которой организован ППЭ (или уполномоченному им лицу)</a:t>
            </a:r>
          </a:p>
          <a:p>
            <a:pPr eaLnBrk="1" hangingPunct="1">
              <a:buClr>
                <a:srgbClr val="000000"/>
              </a:buClr>
              <a:buSzPct val="100000"/>
              <a:buFont typeface="Wingdings" pitchFamily="2" charset="2"/>
              <a:buChar char="ü"/>
              <a:defRPr/>
            </a:pPr>
            <a:endParaRPr lang="ru-RU" sz="2800" dirty="0" smtClean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524000" y="1828801"/>
            <a:ext cx="631983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Отдельные этапы проведения экзамена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602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524000" y="1828801"/>
            <a:ext cx="631983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Прием экзаменационных материалов</a:t>
              </a:r>
            </a:p>
            <a:p>
              <a:pPr algn="ctr" eaLnBrk="1" hangingPunct="1"/>
              <a:r>
                <a:rPr lang="ru-RU" sz="3600" b="1" i="1" dirty="0" smtClean="0">
                  <a:latin typeface="Cambria" pitchFamily="18" charset="0"/>
                  <a:cs typeface="Times New Roman" pitchFamily="18" charset="0"/>
                </a:rPr>
                <a:t>не позднее 08.00</a:t>
              </a:r>
              <a:endParaRPr lang="ru-RU" sz="3600" b="1" i="1" dirty="0"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42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0221" y="1228115"/>
            <a:ext cx="8663779" cy="563764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27650" name="Заголовок 1"/>
          <p:cNvSpPr>
            <a:spLocks noGrp="1"/>
          </p:cNvSpPr>
          <p:nvPr>
            <p:ph type="ctrTitle"/>
          </p:nvPr>
        </p:nvSpPr>
        <p:spPr>
          <a:xfrm>
            <a:off x="777976" y="595842"/>
            <a:ext cx="7772400" cy="533400"/>
          </a:xfrm>
        </p:spPr>
        <p:txBody>
          <a:bodyPr/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Прием ЭМ в ППЭ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926" r="27083" b="37963"/>
          <a:stretch>
            <a:fillRect/>
          </a:stretch>
        </p:blipFill>
        <p:spPr bwMode="auto">
          <a:xfrm>
            <a:off x="4860032" y="1813325"/>
            <a:ext cx="3744416" cy="239112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000" r="27778" b="38889"/>
          <a:stretch>
            <a:fillRect/>
          </a:stretch>
        </p:blipFill>
        <p:spPr bwMode="auto">
          <a:xfrm>
            <a:off x="4870635" y="4339668"/>
            <a:ext cx="3733813" cy="24384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533400" y="1676400"/>
            <a:ext cx="3276600" cy="5029200"/>
          </a:xfrm>
          <a:prstGeom prst="rect">
            <a:avLst/>
          </a:prstGeom>
          <a:ln w="2857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                        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ru-RU" sz="1200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kern="0" dirty="0">
                <a:solidFill>
                  <a:srgbClr val="002060"/>
                </a:solidFill>
                <a:latin typeface="+mn-lt"/>
              </a:rPr>
              <a:t>    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sz="12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200" b="1" kern="0" dirty="0">
              <a:solidFill>
                <a:srgbClr val="00206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solidFill>
                  <a:srgbClr val="002060"/>
                </a:solidFill>
                <a:latin typeface="+mn-lt"/>
              </a:rPr>
              <a:t>           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1200" b="1" kern="0" dirty="0">
                <a:solidFill>
                  <a:srgbClr val="C00000"/>
                </a:solidFill>
                <a:latin typeface="+mn-lt"/>
              </a:rPr>
              <a:t>             </a:t>
            </a:r>
            <a:endParaRPr lang="ru-RU" sz="1200" b="1" kern="0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862931" y="2106055"/>
            <a:ext cx="3019107" cy="4467225"/>
            <a:chOff x="990600" y="1905000"/>
            <a:chExt cx="3019107" cy="4467225"/>
          </a:xfrm>
        </p:grpSpPr>
        <p:pic>
          <p:nvPicPr>
            <p:cNvPr id="1946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gray">
            <a:xfrm>
              <a:off x="990600" y="1905000"/>
              <a:ext cx="3019107" cy="4467225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33333" t="25926" r="27083" b="37963"/>
            <a:stretch>
              <a:fillRect/>
            </a:stretch>
          </p:blipFill>
          <p:spPr bwMode="auto">
            <a:xfrm>
              <a:off x="1524000" y="3733800"/>
              <a:ext cx="2057400" cy="1510417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  <a:effectLst/>
          </p:spPr>
        </p:pic>
        <p:sp>
          <p:nvSpPr>
            <p:cNvPr id="27659" name="Овал 10"/>
            <p:cNvSpPr>
              <a:spLocks noChangeArrowheads="1"/>
            </p:cNvSpPr>
            <p:nvPr/>
          </p:nvSpPr>
          <p:spPr bwMode="auto">
            <a:xfrm>
              <a:off x="1447800" y="2667000"/>
              <a:ext cx="1828800" cy="22860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1" hangingPunct="1"/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504153" y="1228115"/>
            <a:ext cx="6615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0" dirty="0" smtClean="0">
                <a:solidFill>
                  <a:srgbClr val="C00000"/>
                </a:solidFill>
                <a:latin typeface="Cambria" pitchFamily="18" charset="0"/>
                <a:ea typeface="MS Gothic"/>
                <a:cs typeface="Arial" pitchFamily="34" charset="0"/>
              </a:rPr>
              <a:t>Не позднее 08.00 принять сейф-пакет  </a:t>
            </a:r>
            <a:r>
              <a:rPr lang="ru-RU" sz="2400" b="1" kern="0" dirty="0">
                <a:solidFill>
                  <a:srgbClr val="C00000"/>
                </a:solidFill>
                <a:latin typeface="Cambria" pitchFamily="18" charset="0"/>
                <a:ea typeface="MS Gothic"/>
                <a:cs typeface="Arial" pitchFamily="34" charset="0"/>
              </a:rPr>
              <a:t>с </a:t>
            </a:r>
            <a:r>
              <a:rPr lang="ru-RU" sz="2400" b="1" kern="0" dirty="0" smtClean="0">
                <a:solidFill>
                  <a:srgbClr val="C00000"/>
                </a:solidFill>
                <a:latin typeface="Cambria" pitchFamily="18" charset="0"/>
                <a:ea typeface="MS Gothic"/>
                <a:cs typeface="Arial" pitchFamily="34" charset="0"/>
              </a:rPr>
              <a:t>ЭМ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4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80222" y="452669"/>
            <a:ext cx="8437562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(ОГЭ)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480222" y="1580908"/>
            <a:ext cx="8663779" cy="443731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Сейф-пакет с ЭМ ОГЭ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пакет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руководителя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ППЭ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ИК ОГЭ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комплекты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возвратных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спецпакето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новый сейф-пакет для упаковки экзаменационных работ обучающихся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доставочный </a:t>
            </a:r>
            <a:r>
              <a:rPr lang="ru-RU" sz="2600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CD-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дисками с аудиозаписью заданий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возвратны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й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 для съемного носителя с ответами обучающихся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355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7629470" y="4824096"/>
            <a:ext cx="1514530" cy="203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3091143" y="1115803"/>
            <a:ext cx="4070145" cy="457200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Сейф-пакет  с ЭМ   ОГЭ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2221434" y="1690705"/>
            <a:ext cx="1366650" cy="1605703"/>
            <a:chOff x="762000" y="1600200"/>
            <a:chExt cx="1535983" cy="962025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516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200" b="1" dirty="0">
                  <a:solidFill>
                    <a:schemeClr val="accent6">
                      <a:lumMod val="75000"/>
                    </a:schemeClr>
                  </a:solidFill>
                </a:rPr>
                <a:t>Доставочные </a:t>
              </a:r>
              <a:r>
                <a:rPr lang="ru-RU" sz="120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спецпакеты</a:t>
              </a:r>
              <a:r>
                <a:rPr lang="ru-RU" sz="1200" b="1" dirty="0" smtClean="0">
                  <a:solidFill>
                    <a:schemeClr val="accent6">
                      <a:lumMod val="75000"/>
                    </a:schemeClr>
                  </a:solidFill>
                </a:rPr>
                <a:t> с ИК ОГЭ</a:t>
              </a:r>
              <a:endParaRPr lang="ru-RU" sz="1200" b="1" dirty="0">
                <a:solidFill>
                  <a:schemeClr val="accent6">
                    <a:lumMod val="75000"/>
                  </a:schemeClr>
                </a:solidFill>
              </a:endParaRPr>
            </a:p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639433" y="603950"/>
            <a:ext cx="44743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(ОГЭ)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3588086" y="1879898"/>
            <a:ext cx="1657874" cy="2833019"/>
            <a:chOff x="1327780" y="3909714"/>
            <a:chExt cx="1450345" cy="2338686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32600" y="4495800"/>
              <a:ext cx="1330325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327780" y="3909714"/>
              <a:ext cx="1450345" cy="533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accent1">
                      <a:lumMod val="75000"/>
                    </a:schemeClr>
                  </a:solidFill>
                  <a:latin typeface="Cambria" pitchFamily="18" charset="0"/>
                </a:rPr>
                <a:t>Пакет</a:t>
              </a:r>
              <a:r>
                <a:rPr lang="ru-RU" sz="1800" b="1" dirty="0">
                  <a:solidFill>
                    <a:schemeClr val="accent1">
                      <a:lumMod val="75000"/>
                    </a:schemeClr>
                  </a:solidFill>
                </a:rPr>
                <a:t> руководителя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5031092" y="1857204"/>
            <a:ext cx="2499930" cy="2740698"/>
            <a:chOff x="5413369" y="886960"/>
            <a:chExt cx="1875847" cy="1788507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413369" y="886960"/>
              <a:ext cx="1875847" cy="1788507"/>
              <a:chOff x="5413369" y="886960"/>
              <a:chExt cx="1875847" cy="1788507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943600" y="1524000"/>
                <a:ext cx="914400" cy="1151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413369" y="886960"/>
                <a:ext cx="1875847" cy="4217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chemeClr val="accent1">
                        <a:lumMod val="75000"/>
                      </a:schemeClr>
                    </a:solidFill>
                    <a:latin typeface="Cambria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chemeClr val="accent1">
                        <a:lumMod val="75000"/>
                      </a:schemeClr>
                    </a:solidFill>
                    <a:latin typeface="Cambria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chemeClr val="accent1">
                        <a:lumMod val="75000"/>
                      </a:schemeClr>
                    </a:solidFill>
                    <a:latin typeface="Cambria" pitchFamily="18" charset="0"/>
                  </a:rPr>
                  <a:t>экз. работ</a:t>
                </a:r>
                <a:endParaRPr lang="ru-RU" sz="1800" b="1" dirty="0">
                  <a:solidFill>
                    <a:schemeClr val="accent1">
                      <a:lumMod val="75000"/>
                    </a:schemeClr>
                  </a:solidFill>
                  <a:latin typeface="Cambria" pitchFamily="18" charset="0"/>
                </a:endParaRP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172200" y="2209800"/>
              <a:ext cx="457200" cy="24553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34" name="TextBox 33"/>
          <p:cNvSpPr txBox="1"/>
          <p:nvPr/>
        </p:nvSpPr>
        <p:spPr>
          <a:xfrm>
            <a:off x="539552" y="5550585"/>
            <a:ext cx="6991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Сейф-пакет с дополнительными бланками ответов №2 ОГЭ будет передан в первый день проведения экзамена в ППЭ</a:t>
            </a:r>
            <a:endParaRPr lang="ru-RU" sz="2000" b="1" dirty="0">
              <a:solidFill>
                <a:srgbClr val="C0000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0" y="1893982"/>
            <a:ext cx="2182270" cy="309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/>
          <a:srcRect l="33333" t="25926" r="27083" b="37963"/>
          <a:stretch>
            <a:fillRect/>
          </a:stretch>
        </p:blipFill>
        <p:spPr bwMode="auto">
          <a:xfrm>
            <a:off x="960290" y="3161134"/>
            <a:ext cx="731390" cy="47226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 l="22917" t="19444" r="24306" b="12963"/>
          <a:stretch>
            <a:fillRect/>
          </a:stretch>
        </p:blipFill>
        <p:spPr bwMode="auto">
          <a:xfrm>
            <a:off x="7666020" y="5260163"/>
            <a:ext cx="864096" cy="62327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grpSp>
        <p:nvGrpSpPr>
          <p:cNvPr id="39" name="Группа 38"/>
          <p:cNvGrpSpPr/>
          <p:nvPr/>
        </p:nvGrpSpPr>
        <p:grpSpPr>
          <a:xfrm>
            <a:off x="2181182" y="3592836"/>
            <a:ext cx="1366650" cy="1605703"/>
            <a:chOff x="762000" y="1600200"/>
            <a:chExt cx="1535983" cy="962025"/>
          </a:xfrm>
        </p:grpSpPr>
        <p:pic>
          <p:nvPicPr>
            <p:cNvPr id="40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1" name="TextBox 8"/>
            <p:cNvSpPr txBox="1">
              <a:spLocks noChangeArrowheads="1"/>
            </p:cNvSpPr>
            <p:nvPr/>
          </p:nvSpPr>
          <p:spPr bwMode="auto">
            <a:xfrm>
              <a:off x="850183" y="1893573"/>
              <a:ext cx="1447800" cy="18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 dirty="0">
                <a:solidFill>
                  <a:srgbClr val="002060"/>
                </a:solidFill>
              </a:endParaRPr>
            </a:p>
          </p:txBody>
        </p:sp>
      </p:grpSp>
      <p:sp>
        <p:nvSpPr>
          <p:cNvPr id="28682" name="TextBox 9"/>
          <p:cNvSpPr txBox="1">
            <a:spLocks noChangeArrowheads="1"/>
          </p:cNvSpPr>
          <p:nvPr/>
        </p:nvSpPr>
        <p:spPr bwMode="auto">
          <a:xfrm>
            <a:off x="2226479" y="3977286"/>
            <a:ext cx="11708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Комплекты возвратных </a:t>
            </a:r>
            <a:r>
              <a:rPr lang="ru-RU" sz="1200" b="1" dirty="0" err="1">
                <a:solidFill>
                  <a:schemeClr val="accent6">
                    <a:lumMod val="75000"/>
                  </a:schemeClr>
                </a:solidFill>
              </a:rPr>
              <a:t>спецпакетов</a:t>
            </a:r>
            <a:endParaRPr lang="ru-RU" sz="1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345" y="2562412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3707905" y="2548720"/>
            <a:ext cx="1520680" cy="2088232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88692" y="51580"/>
            <a:ext cx="3428217" cy="556664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ППЭ-9 14-01ОГЭ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3" y="16024"/>
            <a:ext cx="5665294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 bwMode="auto">
          <a:xfrm>
            <a:off x="-73662" y="116632"/>
            <a:ext cx="5797790" cy="2112235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26449" y="1106314"/>
            <a:ext cx="1008112" cy="573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0 0 2</a:t>
            </a:r>
            <a:endParaRPr lang="ru-RU" sz="16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9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2606" y="616270"/>
            <a:ext cx="8640960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приемки-передачи      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(ППЭ-9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14-01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ОГЭ)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578000" y="5223400"/>
            <a:ext cx="2016224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0 0 2</a:t>
            </a:r>
            <a:endParaRPr lang="ru-RU" sz="28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54038" y="452669"/>
            <a:ext cx="8437562" cy="161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Доставка в ППЭ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дополнительных бланков ответов №2 (ОГЭ)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в основной период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554038" y="2401863"/>
            <a:ext cx="8351837" cy="259065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Дополнительные бланки ответов № 2,  рассчитанные на 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весь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основной период проведения ГИА-9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,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доставляются в ППЭ в первый день проведения экзаменов в данном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 в отдельном курьер-пакете </a:t>
            </a: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pic>
        <p:nvPicPr>
          <p:cNvPr id="12295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46" y="4746848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5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524000" y="1828801"/>
            <a:ext cx="631983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Инструкция для руководителя ППЭ при проведении ГИА-9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6614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327079" y="548681"/>
            <a:ext cx="3865612" cy="168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Учет расходования дополнительных бланков ответов №2 ОГЭ в основной период</a:t>
            </a:r>
            <a:endParaRPr lang="ru-RU" sz="2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5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46" y="4746848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3161"/>
            <a:ext cx="5442224" cy="705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391169" y="3138799"/>
            <a:ext cx="762000" cy="1422400"/>
            <a:chOff x="685800" y="4800599"/>
            <a:chExt cx="727079" cy="108722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85800" y="4800599"/>
              <a:ext cx="727079" cy="108722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7" name="Группа 6"/>
            <p:cNvGrpSpPr/>
            <p:nvPr/>
          </p:nvGrpSpPr>
          <p:grpSpPr>
            <a:xfrm>
              <a:off x="762000" y="5181600"/>
              <a:ext cx="533400" cy="533400"/>
              <a:chOff x="3200400" y="1143000"/>
              <a:chExt cx="3810000" cy="4648200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4305" t="20370" r="22917" b="13889"/>
              <a:stretch>
                <a:fillRect/>
              </a:stretch>
            </p:blipFill>
            <p:spPr bwMode="auto">
              <a:xfrm>
                <a:off x="3200400" y="1143000"/>
                <a:ext cx="3810000" cy="3729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5694" t="68519" r="27083" b="14815"/>
              <a:stretch>
                <a:fillRect/>
              </a:stretch>
            </p:blipFill>
            <p:spPr bwMode="auto">
              <a:xfrm>
                <a:off x="3200400" y="4883563"/>
                <a:ext cx="3810000" cy="907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Группа 9"/>
          <p:cNvGrpSpPr/>
          <p:nvPr/>
        </p:nvGrpSpPr>
        <p:grpSpPr>
          <a:xfrm>
            <a:off x="7259885" y="3145524"/>
            <a:ext cx="762000" cy="1422400"/>
            <a:chOff x="685800" y="4800599"/>
            <a:chExt cx="727079" cy="108722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85800" y="4800599"/>
              <a:ext cx="727079" cy="108722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12" name="Группа 11"/>
            <p:cNvGrpSpPr/>
            <p:nvPr/>
          </p:nvGrpSpPr>
          <p:grpSpPr>
            <a:xfrm>
              <a:off x="762000" y="5181600"/>
              <a:ext cx="533400" cy="533400"/>
              <a:chOff x="3200400" y="1143000"/>
              <a:chExt cx="3810000" cy="4648200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4305" t="20370" r="22917" b="13889"/>
              <a:stretch>
                <a:fillRect/>
              </a:stretch>
            </p:blipFill>
            <p:spPr bwMode="auto">
              <a:xfrm>
                <a:off x="3200400" y="1143000"/>
                <a:ext cx="3810000" cy="3729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5694" t="68519" r="27083" b="14815"/>
              <a:stretch>
                <a:fillRect/>
              </a:stretch>
            </p:blipFill>
            <p:spPr bwMode="auto">
              <a:xfrm>
                <a:off x="3200400" y="4883563"/>
                <a:ext cx="3810000" cy="907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5" name="Группа 14"/>
          <p:cNvGrpSpPr/>
          <p:nvPr/>
        </p:nvGrpSpPr>
        <p:grpSpPr>
          <a:xfrm>
            <a:off x="8135305" y="3138799"/>
            <a:ext cx="762000" cy="1422400"/>
            <a:chOff x="685800" y="4800599"/>
            <a:chExt cx="727079" cy="1087228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85800" y="4800599"/>
              <a:ext cx="727079" cy="1087228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17" name="Группа 16"/>
            <p:cNvGrpSpPr/>
            <p:nvPr/>
          </p:nvGrpSpPr>
          <p:grpSpPr>
            <a:xfrm>
              <a:off x="762000" y="5181600"/>
              <a:ext cx="533400" cy="533400"/>
              <a:chOff x="3200400" y="1143000"/>
              <a:chExt cx="3810000" cy="4648200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4305" t="20370" r="22917" b="13889"/>
              <a:stretch>
                <a:fillRect/>
              </a:stretch>
            </p:blipFill>
            <p:spPr bwMode="auto">
              <a:xfrm>
                <a:off x="3200400" y="1143000"/>
                <a:ext cx="3810000" cy="3729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25694" t="68519" r="27083" b="14815"/>
              <a:stretch>
                <a:fillRect/>
              </a:stretch>
            </p:blipFill>
            <p:spPr bwMode="auto">
              <a:xfrm>
                <a:off x="3200400" y="4883563"/>
                <a:ext cx="3810000" cy="907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cxnSp>
        <p:nvCxnSpPr>
          <p:cNvPr id="20" name="Прямая со стрелкой 19"/>
          <p:cNvCxnSpPr/>
          <p:nvPr/>
        </p:nvCxnSpPr>
        <p:spPr bwMode="auto">
          <a:xfrm>
            <a:off x="5319433" y="3242980"/>
            <a:ext cx="1071736" cy="801999"/>
          </a:xfrm>
          <a:prstGeom prst="straightConnector1">
            <a:avLst/>
          </a:prstGeom>
          <a:solidFill>
            <a:srgbClr val="66CC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014785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740702"/>
            <a:ext cx="3707470" cy="1632180"/>
          </a:xfrm>
        </p:spPr>
        <p:txBody>
          <a:bodyPr/>
          <a:lstStyle/>
          <a:p>
            <a:pPr eaLnBrk="1" hangingPunct="1"/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Учет расходования дополнительных бланков ответов №</a:t>
            </a:r>
            <a:r>
              <a:rPr lang="ru-RU" sz="22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2 ОГЭ </a:t>
            </a:r>
            <a:r>
              <a:rPr lang="ru-RU" sz="22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основной период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139952" y="0"/>
            <a:ext cx="5112568" cy="6897823"/>
            <a:chOff x="4038600" y="1066800"/>
            <a:chExt cx="4495800" cy="526230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24305" t="20370" r="22917" b="13889"/>
            <a:stretch>
              <a:fillRect/>
            </a:stretch>
          </p:blipFill>
          <p:spPr bwMode="auto">
            <a:xfrm>
              <a:off x="4038600" y="1066800"/>
              <a:ext cx="4495800" cy="4401942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5694" t="72075" r="27083" b="14815"/>
            <a:stretch>
              <a:fillRect/>
            </a:stretch>
          </p:blipFill>
          <p:spPr bwMode="auto">
            <a:xfrm>
              <a:off x="4038600" y="5486400"/>
              <a:ext cx="4495800" cy="842709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</p:grpSp>
      <p:grpSp>
        <p:nvGrpSpPr>
          <p:cNvPr id="10" name="Группа 9"/>
          <p:cNvGrpSpPr/>
          <p:nvPr/>
        </p:nvGrpSpPr>
        <p:grpSpPr>
          <a:xfrm>
            <a:off x="830328" y="2438400"/>
            <a:ext cx="2895600" cy="4419600"/>
            <a:chOff x="2971800" y="4800600"/>
            <a:chExt cx="709777" cy="106135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2971800" y="4800600"/>
              <a:ext cx="709777" cy="1061357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grpSp>
          <p:nvGrpSpPr>
            <p:cNvPr id="12" name="Группа 33"/>
            <p:cNvGrpSpPr/>
            <p:nvPr/>
          </p:nvGrpSpPr>
          <p:grpSpPr>
            <a:xfrm>
              <a:off x="3048000" y="5123394"/>
              <a:ext cx="533400" cy="591605"/>
              <a:chOff x="3200400" y="635781"/>
              <a:chExt cx="3810000" cy="5155419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24305" t="20370" r="22917" b="13889"/>
              <a:stretch>
                <a:fillRect/>
              </a:stretch>
            </p:blipFill>
            <p:spPr bwMode="auto">
              <a:xfrm>
                <a:off x="3200400" y="635781"/>
                <a:ext cx="3810000" cy="4236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rcRect l="25694" t="68519" r="27083" b="14815"/>
              <a:stretch>
                <a:fillRect/>
              </a:stretch>
            </p:blipFill>
            <p:spPr bwMode="auto">
              <a:xfrm>
                <a:off x="3200400" y="4883563"/>
                <a:ext cx="3810000" cy="907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1423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46325" y="620688"/>
            <a:ext cx="8437562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(ГВЭ)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433216" y="1700808"/>
            <a:ext cx="8663779" cy="443731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Сейф-пакет с ЭМ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пакет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руководителя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ППЭ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комплектами бланков ГВЭ 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с КИМ ГВЭ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дополнительные бланки ГВЭ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комплекты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возвратных</a:t>
            </a: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спецпакето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новый сейф-пакет для упаковки экзаменационных работ обучающихся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/>
              <a:defRPr/>
            </a:pP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возвратны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й</a:t>
            </a:r>
            <a:r>
              <a:rPr lang="en-US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en-US" sz="2600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 для съемного носителя с ответами обучающихся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741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Заголовок 1"/>
          <p:cNvSpPr>
            <a:spLocks noGrp="1"/>
          </p:cNvSpPr>
          <p:nvPr>
            <p:ph type="ctrTitle"/>
          </p:nvPr>
        </p:nvSpPr>
        <p:spPr>
          <a:xfrm>
            <a:off x="2649548" y="1160284"/>
            <a:ext cx="3941863" cy="457200"/>
          </a:xfrm>
        </p:spPr>
        <p:txBody>
          <a:bodyPr/>
          <a:lstStyle/>
          <a:p>
            <a:r>
              <a:rPr lang="ru-RU" sz="2600" dirty="0" err="1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Сейфпакет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  с ЭМ   ГВЭ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2418699" y="1759381"/>
            <a:ext cx="1443515" cy="2018081"/>
            <a:chOff x="762000" y="1600200"/>
            <a:chExt cx="1348654" cy="962025"/>
          </a:xfrm>
        </p:grpSpPr>
        <p:pic>
          <p:nvPicPr>
            <p:cNvPr id="27657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28681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454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с бланками ГВЭ</a:t>
              </a:r>
              <a:endParaRPr lang="ru-RU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endParaRPr>
            </a:p>
          </p:txBody>
        </p:sp>
      </p:grpSp>
      <p:sp>
        <p:nvSpPr>
          <p:cNvPr id="28694" name="TextBox 23"/>
          <p:cNvSpPr txBox="1">
            <a:spLocks noChangeArrowheads="1"/>
          </p:cNvSpPr>
          <p:nvPr/>
        </p:nvSpPr>
        <p:spPr bwMode="auto">
          <a:xfrm>
            <a:off x="2418699" y="620687"/>
            <a:ext cx="474284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в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 (ГВЭ)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5631966" y="2190575"/>
            <a:ext cx="1748631" cy="2428773"/>
            <a:chOff x="1447800" y="4495800"/>
            <a:chExt cx="1357086" cy="1752600"/>
          </a:xfrm>
        </p:grpSpPr>
        <p:pic>
          <p:nvPicPr>
            <p:cNvPr id="21" name="Picture 2" descr="http://gkspt.ru/images/products/1545/p_1453705646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 t="8768"/>
            <a:stretch>
              <a:fillRect/>
            </a:stretch>
          </p:blipFill>
          <p:spPr bwMode="auto">
            <a:xfrm>
              <a:off x="1447800" y="4495800"/>
              <a:ext cx="1330325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5" name="TextBox 15"/>
            <p:cNvSpPr txBox="1">
              <a:spLocks noChangeArrowheads="1"/>
            </p:cNvSpPr>
            <p:nvPr/>
          </p:nvSpPr>
          <p:spPr bwMode="auto">
            <a:xfrm>
              <a:off x="1474562" y="4960960"/>
              <a:ext cx="1330324" cy="384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rgbClr val="C00000"/>
                  </a:solidFill>
                  <a:latin typeface="Cambria" pitchFamily="18" charset="0"/>
                </a:rPr>
                <a:t>Пакет руководителя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222069" y="1267245"/>
            <a:ext cx="2046753" cy="3281510"/>
            <a:chOff x="5802133" y="1041241"/>
            <a:chExt cx="1197334" cy="1634226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802133" y="1041241"/>
              <a:ext cx="1197334" cy="1634226"/>
              <a:chOff x="5802133" y="1041241"/>
              <a:chExt cx="1197334" cy="1634226"/>
            </a:xfrm>
          </p:grpSpPr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gray">
              <a:xfrm>
                <a:off x="5943600" y="1524000"/>
                <a:ext cx="914400" cy="1151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690" name="TextBox 26"/>
              <p:cNvSpPr txBox="1">
                <a:spLocks noChangeArrowheads="1"/>
              </p:cNvSpPr>
              <p:nvPr/>
            </p:nvSpPr>
            <p:spPr bwMode="auto">
              <a:xfrm>
                <a:off x="5802133" y="1041241"/>
                <a:ext cx="1197334" cy="459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800" b="1" dirty="0" smtClean="0">
                    <a:solidFill>
                      <a:srgbClr val="00B050"/>
                    </a:solidFill>
                    <a:latin typeface="Cambria" pitchFamily="18" charset="0"/>
                  </a:rPr>
                  <a:t>Новый сейф-пакет </a:t>
                </a:r>
                <a:r>
                  <a:rPr lang="ru-RU" sz="1800" b="1" dirty="0">
                    <a:solidFill>
                      <a:srgbClr val="00B050"/>
                    </a:solidFill>
                    <a:latin typeface="Cambria" pitchFamily="18" charset="0"/>
                  </a:rPr>
                  <a:t>для </a:t>
                </a:r>
                <a:r>
                  <a:rPr lang="ru-RU" sz="1800" b="1" dirty="0" smtClean="0">
                    <a:solidFill>
                      <a:srgbClr val="00B050"/>
                    </a:solidFill>
                    <a:latin typeface="Cambria" pitchFamily="18" charset="0"/>
                  </a:rPr>
                  <a:t>экз. </a:t>
                </a:r>
                <a:r>
                  <a:rPr lang="ru-RU" sz="1800" b="1" dirty="0">
                    <a:solidFill>
                      <a:srgbClr val="00B050"/>
                    </a:solidFill>
                    <a:latin typeface="Cambria" pitchFamily="18" charset="0"/>
                  </a:rPr>
                  <a:t>работ</a:t>
                </a:r>
              </a:p>
            </p:txBody>
          </p:sp>
        </p:grpSp>
        <p:pic>
          <p:nvPicPr>
            <p:cNvPr id="28687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6183252" y="2300330"/>
              <a:ext cx="457200" cy="245534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5631966" y="1617484"/>
            <a:ext cx="162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B050"/>
                </a:solidFill>
                <a:latin typeface="Cambria" pitchFamily="18" charset="0"/>
                <a:cs typeface="Arial" pitchFamily="34" charset="0"/>
              </a:rPr>
              <a:t>Пакет  руководителя</a:t>
            </a:r>
            <a:endParaRPr lang="ru-RU" sz="1800" b="1" dirty="0">
              <a:solidFill>
                <a:srgbClr val="00B050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3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10545" y="1757278"/>
            <a:ext cx="2376264" cy="4277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01" y="4745041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па 29"/>
          <p:cNvGrpSpPr/>
          <p:nvPr/>
        </p:nvGrpSpPr>
        <p:grpSpPr>
          <a:xfrm>
            <a:off x="2449183" y="3895834"/>
            <a:ext cx="1443515" cy="2018081"/>
            <a:chOff x="762000" y="1600200"/>
            <a:chExt cx="1348654" cy="962025"/>
          </a:xfrm>
        </p:grpSpPr>
        <p:pic>
          <p:nvPicPr>
            <p:cNvPr id="31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35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352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Доставочные спецпакеты</a:t>
              </a:r>
            </a:p>
            <a:p>
              <a:r>
                <a:rPr lang="ru-RU" dirty="0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с КИМ ГВЭ</a:t>
              </a:r>
              <a:endParaRPr lang="ru-RU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95936" y="1757278"/>
            <a:ext cx="1443515" cy="2018081"/>
            <a:chOff x="762000" y="1600200"/>
            <a:chExt cx="1348654" cy="962025"/>
          </a:xfrm>
        </p:grpSpPr>
        <p:pic>
          <p:nvPicPr>
            <p:cNvPr id="43" name="Рисунок 6" descr="http://www.my-office.ua/foto/tovar/2016/09/1120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6F4E7"/>
                </a:clrFrom>
                <a:clrTo>
                  <a:srgbClr val="F6F4E7">
                    <a:alpha val="0"/>
                  </a:srgbClr>
                </a:clrTo>
              </a:clrChange>
              <a:lum bright="-10000"/>
            </a:blip>
            <a:srcRect l="3770" t="2469" r="4662" b="6419"/>
            <a:stretch>
              <a:fillRect/>
            </a:stretch>
          </p:blipFill>
          <p:spPr bwMode="auto">
            <a:xfrm>
              <a:off x="762000" y="1600200"/>
              <a:ext cx="1348654" cy="96202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</p:pic>
        <p:sp>
          <p:nvSpPr>
            <p:cNvPr id="44" name="TextBox 8"/>
            <p:cNvSpPr txBox="1">
              <a:spLocks noChangeArrowheads="1"/>
            </p:cNvSpPr>
            <p:nvPr/>
          </p:nvSpPr>
          <p:spPr bwMode="auto">
            <a:xfrm>
              <a:off x="790481" y="1893573"/>
              <a:ext cx="1320173" cy="352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Комплекты возвратных </a:t>
              </a:r>
              <a:r>
                <a:rPr lang="ru-RU" b="1" dirty="0" err="1" smtClean="0">
                  <a:solidFill>
                    <a:schemeClr val="accent6">
                      <a:lumMod val="75000"/>
                    </a:schemeClr>
                  </a:solidFill>
                  <a:latin typeface="Cambria" pitchFamily="18" charset="0"/>
                </a:rPr>
                <a:t>спецпакетов</a:t>
              </a:r>
              <a:endParaRPr lang="ru-RU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021687" y="3867932"/>
            <a:ext cx="1417764" cy="2073883"/>
            <a:chOff x="3886200" y="3124200"/>
            <a:chExt cx="1087812" cy="1143000"/>
          </a:xfrm>
        </p:grpSpPr>
        <p:pic>
          <p:nvPicPr>
            <p:cNvPr id="51" name="Picture 4" descr="http://3.bp.blogspot.com/-a2zBClRWCtM/UPkOH0oZjeI/AAAAAAAAAPU/c7MiS5CPZx8/s1600/7259.jpg"/>
            <p:cNvPicPr>
              <a:picLocks noChangeAspect="1" noChangeArrowheads="1"/>
            </p:cNvPicPr>
            <p:nvPr/>
          </p:nvPicPr>
          <p:blipFill>
            <a:blip r:embed="rId8" cstate="print"/>
            <a:srcRect l="9091" t="14815" r="9091" b="14815"/>
            <a:stretch>
              <a:fillRect/>
            </a:stretch>
          </p:blipFill>
          <p:spPr bwMode="auto">
            <a:xfrm>
              <a:off x="3886200" y="3124200"/>
              <a:ext cx="1066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Box 19"/>
            <p:cNvSpPr txBox="1">
              <a:spLocks noChangeArrowheads="1"/>
            </p:cNvSpPr>
            <p:nvPr/>
          </p:nvSpPr>
          <p:spPr bwMode="auto">
            <a:xfrm>
              <a:off x="3907212" y="3280201"/>
              <a:ext cx="1066800" cy="288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b="1" dirty="0" err="1" smtClean="0">
                  <a:solidFill>
                    <a:srgbClr val="002060"/>
                  </a:solidFill>
                  <a:latin typeface="Cambria" pitchFamily="18" charset="0"/>
                </a:rPr>
                <a:t>Доп.бланки</a:t>
              </a:r>
              <a:r>
                <a:rPr lang="ru-RU" b="1" dirty="0" smtClean="0">
                  <a:solidFill>
                    <a:srgbClr val="002060"/>
                  </a:solidFill>
                  <a:latin typeface="Cambria" pitchFamily="18" charset="0"/>
                </a:rPr>
                <a:t> ответов</a:t>
              </a:r>
              <a:endParaRPr lang="ru-RU" b="1" dirty="0">
                <a:latin typeface="Cambria" pitchFamily="18" charset="0"/>
              </a:endParaRPr>
            </a:p>
          </p:txBody>
        </p:sp>
      </p:grp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33" t="25000" r="27778" b="38889"/>
          <a:stretch>
            <a:fillRect/>
          </a:stretch>
        </p:blipFill>
        <p:spPr bwMode="auto">
          <a:xfrm>
            <a:off x="251520" y="3345895"/>
            <a:ext cx="1944215" cy="11653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34" name="Овал 33"/>
          <p:cNvSpPr/>
          <p:nvPr/>
        </p:nvSpPr>
        <p:spPr bwMode="auto">
          <a:xfrm>
            <a:off x="5774255" y="2190575"/>
            <a:ext cx="1520680" cy="242877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13769" y="452670"/>
            <a:ext cx="9184775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 smtClean="0">
                <a:solidFill>
                  <a:srgbClr val="FFFFFF"/>
                </a:solidFill>
                <a:cs typeface="Times New Roman" pitchFamily="18" charset="0"/>
              </a:rPr>
              <a:t>   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</a:t>
            </a: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приемки-передачи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(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14-01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ГВЭ)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820472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86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971800" y="657321"/>
            <a:ext cx="29370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Прием ЭМ в ППЭ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79512" y="1508787"/>
            <a:ext cx="3104777" cy="5184576"/>
            <a:chOff x="1143000" y="2286000"/>
            <a:chExt cx="1828800" cy="270598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gray">
            <a:xfrm>
              <a:off x="1143000" y="2286000"/>
              <a:ext cx="1828800" cy="2705986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1143000" y="3276600"/>
              <a:ext cx="1828800" cy="43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002060"/>
                  </a:solidFill>
                  <a:latin typeface="Cambria" pitchFamily="18" charset="0"/>
                </a:rPr>
                <a:t>Пакет руководителя</a:t>
              </a:r>
              <a:endParaRPr lang="ru-RU" sz="2400" b="1" dirty="0">
                <a:solidFill>
                  <a:srgbClr val="002060"/>
                </a:solidFill>
                <a:latin typeface="Cambria" pitchFamily="18" charset="0"/>
              </a:endParaRPr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657601" y="2086713"/>
            <a:ext cx="5394503" cy="302154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/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Пакет руководителя</a:t>
            </a:r>
          </a:p>
          <a:p>
            <a:pPr algn="ctr"/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 при проведении экзаменов по выбору содержит формы ППЭ для всех экзаменов, проводимых в ППЭ в данный день</a:t>
            </a:r>
          </a:p>
        </p:txBody>
      </p:sp>
    </p:spTree>
    <p:extLst>
      <p:ext uri="{BB962C8B-B14F-4D97-AF65-F5344CB8AC3E}">
        <p14:creationId xmlns:p14="http://schemas.microsoft.com/office/powerpoint/2010/main" val="340708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2953917" y="1545366"/>
            <a:ext cx="2991817" cy="648997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Формы ППЭ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76262" y="521759"/>
            <a:ext cx="8567739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руководителя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14351" y="5334868"/>
            <a:ext cx="8582025" cy="101832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algn="ctr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Список произведений необходимых для выполнения заданий по литературе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495301" y="2588495"/>
            <a:ext cx="8601075" cy="194165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Пароль для открытия архива с заданиями</a:t>
            </a:r>
          </a:p>
          <a:p>
            <a:pPr marL="457200" indent="-4572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     Флэш-накопитель для копирования        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8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     файлов с ответами обучающихся</a:t>
            </a:r>
          </a:p>
          <a:p>
            <a:pPr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(при проведении экзамена по информатике и ИКТ)</a:t>
            </a:r>
          </a:p>
        </p:txBody>
      </p:sp>
    </p:spTree>
    <p:extLst>
      <p:ext uri="{BB962C8B-B14F-4D97-AF65-F5344CB8AC3E}">
        <p14:creationId xmlns:p14="http://schemas.microsoft.com/office/powerpoint/2010/main" val="42649677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516284" y="1412776"/>
            <a:ext cx="8627716" cy="501942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Формы</a:t>
            </a:r>
            <a:r>
              <a:rPr lang="ru-RU" sz="2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ППЭ-02 и ППЭ-03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(апелляция о нарушении</a:t>
            </a:r>
            <a:r>
              <a:rPr lang="ru-RU" sz="26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установленного порядка и протокол ее рассмотрения)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ППЭ-07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«Список работников ППЭ и общественных  наблюдателей»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ППЭ-06-01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«Список участников ГИА-9 образовательной организации»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</a:rPr>
              <a:t>ППЭ-06-02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«Список участников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</a:rPr>
              <a:t>ГИА-9 в ППЭ по алфавиту»</a:t>
            </a:r>
            <a:endParaRPr lang="ru-RU" sz="26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ППЭ-05-01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«Список участников ГИА-9  в аудитории ППЭ» (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ППЭ-05-01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ППЭ-05-02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«Протокол проведения ГИА-9 в аудитории» (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ППЭ-05-02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)</a:t>
            </a:r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516284" y="476672"/>
            <a:ext cx="843914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руководителя. Формы ППЭ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370823" y="1345033"/>
            <a:ext cx="8640960" cy="541953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ППЭ-10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«Отчет члена ГЭК о проведении ГИА-9 в ППЭ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»</a:t>
            </a:r>
            <a:endParaRPr lang="ru-RU" sz="26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ППЭ-12-02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«Ведомость коррекции персональных данных участников ГИА-9 в аудитории»</a:t>
            </a:r>
          </a:p>
          <a:p>
            <a:pPr marL="342900" indent="-342900" algn="just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Форма</a:t>
            </a:r>
            <a:r>
              <a:rPr lang="ru-RU" sz="2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ППЭ-13-01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«Протокол проведения ГИА-9 в ППЭ» (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форма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ППЭ-13-01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ППЭ-13-02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«Сводная ведомость учета участников и использования экзаменационных материалов в ППЭ»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ППЭ-14-02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«Ведомость учета экзаменационных материалов» (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ППЭ-14-02 ГВЭ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552370" y="579775"/>
            <a:ext cx="8518603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руководителя. Формы ППЭ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ChangeArrowheads="1"/>
          </p:cNvSpPr>
          <p:nvPr/>
        </p:nvSpPr>
        <p:spPr bwMode="auto">
          <a:xfrm>
            <a:off x="477192" y="1844824"/>
            <a:ext cx="8632825" cy="381909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ППЭ-16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«Расшифровка кодов образовательных организаций»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</a:t>
            </a:r>
            <a:r>
              <a:rPr lang="ru-RU" sz="26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ППЭ-19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«Контроль изменения состава работников в день экзамена»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ППЭ-20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об идентификации личности участника ГИА-9»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ППЭ-21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об удалении участника ГИА-9»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ППЭ-22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«Акт о досрочном завершении экзамена по объективным причинам»</a:t>
            </a:r>
          </a:p>
        </p:txBody>
      </p:sp>
      <p:sp>
        <p:nvSpPr>
          <p:cNvPr id="16389" name="Text Box 4"/>
          <p:cNvSpPr txBox="1">
            <a:spLocks noChangeArrowheads="1"/>
          </p:cNvSpPr>
          <p:nvPr/>
        </p:nvSpPr>
        <p:spPr bwMode="auto">
          <a:xfrm>
            <a:off x="574031" y="561182"/>
            <a:ext cx="843914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руководителя. Формы ППЭ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559272" y="2084851"/>
            <a:ext cx="8496746" cy="409609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готовность ППЭ к проведению ГИА-9 в соответствии с требованиями  к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пожарные выходы, средства первичного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пожаротушения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наличие ключей от всех рабочих аудиторий, наличие печати ОО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Проверить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800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факт получения техническим специалистом архива с практическим заданием по информатике и 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ИКТ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505101" y="692696"/>
            <a:ext cx="8378825" cy="95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Не позднее чем за один день до начала экзамена руководитель ППЭ обязан: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524000" y="1828801"/>
            <a:ext cx="631983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Допуск работников в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42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518319" y="691881"/>
            <a:ext cx="8597966" cy="72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работников в ППЭ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37402" y="1772816"/>
            <a:ext cx="8559800" cy="22489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работника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 осуществляется на основании: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документа, удостоверяющего личность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;</a:t>
            </a:r>
          </a:p>
          <a:p>
            <a:pPr marL="457200" indent="-457200" algn="just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наличия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его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списках распределения в данный ППЭ (Форма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ППЭ-07)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0"/>
            <a:ext cx="5580112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580113" y="3289"/>
            <a:ext cx="3543320" cy="648997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ППЭ-07</a:t>
            </a:r>
          </a:p>
        </p:txBody>
      </p:sp>
    </p:spTree>
    <p:extLst>
      <p:ext uri="{BB962C8B-B14F-4D97-AF65-F5344CB8AC3E}">
        <p14:creationId xmlns:p14="http://schemas.microsoft.com/office/powerpoint/2010/main" val="1176084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1520948" y="382083"/>
            <a:ext cx="5256584" cy="72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Замена работника ППЭ  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61" y="980728"/>
            <a:ext cx="5512557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3635896" y="2536644"/>
            <a:ext cx="1502880" cy="79208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084168" y="980728"/>
            <a:ext cx="2428251" cy="587441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ППЭ-19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652120" y="2049913"/>
            <a:ext cx="3456383" cy="22489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случае неявки работника ППЭ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заменить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его, заполнив форму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ППЭ-19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547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20"/>
            <a:ext cx="5580112" cy="702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580113" y="28002"/>
            <a:ext cx="3543320" cy="648997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ППЭ-07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382323" y="3345512"/>
            <a:ext cx="792088" cy="69649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Х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878267" y="5055627"/>
            <a:ext cx="1296144" cy="7580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Дежурный на входе</a:t>
            </a:r>
            <a:endParaRPr lang="ru-RU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995935" y="5434653"/>
            <a:ext cx="1178475" cy="7580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Дежурный на этаже</a:t>
            </a:r>
            <a:endParaRPr lang="ru-RU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282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524000" y="1828801"/>
            <a:ext cx="631983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Краткий инструктаж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742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8" y="1316765"/>
            <a:ext cx="8526463" cy="554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0" descr="http://www.uchmarket.ru/catalog/photo/192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666" y="5908360"/>
            <a:ext cx="1512887" cy="1150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33544" y="452670"/>
            <a:ext cx="8510456" cy="9874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Образец записи в бланке ответов №2 по физике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645773" y="4509120"/>
            <a:ext cx="3528392" cy="1152128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9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ext Box 4"/>
          <p:cNvSpPr txBox="1">
            <a:spLocks noChangeArrowheads="1"/>
          </p:cNvSpPr>
          <p:nvPr/>
        </p:nvSpPr>
        <p:spPr bwMode="auto">
          <a:xfrm>
            <a:off x="323531" y="620688"/>
            <a:ext cx="8753797" cy="8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Заполненный дополнительный бланк ответ № 2 со списком комплектов оборудования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2"/>
            <a:ext cx="9217024" cy="547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467545" y="5517232"/>
            <a:ext cx="4140969" cy="134076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04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02296"/>
            <a:ext cx="7026276" cy="3941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6" y="1782764"/>
            <a:ext cx="7092949" cy="5075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 bwMode="auto">
          <a:xfrm>
            <a:off x="4572000" y="836713"/>
            <a:ext cx="1422400" cy="360363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ln w="28575"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6142037" y="2273177"/>
            <a:ext cx="1422400" cy="360363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ln w="28575"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80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" y="-42859"/>
            <a:ext cx="5129113" cy="731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91" y="769939"/>
            <a:ext cx="7183436" cy="531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8" y="1911721"/>
            <a:ext cx="7080251" cy="53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Овал 10"/>
          <p:cNvSpPr/>
          <p:nvPr/>
        </p:nvSpPr>
        <p:spPr bwMode="auto">
          <a:xfrm>
            <a:off x="6764436" y="2492897"/>
            <a:ext cx="1422400" cy="360363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ln w="28575"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3148805" y="188641"/>
            <a:ext cx="1422400" cy="360363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ln w="28575"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5286672" y="1305149"/>
            <a:ext cx="1422400" cy="360363"/>
          </a:xfrm>
          <a:prstGeom prst="ellipse">
            <a:avLst/>
          </a:prstGeom>
          <a:noFill/>
          <a:ln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ru-RU" dirty="0">
              <a:ln w="28575"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5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7" y="1341439"/>
            <a:ext cx="244792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55726"/>
            <a:ext cx="24384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709773" y="1555751"/>
            <a:ext cx="1230493" cy="3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FFFFFF"/>
                </a:solidFill>
                <a:latin typeface="Cambria" pitchFamily="18" charset="0"/>
              </a:rPr>
              <a:t>СЕГОДНЯ</a:t>
            </a: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5948530" y="1536700"/>
            <a:ext cx="1039479" cy="3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>
                <a:solidFill>
                  <a:srgbClr val="FFFFFF"/>
                </a:solidFill>
                <a:latin typeface="Cambria" pitchFamily="18" charset="0"/>
              </a:rPr>
              <a:t>ЗАВТРА</a:t>
            </a: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2362609" y="2400301"/>
            <a:ext cx="1758137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chemeClr val="accent2"/>
                </a:solidFill>
                <a:latin typeface="Cambria" pitchFamily="18" charset="0"/>
              </a:rPr>
              <a:t>ППЭ ГОТОВ</a:t>
            </a:r>
          </a:p>
        </p:txBody>
      </p:sp>
      <p:sp>
        <p:nvSpPr>
          <p:cNvPr id="5127" name="Rectangle 6"/>
          <p:cNvSpPr>
            <a:spLocks noChangeArrowheads="1"/>
          </p:cNvSpPr>
          <p:nvPr/>
        </p:nvSpPr>
        <p:spPr bwMode="auto">
          <a:xfrm>
            <a:off x="5691189" y="2420939"/>
            <a:ext cx="1516789" cy="422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b="1" dirty="0">
                <a:solidFill>
                  <a:schemeClr val="accent2"/>
                </a:solidFill>
                <a:latin typeface="Cambria" pitchFamily="18" charset="0"/>
              </a:rPr>
              <a:t>ЭКЗАМЕН</a:t>
            </a: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468313" y="3141664"/>
            <a:ext cx="4176712" cy="48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E2001A"/>
                </a:solidFill>
                <a:latin typeface="Cambria" pitchFamily="18" charset="0"/>
              </a:rPr>
              <a:t>РУКОВОДИТЕЛЬ</a:t>
            </a:r>
            <a:r>
              <a:rPr lang="ru-RU" sz="2200" b="1" dirty="0">
                <a:solidFill>
                  <a:srgbClr val="E2001A"/>
                </a:solidFill>
              </a:rPr>
              <a:t>  </a:t>
            </a:r>
            <a:r>
              <a:rPr lang="ru-RU" sz="2800" b="1" dirty="0">
                <a:solidFill>
                  <a:srgbClr val="E2001A"/>
                </a:solidFill>
              </a:rPr>
              <a:t>ППЭ</a:t>
            </a: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5075240" y="3111500"/>
            <a:ext cx="4022725" cy="48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2560" tIns="26280" rIns="52560" bIns="2628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E2001A"/>
                </a:solidFill>
                <a:latin typeface="Cambria" pitchFamily="18" charset="0"/>
              </a:rPr>
              <a:t>РУКОВОДИТЕЛЬ</a:t>
            </a:r>
            <a:r>
              <a:rPr lang="ru-RU" sz="2200" b="1" dirty="0">
                <a:solidFill>
                  <a:srgbClr val="E2001A"/>
                </a:solidFill>
              </a:rPr>
              <a:t> </a:t>
            </a:r>
            <a:r>
              <a:rPr lang="ru-RU" sz="2800" b="1" dirty="0">
                <a:solidFill>
                  <a:srgbClr val="E2001A"/>
                </a:solidFill>
              </a:rPr>
              <a:t>ОО</a:t>
            </a:r>
          </a:p>
        </p:txBody>
      </p:sp>
      <p:pic>
        <p:nvPicPr>
          <p:cNvPr id="513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90" y="3792461"/>
            <a:ext cx="1971675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72" y="3822624"/>
            <a:ext cx="2235200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683569" y="763588"/>
            <a:ext cx="8308975" cy="577851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+mn-ea"/>
                <a:cs typeface="Times New Roman" pitchFamily="18" charset="0"/>
              </a:rPr>
              <a:t>Готовность ППЭ</a:t>
            </a:r>
          </a:p>
        </p:txBody>
      </p:sp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2869030" y="3784526"/>
            <a:ext cx="3812355" cy="186895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Заполнить форму ППЭ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– 01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(ППЭ-01 ГВЭ)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itchFamily="18" charset="0"/>
            </a:endParaRP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dirty="0">
                <a:solidFill>
                  <a:schemeClr val="accent2"/>
                </a:solidFill>
                <a:latin typeface="Cambria" pitchFamily="18" charset="0"/>
              </a:rPr>
              <a:t> 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«Акт готовности ППЭ»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5883"/>
            <a:ext cx="8892480" cy="52189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73486" y="412028"/>
            <a:ext cx="8655843" cy="120754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Образец записи в бланке ответов №2</a:t>
            </a:r>
          </a:p>
          <a:p>
            <a:pPr algn="ctr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по информатике и ИКТ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2" name="Овал 1"/>
          <p:cNvSpPr/>
          <p:nvPr/>
        </p:nvSpPr>
        <p:spPr bwMode="auto">
          <a:xfrm>
            <a:off x="899592" y="5832032"/>
            <a:ext cx="3384376" cy="9144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366160" y="5685458"/>
            <a:ext cx="5184576" cy="120754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или   20.2_1000045.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kum</a:t>
            </a:r>
            <a:endParaRPr lang="ru-RU" sz="32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5263977" y="5797026"/>
            <a:ext cx="3632887" cy="9144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41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096" y="0"/>
            <a:ext cx="5921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038" y="0"/>
            <a:ext cx="3096965" cy="57629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ИКТ-5.1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846380" y="2861466"/>
            <a:ext cx="3096965" cy="45318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Х   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Х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   </a:t>
            </a:r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Х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5834024" y="2929606"/>
            <a:ext cx="1073404" cy="344934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Прямая соединительная линия 7"/>
          <p:cNvCxnSpPr/>
          <p:nvPr/>
        </p:nvCxnSpPr>
        <p:spPr bwMode="auto">
          <a:xfrm flipV="1">
            <a:off x="5906923" y="2976013"/>
            <a:ext cx="1073404" cy="290092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440868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99592" y="692695"/>
            <a:ext cx="7632848" cy="57629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Безопасность в ППЭ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560" y="1432435"/>
            <a:ext cx="8352928" cy="168428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Инструкции по: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эвакуации  из помещений в ППЭ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оказанию первой помощи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применению тревожной кнопки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11560" y="3327052"/>
            <a:ext cx="8352928" cy="353094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Порядок действий работников ППЭ при: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обнаружении подозрительного предмета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поступлении угрозы по телефону или в письменной форме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возникновении чрезвычайных ситуаций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обнаружении угрозы химического или биологического терроризма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совершении террористических актов путем захвата заложников</a:t>
            </a:r>
          </a:p>
        </p:txBody>
      </p:sp>
    </p:spTree>
    <p:extLst>
      <p:ext uri="{BB962C8B-B14F-4D97-AF65-F5344CB8AC3E}">
        <p14:creationId xmlns:p14="http://schemas.microsoft.com/office/powerpoint/2010/main" val="3332825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4"/>
          <p:cNvSpPr txBox="1">
            <a:spLocks noChangeArrowheads="1"/>
          </p:cNvSpPr>
          <p:nvPr/>
        </p:nvSpPr>
        <p:spPr bwMode="auto">
          <a:xfrm>
            <a:off x="559865" y="476672"/>
            <a:ext cx="8570046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форм 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инструкций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395537" y="1162313"/>
            <a:ext cx="8803740" cy="575808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Ответственному организатору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в аудитории: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ППЭ-05-01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«Список участников ГИА-9 в аудитории»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(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ППЭ-05-01 ГВЭ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ППЭ-05-02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«Протокол проведения ГИА-9 в аудитории ППЭ» </a:t>
            </a:r>
            <a:r>
              <a:rPr lang="ru-RU" sz="2400" dirty="0" smtClean="0">
                <a:solidFill>
                  <a:srgbClr val="00B050"/>
                </a:solidFill>
                <a:latin typeface="Cambria" pitchFamily="18" charset="0"/>
                <a:cs typeface="+mn-cs"/>
              </a:rPr>
              <a:t>(</a:t>
            </a:r>
            <a:r>
              <a:rPr lang="ru-RU" sz="2400" b="1" dirty="0" smtClean="0">
                <a:solidFill>
                  <a:srgbClr val="00B050"/>
                </a:solidFill>
                <a:latin typeface="Cambria" pitchFamily="18" charset="0"/>
                <a:cs typeface="+mn-cs"/>
              </a:rPr>
              <a:t>ППЭ-05-02 ГВЭ</a:t>
            </a:r>
            <a:r>
              <a:rPr lang="ru-RU" sz="2400" dirty="0" smtClean="0">
                <a:solidFill>
                  <a:srgbClr val="00B050"/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ППЭ-12-02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«Ведомость коррекции персональных данных участников ГИА-9 в аудитории»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ППЭ-16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« Расшифровка кодов образовательных организаций»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сопроводительный бланк к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ЭМ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(Форма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ППЭ-9 11-01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)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бумагу для черновиков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 для организаторов в аудиторию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 для участников экзамена, зачитываемую организатором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конверт для упаковки использованных черновиков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80399" y="548680"/>
            <a:ext cx="8550632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форм 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инструкций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467543" y="1556792"/>
            <a:ext cx="8550633" cy="461931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Организатору вне аудитории - дежурному на входе</a:t>
            </a: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ППЭ-06-01 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«Список участников ГИА-9 образовательной организации»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ППЭ-06-02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«Список участников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ГИА-9 в ППЭ по алфавиту»</a:t>
            </a:r>
            <a:endParaRPr lang="ru-RU" sz="2600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форму 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ППЭ-9-18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«Акт общественного наблюдения»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форму </a:t>
            </a: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ППЭ-20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«Акт об идентификации личности участника ГИА-9» </a:t>
            </a:r>
            <a:endParaRPr lang="ru-RU" sz="26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приказы ДО, утверждающие списки работников ППЭ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металлоискатель</a:t>
            </a:r>
            <a:endParaRPr lang="ru-RU" sz="26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906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539231" y="500461"/>
            <a:ext cx="8550632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форм 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инструкций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565984" y="1796819"/>
            <a:ext cx="8550633" cy="409609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Медицинскому работнику: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инструкцию</a:t>
            </a:r>
            <a:r>
              <a:rPr lang="ru-RU" sz="2800" dirty="0" smtClean="0">
                <a:solidFill>
                  <a:srgbClr val="C00000"/>
                </a:solidFill>
                <a:latin typeface="Cambria" pitchFamily="18" charset="0"/>
              </a:rPr>
              <a:t>, </a:t>
            </a:r>
            <a:r>
              <a:rPr lang="ru-RU" sz="2800" dirty="0">
                <a:solidFill>
                  <a:srgbClr val="C00000"/>
                </a:solidFill>
                <a:latin typeface="Cambria" pitchFamily="18" charset="0"/>
              </a:rPr>
              <a:t>определяющую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порядок 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работы медицинского работника  </a:t>
            </a:r>
            <a:r>
              <a:rPr lang="ru-RU" sz="28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во время проведения ГИА-9 в ППЭ</a:t>
            </a:r>
            <a:endParaRPr lang="ru-RU" sz="2800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журнал учета участников ГИА-9, обратившихся к медицинскому работнику во время проведения экзамена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копии выписок из протоколов ГЭК о создании специальных условий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517259" y="588595"/>
            <a:ext cx="852329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форм 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инструкций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517259" y="1700808"/>
            <a:ext cx="8502650" cy="4465426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Специалисту по проведению инструктажа и обеспечению лабораторных работ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заполненный бланк «Характеристика лабораторного оборудования»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ведомость проведения инструктажа по правилам безопасности при проведении ОГЭ по физике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лист выдачи лабораторного оборудования</a:t>
            </a:r>
          </a:p>
          <a:p>
            <a:pPr marL="342900" indent="-342900" eaLnBrk="1" hangingPunct="1">
              <a:buFont typeface="Wingdings" pitchFamily="2" charset="2"/>
              <a:buChar char="Ø"/>
              <a:defRPr/>
            </a:pPr>
            <a:endParaRPr lang="ru-RU" sz="2400" i="1" dirty="0" smtClean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554329" y="740702"/>
            <a:ext cx="852329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форм и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инструкций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526944" y="2084851"/>
            <a:ext cx="8502650" cy="323432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Техническому специалисту при проведении экзамена по информатике и ИКТ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:</a:t>
            </a:r>
          </a:p>
          <a:p>
            <a:pPr marL="342900" indent="-342900" eaLnBrk="1" hangingPunct="1">
              <a:buClr>
                <a:schemeClr val="accent2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инструкцию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пароль для открытия архива с экзаменационными заданиями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съемный носитель информации  для копирования файлов с выполненными заданиями</a:t>
            </a:r>
          </a:p>
        </p:txBody>
      </p:sp>
    </p:spTree>
    <p:extLst>
      <p:ext uri="{BB962C8B-B14F-4D97-AF65-F5344CB8AC3E}">
        <p14:creationId xmlns:p14="http://schemas.microsoft.com/office/powerpoint/2010/main" val="1303957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3327"/>
            <a:ext cx="9144000" cy="5589587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0353" y="507493"/>
            <a:ext cx="8523294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Медицинский журнал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9" y="1306732"/>
            <a:ext cx="9171434" cy="55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87930" y="548681"/>
            <a:ext cx="852329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Медицинский журнал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"/>
          <p:cNvSpPr txBox="1">
            <a:spLocks noChangeArrowheads="1"/>
          </p:cNvSpPr>
          <p:nvPr/>
        </p:nvSpPr>
        <p:spPr bwMode="auto">
          <a:xfrm>
            <a:off x="5263978" y="25571"/>
            <a:ext cx="3842952" cy="88407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Форма ППЭ - 01</a:t>
            </a:r>
          </a:p>
          <a:p>
            <a:pPr eaLnBrk="1" hangingPunct="1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«Акт готовности ППЭ»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145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251622" y="1154155"/>
            <a:ext cx="3859425" cy="88407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Форма ППЭ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– 01 ГВЭ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  <a:p>
            <a:pPr eaLnBrk="1" hangingPunct="1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«Акт готовности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ППЭ к ГВЭ»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93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971600" y="1828801"/>
            <a:ext cx="799288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Допуск участников ГИА-9 в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809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3"/>
          <p:cNvSpPr txBox="1">
            <a:spLocks noChangeArrowheads="1"/>
          </p:cNvSpPr>
          <p:nvPr/>
        </p:nvSpPr>
        <p:spPr bwMode="auto">
          <a:xfrm>
            <a:off x="517406" y="387900"/>
            <a:ext cx="867727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участников ГИА-9 в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536221" y="932577"/>
            <a:ext cx="8559800" cy="132562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 участника ГИА-9 в ППЭ осуществляется на основании: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документа, удостоверяющего личность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наличия его в списках распределения в данный ППЭ (Форма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ППЭ-06-01, ППЭ-06-02)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57427" y="2308641"/>
            <a:ext cx="8515350" cy="2988098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3"/>
                    </a:srgbClr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При себе обучающийся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должен иметь: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документ, удостоверяющий личность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ручку с чернилами черного цвета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При себе обучающийся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может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иметь (ОГЭ):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средства обучения и воспитания: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                      математика – линейка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                      химия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– калькулятор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                      география, биология, физика – калькулятор и линейка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лекарственные средства и питание  (при необходимости)  </a:t>
            </a:r>
          </a:p>
        </p:txBody>
      </p:sp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87" y="2564904"/>
            <a:ext cx="3267074" cy="2424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45070" y="5350235"/>
            <a:ext cx="8515350" cy="175699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3"/>
                    </a:srgbClr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При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себе обучающийся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может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иметь (ГВЭ):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+mn-cs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средства обучения и воспитания: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                      математика – линейка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                      химия, география – калькулятор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                       физика – калькулятор и линейка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 Box 3"/>
          <p:cNvSpPr txBox="1">
            <a:spLocks noChangeArrowheads="1"/>
          </p:cNvSpPr>
          <p:nvPr/>
        </p:nvSpPr>
        <p:spPr bwMode="auto">
          <a:xfrm>
            <a:off x="460750" y="644691"/>
            <a:ext cx="867727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участников ГИА-9 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ППЭ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23528" y="2180862"/>
            <a:ext cx="8796659" cy="2248950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Отсутствие документа,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 удостоверяющего личность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допускается 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Сопровождающий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заполняет форму ППЭ-20 «Акт</a:t>
            </a:r>
          </a:p>
          <a:p>
            <a:pPr algn="just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об идентификации личности участника ГИА-9» 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5549">
            <a:off x="7571435" y="1712861"/>
            <a:ext cx="1377457" cy="1196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/>
          <a:srcRect r="7642"/>
          <a:stretch/>
        </p:blipFill>
        <p:spPr bwMode="auto">
          <a:xfrm>
            <a:off x="1403350" y="0"/>
            <a:ext cx="621665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 Box 3"/>
          <p:cNvSpPr txBox="1">
            <a:spLocks noChangeArrowheads="1"/>
          </p:cNvSpPr>
          <p:nvPr/>
        </p:nvSpPr>
        <p:spPr bwMode="auto">
          <a:xfrm>
            <a:off x="526578" y="604004"/>
            <a:ext cx="8677275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участников ГИА-9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ППЭ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51351" y="1484784"/>
            <a:ext cx="8496300" cy="249517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Отсутствие обучающегося в списках распределения  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600" b="1" dirty="0">
                <a:solidFill>
                  <a:srgbClr val="00B050"/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 допускается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</a:t>
            </a:r>
            <a:r>
              <a:rPr lang="ru-RU" sz="26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ППЭ:</a:t>
            </a:r>
          </a:p>
          <a:p>
            <a:pPr algn="just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заполняет форму 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ППЭ- 9 21-1«Акт 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 </a:t>
            </a:r>
            <a:r>
              <a:rPr lang="ru-RU" sz="2600" dirty="0" err="1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недопуске</a:t>
            </a:r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участника ГИА-9 в ППЭ</a:t>
            </a:r>
            <a:r>
              <a:rPr lang="ru-RU" sz="26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»</a:t>
            </a:r>
          </a:p>
          <a:p>
            <a:pPr algn="just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600" b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ea typeface="MS Gothic" charset="-128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26578" y="4437112"/>
            <a:ext cx="8496300" cy="1694952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Отказ от сдачи запрещенного средства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</a:t>
            </a:r>
            <a:r>
              <a:rPr lang="ru-RU" sz="2600" b="1" dirty="0">
                <a:solidFill>
                  <a:srgbClr val="00B050"/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 допускается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ППЭ составляет акт о 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недопуске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 указанного участника в ППЭ (форма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ППЭ-9 21-1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114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/>
          <a:srcRect r="7279"/>
          <a:stretch/>
        </p:blipFill>
        <p:spPr bwMode="auto">
          <a:xfrm>
            <a:off x="1071565" y="19051"/>
            <a:ext cx="6491287" cy="67818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2590" y="0"/>
            <a:ext cx="6015037" cy="695801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6"/>
          <p:cNvSpPr txBox="1">
            <a:spLocks noChangeArrowheads="1"/>
          </p:cNvSpPr>
          <p:nvPr/>
        </p:nvSpPr>
        <p:spPr bwMode="auto">
          <a:xfrm>
            <a:off x="536142" y="603004"/>
            <a:ext cx="8548429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Допуск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участников ГИА-9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ППЭ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082552" y="4389107"/>
            <a:ext cx="7567613" cy="1695437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Пронос лекарственного средства в ППЭ </a:t>
            </a:r>
            <a:endParaRPr lang="ru-RU" sz="2400" b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Медицинская справка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Штамп и печать медицинской организации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Подпись и печать врача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2552" y="1613981"/>
            <a:ext cx="7567613" cy="194117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dirty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Опоздание на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экзамен 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Обучающийся допускается в ППЭ</a:t>
            </a:r>
          </a:p>
          <a:p>
            <a:pPr marL="342900" indent="-342900" algn="just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Руководитель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 составляет акт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о допуске указанного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участника в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 после начала экзамена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(форма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ППЭ-9 21-2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971600" y="1828801"/>
            <a:ext cx="799288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Выдача ЭМ в аудитории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298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490638" y="548680"/>
            <a:ext cx="8545313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ЭМ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аудитории (ОГЭ)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5442" y="1796819"/>
            <a:ext cx="8628558" cy="4526981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09.45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выдать: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ответственным организаторам: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доставочные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спецпакеты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с ИК ОГЭ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дополнительные бланки ответов № 2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комплекты возвратных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спецпакетов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(по 2 на каждую аудиторию)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CD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-диск с записью изложения (на экзамене по русскому яз.)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CD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-диск с заданиями по </a:t>
            </a:r>
            <a:r>
              <a:rPr lang="ru-RU" sz="2800" i="1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аудированию</a:t>
            </a:r>
            <a:r>
              <a:rPr lang="ru-RU" sz="28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8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(ин. яз. письменный)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524000" y="1828801"/>
            <a:ext cx="631983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Схема проведения экзамена в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602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3"/>
          <p:cNvSpPr txBox="1">
            <a:spLocks noChangeArrowheads="1"/>
          </p:cNvSpPr>
          <p:nvPr/>
        </p:nvSpPr>
        <p:spPr bwMode="auto">
          <a:xfrm>
            <a:off x="493714" y="644691"/>
            <a:ext cx="8545313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ЭМ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аудитории (ГВЭ)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7527" y="2025650"/>
            <a:ext cx="8710612" cy="3665207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</a:rPr>
              <a:t>Не позднее 09.45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выдать: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ответственным организаторам: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доставочные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с комплектами бланков ГВЭ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доставочные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спецпакеты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с КИМ ГВЭ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дополнительные бланки ответов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комплекты возвратных </a:t>
            </a:r>
            <a:r>
              <a:rPr lang="ru-RU" sz="2800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спецпакетов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 (по 2 на каждую аудиторию)</a:t>
            </a:r>
          </a:p>
        </p:txBody>
      </p:sp>
    </p:spTree>
    <p:extLst>
      <p:ext uri="{BB962C8B-B14F-4D97-AF65-F5344CB8AC3E}">
        <p14:creationId xmlns:p14="http://schemas.microsoft.com/office/powerpoint/2010/main" val="3385250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7" name="Group 1"/>
          <p:cNvGrpSpPr>
            <a:grpSpLocks/>
          </p:cNvGrpSpPr>
          <p:nvPr/>
        </p:nvGrpSpPr>
        <p:grpSpPr bwMode="auto">
          <a:xfrm>
            <a:off x="-98425" y="-150303"/>
            <a:ext cx="9348788" cy="845038"/>
            <a:chOff x="294" y="173"/>
            <a:chExt cx="5375" cy="863"/>
          </a:xfrm>
        </p:grpSpPr>
        <p:pic>
          <p:nvPicPr>
            <p:cNvPr id="317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27"/>
              <a:ext cx="5375" cy="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749" name="Text Box 3"/>
            <p:cNvSpPr txBox="1">
              <a:spLocks noChangeArrowheads="1"/>
            </p:cNvSpPr>
            <p:nvPr/>
          </p:nvSpPr>
          <p:spPr bwMode="auto">
            <a:xfrm>
              <a:off x="325" y="173"/>
              <a:ext cx="5273" cy="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144000" rIns="90000" bIns="180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2800" b="1" i="1" dirty="0">
                  <a:solidFill>
                    <a:srgbClr val="FFFFFF"/>
                  </a:solidFill>
                  <a:cs typeface="Times New Roman" pitchFamily="18" charset="0"/>
                </a:rPr>
                <a:t>Форма ППЭ </a:t>
              </a:r>
              <a:r>
                <a:rPr lang="ru-RU" sz="2800" b="1" i="1" dirty="0" smtClean="0">
                  <a:solidFill>
                    <a:srgbClr val="FFFFFF"/>
                  </a:solidFill>
                  <a:cs typeface="Times New Roman" pitchFamily="18" charset="0"/>
                </a:rPr>
                <a:t>14-02 ОГЭ</a:t>
              </a:r>
              <a:endParaRPr lang="ru-RU" sz="2800" b="1" i="1" dirty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</p:grp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9" y="694736"/>
            <a:ext cx="9152278" cy="616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-91825" y="-71015"/>
            <a:ext cx="9348788" cy="944663"/>
            <a:chOff x="294" y="161"/>
            <a:chExt cx="5375" cy="84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193"/>
              <a:ext cx="5375" cy="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347" y="161"/>
              <a:ext cx="5273" cy="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144000" rIns="90000" bIns="1800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pitchFamily="49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ru-RU" sz="2800" b="1" i="1" dirty="0">
                  <a:solidFill>
                    <a:srgbClr val="FFFFFF"/>
                  </a:solidFill>
                  <a:cs typeface="Times New Roman" pitchFamily="18" charset="0"/>
                </a:rPr>
                <a:t>Форма ППЭ </a:t>
              </a:r>
              <a:r>
                <a:rPr lang="ru-RU" sz="2800" b="1" i="1" dirty="0" smtClean="0">
                  <a:solidFill>
                    <a:srgbClr val="FFFFFF"/>
                  </a:solidFill>
                  <a:cs typeface="Times New Roman" pitchFamily="18" charset="0"/>
                </a:rPr>
                <a:t>14-02 ГВЭ</a:t>
              </a:r>
              <a:endParaRPr lang="ru-RU" sz="2800" b="1" i="1" dirty="0">
                <a:solidFill>
                  <a:srgbClr val="FFFFFF"/>
                </a:solidFill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3645"/>
            <a:ext cx="9165136" cy="59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4522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2606" y="429350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ЭМ в аудиторию для слабовидящих (ОГЭ)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1908" y="4453658"/>
            <a:ext cx="4626332" cy="1065828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КИМ ОГЭ, увеличенный до формата А3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39552" y="3642891"/>
            <a:ext cx="4625572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Стандартный ИК ОГЭ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53602" y="5630091"/>
            <a:ext cx="4624638" cy="1065828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Бланк ответов №1, увеличенный до формата А3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61" y="4650187"/>
            <a:ext cx="3672408" cy="195980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042" y="1187401"/>
            <a:ext cx="3667324" cy="191582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686" y="2389729"/>
            <a:ext cx="3667324" cy="191582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7" y="1187401"/>
            <a:ext cx="4201178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8132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8136" y="1038357"/>
            <a:ext cx="8820472" cy="5819643"/>
          </a:xfrm>
          <a:prstGeom prst="rect">
            <a:avLst/>
          </a:prstGeom>
          <a:gradFill flip="none" rotWithShape="1">
            <a:gsLst>
              <a:gs pos="0">
                <a:srgbClr val="EDEDED"/>
              </a:gs>
              <a:gs pos="100000">
                <a:srgbClr val="BCBCBC"/>
              </a:gs>
            </a:gsLst>
            <a:lin ang="5400000" scaled="1"/>
            <a:tileRect/>
          </a:gradFill>
          <a:ln w="936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79064" y="3948674"/>
            <a:ext cx="4608284" cy="634941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КИМ ГВЭ формата А3</a:t>
            </a:r>
            <a:endParaRPr lang="ru-RU" sz="20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2" y="4594853"/>
            <a:ext cx="4165965" cy="226314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47" y="1772816"/>
            <a:ext cx="4000503" cy="2351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97" y="3210413"/>
            <a:ext cx="4000503" cy="235171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79063" y="3268921"/>
            <a:ext cx="4608285" cy="634941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Стандартный КИМ ГВЭ</a:t>
            </a:r>
            <a:endParaRPr lang="ru-RU" sz="20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0" y="1062313"/>
            <a:ext cx="4201178" cy="235171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18136" y="435901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Выдача ЭМ в аудиторию для слабовидящих (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ГВЭ)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797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2606" y="616270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Индивидуальные доставочные </a:t>
            </a: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спецпакеты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2" y="1437330"/>
            <a:ext cx="8352928" cy="522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05867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2606" y="616270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Индивидуальные возвратные </a:t>
            </a:r>
            <a:r>
              <a:rPr lang="ru-RU" sz="2800" b="1" i="1" dirty="0" err="1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спецпакеты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2329"/>
            <a:ext cx="8462006" cy="53170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7996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971600" y="1828801"/>
            <a:ext cx="7992888" cy="2433639"/>
            <a:chOff x="960" y="1152"/>
            <a:chExt cx="3981" cy="1533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152"/>
              <a:ext cx="3982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071" y="1200"/>
              <a:ext cx="3766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Особые ситуации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9881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Text Box 3"/>
          <p:cNvSpPr txBox="1">
            <a:spLocks noChangeArrowheads="1"/>
          </p:cNvSpPr>
          <p:nvPr/>
        </p:nvSpPr>
        <p:spPr bwMode="auto">
          <a:xfrm>
            <a:off x="503444" y="476672"/>
            <a:ext cx="8622888" cy="1922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Удаление обучающегося с экзамена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Досрочное завершение экзамена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6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объективным причинам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800" b="1" i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555923" y="1791233"/>
            <a:ext cx="8620125" cy="237254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участвует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при составлении акта об удалении участника ГИА-9 с экзамена (форма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ППЭ-21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Составляет служебную записку по факту удаления участника ГИА-9</a:t>
            </a:r>
            <a:endParaRPr lang="ru-RU" sz="2800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7762" y="4229180"/>
            <a:ext cx="8622888" cy="280343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участвует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при составлении акта о досрочном завершении экзамена по объективным причинам (форма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ППЭ-22</a:t>
            </a: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Ø"/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Составляет служебную записку по факту досрочного завершения экзамена по объективным причинам</a:t>
            </a:r>
            <a:endParaRPr lang="ru-RU" sz="2800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539885" y="700087"/>
            <a:ext cx="8583974" cy="11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Подача обучающимся апелляции о нарушении порядка проведения ГИА-9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572609" y="2660915"/>
            <a:ext cx="8518525" cy="107988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должен содействовать члену ГЭК в проведении проверки изложенных фактов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3"/>
          <p:cNvSpPr txBox="1">
            <a:spLocks noChangeArrowheads="1"/>
          </p:cNvSpPr>
          <p:nvPr/>
        </p:nvSpPr>
        <p:spPr bwMode="auto">
          <a:xfrm>
            <a:off x="525501" y="503526"/>
            <a:ext cx="8618499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 руководитель ППЭ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должен: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590232" y="1692464"/>
            <a:ext cx="6252600" cy="104910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07.30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приступить</a:t>
            </a:r>
            <a:r>
              <a:rPr lang="ru-RU" sz="2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 своим обязанностям</a:t>
            </a:r>
          </a:p>
        </p:txBody>
      </p:sp>
      <p:sp>
        <p:nvSpPr>
          <p:cNvPr id="7172" name="Text Box 7"/>
          <p:cNvSpPr txBox="1">
            <a:spLocks noChangeArrowheads="1"/>
          </p:cNvSpPr>
          <p:nvPr/>
        </p:nvSpPr>
        <p:spPr bwMode="auto">
          <a:xfrm>
            <a:off x="1115618" y="3336495"/>
            <a:ext cx="5496823" cy="1049106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Не позднее </a:t>
            </a:r>
            <a:r>
              <a:rPr lang="ru-RU" sz="28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08.00</a:t>
            </a:r>
            <a:r>
              <a:rPr lang="ru-RU" sz="26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принять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ЭМ</a:t>
            </a:r>
          </a:p>
        </p:txBody>
      </p:sp>
      <p:pic>
        <p:nvPicPr>
          <p:cNvPr id="11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43" y="2060848"/>
            <a:ext cx="2329076" cy="206084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02044" y="5163468"/>
            <a:ext cx="8594725" cy="1018328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just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Разместить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сейфе штаба ППЭ все ЭМ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кроме пакета руководителя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556654" y="511984"/>
            <a:ext cx="8437562" cy="7217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Замена ИК</a:t>
            </a:r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632619" y="2238774"/>
            <a:ext cx="8280400" cy="1868955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При замене можно использовать ИК:</a:t>
            </a: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невостребованные 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участниками экзамена 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аудиториях;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pPr marL="457200" indent="-457200" algn="l">
              <a:buClr>
                <a:schemeClr val="accent2">
                  <a:lumMod val="75000"/>
                </a:schemeClr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из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резервного доставочного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спецпакета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2843808" y="1316766"/>
            <a:ext cx="4140200" cy="576293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Служебная записка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16185" y="4935097"/>
            <a:ext cx="8280400" cy="100718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9865" dir="634411" algn="ctr" rotWithShape="0">
                    <a:srgbClr val="000000">
                      <a:alpha val="38034"/>
                    </a:srgbClr>
                  </a:outerShdw>
                </a:effectLst>
              </a14:hiddenEffects>
            </a:ext>
          </a:extLst>
        </p:spPr>
        <p:txBody>
          <a:bodyPr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Вскрытие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резервного доставочного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спецпакета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 с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ЭМ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происходит в экзаменационной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аудитории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901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302693" y="355301"/>
            <a:ext cx="8964613" cy="168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Организация экзамена для обучающихся, отказавшихся дать согласие</a:t>
            </a:r>
          </a:p>
          <a:p>
            <a:pPr algn="ctr" eaLnBrk="1" hangingPunct="1"/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на обработку персональных данных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425115" y="1812019"/>
            <a:ext cx="8718277" cy="465009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Руководитель ППЭ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экзамена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получает выписку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из протокола ГЭК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 распределении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обучающихся, отказавшихся дать согласие на обработку персональных данных,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 аудиториям и местам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.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Организатор в аудитории: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выдает ЭМ –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обычным порядком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вырезает штрих-код и </a:t>
            </a:r>
            <a:r>
              <a:rPr lang="en-US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QR-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код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После окончания экзамена закладывает: 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экзаменационную работу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КИМ</a:t>
            </a:r>
          </a:p>
          <a:p>
            <a:pPr marL="457200" indent="-457200" algn="l" eaLnBrk="1" hangingPunct="1">
              <a:buClr>
                <a:schemeClr val="accent6">
                  <a:lumMod val="75000"/>
                </a:schemeClr>
              </a:buClr>
              <a:buFontTx/>
              <a:buChar char="-"/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черновики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– </a:t>
            </a:r>
          </a:p>
          <a:p>
            <a:pPr algn="l" eaLnBrk="1" hangingPunct="1"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отдельный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индивидуальный возвратный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спецпакет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31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907756" y="1828800"/>
            <a:ext cx="6048621" cy="2435227"/>
            <a:chOff x="1465" y="1152"/>
            <a:chExt cx="3477" cy="1534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1152"/>
              <a:ext cx="3301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465" y="1221"/>
              <a:ext cx="3361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Прием ЭМ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485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3"/>
          <p:cNvSpPr txBox="1">
            <a:spLocks noChangeArrowheads="1"/>
          </p:cNvSpPr>
          <p:nvPr/>
        </p:nvSpPr>
        <p:spPr bwMode="auto">
          <a:xfrm>
            <a:off x="479034" y="356659"/>
            <a:ext cx="8456459" cy="12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материалов из аудиторий (ОГЭ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406900" y="1468438"/>
            <a:ext cx="2228850" cy="808036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Использованные КИМ</a:t>
            </a:r>
          </a:p>
        </p:txBody>
      </p:sp>
      <p:grpSp>
        <p:nvGrpSpPr>
          <p:cNvPr id="34820" name="Group 7"/>
          <p:cNvGrpSpPr>
            <a:grpSpLocks/>
          </p:cNvGrpSpPr>
          <p:nvPr/>
        </p:nvGrpSpPr>
        <p:grpSpPr bwMode="auto">
          <a:xfrm>
            <a:off x="4406108" y="2970214"/>
            <a:ext cx="2259806" cy="838201"/>
            <a:chOff x="2760" y="2080"/>
            <a:chExt cx="1417" cy="528"/>
          </a:xfrm>
        </p:grpSpPr>
        <p:pic>
          <p:nvPicPr>
            <p:cNvPr id="34833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2080"/>
              <a:ext cx="1342" cy="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40" name="Text Box 9"/>
            <p:cNvSpPr txBox="1">
              <a:spLocks noChangeArrowheads="1"/>
            </p:cNvSpPr>
            <p:nvPr/>
          </p:nvSpPr>
          <p:spPr bwMode="auto">
            <a:xfrm>
              <a:off x="2760" y="2122"/>
              <a:ext cx="1404" cy="457"/>
            </a:xfrm>
            <a:prstGeom prst="rect">
              <a:avLst/>
            </a:prstGeom>
            <a:solidFill>
              <a:srgbClr val="CCCCFF"/>
            </a:solidFill>
            <a:ln w="9360">
              <a:solidFill>
                <a:srgbClr val="CC66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800" dirty="0" smtClean="0">
                  <a:solidFill>
                    <a:schemeClr val="accent2">
                      <a:lumMod val="75000"/>
                    </a:schemeClr>
                  </a:solidFill>
                  <a:latin typeface="Cambria" pitchFamily="18" charset="0"/>
                  <a:cs typeface="Times New Roman" pitchFamily="18" charset="0"/>
                </a:rPr>
                <a:t>Неиспользованные ИК</a:t>
              </a:r>
            </a:p>
          </p:txBody>
        </p:sp>
      </p:grpSp>
      <p:grpSp>
        <p:nvGrpSpPr>
          <p:cNvPr id="34822" name="Group 16"/>
          <p:cNvGrpSpPr>
            <a:grpSpLocks/>
          </p:cNvGrpSpPr>
          <p:nvPr/>
        </p:nvGrpSpPr>
        <p:grpSpPr bwMode="auto">
          <a:xfrm>
            <a:off x="4378325" y="5754688"/>
            <a:ext cx="4737100" cy="935037"/>
            <a:chOff x="4249" y="1529"/>
            <a:chExt cx="1437" cy="589"/>
          </a:xfrm>
        </p:grpSpPr>
        <p:pic>
          <p:nvPicPr>
            <p:cNvPr id="34829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1529"/>
              <a:ext cx="1438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34" name="Text Box 18"/>
            <p:cNvSpPr txBox="1">
              <a:spLocks noChangeArrowheads="1"/>
            </p:cNvSpPr>
            <p:nvPr/>
          </p:nvSpPr>
          <p:spPr bwMode="auto">
            <a:xfrm>
              <a:off x="4263" y="1576"/>
              <a:ext cx="1411" cy="51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800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chemeClr val="accent2">
                      <a:lumMod val="75000"/>
                    </a:schemeClr>
                  </a:solidFill>
                  <a:cs typeface="Times New Roman" pitchFamily="18" charset="0"/>
                </a:rPr>
                <a:t>Заполненные формы ППЭ </a:t>
              </a:r>
            </a:p>
          </p:txBody>
        </p:sp>
      </p:grp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539750" y="3733800"/>
            <a:ext cx="3671888" cy="2575520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№2  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 2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520700" y="1790701"/>
            <a:ext cx="3671888" cy="166211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Бланки ответов №1 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408489" y="2307431"/>
            <a:ext cx="2247900" cy="65563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ИК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408489" y="4740275"/>
            <a:ext cx="2247900" cy="65563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Черновики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6838677" y="1473200"/>
            <a:ext cx="2210073" cy="1283725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CD диск  с изложением </a:t>
            </a:r>
            <a:r>
              <a:rPr lang="ru-RU" sz="20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русский язык)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881936" y="4452143"/>
            <a:ext cx="2185864" cy="1174751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ИКТ-5-1 (информатика и ИКТ)</a:t>
            </a:r>
            <a:endParaRPr lang="ru-RU" sz="20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6846342" y="2793603"/>
            <a:ext cx="2211933" cy="1595503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CD диск  с заданием по </a:t>
            </a:r>
            <a:r>
              <a:rPr lang="ru-RU" sz="2000" i="1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аудированию</a:t>
            </a:r>
            <a:r>
              <a:rPr lang="ru-RU" sz="20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1600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(иностранный язык)</a:t>
            </a:r>
            <a:endParaRPr lang="ru-RU" sz="16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+mn-cs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406108" y="3808415"/>
            <a:ext cx="2247900" cy="868724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доп. бланки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8600"/>
            <a:ext cx="9108504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4150296" y="692696"/>
            <a:ext cx="1717848" cy="504056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>
            <a:off x="7559824" y="652984"/>
            <a:ext cx="1584176" cy="9144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79199" y="553431"/>
            <a:ext cx="9089607" cy="81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Протокол ППЭ-05-02 при проведении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экзамена по физике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90" y="1390650"/>
            <a:ext cx="9252520" cy="546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6298096" y="4831060"/>
            <a:ext cx="324036" cy="1728192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230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613692" y="561479"/>
            <a:ext cx="8066087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</a:rPr>
              <a:t>Коррекция персональных данных</a:t>
            </a:r>
            <a:endParaRPr lang="en-US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5" name="Овал 14"/>
          <p:cNvSpPr/>
          <p:nvPr/>
        </p:nvSpPr>
        <p:spPr bwMode="auto">
          <a:xfrm>
            <a:off x="10260632" y="5204916"/>
            <a:ext cx="972108" cy="432048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0325"/>
            <a:ext cx="8820472" cy="582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 bwMode="auto">
          <a:xfrm>
            <a:off x="971600" y="3103045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4427984" y="3103045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1050186" y="3882723"/>
            <a:ext cx="1656184" cy="21972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Овал 13"/>
          <p:cNvSpPr/>
          <p:nvPr/>
        </p:nvSpPr>
        <p:spPr bwMode="auto">
          <a:xfrm>
            <a:off x="4510811" y="3837008"/>
            <a:ext cx="1656184" cy="283220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1050186" y="4065373"/>
            <a:ext cx="1656184" cy="197709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Овал 12"/>
          <p:cNvSpPr/>
          <p:nvPr/>
        </p:nvSpPr>
        <p:spPr bwMode="auto">
          <a:xfrm>
            <a:off x="4572595" y="4077730"/>
            <a:ext cx="1656184" cy="222422"/>
          </a:xfrm>
          <a:prstGeom prst="ellipse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 bwMode="auto">
          <a:xfrm>
            <a:off x="2705665" y="4812396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Овал 16"/>
          <p:cNvSpPr/>
          <p:nvPr/>
        </p:nvSpPr>
        <p:spPr bwMode="auto">
          <a:xfrm>
            <a:off x="6317957" y="4791801"/>
            <a:ext cx="918356" cy="2667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 bwMode="auto">
          <a:xfrm>
            <a:off x="3516594" y="5396227"/>
            <a:ext cx="936104" cy="300238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7020272" y="5420940"/>
            <a:ext cx="936104" cy="300238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48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0232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6670455" y="30953"/>
            <a:ext cx="2522971" cy="64807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ППЭ-9 11-01</a:t>
            </a:r>
            <a:endParaRPr lang="ru-RU" sz="2400" b="1" i="1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511613" y="540323"/>
            <a:ext cx="8618499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 руководитель ППЭ должен: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506747" y="1679148"/>
            <a:ext cx="8587826" cy="5019424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Вскрыть </a:t>
            </a:r>
            <a:r>
              <a:rPr lang="ru-RU" sz="26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пакет руководителя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Обеспечить</a:t>
            </a:r>
            <a:r>
              <a:rPr lang="ru-RU" sz="26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контроль</a:t>
            </a:r>
            <a:r>
              <a:rPr lang="ru-RU" sz="26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</a:t>
            </a:r>
            <a:r>
              <a:rPr lang="ru-RU" sz="2600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регистрацией работников ППЭ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Назначить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ответственных организаторов в аудиториях и </a:t>
            </a: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распределить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организаторов вне аудитории по местам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дежурства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Провести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краткий инструктаж для работников ППЭ</a:t>
            </a:r>
          </a:p>
          <a:p>
            <a:pPr marL="342900" indent="-342900" algn="just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Проинформировать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организаторов: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   о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распределении по аудиториям и местам дежурства;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   о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назначении ответственных организаторов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</a:t>
            </a: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   аудиториях</a:t>
            </a:r>
            <a:endParaRPr lang="ru-RU" sz="2600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00000"/>
              <a:buFont typeface="Wingdings" pitchFamily="2" charset="2"/>
              <a:buChar char="ü"/>
              <a:defRPr/>
            </a:pPr>
            <a:r>
              <a:rPr lang="ru-RU" sz="26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Выдать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формы ППЭ, инструктивные </a:t>
            </a:r>
            <a:r>
              <a:rPr lang="ru-RU" sz="26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материалы</a:t>
            </a:r>
            <a:endParaRPr lang="ru-RU" sz="2600" b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64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0"/>
            <a:ext cx="592125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038" y="0"/>
            <a:ext cx="3096965" cy="57629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eaLnBrk="1" hangingPunct="1"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</a:rPr>
              <a:t>Форма ИКТ-5.1</a:t>
            </a:r>
          </a:p>
        </p:txBody>
      </p:sp>
    </p:spTree>
    <p:extLst>
      <p:ext uri="{BB962C8B-B14F-4D97-AF65-F5344CB8AC3E}">
        <p14:creationId xmlns:p14="http://schemas.microsoft.com/office/powerpoint/2010/main" val="1239904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81014" y="687388"/>
            <a:ext cx="8437563" cy="71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505897" cy="7139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5512830" y="-1029"/>
            <a:ext cx="3606456" cy="166211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Служебная записка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 поводу претензии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 содержанию КИМ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242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2975467" y="2490225"/>
            <a:ext cx="914400" cy="14654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23528" y="1036778"/>
            <a:ext cx="8906436" cy="5819643"/>
          </a:xfrm>
          <a:prstGeom prst="rect">
            <a:avLst/>
          </a:prstGeom>
          <a:gradFill flip="none" rotWithShape="1">
            <a:gsLst>
              <a:gs pos="0">
                <a:srgbClr val="EDEDED"/>
              </a:gs>
              <a:gs pos="100000">
                <a:srgbClr val="BCBCBC"/>
              </a:gs>
            </a:gsLst>
            <a:lin ang="5400000" scaled="1"/>
            <a:tileRect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 smtClean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  <a:p>
            <a:endParaRPr lang="ru-RU" sz="2800" i="1" dirty="0">
              <a:solidFill>
                <a:schemeClr val="accent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2606" y="429350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из аудиторий для слабовидящих (ОГЭ)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3219" y="4528162"/>
            <a:ext cx="4257672" cy="1004273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2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Бланк ответов №1, увеличенный до формата А3</a:t>
            </a:r>
            <a:endParaRPr lang="ru-RU" sz="2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3774098"/>
            <a:ext cx="4216400" cy="251240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74" y="1187401"/>
            <a:ext cx="4103426" cy="231360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46" y="1174701"/>
            <a:ext cx="4233320" cy="2313607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 bwMode="auto">
          <a:xfrm flipV="1">
            <a:off x="4600891" y="5066270"/>
            <a:ext cx="341812" cy="595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2819239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4" name="Text Box 3"/>
          <p:cNvSpPr txBox="1">
            <a:spLocks noChangeArrowheads="1"/>
          </p:cNvSpPr>
          <p:nvPr/>
        </p:nvSpPr>
        <p:spPr bwMode="auto">
          <a:xfrm>
            <a:off x="590706" y="737962"/>
            <a:ext cx="8456459" cy="96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материалов из аудиторий ГВЭ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sz="2400" b="1" i="1" dirty="0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38942" name="Text Box 6"/>
          <p:cNvSpPr txBox="1">
            <a:spLocks noChangeArrowheads="1"/>
          </p:cNvSpPr>
          <p:nvPr/>
        </p:nvSpPr>
        <p:spPr bwMode="auto">
          <a:xfrm>
            <a:off x="4184478" y="1730155"/>
            <a:ext cx="2370198" cy="91427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Использованные КИМ</a:t>
            </a:r>
          </a:p>
        </p:txBody>
      </p:sp>
      <p:sp>
        <p:nvSpPr>
          <p:cNvPr id="38940" name="Text Box 9"/>
          <p:cNvSpPr txBox="1">
            <a:spLocks noChangeArrowheads="1"/>
          </p:cNvSpPr>
          <p:nvPr/>
        </p:nvSpPr>
        <p:spPr bwMode="auto">
          <a:xfrm>
            <a:off x="6604990" y="1945245"/>
            <a:ext cx="2464869" cy="725488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бланки</a:t>
            </a:r>
          </a:p>
        </p:txBody>
      </p:sp>
      <p:sp>
        <p:nvSpPr>
          <p:cNvPr id="38936" name="Text Box 15"/>
          <p:cNvSpPr txBox="1">
            <a:spLocks noChangeArrowheads="1"/>
          </p:cNvSpPr>
          <p:nvPr/>
        </p:nvSpPr>
        <p:spPr bwMode="auto">
          <a:xfrm>
            <a:off x="6627814" y="4113214"/>
            <a:ext cx="2419351" cy="804863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 доп. бланки ответов </a:t>
            </a:r>
          </a:p>
        </p:txBody>
      </p:sp>
      <p:grpSp>
        <p:nvGrpSpPr>
          <p:cNvPr id="36870" name="Group 16"/>
          <p:cNvGrpSpPr>
            <a:grpSpLocks/>
          </p:cNvGrpSpPr>
          <p:nvPr/>
        </p:nvGrpSpPr>
        <p:grpSpPr bwMode="auto">
          <a:xfrm>
            <a:off x="4406900" y="5589588"/>
            <a:ext cx="4737100" cy="935037"/>
            <a:chOff x="4249" y="1529"/>
            <a:chExt cx="1437" cy="589"/>
          </a:xfrm>
        </p:grpSpPr>
        <p:pic>
          <p:nvPicPr>
            <p:cNvPr id="36879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1529"/>
              <a:ext cx="1438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934" name="Text Box 18"/>
            <p:cNvSpPr txBox="1">
              <a:spLocks noChangeArrowheads="1"/>
            </p:cNvSpPr>
            <p:nvPr/>
          </p:nvSpPr>
          <p:spPr bwMode="auto">
            <a:xfrm>
              <a:off x="4263" y="1576"/>
              <a:ext cx="1411" cy="51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ru-RU" sz="1800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ru-RU" sz="2800" dirty="0" smtClean="0">
                  <a:solidFill>
                    <a:schemeClr val="accent2">
                      <a:lumMod val="75000"/>
                    </a:schemeClr>
                  </a:solidFill>
                  <a:cs typeface="Times New Roman" pitchFamily="18" charset="0"/>
                </a:rPr>
                <a:t>Заполненные формы ППЭ</a:t>
              </a:r>
            </a:p>
          </p:txBody>
        </p:sp>
      </p:grp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440896" y="3507132"/>
            <a:ext cx="3671888" cy="251936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0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Бланки ответов и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 дополнительные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бланки ответов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(запечатанные 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38924" name="Rectangle 30"/>
          <p:cNvSpPr>
            <a:spLocks noChangeArrowheads="1"/>
          </p:cNvSpPr>
          <p:nvPr/>
        </p:nvSpPr>
        <p:spPr bwMode="auto">
          <a:xfrm>
            <a:off x="454781" y="1643657"/>
            <a:ext cx="3671888" cy="1624012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Бланки регистрации 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    (запечатанные в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возвратный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спецпакет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)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196835" y="2740282"/>
            <a:ext cx="2370198" cy="65563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бланки</a:t>
            </a:r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4209192" y="4516823"/>
            <a:ext cx="2370198" cy="655639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Черновики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184478" y="3663567"/>
            <a:ext cx="2371846" cy="655637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Замененные КИМ </a:t>
            </a: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6627814" y="2785334"/>
            <a:ext cx="2419351" cy="725488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Неиспользованные КИМ</a:t>
            </a:r>
          </a:p>
        </p:txBody>
      </p:sp>
    </p:spTree>
    <p:extLst>
      <p:ext uri="{BB962C8B-B14F-4D97-AF65-F5344CB8AC3E}">
        <p14:creationId xmlns:p14="http://schemas.microsoft.com/office/powerpoint/2010/main" val="2046603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404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908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7661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0"/>
          <p:cNvSpPr>
            <a:spLocks noChangeArrowheads="1"/>
          </p:cNvSpPr>
          <p:nvPr/>
        </p:nvSpPr>
        <p:spPr bwMode="auto">
          <a:xfrm>
            <a:off x="5796136" y="24554"/>
            <a:ext cx="3336324" cy="112474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 бланк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</a:rPr>
              <a:t>к ЭМ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ППЭ-9 11-01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28854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088"/>
            <a:ext cx="9217024" cy="606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5570825" y="0"/>
            <a:ext cx="3600400" cy="79208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ППЭ-14-02 ГВЭ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926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ext Box 3"/>
          <p:cNvSpPr txBox="1">
            <a:spLocks noChangeArrowheads="1"/>
          </p:cNvSpPr>
          <p:nvPr/>
        </p:nvSpPr>
        <p:spPr bwMode="auto">
          <a:xfrm>
            <a:off x="482121" y="472960"/>
            <a:ext cx="8545313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В день проведения экзамена руководитель ППЭ должен :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2121" y="3035301"/>
            <a:ext cx="8633304" cy="587441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С 09.00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обеспечить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допуск в ППЭ участников ГИА-9</a:t>
            </a:r>
            <a:r>
              <a:rPr lang="ru-RU" sz="2400" dirty="0" smtClean="0">
                <a:solidFill>
                  <a:srgbClr val="000000"/>
                </a:solidFill>
                <a:latin typeface="Cambria" pitchFamily="18" charset="0"/>
                <a:cs typeface="+mn-cs"/>
              </a:rPr>
              <a:t>                  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90793" y="3893808"/>
            <a:ext cx="8624632" cy="956773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09.45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выдать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ответственным организаторам в аудитории ЭМ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0646" y="5259039"/>
            <a:ext cx="8604779" cy="58744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В 09.50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начинается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первая часть инструктажа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93879" y="1661898"/>
            <a:ext cx="8615626" cy="956773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позднее 08.50</a:t>
            </a:r>
            <a:r>
              <a:rPr lang="ru-RU" sz="2400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направить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организаторов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ППЭ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 рабочие места</a:t>
            </a:r>
            <a:endParaRPr lang="ru-RU" sz="2400" dirty="0" smtClean="0">
              <a:solidFill>
                <a:srgbClr val="000000"/>
              </a:solidFill>
              <a:latin typeface="Cambria" pitchFamily="18" charset="0"/>
              <a:cs typeface="+mn-cs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17389" y="6037676"/>
            <a:ext cx="8604779" cy="587441"/>
          </a:xfrm>
          <a:prstGeom prst="rect">
            <a:avLst/>
          </a:prstGeom>
          <a:gradFill rotWithShape="0">
            <a:gsLst>
              <a:gs pos="0">
                <a:srgbClr val="EDEDED"/>
              </a:gs>
              <a:gs pos="100000">
                <a:srgbClr val="BCBCBC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  <a:cs typeface="+mn-cs"/>
              </a:rPr>
              <a:t>Не ранее 10.00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начинается вторая часть инструктажа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20592" y="482062"/>
            <a:ext cx="8640960" cy="75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Прием ЭМ из аудиторий для слабовидящих (ГВЭ)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0113"/>
            <a:ext cx="5124924" cy="309634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5124924" cy="309634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62625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043609" y="1828800"/>
            <a:ext cx="6912769" cy="2435227"/>
            <a:chOff x="1465" y="1152"/>
            <a:chExt cx="3477" cy="1534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1152"/>
              <a:ext cx="3301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465" y="1221"/>
              <a:ext cx="3361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Оформление форм ППЭ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106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 bwMode="auto">
          <a:xfrm flipH="1">
            <a:off x="8532" y="1124744"/>
            <a:ext cx="9144001" cy="720080"/>
          </a:xfrm>
          <a:prstGeom prst="ellipse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 flipH="1">
            <a:off x="-1" y="1916832"/>
            <a:ext cx="9152533" cy="2304256"/>
          </a:xfrm>
          <a:prstGeom prst="ellipse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 bwMode="auto">
          <a:xfrm flipH="1">
            <a:off x="8531" y="5085184"/>
            <a:ext cx="9144001" cy="720080"/>
          </a:xfrm>
          <a:prstGeom prst="ellipse">
            <a:avLst/>
          </a:prstGeom>
          <a:noFill/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9862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"/>
          <p:cNvSpPr>
            <a:spLocks noChangeArrowheads="1"/>
          </p:cNvSpPr>
          <p:nvPr/>
        </p:nvSpPr>
        <p:spPr bwMode="auto">
          <a:xfrm>
            <a:off x="5798766" y="9249"/>
            <a:ext cx="3312369" cy="995089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ППЭ-13-01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2" y="9249"/>
            <a:ext cx="5580112" cy="684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508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0"/>
          <p:cNvSpPr>
            <a:spLocks noChangeArrowheads="1"/>
          </p:cNvSpPr>
          <p:nvPr/>
        </p:nvSpPr>
        <p:spPr bwMode="auto">
          <a:xfrm>
            <a:off x="5580112" y="-12955"/>
            <a:ext cx="3563888" cy="1448115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472112" y="0"/>
            <a:ext cx="3671888" cy="14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Форма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ИКТ-5.3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на экзамене по информатике и ИКТ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6703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"/>
          <p:cNvGrpSpPr>
            <a:grpSpLocks/>
          </p:cNvGrpSpPr>
          <p:nvPr/>
        </p:nvGrpSpPr>
        <p:grpSpPr bwMode="auto">
          <a:xfrm>
            <a:off x="1043609" y="1828800"/>
            <a:ext cx="6912769" cy="2435227"/>
            <a:chOff x="1465" y="1152"/>
            <a:chExt cx="3477" cy="1534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1" y="1152"/>
              <a:ext cx="3301" cy="1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76" name="Text Box 3"/>
            <p:cNvSpPr txBox="1">
              <a:spLocks noChangeArrowheads="1"/>
            </p:cNvSpPr>
            <p:nvPr/>
          </p:nvSpPr>
          <p:spPr bwMode="auto">
            <a:xfrm>
              <a:off x="1465" y="1221"/>
              <a:ext cx="3361" cy="13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36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1pPr>
              <a:lvl2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2pPr>
              <a:lvl3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3pPr>
              <a:lvl4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4pPr>
              <a:lvl5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5pPr>
              <a:lvl6pPr marL="25146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6pPr>
              <a:lvl7pPr marL="29718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7pPr>
              <a:lvl8pPr marL="34290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8pPr>
              <a:lvl9pPr marL="3886200" indent="-228600" algn="ctr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1400">
                  <a:solidFill>
                    <a:schemeClr val="bg1"/>
                  </a:solidFill>
                  <a:latin typeface="Times New Roman" pitchFamily="18" charset="0"/>
                  <a:ea typeface="MS Gothic" charset="-128"/>
                </a:defRPr>
              </a:lvl9pPr>
            </a:lstStyle>
            <a:p>
              <a:pPr algn="ctr" eaLnBrk="1" hangingPunct="1"/>
              <a:r>
                <a:rPr lang="ru-RU" sz="3600" b="1" i="1" dirty="0" smtClean="0">
                  <a:solidFill>
                    <a:srgbClr val="FFFFFF"/>
                  </a:solidFill>
                  <a:latin typeface="Cambria" pitchFamily="18" charset="0"/>
                  <a:cs typeface="Times New Roman" pitchFamily="18" charset="0"/>
                </a:rPr>
                <a:t>Упаковка ЭМ</a:t>
              </a:r>
              <a:endParaRPr lang="ru-RU" sz="3600" b="1" i="1" dirty="0">
                <a:solidFill>
                  <a:srgbClr val="FFFFFF"/>
                </a:solidFill>
                <a:latin typeface="Cambria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932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6" descr="http://aceplomb.ru/files/16/1/kp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r="5988" b="8406"/>
          <a:stretch>
            <a:fillRect/>
          </a:stretch>
        </p:blipFill>
        <p:spPr bwMode="auto">
          <a:xfrm>
            <a:off x="833364" y="4830594"/>
            <a:ext cx="1978025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590179" y="548681"/>
            <a:ext cx="833278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материалов ОГЭ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44121" y="1896398"/>
            <a:ext cx="2987675" cy="1110661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CD-диск с информацией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Неиспользованные ИК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33817" y="1300594"/>
            <a:ext cx="2089150" cy="2064769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1978819" y="4618360"/>
            <a:ext cx="6350" cy="512763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2636839"/>
            <a:ext cx="334962" cy="585787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3016" name="Group 15"/>
          <p:cNvGrpSpPr>
            <a:grpSpLocks/>
          </p:cNvGrpSpPr>
          <p:nvPr/>
        </p:nvGrpSpPr>
        <p:grpSpPr bwMode="auto">
          <a:xfrm>
            <a:off x="69776" y="1191656"/>
            <a:ext cx="3505201" cy="3476153"/>
            <a:chOff x="32" y="987"/>
            <a:chExt cx="2208" cy="1755"/>
          </a:xfrm>
        </p:grpSpPr>
        <p:grpSp>
          <p:nvGrpSpPr>
            <p:cNvPr id="43024" name="Group 16"/>
            <p:cNvGrpSpPr>
              <a:grpSpLocks/>
            </p:cNvGrpSpPr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598216" y="1850231"/>
            <a:ext cx="2970278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Возвратные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спецпакеты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бланками ответов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участников ОГЭ</a:t>
            </a:r>
          </a:p>
        </p:txBody>
      </p:sp>
      <p:sp>
        <p:nvSpPr>
          <p:cNvPr id="48140" name="Rectangle 23"/>
          <p:cNvSpPr>
            <a:spLocks noChangeArrowheads="1"/>
          </p:cNvSpPr>
          <p:nvPr/>
        </p:nvSpPr>
        <p:spPr bwMode="auto">
          <a:xfrm>
            <a:off x="588169" y="2931319"/>
            <a:ext cx="2917032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a typeface="MS Gothic" charset="-128"/>
                <a:cs typeface="+mn-cs"/>
              </a:rPr>
              <a:t>*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Возвратный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 съемным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носит.информации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ответами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обучающихся и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c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формами ИКТ-5.1, ИКТ 5.3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478559" y="5733256"/>
            <a:ext cx="2687637" cy="112474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курьер-пакет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813205" y="4934129"/>
            <a:ext cx="2379663" cy="1726876"/>
          </a:xfrm>
          <a:prstGeom prst="rect">
            <a:avLst/>
          </a:prstGeom>
          <a:solidFill>
            <a:srgbClr val="FFFFCC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файлы 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порядке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75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744121" y="4167189"/>
            <a:ext cx="2987675" cy="2506192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Сформировать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пачку и приложить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бланк ППЭ-9 11-02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197475" y="3487116"/>
            <a:ext cx="6350" cy="512763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7812360" y="4167189"/>
            <a:ext cx="6350" cy="512763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6" descr="http://aceplomb.ru/files/16/1/kp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 r="5988" b="8406"/>
          <a:stretch>
            <a:fillRect/>
          </a:stretch>
        </p:blipFill>
        <p:spPr bwMode="auto">
          <a:xfrm>
            <a:off x="857970" y="4721547"/>
            <a:ext cx="1978025" cy="99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1" name="Text Box 3"/>
          <p:cNvSpPr txBox="1">
            <a:spLocks noChangeArrowheads="1"/>
          </p:cNvSpPr>
          <p:nvPr/>
        </p:nvSpPr>
        <p:spPr bwMode="auto">
          <a:xfrm>
            <a:off x="590179" y="548681"/>
            <a:ext cx="833278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Упаковка экзаменационных </a:t>
            </a:r>
            <a:r>
              <a:rPr lang="ru-RU" sz="2800" b="1" i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материалов ГВЭ</a:t>
            </a:r>
            <a:endParaRPr lang="ru-RU" sz="2800" b="1" i="1" dirty="0">
              <a:solidFill>
                <a:schemeClr val="accent6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728766" y="1237655"/>
            <a:ext cx="2987675" cy="2157102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Использованные КИМ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Неиспользованные КИМ Неиспользованные комплекты бланков Неиспользованные дополнительные бланки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ответов 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6863111" y="1237655"/>
            <a:ext cx="2089150" cy="1880103"/>
          </a:xfrm>
          <a:prstGeom prst="rect">
            <a:avLst/>
          </a:prstGeom>
          <a:solidFill>
            <a:srgbClr val="FFFFCC"/>
          </a:solidFill>
          <a:ln w="9360">
            <a:solidFill>
              <a:srgbClr val="00008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Акты, ведомости, протоколы, списки,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+mn-cs"/>
              </a:rPr>
              <a:t>медицинский журнал</a:t>
            </a:r>
          </a:p>
        </p:txBody>
      </p:sp>
      <p:sp>
        <p:nvSpPr>
          <p:cNvPr id="48133" name="Line 6"/>
          <p:cNvSpPr>
            <a:spLocks noChangeShapeType="1"/>
          </p:cNvSpPr>
          <p:nvPr/>
        </p:nvSpPr>
        <p:spPr bwMode="auto">
          <a:xfrm>
            <a:off x="1978819" y="4618360"/>
            <a:ext cx="6350" cy="512763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H="1">
            <a:off x="2976563" y="2636839"/>
            <a:ext cx="334962" cy="585787"/>
          </a:xfrm>
          <a:prstGeom prst="line">
            <a:avLst/>
          </a:prstGeom>
          <a:noFill/>
          <a:ln w="25560">
            <a:solidFill>
              <a:srgbClr val="CC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3016" name="Group 15"/>
          <p:cNvGrpSpPr>
            <a:grpSpLocks/>
          </p:cNvGrpSpPr>
          <p:nvPr/>
        </p:nvGrpSpPr>
        <p:grpSpPr bwMode="auto">
          <a:xfrm>
            <a:off x="50726" y="1124744"/>
            <a:ext cx="3505201" cy="3438527"/>
            <a:chOff x="32" y="987"/>
            <a:chExt cx="2208" cy="1755"/>
          </a:xfrm>
        </p:grpSpPr>
        <p:grpSp>
          <p:nvGrpSpPr>
            <p:cNvPr id="43024" name="Group 16"/>
            <p:cNvGrpSpPr>
              <a:grpSpLocks/>
            </p:cNvGrpSpPr>
            <p:nvPr/>
          </p:nvGrpSpPr>
          <p:grpSpPr bwMode="auto">
            <a:xfrm>
              <a:off x="32" y="987"/>
              <a:ext cx="2090" cy="1551"/>
              <a:chOff x="32" y="987"/>
              <a:chExt cx="2090" cy="1551"/>
            </a:xfrm>
          </p:grpSpPr>
          <p:pic>
            <p:nvPicPr>
              <p:cNvPr id="43027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32" y="987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8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4"/>
              <a:stretch>
                <a:fillRect/>
              </a:stretch>
            </p:blipFill>
            <p:spPr bwMode="auto">
              <a:xfrm>
                <a:off x="123" y="1076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3029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735"/>
              <a:stretch>
                <a:fillRect/>
              </a:stretch>
            </p:blipFill>
            <p:spPr bwMode="auto">
              <a:xfrm>
                <a:off x="205" y="1169"/>
                <a:ext cx="1917" cy="1369"/>
              </a:xfrm>
              <a:prstGeom prst="rect">
                <a:avLst/>
              </a:prstGeom>
              <a:solidFill>
                <a:srgbClr val="7F7F7F"/>
              </a:solidFill>
              <a:ln w="9360">
                <a:solidFill>
                  <a:srgbClr val="F2F2F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3025" name="AutoShape 20"/>
            <p:cNvSpPr>
              <a:spLocks noChangeArrowheads="1"/>
            </p:cNvSpPr>
            <p:nvPr/>
          </p:nvSpPr>
          <p:spPr bwMode="auto">
            <a:xfrm>
              <a:off x="347" y="1042"/>
              <a:ext cx="1893" cy="170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84 w 21600"/>
                <a:gd name="T19" fmla="*/ 4621 h 21600"/>
                <a:gd name="T20" fmla="*/ 20630 w 21600"/>
                <a:gd name="T21" fmla="*/ 20296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9790" y="3240"/>
                  </a:moveTo>
                  <a:cubicBezTo>
                    <a:pt x="10981" y="3240"/>
                    <a:pt x="9171" y="3240"/>
                    <a:pt x="9050" y="3086"/>
                  </a:cubicBezTo>
                  <a:cubicBezTo>
                    <a:pt x="9050" y="2931"/>
                    <a:pt x="8930" y="2777"/>
                    <a:pt x="8930" y="2469"/>
                  </a:cubicBezTo>
                  <a:cubicBezTo>
                    <a:pt x="8930" y="2160"/>
                    <a:pt x="8809" y="1851"/>
                    <a:pt x="8688" y="1389"/>
                  </a:cubicBezTo>
                  <a:cubicBezTo>
                    <a:pt x="8568" y="1080"/>
                    <a:pt x="8326" y="771"/>
                    <a:pt x="8085" y="463"/>
                  </a:cubicBezTo>
                  <a:cubicBezTo>
                    <a:pt x="7723" y="154"/>
                    <a:pt x="7361" y="0"/>
                    <a:pt x="7361" y="0"/>
                  </a:cubicBezTo>
                  <a:cubicBezTo>
                    <a:pt x="7361" y="0"/>
                    <a:pt x="2293" y="0"/>
                    <a:pt x="2051" y="154"/>
                  </a:cubicBezTo>
                  <a:cubicBezTo>
                    <a:pt x="1689" y="309"/>
                    <a:pt x="1448" y="463"/>
                    <a:pt x="1327" y="771"/>
                  </a:cubicBezTo>
                  <a:cubicBezTo>
                    <a:pt x="1207" y="1080"/>
                    <a:pt x="1086" y="1389"/>
                    <a:pt x="965" y="1697"/>
                  </a:cubicBezTo>
                  <a:cubicBezTo>
                    <a:pt x="845" y="2160"/>
                    <a:pt x="724" y="2314"/>
                    <a:pt x="724" y="2469"/>
                  </a:cubicBezTo>
                  <a:cubicBezTo>
                    <a:pt x="603" y="2623"/>
                    <a:pt x="603" y="2777"/>
                    <a:pt x="483" y="2931"/>
                  </a:cubicBezTo>
                  <a:cubicBezTo>
                    <a:pt x="483" y="3086"/>
                    <a:pt x="362" y="3240"/>
                    <a:pt x="241" y="3240"/>
                  </a:cubicBezTo>
                  <a:lnTo>
                    <a:pt x="0" y="3394"/>
                  </a:lnTo>
                  <a:lnTo>
                    <a:pt x="0" y="3703"/>
                  </a:lnTo>
                  <a:lnTo>
                    <a:pt x="0" y="10800"/>
                  </a:lnTo>
                  <a:lnTo>
                    <a:pt x="0" y="21600"/>
                  </a:lnTo>
                  <a:lnTo>
                    <a:pt x="10981" y="21600"/>
                  </a:lnTo>
                  <a:lnTo>
                    <a:pt x="21600" y="21600"/>
                  </a:lnTo>
                  <a:lnTo>
                    <a:pt x="21600" y="10800"/>
                  </a:lnTo>
                  <a:lnTo>
                    <a:pt x="21600" y="5246"/>
                  </a:lnTo>
                  <a:lnTo>
                    <a:pt x="21600" y="4783"/>
                  </a:lnTo>
                  <a:cubicBezTo>
                    <a:pt x="21479" y="4320"/>
                    <a:pt x="21359" y="4011"/>
                    <a:pt x="21117" y="3703"/>
                  </a:cubicBezTo>
                  <a:cubicBezTo>
                    <a:pt x="20876" y="3549"/>
                    <a:pt x="20514" y="3394"/>
                    <a:pt x="20152" y="3240"/>
                  </a:cubicBezTo>
                  <a:lnTo>
                    <a:pt x="19790" y="3240"/>
                  </a:lnTo>
                  <a:close/>
                </a:path>
              </a:pathLst>
            </a:custGeom>
            <a:solidFill>
              <a:srgbClr val="D9D9D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>
              <a:outerShdw dist="107933" dir="2700000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026" name="Text Box 21"/>
            <p:cNvSpPr txBox="1">
              <a:spLocks noChangeArrowheads="1"/>
            </p:cNvSpPr>
            <p:nvPr/>
          </p:nvSpPr>
          <p:spPr bwMode="auto">
            <a:xfrm>
              <a:off x="443" y="1755"/>
              <a:ext cx="167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ru-RU"/>
            </a:p>
          </p:txBody>
        </p:sp>
      </p:grpSp>
      <p:sp>
        <p:nvSpPr>
          <p:cNvPr id="48139" name="Rectangle 22"/>
          <p:cNvSpPr>
            <a:spLocks noChangeArrowheads="1"/>
          </p:cNvSpPr>
          <p:nvPr/>
        </p:nvSpPr>
        <p:spPr bwMode="auto">
          <a:xfrm>
            <a:off x="524077" y="1874945"/>
            <a:ext cx="325080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Возвратные </a:t>
            </a:r>
            <a:r>
              <a:rPr lang="ru-RU" sz="1800" b="1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спецпакеты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</a:t>
            </a:r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бланками участников ГВЭ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48140" name="Rectangle 23"/>
          <p:cNvSpPr>
            <a:spLocks noChangeArrowheads="1"/>
          </p:cNvSpPr>
          <p:nvPr/>
        </p:nvSpPr>
        <p:spPr bwMode="auto">
          <a:xfrm>
            <a:off x="588169" y="2931319"/>
            <a:ext cx="2917032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ea typeface="MS Gothic" charset="-128"/>
                <a:cs typeface="+mn-cs"/>
              </a:rPr>
              <a:t>*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Возвратный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спецпакет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 съемным </a:t>
            </a:r>
            <a:r>
              <a:rPr lang="ru-RU" sz="1800" dirty="0" err="1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носит.информации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 ответами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обучающихся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707159" y="5606256"/>
            <a:ext cx="2687637" cy="1124744"/>
          </a:xfrm>
          <a:prstGeom prst="rect">
            <a:avLst/>
          </a:prstGeom>
          <a:gradFill rotWithShape="0">
            <a:gsLst>
              <a:gs pos="0">
                <a:srgbClr val="BCBCBC"/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rgbClr val="C00000"/>
                </a:solidFill>
                <a:latin typeface="Cambria" pitchFamily="18" charset="0"/>
                <a:ea typeface="MS Gothic" charset="-128"/>
                <a:cs typeface="+mn-cs"/>
              </a:rPr>
              <a:t>В новый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курьер-пакет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 smtClean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6794155" y="5048429"/>
            <a:ext cx="2379663" cy="1726876"/>
          </a:xfrm>
          <a:prstGeom prst="rect">
            <a:avLst/>
          </a:prstGeom>
          <a:solidFill>
            <a:srgbClr val="FFFFCC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800" b="1" i="1" dirty="0">
              <a:solidFill>
                <a:srgbClr val="C00000"/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файлы </a:t>
            </a: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в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установленном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порядке</a:t>
            </a:r>
            <a:endParaRPr lang="ru-RU" sz="2200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2400" dirty="0">
              <a:solidFill>
                <a:schemeClr val="accent2">
                  <a:lumMod val="75000"/>
                </a:schemeClr>
              </a:solidFill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400" dirty="0">
                <a:solidFill>
                  <a:srgbClr val="000000"/>
                </a:solidFill>
                <a:ea typeface="MS Gothic" charset="-128"/>
                <a:cs typeface="+mn-cs"/>
              </a:rPr>
              <a:t> </a:t>
            </a:r>
          </a:p>
        </p:txBody>
      </p:sp>
      <p:sp>
        <p:nvSpPr>
          <p:cNvPr id="33" name="Rectangle 30"/>
          <p:cNvSpPr>
            <a:spLocks noChangeArrowheads="1"/>
          </p:cNvSpPr>
          <p:nvPr/>
        </p:nvSpPr>
        <p:spPr bwMode="auto">
          <a:xfrm>
            <a:off x="3742856" y="4632647"/>
            <a:ext cx="2987675" cy="2136453"/>
          </a:xfrm>
          <a:prstGeom prst="rect">
            <a:avLst/>
          </a:prstGeom>
          <a:solidFill>
            <a:srgbClr val="CCCCFF"/>
          </a:solidFill>
          <a:ln w="9360">
            <a:solidFill>
              <a:srgbClr val="CC66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Сформировать</a:t>
            </a:r>
            <a:endParaRPr lang="ru-RU" sz="22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ea typeface="MS Gothic" charset="-128"/>
              <a:cs typeface="+mn-cs"/>
            </a:endParaRP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пачку и приложить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сопроводительный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200" b="1" i="1" dirty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 бланк ППЭ-9 </a:t>
            </a:r>
            <a:r>
              <a:rPr lang="ru-RU" sz="2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ea typeface="MS Gothic" charset="-128"/>
                <a:cs typeface="+mn-cs"/>
              </a:rPr>
              <a:t>11-02</a:t>
            </a:r>
            <a:endParaRPr lang="ru-RU" sz="2400" dirty="0">
              <a:solidFill>
                <a:srgbClr val="000000"/>
              </a:solidFill>
              <a:ea typeface="MS Gothic" charset="-128"/>
              <a:cs typeface="+mn-cs"/>
            </a:endParaRP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193957" y="3621640"/>
            <a:ext cx="8238" cy="765009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7903567" y="3751324"/>
            <a:ext cx="8238" cy="765009"/>
          </a:xfrm>
          <a:prstGeom prst="line">
            <a:avLst/>
          </a:prstGeom>
          <a:noFill/>
          <a:ln w="25560">
            <a:solidFill>
              <a:schemeClr val="accent2">
                <a:lumMod val="75000"/>
              </a:scheme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>
              <a:ea typeface="MS Gothic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51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8" y="-4"/>
            <a:ext cx="5533355" cy="738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48029" y="0"/>
            <a:ext cx="3179611" cy="525886"/>
          </a:xfrm>
          <a:prstGeom prst="rect">
            <a:avLst/>
          </a:prstGeom>
          <a:gradFill rotWithShape="0">
            <a:gsLst>
              <a:gs pos="0">
                <a:schemeClr val="bg1">
                  <a:lumMod val="75000"/>
                </a:schemeClr>
              </a:gs>
              <a:gs pos="100000">
                <a:srgbClr val="EDEDED"/>
              </a:gs>
            </a:gsLst>
            <a:lin ang="16200000" scaled="1"/>
          </a:gradFill>
          <a:ln w="9360">
            <a:solidFill>
              <a:srgbClr val="CC6600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5pPr>
            <a:lvl6pPr marL="25146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6pPr>
            <a:lvl7pPr marL="29718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7pPr>
            <a:lvl8pPr marL="34290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8pPr>
            <a:lvl9pPr marL="3886200" indent="-2286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charset="-128"/>
              </a:defRPr>
            </a:lvl9pPr>
          </a:lstStyle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+mn-cs"/>
              </a:rPr>
              <a:t>Форма ППЭ-9 14-01ОГЭ</a:t>
            </a:r>
          </a:p>
        </p:txBody>
      </p:sp>
      <p:sp>
        <p:nvSpPr>
          <p:cNvPr id="2" name="Овал 1"/>
          <p:cNvSpPr/>
          <p:nvPr/>
        </p:nvSpPr>
        <p:spPr bwMode="auto">
          <a:xfrm>
            <a:off x="12356" y="1700809"/>
            <a:ext cx="5351731" cy="93610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67403" y="2538805"/>
            <a:ext cx="5357213" cy="962203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Овал 2"/>
          <p:cNvSpPr/>
          <p:nvPr/>
        </p:nvSpPr>
        <p:spPr bwMode="auto">
          <a:xfrm>
            <a:off x="1" y="3356993"/>
            <a:ext cx="5461686" cy="216024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354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658814" y="724463"/>
            <a:ext cx="8332788" cy="919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chemeClr val="bg1"/>
                </a:solidFill>
                <a:latin typeface="Times New Roman" pitchFamily="18" charset="0"/>
                <a:ea typeface="MS Gothic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Акт приемки-передачи экзаменационных материалов  (форма ППЭ-9 14-01 ОГЭ)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9144000" cy="4881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24466</TotalTime>
  <Words>2529</Words>
  <Application>Microsoft Office PowerPoint</Application>
  <PresentationFormat>Экран (4:3)</PresentationFormat>
  <Paragraphs>604</Paragraphs>
  <Slides>105</Slides>
  <Notes>97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105</vt:i4>
      </vt:variant>
    </vt:vector>
  </HeadingPairs>
  <TitlesOfParts>
    <vt:vector size="10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Прием ЭМ в ППЭ</vt:lpstr>
      <vt:lpstr>Презентация PowerPoint</vt:lpstr>
      <vt:lpstr>Сейф-пакет  с ЭМ   ОГЭ</vt:lpstr>
      <vt:lpstr>Презентация PowerPoint</vt:lpstr>
      <vt:lpstr>Презентация PowerPoint</vt:lpstr>
      <vt:lpstr>Презентация PowerPoint</vt:lpstr>
      <vt:lpstr>Презентация PowerPoint</vt:lpstr>
      <vt:lpstr>Учет расходования дополнительных бланков ответов №2 ОГЭ в основной период</vt:lpstr>
      <vt:lpstr>Презентация PowerPoint</vt:lpstr>
      <vt:lpstr>Сейфпакет  с ЭМ   ГВЭ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Платон</dc:creator>
  <cp:lastModifiedBy>Хитрина Алла Георгиевна</cp:lastModifiedBy>
  <cp:revision>1386</cp:revision>
  <cp:lastPrinted>2019-03-22T12:02:49Z</cp:lastPrinted>
  <dcterms:created xsi:type="dcterms:W3CDTF">1601-01-01T00:00:00Z</dcterms:created>
  <dcterms:modified xsi:type="dcterms:W3CDTF">2019-04-11T11:14:08Z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