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2" r:id="rId4"/>
    <p:sldId id="283" r:id="rId5"/>
    <p:sldId id="296" r:id="rId6"/>
    <p:sldId id="284" r:id="rId7"/>
    <p:sldId id="297" r:id="rId8"/>
    <p:sldId id="285" r:id="rId9"/>
    <p:sldId id="286" r:id="rId10"/>
    <p:sldId id="287" r:id="rId11"/>
    <p:sldId id="288" r:id="rId12"/>
    <p:sldId id="298" r:id="rId13"/>
    <p:sldId id="299" r:id="rId14"/>
    <p:sldId id="302" r:id="rId15"/>
    <p:sldId id="303" r:id="rId16"/>
    <p:sldId id="290" r:id="rId17"/>
    <p:sldId id="293" r:id="rId18"/>
    <p:sldId id="291" r:id="rId19"/>
    <p:sldId id="301" r:id="rId20"/>
    <p:sldId id="292" r:id="rId21"/>
    <p:sldId id="294" r:id="rId22"/>
    <p:sldId id="295" r:id="rId23"/>
    <p:sldId id="264" r:id="rId24"/>
    <p:sldId id="26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@iro.yar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5403" y="2224581"/>
            <a:ext cx="86117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A52D36"/>
                </a:solidFill>
              </a:rPr>
              <a:t>Итоговое </a:t>
            </a:r>
            <a:r>
              <a:rPr lang="ru-RU" sz="3200" b="1" dirty="0" smtClean="0">
                <a:solidFill>
                  <a:srgbClr val="A52D36"/>
                </a:solidFill>
              </a:rPr>
              <a:t>собеседование по русскому языку: </a:t>
            </a:r>
            <a:r>
              <a:rPr lang="ru-RU" sz="3200" b="1" dirty="0" err="1" smtClean="0">
                <a:solidFill>
                  <a:srgbClr val="A52D36"/>
                </a:solidFill>
              </a:rPr>
              <a:t>критериальная</a:t>
            </a:r>
            <a:r>
              <a:rPr lang="ru-RU" sz="3200" b="1" dirty="0" smtClean="0">
                <a:solidFill>
                  <a:srgbClr val="A52D36"/>
                </a:solidFill>
              </a:rPr>
              <a:t> база оценивания </a:t>
            </a:r>
          </a:p>
          <a:p>
            <a:pPr algn="ctr"/>
            <a:r>
              <a:rPr lang="ru-RU" sz="3200" b="1" dirty="0" smtClean="0">
                <a:solidFill>
                  <a:srgbClr val="A52D36"/>
                </a:solidFill>
              </a:rPr>
              <a:t>качества </a:t>
            </a:r>
            <a:r>
              <a:rPr lang="ru-RU" sz="3200" b="1" dirty="0">
                <a:solidFill>
                  <a:srgbClr val="A52D36"/>
                </a:solidFill>
              </a:rPr>
              <a:t>речи обучающихся </a:t>
            </a:r>
            <a:endParaRPr lang="ru-RU" sz="3200" b="1" cap="none" spc="50" dirty="0">
              <a:ln w="11430"/>
              <a:solidFill>
                <a:srgbClr val="A52D3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162" y="4169464"/>
            <a:ext cx="622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Томчук С.А., канд. псих. наук, заведующий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кафедрой гуманитарных дисциплин ГАУ ДПО ЯО ИРО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4783" y="583588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</a:t>
            </a:r>
            <a:r>
              <a:rPr lang="ru-RU" sz="2000" b="1" dirty="0" smtClean="0"/>
              <a:t>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8866" y="1148686"/>
            <a:ext cx="10931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3 - монологическое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высказывание по одному из трёх предложенных вариантов беседы: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описание фотографии,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повествование на основе жизненного опыта,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рассуждение по одной из сформулированных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подготовку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минута.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 по плану выбранного ответа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минуты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ематическое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монологическое высказывание создается с опорой на вербальную и визуальную информацию.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Темы монологов соответствуют знаниям, жизненному опыту и интересам школьников, посвящены школе, семье, увлечениям подростков.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высказывании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 быть не менее 10 предложений!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39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8866" y="1148686"/>
            <a:ext cx="10931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Сайт ФИПИ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 основе описания фотографии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(экскурсия), который запомнился мне больше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повествование на основе жизненного опыта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нужно следовать моде? (рассуждение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поставленному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Летний отдых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 основе описания фотографии).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любимый актер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повествование на основе жизненного опыта).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 должны быть школьные перемены?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(рассуждение по поставленному вопросу).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82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31198" y="1406994"/>
            <a:ext cx="5528706" cy="20313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1. Летний отдых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Опишите фотографию: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действия;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ребят;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внешний вид;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атмосферу события и настроение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1198" y="3601324"/>
            <a:ext cx="5528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 может не использовать наводящие вопросы под визуальной информацией и выбрать свою логику высказывания, на количестве баллов это не должно отражаться. Зачитывать вопросы в высказывании не нужно, они являются стимулирующим материалом.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707244"/>
            <a:ext cx="4186753" cy="308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1" y="1406994"/>
            <a:ext cx="5359537" cy="368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331198" y="1406994"/>
            <a:ext cx="5528706" cy="230832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1. Праздник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Опишите фотографию: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место и время проведения праздника;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событие, которому, по Вашему мнению, посвящён праздник;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присутствующих на празднике;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общую атмосферу праздника и настроение участников.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1198" y="3964371"/>
            <a:ext cx="5528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 может не использовать наводящие вопросы под визуальной информацией и выбрать свою логику высказывания, на количестве баллов это не должно отражаться. Зачитывать вопросы в высказывании не нужно, они являются стимулирующим материалом.</a:t>
            </a:r>
          </a:p>
        </p:txBody>
      </p:sp>
    </p:spTree>
    <p:extLst>
      <p:ext uri="{BB962C8B-B14F-4D97-AF65-F5344CB8AC3E}">
        <p14:creationId xmlns:p14="http://schemas.microsoft.com/office/powerpoint/2010/main" val="29007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11584" y="1654149"/>
            <a:ext cx="8296439" cy="175432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Тема 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актёр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своём любимом актёре.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любимый актёр или актриса;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фильмах или спектаклях он (она) принимал(а) участие;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роль в исполнении этого актёра Вам нравится больше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цените в актёрском мастерстве Вашего любимого актёра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3126" y="3652562"/>
            <a:ext cx="6096000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Какими должны быть школьные перемены?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в школе нужны перемены?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перемен должно быть в течение учебного дня? Почему?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должны длиться перемены? Почему?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должна проходить перемена? </a:t>
            </a:r>
          </a:p>
        </p:txBody>
      </p:sp>
    </p:spTree>
    <p:extLst>
      <p:ext uri="{BB962C8B-B14F-4D97-AF65-F5344CB8AC3E}">
        <p14:creationId xmlns:p14="http://schemas.microsoft.com/office/powerpoint/2010/main" val="31736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11585" y="1654149"/>
            <a:ext cx="6096000" cy="175432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2. Поход (экскурсия)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Расскажите о том, как Вы ходили в поход (на экскурсию).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куда и когда Вы ходили в поход (на экскурсию);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с кем Вы ходили в поход (на экскурсию);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как Вы готовились к походу (экскурсии);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почему Вам запомнился этот поход (экскурсия).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53126" y="3652562"/>
            <a:ext cx="6096000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Мода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нужно следовать моде?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Что значит следовать моде?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Для Вас важно следовать моде и почему?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Следовать моде можно только в одежде?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Как Вы понимаете выражение «хороший вкус»?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07063"/>
              </p:ext>
            </p:extLst>
          </p:nvPr>
        </p:nvGraphicFramePr>
        <p:xfrm>
          <a:off x="731067" y="1188720"/>
          <a:ext cx="11006007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788"/>
                <a:gridCol w="8939117"/>
                <a:gridCol w="1326102"/>
              </a:tblGrid>
              <a:tr h="287042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Критерии оценивания монологического высказывания (М)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коммуникативной задачи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3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М1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Фактические ошибки отсутствуют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7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Испытуемый предпринял попытку справиться с коммуникативной задачей,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допустил фактические ошибки,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и/или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привёл менее 10 фраз по теме высказывания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2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Учёт условий речевой ситуации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Учтены условия речевой ситуации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 речевой ситуации не учтены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29">
                <a:tc rowSpan="3"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Речевое оформление монологического высказывания (</a:t>
                      </a:r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МР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6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3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Высказывание нелогично, изложение непоследовательно.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Присутствуют логические ошибки (одна или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29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1016" y="270749"/>
            <a:ext cx="618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4 - диалог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экзаменатором-собеседником ФИПИ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80" y="1034271"/>
            <a:ext cx="10810391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1. Праздник.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Какие праздники Вам нравятся больше и почему (домашние, школьные, праздники в кругу друзей)?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Когда можно сказать, что праздник удался?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Вы больше любите праздник или подготовку к нему и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828" y="2422392"/>
            <a:ext cx="1081039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2. Поход (экскурсия). Расскажите о том, как Вы ходили в поход (на экскурсию).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Чем, по Вашему мнению, полезны походы (экскурсии)?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Что бы Вы порекомендовали Вашим сверстникам, которые собираются впервые отправиться в поход (на экскурсию)?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Что, по Вашему мнению, самое важное в походе (на экскурсии)?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828" y="4107622"/>
            <a:ext cx="10986448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3. Мода. Всегда ли нужно следовать моде?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Что означает, по Вашему мнению, слово «модный»?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Вы слушаете чужие советы? Чьи советы для Вас особенно важны?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Приведите пример отрицательного влияния моды.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827" y="5449824"/>
            <a:ext cx="11087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Диалог оценивается в целом по всем вопросам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Экзаменатор-собеседник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вправе менять вопросы с целью создания живой непринужденной беседы.</a:t>
            </a:r>
          </a:p>
        </p:txBody>
      </p:sp>
    </p:spTree>
    <p:extLst>
      <p:ext uri="{BB962C8B-B14F-4D97-AF65-F5344CB8AC3E}">
        <p14:creationId xmlns:p14="http://schemas.microsoft.com/office/powerpoint/2010/main" val="38739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1016" y="270749"/>
            <a:ext cx="672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4 - диалог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экзаменатором-собеседником   Апробация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80" y="1034271"/>
            <a:ext cx="10810391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Тема 1. Летний отдых.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отдыха Вы предпочитаете - активный или пассивный?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Вам больше нравится отдыхать - с друзьями или с родителями?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летних каникул Вам запомнилось больше всего?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2828" y="2422392"/>
            <a:ext cx="10810390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Тема 2. Любимый актер.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известный актёр право на личную жизнь в тайне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Почему?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кумира: какие положительные и отрицательные моменты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видите?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что известность - главный успех в жизни?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550" y="3759125"/>
            <a:ext cx="10986448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Тема 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должны быть школьные перемены?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ученики быть активны на школьной перемене?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ли на перемене иметь возможность выходить на школьный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Почему школьная администрация не всегда это разрешает? 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ли перемена быть организована взрослыми или ученики сами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своё время?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2827" y="5449824"/>
            <a:ext cx="11087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Диалог оценивается в целом по всем вопросам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Экзаменатор-собеседник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вправе менять вопросы с целью создания живой непринужденной беседы.</a:t>
            </a:r>
          </a:p>
        </p:txBody>
      </p:sp>
    </p:spTree>
    <p:extLst>
      <p:ext uri="{BB962C8B-B14F-4D97-AF65-F5344CB8AC3E}">
        <p14:creationId xmlns:p14="http://schemas.microsoft.com/office/powerpoint/2010/main" val="1489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08248"/>
              </p:ext>
            </p:extLst>
          </p:nvPr>
        </p:nvGraphicFramePr>
        <p:xfrm>
          <a:off x="762758" y="1656859"/>
          <a:ext cx="9920650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237"/>
                <a:gridCol w="6780725"/>
                <a:gridCol w="21086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диалога (Д)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Д1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 справился с коммуникативной задачей.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Даны ответы на все вопросы в диалоге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вопросы не даны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даны односложные ответы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Д2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Учёт условий речевой ситуации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Учтены условия речевой ситуации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речевой ситуации не учтены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8865" y="1591349"/>
            <a:ext cx="106725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включает следующие типы заданий: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чтение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вслух небольшого текста;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пересказ текста с привлечением дополнительной информации;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монологическое высказывание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одному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трёх предложенных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вариантов беседы: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фотографии,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повествование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основе жизненного опыта,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рассуждение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одной из сформулированных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диалог с экзаменатором-собеседником.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работы каждому участнику будет отводиться около 15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минут, детям с ОВЗ – 30 минут.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процессе проведения собеседования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аудиозапись.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Оценка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выполнения заданий работы будет осуществляться экспертом непосредственно в процессе ответа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по аудиозаписи после окончания собеседования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специально разработанным критериям с учетом соблюдения норм современного русского литературного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12673"/>
              </p:ext>
            </p:extLst>
          </p:nvPr>
        </p:nvGraphicFramePr>
        <p:xfrm>
          <a:off x="431371" y="1007648"/>
          <a:ext cx="11329259" cy="5360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913"/>
                <a:gridCol w="8878951"/>
                <a:gridCol w="1710395"/>
              </a:tblGrid>
              <a:tr h="302537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Критерии оценивания правильности речи за выполнение заданий 3 и 4 (Р2)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649">
                <a:tc rowSpan="3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грамматических норм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Грамматических ошибок нет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2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грамматические ошибки (одна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 rowSpan="3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орфоэпических норм</a:t>
                      </a: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7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Орфоэпических ошибок нет,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допущено не более двух орфоэпических ошибок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орфоэпические ошибки (три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речевых норм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38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Речевых ошибок нет,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допущено не более трёх речевых ошибок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Допущены речевые ошибки (четыре и более)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>
                  <a:txBody>
                    <a:bodyPr/>
                    <a:lstStyle/>
                    <a:p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Речевое оформление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56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в целом отличается богатством и точностью словаря, используются разнообразные синтаксические конструкции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отличается бедностью и/или неточностью словаря,  и/или используются однотипные синтаксические конструкции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64"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Максимальное количество баллов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4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0081" y="2274838"/>
            <a:ext cx="10755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Максимальное количество баллов за монолог и диалог – 9.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Общее количество баллов за выполнение всей работы – 19.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Экзаменуемый получает зачёт в случае, если за выполнение работы он набрал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 или более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967" y="1900106"/>
            <a:ext cx="78760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Благодарим за внимание!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Томчук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С.А., канд. псих. наук, заведующий 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кафедрой гуманитарных дисциплин ГАУ ДПО ЯО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human@iro.yar.ru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7671" y="1329313"/>
            <a:ext cx="11150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1 - чтение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вслух небольшого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 научно-публицистического  стиля 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выдающихся людях России,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первый космонавт Юрий Гагарин, знаменитый хирург Николай Пирогов,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современники Доктор Лиза (Елизавета Глинка)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на подготовку – 2 минуты.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на чтение текста – 2 минуты.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текста – 170-180 слов.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осмысленного чтения,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понимание экзаменуемым содержания читаемого, которое проявляется в правильном оформлении фонетической стороны устной речи: темпе, соответствии интонации знакам препинания, соблюдении орфоэпических и грамматических норм и т.д., а также проверяется чтение графических символов (например, ударения), склонение сложных грамматических форм (например, числительных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особенности интонации при произнесении  обособленных, однородных членов предложения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35552"/>
              </p:ext>
            </p:extLst>
          </p:nvPr>
        </p:nvGraphicFramePr>
        <p:xfrm>
          <a:off x="640081" y="1883391"/>
          <a:ext cx="1098781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55"/>
                <a:gridCol w="8451066"/>
                <a:gridCol w="1363291"/>
              </a:tblGrid>
              <a:tr h="352782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 чтения вслух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7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759">
                <a:tc rowSpan="2"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 соответствует пунктуационному оформлению текста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7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 не соответствует пунктуационному оформлению текста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75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чтения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59">
                <a:tc rowSpan="2"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чтения соответствует коммуникативной задаче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7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чтения не соответствует коммуникативной задаче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759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5146" y="1329313"/>
            <a:ext cx="113017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 Кандидаты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первый отряд космонавтов набирались среди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военных лётчиков-истребителей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решению Сергея Павловича Королёва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считавшего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что именно эти лётчики уже имеют опыт перегрузок, стрессовых ситуаций и перепадов давления. Их было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молодых лётчиков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которых готовили к первому полёту в космос. Юрий Гагарин был одним из них.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2. 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началась подготовка, никто не мог даже предположить, 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предстоит открыть дорогу к звёздам.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Надёжный, сильный и доброжелательный, Юрий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никому не завидовал, никого не считал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 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хуже себя. Он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легко брал на себя инициативу, работал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упорно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 удовольствием.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апреля 1961 года в 9 часов 7 минут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московскому времени с космодрома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Байконỳр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стартовал космический корабль «Восток» с пилотом-космонавтом Юрием Алексеевичем Гагариным на борту.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Вскоре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весь мир увидел кадры кинохроники,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ставшие историей: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подготовка к полёту, спокойное и сосредоточенное лицо Юрия Гагарина перед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шагом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неизвестность,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его знаменитое «Поехали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Смелость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бесстрашие простого русского парня с широкой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улыбкой покорили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всё человечество.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Продолжительность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полёта Гагарина равнялась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108 минутам. Всего 108 минут.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не количество минут определяет вклад в историю освоения космоса.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Юрий Гагарин был первым и останется им навсегда!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(177 слов)</a:t>
            </a:r>
          </a:p>
        </p:txBody>
      </p:sp>
    </p:spTree>
    <p:extLst>
      <p:ext uri="{BB962C8B-B14F-4D97-AF65-F5344CB8AC3E}">
        <p14:creationId xmlns:p14="http://schemas.microsoft.com/office/powerpoint/2010/main" val="3763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5146" y="1329313"/>
            <a:ext cx="113017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   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Знаменитая фраза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«Тяжело в ученье, легко в бою»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генералиссимусу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Александру Васильевичу Суворову. За всю свою жизнь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полководец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более чем в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сражениях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потерпел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поражения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 боя!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первую победу он одержал ещё в детстве. Это была победа над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слабостью. Александр был очень болезненным ребёнком. 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твёрдо решил стать военным 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готовился к службе: занимался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приучал себя к холоду, к физическим нагрузкам, к простой одежде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Суворов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уважал своих подчинённых - офицеров и солдат, был врагом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муштры.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лично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пище и одежде воинов, об их здоровье, умел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подбодрить в трудную минуту. Солдаты любили своего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беззаветно шли за ним и побеждали.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Суворов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вошёл в историю военного искусства как полководец-новатор.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 после себя знаменитое произведение «Наука побеждать»,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простой и доступной форме обобщил свой многолетний опыт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 войск. Школа Суворова сформировала целое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полководцев, прославивших Отечество. В честь великого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названы Суворовские военные училища, и сегодняшние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погонах гордо называют себя «суворовцами».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				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172 слова)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8866" y="1148686"/>
            <a:ext cx="10153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2 - пересказ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текста с привлечением дополнительной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на подготовку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минута.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пересказ текста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минуты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Испытуемый во время пересказа не может подглядывать в сам текст, но имеет право зачитывать высказывание. При этом жестких требований к объему пересказанного текста не предъявляется при сохранении всех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микротем</a:t>
            </a:r>
            <a:r>
              <a:rPr lang="ru-RU" sz="2000" dirty="0"/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514" y="3191405"/>
            <a:ext cx="10590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Перескажите прочитанный Вами текст, включив в пересказ слова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С.П. Королёва, выдающегося конструктора и учёного, о Ю.А. Гагарине: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Подумайте, где лучше использовать слова С.П. Королёва в пересказе.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3770" y="5439972"/>
            <a:ext cx="102244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Выдающийся конструктор и учёный Королёв сказал о Гагарине, что он не только…, но и …</a:t>
            </a:r>
          </a:p>
        </p:txBody>
      </p:sp>
    </p:spTree>
    <p:extLst>
      <p:ext uri="{BB962C8B-B14F-4D97-AF65-F5344CB8AC3E}">
        <p14:creationId xmlns:p14="http://schemas.microsoft.com/office/powerpoint/2010/main" val="27744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22413"/>
              </p:ext>
            </p:extLst>
          </p:nvPr>
        </p:nvGraphicFramePr>
        <p:xfrm>
          <a:off x="705134" y="1062887"/>
          <a:ext cx="11209361" cy="5103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476"/>
                <a:gridCol w="9263830"/>
                <a:gridCol w="1191055"/>
              </a:tblGrid>
              <a:tr h="3564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 пересказа текста с включением приведённого высказывания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Сохранение при пересказе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микротем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текста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основные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микротемы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исходного текста сохранены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Упущена или добавлена одна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микротема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более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фактологической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точности при пересказе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Фактических ошибок, связанных с пониманием текста, нет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Допущены фактические ошибки (одна и более)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rowSpan="3"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высказыванием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Приведённое высказывание включено в текст во время пересказа уместно, логично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00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Приведённое высказывание включено в текст во время пересказа неуместно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и/или нелогично,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или приведённое высказывание не включено в текст во время пересказа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286">
                <a:tc rowSpan="3"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П4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Способы цитирования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Ошибок нет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Допущены ошибки при цитировании (одна и более)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30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9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0348" y="234548"/>
            <a:ext cx="5581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Правильность речи (выполнение заданий 1, 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80262"/>
              </p:ext>
            </p:extLst>
          </p:nvPr>
        </p:nvGraphicFramePr>
        <p:xfrm>
          <a:off x="1280161" y="1153894"/>
          <a:ext cx="10440536" cy="4995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728"/>
                <a:gridCol w="8274180"/>
                <a:gridCol w="1463628"/>
              </a:tblGrid>
              <a:tr h="3193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Критерии оценивания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грамматических норм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Грамматических ошибок нет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грамматические ошибки (одна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орфоэпических норм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1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Орфоэпических ошибок нет,  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допущено не более одной орфоэпической ошибки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(исключая слово в тексте с поставленным ударением)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орфоэпические ошибки (две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rowSpan="3">
                  <a:txBody>
                    <a:bodyPr/>
                    <a:lstStyle/>
                    <a:p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речевых норм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Речевых ошибок нет,  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допущено не более трёх речевых ошибок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речевые ошибки (четыре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rowSpan="3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Искажения слов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Искажений слов нет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Допущены искажения слов (одно и более)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368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2297</Words>
  <Application>Microsoft Office PowerPoint</Application>
  <PresentationFormat>Произвольный</PresentationFormat>
  <Paragraphs>306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Света</cp:lastModifiedBy>
  <cp:revision>89</cp:revision>
  <dcterms:created xsi:type="dcterms:W3CDTF">2017-01-30T13:00:35Z</dcterms:created>
  <dcterms:modified xsi:type="dcterms:W3CDTF">2018-03-23T05:40:21Z</dcterms:modified>
</cp:coreProperties>
</file>