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7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linaNV\Desktop\&#1043;&#1048;&#1040;%202018\&#1055;&#1088;&#1086;&#1077;&#1082;&#1090;&#1099;\&#1057;&#1086;&#1074;&#1077;&#1097;&#1072;&#1085;&#1080;&#1077;%20&#1087;&#1086;%20&#1080;&#1090;&#1086;&#1075;&#1072;&#1084;%20&#1043;&#1048;&#1040;-2017\&#1052;&#1086;&#1077;\&#1042;&#1089;&#1077;%20&#1076;&#1080;&#1072;&#1075;&#1088;&#1072;&#1084;&#1084;&#1099;%20&#1076;&#1083;&#1103;%20&#1074;&#1099;&#1089;&#1090;&#1091;&#1087;&#1083;&#1077;&#1085;&#1080;&#110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bb\Desktop\&#1053;&#1072;&#1090;&#1072;&#1096;&#1072;_&#1044;&#1054;\&#1055;&#1088;&#1077;&#1079;&#1077;&#1085;&#1090;&#1072;&#1094;&#1080;&#1103;%20&#1043;&#1048;&#1040;-9\&#1042;&#1089;&#1077;%20&#1076;&#1080;&#1072;&#1075;&#1088;&#1072;&#1084;&#1084;&#1099;%20&#1076;&#1083;&#1103;%20&#1074;&#1099;&#1089;&#1090;&#1091;&#1087;&#1083;&#1077;&#1085;&#1080;&#1103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bb\Desktop\&#1053;&#1072;&#1090;&#1072;&#1096;&#1072;_&#1044;&#1054;\&#1055;&#1088;&#1077;&#1079;&#1077;&#1085;&#1090;&#1072;&#1094;&#1080;&#1103;%20&#1043;&#1048;&#1040;-9\&#1042;&#1089;&#1077;%20&#1076;&#1080;&#1072;&#1075;&#1088;&#1072;&#1084;&#1084;&#1099;%20&#1076;&#1083;&#1103;%20&#1074;&#1099;&#1089;&#1090;&#1091;&#1087;&#1083;&#1077;&#1085;&#108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Участники</a:t>
            </a:r>
            <a:r>
              <a:rPr lang="ru-RU" sz="2000" baseline="0"/>
              <a:t> ГИА-9</a:t>
            </a:r>
            <a:endParaRPr lang="ru-RU" sz="200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Лист1!$A$3</c:f>
              <c:strCache>
                <c:ptCount val="1"/>
                <c:pt idx="0">
                  <c:v>Год</c:v>
                </c:pt>
              </c:strCache>
            </c:strRef>
          </c:tx>
          <c:spPr>
            <a:solidFill>
              <a:srgbClr val="799FCD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79CDB3"/>
              </a:solidFill>
            </c:spPr>
          </c:dPt>
          <c:dPt>
            <c:idx val="2"/>
            <c:invertIfNegative val="0"/>
            <c:bubble3D val="0"/>
            <c:spPr>
              <a:solidFill>
                <a:srgbClr val="E57D61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Лист1!$A$4:$A$6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Лист1!$B$4:$B$6</c:f>
              <c:numCache>
                <c:formatCode>General</c:formatCode>
                <c:ptCount val="3"/>
                <c:pt idx="0">
                  <c:v>9837</c:v>
                </c:pt>
                <c:pt idx="1">
                  <c:v>10821</c:v>
                </c:pt>
                <c:pt idx="2">
                  <c:v>11908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0292864"/>
        <c:axId val="120294400"/>
      </c:barChart>
      <c:catAx>
        <c:axId val="12029286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20294400"/>
        <c:crosses val="autoZero"/>
        <c:auto val="1"/>
        <c:lblAlgn val="ctr"/>
        <c:lblOffset val="100"/>
        <c:noMultiLvlLbl val="0"/>
      </c:catAx>
      <c:valAx>
        <c:axId val="120294400"/>
        <c:scaling>
          <c:orientation val="minMax"/>
        </c:scaling>
        <c:delete val="1"/>
        <c:axPos val="t"/>
        <c:majorGridlines/>
        <c:numFmt formatCode="General" sourceLinked="1"/>
        <c:majorTickMark val="out"/>
        <c:minorTickMark val="none"/>
        <c:tickLblPos val="none"/>
        <c:crossAx val="120292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Форма прохождения ГИА-9</a:t>
            </a:r>
          </a:p>
        </c:rich>
      </c:tx>
      <c:layout>
        <c:manualLayout>
          <c:xMode val="edge"/>
          <c:yMode val="edge"/>
          <c:x val="0.31627850866467788"/>
          <c:y val="1.941747572815534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482760307135522E-2"/>
                  <c:y val="-9.7087378640776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8326047935377323E-2"/>
                  <c:y val="-9.7087378640776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995628761226395E-2"/>
                  <c:y val="-2.54822516117524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Лист2!$A$2:$A$4</c:f>
              <c:strCache>
                <c:ptCount val="3"/>
                <c:pt idx="0">
                  <c:v>ОГЭ</c:v>
                </c:pt>
                <c:pt idx="1">
                  <c:v>Смешанная</c:v>
                </c:pt>
                <c:pt idx="2">
                  <c:v>ГВЭ</c:v>
                </c:pt>
              </c:strCache>
            </c:strRef>
          </c:cat>
          <c:val>
            <c:numRef>
              <c:f>Лист2!$B$2:$B$4</c:f>
              <c:numCache>
                <c:formatCode>General</c:formatCode>
                <c:ptCount val="3"/>
                <c:pt idx="0">
                  <c:v>94</c:v>
                </c:pt>
                <c:pt idx="1">
                  <c:v>0.2</c:v>
                </c:pt>
                <c:pt idx="2">
                  <c:v>5.8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7.9231020035539043E-2"/>
                  <c:y val="-1.9417475728155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2992131770207502E-2"/>
                  <c:y val="-9.7087378640776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99650300898111E-2"/>
                  <c:y val="-6.4724919093851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Лист2!$A$2:$A$4</c:f>
              <c:strCache>
                <c:ptCount val="3"/>
                <c:pt idx="0">
                  <c:v>ОГЭ</c:v>
                </c:pt>
                <c:pt idx="1">
                  <c:v>Смешанная</c:v>
                </c:pt>
                <c:pt idx="2">
                  <c:v>ГВЭ</c:v>
                </c:pt>
              </c:strCache>
            </c:strRef>
          </c:cat>
          <c:val>
            <c:numRef>
              <c:f>Лист2!$C$2:$C$4</c:f>
              <c:numCache>
                <c:formatCode>General</c:formatCode>
                <c:ptCount val="3"/>
                <c:pt idx="0">
                  <c:v>93.1</c:v>
                </c:pt>
                <c:pt idx="1">
                  <c:v>0.1</c:v>
                </c:pt>
                <c:pt idx="2">
                  <c:v>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70912"/>
        <c:axId val="6872448"/>
        <c:axId val="0"/>
      </c:bar3DChart>
      <c:catAx>
        <c:axId val="68709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872448"/>
        <c:crosses val="autoZero"/>
        <c:auto val="1"/>
        <c:lblAlgn val="ctr"/>
        <c:lblOffset val="100"/>
        <c:noMultiLvlLbl val="0"/>
      </c:catAx>
      <c:valAx>
        <c:axId val="68724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870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506388401511737"/>
          <c:y val="0.36057309583874836"/>
          <c:w val="0.10093786448039208"/>
          <c:h val="0.197947659455189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4"/>
          <c:dPt>
            <c:idx val="1"/>
            <c:bubble3D val="0"/>
            <c:spPr>
              <a:solidFill>
                <a:srgbClr val="7AF680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Отколонены
</a:t>
                    </a:r>
                    <a:r>
                      <a:rPr lang="ru-RU" sz="1600" b="1"/>
                      <a:t>84%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2849300087489068E-2"/>
                  <c:y val="0.17466545653755899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Снижение балла
</a:t>
                    </a:r>
                    <a:r>
                      <a:rPr lang="ru-RU" sz="1600" b="1"/>
                      <a:t>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8739012538825095"/>
                  <c:y val="-4.988391089650525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Увеличение балла
</a:t>
                    </a:r>
                    <a:r>
                      <a:rPr lang="ru-RU" sz="1600" b="1"/>
                      <a:t>10%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Лист3!$A$3:$A$5</c:f>
              <c:strCache>
                <c:ptCount val="3"/>
                <c:pt idx="0">
                  <c:v>Отколонены</c:v>
                </c:pt>
                <c:pt idx="1">
                  <c:v>Снижение балла</c:v>
                </c:pt>
                <c:pt idx="2">
                  <c:v>Увеличение балла</c:v>
                </c:pt>
              </c:strCache>
            </c:strRef>
          </c:cat>
          <c:val>
            <c:numRef>
              <c:f>Лист3!$B$3:$B$5</c:f>
              <c:numCache>
                <c:formatCode>0.0%</c:formatCode>
                <c:ptCount val="3"/>
                <c:pt idx="0">
                  <c:v>0.83899999999999997</c:v>
                </c:pt>
                <c:pt idx="1">
                  <c:v>5.8000000000000003E-2</c:v>
                </c:pt>
                <c:pt idx="2">
                  <c:v>0.10299999999999999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Процент апелляций</a:t>
            </a:r>
          </a:p>
          <a:p>
            <a:pPr>
              <a:defRPr/>
            </a:pPr>
            <a:r>
              <a:rPr lang="ru-RU" sz="1400"/>
              <a:t>/от количества проведенных экзаменов/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Лист4!$A$1:$A$12</c:f>
              <c:strCache>
                <c:ptCount val="12"/>
                <c:pt idx="0">
                  <c:v>география</c:v>
                </c:pt>
                <c:pt idx="1">
                  <c:v>русский язык</c:v>
                </c:pt>
                <c:pt idx="2">
                  <c:v>химия</c:v>
                </c:pt>
                <c:pt idx="3">
                  <c:v>литература</c:v>
                </c:pt>
                <c:pt idx="4">
                  <c:v>обществознание</c:v>
                </c:pt>
                <c:pt idx="5">
                  <c:v>биология</c:v>
                </c:pt>
                <c:pt idx="6">
                  <c:v>информатика</c:v>
                </c:pt>
                <c:pt idx="7">
                  <c:v>математика</c:v>
                </c:pt>
                <c:pt idx="8">
                  <c:v>английский язык</c:v>
                </c:pt>
                <c:pt idx="9">
                  <c:v>история</c:v>
                </c:pt>
                <c:pt idx="10">
                  <c:v>французский язык</c:v>
                </c:pt>
                <c:pt idx="11">
                  <c:v>физика</c:v>
                </c:pt>
              </c:strCache>
            </c:strRef>
          </c:cat>
          <c:val>
            <c:numRef>
              <c:f>Лист4!$B$1:$B$12</c:f>
              <c:numCache>
                <c:formatCode>General</c:formatCode>
                <c:ptCount val="12"/>
                <c:pt idx="0">
                  <c:v>0.13</c:v>
                </c:pt>
                <c:pt idx="1">
                  <c:v>0.19</c:v>
                </c:pt>
                <c:pt idx="2">
                  <c:v>0.2</c:v>
                </c:pt>
                <c:pt idx="3">
                  <c:v>0.27</c:v>
                </c:pt>
                <c:pt idx="4">
                  <c:v>0.33</c:v>
                </c:pt>
                <c:pt idx="5">
                  <c:v>0.36</c:v>
                </c:pt>
                <c:pt idx="6">
                  <c:v>0.4</c:v>
                </c:pt>
                <c:pt idx="7">
                  <c:v>0.45</c:v>
                </c:pt>
                <c:pt idx="8">
                  <c:v>0.49</c:v>
                </c:pt>
                <c:pt idx="9">
                  <c:v>1.07</c:v>
                </c:pt>
                <c:pt idx="10">
                  <c:v>1.37</c:v>
                </c:pt>
                <c:pt idx="11">
                  <c:v>1.38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1055872"/>
        <c:axId val="121069952"/>
      </c:barChart>
      <c:catAx>
        <c:axId val="12105587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1069952"/>
        <c:crosses val="autoZero"/>
        <c:auto val="1"/>
        <c:lblAlgn val="ctr"/>
        <c:lblOffset val="100"/>
        <c:noMultiLvlLbl val="0"/>
      </c:catAx>
      <c:valAx>
        <c:axId val="1210699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21055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4369C-7F5B-4DFE-B999-BC1D71C9ACAF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82CEC-6705-40E8-9801-5F933E6366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803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CA9F-1D0E-4C3B-ABBB-3668BB207BFB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441-775A-4420-B39D-72C0DEC4B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4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CA9F-1D0E-4C3B-ABBB-3668BB207BFB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441-775A-4420-B39D-72C0DEC4B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30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CA9F-1D0E-4C3B-ABBB-3668BB207BFB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441-775A-4420-B39D-72C0DEC4B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47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CA9F-1D0E-4C3B-ABBB-3668BB207BFB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441-775A-4420-B39D-72C0DEC4B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3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CA9F-1D0E-4C3B-ABBB-3668BB207BFB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441-775A-4420-B39D-72C0DEC4B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48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CA9F-1D0E-4C3B-ABBB-3668BB207BFB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441-775A-4420-B39D-72C0DEC4B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52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CA9F-1D0E-4C3B-ABBB-3668BB207BFB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441-775A-4420-B39D-72C0DEC4B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00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CA9F-1D0E-4C3B-ABBB-3668BB207BFB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441-775A-4420-B39D-72C0DEC4B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21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CA9F-1D0E-4C3B-ABBB-3668BB207BFB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441-775A-4420-B39D-72C0DEC4B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62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CA9F-1D0E-4C3B-ABBB-3668BB207BFB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441-775A-4420-B39D-72C0DEC4B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43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CA9F-1D0E-4C3B-ABBB-3668BB207BFB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441-775A-4420-B39D-72C0DEC4B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48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0CA9F-1D0E-4C3B-ABBB-3668BB207BFB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7A441-775A-4420-B39D-72C0DEC4B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97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266429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ИТОГИ</a:t>
            </a:r>
            <a:br>
              <a:rPr lang="ru-RU" sz="32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государственной итоговой аттестации </a:t>
            </a:r>
            <a:br>
              <a:rPr lang="ru-RU" sz="32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по образовательным программам основного общего образования </a:t>
            </a:r>
            <a:br>
              <a:rPr lang="ru-RU" sz="32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в 2017 году</a:t>
            </a:r>
            <a:endParaRPr lang="ru-RU" sz="32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7" y="0"/>
            <a:ext cx="9144000" cy="1124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076056" y="5157192"/>
            <a:ext cx="34853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Тулина Н.В.</a:t>
            </a:r>
          </a:p>
          <a:p>
            <a:r>
              <a:rPr lang="ru-RU" sz="1600" dirty="0"/>
              <a:t>г</a:t>
            </a:r>
            <a:r>
              <a:rPr lang="ru-RU" sz="1600" dirty="0" smtClean="0"/>
              <a:t>лавный специалист </a:t>
            </a:r>
          </a:p>
          <a:p>
            <a:r>
              <a:rPr lang="ru-RU" sz="1600" dirty="0"/>
              <a:t>о</a:t>
            </a:r>
            <a:r>
              <a:rPr lang="ru-RU" sz="1600" dirty="0" smtClean="0"/>
              <a:t>тдела развития общего образования</a:t>
            </a:r>
          </a:p>
          <a:p>
            <a:r>
              <a:rPr lang="ru-RU" sz="1600" dirty="0"/>
              <a:t>д</a:t>
            </a:r>
            <a:r>
              <a:rPr lang="ru-RU" sz="1600" dirty="0" smtClean="0"/>
              <a:t>епартамента образования</a:t>
            </a:r>
          </a:p>
          <a:p>
            <a:r>
              <a:rPr lang="ru-RU" sz="1600" dirty="0" smtClean="0"/>
              <a:t>Ярославской области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6182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125379"/>
              </p:ext>
            </p:extLst>
          </p:nvPr>
        </p:nvGraphicFramePr>
        <p:xfrm>
          <a:off x="323528" y="260648"/>
          <a:ext cx="3168351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735887"/>
              </p:ext>
            </p:extLst>
          </p:nvPr>
        </p:nvGraphicFramePr>
        <p:xfrm>
          <a:off x="2843808" y="2636912"/>
          <a:ext cx="6134100" cy="39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196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3768" y="548680"/>
            <a:ext cx="4588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186</a:t>
            </a:r>
            <a:r>
              <a:rPr lang="ru-RU" sz="2400" dirty="0" smtClean="0"/>
              <a:t> ППЭ, из них </a:t>
            </a:r>
            <a:r>
              <a:rPr lang="ru-RU" sz="2400" b="1" dirty="0" smtClean="0"/>
              <a:t>21</a:t>
            </a:r>
            <a:r>
              <a:rPr lang="ru-RU" sz="2400" dirty="0" smtClean="0"/>
              <a:t> ППЭ – на дому</a:t>
            </a:r>
            <a:endParaRPr lang="ru-RU" sz="24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624441"/>
              </p:ext>
            </p:extLst>
          </p:nvPr>
        </p:nvGraphicFramePr>
        <p:xfrm>
          <a:off x="1763688" y="1340768"/>
          <a:ext cx="5832648" cy="2088232"/>
        </p:xfrm>
        <a:graphic>
          <a:graphicData uri="http://schemas.openxmlformats.org/drawingml/2006/table">
            <a:tbl>
              <a:tblPr firstRow="1" firstCol="1" bandRow="1"/>
              <a:tblGrid>
                <a:gridCol w="4416148"/>
                <a:gridCol w="1416500"/>
              </a:tblGrid>
              <a:tr h="4795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Кадровый </a:t>
                      </a: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состав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Уполномоченные представители ГЭК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Руководители ППЭ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Организаторы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Технические специалисты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25405" y="4941168"/>
            <a:ext cx="56166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Общественное наблюдение</a:t>
            </a:r>
          </a:p>
          <a:p>
            <a:pPr algn="ctr"/>
            <a:endParaRPr lang="en-US" sz="800" dirty="0" smtClean="0"/>
          </a:p>
          <a:p>
            <a:pPr algn="ctr"/>
            <a:r>
              <a:rPr lang="ru-RU" sz="2000" dirty="0" smtClean="0"/>
              <a:t>Аккредитовано </a:t>
            </a:r>
            <a:r>
              <a:rPr lang="ru-RU" sz="2000" b="1" dirty="0" smtClean="0"/>
              <a:t>296</a:t>
            </a:r>
            <a:r>
              <a:rPr lang="ru-RU" sz="2000" dirty="0" smtClean="0"/>
              <a:t> общественных наблюдателей</a:t>
            </a:r>
          </a:p>
          <a:p>
            <a:pPr algn="ctr"/>
            <a:r>
              <a:rPr lang="ru-RU" sz="2000" dirty="0" smtClean="0"/>
              <a:t>Присутствовало в ППЭ </a:t>
            </a:r>
            <a:r>
              <a:rPr lang="ru-RU" sz="2000" b="1" dirty="0" smtClean="0"/>
              <a:t>232</a:t>
            </a:r>
            <a:r>
              <a:rPr lang="ru-RU" sz="2000" dirty="0" smtClean="0"/>
              <a:t> наблюдателя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699792" y="3717032"/>
            <a:ext cx="412067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Предметные комиссии ГИА-9</a:t>
            </a:r>
          </a:p>
          <a:p>
            <a:pPr algn="ctr"/>
            <a:endParaRPr lang="ru-RU" sz="800" b="1" dirty="0" smtClean="0"/>
          </a:p>
          <a:p>
            <a:pPr algn="ctr"/>
            <a:r>
              <a:rPr lang="ru-RU" sz="2000" b="1" dirty="0" smtClean="0"/>
              <a:t>510</a:t>
            </a:r>
            <a:r>
              <a:rPr lang="ru-RU" sz="2000" dirty="0" smtClean="0"/>
              <a:t>  экспертов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4728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980728"/>
            <a:ext cx="69590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Распределение предметов по выбору</a:t>
            </a:r>
            <a:endParaRPr lang="ru-RU" sz="3200" b="1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978793"/>
              </p:ext>
            </p:extLst>
          </p:nvPr>
        </p:nvGraphicFramePr>
        <p:xfrm>
          <a:off x="618217" y="2276872"/>
          <a:ext cx="7809865" cy="2232660"/>
        </p:xfrm>
        <a:graphic>
          <a:graphicData uri="http://schemas.openxmlformats.org/drawingml/2006/table">
            <a:tbl>
              <a:tblPr firstRow="1" firstCol="1" bandRow="1"/>
              <a:tblGrid>
                <a:gridCol w="2602865"/>
                <a:gridCol w="2603500"/>
                <a:gridCol w="2603500"/>
              </a:tblGrid>
              <a:tr h="558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обществознание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– 64%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обществознание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– 61%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обществознание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биология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– 32%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биология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– 29%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география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география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– 25%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ru-RU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информатика </a:t>
                      </a:r>
                      <a:r>
                        <a:rPr lang="en-US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ru-RU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информатика </a:t>
                      </a:r>
                      <a:r>
                        <a:rPr lang="en-US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23728" y="1340768"/>
          <a:ext cx="5184576" cy="5056338"/>
        </p:xfrm>
        <a:graphic>
          <a:graphicData uri="http://schemas.openxmlformats.org/drawingml/2006/table">
            <a:tbl>
              <a:tblPr/>
              <a:tblGrid>
                <a:gridCol w="2592289"/>
                <a:gridCol w="1261580"/>
                <a:gridCol w="1330707"/>
              </a:tblGrid>
              <a:tr h="361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Предмет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 год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 год 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русский язык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209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211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1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информатика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206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химия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1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литература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математика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1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английский язык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география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1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обществознание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биология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1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история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французский язык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1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физика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немецкий язык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364" marR="9364" marT="9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404664"/>
            <a:ext cx="7889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Количество участников ГИА-9, получивших максимальный балл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92080" y="1556792"/>
            <a:ext cx="3195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Подано 155 апелляций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548680"/>
            <a:ext cx="4374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Конфликтная комиссия</a:t>
            </a:r>
            <a:endParaRPr lang="ru-RU" sz="3200" b="1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499992" y="3064793"/>
          <a:ext cx="4878288" cy="3793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323528" y="1772816"/>
          <a:ext cx="4610100" cy="428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692696"/>
            <a:ext cx="6657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Обучающиеся, не прошедшие ГИА-9 в 2017 году</a:t>
            </a:r>
            <a:endParaRPr lang="ru-RU" sz="24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47664" y="1772816"/>
          <a:ext cx="6077585" cy="2662412"/>
        </p:xfrm>
        <a:graphic>
          <a:graphicData uri="http://schemas.openxmlformats.org/drawingml/2006/table">
            <a:tbl>
              <a:tblPr/>
              <a:tblGrid>
                <a:gridCol w="3038475"/>
                <a:gridCol w="3039110"/>
              </a:tblGrid>
              <a:tr h="699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Период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Количество обучающихся, не прошедших ГИА-9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Основной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317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Дополнительный 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(сентябрьский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203</Words>
  <Application>Microsoft Office PowerPoint</Application>
  <PresentationFormat>Экран (4:3)</PresentationFormat>
  <Paragraphs>104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ИТОГИ государственной итоговой аттестации  по образовательным программам основного общего образования  в 2017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Тулина Наталия Владимировна</dc:creator>
  <cp:lastModifiedBy>Тулина Наталия Владимировна</cp:lastModifiedBy>
  <cp:revision>24</cp:revision>
  <cp:lastPrinted>2017-11-28T06:22:12Z</cp:lastPrinted>
  <dcterms:created xsi:type="dcterms:W3CDTF">2017-11-27T10:46:35Z</dcterms:created>
  <dcterms:modified xsi:type="dcterms:W3CDTF">2017-11-28T06:27:30Z</dcterms:modified>
</cp:coreProperties>
</file>