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58" r:id="rId5"/>
    <p:sldId id="262" r:id="rId6"/>
    <p:sldId id="277" r:id="rId7"/>
    <p:sldId id="274" r:id="rId8"/>
    <p:sldId id="263" r:id="rId9"/>
    <p:sldId id="264" r:id="rId10"/>
    <p:sldId id="265" r:id="rId11"/>
    <p:sldId id="267" r:id="rId12"/>
    <p:sldId id="268" r:id="rId13"/>
    <p:sldId id="269" r:id="rId14"/>
    <p:sldId id="260" r:id="rId15"/>
    <p:sldId id="271" r:id="rId16"/>
  </p:sldIdLst>
  <p:sldSz cx="9144000" cy="5143500" type="screen16x9"/>
  <p:notesSz cx="9928225" cy="67976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60066"/>
    <a:srgbClr val="99FF33"/>
    <a:srgbClr val="188A96"/>
    <a:srgbClr val="99157D"/>
    <a:srgbClr val="009900"/>
    <a:srgbClr val="FF6600"/>
    <a:srgbClr val="FFFFCC"/>
    <a:srgbClr val="FF990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54" autoAdjust="0"/>
    <p:restoredTop sz="68256" autoAdjust="0"/>
  </p:normalViewPr>
  <p:slideViewPr>
    <p:cSldViewPr>
      <p:cViewPr varScale="1">
        <p:scale>
          <a:sx n="104" d="100"/>
          <a:sy n="104" d="100"/>
        </p:scale>
        <p:origin x="-1824" y="-96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972"/>
        <p:guide pos="315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A6E23-87E4-4C53-B9B2-24F94C3EB8A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14A70-736E-4B3F-8A1C-FF173C734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3142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1" y="0"/>
            <a:ext cx="9928225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1" y="0"/>
            <a:ext cx="9928225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1" y="0"/>
            <a:ext cx="9928225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1" y="0"/>
            <a:ext cx="9928225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1" y="0"/>
            <a:ext cx="9928225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>
            <a:off x="1" y="0"/>
            <a:ext cx="9928225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utoShape 7"/>
          <p:cNvSpPr>
            <a:spLocks noChangeArrowheads="1"/>
          </p:cNvSpPr>
          <p:nvPr/>
        </p:nvSpPr>
        <p:spPr bwMode="auto">
          <a:xfrm>
            <a:off x="1" y="0"/>
            <a:ext cx="9930544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AutoShape 8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AutoShape 9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AutoShape 10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AutoShape 11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AutoShape 12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AutoShape 13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AutoShape 14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AutoShape 15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AutoShape 16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AutoShape 17"/>
          <p:cNvSpPr>
            <a:spLocks noChangeArrowheads="1"/>
          </p:cNvSpPr>
          <p:nvPr/>
        </p:nvSpPr>
        <p:spPr bwMode="auto">
          <a:xfrm>
            <a:off x="0" y="0"/>
            <a:ext cx="9932862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0" y="0"/>
            <a:ext cx="4303313" cy="342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5627231" y="0"/>
            <a:ext cx="4303313" cy="342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Rectangle 2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79700" y="493713"/>
            <a:ext cx="4533900" cy="255111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93" name="Rectangle 21"/>
          <p:cNvSpPr>
            <a:spLocks noGrp="1" noChangeArrowheads="1"/>
          </p:cNvSpPr>
          <p:nvPr>
            <p:ph type="body"/>
          </p:nvPr>
        </p:nvSpPr>
        <p:spPr bwMode="auto">
          <a:xfrm>
            <a:off x="992360" y="3229276"/>
            <a:ext cx="7908729" cy="303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0" y="6455292"/>
            <a:ext cx="4303313" cy="34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/>
          </p:nvPr>
        </p:nvSpPr>
        <p:spPr bwMode="auto">
          <a:xfrm>
            <a:off x="5627231" y="6456379"/>
            <a:ext cx="4263896" cy="320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8E2F9FEE-2230-41A9-9721-EA906EB8E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1112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EF1DB1-7E3B-4166-B7E8-A81011C43F87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655477" y="509772"/>
            <a:ext cx="6621908" cy="254885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C98DF1-6423-4A20-A724-4D9723267385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10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655478" y="493467"/>
            <a:ext cx="6598722" cy="2560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F24183-AA70-42F9-8A4A-C800134A8321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11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312326" y="493467"/>
            <a:ext cx="7285026" cy="2560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8A91B5-BE2D-45F6-8A95-8676E27964AF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12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312325" y="493468"/>
            <a:ext cx="7282709" cy="25586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EE954F-C7DE-4ACB-9CD8-D20CA50679E8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13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312325" y="493468"/>
            <a:ext cx="7282709" cy="25586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80E5C3-8FBA-490A-9AD5-7CE9A90EA6C0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14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312325" y="493468"/>
            <a:ext cx="7282709" cy="25586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 smtClean="0"/>
              <a:t>На граждан – от 3 до 5 тысяч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руб</a:t>
            </a:r>
            <a:endParaRPr lang="ru-RU" baseline="0" dirty="0" smtClean="0"/>
          </a:p>
          <a:p>
            <a:r>
              <a:rPr lang="ru-RU" baseline="0" dirty="0" smtClean="0"/>
              <a:t>На должностных лиц – от 20 </a:t>
            </a:r>
            <a:r>
              <a:rPr lang="ru-RU" baseline="0" dirty="0" err="1" smtClean="0"/>
              <a:t>тыс</a:t>
            </a:r>
            <a:r>
              <a:rPr lang="ru-RU" baseline="0" dirty="0" smtClean="0"/>
              <a:t> до 40 </a:t>
            </a:r>
            <a:r>
              <a:rPr lang="ru-RU" baseline="0" dirty="0" err="1" smtClean="0"/>
              <a:t>тыс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руб</a:t>
            </a:r>
            <a:endParaRPr lang="ru-RU" baseline="0" dirty="0" smtClean="0"/>
          </a:p>
          <a:p>
            <a:r>
              <a:rPr lang="ru-RU" baseline="0" dirty="0" smtClean="0"/>
              <a:t>На  </a:t>
            </a:r>
            <a:r>
              <a:rPr lang="ru-RU" baseline="0" dirty="0" err="1" smtClean="0"/>
              <a:t>юридич</a:t>
            </a:r>
            <a:r>
              <a:rPr lang="ru-RU" baseline="0" dirty="0" smtClean="0"/>
              <a:t> лиц – от 50 </a:t>
            </a:r>
            <a:r>
              <a:rPr lang="ru-RU" baseline="0" dirty="0" err="1" smtClean="0"/>
              <a:t>тыс</a:t>
            </a:r>
            <a:r>
              <a:rPr lang="ru-RU" baseline="0" dirty="0" smtClean="0"/>
              <a:t> до 200 </a:t>
            </a:r>
            <a:r>
              <a:rPr lang="ru-RU" baseline="0" dirty="0" err="1" smtClean="0"/>
              <a:t>тыс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руб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38AA30-624C-4665-8679-50120803F297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15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655478" y="509772"/>
            <a:ext cx="6617271" cy="254885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2323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098521-9C37-4BAB-A9FA-249EFFB07D1E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2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1312326" y="493467"/>
            <a:ext cx="7285026" cy="2560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0D42DB-9138-45E4-8EEC-810C6FD3687D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3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312326" y="493467"/>
            <a:ext cx="7285026" cy="2560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84AAC7-6802-4239-9F61-6D293AEB3E23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4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312325" y="493468"/>
            <a:ext cx="7282709" cy="25586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A03507-0595-4320-9CE1-E8CB874CFA70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312326" y="493467"/>
            <a:ext cx="7285026" cy="2560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/>
            <a:fld id="{957710A6-A868-4435-BD86-BEBDD6AE28F5}" type="slidenum">
              <a:rPr lang="ru-RU" sz="1200" smtClean="0">
                <a:solidFill>
                  <a:srgbClr val="000000"/>
                </a:solidFill>
                <a:latin typeface="Arial" charset="0"/>
                <a:ea typeface="Arial Unicode MS" pitchFamily="34" charset="-128"/>
              </a:rPr>
              <a:pPr eaLnBrk="1" hangingPunct="1"/>
              <a:t>6</a:t>
            </a:fld>
            <a:endParaRPr lang="ru-RU" sz="1200" smtClean="0">
              <a:solidFill>
                <a:srgbClr val="000000"/>
              </a:solidFill>
              <a:latin typeface="Arial" charset="0"/>
              <a:ea typeface="Arial Unicode MS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312326" y="493467"/>
            <a:ext cx="7285026" cy="2560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8004" cy="304558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/>
            <a:fld id="{C7C78479-DFB6-43BF-AE25-77D8B6689CA4}" type="slidenum">
              <a:rPr lang="ru-RU" sz="1200" smtClean="0">
                <a:solidFill>
                  <a:srgbClr val="000000"/>
                </a:solidFill>
                <a:latin typeface="Arial" charset="0"/>
                <a:ea typeface="Arial Unicode MS" pitchFamily="34" charset="-128"/>
              </a:rPr>
              <a:pPr eaLnBrk="1" hangingPunct="1"/>
              <a:t>7</a:t>
            </a:fld>
            <a:endParaRPr lang="ru-RU" sz="1200" smtClean="0">
              <a:solidFill>
                <a:srgbClr val="000000"/>
              </a:solidFill>
              <a:latin typeface="Arial" charset="0"/>
              <a:ea typeface="Arial Unicode MS" pitchFamily="34" charset="-128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312326" y="493467"/>
            <a:ext cx="7285026" cy="2560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24959" cy="304775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Организатор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3086A9-1506-431F-A674-06ACBA9B6127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8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655478" y="493467"/>
            <a:ext cx="6598722" cy="2560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D391D5-9FC7-4AD5-AD03-F8330B471241}" type="slidenum">
              <a:rPr lang="ru-RU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9</a:t>
            </a:fld>
            <a:endParaRPr lang="ru-RU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655478" y="493467"/>
            <a:ext cx="6598722" cy="2560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>
          <a:xfrm>
            <a:off x="992359" y="3229277"/>
            <a:ext cx="7911047" cy="304014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831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78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1" y="347663"/>
            <a:ext cx="2125663" cy="422671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47663"/>
            <a:ext cx="6229350" cy="422671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814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69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85318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1" y="1600201"/>
            <a:ext cx="4176713" cy="29741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0113" y="1600201"/>
            <a:ext cx="4178300" cy="29741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407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391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77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3296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02233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41613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B0F0"/>
            </a:gs>
            <a:gs pos="50000">
              <a:srgbClr val="FFFFFF"/>
            </a:gs>
            <a:gs pos="100000">
              <a:srgbClr val="3399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195" b="5769"/>
          <a:stretch>
            <a:fillRect/>
          </a:stretch>
        </p:blipFill>
        <p:spPr bwMode="auto">
          <a:xfrm>
            <a:off x="1066800" y="0"/>
            <a:ext cx="7543800" cy="42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t="20195" b="576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0" y="457200"/>
            <a:ext cx="9144000" cy="1191"/>
          </a:xfrm>
          <a:prstGeom prst="line">
            <a:avLst/>
          </a:prstGeom>
          <a:noFill/>
          <a:ln w="7632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04800" y="0"/>
            <a:ext cx="1588" cy="5143500"/>
          </a:xfrm>
          <a:prstGeom prst="line">
            <a:avLst/>
          </a:prstGeom>
          <a:noFill/>
          <a:ln w="3816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457200" y="171450"/>
            <a:ext cx="1588" cy="4572000"/>
          </a:xfrm>
          <a:prstGeom prst="line">
            <a:avLst/>
          </a:prstGeom>
          <a:noFill/>
          <a:ln w="2844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1" y="347663"/>
            <a:ext cx="8507413" cy="107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1" y="1600201"/>
            <a:ext cx="8507413" cy="297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Times New Roman" pitchFamily="18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Times New Roman" pitchFamily="18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Times New Roman" pitchFamily="18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Times New Roman" pitchFamily="18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00"/>
          </a:solidFill>
          <a:latin typeface="Times New Roman" pitchFamily="18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B0F0"/>
            </a:gs>
            <a:gs pos="50000">
              <a:srgbClr val="FFFFFF"/>
            </a:gs>
            <a:gs pos="100000">
              <a:srgbClr val="33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55650" y="1383506"/>
            <a:ext cx="8077200" cy="25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36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886200" y="4286250"/>
            <a:ext cx="51498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Смирнова Марина Владимировна, главный специалист ГУ ЯО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ЦОиККО</a:t>
            </a:r>
            <a:endParaRPr lang="ru-RU" sz="22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19200" y="1257301"/>
            <a:ext cx="739140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844154"/>
            <a:ext cx="8496300" cy="3178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Государственная итоговая аттестация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по образовательным программам основного общего образования в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2020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году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Нормативные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документы,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регламентирующие проведение ГИА-9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Методические  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инструктивные материалы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2051" y="374786"/>
            <a:ext cx="8308975" cy="61317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Нормативные правовые акты ГИА-9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(</a:t>
            </a: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региональный уровень)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52261" y="2535881"/>
            <a:ext cx="8591739" cy="2607619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департамента образования Ярославской области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«Об утверждении состава руководителей, организаторов пунктов проведения экзаменов, технических специалистов, специалистов по проведению инструктажа и обеспечению лабораторных работ, экзаменаторов-собеседников, ассистентов для проведения государственной итоговой аттестации по образовательным программам основного общего образования в Ярославской области в 2020 году» </a:t>
            </a:r>
            <a:r>
              <a:rPr lang="ru-RU" sz="2000" dirty="0" smtClean="0">
                <a:solidFill>
                  <a:srgbClr val="C00000"/>
                </a:solidFill>
                <a:latin typeface="Cambria" pitchFamily="18" charset="0"/>
              </a:rPr>
              <a:t>от …  № …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528502" y="858377"/>
            <a:ext cx="8597900" cy="1684289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департамента образования Ярославской области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«Об утверждении состава членов ГЭК для проведения государственной итоговой аттестации по образовательным программам основного общего образования в Ярославской области в 2020 году» от 13.01.2020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№ 09/01-04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34756" y="437900"/>
            <a:ext cx="8308976" cy="4333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Методическое обеспечение ГИА-9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36576" y="877077"/>
            <a:ext cx="8518525" cy="1499623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Письмо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Рособрнадзора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от 16.12.2019 № 10-1059</a:t>
            </a:r>
          </a:p>
          <a:p>
            <a:pPr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«Методические рекомендации по подготовке и проведению  государственной итоговой аттестации по образовательным программам основного общего образования в 2020 году»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9797" y="2499742"/>
            <a:ext cx="8424692" cy="2515286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Письмо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Рособрнадзора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от 16.12.2019 № 10-1059</a:t>
            </a:r>
          </a:p>
          <a:p>
            <a:pPr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«Методические рекомендации по организации и проведению государственной итоговой аттестации по образовательным программам основного общего и среднего общего образования в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форме основного государственного экзамена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и единого государственного экзамена для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лиц с ограниченными возможностями здоровья, детей-инвалидов и инвалидов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»</a:t>
            </a:r>
            <a:endParaRPr lang="ru-RU" sz="220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628052" y="600543"/>
            <a:ext cx="8308974" cy="433387"/>
          </a:xfrm>
          <a:prstGeom prst="rect">
            <a:avLst/>
          </a:prstGeom>
          <a:noFill/>
          <a:ln w="936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Методическое обеспечение ГИА-9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5626" y="1383618"/>
            <a:ext cx="8520113" cy="1992066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Письмо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Рособрнадзора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от 16.12.2019 № 10-1059</a:t>
            </a:r>
          </a:p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«Методические рекомендации по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автоматизированной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процедуре проведения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государственного выпускного экзамена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по образовательным программам среднего общего образования в 2020 году»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654504" y="441935"/>
            <a:ext cx="8308974" cy="82407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Методическое обеспечение ГИА-9</a:t>
            </a:r>
          </a:p>
          <a:p>
            <a:pPr algn="ctr" eaLnBrk="1" hangingPunct="1"/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(региональный уровень)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49729" y="2649106"/>
            <a:ext cx="8518525" cy="1499623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ДО от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03.04.2020 № 119/01-04</a:t>
            </a:r>
            <a:r>
              <a:rPr lang="ru-RU" sz="22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«Об утверждении </a:t>
            </a:r>
            <a:r>
              <a:rPr lang="ru-RU" sz="2200" dirty="0" smtClean="0">
                <a:solidFill>
                  <a:srgbClr val="C00000"/>
                </a:solidFill>
                <a:latin typeface="Cambria" pitchFamily="18" charset="0"/>
              </a:rPr>
              <a:t>инструктивных материалов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 проведении государственной итоговой аттестации по образовательным программам основного общего образования»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49728" y="1491630"/>
            <a:ext cx="8518525" cy="822515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9865" dir="634411" algn="ctr" rotWithShape="0">
                    <a:srgbClr val="000000">
                      <a:alpha val="38033"/>
                    </a:srgbClr>
                  </a:outerShdw>
                </a:effectLst>
              </a14:hiddenEffects>
            </a:ext>
          </a:ex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ДО от 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03.04.2020 № 116/01-04 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«Об утверждении правил заполнения бланков для участников ГИА-9 в 2020 году»</a:t>
            </a:r>
            <a:r>
              <a:rPr lang="ru-RU" sz="22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"/>
          <p:cNvGrpSpPr>
            <a:grpSpLocks/>
          </p:cNvGrpSpPr>
          <p:nvPr/>
        </p:nvGrpSpPr>
        <p:grpSpPr bwMode="auto">
          <a:xfrm>
            <a:off x="16970" y="1275606"/>
            <a:ext cx="2880319" cy="3596788"/>
            <a:chOff x="249" y="1117"/>
            <a:chExt cx="2057" cy="2848"/>
          </a:xfrm>
        </p:grpSpPr>
        <p:pic>
          <p:nvPicPr>
            <p:cNvPr id="1332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1117"/>
              <a:ext cx="2058" cy="2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322" name="Text Box 3"/>
            <p:cNvSpPr txBox="1">
              <a:spLocks noChangeArrowheads="1"/>
            </p:cNvSpPr>
            <p:nvPr/>
          </p:nvSpPr>
          <p:spPr bwMode="auto">
            <a:xfrm>
              <a:off x="249" y="1117"/>
              <a:ext cx="2058" cy="2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643844" y="440455"/>
            <a:ext cx="8308974" cy="70008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600" b="1" i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Ответственность за нарушение установленного порядка</a:t>
            </a: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2933324" y="1140542"/>
            <a:ext cx="6175180" cy="1068736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9865" dir="634411" algn="ctr" rotWithShape="0">
                    <a:srgbClr val="000000">
                      <a:alpha val="38033"/>
                    </a:srgbClr>
                  </a:outerShdw>
                </a:effectLst>
              </a14:hiddenEffects>
            </a:ext>
          </a:ex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Федеральный закон от 30.12. 2001г. №195 ФЗ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«Кодекс Российской Федерации об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административных правонарушениях» (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ред.от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07.03.2018)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933324" y="2283718"/>
            <a:ext cx="6175180" cy="976403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9865" dir="634411" algn="ctr" rotWithShape="0">
                    <a:srgbClr val="000000">
                      <a:alpha val="38033"/>
                    </a:srgbClr>
                  </a:outerShdw>
                </a:effectLst>
              </a14:hiddenEffects>
            </a:ext>
          </a:ex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Статья 19.30.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Нарушение требований к ведению образовательной деятельности и организации образовательного процесса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2933324" y="3363838"/>
            <a:ext cx="6175180" cy="1622734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9865" dir="634411" algn="ctr" rotWithShape="0">
                    <a:srgbClr val="000000">
                      <a:alpha val="38033"/>
                    </a:srgbClr>
                  </a:outerShdw>
                </a:effectLst>
              </a14:hiddenEffects>
            </a:ext>
          </a:ex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4. Умышленное искажение результатов государственной итоговой аттестации и предусмотренных законодательством об образовании олимпиад школьников, а равно  нарушение установленного законодательством об  образовании порядка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проведения государственной итоговой аттестации влечет наложение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административного штрафа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419748"/>
            <a:ext cx="1403648" cy="124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238150">
            <a:off x="7484352" y="4176251"/>
            <a:ext cx="1733433" cy="13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90600" y="627460"/>
            <a:ext cx="7543800" cy="3942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Материалы располагаются</a:t>
            </a:r>
          </a:p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на сайте ГУ ЯО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ЦОиККО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http://coikko.ru </a:t>
            </a:r>
          </a:p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 разделе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ГИА-9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Нормативные документы</a:t>
            </a:r>
          </a:p>
          <a:p>
            <a:pPr algn="ctr" eaLnBrk="1" hangingPunct="1">
              <a:defRPr/>
            </a:pPr>
            <a:r>
              <a:rPr lang="ru-RU" sz="280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smtClean="0">
                <a:solidFill>
                  <a:schemeClr val="accent2">
                    <a:lumMod val="75000"/>
                  </a:schemeClr>
                </a:solidFill>
              </a:rPr>
              <a:t>Инструктивно-методические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материалы </a:t>
            </a:r>
          </a:p>
          <a:p>
            <a:pPr algn="ctr" eaLnBrk="1" hangingPunct="1">
              <a:defRPr/>
            </a:pP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14363" y="527941"/>
            <a:ext cx="8308976" cy="433389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Нормативные правовые акты ГИА-9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02123" y="1089718"/>
            <a:ext cx="8539162" cy="822515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Федеральный закон «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Об образовании в Российской Федерации»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 от 29.12.2012  № 273-ФЗ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529233" y="3435846"/>
            <a:ext cx="8542338" cy="1499623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Постановление Правительства РФ от 31.08.2013 № 755 «О ФИС обеспечения ГИА-9 и ГИА-11, и приема граждан в образовательные организации для получения среднего профессионального и высшего образования и РИС обеспечения проведения ГИА-9 и ГИА-11» 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9113" y="2355726"/>
            <a:ext cx="8518525" cy="882650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300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Федеральный закон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«Кодекс Российской Федерации об административных  правонарушениях»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 30.12.2001 № 195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08323" y="851098"/>
            <a:ext cx="8453883" cy="1807400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Приказ Министерства образования и науки  Российской Федерации «Об утверждении Порядка  аккредитации граждан в качестве общественных наблюдателей при проведении государственной  итоговой аттестации по образовательным программам  основного общего и среднего общего образования, всероссийской олимпиады школьников и олимпиад школьников» от 28.06.2013  № 491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85659" y="399603"/>
            <a:ext cx="8308975" cy="4333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Нормативные правовые акты ГИА-9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26431" y="2732613"/>
            <a:ext cx="8453883" cy="2361398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Федеральной службы по надзору в сфере образования и науки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«Об утверждении Порядка разработки, использования и хранения контрольных измерительных материалов проведения государственной итоговой  аттестации по образовательным программам основного общего образования и порядка разработки, использования и хранения контрольных измерительных материалов при проведении государственной итоговой  аттестации по образовательным программам среднего общего образования» от 17.12.2013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№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1274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660903" y="411510"/>
            <a:ext cx="8308974" cy="79208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Нормативные правовые акты</a:t>
            </a:r>
          </a:p>
          <a:p>
            <a:pPr algn="ctr" eaLnBrk="1" hangingPunct="1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Порядок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проведения ГИА-9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557660" y="2898514"/>
            <a:ext cx="8561586" cy="2176732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Определяет формы проведения ГИА-9, участников, требования к использованию средств обучения и воспитания, средств связи при проведении ГИА-9, требования предъявляемые к лицам, привлекаемым к проведению ГИА-9, порядок проверки экзаменационных работ, порядок подачи и рассмотрения апелляций, изменения и (или) аннулирования результатов ГИА-9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557659" y="1291913"/>
            <a:ext cx="8529837" cy="1499623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Минпросвещения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России и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Рособрнадзора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«Об утверждении </a:t>
            </a:r>
            <a:r>
              <a:rPr lang="ru-RU" sz="2200" b="1" dirty="0" smtClean="0">
                <a:solidFill>
                  <a:srgbClr val="C00000"/>
                </a:solidFill>
                <a:latin typeface="Cambria" pitchFamily="18" charset="0"/>
              </a:rPr>
              <a:t>Порядка проведения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государственной итоговой аттестации по образовательным программам основного общего образования»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от 07.11.2018   № 189/1513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39762" y="452451"/>
            <a:ext cx="8308976" cy="4333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Нормативные правовые акты ГИА-9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92125" y="909735"/>
            <a:ext cx="8604250" cy="1761233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</a:t>
            </a:r>
            <a:r>
              <a:rPr lang="ru-RU" sz="21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Минпросвещения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России и </a:t>
            </a:r>
            <a:r>
              <a:rPr lang="ru-RU" sz="21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Рособрнадзора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«Об утверждении единого расписания и продолжительности проведения </a:t>
            </a: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основного государственного экзамена 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по каждому учебному предмету, требований к использованию средств обучения и воспитания, при его проведении в 2020 году» от 14.11.2019 № 610/1560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501178" y="2797711"/>
            <a:ext cx="8604250" cy="2407564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</a:t>
            </a:r>
            <a:r>
              <a:rPr lang="ru-RU" sz="21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Минпросвещения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России и </a:t>
            </a:r>
            <a:r>
              <a:rPr lang="ru-RU" sz="21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Рособрнадзора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«Об утверждении единого расписания и продолжительности проведения </a:t>
            </a: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государственного выпускного экзамена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по образовательным программам основного общего и среднего общего образования по каждому учебному предмету, требований к использованию средств обучения и воспитания при его проведении в 2020 году» от 14.11.2019 № 611/1561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563314" y="483518"/>
            <a:ext cx="8678863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Продолжительность экзаменов ОГЭ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71472" y="928676"/>
            <a:ext cx="4690162" cy="895218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9pPr>
          </a:lstStyle>
          <a:p>
            <a:pPr algn="l" defTabSz="914400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Математика</a:t>
            </a:r>
          </a:p>
          <a:p>
            <a:pPr algn="l" defTabSz="914400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Русский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язык</a:t>
            </a:r>
            <a:endParaRPr lang="ru-RU" sz="220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5137" y="1857370"/>
            <a:ext cx="8678863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Продолжительность экзаменов ГВЭ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(письменный)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71472" y="2357436"/>
            <a:ext cx="4572032" cy="895218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9pPr>
          </a:lstStyle>
          <a:p>
            <a:pPr algn="l" defTabSz="914400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Математика</a:t>
            </a:r>
          </a:p>
          <a:p>
            <a:pPr algn="l" defTabSz="914400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Русский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язык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71472" y="3357568"/>
            <a:ext cx="8572528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Продолжительность подготовки ответов ГВЭ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(устный)</a:t>
            </a:r>
            <a:endParaRPr lang="ru-RU" sz="2000" i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71472" y="3786196"/>
            <a:ext cx="4339431" cy="587441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9pPr>
          </a:lstStyle>
          <a:p>
            <a:pPr algn="l" defTabSz="914400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Математика                    </a:t>
            </a: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1 ч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1142990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3 ч 55 мин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000364" y="257175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3 ч 55 мин</a:t>
            </a:r>
            <a:endParaRPr lang="ru-RU" dirty="0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71472" y="4357700"/>
            <a:ext cx="4339432" cy="587441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9pPr>
          </a:lstStyle>
          <a:p>
            <a:pPr algn="l" defTabSz="914400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Русский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язык               </a:t>
            </a: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40 мин</a:t>
            </a:r>
            <a:endParaRPr lang="ru-RU" sz="24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776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00034" y="428610"/>
            <a:ext cx="8879627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Средства обучения и воспитания, используемые на ОГЭ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00034" y="857238"/>
            <a:ext cx="8385249" cy="884070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9pPr>
          </a:lstStyle>
          <a:p>
            <a:pPr marL="342900" indent="-342900" algn="l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русский язык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</a:t>
            </a:r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400" dirty="0" smtClean="0">
                <a:solidFill>
                  <a:srgbClr val="009900"/>
                </a:solidFill>
                <a:latin typeface="Cambria" pitchFamily="18" charset="0"/>
              </a:rPr>
              <a:t>орфографические словари</a:t>
            </a:r>
          </a:p>
          <a:p>
            <a:pPr marL="342900" indent="-342900" algn="l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математика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– линейка, </a:t>
            </a:r>
            <a:r>
              <a:rPr lang="ru-RU" sz="2400" dirty="0" smtClean="0">
                <a:solidFill>
                  <a:srgbClr val="009900"/>
                </a:solidFill>
                <a:latin typeface="Cambria" pitchFamily="18" charset="0"/>
              </a:rPr>
              <a:t>справочные </a:t>
            </a:r>
            <a:r>
              <a:rPr lang="ru-RU" sz="2400" dirty="0" smtClean="0">
                <a:solidFill>
                  <a:srgbClr val="009900"/>
                </a:solidFill>
                <a:latin typeface="Cambria" pitchFamily="18" charset="0"/>
              </a:rPr>
              <a:t>материалы</a:t>
            </a:r>
            <a:endParaRPr lang="ru-RU" sz="2400" dirty="0" smtClean="0">
              <a:solidFill>
                <a:srgbClr val="009900"/>
              </a:solidFill>
              <a:latin typeface="Cambria" pitchFamily="18" charset="0"/>
            </a:endParaRPr>
          </a:p>
        </p:txBody>
      </p:sp>
      <p:pic>
        <p:nvPicPr>
          <p:cNvPr id="8" name="Picture 4" descr="http://kancler30.ru/item_pics/i_gak1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3835" y="945284"/>
            <a:ext cx="1214446" cy="70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28596" y="1785932"/>
            <a:ext cx="8572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Средства обучения и воспитания, используемые на ГВЭ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(письменный экзамен)</a:t>
            </a:r>
            <a:endParaRPr lang="ru-RU" sz="2000" i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71472" y="2500312"/>
            <a:ext cx="8385249" cy="884070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9pPr>
          </a:lstStyle>
          <a:p>
            <a:pPr marL="342900" indent="-342900" algn="l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русский язык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–</a:t>
            </a:r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400" dirty="0" smtClean="0">
                <a:solidFill>
                  <a:srgbClr val="009900"/>
                </a:solidFill>
                <a:latin typeface="Cambria" pitchFamily="18" charset="0"/>
              </a:rPr>
              <a:t>орфографические и толковые словари</a:t>
            </a:r>
          </a:p>
          <a:p>
            <a:pPr marL="342900" indent="-342900" algn="l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математика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– линейка, </a:t>
            </a:r>
            <a:r>
              <a:rPr lang="ru-RU" sz="2400" dirty="0" smtClean="0">
                <a:solidFill>
                  <a:srgbClr val="009900"/>
                </a:solidFill>
                <a:latin typeface="Cambria" pitchFamily="18" charset="0"/>
              </a:rPr>
              <a:t>справочные </a:t>
            </a:r>
            <a:r>
              <a:rPr lang="ru-RU" sz="2400" dirty="0" smtClean="0">
                <a:solidFill>
                  <a:srgbClr val="009900"/>
                </a:solidFill>
                <a:latin typeface="Cambria" pitchFamily="18" charset="0"/>
              </a:rPr>
              <a:t>материалы</a:t>
            </a:r>
            <a:endParaRPr lang="ru-RU" sz="2400" dirty="0" smtClean="0">
              <a:solidFill>
                <a:srgbClr val="009900"/>
              </a:solidFill>
              <a:latin typeface="Cambria" pitchFamily="18" charset="0"/>
            </a:endParaRPr>
          </a:p>
        </p:txBody>
      </p:sp>
      <p:pic>
        <p:nvPicPr>
          <p:cNvPr id="11" name="Picture 4" descr="http://kancler30.ru/item_pics/i_gak1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710" y="2714626"/>
            <a:ext cx="1243013" cy="72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85720" y="3571882"/>
            <a:ext cx="864396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Средства обучения и воспитания, используемые на ГВЭ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(устная форма)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71472" y="4429138"/>
            <a:ext cx="8385249" cy="514738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bg1"/>
                </a:solidFill>
                <a:latin typeface="Times New Roman" pitchFamily="18" charset="0"/>
                <a:ea typeface="MS Gothic" charset="-128"/>
              </a:defRPr>
            </a:lvl9pPr>
          </a:lstStyle>
          <a:p>
            <a:pPr marL="342900" indent="-342900" algn="l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математика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– линейка, </a:t>
            </a:r>
            <a:r>
              <a:rPr lang="ru-RU" sz="2400" dirty="0" smtClean="0">
                <a:solidFill>
                  <a:srgbClr val="009900"/>
                </a:solidFill>
                <a:latin typeface="Cambria" pitchFamily="18" charset="0"/>
              </a:rPr>
              <a:t>справочные </a:t>
            </a:r>
            <a:r>
              <a:rPr lang="ru-RU" sz="2400" dirty="0" smtClean="0">
                <a:solidFill>
                  <a:srgbClr val="009900"/>
                </a:solidFill>
                <a:latin typeface="Cambria" pitchFamily="18" charset="0"/>
              </a:rPr>
              <a:t>материалы</a:t>
            </a:r>
            <a:endParaRPr lang="ru-RU" sz="2400" dirty="0" smtClean="0">
              <a:solidFill>
                <a:srgbClr val="009900"/>
              </a:solidFill>
              <a:latin typeface="Cambria" pitchFamily="18" charset="0"/>
            </a:endParaRPr>
          </a:p>
        </p:txBody>
      </p:sp>
      <p:pic>
        <p:nvPicPr>
          <p:cNvPr id="15" name="Picture 4" descr="http://kancler30.ru/item_pics/i_gak1f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73" y="4344406"/>
            <a:ext cx="1143008" cy="66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35458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95536" y="267494"/>
            <a:ext cx="8640960" cy="72008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3360"/>
              </a:lnSpc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Нормативные правовые акты ГИА-9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(региональный уровень)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67544" y="843558"/>
            <a:ext cx="8518525" cy="2176732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департамента образования Ярославской области</a:t>
            </a:r>
          </a:p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«О проведении  государственной итоговой аттестации по образовательным программам основного общего и среднего общего образования, итогового собеседования, итогового сочинения (изложения) в Ярославской области в 2019/2020 учебном году» от 04.10.2019  № 301/01-04</a:t>
            </a:r>
            <a:endParaRPr lang="ru-RU" sz="2200" dirty="0" smtClean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23887" y="2966768"/>
            <a:ext cx="8520113" cy="2176732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департамента образования Ярославской области</a:t>
            </a:r>
          </a:p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«Об утверждении </a:t>
            </a:r>
            <a:r>
              <a:rPr lang="ru-RU" sz="2200" b="1" dirty="0" smtClean="0">
                <a:solidFill>
                  <a:srgbClr val="C00000"/>
                </a:solidFill>
                <a:latin typeface="Cambria" pitchFamily="18" charset="0"/>
              </a:rPr>
              <a:t>организационно-территориальной схемы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проведения государственной итоговой аттестации по образовательным программам основного общего образования в Ярославской области» от 29.12.2018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№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472/01-04 в редакции приказа от 14.02.2020 № 67/01-04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37093" y="987575"/>
            <a:ext cx="8518525" cy="2176732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Приказ департамента образования Ярославской области «Об утверждении </a:t>
            </a:r>
            <a:r>
              <a:rPr lang="ru-RU" sz="2200" b="1" dirty="0" smtClean="0">
                <a:solidFill>
                  <a:srgbClr val="C00000"/>
                </a:solidFill>
                <a:latin typeface="Cambria" pitchFamily="18" charset="0"/>
              </a:rPr>
              <a:t>Положения о пункте проведения экзамена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при проведении государственной итоговой аттестации по образовательным программам основного общего образования в Ярославской области» от  26.02.2019 № 72/01-04 в редакции приказа от 14.02.2020 № 66/01-04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95536" y="339502"/>
            <a:ext cx="8537198" cy="72008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Нормативные правовые акты ГИА-9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(региональный уровень)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537092" y="3147814"/>
            <a:ext cx="8518525" cy="1838177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 департамента образования Ярославской области</a:t>
            </a:r>
          </a:p>
          <a:p>
            <a:pPr algn="just" eaLnBrk="1" hangingPunct="1"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«Об утверждении перечня пунктов проведения экзаменов для проведения ГИА по образовательным программам основного общего образования в Ярославской области в 2020 году» от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28.02.2020  № 04-НП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EDEDED"/>
            </a:gs>
            <a:gs pos="100000">
              <a:srgbClr val="BCBCBC"/>
            </a:gs>
          </a:gsLst>
          <a:lin ang="16200000" scaled="1"/>
        </a:gradFill>
        <a:ln w="9360" cap="flat" cmpd="sng" algn="ctr">
          <a:solidFill>
            <a:srgbClr val="CC6600"/>
          </a:solidFill>
          <a:prstDash val="solid"/>
          <a:round/>
          <a:headEnd type="none" w="med" len="med"/>
          <a:tailEnd type="none" w="med" len="med"/>
        </a:ln>
        <a:effectLst>
          <a:outerShdw dist="109865" dir="634411" algn="ctr" rotWithShape="0">
            <a:srgbClr val="000000">
              <a:alpha val="38034"/>
            </a:srgbClr>
          </a:outerShdw>
        </a:effectLst>
      </a:spPr>
      <a:bodyPr vert="horz" wrap="square" lIns="90000" tIns="72000" rIns="90000" bIns="7200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>
            <a:tab pos="0" algn="l"/>
            <a:tab pos="447675" algn="l"/>
            <a:tab pos="896938" algn="l"/>
            <a:tab pos="1346200" algn="l"/>
            <a:tab pos="1795463" algn="l"/>
            <a:tab pos="2244725" algn="l"/>
            <a:tab pos="2693988" algn="l"/>
            <a:tab pos="3143250" algn="l"/>
            <a:tab pos="3592513" algn="l"/>
            <a:tab pos="4041775" algn="l"/>
            <a:tab pos="4491038" algn="l"/>
            <a:tab pos="4940300" algn="l"/>
            <a:tab pos="5389563" algn="l"/>
            <a:tab pos="5838825" algn="l"/>
            <a:tab pos="6288088" algn="l"/>
            <a:tab pos="6737350" algn="l"/>
            <a:tab pos="7186613" algn="l"/>
            <a:tab pos="7635875" algn="l"/>
            <a:tab pos="8085138" algn="l"/>
            <a:tab pos="8534400" algn="l"/>
            <a:tab pos="8983663" algn="l"/>
          </a:tabLst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EDEDED"/>
            </a:gs>
            <a:gs pos="100000">
              <a:srgbClr val="BCBCBC"/>
            </a:gs>
          </a:gsLst>
          <a:lin ang="16200000" scaled="1"/>
        </a:gradFill>
        <a:ln w="9360" cap="flat" cmpd="sng" algn="ctr">
          <a:solidFill>
            <a:srgbClr val="CC6600"/>
          </a:solidFill>
          <a:prstDash val="solid"/>
          <a:round/>
          <a:headEnd type="none" w="med" len="med"/>
          <a:tailEnd type="none" w="med" len="med"/>
        </a:ln>
        <a:effectLst>
          <a:outerShdw dist="109865" dir="634411" algn="ctr" rotWithShape="0">
            <a:srgbClr val="000000">
              <a:alpha val="38034"/>
            </a:srgbClr>
          </a:outerShdw>
        </a:effectLst>
      </a:spPr>
      <a:bodyPr vert="horz" wrap="square" lIns="90000" tIns="72000" rIns="90000" bIns="7200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>
            <a:tab pos="0" algn="l"/>
            <a:tab pos="447675" algn="l"/>
            <a:tab pos="896938" algn="l"/>
            <a:tab pos="1346200" algn="l"/>
            <a:tab pos="1795463" algn="l"/>
            <a:tab pos="2244725" algn="l"/>
            <a:tab pos="2693988" algn="l"/>
            <a:tab pos="3143250" algn="l"/>
            <a:tab pos="3592513" algn="l"/>
            <a:tab pos="4041775" algn="l"/>
            <a:tab pos="4491038" algn="l"/>
            <a:tab pos="4940300" algn="l"/>
            <a:tab pos="5389563" algn="l"/>
            <a:tab pos="5838825" algn="l"/>
            <a:tab pos="6288088" algn="l"/>
            <a:tab pos="6737350" algn="l"/>
            <a:tab pos="7186613" algn="l"/>
            <a:tab pos="7635875" algn="l"/>
            <a:tab pos="8085138" algn="l"/>
            <a:tab pos="8534400" algn="l"/>
            <a:tab pos="8983663" algn="l"/>
          </a:tabLst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17508</TotalTime>
  <Words>1030</Words>
  <Application>Microsoft Office PowerPoint</Application>
  <PresentationFormat>Экран (16:9)</PresentationFormat>
  <Paragraphs>96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Платон</dc:creator>
  <cp:lastModifiedBy>Tim</cp:lastModifiedBy>
  <cp:revision>1077</cp:revision>
  <cp:lastPrinted>2019-03-18T11:25:45Z</cp:lastPrinted>
  <dcterms:created xsi:type="dcterms:W3CDTF">1601-01-01T00:00:00Z</dcterms:created>
  <dcterms:modified xsi:type="dcterms:W3CDTF">2020-04-29T08:23:29Z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