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864" r:id="rId2"/>
    <p:sldId id="787" r:id="rId3"/>
    <p:sldId id="872" r:id="rId4"/>
    <p:sldId id="870" r:id="rId5"/>
    <p:sldId id="861" r:id="rId6"/>
    <p:sldId id="865" r:id="rId7"/>
    <p:sldId id="873" r:id="rId8"/>
    <p:sldId id="874" r:id="rId9"/>
    <p:sldId id="867" r:id="rId10"/>
    <p:sldId id="868" r:id="rId11"/>
    <p:sldId id="877" r:id="rId12"/>
    <p:sldId id="875" r:id="rId13"/>
    <p:sldId id="869" r:id="rId14"/>
    <p:sldId id="876" r:id="rId15"/>
    <p:sldId id="878" r:id="rId16"/>
    <p:sldId id="785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33CC"/>
    <a:srgbClr val="CFDEFB"/>
    <a:srgbClr val="6699FF"/>
    <a:srgbClr val="0066FF"/>
    <a:srgbClr val="CC6600"/>
    <a:srgbClr val="CC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06" autoAdjust="0"/>
    <p:restoredTop sz="98279" autoAdjust="0"/>
  </p:normalViewPr>
  <p:slideViewPr>
    <p:cSldViewPr>
      <p:cViewPr>
        <p:scale>
          <a:sx n="100" d="100"/>
          <a:sy n="100" d="100"/>
        </p:scale>
        <p:origin x="-194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6DF54D-B4B7-4FB8-A530-7F6A28568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3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3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3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EA0D672-726C-442D-AC3E-8F985FD82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hapka"/>
          <p:cNvPicPr>
            <a:picLocks noChangeAspect="1" noChangeArrowheads="1"/>
          </p:cNvPicPr>
          <p:nvPr/>
        </p:nvPicPr>
        <p:blipFill>
          <a:blip r:embed="rId2"/>
          <a:srcRect t="20197" b="5771"/>
          <a:stretch>
            <a:fillRect/>
          </a:stretch>
        </p:blipFill>
        <p:spPr bwMode="auto">
          <a:xfrm>
            <a:off x="1066800" y="0"/>
            <a:ext cx="7543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228600"/>
            <a:ext cx="0" cy="6096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609600"/>
            <a:ext cx="21336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6248400" cy="5516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24400" y="2133600"/>
            <a:ext cx="4191000" cy="1919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24400" y="4205288"/>
            <a:ext cx="4191000" cy="19208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2133600"/>
            <a:ext cx="8534400" cy="3992563"/>
          </a:xfr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609600"/>
            <a:ext cx="8534400" cy="5516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2133600"/>
            <a:ext cx="41910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1910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133600"/>
            <a:ext cx="85344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Line 12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9" name="Line 13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457200" y="228600"/>
            <a:ext cx="0" cy="6096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1" name="Picture 16" descr="shapka"/>
          <p:cNvPicPr>
            <a:picLocks noChangeAspect="1" noChangeArrowheads="1"/>
          </p:cNvPicPr>
          <p:nvPr/>
        </p:nvPicPr>
        <p:blipFill>
          <a:blip r:embed="rId17"/>
          <a:srcRect t="20197" b="5771"/>
          <a:stretch>
            <a:fillRect/>
          </a:stretch>
        </p:blipFill>
        <p:spPr bwMode="auto">
          <a:xfrm>
            <a:off x="1066800" y="0"/>
            <a:ext cx="75438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16" r:id="rId2"/>
    <p:sldLayoutId id="2147484617" r:id="rId3"/>
    <p:sldLayoutId id="2147484618" r:id="rId4"/>
    <p:sldLayoutId id="2147484619" r:id="rId5"/>
    <p:sldLayoutId id="2147484620" r:id="rId6"/>
    <p:sldLayoutId id="2147484621" r:id="rId7"/>
    <p:sldLayoutId id="2147484622" r:id="rId8"/>
    <p:sldLayoutId id="2147484623" r:id="rId9"/>
    <p:sldLayoutId id="2147484624" r:id="rId10"/>
    <p:sldLayoutId id="2147484625" r:id="rId11"/>
    <p:sldLayoutId id="2147484626" r:id="rId12"/>
    <p:sldLayoutId id="2147484627" r:id="rId13"/>
    <p:sldLayoutId id="2147484628" r:id="rId14"/>
    <p:sldLayoutId id="214748462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914400" y="990600"/>
            <a:ext cx="701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</a:rPr>
              <a:t>Государственная итоговая аттестация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</a:rPr>
              <a:t>по образовательным программам среднего общего образования </a:t>
            </a:r>
          </a:p>
          <a:p>
            <a:pPr algn="ctr">
              <a:defRPr/>
            </a:pPr>
            <a:endParaRPr lang="ru-RU" sz="2800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accent6"/>
                </a:solidFill>
              </a:rPr>
              <a:t>ИНСТРУКТАЖ</a:t>
            </a:r>
            <a:br>
              <a:rPr lang="ru-RU" sz="2800" b="1" dirty="0">
                <a:solidFill>
                  <a:schemeClr val="accent6"/>
                </a:solidFill>
              </a:rPr>
            </a:br>
            <a:r>
              <a:rPr lang="ru-RU" sz="2800" b="1" dirty="0">
                <a:solidFill>
                  <a:schemeClr val="accent6"/>
                </a:solidFill>
              </a:rPr>
              <a:t>РУКОВОДИТЕЛЕЙ</a:t>
            </a:r>
            <a:br>
              <a:rPr lang="ru-RU" sz="2800" b="1" dirty="0">
                <a:solidFill>
                  <a:schemeClr val="accent6"/>
                </a:solidFill>
              </a:rPr>
            </a:br>
            <a:r>
              <a:rPr lang="ru-RU" sz="2800" b="1" dirty="0">
                <a:solidFill>
                  <a:schemeClr val="accent6"/>
                </a:solidFill>
              </a:rPr>
              <a:t>ППЭ</a:t>
            </a:r>
            <a:r>
              <a:rPr lang="ru-RU" sz="2800" b="1" dirty="0">
                <a:solidFill>
                  <a:srgbClr val="0070C0"/>
                </a:solidFill>
              </a:rPr>
              <a:t/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075" name="Прямоугольник 4"/>
          <p:cNvSpPr>
            <a:spLocks noChangeArrowheads="1"/>
          </p:cNvSpPr>
          <p:nvPr/>
        </p:nvSpPr>
        <p:spPr bwMode="auto">
          <a:xfrm>
            <a:off x="2133600" y="40386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</a:rPr>
              <a:t>Нормативные правовые акты, регламентирующие проведение ГИА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33800" y="5715000"/>
            <a:ext cx="5187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</a:rPr>
              <a:t>Смирнова Татьяна Александровна,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</a:rPr>
              <a:t>главный специалист ГУ ЯО ЦОиККО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57200" y="23622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Памятки о правилах проведения единого государственного экзамена» от17.03.2016 № 192/01-03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15240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образовании конфликтной комиссии и утверждении её состава» от 18.02.2016 № 33/01-04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37338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правил заполнения бланков единого государственного экзамена в 2016 году» </a:t>
            </a:r>
            <a:r>
              <a:rPr lang="ru-RU" sz="2000"/>
              <a:t>от  08.04.2016  № 105/01-04</a:t>
            </a:r>
            <a:endParaRPr lang="ru-RU" sz="2000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4876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графика информирования участников ГИА по программам среднего общего образования о результатах ГИА и подачи апелляций о несогласии с выставленными баллами» от 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15240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составов руководителей, организаторов, технических специалистов, медицинских работников пунктов проведения ГИА по программам среднего общего образования» от    №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3200400"/>
            <a:ext cx="84582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инструктивных материалов по подготовке и проведению государственной итоговой аттестации по образовательным программам среднего общего образования в 2016 году</a:t>
            </a:r>
            <a:r>
              <a:rPr lang="ru-RU" sz="2000"/>
              <a:t>» </a:t>
            </a:r>
            <a:r>
              <a:rPr lang="ru-RU" sz="2000" smtClean="0"/>
              <a:t>от 20.04.2016  №118/01-04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6"/>
          <p:cNvSpPr>
            <a:spLocks noChangeArrowheads="1"/>
          </p:cNvSpPr>
          <p:nvPr/>
        </p:nvSpPr>
        <p:spPr bwMode="auto">
          <a:xfrm>
            <a:off x="457200" y="685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(федеральный уровень)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12954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подготовке и проведению единого государственного экзамена в пунктах проведения экзаменов в 2016 году»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2514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осуществлению общественного наблюдения при проведении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4038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организации системы видеонаблюдения при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5534025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«Правила заполнения бланков единого государственного экзамена в2016 году»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6"/>
          <p:cNvSpPr>
            <a:spLocks noChangeArrowheads="1"/>
          </p:cNvSpPr>
          <p:nvPr/>
        </p:nvSpPr>
        <p:spPr bwMode="auto">
          <a:xfrm>
            <a:off x="457200" y="685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(федеральный уровень)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1219200"/>
            <a:ext cx="85344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организации  и проведению государственной итоговой аттестации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здоровья»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33528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проведению государственной итоговой аттестации по образовательным программам среднего общего образования по всем учебным предметам в форме государственного выпускного экзамена (письменная форма)»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5181600"/>
            <a:ext cx="8534400" cy="16764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Письмо </a:t>
            </a:r>
            <a:r>
              <a:rPr lang="ru-RU" sz="2000" dirty="0" err="1"/>
              <a:t>Рособрнадзора</a:t>
            </a:r>
            <a:r>
              <a:rPr lang="ru-RU" sz="2000" dirty="0"/>
              <a:t> от 25.12.2015 №01-311/10-01 «Методические рекомендации по проведению государственной итоговой аттестации по образовательным программам среднего общего образования по всем учебным предметам в форме государственного выпускного экзамена (устная форма)»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6"/>
          <p:cNvSpPr>
            <a:spLocks noChangeArrowheads="1"/>
          </p:cNvSpPr>
          <p:nvPr/>
        </p:nvSpPr>
        <p:spPr bwMode="auto">
          <a:xfrm>
            <a:off x="457200" y="6858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Методическое обеспечение (региональный уровень)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0" y="1447800"/>
            <a:ext cx="16002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b="1" i="1"/>
              <a:t>ПАМЯТКИ</a:t>
            </a:r>
            <a:endParaRPr lang="ru-RU" sz="2000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" y="21336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Краткие требования  и Сценарий проведения ЕГЭ в ППЭ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57200" y="35052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Приём и отзыв апелляций о нарушении установленного порядка проведения государственной итоговой аттестации в ППЭ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28194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Возврат материалов из ППЭ в РЦОМ (после проведения экзамена)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534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i="1" dirty="0">
                <a:solidFill>
                  <a:schemeClr val="bg1"/>
                </a:solidFill>
              </a:rPr>
              <a:t>Ответственность за нарушение 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7411" name="Picture 6" descr="http://www.auto-edu.ru/pars_docs/refs/14/13489/13489_html_m1d8cd39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157413"/>
            <a:ext cx="2497138" cy="3810000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706438" y="1244600"/>
            <a:ext cx="7981950" cy="676275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 algn="ctr">
              <a:spcBef>
                <a:spcPts val="288"/>
              </a:spcBef>
              <a:tabLst>
                <a:tab pos="263484" algn="l"/>
              </a:tabLst>
              <a:defRPr/>
            </a:pPr>
            <a:r>
              <a:rPr lang="ru-RU" sz="1600" b="1" dirty="0">
                <a:solidFill>
                  <a:srgbClr val="006AB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30 декабря 2001 г. № 195</a:t>
            </a:r>
          </a:p>
          <a:p>
            <a:pPr algn="ctr">
              <a:spcAft>
                <a:spcPts val="288"/>
              </a:spcAft>
              <a:tabLst>
                <a:tab pos="263484" algn="l"/>
              </a:tabLst>
              <a:defRPr/>
            </a:pPr>
            <a:r>
              <a:rPr lang="ru-RU" sz="1600" b="1" dirty="0">
                <a:solidFill>
                  <a:srgbClr val="006AB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6AB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Федерации об административных правонарушениях</a:t>
            </a:r>
            <a:r>
              <a:rPr lang="ru-RU" sz="1600" b="1" dirty="0">
                <a:solidFill>
                  <a:srgbClr val="006AB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6AB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8775" y="5241925"/>
            <a:ext cx="6083300" cy="1476375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 algn="just">
              <a:spcAft>
                <a:spcPts val="576"/>
              </a:spcAft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13.11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. Нарушение установленного законом порядка сбора, хранения, использования или распространения информации о гражданах (персональных данных)</a:t>
            </a:r>
          </a:p>
          <a:p>
            <a:pPr algn="just">
              <a:spcAft>
                <a:spcPts val="576"/>
              </a:spcAft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13.12. 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Нарушение правил защиты информации</a:t>
            </a:r>
          </a:p>
          <a:p>
            <a:pPr algn="just">
              <a:defRPr/>
            </a:pPr>
            <a:r>
              <a:rPr lang="ru-RU" sz="1300" b="1" dirty="0">
                <a:solidFill>
                  <a:srgbClr val="006AB3"/>
                </a:solidFill>
                <a:cs typeface="Times New Roman" panose="02020603050405020304" pitchFamily="18" charset="0"/>
              </a:rPr>
              <a:t>Статья 13.14. </a:t>
            </a:r>
            <a:r>
              <a:rPr lang="ru-RU" sz="1300" dirty="0">
                <a:solidFill>
                  <a:srgbClr val="006AB3"/>
                </a:solidFill>
                <a:cs typeface="Times New Roman" panose="02020603050405020304" pitchFamily="18" charset="0"/>
              </a:rPr>
              <a:t>Разглашение информации с ограниченным доступом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98775" y="2062163"/>
            <a:ext cx="6083300" cy="3065462"/>
          </a:xfrm>
          <a:prstGeom prst="roundRect">
            <a:avLst/>
          </a:prstGeom>
          <a:solidFill>
            <a:schemeClr val="bg1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697" tIns="26348" rIns="52697" bIns="26348" anchor="ctr"/>
          <a:lstStyle/>
          <a:p>
            <a:pPr>
              <a:spcAft>
                <a:spcPts val="864"/>
              </a:spcAft>
              <a:defRPr/>
            </a:pPr>
            <a:r>
              <a:rPr lang="ru-RU" b="1" dirty="0">
                <a:solidFill>
                  <a:srgbClr val="006AB3"/>
                </a:solidFill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algn="just">
              <a:defRPr/>
            </a:pPr>
            <a:r>
              <a:rPr lang="ru-RU" b="1" dirty="0">
                <a:solidFill>
                  <a:srgbClr val="006AB3"/>
                </a:solidFill>
              </a:rPr>
              <a:t>п</a:t>
            </a:r>
            <a:r>
              <a:rPr lang="ru-RU" b="1" dirty="0">
                <a:solidFill>
                  <a:srgbClr val="006AB3"/>
                </a:solidFill>
              </a:rPr>
              <a:t>. 4 </a:t>
            </a:r>
            <a:r>
              <a:rPr lang="ru-RU" dirty="0">
                <a:solidFill>
                  <a:srgbClr val="006AB3"/>
                </a:solidFill>
              </a:rPr>
              <a:t>Умышленное </a:t>
            </a:r>
            <a:r>
              <a:rPr lang="ru-RU" dirty="0">
                <a:solidFill>
                  <a:srgbClr val="006AB3"/>
                </a:solidFill>
              </a:rPr>
              <a:t>искажение результатов государственной итоговой аттестации и предусмотренных законодательством об образовании олимпиад школьников, а равно нарушение установленного законодательством об образовании порядка проведения государственной итоговой аттестации -</a:t>
            </a:r>
          </a:p>
          <a:p>
            <a:pPr algn="just">
              <a:defRPr/>
            </a:pPr>
            <a:r>
              <a:rPr lang="ru-RU" dirty="0">
                <a:solidFill>
                  <a:srgbClr val="006AB3"/>
                </a:solidFill>
              </a:rPr>
              <a:t>влечет </a:t>
            </a:r>
            <a:r>
              <a:rPr lang="ru-RU" dirty="0">
                <a:solidFill>
                  <a:srgbClr val="006AB3"/>
                </a:solidFill>
              </a:rPr>
              <a:t>наложение административного штрафа на граждан в размере от </a:t>
            </a:r>
            <a:r>
              <a:rPr lang="ru-RU" dirty="0">
                <a:solidFill>
                  <a:srgbClr val="006AB3"/>
                </a:solidFill>
              </a:rPr>
              <a:t>3 </a:t>
            </a:r>
            <a:r>
              <a:rPr lang="ru-RU" dirty="0">
                <a:solidFill>
                  <a:srgbClr val="006AB3"/>
                </a:solidFill>
              </a:rPr>
              <a:t>тысяч до </a:t>
            </a:r>
            <a:r>
              <a:rPr lang="ru-RU" dirty="0">
                <a:solidFill>
                  <a:srgbClr val="006AB3"/>
                </a:solidFill>
              </a:rPr>
              <a:t>5 </a:t>
            </a:r>
            <a:r>
              <a:rPr lang="ru-RU" dirty="0">
                <a:solidFill>
                  <a:srgbClr val="006AB3"/>
                </a:solidFill>
              </a:rPr>
              <a:t>тысяч рублей; на должностных лиц - от </a:t>
            </a:r>
            <a:r>
              <a:rPr lang="ru-RU" dirty="0">
                <a:solidFill>
                  <a:srgbClr val="006AB3"/>
                </a:solidFill>
              </a:rPr>
              <a:t>20 тысяч </a:t>
            </a:r>
            <a:r>
              <a:rPr lang="ru-RU" dirty="0">
                <a:solidFill>
                  <a:srgbClr val="006AB3"/>
                </a:solidFill>
              </a:rPr>
              <a:t>до </a:t>
            </a:r>
            <a:r>
              <a:rPr lang="ru-RU" dirty="0">
                <a:solidFill>
                  <a:srgbClr val="006AB3"/>
                </a:solidFill>
              </a:rPr>
              <a:t>40 тысяч </a:t>
            </a:r>
            <a:r>
              <a:rPr lang="ru-RU" dirty="0">
                <a:solidFill>
                  <a:srgbClr val="006AB3"/>
                </a:solidFill>
              </a:rPr>
              <a:t>рублей; на юридических лиц - от </a:t>
            </a:r>
            <a:r>
              <a:rPr lang="ru-RU" dirty="0">
                <a:solidFill>
                  <a:srgbClr val="006AB3"/>
                </a:solidFill>
              </a:rPr>
              <a:t>50 </a:t>
            </a:r>
            <a:r>
              <a:rPr lang="ru-RU" dirty="0">
                <a:solidFill>
                  <a:srgbClr val="006AB3"/>
                </a:solidFill>
              </a:rPr>
              <a:t>тысяч до </a:t>
            </a:r>
            <a:r>
              <a:rPr lang="ru-RU" dirty="0">
                <a:solidFill>
                  <a:srgbClr val="006AB3"/>
                </a:solidFill>
              </a:rPr>
              <a:t>200 </a:t>
            </a:r>
            <a:r>
              <a:rPr lang="ru-RU" dirty="0">
                <a:solidFill>
                  <a:srgbClr val="006AB3"/>
                </a:solidFill>
              </a:rPr>
              <a:t>тысяч </a:t>
            </a:r>
            <a:r>
              <a:rPr lang="ru-RU" dirty="0">
                <a:solidFill>
                  <a:srgbClr val="006AB3"/>
                </a:solidFill>
              </a:rPr>
              <a:t>рублей</a:t>
            </a:r>
            <a:endParaRPr lang="ru-RU" dirty="0">
              <a:solidFill>
                <a:srgbClr val="006A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90600" y="836613"/>
            <a:ext cx="7543800" cy="5256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defTabSz="449263" eaLnBrk="1" hangingPunct="1">
              <a:buClr>
                <a:srgbClr val="000000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400" i="1">
              <a:solidFill>
                <a:srgbClr val="000000"/>
              </a:solidFill>
            </a:endParaRP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2286000" y="1905000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Материалы располагаются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на сайте ГУ ЯО ЦОиККО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http://coikko.ru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в разделе Государственная итоговая аттестация, ГИА-11,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</a:rPr>
              <a:t> Инструктивные методические материалы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>
                <a:solidFill>
                  <a:srgbClr val="00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  <p:sp>
        <p:nvSpPr>
          <p:cNvPr id="7171" name="Прямоугольник 7"/>
          <p:cNvSpPr>
            <a:spLocks noChangeArrowheads="1"/>
          </p:cNvSpPr>
          <p:nvPr/>
        </p:nvSpPr>
        <p:spPr bwMode="auto">
          <a:xfrm>
            <a:off x="457200" y="16764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dirty="0"/>
              <a:t>Федеральный закон «Об образовании в Российской Федерации» от 29.12.2012 № 273-ФЗ </a:t>
            </a:r>
          </a:p>
        </p:txBody>
      </p:sp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457200" y="51816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dirty="0"/>
              <a:t>Постановление Правительства РФ от 31 августа 2013 года № 755</a:t>
            </a:r>
          </a:p>
        </p:txBody>
      </p:sp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457200" y="26670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ru-RU" sz="2000" spc="-100" dirty="0"/>
              <a:t>Федеральный закон Российской Федерации «Об информации, информационных технологиях и защите информации»  от 27.07.2006  № 149-ФЗ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3657600"/>
            <a:ext cx="85344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defTabSz="1028700">
              <a:tabLst>
                <a:tab pos="130175" algn="l"/>
              </a:tabLst>
              <a:defRPr/>
            </a:pPr>
            <a:r>
              <a:rPr lang="ru-RU" sz="2000" dirty="0"/>
              <a:t>Федеральный  закон «О персональных данных» от 27.07.2006 № 152-ФЗ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42672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spcAft>
                <a:spcPts val="3000"/>
              </a:spcAft>
              <a:defRPr/>
            </a:pPr>
            <a:r>
              <a:rPr lang="ru-RU" sz="2000" dirty="0"/>
              <a:t>Федеральный закон «Кодекс Российской Федерации об административных  правонарушениях» от 30.12.2001 № 195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7"/>
          <p:cNvSpPr>
            <a:spLocks noChangeArrowheads="1"/>
          </p:cNvSpPr>
          <p:nvPr/>
        </p:nvSpPr>
        <p:spPr bwMode="auto">
          <a:xfrm>
            <a:off x="457200" y="1524000"/>
            <a:ext cx="8534400" cy="20145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 «Об утверждении порядка аккредитации граждан в качестве общественных наблюдателей при проведении государственной итоговой аттестации по образовательным программам основного общего и среднего общего образования, всероссийской олимпиады школьников и олимпиад школьников» от 28.06.2013 № 491</a:t>
            </a:r>
          </a:p>
        </p:txBody>
      </p:sp>
      <p:sp>
        <p:nvSpPr>
          <p:cNvPr id="10" name="Прямоугольник 8"/>
          <p:cNvSpPr>
            <a:spLocks noChangeArrowheads="1"/>
          </p:cNvSpPr>
          <p:nvPr/>
        </p:nvSpPr>
        <p:spPr bwMode="auto">
          <a:xfrm>
            <a:off x="457200" y="3733800"/>
            <a:ext cx="8534400" cy="263048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Порядка разработки, использования и хранения контрольных измерительных материалов при проведении государственной итоговой аттестации по образовательным программам основного общего образования и Порядка разработки, использования и хранения контрольных измерительных материалов при проведении государственной итоговой аттестации по образовательным программам среднего общего образования» от 17.12.2013 № 1274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Прямоугольник 8"/>
          <p:cNvSpPr>
            <a:spLocks noChangeArrowheads="1"/>
          </p:cNvSpPr>
          <p:nvPr/>
        </p:nvSpPr>
        <p:spPr bwMode="auto">
          <a:xfrm>
            <a:off x="457200" y="50292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единого расписания и продолжительности проведения единого государственного экзамена по каждому учебному предмету, перечня средств обучения и воспитания, используемых при его проведении в 2016 году» от 05.02.2016 № 72 </a:t>
            </a:r>
          </a:p>
        </p:txBody>
      </p:sp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457200" y="15240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Порядка проведения государственной итоговой аттестации по образовательным программам среднего общего образования» от 26.12.2013 № 1400 </a:t>
            </a:r>
          </a:p>
        </p:txBody>
      </p:sp>
      <p:sp>
        <p:nvSpPr>
          <p:cNvPr id="13" name="Прямоугольник 9"/>
          <p:cNvSpPr>
            <a:spLocks noChangeArrowheads="1"/>
          </p:cNvSpPr>
          <p:nvPr/>
        </p:nvSpPr>
        <p:spPr bwMode="auto">
          <a:xfrm>
            <a:off x="457200" y="2971800"/>
            <a:ext cx="85344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единого расписания и продолжительности проведения государственного выпускного экзамена по образовательным программам основного общего и среднего общего образования по каждому учебному предмету, перечня средств обучения и воспитания, используемых при его проведении в 2016 году» от 26.01.2016 № 34 </a:t>
            </a: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(федеральный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3733800" y="2362200"/>
            <a:ext cx="1981200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33CC"/>
                </a:solidFill>
              </a:rPr>
              <a:t>ПОРЯДОК</a:t>
            </a:r>
          </a:p>
        </p:txBody>
      </p:sp>
      <p:sp>
        <p:nvSpPr>
          <p:cNvPr id="5" name="Прямая соединительная линия 3"/>
          <p:cNvSpPr/>
          <p:nvPr/>
        </p:nvSpPr>
        <p:spPr>
          <a:xfrm>
            <a:off x="4572000" y="2819400"/>
            <a:ext cx="46038" cy="762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0774" y="0"/>
                </a:moveTo>
                <a:lnTo>
                  <a:pt x="50774" y="804199"/>
                </a:lnTo>
                <a:lnTo>
                  <a:pt x="45720" y="804199"/>
                </a:lnTo>
                <a:lnTo>
                  <a:pt x="45720" y="100779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228600" y="3276600"/>
            <a:ext cx="8763000" cy="3324225"/>
          </a:xfrm>
          <a:prstGeom prst="rect">
            <a:avLst/>
          </a:prstGeom>
          <a:solidFill>
            <a:schemeClr val="bg1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>
                <a:solidFill>
                  <a:srgbClr val="006AB3"/>
                </a:solidFill>
              </a:rPr>
              <a:t>    </a:t>
            </a:r>
            <a:r>
              <a:rPr lang="ru-RU" sz="2000"/>
              <a:t>Определяет формы проведения государственной итоговой аттестации по образовательным программам среднего общего образования (ГИА), участников, сроки и продолжительность проведения ГИА, требования к использованию средств обучения и воспитания, средств связи при проведении ГИА, требования, предъявляемые к лицам, привлекаемым к проведению ГИА, порядок проверки экзаменационных работ, порядок подачи и рассмотрения апелляций, изменения и (или) аннулирования результатов ГИА</a:t>
            </a:r>
          </a:p>
        </p:txBody>
      </p: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3000"/>
              </a:spcAft>
            </a:pPr>
            <a:r>
              <a:rPr lang="ru-RU" sz="2800" b="1" i="1">
                <a:solidFill>
                  <a:schemeClr val="bg1"/>
                </a:solidFill>
              </a:rPr>
              <a:t>Порядок проведения ГИА</a:t>
            </a: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457200" y="990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 eaLnBrk="1" hangingPunct="1">
              <a:tabLst>
                <a:tab pos="130175" algn="l"/>
              </a:tabLst>
              <a:defRPr/>
            </a:pPr>
            <a:r>
              <a:rPr lang="ru-RU" sz="2000" dirty="0"/>
              <a:t>Приказ Министерства образования и науки Российской Федерации «Об утверждении Порядка проведения государственной итоговой аттестации по образовательным программам среднего общего образования» от 26.12.2013 № 1400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1676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«дорожной карты» подготовки и проведения ГИА по образовательным программам основного общего и среднего общего образования в Ярославской области в 2016 году» от 28.07.2015 № 557/01-03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3352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перечня мест регистрации выпускников прошлых лет на сдачу итогового сочинения и ЕГЭ в Ярославской области в 2016 году и в дополнительные сроки 2015 года» от 27.08.2015 № 28-нп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49530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муниципальных координаторов проведения государственной итоговой аттестации в Ярославской области в 2016 году» от 16.10.2015 № 229/01-04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15240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проведении государственной итоговой аттестации по образовательным программам основного общего и среднего общего образования, итогового сочинения (изложения) в Ярославской области в 2016 году» от 16.11.2015 № 790/01-03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31242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организационно-территориальной схемы проведения государственной итоговой аттестации по образовательным программам среднего общего образования в  Ярославской области» от 18.02.2014  № 95/01-03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4800600"/>
            <a:ext cx="8534400" cy="193833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от 18.02.2014 № 95/01-03 «Об утверждении организационно-территориальной схемы проведения государственной итоговой аттестации по образовательным программам среднего общего образования в  Ярославской области» от 13.03.2015 № 220/01-03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6"/>
          <p:cNvSpPr>
            <a:spLocks noChangeArrowheads="1"/>
          </p:cNvSpPr>
          <p:nvPr/>
        </p:nvSpPr>
        <p:spPr bwMode="auto">
          <a:xfrm>
            <a:off x="2286000" y="2209800"/>
            <a:ext cx="4572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4000"/>
              </a:spcAft>
            </a:pPr>
            <a:endParaRPr lang="ru-RU">
              <a:solidFill>
                <a:srgbClr val="006AB3"/>
              </a:solidFill>
            </a:endParaRPr>
          </a:p>
          <a:p>
            <a:pPr algn="just">
              <a:spcAft>
                <a:spcPts val="3000"/>
              </a:spcAft>
            </a:pPr>
            <a:endParaRPr lang="ru-RU">
              <a:solidFill>
                <a:srgbClr val="006AB3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b="1" i="1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57200" y="1447800"/>
            <a:ext cx="8534400" cy="163195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Инструкции по обеспечению информационной безопасности при проведении государственной итоговой аттестации по образовательным программам среднего общего образования в Ярославской  области» от 30.09.2014 № 28-нп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57200" y="32004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форм заявлений для участия в государственной итоговой аттестации по образовательным программам среднего общего образования в Ярославской области» от 03.12.2015 № 270/01-04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46482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состава государственной экзаменационной комиссии в 2016 году» от 24.12.2015 № 283/01-04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57200" y="57912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от 24.12.2015 №283/01-04» от 29.01.2016 № 14/01-04/2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57200" y="14478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перечня пунктов проведения государственной итоговой аттестации по образовательным программам среднего общего образования в Ярославской области в 2016 году</a:t>
            </a:r>
            <a:r>
              <a:rPr lang="ru-RU" sz="2000"/>
              <a:t>» </a:t>
            </a:r>
            <a:r>
              <a:rPr lang="ru-RU" sz="2000" smtClean="0"/>
              <a:t>от 31.12.2015 № 34-нп</a:t>
            </a:r>
            <a:endParaRPr lang="ru-RU" sz="2000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57200" y="3048000"/>
            <a:ext cx="8534400" cy="70802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конфликтной комиссии и утверждении её состава» от18.02.2016 №33/01-04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9750" y="609600"/>
            <a:ext cx="84455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i="1">
                <a:solidFill>
                  <a:schemeClr val="bg1"/>
                </a:solidFill>
              </a:rPr>
              <a:t>Нормативные правовые документы                </a:t>
            </a:r>
            <a:r>
              <a:rPr lang="ru-RU" sz="2400" b="1" i="1">
                <a:solidFill>
                  <a:schemeClr val="bg1"/>
                </a:solidFill>
              </a:rPr>
              <a:t>(региональный уровень)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7200" y="4038600"/>
            <a:ext cx="8534400" cy="13239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«Об утверждении форм удостоверения общественного наблюдателя и заявления на аккредитацию граждан в качестве общественных наблюдателей при проведении ГИА и ВОШ» от 05.03.2015 № 180/01-03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57200" y="28956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от 05.03.2015 №180/01-03» от 03.03.2016 № 160/01-03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57200" y="5486400"/>
            <a:ext cx="8534400" cy="1016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C66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just" defTabSz="1028700">
              <a:tabLst>
                <a:tab pos="130175" algn="l"/>
              </a:tabLst>
              <a:defRPr/>
            </a:pPr>
            <a:r>
              <a:rPr lang="ru-RU" sz="2000" dirty="0"/>
              <a:t>Приказ департамента образования Ярославской области «О внесении изменений в приказ департамента образования от 05.03.2015 №180/01-03» от 03.03.2016 № 160/01-03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CCFF"/>
        </a:solidFill>
        <a:ln w="25400" cap="flat" cmpd="sng" algn="ctr">
          <a:solidFill>
            <a:srgbClr val="CC66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000000">
              <a:alpha val="50000"/>
            </a:srgb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12320</TotalTime>
  <Words>1464</Words>
  <Application>Microsoft Office PowerPoint</Application>
  <PresentationFormat>Экран (4:3)</PresentationFormat>
  <Paragraphs>81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Ответственность за нарушение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Платон</dc:creator>
  <cp:lastModifiedBy>СмирноваТА</cp:lastModifiedBy>
  <cp:revision>541</cp:revision>
  <cp:lastPrinted>1601-01-01T00:00:00Z</cp:lastPrinted>
  <dcterms:created xsi:type="dcterms:W3CDTF">1601-01-01T00:00:00Z</dcterms:created>
  <dcterms:modified xsi:type="dcterms:W3CDTF">2016-04-26T11:28:46Z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