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12192000" cy="6858000"/>
  <p:notesSz cx="12192000" cy="6858000"/>
  <p:embeddedFontLst>
    <p:embeddedFont>
      <p:font typeface="Century Gothic" pitchFamily="34" charset="0"/>
      <p:regular r:id="rId40"/>
      <p:bold r:id="rId41"/>
      <p:italic r:id="rId42"/>
      <p:boldItalic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Bookman Old Style" pitchFamily="18" charset="0"/>
      <p:regular r:id="rId48"/>
      <p:bold r:id="rId49"/>
      <p:italic r:id="rId50"/>
      <p:boldItalic r:id="rId51"/>
    </p:embeddedFont>
    <p:embeddedFont>
      <p:font typeface="Cambria" pitchFamily="18" charset="0"/>
      <p:regular r:id="rId52"/>
      <p:bold r:id="rId53"/>
      <p:italic r:id="rId54"/>
      <p:boldItalic r:id="rId55"/>
    </p:embeddedFont>
    <p:embeddedFont>
      <p:font typeface="Tahoma" pitchFamily="34" charset="0"/>
      <p:regular r:id="rId56"/>
      <p:bold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4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0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93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9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2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1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7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426903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74725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1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35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E4FF"/>
            </a:gs>
            <a:gs pos="82000">
              <a:schemeClr val="bg1"/>
            </a:gs>
            <a:gs pos="21000">
              <a:schemeClr val="bg1"/>
            </a:gs>
            <a:gs pos="100000">
              <a:srgbClr val="9BE5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AD17-563A-4D54-8B8C-8FC706E23AA8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1426903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7126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18" Type="http://schemas.openxmlformats.org/officeDocument/2006/relationships/image" Target="../media/image124.jpeg"/><Relationship Id="rId26" Type="http://schemas.openxmlformats.org/officeDocument/2006/relationships/image" Target="../media/image132.jpeg"/><Relationship Id="rId3" Type="http://schemas.openxmlformats.org/officeDocument/2006/relationships/image" Target="../media/image109.jpeg"/><Relationship Id="rId21" Type="http://schemas.openxmlformats.org/officeDocument/2006/relationships/image" Target="../media/image127.jpeg"/><Relationship Id="rId7" Type="http://schemas.openxmlformats.org/officeDocument/2006/relationships/image" Target="../media/image113.jpeg"/><Relationship Id="rId12" Type="http://schemas.openxmlformats.org/officeDocument/2006/relationships/image" Target="../media/image118.png"/><Relationship Id="rId17" Type="http://schemas.openxmlformats.org/officeDocument/2006/relationships/image" Target="../media/image123.jpeg"/><Relationship Id="rId25" Type="http://schemas.openxmlformats.org/officeDocument/2006/relationships/image" Target="../media/image131.png"/><Relationship Id="rId2" Type="http://schemas.openxmlformats.org/officeDocument/2006/relationships/image" Target="../media/image108.jpe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jpeg"/><Relationship Id="rId24" Type="http://schemas.openxmlformats.org/officeDocument/2006/relationships/image" Target="../media/image130.png"/><Relationship Id="rId32" Type="http://schemas.openxmlformats.org/officeDocument/2006/relationships/image" Target="../media/image138.jpeg"/><Relationship Id="rId5" Type="http://schemas.openxmlformats.org/officeDocument/2006/relationships/image" Target="../media/image111.png"/><Relationship Id="rId15" Type="http://schemas.openxmlformats.org/officeDocument/2006/relationships/image" Target="../media/image121.jpe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jpeg"/><Relationship Id="rId19" Type="http://schemas.openxmlformats.org/officeDocument/2006/relationships/image" Target="../media/image125.jpe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jpeg"/><Relationship Id="rId14" Type="http://schemas.openxmlformats.org/officeDocument/2006/relationships/image" Target="../media/image120.png"/><Relationship Id="rId22" Type="http://schemas.openxmlformats.org/officeDocument/2006/relationships/image" Target="../media/image128.jpeg"/><Relationship Id="rId27" Type="http://schemas.openxmlformats.org/officeDocument/2006/relationships/image" Target="../media/image133.jpeg"/><Relationship Id="rId30" Type="http://schemas.openxmlformats.org/officeDocument/2006/relationships/image" Target="../media/image1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jpe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jpe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524000" y="1676400"/>
            <a:ext cx="9144000" cy="32305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</a:pP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Общественное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наблюдение </a:t>
            </a:r>
            <a:r>
              <a:rPr sz="4400" b="1" spc="-885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при</a:t>
            </a:r>
            <a:r>
              <a:rPr sz="4400" b="1" spc="-10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проведении</a:t>
            </a:r>
            <a:endParaRPr sz="4400" dirty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algn="ctr">
              <a:lnSpc>
                <a:spcPts val="3210"/>
              </a:lnSpc>
            </a:pP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государственной</a:t>
            </a:r>
            <a:r>
              <a:rPr sz="4400" b="1" spc="-45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итоговой</a:t>
            </a:r>
            <a:endParaRPr sz="4400" dirty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 marL="45720" marR="40005" algn="ctr">
              <a:lnSpc>
                <a:spcPct val="90000"/>
              </a:lnSpc>
              <a:spcBef>
                <a:spcPts val="190"/>
              </a:spcBef>
            </a:pP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аттестации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по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программам </a:t>
            </a:r>
            <a:r>
              <a:rPr sz="4400" b="1" spc="-885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основного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общего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образования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(ГИА-9)</a:t>
            </a:r>
            <a:endParaRPr sz="4400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00818" y="555751"/>
            <a:ext cx="1408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C293D"/>
                </a:solidFill>
                <a:latin typeface="Calibri"/>
                <a:cs typeface="Calibri"/>
              </a:rPr>
              <a:t>Апрель</a:t>
            </a:r>
            <a:r>
              <a:rPr sz="2000" b="1" spc="-85" dirty="0">
                <a:solidFill>
                  <a:srgbClr val="CC293D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C293D"/>
                </a:solidFill>
                <a:latin typeface="Calibri"/>
                <a:cs typeface="Calibri"/>
              </a:rPr>
              <a:t>2019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432816"/>
            <a:ext cx="1981200" cy="92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720590" marR="5080" indent="-2062480">
              <a:lnSpc>
                <a:spcPts val="3020"/>
              </a:lnSpc>
              <a:spcBef>
                <a:spcPts val="480"/>
              </a:spcBef>
            </a:pPr>
            <a:r>
              <a:rPr sz="2800" spc="-5" dirty="0"/>
              <a:t>До</a:t>
            </a:r>
            <a:r>
              <a:rPr sz="2800" dirty="0"/>
              <a:t> </a:t>
            </a:r>
            <a:r>
              <a:rPr sz="2800" spc="-5" dirty="0"/>
              <a:t>начала</a:t>
            </a:r>
            <a:r>
              <a:rPr sz="2800" spc="5" dirty="0"/>
              <a:t> </a:t>
            </a:r>
            <a:r>
              <a:rPr sz="2800" spc="-10" dirty="0"/>
              <a:t>экзамена</a:t>
            </a:r>
            <a:r>
              <a:rPr sz="2800" spc="20" dirty="0"/>
              <a:t> </a:t>
            </a:r>
            <a:r>
              <a:rPr sz="2800" spc="-10" dirty="0"/>
              <a:t>общественный наблюдатель </a:t>
            </a:r>
            <a:r>
              <a:rPr sz="2800" spc="-770" dirty="0"/>
              <a:t> </a:t>
            </a:r>
            <a:r>
              <a:rPr sz="2800" spc="-5" dirty="0"/>
              <a:t>должен</a:t>
            </a:r>
            <a:r>
              <a:rPr sz="2800" spc="5" dirty="0"/>
              <a:t> </a:t>
            </a:r>
            <a:r>
              <a:rPr sz="2800" spc="-5" dirty="0"/>
              <a:t>обратить </a:t>
            </a:r>
            <a:r>
              <a:rPr sz="2800" spc="-10" dirty="0"/>
              <a:t>внимание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99288" y="1502663"/>
            <a:ext cx="2540635" cy="852169"/>
            <a:chOff x="399288" y="1502663"/>
            <a:chExt cx="2540635" cy="852169"/>
          </a:xfrm>
        </p:grpSpPr>
        <p:sp>
          <p:nvSpPr>
            <p:cNvPr id="4" name="object 4"/>
            <p:cNvSpPr/>
            <p:nvPr/>
          </p:nvSpPr>
          <p:spPr>
            <a:xfrm>
              <a:off x="409194" y="1512569"/>
              <a:ext cx="2520950" cy="832485"/>
            </a:xfrm>
            <a:custGeom>
              <a:avLst/>
              <a:gdLst/>
              <a:ahLst/>
              <a:cxnLst/>
              <a:rect l="l" t="t" r="r" b="b"/>
              <a:pathLst>
                <a:path w="2520950" h="832485">
                  <a:moveTo>
                    <a:pt x="2382012" y="0"/>
                  </a:moveTo>
                  <a:lnTo>
                    <a:pt x="138684" y="0"/>
                  </a:lnTo>
                  <a:lnTo>
                    <a:pt x="94848" y="7071"/>
                  </a:lnTo>
                  <a:lnTo>
                    <a:pt x="56778" y="26761"/>
                  </a:lnTo>
                  <a:lnTo>
                    <a:pt x="26757" y="56784"/>
                  </a:lnTo>
                  <a:lnTo>
                    <a:pt x="7070" y="94853"/>
                  </a:lnTo>
                  <a:lnTo>
                    <a:pt x="0" y="138683"/>
                  </a:lnTo>
                  <a:lnTo>
                    <a:pt x="0" y="693419"/>
                  </a:lnTo>
                  <a:lnTo>
                    <a:pt x="7070" y="737250"/>
                  </a:lnTo>
                  <a:lnTo>
                    <a:pt x="26757" y="775319"/>
                  </a:lnTo>
                  <a:lnTo>
                    <a:pt x="56778" y="805342"/>
                  </a:lnTo>
                  <a:lnTo>
                    <a:pt x="94848" y="825032"/>
                  </a:lnTo>
                  <a:lnTo>
                    <a:pt x="138684" y="832103"/>
                  </a:lnTo>
                  <a:lnTo>
                    <a:pt x="2382012" y="832103"/>
                  </a:lnTo>
                  <a:lnTo>
                    <a:pt x="2425842" y="825032"/>
                  </a:lnTo>
                  <a:lnTo>
                    <a:pt x="2463911" y="805342"/>
                  </a:lnTo>
                  <a:lnTo>
                    <a:pt x="2493934" y="775319"/>
                  </a:lnTo>
                  <a:lnTo>
                    <a:pt x="2513624" y="737250"/>
                  </a:lnTo>
                  <a:lnTo>
                    <a:pt x="2520696" y="693419"/>
                  </a:lnTo>
                  <a:lnTo>
                    <a:pt x="2520696" y="138683"/>
                  </a:lnTo>
                  <a:lnTo>
                    <a:pt x="2513624" y="94853"/>
                  </a:lnTo>
                  <a:lnTo>
                    <a:pt x="2493934" y="56784"/>
                  </a:lnTo>
                  <a:lnTo>
                    <a:pt x="2463911" y="26761"/>
                  </a:lnTo>
                  <a:lnTo>
                    <a:pt x="2425842" y="7071"/>
                  </a:lnTo>
                  <a:lnTo>
                    <a:pt x="2382012" y="0"/>
                  </a:lnTo>
                  <a:close/>
                </a:path>
              </a:pathLst>
            </a:custGeom>
            <a:solidFill>
              <a:srgbClr val="E7F1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09194" y="1512569"/>
              <a:ext cx="2520950" cy="832485"/>
            </a:xfrm>
            <a:custGeom>
              <a:avLst/>
              <a:gdLst/>
              <a:ahLst/>
              <a:cxnLst/>
              <a:rect l="l" t="t" r="r" b="b"/>
              <a:pathLst>
                <a:path w="2520950" h="832485">
                  <a:moveTo>
                    <a:pt x="0" y="138683"/>
                  </a:moveTo>
                  <a:lnTo>
                    <a:pt x="7070" y="94853"/>
                  </a:lnTo>
                  <a:lnTo>
                    <a:pt x="26757" y="56784"/>
                  </a:lnTo>
                  <a:lnTo>
                    <a:pt x="56778" y="26761"/>
                  </a:lnTo>
                  <a:lnTo>
                    <a:pt x="94848" y="7071"/>
                  </a:lnTo>
                  <a:lnTo>
                    <a:pt x="138684" y="0"/>
                  </a:lnTo>
                  <a:lnTo>
                    <a:pt x="2382012" y="0"/>
                  </a:lnTo>
                  <a:lnTo>
                    <a:pt x="2425842" y="7071"/>
                  </a:lnTo>
                  <a:lnTo>
                    <a:pt x="2463911" y="26761"/>
                  </a:lnTo>
                  <a:lnTo>
                    <a:pt x="2493934" y="56784"/>
                  </a:lnTo>
                  <a:lnTo>
                    <a:pt x="2513624" y="94853"/>
                  </a:lnTo>
                  <a:lnTo>
                    <a:pt x="2520696" y="138683"/>
                  </a:lnTo>
                  <a:lnTo>
                    <a:pt x="2520696" y="693419"/>
                  </a:lnTo>
                  <a:lnTo>
                    <a:pt x="2513624" y="737250"/>
                  </a:lnTo>
                  <a:lnTo>
                    <a:pt x="2493934" y="775319"/>
                  </a:lnTo>
                  <a:lnTo>
                    <a:pt x="2463911" y="805342"/>
                  </a:lnTo>
                  <a:lnTo>
                    <a:pt x="2425842" y="825032"/>
                  </a:lnTo>
                  <a:lnTo>
                    <a:pt x="2382012" y="832103"/>
                  </a:lnTo>
                  <a:lnTo>
                    <a:pt x="138684" y="832103"/>
                  </a:lnTo>
                  <a:lnTo>
                    <a:pt x="94848" y="825032"/>
                  </a:lnTo>
                  <a:lnTo>
                    <a:pt x="56778" y="805342"/>
                  </a:lnTo>
                  <a:lnTo>
                    <a:pt x="26757" y="775319"/>
                  </a:lnTo>
                  <a:lnTo>
                    <a:pt x="7070" y="737250"/>
                  </a:lnTo>
                  <a:lnTo>
                    <a:pt x="0" y="693419"/>
                  </a:lnTo>
                  <a:lnTo>
                    <a:pt x="0" y="138683"/>
                  </a:lnTo>
                  <a:close/>
                </a:path>
              </a:pathLst>
            </a:custGeom>
            <a:ln w="1981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2147" y="1546986"/>
            <a:ext cx="16910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Помещение для </a:t>
            </a:r>
            <a:r>
              <a:rPr sz="1600" b="1" spc="-434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личных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вещей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участников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ГИА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36392" y="1502663"/>
            <a:ext cx="2539365" cy="852169"/>
            <a:chOff x="3136392" y="1502663"/>
            <a:chExt cx="2539365" cy="852169"/>
          </a:xfrm>
        </p:grpSpPr>
        <p:sp>
          <p:nvSpPr>
            <p:cNvPr id="8" name="object 8"/>
            <p:cNvSpPr/>
            <p:nvPr/>
          </p:nvSpPr>
          <p:spPr>
            <a:xfrm>
              <a:off x="3146298" y="1512569"/>
              <a:ext cx="2519680" cy="832485"/>
            </a:xfrm>
            <a:custGeom>
              <a:avLst/>
              <a:gdLst/>
              <a:ahLst/>
              <a:cxnLst/>
              <a:rect l="l" t="t" r="r" b="b"/>
              <a:pathLst>
                <a:path w="2519679" h="832485">
                  <a:moveTo>
                    <a:pt x="2380488" y="0"/>
                  </a:moveTo>
                  <a:lnTo>
                    <a:pt x="138684" y="0"/>
                  </a:lnTo>
                  <a:lnTo>
                    <a:pt x="94853" y="7071"/>
                  </a:lnTo>
                  <a:lnTo>
                    <a:pt x="56784" y="26761"/>
                  </a:lnTo>
                  <a:lnTo>
                    <a:pt x="26761" y="56784"/>
                  </a:lnTo>
                  <a:lnTo>
                    <a:pt x="7071" y="94853"/>
                  </a:lnTo>
                  <a:lnTo>
                    <a:pt x="0" y="138683"/>
                  </a:lnTo>
                  <a:lnTo>
                    <a:pt x="0" y="693419"/>
                  </a:lnTo>
                  <a:lnTo>
                    <a:pt x="7071" y="737250"/>
                  </a:lnTo>
                  <a:lnTo>
                    <a:pt x="26761" y="775319"/>
                  </a:lnTo>
                  <a:lnTo>
                    <a:pt x="56784" y="805342"/>
                  </a:lnTo>
                  <a:lnTo>
                    <a:pt x="94853" y="825032"/>
                  </a:lnTo>
                  <a:lnTo>
                    <a:pt x="138684" y="832103"/>
                  </a:lnTo>
                  <a:lnTo>
                    <a:pt x="2380488" y="832103"/>
                  </a:lnTo>
                  <a:lnTo>
                    <a:pt x="2424318" y="825032"/>
                  </a:lnTo>
                  <a:lnTo>
                    <a:pt x="2462387" y="805342"/>
                  </a:lnTo>
                  <a:lnTo>
                    <a:pt x="2492410" y="775319"/>
                  </a:lnTo>
                  <a:lnTo>
                    <a:pt x="2512100" y="737250"/>
                  </a:lnTo>
                  <a:lnTo>
                    <a:pt x="2519172" y="693419"/>
                  </a:lnTo>
                  <a:lnTo>
                    <a:pt x="2519172" y="138683"/>
                  </a:lnTo>
                  <a:lnTo>
                    <a:pt x="2512100" y="94853"/>
                  </a:lnTo>
                  <a:lnTo>
                    <a:pt x="2492410" y="56784"/>
                  </a:lnTo>
                  <a:lnTo>
                    <a:pt x="2462387" y="26761"/>
                  </a:lnTo>
                  <a:lnTo>
                    <a:pt x="2424318" y="7071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7F1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146298" y="1512569"/>
              <a:ext cx="2519680" cy="832485"/>
            </a:xfrm>
            <a:custGeom>
              <a:avLst/>
              <a:gdLst/>
              <a:ahLst/>
              <a:cxnLst/>
              <a:rect l="l" t="t" r="r" b="b"/>
              <a:pathLst>
                <a:path w="2519679" h="832485">
                  <a:moveTo>
                    <a:pt x="0" y="138683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2380488" y="0"/>
                  </a:lnTo>
                  <a:lnTo>
                    <a:pt x="2424318" y="7071"/>
                  </a:lnTo>
                  <a:lnTo>
                    <a:pt x="2462387" y="26761"/>
                  </a:lnTo>
                  <a:lnTo>
                    <a:pt x="2492410" y="56784"/>
                  </a:lnTo>
                  <a:lnTo>
                    <a:pt x="2512100" y="94853"/>
                  </a:lnTo>
                  <a:lnTo>
                    <a:pt x="2519172" y="138683"/>
                  </a:lnTo>
                  <a:lnTo>
                    <a:pt x="2519172" y="693419"/>
                  </a:lnTo>
                  <a:lnTo>
                    <a:pt x="2512100" y="737250"/>
                  </a:lnTo>
                  <a:lnTo>
                    <a:pt x="2492410" y="775319"/>
                  </a:lnTo>
                  <a:lnTo>
                    <a:pt x="2462387" y="805342"/>
                  </a:lnTo>
                  <a:lnTo>
                    <a:pt x="2424318" y="825032"/>
                  </a:lnTo>
                  <a:lnTo>
                    <a:pt x="2380488" y="832103"/>
                  </a:lnTo>
                  <a:lnTo>
                    <a:pt x="138684" y="832103"/>
                  </a:lnTo>
                  <a:lnTo>
                    <a:pt x="94853" y="825032"/>
                  </a:lnTo>
                  <a:lnTo>
                    <a:pt x="56784" y="805342"/>
                  </a:lnTo>
                  <a:lnTo>
                    <a:pt x="26761" y="775319"/>
                  </a:lnTo>
                  <a:lnTo>
                    <a:pt x="7071" y="737250"/>
                  </a:lnTo>
                  <a:lnTo>
                    <a:pt x="0" y="693419"/>
                  </a:lnTo>
                  <a:lnTo>
                    <a:pt x="0" y="138683"/>
                  </a:lnTo>
                  <a:close/>
                </a:path>
              </a:pathLst>
            </a:custGeom>
            <a:ln w="1981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30346" y="1546986"/>
            <a:ext cx="17500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Помещение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для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личных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вещей </a:t>
            </a:r>
            <a:r>
              <a:rPr sz="1600" b="1" spc="-5" dirty="0">
                <a:latin typeface="Century Gothic"/>
                <a:cs typeface="Century Gothic"/>
              </a:rPr>
              <a:t> работников</a:t>
            </a:r>
            <a:r>
              <a:rPr sz="1600" b="1" spc="-3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ППЭ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32347" y="1502663"/>
            <a:ext cx="2624455" cy="852169"/>
            <a:chOff x="5832347" y="1502663"/>
            <a:chExt cx="2624455" cy="852169"/>
          </a:xfrm>
        </p:grpSpPr>
        <p:sp>
          <p:nvSpPr>
            <p:cNvPr id="12" name="object 12"/>
            <p:cNvSpPr/>
            <p:nvPr/>
          </p:nvSpPr>
          <p:spPr>
            <a:xfrm>
              <a:off x="5842253" y="1512569"/>
              <a:ext cx="2604770" cy="832485"/>
            </a:xfrm>
            <a:custGeom>
              <a:avLst/>
              <a:gdLst/>
              <a:ahLst/>
              <a:cxnLst/>
              <a:rect l="l" t="t" r="r" b="b"/>
              <a:pathLst>
                <a:path w="2604770" h="832485">
                  <a:moveTo>
                    <a:pt x="2465831" y="0"/>
                  </a:moveTo>
                  <a:lnTo>
                    <a:pt x="138684" y="0"/>
                  </a:lnTo>
                  <a:lnTo>
                    <a:pt x="94853" y="7071"/>
                  </a:lnTo>
                  <a:lnTo>
                    <a:pt x="56784" y="26761"/>
                  </a:lnTo>
                  <a:lnTo>
                    <a:pt x="26761" y="56784"/>
                  </a:lnTo>
                  <a:lnTo>
                    <a:pt x="7071" y="94853"/>
                  </a:lnTo>
                  <a:lnTo>
                    <a:pt x="0" y="138683"/>
                  </a:lnTo>
                  <a:lnTo>
                    <a:pt x="0" y="693419"/>
                  </a:lnTo>
                  <a:lnTo>
                    <a:pt x="7071" y="737250"/>
                  </a:lnTo>
                  <a:lnTo>
                    <a:pt x="26761" y="775319"/>
                  </a:lnTo>
                  <a:lnTo>
                    <a:pt x="56784" y="805342"/>
                  </a:lnTo>
                  <a:lnTo>
                    <a:pt x="94853" y="825032"/>
                  </a:lnTo>
                  <a:lnTo>
                    <a:pt x="138684" y="832103"/>
                  </a:lnTo>
                  <a:lnTo>
                    <a:pt x="2465831" y="832103"/>
                  </a:lnTo>
                  <a:lnTo>
                    <a:pt x="2509662" y="825032"/>
                  </a:lnTo>
                  <a:lnTo>
                    <a:pt x="2547731" y="805342"/>
                  </a:lnTo>
                  <a:lnTo>
                    <a:pt x="2577754" y="775319"/>
                  </a:lnTo>
                  <a:lnTo>
                    <a:pt x="2597444" y="737250"/>
                  </a:lnTo>
                  <a:lnTo>
                    <a:pt x="2604516" y="693419"/>
                  </a:lnTo>
                  <a:lnTo>
                    <a:pt x="2604516" y="138683"/>
                  </a:lnTo>
                  <a:lnTo>
                    <a:pt x="2597444" y="94853"/>
                  </a:lnTo>
                  <a:lnTo>
                    <a:pt x="2577754" y="56784"/>
                  </a:lnTo>
                  <a:lnTo>
                    <a:pt x="2547731" y="26761"/>
                  </a:lnTo>
                  <a:lnTo>
                    <a:pt x="2509662" y="7071"/>
                  </a:lnTo>
                  <a:lnTo>
                    <a:pt x="2465831" y="0"/>
                  </a:lnTo>
                  <a:close/>
                </a:path>
              </a:pathLst>
            </a:custGeom>
            <a:solidFill>
              <a:srgbClr val="E7F1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842253" y="1512569"/>
              <a:ext cx="2604770" cy="832485"/>
            </a:xfrm>
            <a:custGeom>
              <a:avLst/>
              <a:gdLst/>
              <a:ahLst/>
              <a:cxnLst/>
              <a:rect l="l" t="t" r="r" b="b"/>
              <a:pathLst>
                <a:path w="2604770" h="832485">
                  <a:moveTo>
                    <a:pt x="0" y="138683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2465831" y="0"/>
                  </a:lnTo>
                  <a:lnTo>
                    <a:pt x="2509662" y="7071"/>
                  </a:lnTo>
                  <a:lnTo>
                    <a:pt x="2547731" y="26761"/>
                  </a:lnTo>
                  <a:lnTo>
                    <a:pt x="2577754" y="56784"/>
                  </a:lnTo>
                  <a:lnTo>
                    <a:pt x="2597444" y="94853"/>
                  </a:lnTo>
                  <a:lnTo>
                    <a:pt x="2604516" y="138683"/>
                  </a:lnTo>
                  <a:lnTo>
                    <a:pt x="2604516" y="693419"/>
                  </a:lnTo>
                  <a:lnTo>
                    <a:pt x="2597444" y="737250"/>
                  </a:lnTo>
                  <a:lnTo>
                    <a:pt x="2577754" y="775319"/>
                  </a:lnTo>
                  <a:lnTo>
                    <a:pt x="2547731" y="805342"/>
                  </a:lnTo>
                  <a:lnTo>
                    <a:pt x="2509662" y="825032"/>
                  </a:lnTo>
                  <a:lnTo>
                    <a:pt x="2465831" y="832103"/>
                  </a:lnTo>
                  <a:lnTo>
                    <a:pt x="138684" y="832103"/>
                  </a:lnTo>
                  <a:lnTo>
                    <a:pt x="94853" y="825032"/>
                  </a:lnTo>
                  <a:lnTo>
                    <a:pt x="56784" y="805342"/>
                  </a:lnTo>
                  <a:lnTo>
                    <a:pt x="26761" y="775319"/>
                  </a:lnTo>
                  <a:lnTo>
                    <a:pt x="7071" y="737250"/>
                  </a:lnTo>
                  <a:lnTo>
                    <a:pt x="0" y="693419"/>
                  </a:lnTo>
                  <a:lnTo>
                    <a:pt x="0" y="138683"/>
                  </a:lnTo>
                  <a:close/>
                </a:path>
              </a:pathLst>
            </a:custGeom>
            <a:ln w="1981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989701" y="1546986"/>
            <a:ext cx="23069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Помещение</a:t>
            </a:r>
            <a:r>
              <a:rPr sz="1600" b="1" spc="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для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сопровождающих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(представителей</a:t>
            </a:r>
            <a:r>
              <a:rPr sz="1600" b="1" spc="4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ОО)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610600" y="1502663"/>
            <a:ext cx="3187065" cy="852169"/>
            <a:chOff x="8610600" y="1502663"/>
            <a:chExt cx="3187065" cy="852169"/>
          </a:xfrm>
        </p:grpSpPr>
        <p:sp>
          <p:nvSpPr>
            <p:cNvPr id="16" name="object 16"/>
            <p:cNvSpPr/>
            <p:nvPr/>
          </p:nvSpPr>
          <p:spPr>
            <a:xfrm>
              <a:off x="8620505" y="1512569"/>
              <a:ext cx="3167380" cy="832485"/>
            </a:xfrm>
            <a:custGeom>
              <a:avLst/>
              <a:gdLst/>
              <a:ahLst/>
              <a:cxnLst/>
              <a:rect l="l" t="t" r="r" b="b"/>
              <a:pathLst>
                <a:path w="3167379" h="832485">
                  <a:moveTo>
                    <a:pt x="3028188" y="0"/>
                  </a:moveTo>
                  <a:lnTo>
                    <a:pt x="138684" y="0"/>
                  </a:lnTo>
                  <a:lnTo>
                    <a:pt x="94853" y="7071"/>
                  </a:lnTo>
                  <a:lnTo>
                    <a:pt x="56784" y="26761"/>
                  </a:lnTo>
                  <a:lnTo>
                    <a:pt x="26761" y="56784"/>
                  </a:lnTo>
                  <a:lnTo>
                    <a:pt x="7071" y="94853"/>
                  </a:lnTo>
                  <a:lnTo>
                    <a:pt x="0" y="138683"/>
                  </a:lnTo>
                  <a:lnTo>
                    <a:pt x="0" y="693419"/>
                  </a:lnTo>
                  <a:lnTo>
                    <a:pt x="7071" y="737250"/>
                  </a:lnTo>
                  <a:lnTo>
                    <a:pt x="26761" y="775319"/>
                  </a:lnTo>
                  <a:lnTo>
                    <a:pt x="56784" y="805342"/>
                  </a:lnTo>
                  <a:lnTo>
                    <a:pt x="94853" y="825032"/>
                  </a:lnTo>
                  <a:lnTo>
                    <a:pt x="138684" y="832103"/>
                  </a:lnTo>
                  <a:lnTo>
                    <a:pt x="3028188" y="832103"/>
                  </a:lnTo>
                  <a:lnTo>
                    <a:pt x="3072018" y="825032"/>
                  </a:lnTo>
                  <a:lnTo>
                    <a:pt x="3110087" y="805342"/>
                  </a:lnTo>
                  <a:lnTo>
                    <a:pt x="3140110" y="775319"/>
                  </a:lnTo>
                  <a:lnTo>
                    <a:pt x="3159800" y="737250"/>
                  </a:lnTo>
                  <a:lnTo>
                    <a:pt x="3166872" y="693419"/>
                  </a:lnTo>
                  <a:lnTo>
                    <a:pt x="3166872" y="138683"/>
                  </a:lnTo>
                  <a:lnTo>
                    <a:pt x="3159800" y="94853"/>
                  </a:lnTo>
                  <a:lnTo>
                    <a:pt x="3140110" y="56784"/>
                  </a:lnTo>
                  <a:lnTo>
                    <a:pt x="3110087" y="26761"/>
                  </a:lnTo>
                  <a:lnTo>
                    <a:pt x="3072018" y="7071"/>
                  </a:lnTo>
                  <a:lnTo>
                    <a:pt x="3028188" y="0"/>
                  </a:lnTo>
                  <a:close/>
                </a:path>
              </a:pathLst>
            </a:custGeom>
            <a:solidFill>
              <a:srgbClr val="E7F1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620505" y="1512569"/>
              <a:ext cx="3167380" cy="832485"/>
            </a:xfrm>
            <a:custGeom>
              <a:avLst/>
              <a:gdLst/>
              <a:ahLst/>
              <a:cxnLst/>
              <a:rect l="l" t="t" r="r" b="b"/>
              <a:pathLst>
                <a:path w="3167379" h="832485">
                  <a:moveTo>
                    <a:pt x="0" y="138683"/>
                  </a:moveTo>
                  <a:lnTo>
                    <a:pt x="7071" y="94853"/>
                  </a:lnTo>
                  <a:lnTo>
                    <a:pt x="26761" y="56784"/>
                  </a:lnTo>
                  <a:lnTo>
                    <a:pt x="56784" y="26761"/>
                  </a:lnTo>
                  <a:lnTo>
                    <a:pt x="94853" y="7071"/>
                  </a:lnTo>
                  <a:lnTo>
                    <a:pt x="138684" y="0"/>
                  </a:lnTo>
                  <a:lnTo>
                    <a:pt x="3028188" y="0"/>
                  </a:lnTo>
                  <a:lnTo>
                    <a:pt x="3072018" y="7071"/>
                  </a:lnTo>
                  <a:lnTo>
                    <a:pt x="3110087" y="26761"/>
                  </a:lnTo>
                  <a:lnTo>
                    <a:pt x="3140110" y="56784"/>
                  </a:lnTo>
                  <a:lnTo>
                    <a:pt x="3159800" y="94853"/>
                  </a:lnTo>
                  <a:lnTo>
                    <a:pt x="3166872" y="138683"/>
                  </a:lnTo>
                  <a:lnTo>
                    <a:pt x="3166872" y="693419"/>
                  </a:lnTo>
                  <a:lnTo>
                    <a:pt x="3159800" y="737250"/>
                  </a:lnTo>
                  <a:lnTo>
                    <a:pt x="3140110" y="775319"/>
                  </a:lnTo>
                  <a:lnTo>
                    <a:pt x="3110087" y="805342"/>
                  </a:lnTo>
                  <a:lnTo>
                    <a:pt x="3072018" y="825032"/>
                  </a:lnTo>
                  <a:lnTo>
                    <a:pt x="3028188" y="832103"/>
                  </a:lnTo>
                  <a:lnTo>
                    <a:pt x="138684" y="832103"/>
                  </a:lnTo>
                  <a:lnTo>
                    <a:pt x="94853" y="825032"/>
                  </a:lnTo>
                  <a:lnTo>
                    <a:pt x="56784" y="805342"/>
                  </a:lnTo>
                  <a:lnTo>
                    <a:pt x="26761" y="775319"/>
                  </a:lnTo>
                  <a:lnTo>
                    <a:pt x="7071" y="737250"/>
                  </a:lnTo>
                  <a:lnTo>
                    <a:pt x="0" y="693419"/>
                  </a:lnTo>
                  <a:lnTo>
                    <a:pt x="0" y="138683"/>
                  </a:lnTo>
                  <a:close/>
                </a:path>
              </a:pathLst>
            </a:custGeom>
            <a:ln w="1981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61806" y="1546986"/>
            <a:ext cx="26828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Помещения</a:t>
            </a:r>
            <a:r>
              <a:rPr sz="1600" b="1" spc="3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для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представителей</a:t>
            </a:r>
            <a:r>
              <a:rPr sz="1600" b="1" spc="4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средств </a:t>
            </a:r>
            <a:r>
              <a:rPr sz="1600" b="1" spc="-4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массовой</a:t>
            </a:r>
            <a:r>
              <a:rPr sz="1600" b="1" spc="2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информации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531108" y="4357115"/>
            <a:ext cx="2091055" cy="984885"/>
            <a:chOff x="3531108" y="4357115"/>
            <a:chExt cx="2091055" cy="984885"/>
          </a:xfrm>
        </p:grpSpPr>
        <p:sp>
          <p:nvSpPr>
            <p:cNvPr id="20" name="object 20"/>
            <p:cNvSpPr/>
            <p:nvPr/>
          </p:nvSpPr>
          <p:spPr>
            <a:xfrm>
              <a:off x="3537204" y="4363211"/>
              <a:ext cx="2078989" cy="972819"/>
            </a:xfrm>
            <a:custGeom>
              <a:avLst/>
              <a:gdLst/>
              <a:ahLst/>
              <a:cxnLst/>
              <a:rect l="l" t="t" r="r" b="b"/>
              <a:pathLst>
                <a:path w="2078989" h="972820">
                  <a:moveTo>
                    <a:pt x="1981454" y="0"/>
                  </a:moveTo>
                  <a:lnTo>
                    <a:pt x="97282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75029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2" y="972312"/>
                  </a:lnTo>
                  <a:lnTo>
                    <a:pt x="1981454" y="972312"/>
                  </a:lnTo>
                  <a:lnTo>
                    <a:pt x="2019317" y="964666"/>
                  </a:lnTo>
                  <a:lnTo>
                    <a:pt x="2050240" y="943816"/>
                  </a:lnTo>
                  <a:lnTo>
                    <a:pt x="2071090" y="912893"/>
                  </a:lnTo>
                  <a:lnTo>
                    <a:pt x="2078736" y="875029"/>
                  </a:lnTo>
                  <a:lnTo>
                    <a:pt x="2078736" y="97281"/>
                  </a:lnTo>
                  <a:lnTo>
                    <a:pt x="2071090" y="59418"/>
                  </a:lnTo>
                  <a:lnTo>
                    <a:pt x="2050240" y="28495"/>
                  </a:lnTo>
                  <a:lnTo>
                    <a:pt x="2019317" y="7645"/>
                  </a:lnTo>
                  <a:lnTo>
                    <a:pt x="1981454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537204" y="4363211"/>
              <a:ext cx="2078989" cy="972819"/>
            </a:xfrm>
            <a:custGeom>
              <a:avLst/>
              <a:gdLst/>
              <a:ahLst/>
              <a:cxnLst/>
              <a:rect l="l" t="t" r="r" b="b"/>
              <a:pathLst>
                <a:path w="2078989" h="97282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2" y="0"/>
                  </a:lnTo>
                  <a:lnTo>
                    <a:pt x="1981454" y="0"/>
                  </a:lnTo>
                  <a:lnTo>
                    <a:pt x="2019317" y="7645"/>
                  </a:lnTo>
                  <a:lnTo>
                    <a:pt x="2050240" y="28495"/>
                  </a:lnTo>
                  <a:lnTo>
                    <a:pt x="2071090" y="59418"/>
                  </a:lnTo>
                  <a:lnTo>
                    <a:pt x="2078736" y="97281"/>
                  </a:lnTo>
                  <a:lnTo>
                    <a:pt x="2078736" y="875029"/>
                  </a:lnTo>
                  <a:lnTo>
                    <a:pt x="2071090" y="912893"/>
                  </a:lnTo>
                  <a:lnTo>
                    <a:pt x="2050240" y="943816"/>
                  </a:lnTo>
                  <a:lnTo>
                    <a:pt x="2019317" y="964666"/>
                  </a:lnTo>
                  <a:lnTo>
                    <a:pt x="1981454" y="972312"/>
                  </a:lnTo>
                  <a:lnTo>
                    <a:pt x="97282" y="972312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29"/>
                  </a:lnTo>
                  <a:lnTo>
                    <a:pt x="0" y="9728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566160" y="4392167"/>
              <a:ext cx="2022475" cy="914400"/>
            </a:xfrm>
            <a:custGeom>
              <a:avLst/>
              <a:gdLst/>
              <a:ahLst/>
              <a:cxnLst/>
              <a:rect l="l" t="t" r="r" b="b"/>
              <a:pathLst>
                <a:path w="2022475" h="914400">
                  <a:moveTo>
                    <a:pt x="2022348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2022348" y="914399"/>
                  </a:lnTo>
                  <a:lnTo>
                    <a:pt x="2022348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744848" y="4590669"/>
            <a:ext cx="166497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4699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entury Gothic"/>
                <a:cs typeface="Century Gothic"/>
              </a:rPr>
              <a:t>Аудитории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для </a:t>
            </a:r>
            <a:r>
              <a:rPr sz="1600" b="1" spc="-434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участников</a:t>
            </a:r>
            <a:r>
              <a:rPr sz="1600" b="1" spc="-5" dirty="0">
                <a:latin typeface="Century Gothic"/>
                <a:cs typeface="Century Gothic"/>
              </a:rPr>
              <a:t> ГИА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527038" y="4356861"/>
            <a:ext cx="2092960" cy="985519"/>
            <a:chOff x="6527038" y="4356861"/>
            <a:chExt cx="2092960" cy="985519"/>
          </a:xfrm>
        </p:grpSpPr>
        <p:sp>
          <p:nvSpPr>
            <p:cNvPr id="25" name="object 25"/>
            <p:cNvSpPr/>
            <p:nvPr/>
          </p:nvSpPr>
          <p:spPr>
            <a:xfrm>
              <a:off x="6533388" y="4363211"/>
              <a:ext cx="2080260" cy="972819"/>
            </a:xfrm>
            <a:custGeom>
              <a:avLst/>
              <a:gdLst/>
              <a:ahLst/>
              <a:cxnLst/>
              <a:rect l="l" t="t" r="r" b="b"/>
              <a:pathLst>
                <a:path w="2080259" h="972820">
                  <a:moveTo>
                    <a:pt x="1982977" y="0"/>
                  </a:moveTo>
                  <a:lnTo>
                    <a:pt x="97281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75029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1" y="972312"/>
                  </a:lnTo>
                  <a:lnTo>
                    <a:pt x="1982977" y="972312"/>
                  </a:lnTo>
                  <a:lnTo>
                    <a:pt x="2020841" y="964666"/>
                  </a:lnTo>
                  <a:lnTo>
                    <a:pt x="2051764" y="943816"/>
                  </a:lnTo>
                  <a:lnTo>
                    <a:pt x="2072614" y="912893"/>
                  </a:lnTo>
                  <a:lnTo>
                    <a:pt x="2080259" y="875029"/>
                  </a:lnTo>
                  <a:lnTo>
                    <a:pt x="2080259" y="97281"/>
                  </a:lnTo>
                  <a:lnTo>
                    <a:pt x="2072614" y="59418"/>
                  </a:lnTo>
                  <a:lnTo>
                    <a:pt x="2051764" y="28495"/>
                  </a:lnTo>
                  <a:lnTo>
                    <a:pt x="2020841" y="7645"/>
                  </a:lnTo>
                  <a:lnTo>
                    <a:pt x="1982977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3388" y="4363211"/>
              <a:ext cx="2080260" cy="972819"/>
            </a:xfrm>
            <a:custGeom>
              <a:avLst/>
              <a:gdLst/>
              <a:ahLst/>
              <a:cxnLst/>
              <a:rect l="l" t="t" r="r" b="b"/>
              <a:pathLst>
                <a:path w="2080259" h="97282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1" y="0"/>
                  </a:lnTo>
                  <a:lnTo>
                    <a:pt x="1982977" y="0"/>
                  </a:lnTo>
                  <a:lnTo>
                    <a:pt x="2020841" y="7645"/>
                  </a:lnTo>
                  <a:lnTo>
                    <a:pt x="2051764" y="28495"/>
                  </a:lnTo>
                  <a:lnTo>
                    <a:pt x="2072614" y="59418"/>
                  </a:lnTo>
                  <a:lnTo>
                    <a:pt x="2080259" y="97281"/>
                  </a:lnTo>
                  <a:lnTo>
                    <a:pt x="2080259" y="875029"/>
                  </a:lnTo>
                  <a:lnTo>
                    <a:pt x="2072614" y="912893"/>
                  </a:lnTo>
                  <a:lnTo>
                    <a:pt x="2051764" y="943816"/>
                  </a:lnTo>
                  <a:lnTo>
                    <a:pt x="2020841" y="964666"/>
                  </a:lnTo>
                  <a:lnTo>
                    <a:pt x="1982977" y="972312"/>
                  </a:lnTo>
                  <a:lnTo>
                    <a:pt x="97281" y="972312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29"/>
                  </a:lnTo>
                  <a:lnTo>
                    <a:pt x="0" y="9728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562344" y="4392167"/>
              <a:ext cx="2022475" cy="914400"/>
            </a:xfrm>
            <a:custGeom>
              <a:avLst/>
              <a:gdLst/>
              <a:ahLst/>
              <a:cxnLst/>
              <a:rect l="l" t="t" r="r" b="b"/>
              <a:pathLst>
                <a:path w="2022475" h="914400">
                  <a:moveTo>
                    <a:pt x="2022348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2022348" y="914399"/>
                  </a:lnTo>
                  <a:lnTo>
                    <a:pt x="2022348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66738" y="4480940"/>
            <a:ext cx="1812289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635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entury Gothic"/>
                <a:cs typeface="Century Gothic"/>
              </a:rPr>
              <a:t>Помещение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для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медицинского </a:t>
            </a:r>
            <a:r>
              <a:rPr sz="1600" b="1" spc="-5" dirty="0">
                <a:latin typeface="Century Gothic"/>
                <a:cs typeface="Century Gothic"/>
              </a:rPr>
              <a:t> работника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в</a:t>
            </a:r>
            <a:r>
              <a:rPr sz="1600" b="1" spc="-2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ППЭ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523221" y="4356861"/>
            <a:ext cx="2056764" cy="985519"/>
            <a:chOff x="9523221" y="4356861"/>
            <a:chExt cx="2056764" cy="985519"/>
          </a:xfrm>
        </p:grpSpPr>
        <p:sp>
          <p:nvSpPr>
            <p:cNvPr id="30" name="object 30"/>
            <p:cNvSpPr/>
            <p:nvPr/>
          </p:nvSpPr>
          <p:spPr>
            <a:xfrm>
              <a:off x="9529571" y="4363211"/>
              <a:ext cx="2044064" cy="972819"/>
            </a:xfrm>
            <a:custGeom>
              <a:avLst/>
              <a:gdLst/>
              <a:ahLst/>
              <a:cxnLst/>
              <a:rect l="l" t="t" r="r" b="b"/>
              <a:pathLst>
                <a:path w="2044065" h="972820">
                  <a:moveTo>
                    <a:pt x="1946402" y="0"/>
                  </a:moveTo>
                  <a:lnTo>
                    <a:pt x="97281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1"/>
                  </a:lnTo>
                  <a:lnTo>
                    <a:pt x="0" y="875029"/>
                  </a:lnTo>
                  <a:lnTo>
                    <a:pt x="7645" y="912893"/>
                  </a:lnTo>
                  <a:lnTo>
                    <a:pt x="28495" y="943816"/>
                  </a:lnTo>
                  <a:lnTo>
                    <a:pt x="59418" y="964666"/>
                  </a:lnTo>
                  <a:lnTo>
                    <a:pt x="97281" y="972312"/>
                  </a:lnTo>
                  <a:lnTo>
                    <a:pt x="1946402" y="972312"/>
                  </a:lnTo>
                  <a:lnTo>
                    <a:pt x="1984265" y="964666"/>
                  </a:lnTo>
                  <a:lnTo>
                    <a:pt x="2015188" y="943816"/>
                  </a:lnTo>
                  <a:lnTo>
                    <a:pt x="2036038" y="912893"/>
                  </a:lnTo>
                  <a:lnTo>
                    <a:pt x="2043683" y="875029"/>
                  </a:lnTo>
                  <a:lnTo>
                    <a:pt x="2043683" y="97281"/>
                  </a:lnTo>
                  <a:lnTo>
                    <a:pt x="2036038" y="59418"/>
                  </a:lnTo>
                  <a:lnTo>
                    <a:pt x="2015188" y="28495"/>
                  </a:lnTo>
                  <a:lnTo>
                    <a:pt x="1984265" y="7645"/>
                  </a:lnTo>
                  <a:lnTo>
                    <a:pt x="1946402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529571" y="4363211"/>
              <a:ext cx="2044064" cy="972819"/>
            </a:xfrm>
            <a:custGeom>
              <a:avLst/>
              <a:gdLst/>
              <a:ahLst/>
              <a:cxnLst/>
              <a:rect l="l" t="t" r="r" b="b"/>
              <a:pathLst>
                <a:path w="2044065" h="972820">
                  <a:moveTo>
                    <a:pt x="0" y="97281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1" y="0"/>
                  </a:lnTo>
                  <a:lnTo>
                    <a:pt x="1946402" y="0"/>
                  </a:lnTo>
                  <a:lnTo>
                    <a:pt x="1984265" y="7645"/>
                  </a:lnTo>
                  <a:lnTo>
                    <a:pt x="2015188" y="28495"/>
                  </a:lnTo>
                  <a:lnTo>
                    <a:pt x="2036038" y="59418"/>
                  </a:lnTo>
                  <a:lnTo>
                    <a:pt x="2043683" y="97281"/>
                  </a:lnTo>
                  <a:lnTo>
                    <a:pt x="2043683" y="875029"/>
                  </a:lnTo>
                  <a:lnTo>
                    <a:pt x="2036038" y="912893"/>
                  </a:lnTo>
                  <a:lnTo>
                    <a:pt x="2015188" y="943816"/>
                  </a:lnTo>
                  <a:lnTo>
                    <a:pt x="1984265" y="964666"/>
                  </a:lnTo>
                  <a:lnTo>
                    <a:pt x="1946402" y="972312"/>
                  </a:lnTo>
                  <a:lnTo>
                    <a:pt x="97281" y="972312"/>
                  </a:lnTo>
                  <a:lnTo>
                    <a:pt x="59418" y="964666"/>
                  </a:lnTo>
                  <a:lnTo>
                    <a:pt x="28495" y="943816"/>
                  </a:lnTo>
                  <a:lnTo>
                    <a:pt x="7645" y="912893"/>
                  </a:lnTo>
                  <a:lnTo>
                    <a:pt x="0" y="875029"/>
                  </a:lnTo>
                  <a:lnTo>
                    <a:pt x="0" y="9728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558527" y="4392167"/>
              <a:ext cx="1986280" cy="914400"/>
            </a:xfrm>
            <a:custGeom>
              <a:avLst/>
              <a:gdLst/>
              <a:ahLst/>
              <a:cxnLst/>
              <a:rect l="l" t="t" r="r" b="b"/>
              <a:pathLst>
                <a:path w="1986279" h="914400">
                  <a:moveTo>
                    <a:pt x="1985772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1985772" y="914399"/>
                  </a:lnTo>
                  <a:lnTo>
                    <a:pt x="1985772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707118" y="4480940"/>
            <a:ext cx="169100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6515" marR="5080" indent="-44450" algn="just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entury Gothic"/>
                <a:cs typeface="Century Gothic"/>
              </a:rPr>
              <a:t>Помещение для </a:t>
            </a:r>
            <a:r>
              <a:rPr sz="1600" b="1" spc="-434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общественных </a:t>
            </a:r>
            <a:r>
              <a:rPr sz="1600" b="1" spc="-44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наблюдателей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12648" y="4357115"/>
            <a:ext cx="2014855" cy="984885"/>
            <a:chOff x="612648" y="4357115"/>
            <a:chExt cx="2014855" cy="984885"/>
          </a:xfrm>
        </p:grpSpPr>
        <p:sp>
          <p:nvSpPr>
            <p:cNvPr id="35" name="object 35"/>
            <p:cNvSpPr/>
            <p:nvPr/>
          </p:nvSpPr>
          <p:spPr>
            <a:xfrm>
              <a:off x="618744" y="4363211"/>
              <a:ext cx="2002789" cy="972819"/>
            </a:xfrm>
            <a:custGeom>
              <a:avLst/>
              <a:gdLst/>
              <a:ahLst/>
              <a:cxnLst/>
              <a:rect l="l" t="t" r="r" b="b"/>
              <a:pathLst>
                <a:path w="2002789" h="972820">
                  <a:moveTo>
                    <a:pt x="1905254" y="0"/>
                  </a:moveTo>
                  <a:lnTo>
                    <a:pt x="97231" y="0"/>
                  </a:lnTo>
                  <a:lnTo>
                    <a:pt x="59385" y="7645"/>
                  </a:lnTo>
                  <a:lnTo>
                    <a:pt x="28479" y="28495"/>
                  </a:lnTo>
                  <a:lnTo>
                    <a:pt x="7641" y="59418"/>
                  </a:lnTo>
                  <a:lnTo>
                    <a:pt x="0" y="97281"/>
                  </a:lnTo>
                  <a:lnTo>
                    <a:pt x="0" y="875029"/>
                  </a:lnTo>
                  <a:lnTo>
                    <a:pt x="7641" y="912893"/>
                  </a:lnTo>
                  <a:lnTo>
                    <a:pt x="28479" y="943816"/>
                  </a:lnTo>
                  <a:lnTo>
                    <a:pt x="59385" y="964666"/>
                  </a:lnTo>
                  <a:lnTo>
                    <a:pt x="97231" y="972312"/>
                  </a:lnTo>
                  <a:lnTo>
                    <a:pt x="1905254" y="972312"/>
                  </a:lnTo>
                  <a:lnTo>
                    <a:pt x="1943117" y="964666"/>
                  </a:lnTo>
                  <a:lnTo>
                    <a:pt x="1974040" y="943816"/>
                  </a:lnTo>
                  <a:lnTo>
                    <a:pt x="1994890" y="912893"/>
                  </a:lnTo>
                  <a:lnTo>
                    <a:pt x="2002536" y="875029"/>
                  </a:lnTo>
                  <a:lnTo>
                    <a:pt x="2002536" y="97281"/>
                  </a:lnTo>
                  <a:lnTo>
                    <a:pt x="1994890" y="59418"/>
                  </a:lnTo>
                  <a:lnTo>
                    <a:pt x="1974040" y="28495"/>
                  </a:lnTo>
                  <a:lnTo>
                    <a:pt x="1943117" y="7645"/>
                  </a:lnTo>
                  <a:lnTo>
                    <a:pt x="1905254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18744" y="4363211"/>
              <a:ext cx="2002789" cy="972819"/>
            </a:xfrm>
            <a:custGeom>
              <a:avLst/>
              <a:gdLst/>
              <a:ahLst/>
              <a:cxnLst/>
              <a:rect l="l" t="t" r="r" b="b"/>
              <a:pathLst>
                <a:path w="2002789" h="972820">
                  <a:moveTo>
                    <a:pt x="0" y="97281"/>
                  </a:moveTo>
                  <a:lnTo>
                    <a:pt x="7641" y="59418"/>
                  </a:lnTo>
                  <a:lnTo>
                    <a:pt x="28479" y="28495"/>
                  </a:lnTo>
                  <a:lnTo>
                    <a:pt x="59385" y="7645"/>
                  </a:lnTo>
                  <a:lnTo>
                    <a:pt x="97231" y="0"/>
                  </a:lnTo>
                  <a:lnTo>
                    <a:pt x="1905254" y="0"/>
                  </a:lnTo>
                  <a:lnTo>
                    <a:pt x="1943117" y="7645"/>
                  </a:lnTo>
                  <a:lnTo>
                    <a:pt x="1974040" y="28495"/>
                  </a:lnTo>
                  <a:lnTo>
                    <a:pt x="1994890" y="59418"/>
                  </a:lnTo>
                  <a:lnTo>
                    <a:pt x="2002536" y="97281"/>
                  </a:lnTo>
                  <a:lnTo>
                    <a:pt x="2002536" y="875029"/>
                  </a:lnTo>
                  <a:lnTo>
                    <a:pt x="1994890" y="912893"/>
                  </a:lnTo>
                  <a:lnTo>
                    <a:pt x="1974040" y="943816"/>
                  </a:lnTo>
                  <a:lnTo>
                    <a:pt x="1943117" y="964666"/>
                  </a:lnTo>
                  <a:lnTo>
                    <a:pt x="1905254" y="972312"/>
                  </a:lnTo>
                  <a:lnTo>
                    <a:pt x="97231" y="972312"/>
                  </a:lnTo>
                  <a:lnTo>
                    <a:pt x="59385" y="964666"/>
                  </a:lnTo>
                  <a:lnTo>
                    <a:pt x="28479" y="943816"/>
                  </a:lnTo>
                  <a:lnTo>
                    <a:pt x="7641" y="912893"/>
                  </a:lnTo>
                  <a:lnTo>
                    <a:pt x="0" y="875029"/>
                  </a:lnTo>
                  <a:lnTo>
                    <a:pt x="0" y="9728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647700" y="4392167"/>
              <a:ext cx="1945005" cy="914400"/>
            </a:xfrm>
            <a:custGeom>
              <a:avLst/>
              <a:gdLst/>
              <a:ahLst/>
              <a:cxnLst/>
              <a:rect l="l" t="t" r="r" b="b"/>
              <a:pathLst>
                <a:path w="1945005" h="914400">
                  <a:moveTo>
                    <a:pt x="1944624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1944624" y="914399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58139" y="4480940"/>
            <a:ext cx="1720214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270" algn="ctr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latin typeface="Century Gothic"/>
                <a:cs typeface="Century Gothic"/>
              </a:rPr>
              <a:t>Помещение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для </a:t>
            </a:r>
            <a:r>
              <a:rPr sz="1600" b="1" spc="-434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руководителя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ППЭ</a:t>
            </a:r>
            <a:r>
              <a:rPr sz="1600" b="1" spc="-2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(штаб</a:t>
            </a:r>
            <a:r>
              <a:rPr sz="1600" b="1" spc="-2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ППЭ)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91312" y="5626608"/>
            <a:ext cx="5009515" cy="1021080"/>
            <a:chOff x="591312" y="5626608"/>
            <a:chExt cx="5009515" cy="1021080"/>
          </a:xfrm>
        </p:grpSpPr>
        <p:sp>
          <p:nvSpPr>
            <p:cNvPr id="40" name="object 40"/>
            <p:cNvSpPr/>
            <p:nvPr/>
          </p:nvSpPr>
          <p:spPr>
            <a:xfrm>
              <a:off x="597408" y="5632704"/>
              <a:ext cx="4997450" cy="1009015"/>
            </a:xfrm>
            <a:custGeom>
              <a:avLst/>
              <a:gdLst/>
              <a:ahLst/>
              <a:cxnLst/>
              <a:rect l="l" t="t" r="r" b="b"/>
              <a:pathLst>
                <a:path w="4997450" h="1009015">
                  <a:moveTo>
                    <a:pt x="4829047" y="0"/>
                  </a:moveTo>
                  <a:lnTo>
                    <a:pt x="168148" y="0"/>
                  </a:lnTo>
                  <a:lnTo>
                    <a:pt x="123448" y="6006"/>
                  </a:lnTo>
                  <a:lnTo>
                    <a:pt x="83281" y="22957"/>
                  </a:lnTo>
                  <a:lnTo>
                    <a:pt x="49250" y="49250"/>
                  </a:lnTo>
                  <a:lnTo>
                    <a:pt x="22957" y="83281"/>
                  </a:lnTo>
                  <a:lnTo>
                    <a:pt x="6006" y="123448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6" y="885439"/>
                  </a:lnTo>
                  <a:lnTo>
                    <a:pt x="22957" y="925606"/>
                  </a:lnTo>
                  <a:lnTo>
                    <a:pt x="49250" y="959637"/>
                  </a:lnTo>
                  <a:lnTo>
                    <a:pt x="83281" y="985930"/>
                  </a:lnTo>
                  <a:lnTo>
                    <a:pt x="123448" y="1002881"/>
                  </a:lnTo>
                  <a:lnTo>
                    <a:pt x="168148" y="1008888"/>
                  </a:lnTo>
                  <a:lnTo>
                    <a:pt x="4829047" y="1008888"/>
                  </a:lnTo>
                  <a:lnTo>
                    <a:pt x="4873738" y="1002881"/>
                  </a:lnTo>
                  <a:lnTo>
                    <a:pt x="4913902" y="985930"/>
                  </a:lnTo>
                  <a:lnTo>
                    <a:pt x="4947935" y="959637"/>
                  </a:lnTo>
                  <a:lnTo>
                    <a:pt x="4974232" y="925606"/>
                  </a:lnTo>
                  <a:lnTo>
                    <a:pt x="4991187" y="885439"/>
                  </a:lnTo>
                  <a:lnTo>
                    <a:pt x="4997195" y="840740"/>
                  </a:lnTo>
                  <a:lnTo>
                    <a:pt x="4997195" y="168148"/>
                  </a:lnTo>
                  <a:lnTo>
                    <a:pt x="4991187" y="123448"/>
                  </a:lnTo>
                  <a:lnTo>
                    <a:pt x="4974232" y="83281"/>
                  </a:lnTo>
                  <a:lnTo>
                    <a:pt x="4947935" y="49250"/>
                  </a:lnTo>
                  <a:lnTo>
                    <a:pt x="4913902" y="22957"/>
                  </a:lnTo>
                  <a:lnTo>
                    <a:pt x="4873738" y="6006"/>
                  </a:lnTo>
                  <a:lnTo>
                    <a:pt x="4829047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97408" y="5632704"/>
              <a:ext cx="4997450" cy="1009015"/>
            </a:xfrm>
            <a:custGeom>
              <a:avLst/>
              <a:gdLst/>
              <a:ahLst/>
              <a:cxnLst/>
              <a:rect l="l" t="t" r="r" b="b"/>
              <a:pathLst>
                <a:path w="4997450" h="1009015">
                  <a:moveTo>
                    <a:pt x="0" y="168148"/>
                  </a:moveTo>
                  <a:lnTo>
                    <a:pt x="6006" y="123448"/>
                  </a:lnTo>
                  <a:lnTo>
                    <a:pt x="22957" y="83281"/>
                  </a:lnTo>
                  <a:lnTo>
                    <a:pt x="49250" y="49250"/>
                  </a:lnTo>
                  <a:lnTo>
                    <a:pt x="83281" y="22957"/>
                  </a:lnTo>
                  <a:lnTo>
                    <a:pt x="123448" y="6006"/>
                  </a:lnTo>
                  <a:lnTo>
                    <a:pt x="168148" y="0"/>
                  </a:lnTo>
                  <a:lnTo>
                    <a:pt x="4829047" y="0"/>
                  </a:lnTo>
                  <a:lnTo>
                    <a:pt x="4873738" y="6006"/>
                  </a:lnTo>
                  <a:lnTo>
                    <a:pt x="4913902" y="22957"/>
                  </a:lnTo>
                  <a:lnTo>
                    <a:pt x="4947935" y="49250"/>
                  </a:lnTo>
                  <a:lnTo>
                    <a:pt x="4974232" y="83281"/>
                  </a:lnTo>
                  <a:lnTo>
                    <a:pt x="4991187" y="123448"/>
                  </a:lnTo>
                  <a:lnTo>
                    <a:pt x="4997195" y="168148"/>
                  </a:lnTo>
                  <a:lnTo>
                    <a:pt x="4997195" y="840740"/>
                  </a:lnTo>
                  <a:lnTo>
                    <a:pt x="4991187" y="885439"/>
                  </a:lnTo>
                  <a:lnTo>
                    <a:pt x="4974232" y="925606"/>
                  </a:lnTo>
                  <a:lnTo>
                    <a:pt x="4947935" y="959637"/>
                  </a:lnTo>
                  <a:lnTo>
                    <a:pt x="4913902" y="985930"/>
                  </a:lnTo>
                  <a:lnTo>
                    <a:pt x="4873738" y="1002881"/>
                  </a:lnTo>
                  <a:lnTo>
                    <a:pt x="4829047" y="1008888"/>
                  </a:lnTo>
                  <a:lnTo>
                    <a:pt x="168148" y="1008888"/>
                  </a:lnTo>
                  <a:lnTo>
                    <a:pt x="123448" y="1002881"/>
                  </a:lnTo>
                  <a:lnTo>
                    <a:pt x="83281" y="985930"/>
                  </a:lnTo>
                  <a:lnTo>
                    <a:pt x="49250" y="959637"/>
                  </a:lnTo>
                  <a:lnTo>
                    <a:pt x="22957" y="925606"/>
                  </a:lnTo>
                  <a:lnTo>
                    <a:pt x="6006" y="885439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382394" y="5836107"/>
            <a:ext cx="3423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Рабочие места </a:t>
            </a:r>
            <a:r>
              <a:rPr sz="1800" b="1" spc="-10" dirty="0">
                <a:latin typeface="Calibri"/>
                <a:cs typeface="Calibri"/>
              </a:rPr>
              <a:t>(столы, </a:t>
            </a:r>
            <a:r>
              <a:rPr sz="1800" b="1" spc="-15" dirty="0">
                <a:latin typeface="Calibri"/>
                <a:cs typeface="Calibri"/>
              </a:rPr>
              <a:t>стулья) </a:t>
            </a:r>
            <a:r>
              <a:rPr sz="1800" b="1" spc="-5" dirty="0">
                <a:latin typeface="Calibri"/>
                <a:cs typeface="Calibri"/>
              </a:rPr>
              <a:t>для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организаторов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вне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аудитории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568185" y="5623305"/>
            <a:ext cx="5124450" cy="1029335"/>
            <a:chOff x="6568185" y="5623305"/>
            <a:chExt cx="5124450" cy="1029335"/>
          </a:xfrm>
        </p:grpSpPr>
        <p:sp>
          <p:nvSpPr>
            <p:cNvPr id="44" name="object 44"/>
            <p:cNvSpPr/>
            <p:nvPr/>
          </p:nvSpPr>
          <p:spPr>
            <a:xfrm>
              <a:off x="6578345" y="5633465"/>
              <a:ext cx="5104130" cy="1009015"/>
            </a:xfrm>
            <a:custGeom>
              <a:avLst/>
              <a:gdLst/>
              <a:ahLst/>
              <a:cxnLst/>
              <a:rect l="l" t="t" r="r" b="b"/>
              <a:pathLst>
                <a:path w="5104130" h="1009015">
                  <a:moveTo>
                    <a:pt x="4935728" y="0"/>
                  </a:moveTo>
                  <a:lnTo>
                    <a:pt x="168148" y="0"/>
                  </a:lnTo>
                  <a:lnTo>
                    <a:pt x="123457" y="6006"/>
                  </a:lnTo>
                  <a:lnTo>
                    <a:pt x="83293" y="22957"/>
                  </a:lnTo>
                  <a:lnTo>
                    <a:pt x="49260" y="49250"/>
                  </a:lnTo>
                  <a:lnTo>
                    <a:pt x="22963" y="83281"/>
                  </a:lnTo>
                  <a:lnTo>
                    <a:pt x="6008" y="123448"/>
                  </a:lnTo>
                  <a:lnTo>
                    <a:pt x="0" y="168148"/>
                  </a:lnTo>
                  <a:lnTo>
                    <a:pt x="0" y="840740"/>
                  </a:lnTo>
                  <a:lnTo>
                    <a:pt x="6008" y="885439"/>
                  </a:lnTo>
                  <a:lnTo>
                    <a:pt x="22963" y="925606"/>
                  </a:lnTo>
                  <a:lnTo>
                    <a:pt x="49260" y="959637"/>
                  </a:lnTo>
                  <a:lnTo>
                    <a:pt x="83293" y="985930"/>
                  </a:lnTo>
                  <a:lnTo>
                    <a:pt x="123457" y="1002881"/>
                  </a:lnTo>
                  <a:lnTo>
                    <a:pt x="168148" y="1008888"/>
                  </a:lnTo>
                  <a:lnTo>
                    <a:pt x="4935728" y="1008888"/>
                  </a:lnTo>
                  <a:lnTo>
                    <a:pt x="4980418" y="1002881"/>
                  </a:lnTo>
                  <a:lnTo>
                    <a:pt x="5020582" y="985930"/>
                  </a:lnTo>
                  <a:lnTo>
                    <a:pt x="5054615" y="959637"/>
                  </a:lnTo>
                  <a:lnTo>
                    <a:pt x="5080912" y="925606"/>
                  </a:lnTo>
                  <a:lnTo>
                    <a:pt x="5097867" y="885439"/>
                  </a:lnTo>
                  <a:lnTo>
                    <a:pt x="5103876" y="840740"/>
                  </a:lnTo>
                  <a:lnTo>
                    <a:pt x="5103876" y="168148"/>
                  </a:lnTo>
                  <a:lnTo>
                    <a:pt x="5097867" y="123448"/>
                  </a:lnTo>
                  <a:lnTo>
                    <a:pt x="5080912" y="83281"/>
                  </a:lnTo>
                  <a:lnTo>
                    <a:pt x="5054615" y="49250"/>
                  </a:lnTo>
                  <a:lnTo>
                    <a:pt x="5020582" y="22957"/>
                  </a:lnTo>
                  <a:lnTo>
                    <a:pt x="4980418" y="6006"/>
                  </a:lnTo>
                  <a:lnTo>
                    <a:pt x="4935728" y="0"/>
                  </a:lnTo>
                  <a:close/>
                </a:path>
              </a:pathLst>
            </a:custGeom>
            <a:solidFill>
              <a:srgbClr val="FDE0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578345" y="5633465"/>
              <a:ext cx="5104130" cy="1009015"/>
            </a:xfrm>
            <a:custGeom>
              <a:avLst/>
              <a:gdLst/>
              <a:ahLst/>
              <a:cxnLst/>
              <a:rect l="l" t="t" r="r" b="b"/>
              <a:pathLst>
                <a:path w="5104130" h="1009015">
                  <a:moveTo>
                    <a:pt x="0" y="168148"/>
                  </a:moveTo>
                  <a:lnTo>
                    <a:pt x="6008" y="123448"/>
                  </a:lnTo>
                  <a:lnTo>
                    <a:pt x="22963" y="83281"/>
                  </a:lnTo>
                  <a:lnTo>
                    <a:pt x="49260" y="49250"/>
                  </a:lnTo>
                  <a:lnTo>
                    <a:pt x="83293" y="22957"/>
                  </a:lnTo>
                  <a:lnTo>
                    <a:pt x="123457" y="6006"/>
                  </a:lnTo>
                  <a:lnTo>
                    <a:pt x="168148" y="0"/>
                  </a:lnTo>
                  <a:lnTo>
                    <a:pt x="4935728" y="0"/>
                  </a:lnTo>
                  <a:lnTo>
                    <a:pt x="4980418" y="6006"/>
                  </a:lnTo>
                  <a:lnTo>
                    <a:pt x="5020582" y="22957"/>
                  </a:lnTo>
                  <a:lnTo>
                    <a:pt x="5054615" y="49250"/>
                  </a:lnTo>
                  <a:lnTo>
                    <a:pt x="5080912" y="83281"/>
                  </a:lnTo>
                  <a:lnTo>
                    <a:pt x="5097867" y="123448"/>
                  </a:lnTo>
                  <a:lnTo>
                    <a:pt x="5103876" y="168148"/>
                  </a:lnTo>
                  <a:lnTo>
                    <a:pt x="5103876" y="840740"/>
                  </a:lnTo>
                  <a:lnTo>
                    <a:pt x="5097867" y="885439"/>
                  </a:lnTo>
                  <a:lnTo>
                    <a:pt x="5080912" y="925606"/>
                  </a:lnTo>
                  <a:lnTo>
                    <a:pt x="5054615" y="959637"/>
                  </a:lnTo>
                  <a:lnTo>
                    <a:pt x="5020582" y="985930"/>
                  </a:lnTo>
                  <a:lnTo>
                    <a:pt x="4980418" y="1002881"/>
                  </a:lnTo>
                  <a:lnTo>
                    <a:pt x="4935728" y="1008888"/>
                  </a:lnTo>
                  <a:lnTo>
                    <a:pt x="168148" y="1008888"/>
                  </a:lnTo>
                  <a:lnTo>
                    <a:pt x="123457" y="1002881"/>
                  </a:lnTo>
                  <a:lnTo>
                    <a:pt x="83293" y="985930"/>
                  </a:lnTo>
                  <a:lnTo>
                    <a:pt x="49260" y="959637"/>
                  </a:lnTo>
                  <a:lnTo>
                    <a:pt x="22963" y="925606"/>
                  </a:lnTo>
                  <a:lnTo>
                    <a:pt x="6008" y="885439"/>
                  </a:lnTo>
                  <a:lnTo>
                    <a:pt x="0" y="840740"/>
                  </a:lnTo>
                  <a:lnTo>
                    <a:pt x="0" y="168148"/>
                  </a:lnTo>
                  <a:close/>
                </a:path>
              </a:pathLst>
            </a:custGeom>
            <a:ln w="198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40042" y="5869635"/>
            <a:ext cx="43795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0725" marR="5080" indent="-70866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12A35"/>
                </a:solidFill>
                <a:latin typeface="Calibri"/>
                <a:cs typeface="Calibri"/>
              </a:rPr>
              <a:t>Данные</a:t>
            </a:r>
            <a:r>
              <a:rPr sz="1600" b="1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12A35"/>
                </a:solidFill>
                <a:latin typeface="Calibri"/>
                <a:cs typeface="Calibri"/>
              </a:rPr>
              <a:t>помещения</a:t>
            </a:r>
            <a:r>
              <a:rPr sz="1600" b="1" spc="-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12A35"/>
                </a:solidFill>
                <a:latin typeface="Calibri"/>
                <a:cs typeface="Calibri"/>
              </a:rPr>
              <a:t>необходимо</a:t>
            </a:r>
            <a:r>
              <a:rPr sz="1600" b="1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12A35"/>
                </a:solidFill>
                <a:latin typeface="Calibri"/>
                <a:cs typeface="Calibri"/>
              </a:rPr>
              <a:t>изолировать</a:t>
            </a:r>
            <a:r>
              <a:rPr sz="1600" b="1" spc="-10" dirty="0">
                <a:solidFill>
                  <a:srgbClr val="212A35"/>
                </a:solidFill>
                <a:latin typeface="Calibri"/>
                <a:cs typeface="Calibri"/>
              </a:rPr>
              <a:t> от </a:t>
            </a:r>
            <a:r>
              <a:rPr sz="1600" b="1" spc="-34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212A35"/>
                </a:solidFill>
                <a:latin typeface="Calibri"/>
                <a:cs typeface="Calibri"/>
              </a:rPr>
              <a:t>аудиторий</a:t>
            </a:r>
            <a:r>
              <a:rPr sz="1600" b="1" spc="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12A35"/>
                </a:solidFill>
                <a:latin typeface="Calibri"/>
                <a:cs typeface="Calibri"/>
              </a:rPr>
              <a:t>проведения</a:t>
            </a:r>
            <a:r>
              <a:rPr sz="1600" b="1" spc="2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212A35"/>
                </a:solidFill>
                <a:latin typeface="Calibri"/>
                <a:cs typeface="Calibri"/>
              </a:rPr>
              <a:t>экзамена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211568" y="5344667"/>
            <a:ext cx="3676015" cy="428625"/>
            <a:chOff x="7211568" y="5344667"/>
            <a:chExt cx="3676015" cy="428625"/>
          </a:xfrm>
        </p:grpSpPr>
        <p:sp>
          <p:nvSpPr>
            <p:cNvPr id="48" name="object 48"/>
            <p:cNvSpPr/>
            <p:nvPr/>
          </p:nvSpPr>
          <p:spPr>
            <a:xfrm>
              <a:off x="7221474" y="5365241"/>
              <a:ext cx="638810" cy="398145"/>
            </a:xfrm>
            <a:custGeom>
              <a:avLst/>
              <a:gdLst/>
              <a:ahLst/>
              <a:cxnLst/>
              <a:rect l="l" t="t" r="r" b="b"/>
              <a:pathLst>
                <a:path w="638809" h="398145">
                  <a:moveTo>
                    <a:pt x="319277" y="0"/>
                  </a:moveTo>
                  <a:lnTo>
                    <a:pt x="0" y="198882"/>
                  </a:lnTo>
                  <a:lnTo>
                    <a:pt x="159639" y="198882"/>
                  </a:lnTo>
                  <a:lnTo>
                    <a:pt x="159639" y="397764"/>
                  </a:lnTo>
                  <a:lnTo>
                    <a:pt x="478917" y="397764"/>
                  </a:lnTo>
                  <a:lnTo>
                    <a:pt x="478917" y="198882"/>
                  </a:lnTo>
                  <a:lnTo>
                    <a:pt x="638555" y="198882"/>
                  </a:lnTo>
                  <a:lnTo>
                    <a:pt x="319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7221474" y="5365241"/>
              <a:ext cx="638810" cy="398145"/>
            </a:xfrm>
            <a:custGeom>
              <a:avLst/>
              <a:gdLst/>
              <a:ahLst/>
              <a:cxnLst/>
              <a:rect l="l" t="t" r="r" b="b"/>
              <a:pathLst>
                <a:path w="638809" h="398145">
                  <a:moveTo>
                    <a:pt x="638555" y="198882"/>
                  </a:moveTo>
                  <a:lnTo>
                    <a:pt x="478917" y="198882"/>
                  </a:lnTo>
                  <a:lnTo>
                    <a:pt x="478917" y="397764"/>
                  </a:lnTo>
                  <a:lnTo>
                    <a:pt x="159639" y="397764"/>
                  </a:lnTo>
                  <a:lnTo>
                    <a:pt x="159639" y="198882"/>
                  </a:lnTo>
                  <a:lnTo>
                    <a:pt x="0" y="198882"/>
                  </a:lnTo>
                  <a:lnTo>
                    <a:pt x="319277" y="0"/>
                  </a:lnTo>
                  <a:lnTo>
                    <a:pt x="638555" y="198882"/>
                  </a:lnTo>
                  <a:close/>
                </a:path>
              </a:pathLst>
            </a:custGeom>
            <a:ln w="198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38994" y="5354573"/>
              <a:ext cx="638810" cy="398145"/>
            </a:xfrm>
            <a:custGeom>
              <a:avLst/>
              <a:gdLst/>
              <a:ahLst/>
              <a:cxnLst/>
              <a:rect l="l" t="t" r="r" b="b"/>
              <a:pathLst>
                <a:path w="638809" h="398145">
                  <a:moveTo>
                    <a:pt x="319277" y="0"/>
                  </a:moveTo>
                  <a:lnTo>
                    <a:pt x="0" y="198881"/>
                  </a:lnTo>
                  <a:lnTo>
                    <a:pt x="159638" y="198881"/>
                  </a:lnTo>
                  <a:lnTo>
                    <a:pt x="159638" y="397763"/>
                  </a:lnTo>
                  <a:lnTo>
                    <a:pt x="478916" y="397763"/>
                  </a:lnTo>
                  <a:lnTo>
                    <a:pt x="478916" y="198881"/>
                  </a:lnTo>
                  <a:lnTo>
                    <a:pt x="638555" y="198881"/>
                  </a:lnTo>
                  <a:lnTo>
                    <a:pt x="319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38994" y="5354573"/>
              <a:ext cx="638810" cy="398145"/>
            </a:xfrm>
            <a:custGeom>
              <a:avLst/>
              <a:gdLst/>
              <a:ahLst/>
              <a:cxnLst/>
              <a:rect l="l" t="t" r="r" b="b"/>
              <a:pathLst>
                <a:path w="638809" h="398145">
                  <a:moveTo>
                    <a:pt x="638555" y="198881"/>
                  </a:moveTo>
                  <a:lnTo>
                    <a:pt x="478916" y="198881"/>
                  </a:lnTo>
                  <a:lnTo>
                    <a:pt x="478916" y="397763"/>
                  </a:lnTo>
                  <a:lnTo>
                    <a:pt x="159638" y="397763"/>
                  </a:lnTo>
                  <a:lnTo>
                    <a:pt x="159638" y="198881"/>
                  </a:lnTo>
                  <a:lnTo>
                    <a:pt x="0" y="198881"/>
                  </a:lnTo>
                  <a:lnTo>
                    <a:pt x="319277" y="0"/>
                  </a:lnTo>
                  <a:lnTo>
                    <a:pt x="638555" y="198881"/>
                  </a:lnTo>
                  <a:close/>
                </a:path>
              </a:pathLst>
            </a:custGeom>
            <a:ln w="198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14604" y="1058418"/>
            <a:ext cx="3781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entury Gothic"/>
                <a:cs typeface="Century Gothic"/>
              </a:rPr>
              <a:t>До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входа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в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spc="5" dirty="0">
                <a:latin typeface="Century Gothic"/>
                <a:cs typeface="Century Gothic"/>
              </a:rPr>
              <a:t>ППЭ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выделяются:</a:t>
            </a:r>
            <a:endParaRPr sz="2000" dirty="0">
              <a:latin typeface="Century Gothic"/>
              <a:cs typeface="Century Gothic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47472" y="2508504"/>
            <a:ext cx="11443970" cy="1226820"/>
            <a:chOff x="347472" y="2508504"/>
            <a:chExt cx="11443970" cy="1226820"/>
          </a:xfrm>
        </p:grpSpPr>
        <p:sp>
          <p:nvSpPr>
            <p:cNvPr id="54" name="object 54"/>
            <p:cNvSpPr/>
            <p:nvPr/>
          </p:nvSpPr>
          <p:spPr>
            <a:xfrm>
              <a:off x="347472" y="2619756"/>
              <a:ext cx="11443970" cy="360045"/>
            </a:xfrm>
            <a:custGeom>
              <a:avLst/>
              <a:gdLst/>
              <a:ahLst/>
              <a:cxnLst/>
              <a:rect l="l" t="t" r="r" b="b"/>
              <a:pathLst>
                <a:path w="11443970" h="360044">
                  <a:moveTo>
                    <a:pt x="11383772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4"/>
                  </a:lnTo>
                  <a:lnTo>
                    <a:pt x="0" y="299720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4"/>
                  </a:lnTo>
                  <a:lnTo>
                    <a:pt x="11383772" y="359664"/>
                  </a:lnTo>
                  <a:lnTo>
                    <a:pt x="11407122" y="354959"/>
                  </a:lnTo>
                  <a:lnTo>
                    <a:pt x="11426174" y="342122"/>
                  </a:lnTo>
                  <a:lnTo>
                    <a:pt x="11439011" y="323070"/>
                  </a:lnTo>
                  <a:lnTo>
                    <a:pt x="11443716" y="299720"/>
                  </a:lnTo>
                  <a:lnTo>
                    <a:pt x="11443716" y="59944"/>
                  </a:lnTo>
                  <a:lnTo>
                    <a:pt x="11439011" y="36593"/>
                  </a:lnTo>
                  <a:lnTo>
                    <a:pt x="11426174" y="17541"/>
                  </a:lnTo>
                  <a:lnTo>
                    <a:pt x="11407122" y="4704"/>
                  </a:lnTo>
                  <a:lnTo>
                    <a:pt x="1138377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4819" y="2508504"/>
              <a:ext cx="917448" cy="12268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8583" y="2514600"/>
              <a:ext cx="908570" cy="1139952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371381" y="2453344"/>
            <a:ext cx="11396345" cy="175006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  <a:tabLst>
                <a:tab pos="4766945" algn="l"/>
                <a:tab pos="11383010" algn="l"/>
              </a:tabLst>
            </a:pPr>
            <a:r>
              <a:rPr sz="2400" u="sng" dirty="0">
                <a:uFill>
                  <a:solidFill>
                    <a:srgbClr val="2E528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sng" spc="-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ВХОД</a:t>
            </a:r>
            <a:r>
              <a:rPr sz="2400" b="1" u="sng" spc="-30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sng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в</a:t>
            </a:r>
            <a:r>
              <a:rPr sz="2400" b="1" u="sng" spc="-2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sng" spc="-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ППЭ	</a:t>
            </a:r>
            <a:endParaRPr sz="2400" dirty="0">
              <a:latin typeface="Century Gothic"/>
              <a:cs typeface="Century Gothic"/>
            </a:endParaRPr>
          </a:p>
          <a:p>
            <a:pPr marL="4067810" marR="4060190" algn="ctr">
              <a:lnSpc>
                <a:spcPct val="126899"/>
              </a:lnSpc>
              <a:spcBef>
                <a:spcPts val="275"/>
              </a:spcBef>
            </a:pPr>
            <a:r>
              <a:rPr sz="1800" spc="-5" dirty="0">
                <a:latin typeface="Century Gothic"/>
                <a:cs typeface="Century Gothic"/>
              </a:rPr>
              <a:t>Пункт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охраны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правопорядка </a:t>
            </a:r>
            <a:r>
              <a:rPr sz="1800" spc="-484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Организатор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на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входе</a:t>
            </a:r>
          </a:p>
          <a:p>
            <a:pPr marL="66675">
              <a:lnSpc>
                <a:spcPct val="100000"/>
              </a:lnSpc>
              <a:spcBef>
                <a:spcPts val="1390"/>
              </a:spcBef>
            </a:pPr>
            <a:r>
              <a:rPr sz="2000" b="1" dirty="0">
                <a:latin typeface="Century Gothic"/>
                <a:cs typeface="Century Gothic"/>
              </a:rPr>
              <a:t>В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ППЭ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должны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быть</a:t>
            </a:r>
            <a:r>
              <a:rPr sz="2000" b="1" spc="-1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организованы:</a:t>
            </a:r>
            <a:endParaRPr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655319"/>
            <a:ext cx="3937000" cy="320040"/>
          </a:xfrm>
          <a:custGeom>
            <a:avLst/>
            <a:gdLst/>
            <a:ahLst/>
            <a:cxnLst/>
            <a:rect l="l" t="t" r="r" b="b"/>
            <a:pathLst>
              <a:path w="3937000" h="320040">
                <a:moveTo>
                  <a:pt x="80772" y="0"/>
                </a:moveTo>
                <a:lnTo>
                  <a:pt x="80772" y="231393"/>
                </a:lnTo>
                <a:lnTo>
                  <a:pt x="3937000" y="231393"/>
                </a:lnTo>
                <a:lnTo>
                  <a:pt x="3937000" y="319658"/>
                </a:lnTo>
              </a:path>
              <a:path w="3937000" h="320040">
                <a:moveTo>
                  <a:pt x="80137" y="0"/>
                </a:moveTo>
                <a:lnTo>
                  <a:pt x="80137" y="211200"/>
                </a:lnTo>
                <a:lnTo>
                  <a:pt x="0" y="211200"/>
                </a:lnTo>
                <a:lnTo>
                  <a:pt x="0" y="299465"/>
                </a:lnTo>
              </a:path>
            </a:pathLst>
          </a:custGeom>
          <a:ln w="12192">
            <a:solidFill>
              <a:srgbClr val="34589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2964" y="918972"/>
            <a:ext cx="3893820" cy="673735"/>
            <a:chOff x="92964" y="918972"/>
            <a:chExt cx="3893820" cy="673735"/>
          </a:xfrm>
        </p:grpSpPr>
        <p:sp>
          <p:nvSpPr>
            <p:cNvPr id="4" name="object 4"/>
            <p:cNvSpPr/>
            <p:nvPr/>
          </p:nvSpPr>
          <p:spPr>
            <a:xfrm>
              <a:off x="99060" y="925068"/>
              <a:ext cx="3775075" cy="561340"/>
            </a:xfrm>
            <a:custGeom>
              <a:avLst/>
              <a:gdLst/>
              <a:ahLst/>
              <a:cxnLst/>
              <a:rect l="l" t="t" r="r" b="b"/>
              <a:pathLst>
                <a:path w="3775075" h="561340">
                  <a:moveTo>
                    <a:pt x="3718814" y="0"/>
                  </a:moveTo>
                  <a:lnTo>
                    <a:pt x="56083" y="0"/>
                  </a:lnTo>
                  <a:lnTo>
                    <a:pt x="34253" y="4413"/>
                  </a:lnTo>
                  <a:lnTo>
                    <a:pt x="16426" y="16446"/>
                  </a:lnTo>
                  <a:lnTo>
                    <a:pt x="4407" y="34289"/>
                  </a:lnTo>
                  <a:lnTo>
                    <a:pt x="0" y="56134"/>
                  </a:lnTo>
                  <a:lnTo>
                    <a:pt x="0" y="504698"/>
                  </a:lnTo>
                  <a:lnTo>
                    <a:pt x="4407" y="526541"/>
                  </a:lnTo>
                  <a:lnTo>
                    <a:pt x="16426" y="544385"/>
                  </a:lnTo>
                  <a:lnTo>
                    <a:pt x="34253" y="556418"/>
                  </a:lnTo>
                  <a:lnTo>
                    <a:pt x="56083" y="560832"/>
                  </a:lnTo>
                  <a:lnTo>
                    <a:pt x="3718814" y="560832"/>
                  </a:lnTo>
                  <a:lnTo>
                    <a:pt x="3740657" y="556418"/>
                  </a:lnTo>
                  <a:lnTo>
                    <a:pt x="3758501" y="544385"/>
                  </a:lnTo>
                  <a:lnTo>
                    <a:pt x="3770534" y="526542"/>
                  </a:lnTo>
                  <a:lnTo>
                    <a:pt x="3774948" y="504698"/>
                  </a:lnTo>
                  <a:lnTo>
                    <a:pt x="3774948" y="56134"/>
                  </a:lnTo>
                  <a:lnTo>
                    <a:pt x="3770534" y="34290"/>
                  </a:lnTo>
                  <a:lnTo>
                    <a:pt x="3758501" y="16446"/>
                  </a:lnTo>
                  <a:lnTo>
                    <a:pt x="3740658" y="4413"/>
                  </a:lnTo>
                  <a:lnTo>
                    <a:pt x="37188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99060" y="925068"/>
              <a:ext cx="3775075" cy="561340"/>
            </a:xfrm>
            <a:custGeom>
              <a:avLst/>
              <a:gdLst/>
              <a:ahLst/>
              <a:cxnLst/>
              <a:rect l="l" t="t" r="r" b="b"/>
              <a:pathLst>
                <a:path w="3775075" h="561340">
                  <a:moveTo>
                    <a:pt x="0" y="56134"/>
                  </a:moveTo>
                  <a:lnTo>
                    <a:pt x="4407" y="34289"/>
                  </a:lnTo>
                  <a:lnTo>
                    <a:pt x="16426" y="16446"/>
                  </a:lnTo>
                  <a:lnTo>
                    <a:pt x="34253" y="4413"/>
                  </a:lnTo>
                  <a:lnTo>
                    <a:pt x="56083" y="0"/>
                  </a:lnTo>
                  <a:lnTo>
                    <a:pt x="3718814" y="0"/>
                  </a:lnTo>
                  <a:lnTo>
                    <a:pt x="3740658" y="4413"/>
                  </a:lnTo>
                  <a:lnTo>
                    <a:pt x="3758501" y="16446"/>
                  </a:lnTo>
                  <a:lnTo>
                    <a:pt x="3770534" y="34290"/>
                  </a:lnTo>
                  <a:lnTo>
                    <a:pt x="3774948" y="56134"/>
                  </a:lnTo>
                  <a:lnTo>
                    <a:pt x="3774948" y="504698"/>
                  </a:lnTo>
                  <a:lnTo>
                    <a:pt x="3770534" y="526542"/>
                  </a:lnTo>
                  <a:lnTo>
                    <a:pt x="3758501" y="544385"/>
                  </a:lnTo>
                  <a:lnTo>
                    <a:pt x="3740657" y="556418"/>
                  </a:lnTo>
                  <a:lnTo>
                    <a:pt x="3718814" y="560832"/>
                  </a:lnTo>
                  <a:lnTo>
                    <a:pt x="56083" y="560832"/>
                  </a:lnTo>
                  <a:lnTo>
                    <a:pt x="34253" y="556418"/>
                  </a:lnTo>
                  <a:lnTo>
                    <a:pt x="16426" y="544385"/>
                  </a:lnTo>
                  <a:lnTo>
                    <a:pt x="4407" y="526541"/>
                  </a:lnTo>
                  <a:lnTo>
                    <a:pt x="0" y="504698"/>
                  </a:lnTo>
                  <a:lnTo>
                    <a:pt x="0" y="5613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05740" y="1025652"/>
              <a:ext cx="3775075" cy="561340"/>
            </a:xfrm>
            <a:custGeom>
              <a:avLst/>
              <a:gdLst/>
              <a:ahLst/>
              <a:cxnLst/>
              <a:rect l="l" t="t" r="r" b="b"/>
              <a:pathLst>
                <a:path w="3775075" h="561340">
                  <a:moveTo>
                    <a:pt x="3718814" y="0"/>
                  </a:moveTo>
                  <a:lnTo>
                    <a:pt x="56083" y="0"/>
                  </a:lnTo>
                  <a:lnTo>
                    <a:pt x="34252" y="4413"/>
                  </a:lnTo>
                  <a:lnTo>
                    <a:pt x="16425" y="16446"/>
                  </a:lnTo>
                  <a:lnTo>
                    <a:pt x="4407" y="34289"/>
                  </a:lnTo>
                  <a:lnTo>
                    <a:pt x="0" y="56134"/>
                  </a:lnTo>
                  <a:lnTo>
                    <a:pt x="0" y="504698"/>
                  </a:lnTo>
                  <a:lnTo>
                    <a:pt x="4407" y="526541"/>
                  </a:lnTo>
                  <a:lnTo>
                    <a:pt x="16425" y="544385"/>
                  </a:lnTo>
                  <a:lnTo>
                    <a:pt x="34252" y="556418"/>
                  </a:lnTo>
                  <a:lnTo>
                    <a:pt x="56083" y="560832"/>
                  </a:lnTo>
                  <a:lnTo>
                    <a:pt x="3718814" y="560832"/>
                  </a:lnTo>
                  <a:lnTo>
                    <a:pt x="3740657" y="556418"/>
                  </a:lnTo>
                  <a:lnTo>
                    <a:pt x="3758501" y="544385"/>
                  </a:lnTo>
                  <a:lnTo>
                    <a:pt x="3770534" y="526542"/>
                  </a:lnTo>
                  <a:lnTo>
                    <a:pt x="3774948" y="504698"/>
                  </a:lnTo>
                  <a:lnTo>
                    <a:pt x="3774948" y="56134"/>
                  </a:lnTo>
                  <a:lnTo>
                    <a:pt x="3770534" y="34290"/>
                  </a:lnTo>
                  <a:lnTo>
                    <a:pt x="3758501" y="16446"/>
                  </a:lnTo>
                  <a:lnTo>
                    <a:pt x="3740658" y="4413"/>
                  </a:lnTo>
                  <a:lnTo>
                    <a:pt x="37188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05740" y="1025652"/>
              <a:ext cx="3775075" cy="561340"/>
            </a:xfrm>
            <a:custGeom>
              <a:avLst/>
              <a:gdLst/>
              <a:ahLst/>
              <a:cxnLst/>
              <a:rect l="l" t="t" r="r" b="b"/>
              <a:pathLst>
                <a:path w="3775075" h="561340">
                  <a:moveTo>
                    <a:pt x="0" y="56134"/>
                  </a:moveTo>
                  <a:lnTo>
                    <a:pt x="4407" y="34289"/>
                  </a:lnTo>
                  <a:lnTo>
                    <a:pt x="16425" y="16446"/>
                  </a:lnTo>
                  <a:lnTo>
                    <a:pt x="34252" y="4413"/>
                  </a:lnTo>
                  <a:lnTo>
                    <a:pt x="56083" y="0"/>
                  </a:lnTo>
                  <a:lnTo>
                    <a:pt x="3718814" y="0"/>
                  </a:lnTo>
                  <a:lnTo>
                    <a:pt x="3740658" y="4413"/>
                  </a:lnTo>
                  <a:lnTo>
                    <a:pt x="3758501" y="16446"/>
                  </a:lnTo>
                  <a:lnTo>
                    <a:pt x="3770534" y="34290"/>
                  </a:lnTo>
                  <a:lnTo>
                    <a:pt x="3774948" y="56134"/>
                  </a:lnTo>
                  <a:lnTo>
                    <a:pt x="3774948" y="504698"/>
                  </a:lnTo>
                  <a:lnTo>
                    <a:pt x="3770534" y="526542"/>
                  </a:lnTo>
                  <a:lnTo>
                    <a:pt x="3758501" y="544385"/>
                  </a:lnTo>
                  <a:lnTo>
                    <a:pt x="3740657" y="556418"/>
                  </a:lnTo>
                  <a:lnTo>
                    <a:pt x="3718814" y="560832"/>
                  </a:lnTo>
                  <a:lnTo>
                    <a:pt x="56083" y="560832"/>
                  </a:lnTo>
                  <a:lnTo>
                    <a:pt x="34252" y="556418"/>
                  </a:lnTo>
                  <a:lnTo>
                    <a:pt x="16425" y="544385"/>
                  </a:lnTo>
                  <a:lnTo>
                    <a:pt x="4407" y="526541"/>
                  </a:lnTo>
                  <a:lnTo>
                    <a:pt x="0" y="504698"/>
                  </a:lnTo>
                  <a:lnTo>
                    <a:pt x="0" y="56134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9015" y="1130300"/>
            <a:ext cx="2366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Штаб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ППЭ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оборудуется: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39339" y="60960"/>
            <a:ext cx="7780020" cy="781685"/>
            <a:chOff x="2339339" y="60960"/>
            <a:chExt cx="7780020" cy="781685"/>
          </a:xfrm>
        </p:grpSpPr>
        <p:sp>
          <p:nvSpPr>
            <p:cNvPr id="10" name="object 10"/>
            <p:cNvSpPr/>
            <p:nvPr/>
          </p:nvSpPr>
          <p:spPr>
            <a:xfrm>
              <a:off x="2345435" y="67056"/>
              <a:ext cx="7661275" cy="588645"/>
            </a:xfrm>
            <a:custGeom>
              <a:avLst/>
              <a:gdLst/>
              <a:ahLst/>
              <a:cxnLst/>
              <a:rect l="l" t="t" r="r" b="b"/>
              <a:pathLst>
                <a:path w="7661275" h="588645">
                  <a:moveTo>
                    <a:pt x="7602346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529463"/>
                  </a:lnTo>
                  <a:lnTo>
                    <a:pt x="4615" y="552366"/>
                  </a:lnTo>
                  <a:lnTo>
                    <a:pt x="17208" y="571055"/>
                  </a:lnTo>
                  <a:lnTo>
                    <a:pt x="35897" y="583648"/>
                  </a:lnTo>
                  <a:lnTo>
                    <a:pt x="58800" y="588264"/>
                  </a:lnTo>
                  <a:lnTo>
                    <a:pt x="7602346" y="588264"/>
                  </a:lnTo>
                  <a:lnTo>
                    <a:pt x="7625250" y="583648"/>
                  </a:lnTo>
                  <a:lnTo>
                    <a:pt x="7643939" y="571055"/>
                  </a:lnTo>
                  <a:lnTo>
                    <a:pt x="7656532" y="552366"/>
                  </a:lnTo>
                  <a:lnTo>
                    <a:pt x="7661148" y="529463"/>
                  </a:lnTo>
                  <a:lnTo>
                    <a:pt x="7661148" y="58800"/>
                  </a:lnTo>
                  <a:lnTo>
                    <a:pt x="7656532" y="35897"/>
                  </a:lnTo>
                  <a:lnTo>
                    <a:pt x="7643939" y="17208"/>
                  </a:lnTo>
                  <a:lnTo>
                    <a:pt x="7625250" y="4615"/>
                  </a:lnTo>
                  <a:lnTo>
                    <a:pt x="76023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345435" y="67056"/>
              <a:ext cx="7661275" cy="588645"/>
            </a:xfrm>
            <a:custGeom>
              <a:avLst/>
              <a:gdLst/>
              <a:ahLst/>
              <a:cxnLst/>
              <a:rect l="l" t="t" r="r" b="b"/>
              <a:pathLst>
                <a:path w="7661275" h="588645">
                  <a:moveTo>
                    <a:pt x="0" y="58800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0" y="0"/>
                  </a:lnTo>
                  <a:lnTo>
                    <a:pt x="7602346" y="0"/>
                  </a:lnTo>
                  <a:lnTo>
                    <a:pt x="7625250" y="4615"/>
                  </a:lnTo>
                  <a:lnTo>
                    <a:pt x="7643939" y="17208"/>
                  </a:lnTo>
                  <a:lnTo>
                    <a:pt x="7656532" y="35897"/>
                  </a:lnTo>
                  <a:lnTo>
                    <a:pt x="7661148" y="58800"/>
                  </a:lnTo>
                  <a:lnTo>
                    <a:pt x="7661148" y="529463"/>
                  </a:lnTo>
                  <a:lnTo>
                    <a:pt x="7656532" y="552366"/>
                  </a:lnTo>
                  <a:lnTo>
                    <a:pt x="7643939" y="571055"/>
                  </a:lnTo>
                  <a:lnTo>
                    <a:pt x="7625250" y="583648"/>
                  </a:lnTo>
                  <a:lnTo>
                    <a:pt x="7602346" y="588264"/>
                  </a:lnTo>
                  <a:lnTo>
                    <a:pt x="58800" y="588264"/>
                  </a:lnTo>
                  <a:lnTo>
                    <a:pt x="35897" y="583648"/>
                  </a:lnTo>
                  <a:lnTo>
                    <a:pt x="17208" y="571055"/>
                  </a:lnTo>
                  <a:lnTo>
                    <a:pt x="4615" y="552366"/>
                  </a:lnTo>
                  <a:lnTo>
                    <a:pt x="0" y="529463"/>
                  </a:lnTo>
                  <a:lnTo>
                    <a:pt x="0" y="588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2115" y="167639"/>
              <a:ext cx="7661275" cy="588645"/>
            </a:xfrm>
            <a:custGeom>
              <a:avLst/>
              <a:gdLst/>
              <a:ahLst/>
              <a:cxnLst/>
              <a:rect l="l" t="t" r="r" b="b"/>
              <a:pathLst>
                <a:path w="7661275" h="588645">
                  <a:moveTo>
                    <a:pt x="7602347" y="0"/>
                  </a:moveTo>
                  <a:lnTo>
                    <a:pt x="58800" y="0"/>
                  </a:lnTo>
                  <a:lnTo>
                    <a:pt x="35897" y="4615"/>
                  </a:lnTo>
                  <a:lnTo>
                    <a:pt x="17208" y="17208"/>
                  </a:lnTo>
                  <a:lnTo>
                    <a:pt x="4615" y="35897"/>
                  </a:lnTo>
                  <a:lnTo>
                    <a:pt x="0" y="58800"/>
                  </a:lnTo>
                  <a:lnTo>
                    <a:pt x="0" y="529462"/>
                  </a:lnTo>
                  <a:lnTo>
                    <a:pt x="4615" y="552366"/>
                  </a:lnTo>
                  <a:lnTo>
                    <a:pt x="17208" y="571055"/>
                  </a:lnTo>
                  <a:lnTo>
                    <a:pt x="35897" y="583648"/>
                  </a:lnTo>
                  <a:lnTo>
                    <a:pt x="58800" y="588263"/>
                  </a:lnTo>
                  <a:lnTo>
                    <a:pt x="7602347" y="588263"/>
                  </a:lnTo>
                  <a:lnTo>
                    <a:pt x="7625250" y="583648"/>
                  </a:lnTo>
                  <a:lnTo>
                    <a:pt x="7643939" y="571055"/>
                  </a:lnTo>
                  <a:lnTo>
                    <a:pt x="7656532" y="552366"/>
                  </a:lnTo>
                  <a:lnTo>
                    <a:pt x="7661148" y="529462"/>
                  </a:lnTo>
                  <a:lnTo>
                    <a:pt x="7661148" y="58800"/>
                  </a:lnTo>
                  <a:lnTo>
                    <a:pt x="7656532" y="35897"/>
                  </a:lnTo>
                  <a:lnTo>
                    <a:pt x="7643939" y="17208"/>
                  </a:lnTo>
                  <a:lnTo>
                    <a:pt x="7625250" y="4615"/>
                  </a:lnTo>
                  <a:lnTo>
                    <a:pt x="760234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2115" y="167639"/>
              <a:ext cx="7661275" cy="588645"/>
            </a:xfrm>
            <a:custGeom>
              <a:avLst/>
              <a:gdLst/>
              <a:ahLst/>
              <a:cxnLst/>
              <a:rect l="l" t="t" r="r" b="b"/>
              <a:pathLst>
                <a:path w="7661275" h="588645">
                  <a:moveTo>
                    <a:pt x="0" y="58800"/>
                  </a:moveTo>
                  <a:lnTo>
                    <a:pt x="4615" y="35897"/>
                  </a:lnTo>
                  <a:lnTo>
                    <a:pt x="17208" y="17208"/>
                  </a:lnTo>
                  <a:lnTo>
                    <a:pt x="35897" y="4615"/>
                  </a:lnTo>
                  <a:lnTo>
                    <a:pt x="58800" y="0"/>
                  </a:lnTo>
                  <a:lnTo>
                    <a:pt x="7602347" y="0"/>
                  </a:lnTo>
                  <a:lnTo>
                    <a:pt x="7625250" y="4615"/>
                  </a:lnTo>
                  <a:lnTo>
                    <a:pt x="7643939" y="17208"/>
                  </a:lnTo>
                  <a:lnTo>
                    <a:pt x="7656532" y="35897"/>
                  </a:lnTo>
                  <a:lnTo>
                    <a:pt x="7661148" y="58800"/>
                  </a:lnTo>
                  <a:lnTo>
                    <a:pt x="7661148" y="529462"/>
                  </a:lnTo>
                  <a:lnTo>
                    <a:pt x="7656532" y="552366"/>
                  </a:lnTo>
                  <a:lnTo>
                    <a:pt x="7643939" y="571055"/>
                  </a:lnTo>
                  <a:lnTo>
                    <a:pt x="7625250" y="583648"/>
                  </a:lnTo>
                  <a:lnTo>
                    <a:pt x="7602347" y="588263"/>
                  </a:lnTo>
                  <a:lnTo>
                    <a:pt x="58800" y="588263"/>
                  </a:lnTo>
                  <a:lnTo>
                    <a:pt x="35897" y="583648"/>
                  </a:lnTo>
                  <a:lnTo>
                    <a:pt x="17208" y="571055"/>
                  </a:lnTo>
                  <a:lnTo>
                    <a:pt x="4615" y="552366"/>
                  </a:lnTo>
                  <a:lnTo>
                    <a:pt x="0" y="529462"/>
                  </a:lnTo>
                  <a:lnTo>
                    <a:pt x="0" y="5880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3191" y="156946"/>
              <a:ext cx="4175633" cy="68557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207764" y="947927"/>
            <a:ext cx="3883660" cy="675640"/>
            <a:chOff x="4207764" y="947927"/>
            <a:chExt cx="3883660" cy="675640"/>
          </a:xfrm>
        </p:grpSpPr>
        <p:sp>
          <p:nvSpPr>
            <p:cNvPr id="17" name="object 17"/>
            <p:cNvSpPr/>
            <p:nvPr/>
          </p:nvSpPr>
          <p:spPr>
            <a:xfrm>
              <a:off x="4213860" y="954023"/>
              <a:ext cx="3764279" cy="562610"/>
            </a:xfrm>
            <a:custGeom>
              <a:avLst/>
              <a:gdLst/>
              <a:ahLst/>
              <a:cxnLst/>
              <a:rect l="l" t="t" r="r" b="b"/>
              <a:pathLst>
                <a:path w="3764279" h="562610">
                  <a:moveTo>
                    <a:pt x="3708018" y="0"/>
                  </a:moveTo>
                  <a:lnTo>
                    <a:pt x="56261" y="0"/>
                  </a:lnTo>
                  <a:lnTo>
                    <a:pt x="34343" y="4415"/>
                  </a:lnTo>
                  <a:lnTo>
                    <a:pt x="16462" y="16462"/>
                  </a:lnTo>
                  <a:lnTo>
                    <a:pt x="4415" y="34343"/>
                  </a:lnTo>
                  <a:lnTo>
                    <a:pt x="0" y="56261"/>
                  </a:lnTo>
                  <a:lnTo>
                    <a:pt x="0" y="506095"/>
                  </a:lnTo>
                  <a:lnTo>
                    <a:pt x="4415" y="528012"/>
                  </a:lnTo>
                  <a:lnTo>
                    <a:pt x="16462" y="545893"/>
                  </a:lnTo>
                  <a:lnTo>
                    <a:pt x="34343" y="557940"/>
                  </a:lnTo>
                  <a:lnTo>
                    <a:pt x="56261" y="562355"/>
                  </a:lnTo>
                  <a:lnTo>
                    <a:pt x="3708018" y="562355"/>
                  </a:lnTo>
                  <a:lnTo>
                    <a:pt x="3729936" y="557940"/>
                  </a:lnTo>
                  <a:lnTo>
                    <a:pt x="3747817" y="545893"/>
                  </a:lnTo>
                  <a:lnTo>
                    <a:pt x="3759864" y="528012"/>
                  </a:lnTo>
                  <a:lnTo>
                    <a:pt x="3764280" y="506095"/>
                  </a:lnTo>
                  <a:lnTo>
                    <a:pt x="3764280" y="56261"/>
                  </a:lnTo>
                  <a:lnTo>
                    <a:pt x="3759864" y="34343"/>
                  </a:lnTo>
                  <a:lnTo>
                    <a:pt x="3747817" y="16462"/>
                  </a:lnTo>
                  <a:lnTo>
                    <a:pt x="3729936" y="4415"/>
                  </a:lnTo>
                  <a:lnTo>
                    <a:pt x="37080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213860" y="954023"/>
              <a:ext cx="3764279" cy="562610"/>
            </a:xfrm>
            <a:custGeom>
              <a:avLst/>
              <a:gdLst/>
              <a:ahLst/>
              <a:cxnLst/>
              <a:rect l="l" t="t" r="r" b="b"/>
              <a:pathLst>
                <a:path w="3764279" h="562610">
                  <a:moveTo>
                    <a:pt x="0" y="56261"/>
                  </a:moveTo>
                  <a:lnTo>
                    <a:pt x="4415" y="34343"/>
                  </a:lnTo>
                  <a:lnTo>
                    <a:pt x="16462" y="16462"/>
                  </a:lnTo>
                  <a:lnTo>
                    <a:pt x="34343" y="4415"/>
                  </a:lnTo>
                  <a:lnTo>
                    <a:pt x="56261" y="0"/>
                  </a:lnTo>
                  <a:lnTo>
                    <a:pt x="3708018" y="0"/>
                  </a:lnTo>
                  <a:lnTo>
                    <a:pt x="3729936" y="4415"/>
                  </a:lnTo>
                  <a:lnTo>
                    <a:pt x="3747817" y="16462"/>
                  </a:lnTo>
                  <a:lnTo>
                    <a:pt x="3759864" y="34343"/>
                  </a:lnTo>
                  <a:lnTo>
                    <a:pt x="3764280" y="56261"/>
                  </a:lnTo>
                  <a:lnTo>
                    <a:pt x="3764280" y="506095"/>
                  </a:lnTo>
                  <a:lnTo>
                    <a:pt x="3759864" y="528012"/>
                  </a:lnTo>
                  <a:lnTo>
                    <a:pt x="3747817" y="545893"/>
                  </a:lnTo>
                  <a:lnTo>
                    <a:pt x="3729936" y="557940"/>
                  </a:lnTo>
                  <a:lnTo>
                    <a:pt x="3708018" y="562355"/>
                  </a:lnTo>
                  <a:lnTo>
                    <a:pt x="56261" y="562355"/>
                  </a:lnTo>
                  <a:lnTo>
                    <a:pt x="34343" y="557940"/>
                  </a:lnTo>
                  <a:lnTo>
                    <a:pt x="16462" y="545893"/>
                  </a:lnTo>
                  <a:lnTo>
                    <a:pt x="4415" y="528012"/>
                  </a:lnTo>
                  <a:lnTo>
                    <a:pt x="0" y="506095"/>
                  </a:lnTo>
                  <a:lnTo>
                    <a:pt x="0" y="5626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320540" y="1054607"/>
              <a:ext cx="3764279" cy="562610"/>
            </a:xfrm>
            <a:custGeom>
              <a:avLst/>
              <a:gdLst/>
              <a:ahLst/>
              <a:cxnLst/>
              <a:rect l="l" t="t" r="r" b="b"/>
              <a:pathLst>
                <a:path w="3764279" h="562610">
                  <a:moveTo>
                    <a:pt x="3708018" y="0"/>
                  </a:moveTo>
                  <a:lnTo>
                    <a:pt x="56261" y="0"/>
                  </a:lnTo>
                  <a:lnTo>
                    <a:pt x="34343" y="4415"/>
                  </a:lnTo>
                  <a:lnTo>
                    <a:pt x="16462" y="16462"/>
                  </a:lnTo>
                  <a:lnTo>
                    <a:pt x="4415" y="34343"/>
                  </a:lnTo>
                  <a:lnTo>
                    <a:pt x="0" y="56261"/>
                  </a:lnTo>
                  <a:lnTo>
                    <a:pt x="0" y="506094"/>
                  </a:lnTo>
                  <a:lnTo>
                    <a:pt x="4415" y="528012"/>
                  </a:lnTo>
                  <a:lnTo>
                    <a:pt x="16462" y="545893"/>
                  </a:lnTo>
                  <a:lnTo>
                    <a:pt x="34343" y="557940"/>
                  </a:lnTo>
                  <a:lnTo>
                    <a:pt x="56261" y="562355"/>
                  </a:lnTo>
                  <a:lnTo>
                    <a:pt x="3708018" y="562355"/>
                  </a:lnTo>
                  <a:lnTo>
                    <a:pt x="3729936" y="557940"/>
                  </a:lnTo>
                  <a:lnTo>
                    <a:pt x="3747817" y="545893"/>
                  </a:lnTo>
                  <a:lnTo>
                    <a:pt x="3759864" y="528012"/>
                  </a:lnTo>
                  <a:lnTo>
                    <a:pt x="3764280" y="506094"/>
                  </a:lnTo>
                  <a:lnTo>
                    <a:pt x="3764280" y="56261"/>
                  </a:lnTo>
                  <a:lnTo>
                    <a:pt x="3759864" y="34343"/>
                  </a:lnTo>
                  <a:lnTo>
                    <a:pt x="3747817" y="16462"/>
                  </a:lnTo>
                  <a:lnTo>
                    <a:pt x="3729936" y="4415"/>
                  </a:lnTo>
                  <a:lnTo>
                    <a:pt x="37080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0540" y="1054607"/>
              <a:ext cx="3764279" cy="562610"/>
            </a:xfrm>
            <a:custGeom>
              <a:avLst/>
              <a:gdLst/>
              <a:ahLst/>
              <a:cxnLst/>
              <a:rect l="l" t="t" r="r" b="b"/>
              <a:pathLst>
                <a:path w="3764279" h="562610">
                  <a:moveTo>
                    <a:pt x="0" y="56261"/>
                  </a:moveTo>
                  <a:lnTo>
                    <a:pt x="4415" y="34343"/>
                  </a:lnTo>
                  <a:lnTo>
                    <a:pt x="16462" y="16462"/>
                  </a:lnTo>
                  <a:lnTo>
                    <a:pt x="34343" y="4415"/>
                  </a:lnTo>
                  <a:lnTo>
                    <a:pt x="56261" y="0"/>
                  </a:lnTo>
                  <a:lnTo>
                    <a:pt x="3708018" y="0"/>
                  </a:lnTo>
                  <a:lnTo>
                    <a:pt x="3729936" y="4415"/>
                  </a:lnTo>
                  <a:lnTo>
                    <a:pt x="3747817" y="16462"/>
                  </a:lnTo>
                  <a:lnTo>
                    <a:pt x="3759864" y="34343"/>
                  </a:lnTo>
                  <a:lnTo>
                    <a:pt x="3764280" y="56261"/>
                  </a:lnTo>
                  <a:lnTo>
                    <a:pt x="3764280" y="506094"/>
                  </a:lnTo>
                  <a:lnTo>
                    <a:pt x="3759864" y="528012"/>
                  </a:lnTo>
                  <a:lnTo>
                    <a:pt x="3747817" y="545893"/>
                  </a:lnTo>
                  <a:lnTo>
                    <a:pt x="3729936" y="557940"/>
                  </a:lnTo>
                  <a:lnTo>
                    <a:pt x="3708018" y="562355"/>
                  </a:lnTo>
                  <a:lnTo>
                    <a:pt x="56261" y="562355"/>
                  </a:lnTo>
                  <a:lnTo>
                    <a:pt x="34343" y="557940"/>
                  </a:lnTo>
                  <a:lnTo>
                    <a:pt x="16462" y="545893"/>
                  </a:lnTo>
                  <a:lnTo>
                    <a:pt x="4415" y="528012"/>
                  </a:lnTo>
                  <a:lnTo>
                    <a:pt x="0" y="506094"/>
                  </a:lnTo>
                  <a:lnTo>
                    <a:pt x="0" y="56261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16373" y="1188466"/>
            <a:ext cx="3371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entury Gothic"/>
                <a:cs typeface="Century Gothic"/>
              </a:rPr>
              <a:t>В </a:t>
            </a:r>
            <a:r>
              <a:rPr sz="1600" b="1" spc="-10" dirty="0">
                <a:latin typeface="Century Gothic"/>
                <a:cs typeface="Century Gothic"/>
              </a:rPr>
              <a:t>аудиториях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ППЭ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должно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быть: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139430" y="969010"/>
            <a:ext cx="3893185" cy="831215"/>
            <a:chOff x="8139430" y="969010"/>
            <a:chExt cx="3893185" cy="831215"/>
          </a:xfrm>
        </p:grpSpPr>
        <p:sp>
          <p:nvSpPr>
            <p:cNvPr id="23" name="object 23"/>
            <p:cNvSpPr/>
            <p:nvPr/>
          </p:nvSpPr>
          <p:spPr>
            <a:xfrm>
              <a:off x="8145780" y="975360"/>
              <a:ext cx="3775075" cy="718185"/>
            </a:xfrm>
            <a:custGeom>
              <a:avLst/>
              <a:gdLst/>
              <a:ahLst/>
              <a:cxnLst/>
              <a:rect l="l" t="t" r="r" b="b"/>
              <a:pathLst>
                <a:path w="3775075" h="718185">
                  <a:moveTo>
                    <a:pt x="3703193" y="0"/>
                  </a:moveTo>
                  <a:lnTo>
                    <a:pt x="71754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4"/>
                  </a:lnTo>
                  <a:lnTo>
                    <a:pt x="0" y="646049"/>
                  </a:lnTo>
                  <a:lnTo>
                    <a:pt x="5639" y="673977"/>
                  </a:lnTo>
                  <a:lnTo>
                    <a:pt x="21018" y="696785"/>
                  </a:lnTo>
                  <a:lnTo>
                    <a:pt x="43826" y="712164"/>
                  </a:lnTo>
                  <a:lnTo>
                    <a:pt x="71754" y="717803"/>
                  </a:lnTo>
                  <a:lnTo>
                    <a:pt x="3703193" y="717803"/>
                  </a:lnTo>
                  <a:lnTo>
                    <a:pt x="3731121" y="712164"/>
                  </a:lnTo>
                  <a:lnTo>
                    <a:pt x="3753929" y="696785"/>
                  </a:lnTo>
                  <a:lnTo>
                    <a:pt x="3769308" y="673977"/>
                  </a:lnTo>
                  <a:lnTo>
                    <a:pt x="3774948" y="646049"/>
                  </a:lnTo>
                  <a:lnTo>
                    <a:pt x="3774948" y="71754"/>
                  </a:lnTo>
                  <a:lnTo>
                    <a:pt x="3769308" y="43826"/>
                  </a:lnTo>
                  <a:lnTo>
                    <a:pt x="3753929" y="21018"/>
                  </a:lnTo>
                  <a:lnTo>
                    <a:pt x="3731121" y="5639"/>
                  </a:lnTo>
                  <a:lnTo>
                    <a:pt x="37031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145780" y="975360"/>
              <a:ext cx="3775075" cy="718185"/>
            </a:xfrm>
            <a:custGeom>
              <a:avLst/>
              <a:gdLst/>
              <a:ahLst/>
              <a:cxnLst/>
              <a:rect l="l" t="t" r="r" b="b"/>
              <a:pathLst>
                <a:path w="3775075" h="718185">
                  <a:moveTo>
                    <a:pt x="0" y="71754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4" y="0"/>
                  </a:lnTo>
                  <a:lnTo>
                    <a:pt x="3703193" y="0"/>
                  </a:lnTo>
                  <a:lnTo>
                    <a:pt x="3731121" y="5639"/>
                  </a:lnTo>
                  <a:lnTo>
                    <a:pt x="3753929" y="21018"/>
                  </a:lnTo>
                  <a:lnTo>
                    <a:pt x="3769308" y="43826"/>
                  </a:lnTo>
                  <a:lnTo>
                    <a:pt x="3774948" y="71754"/>
                  </a:lnTo>
                  <a:lnTo>
                    <a:pt x="3774948" y="646049"/>
                  </a:lnTo>
                  <a:lnTo>
                    <a:pt x="3769308" y="673977"/>
                  </a:lnTo>
                  <a:lnTo>
                    <a:pt x="3753929" y="696785"/>
                  </a:lnTo>
                  <a:lnTo>
                    <a:pt x="3731121" y="712164"/>
                  </a:lnTo>
                  <a:lnTo>
                    <a:pt x="3703193" y="717803"/>
                  </a:lnTo>
                  <a:lnTo>
                    <a:pt x="71754" y="717803"/>
                  </a:lnTo>
                  <a:lnTo>
                    <a:pt x="43826" y="712164"/>
                  </a:lnTo>
                  <a:lnTo>
                    <a:pt x="21018" y="696785"/>
                  </a:lnTo>
                  <a:lnTo>
                    <a:pt x="5639" y="673977"/>
                  </a:lnTo>
                  <a:lnTo>
                    <a:pt x="0" y="646049"/>
                  </a:lnTo>
                  <a:lnTo>
                    <a:pt x="0" y="7175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250936" y="1075944"/>
              <a:ext cx="3775075" cy="718185"/>
            </a:xfrm>
            <a:custGeom>
              <a:avLst/>
              <a:gdLst/>
              <a:ahLst/>
              <a:cxnLst/>
              <a:rect l="l" t="t" r="r" b="b"/>
              <a:pathLst>
                <a:path w="3775075" h="718185">
                  <a:moveTo>
                    <a:pt x="3703193" y="0"/>
                  </a:moveTo>
                  <a:lnTo>
                    <a:pt x="71755" y="0"/>
                  </a:lnTo>
                  <a:lnTo>
                    <a:pt x="43826" y="5639"/>
                  </a:lnTo>
                  <a:lnTo>
                    <a:pt x="21018" y="21018"/>
                  </a:lnTo>
                  <a:lnTo>
                    <a:pt x="5639" y="43826"/>
                  </a:lnTo>
                  <a:lnTo>
                    <a:pt x="0" y="71754"/>
                  </a:lnTo>
                  <a:lnTo>
                    <a:pt x="0" y="646048"/>
                  </a:lnTo>
                  <a:lnTo>
                    <a:pt x="5639" y="673977"/>
                  </a:lnTo>
                  <a:lnTo>
                    <a:pt x="21018" y="696785"/>
                  </a:lnTo>
                  <a:lnTo>
                    <a:pt x="43826" y="712164"/>
                  </a:lnTo>
                  <a:lnTo>
                    <a:pt x="71755" y="717803"/>
                  </a:lnTo>
                  <a:lnTo>
                    <a:pt x="3703193" y="717803"/>
                  </a:lnTo>
                  <a:lnTo>
                    <a:pt x="3731121" y="712164"/>
                  </a:lnTo>
                  <a:lnTo>
                    <a:pt x="3753929" y="696785"/>
                  </a:lnTo>
                  <a:lnTo>
                    <a:pt x="3769308" y="673977"/>
                  </a:lnTo>
                  <a:lnTo>
                    <a:pt x="3774948" y="646048"/>
                  </a:lnTo>
                  <a:lnTo>
                    <a:pt x="3774948" y="71754"/>
                  </a:lnTo>
                  <a:lnTo>
                    <a:pt x="3769308" y="43826"/>
                  </a:lnTo>
                  <a:lnTo>
                    <a:pt x="3753929" y="21018"/>
                  </a:lnTo>
                  <a:lnTo>
                    <a:pt x="3731121" y="5639"/>
                  </a:lnTo>
                  <a:lnTo>
                    <a:pt x="370319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250936" y="1075944"/>
              <a:ext cx="3775075" cy="718185"/>
            </a:xfrm>
            <a:custGeom>
              <a:avLst/>
              <a:gdLst/>
              <a:ahLst/>
              <a:cxnLst/>
              <a:rect l="l" t="t" r="r" b="b"/>
              <a:pathLst>
                <a:path w="3775075" h="718185">
                  <a:moveTo>
                    <a:pt x="0" y="71754"/>
                  </a:moveTo>
                  <a:lnTo>
                    <a:pt x="5639" y="43826"/>
                  </a:lnTo>
                  <a:lnTo>
                    <a:pt x="21018" y="21018"/>
                  </a:lnTo>
                  <a:lnTo>
                    <a:pt x="43826" y="5639"/>
                  </a:lnTo>
                  <a:lnTo>
                    <a:pt x="71755" y="0"/>
                  </a:lnTo>
                  <a:lnTo>
                    <a:pt x="3703193" y="0"/>
                  </a:lnTo>
                  <a:lnTo>
                    <a:pt x="3731121" y="5639"/>
                  </a:lnTo>
                  <a:lnTo>
                    <a:pt x="3753929" y="21018"/>
                  </a:lnTo>
                  <a:lnTo>
                    <a:pt x="3769308" y="43826"/>
                  </a:lnTo>
                  <a:lnTo>
                    <a:pt x="3774948" y="71754"/>
                  </a:lnTo>
                  <a:lnTo>
                    <a:pt x="3774948" y="646048"/>
                  </a:lnTo>
                  <a:lnTo>
                    <a:pt x="3769308" y="673977"/>
                  </a:lnTo>
                  <a:lnTo>
                    <a:pt x="3753929" y="696785"/>
                  </a:lnTo>
                  <a:lnTo>
                    <a:pt x="3731121" y="712164"/>
                  </a:lnTo>
                  <a:lnTo>
                    <a:pt x="3703193" y="717803"/>
                  </a:lnTo>
                  <a:lnTo>
                    <a:pt x="71755" y="717803"/>
                  </a:lnTo>
                  <a:lnTo>
                    <a:pt x="43826" y="712164"/>
                  </a:lnTo>
                  <a:lnTo>
                    <a:pt x="21018" y="696785"/>
                  </a:lnTo>
                  <a:lnTo>
                    <a:pt x="5639" y="673977"/>
                  </a:lnTo>
                  <a:lnTo>
                    <a:pt x="0" y="646048"/>
                  </a:lnTo>
                  <a:lnTo>
                    <a:pt x="0" y="71754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894826" y="1062609"/>
            <a:ext cx="2488565" cy="716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ctr">
              <a:lnSpc>
                <a:spcPts val="1760"/>
              </a:lnSpc>
              <a:spcBef>
                <a:spcPts val="285"/>
              </a:spcBef>
            </a:pPr>
            <a:r>
              <a:rPr sz="1600" b="1" spc="-10" dirty="0">
                <a:latin typeface="Century Gothic"/>
                <a:cs typeface="Century Gothic"/>
              </a:rPr>
              <a:t>По</a:t>
            </a:r>
            <a:r>
              <a:rPr sz="1600" b="1" spc="-1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отдельным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учебным </a:t>
            </a:r>
            <a:r>
              <a:rPr sz="1600" b="1" spc="-434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предметам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аудитории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оснащаются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9523" y="1984629"/>
            <a:ext cx="242887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entury Gothic"/>
                <a:cs typeface="Century Gothic"/>
              </a:rPr>
              <a:t>Часы,</a:t>
            </a:r>
            <a:r>
              <a:rPr sz="1300" spc="-5" dirty="0">
                <a:latin typeface="Century Gothic"/>
                <a:cs typeface="Century Gothic"/>
              </a:rPr>
              <a:t> находящиеся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в</a:t>
            </a:r>
            <a:r>
              <a:rPr sz="1300" spc="-1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поле</a:t>
            </a:r>
            <a:endParaRPr sz="13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entury Gothic"/>
                <a:cs typeface="Century Gothic"/>
              </a:rPr>
              <a:t>зрения</a:t>
            </a:r>
            <a:r>
              <a:rPr sz="1300" spc="-1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участников</a:t>
            </a:r>
            <a:r>
              <a:rPr sz="1300" spc="2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экзамена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9150" y="5358765"/>
            <a:ext cx="332994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entury Gothic"/>
                <a:cs typeface="Century Gothic"/>
              </a:rPr>
              <a:t>В</a:t>
            </a:r>
            <a:r>
              <a:rPr sz="1200" b="1" spc="-15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штабе</a:t>
            </a:r>
            <a:r>
              <a:rPr sz="1200" b="1" spc="-50" dirty="0">
                <a:latin typeface="Century Gothic"/>
                <a:cs typeface="Century Gothic"/>
              </a:rPr>
              <a:t> </a:t>
            </a:r>
            <a:r>
              <a:rPr sz="1200" b="1" spc="-5" dirty="0">
                <a:latin typeface="Century Gothic"/>
                <a:cs typeface="Century Gothic"/>
              </a:rPr>
              <a:t>выделяются:</a:t>
            </a:r>
            <a:endParaRPr sz="1200" dirty="0">
              <a:latin typeface="Century Gothic"/>
              <a:cs typeface="Century Gothic"/>
            </a:endParaRPr>
          </a:p>
          <a:p>
            <a:pPr marL="149860" indent="-94615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sz="1200" dirty="0">
                <a:latin typeface="Century Gothic"/>
                <a:cs typeface="Century Gothic"/>
              </a:rPr>
              <a:t>место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для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руководителя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ОО,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на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базе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которого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располагается</a:t>
            </a:r>
            <a:r>
              <a:rPr sz="1200" spc="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ППЭ</a:t>
            </a:r>
            <a:endParaRPr sz="12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Char char="-"/>
              <a:tabLst>
                <a:tab pos="106045" algn="l"/>
              </a:tabLst>
            </a:pPr>
            <a:r>
              <a:rPr sz="1200" dirty="0">
                <a:latin typeface="Century Gothic"/>
                <a:cs typeface="Century Gothic"/>
              </a:rPr>
              <a:t>место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для </a:t>
            </a:r>
            <a:r>
              <a:rPr sz="1200" spc="-5" dirty="0">
                <a:latin typeface="Century Gothic"/>
                <a:cs typeface="Century Gothic"/>
              </a:rPr>
              <a:t>хранения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личных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вещей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членов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ГЭК,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общественных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наблюдателей, </a:t>
            </a:r>
            <a:r>
              <a:rPr sz="120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должностных лиц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ОИВ, Рособрнадзора</a:t>
            </a:r>
            <a:endParaRPr sz="1200" dirty="0">
              <a:latin typeface="Century Gothic"/>
              <a:cs typeface="Century Gothic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498847" y="4936235"/>
            <a:ext cx="2015489" cy="1266190"/>
            <a:chOff x="4498847" y="4936235"/>
            <a:chExt cx="2015489" cy="126619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8471" y="4978907"/>
              <a:ext cx="1912620" cy="112318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517897" y="4955285"/>
              <a:ext cx="1977389" cy="1228090"/>
            </a:xfrm>
            <a:custGeom>
              <a:avLst/>
              <a:gdLst/>
              <a:ahLst/>
              <a:cxnLst/>
              <a:rect l="l" t="t" r="r" b="b"/>
              <a:pathLst>
                <a:path w="1977389" h="1228089">
                  <a:moveTo>
                    <a:pt x="1977263" y="0"/>
                  </a:moveTo>
                  <a:lnTo>
                    <a:pt x="0" y="1227696"/>
                  </a:lnTo>
                </a:path>
                <a:path w="1977389" h="1228089">
                  <a:moveTo>
                    <a:pt x="28955" y="6095"/>
                  </a:moveTo>
                  <a:lnTo>
                    <a:pt x="1945513" y="1226934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680709" y="2765298"/>
            <a:ext cx="232727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entury Gothic"/>
                <a:cs typeface="Century Gothic"/>
              </a:rPr>
              <a:t>Отдельное</a:t>
            </a:r>
            <a:r>
              <a:rPr sz="1300" spc="1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рабочее</a:t>
            </a:r>
            <a:r>
              <a:rPr sz="1300" spc="15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место </a:t>
            </a:r>
            <a:r>
              <a:rPr sz="1300" spc="-345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с номером для каждого 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участника</a:t>
            </a:r>
            <a:r>
              <a:rPr sz="1300" spc="15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экзамена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304021" y="4823205"/>
            <a:ext cx="3771265" cy="1791335"/>
            <a:chOff x="8304021" y="4823205"/>
            <a:chExt cx="3771265" cy="1791335"/>
          </a:xfrm>
        </p:grpSpPr>
        <p:sp>
          <p:nvSpPr>
            <p:cNvPr id="35" name="object 35"/>
            <p:cNvSpPr/>
            <p:nvPr/>
          </p:nvSpPr>
          <p:spPr>
            <a:xfrm>
              <a:off x="8333231" y="4852415"/>
              <a:ext cx="3712845" cy="1732914"/>
            </a:xfrm>
            <a:custGeom>
              <a:avLst/>
              <a:gdLst/>
              <a:ahLst/>
              <a:cxnLst/>
              <a:rect l="l" t="t" r="r" b="b"/>
              <a:pathLst>
                <a:path w="3712845" h="1732915">
                  <a:moveTo>
                    <a:pt x="3423666" y="0"/>
                  </a:moveTo>
                  <a:lnTo>
                    <a:pt x="288798" y="0"/>
                  </a:lnTo>
                  <a:lnTo>
                    <a:pt x="241950" y="3779"/>
                  </a:lnTo>
                  <a:lnTo>
                    <a:pt x="197510" y="14721"/>
                  </a:lnTo>
                  <a:lnTo>
                    <a:pt x="156072" y="32232"/>
                  </a:lnTo>
                  <a:lnTo>
                    <a:pt x="118231" y="55717"/>
                  </a:lnTo>
                  <a:lnTo>
                    <a:pt x="84581" y="84581"/>
                  </a:lnTo>
                  <a:lnTo>
                    <a:pt x="55717" y="118231"/>
                  </a:lnTo>
                  <a:lnTo>
                    <a:pt x="32232" y="156072"/>
                  </a:lnTo>
                  <a:lnTo>
                    <a:pt x="14721" y="197510"/>
                  </a:lnTo>
                  <a:lnTo>
                    <a:pt x="3779" y="241950"/>
                  </a:lnTo>
                  <a:lnTo>
                    <a:pt x="0" y="288797"/>
                  </a:lnTo>
                  <a:lnTo>
                    <a:pt x="0" y="1443989"/>
                  </a:lnTo>
                  <a:lnTo>
                    <a:pt x="3779" y="1490834"/>
                  </a:lnTo>
                  <a:lnTo>
                    <a:pt x="14721" y="1535272"/>
                  </a:lnTo>
                  <a:lnTo>
                    <a:pt x="32232" y="1576709"/>
                  </a:lnTo>
                  <a:lnTo>
                    <a:pt x="55717" y="1614550"/>
                  </a:lnTo>
                  <a:lnTo>
                    <a:pt x="84582" y="1648201"/>
                  </a:lnTo>
                  <a:lnTo>
                    <a:pt x="118231" y="1677066"/>
                  </a:lnTo>
                  <a:lnTo>
                    <a:pt x="156072" y="1700552"/>
                  </a:lnTo>
                  <a:lnTo>
                    <a:pt x="197510" y="1718064"/>
                  </a:lnTo>
                  <a:lnTo>
                    <a:pt x="241950" y="1729008"/>
                  </a:lnTo>
                  <a:lnTo>
                    <a:pt x="288798" y="1732787"/>
                  </a:lnTo>
                  <a:lnTo>
                    <a:pt x="3423666" y="1732787"/>
                  </a:lnTo>
                  <a:lnTo>
                    <a:pt x="3470513" y="1729008"/>
                  </a:lnTo>
                  <a:lnTo>
                    <a:pt x="3514953" y="1718064"/>
                  </a:lnTo>
                  <a:lnTo>
                    <a:pt x="3556391" y="1700552"/>
                  </a:lnTo>
                  <a:lnTo>
                    <a:pt x="3594232" y="1677066"/>
                  </a:lnTo>
                  <a:lnTo>
                    <a:pt x="3627882" y="1648201"/>
                  </a:lnTo>
                  <a:lnTo>
                    <a:pt x="3656746" y="1614550"/>
                  </a:lnTo>
                  <a:lnTo>
                    <a:pt x="3680231" y="1576709"/>
                  </a:lnTo>
                  <a:lnTo>
                    <a:pt x="3697742" y="1535272"/>
                  </a:lnTo>
                  <a:lnTo>
                    <a:pt x="3708684" y="1490834"/>
                  </a:lnTo>
                  <a:lnTo>
                    <a:pt x="3712464" y="1443989"/>
                  </a:lnTo>
                  <a:lnTo>
                    <a:pt x="3712464" y="288797"/>
                  </a:lnTo>
                  <a:lnTo>
                    <a:pt x="3708684" y="241950"/>
                  </a:lnTo>
                  <a:lnTo>
                    <a:pt x="3697742" y="197510"/>
                  </a:lnTo>
                  <a:lnTo>
                    <a:pt x="3680231" y="156072"/>
                  </a:lnTo>
                  <a:lnTo>
                    <a:pt x="3656746" y="118231"/>
                  </a:lnTo>
                  <a:lnTo>
                    <a:pt x="3627881" y="84581"/>
                  </a:lnTo>
                  <a:lnTo>
                    <a:pt x="3594232" y="55717"/>
                  </a:lnTo>
                  <a:lnTo>
                    <a:pt x="3556391" y="32232"/>
                  </a:lnTo>
                  <a:lnTo>
                    <a:pt x="3514953" y="14721"/>
                  </a:lnTo>
                  <a:lnTo>
                    <a:pt x="3470513" y="3779"/>
                  </a:lnTo>
                  <a:lnTo>
                    <a:pt x="3423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333231" y="4852415"/>
              <a:ext cx="3712845" cy="1732914"/>
            </a:xfrm>
            <a:custGeom>
              <a:avLst/>
              <a:gdLst/>
              <a:ahLst/>
              <a:cxnLst/>
              <a:rect l="l" t="t" r="r" b="b"/>
              <a:pathLst>
                <a:path w="3712845" h="1732915">
                  <a:moveTo>
                    <a:pt x="0" y="288797"/>
                  </a:moveTo>
                  <a:lnTo>
                    <a:pt x="3779" y="241950"/>
                  </a:lnTo>
                  <a:lnTo>
                    <a:pt x="14721" y="197510"/>
                  </a:lnTo>
                  <a:lnTo>
                    <a:pt x="32232" y="156072"/>
                  </a:lnTo>
                  <a:lnTo>
                    <a:pt x="55717" y="118231"/>
                  </a:lnTo>
                  <a:lnTo>
                    <a:pt x="84581" y="84581"/>
                  </a:lnTo>
                  <a:lnTo>
                    <a:pt x="118231" y="55717"/>
                  </a:lnTo>
                  <a:lnTo>
                    <a:pt x="156072" y="32232"/>
                  </a:lnTo>
                  <a:lnTo>
                    <a:pt x="197510" y="14721"/>
                  </a:lnTo>
                  <a:lnTo>
                    <a:pt x="241950" y="3779"/>
                  </a:lnTo>
                  <a:lnTo>
                    <a:pt x="288798" y="0"/>
                  </a:lnTo>
                  <a:lnTo>
                    <a:pt x="3423666" y="0"/>
                  </a:lnTo>
                  <a:lnTo>
                    <a:pt x="3470513" y="3779"/>
                  </a:lnTo>
                  <a:lnTo>
                    <a:pt x="3514953" y="14721"/>
                  </a:lnTo>
                  <a:lnTo>
                    <a:pt x="3556391" y="32232"/>
                  </a:lnTo>
                  <a:lnTo>
                    <a:pt x="3594232" y="55717"/>
                  </a:lnTo>
                  <a:lnTo>
                    <a:pt x="3627881" y="84581"/>
                  </a:lnTo>
                  <a:lnTo>
                    <a:pt x="3656746" y="118231"/>
                  </a:lnTo>
                  <a:lnTo>
                    <a:pt x="3680231" y="156072"/>
                  </a:lnTo>
                  <a:lnTo>
                    <a:pt x="3697742" y="197510"/>
                  </a:lnTo>
                  <a:lnTo>
                    <a:pt x="3708684" y="241950"/>
                  </a:lnTo>
                  <a:lnTo>
                    <a:pt x="3712464" y="288797"/>
                  </a:lnTo>
                  <a:lnTo>
                    <a:pt x="3712464" y="1443989"/>
                  </a:lnTo>
                  <a:lnTo>
                    <a:pt x="3708684" y="1490834"/>
                  </a:lnTo>
                  <a:lnTo>
                    <a:pt x="3697742" y="1535272"/>
                  </a:lnTo>
                  <a:lnTo>
                    <a:pt x="3680231" y="1576709"/>
                  </a:lnTo>
                  <a:lnTo>
                    <a:pt x="3656746" y="1614550"/>
                  </a:lnTo>
                  <a:lnTo>
                    <a:pt x="3627882" y="1648201"/>
                  </a:lnTo>
                  <a:lnTo>
                    <a:pt x="3594232" y="1677066"/>
                  </a:lnTo>
                  <a:lnTo>
                    <a:pt x="3556391" y="1700552"/>
                  </a:lnTo>
                  <a:lnTo>
                    <a:pt x="3514953" y="1718064"/>
                  </a:lnTo>
                  <a:lnTo>
                    <a:pt x="3470513" y="1729008"/>
                  </a:lnTo>
                  <a:lnTo>
                    <a:pt x="3423666" y="1732787"/>
                  </a:lnTo>
                  <a:lnTo>
                    <a:pt x="288798" y="1732787"/>
                  </a:lnTo>
                  <a:lnTo>
                    <a:pt x="241950" y="1729008"/>
                  </a:lnTo>
                  <a:lnTo>
                    <a:pt x="197510" y="1718064"/>
                  </a:lnTo>
                  <a:lnTo>
                    <a:pt x="156072" y="1700552"/>
                  </a:lnTo>
                  <a:lnTo>
                    <a:pt x="118231" y="1677066"/>
                  </a:lnTo>
                  <a:lnTo>
                    <a:pt x="84582" y="1648201"/>
                  </a:lnTo>
                  <a:lnTo>
                    <a:pt x="55717" y="1614550"/>
                  </a:lnTo>
                  <a:lnTo>
                    <a:pt x="32232" y="1576709"/>
                  </a:lnTo>
                  <a:lnTo>
                    <a:pt x="14721" y="1535272"/>
                  </a:lnTo>
                  <a:lnTo>
                    <a:pt x="3779" y="1490834"/>
                  </a:lnTo>
                  <a:lnTo>
                    <a:pt x="0" y="1443989"/>
                  </a:lnTo>
                  <a:lnTo>
                    <a:pt x="0" y="288797"/>
                  </a:lnTo>
                  <a:close/>
                </a:path>
              </a:pathLst>
            </a:custGeom>
            <a:ln w="5791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558276" y="4940300"/>
            <a:ext cx="32613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entury Gothic"/>
                <a:cs typeface="Century Gothic"/>
              </a:rPr>
              <a:t>Аудитории, </a:t>
            </a:r>
            <a:r>
              <a:rPr sz="1400" dirty="0">
                <a:latin typeface="Century Gothic"/>
                <a:cs typeface="Century Gothic"/>
              </a:rPr>
              <a:t>не </a:t>
            </a:r>
            <a:r>
              <a:rPr sz="1400" spc="-5" dirty="0">
                <a:latin typeface="Century Gothic"/>
                <a:cs typeface="Century Gothic"/>
              </a:rPr>
              <a:t>задействованные </a:t>
            </a:r>
            <a:r>
              <a:rPr sz="1400" dirty="0">
                <a:latin typeface="Century Gothic"/>
                <a:cs typeface="Century Gothic"/>
              </a:rPr>
              <a:t>для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проведения </a:t>
            </a:r>
            <a:r>
              <a:rPr sz="1400" spc="5" dirty="0">
                <a:latin typeface="Century Gothic"/>
                <a:cs typeface="Century Gothic"/>
              </a:rPr>
              <a:t>ГИА, </a:t>
            </a:r>
            <a:r>
              <a:rPr sz="1400" dirty="0">
                <a:latin typeface="Century Gothic"/>
                <a:cs typeface="Century Gothic"/>
              </a:rPr>
              <a:t>должны </a:t>
            </a:r>
            <a:r>
              <a:rPr sz="1400" spc="-5" dirty="0">
                <a:latin typeface="Century Gothic"/>
                <a:cs typeface="Century Gothic"/>
              </a:rPr>
              <a:t>быть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закрыты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-5" dirty="0">
                <a:latin typeface="Century Gothic"/>
                <a:cs typeface="Century Gothic"/>
              </a:rPr>
              <a:t> опечатаны</a:t>
            </a:r>
            <a:endParaRPr sz="1400" dirty="0">
              <a:latin typeface="Century Gothic"/>
              <a:cs typeface="Century Gothic"/>
            </a:endParaRPr>
          </a:p>
        </p:txBody>
      </p: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2416" y="5646420"/>
            <a:ext cx="3029712" cy="713232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4350765" y="1689861"/>
            <a:ext cx="3851910" cy="4990465"/>
            <a:chOff x="4350765" y="1689861"/>
            <a:chExt cx="3851910" cy="4990465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1831" y="1851659"/>
              <a:ext cx="701039" cy="75742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379975" y="1719071"/>
              <a:ext cx="3793490" cy="4932045"/>
            </a:xfrm>
            <a:custGeom>
              <a:avLst/>
              <a:gdLst/>
              <a:ahLst/>
              <a:cxnLst/>
              <a:rect l="l" t="t" r="r" b="b"/>
              <a:pathLst>
                <a:path w="3793490" h="4932045">
                  <a:moveTo>
                    <a:pt x="0" y="632205"/>
                  </a:moveTo>
                  <a:lnTo>
                    <a:pt x="1734" y="585028"/>
                  </a:lnTo>
                  <a:lnTo>
                    <a:pt x="6855" y="538791"/>
                  </a:lnTo>
                  <a:lnTo>
                    <a:pt x="15241" y="493617"/>
                  </a:lnTo>
                  <a:lnTo>
                    <a:pt x="26769" y="449629"/>
                  </a:lnTo>
                  <a:lnTo>
                    <a:pt x="41318" y="406948"/>
                  </a:lnTo>
                  <a:lnTo>
                    <a:pt x="58764" y="365698"/>
                  </a:lnTo>
                  <a:lnTo>
                    <a:pt x="78986" y="326001"/>
                  </a:lnTo>
                  <a:lnTo>
                    <a:pt x="101861" y="287978"/>
                  </a:lnTo>
                  <a:lnTo>
                    <a:pt x="127266" y="251752"/>
                  </a:lnTo>
                  <a:lnTo>
                    <a:pt x="155081" y="217446"/>
                  </a:lnTo>
                  <a:lnTo>
                    <a:pt x="185181" y="185181"/>
                  </a:lnTo>
                  <a:lnTo>
                    <a:pt x="217446" y="155081"/>
                  </a:lnTo>
                  <a:lnTo>
                    <a:pt x="251752" y="127266"/>
                  </a:lnTo>
                  <a:lnTo>
                    <a:pt x="287978" y="101861"/>
                  </a:lnTo>
                  <a:lnTo>
                    <a:pt x="326001" y="78986"/>
                  </a:lnTo>
                  <a:lnTo>
                    <a:pt x="365698" y="58764"/>
                  </a:lnTo>
                  <a:lnTo>
                    <a:pt x="406948" y="41318"/>
                  </a:lnTo>
                  <a:lnTo>
                    <a:pt x="449629" y="26769"/>
                  </a:lnTo>
                  <a:lnTo>
                    <a:pt x="493617" y="15241"/>
                  </a:lnTo>
                  <a:lnTo>
                    <a:pt x="538791" y="6855"/>
                  </a:lnTo>
                  <a:lnTo>
                    <a:pt x="585028" y="1734"/>
                  </a:lnTo>
                  <a:lnTo>
                    <a:pt x="632206" y="0"/>
                  </a:lnTo>
                  <a:lnTo>
                    <a:pt x="3161029" y="0"/>
                  </a:lnTo>
                  <a:lnTo>
                    <a:pt x="3208207" y="1734"/>
                  </a:lnTo>
                  <a:lnTo>
                    <a:pt x="3254444" y="6855"/>
                  </a:lnTo>
                  <a:lnTo>
                    <a:pt x="3299618" y="15241"/>
                  </a:lnTo>
                  <a:lnTo>
                    <a:pt x="3343606" y="26769"/>
                  </a:lnTo>
                  <a:lnTo>
                    <a:pt x="3386287" y="41318"/>
                  </a:lnTo>
                  <a:lnTo>
                    <a:pt x="3427537" y="58764"/>
                  </a:lnTo>
                  <a:lnTo>
                    <a:pt x="3467234" y="78986"/>
                  </a:lnTo>
                  <a:lnTo>
                    <a:pt x="3505257" y="101861"/>
                  </a:lnTo>
                  <a:lnTo>
                    <a:pt x="3541483" y="127266"/>
                  </a:lnTo>
                  <a:lnTo>
                    <a:pt x="3575789" y="155081"/>
                  </a:lnTo>
                  <a:lnTo>
                    <a:pt x="3608054" y="185181"/>
                  </a:lnTo>
                  <a:lnTo>
                    <a:pt x="3638154" y="217446"/>
                  </a:lnTo>
                  <a:lnTo>
                    <a:pt x="3665969" y="251752"/>
                  </a:lnTo>
                  <a:lnTo>
                    <a:pt x="3691374" y="287978"/>
                  </a:lnTo>
                  <a:lnTo>
                    <a:pt x="3714249" y="326001"/>
                  </a:lnTo>
                  <a:lnTo>
                    <a:pt x="3734471" y="365698"/>
                  </a:lnTo>
                  <a:lnTo>
                    <a:pt x="3751917" y="406948"/>
                  </a:lnTo>
                  <a:lnTo>
                    <a:pt x="3766466" y="449629"/>
                  </a:lnTo>
                  <a:lnTo>
                    <a:pt x="3777994" y="493617"/>
                  </a:lnTo>
                  <a:lnTo>
                    <a:pt x="3786380" y="538791"/>
                  </a:lnTo>
                  <a:lnTo>
                    <a:pt x="3791501" y="585028"/>
                  </a:lnTo>
                  <a:lnTo>
                    <a:pt x="3793235" y="632205"/>
                  </a:lnTo>
                  <a:lnTo>
                    <a:pt x="3793235" y="4299445"/>
                  </a:lnTo>
                  <a:lnTo>
                    <a:pt x="3791501" y="4346628"/>
                  </a:lnTo>
                  <a:lnTo>
                    <a:pt x="3786380" y="4392869"/>
                  </a:lnTo>
                  <a:lnTo>
                    <a:pt x="3777994" y="4438046"/>
                  </a:lnTo>
                  <a:lnTo>
                    <a:pt x="3766466" y="4482037"/>
                  </a:lnTo>
                  <a:lnTo>
                    <a:pt x="3751917" y="4524719"/>
                  </a:lnTo>
                  <a:lnTo>
                    <a:pt x="3734471" y="4565971"/>
                  </a:lnTo>
                  <a:lnTo>
                    <a:pt x="3714249" y="4605669"/>
                  </a:lnTo>
                  <a:lnTo>
                    <a:pt x="3691374" y="4643693"/>
                  </a:lnTo>
                  <a:lnTo>
                    <a:pt x="3665969" y="4679919"/>
                  </a:lnTo>
                  <a:lnTo>
                    <a:pt x="3638154" y="4714225"/>
                  </a:lnTo>
                  <a:lnTo>
                    <a:pt x="3608054" y="4746490"/>
                  </a:lnTo>
                  <a:lnTo>
                    <a:pt x="3575789" y="4776590"/>
                  </a:lnTo>
                  <a:lnTo>
                    <a:pt x="3541483" y="4804403"/>
                  </a:lnTo>
                  <a:lnTo>
                    <a:pt x="3505257" y="4829808"/>
                  </a:lnTo>
                  <a:lnTo>
                    <a:pt x="3467234" y="4852682"/>
                  </a:lnTo>
                  <a:lnTo>
                    <a:pt x="3427537" y="4872903"/>
                  </a:lnTo>
                  <a:lnTo>
                    <a:pt x="3386287" y="4890348"/>
                  </a:lnTo>
                  <a:lnTo>
                    <a:pt x="3343606" y="4904896"/>
                  </a:lnTo>
                  <a:lnTo>
                    <a:pt x="3299618" y="4916423"/>
                  </a:lnTo>
                  <a:lnTo>
                    <a:pt x="3254444" y="4924809"/>
                  </a:lnTo>
                  <a:lnTo>
                    <a:pt x="3208207" y="4929929"/>
                  </a:lnTo>
                  <a:lnTo>
                    <a:pt x="3161029" y="4931664"/>
                  </a:lnTo>
                  <a:lnTo>
                    <a:pt x="632206" y="4931664"/>
                  </a:lnTo>
                  <a:lnTo>
                    <a:pt x="585028" y="4929929"/>
                  </a:lnTo>
                  <a:lnTo>
                    <a:pt x="538791" y="4924809"/>
                  </a:lnTo>
                  <a:lnTo>
                    <a:pt x="493617" y="4916423"/>
                  </a:lnTo>
                  <a:lnTo>
                    <a:pt x="449629" y="4904896"/>
                  </a:lnTo>
                  <a:lnTo>
                    <a:pt x="406948" y="4890348"/>
                  </a:lnTo>
                  <a:lnTo>
                    <a:pt x="365698" y="4872903"/>
                  </a:lnTo>
                  <a:lnTo>
                    <a:pt x="326001" y="4852682"/>
                  </a:lnTo>
                  <a:lnTo>
                    <a:pt x="287978" y="4829808"/>
                  </a:lnTo>
                  <a:lnTo>
                    <a:pt x="251752" y="4804403"/>
                  </a:lnTo>
                  <a:lnTo>
                    <a:pt x="217446" y="4776590"/>
                  </a:lnTo>
                  <a:lnTo>
                    <a:pt x="185181" y="4746490"/>
                  </a:lnTo>
                  <a:lnTo>
                    <a:pt x="155081" y="4714225"/>
                  </a:lnTo>
                  <a:lnTo>
                    <a:pt x="127266" y="4679919"/>
                  </a:lnTo>
                  <a:lnTo>
                    <a:pt x="101861" y="4643693"/>
                  </a:lnTo>
                  <a:lnTo>
                    <a:pt x="78986" y="4605669"/>
                  </a:lnTo>
                  <a:lnTo>
                    <a:pt x="58764" y="4565971"/>
                  </a:lnTo>
                  <a:lnTo>
                    <a:pt x="41318" y="4524719"/>
                  </a:lnTo>
                  <a:lnTo>
                    <a:pt x="26769" y="4482037"/>
                  </a:lnTo>
                  <a:lnTo>
                    <a:pt x="15241" y="4438046"/>
                  </a:lnTo>
                  <a:lnTo>
                    <a:pt x="6855" y="4392869"/>
                  </a:lnTo>
                  <a:lnTo>
                    <a:pt x="1734" y="4346628"/>
                  </a:lnTo>
                  <a:lnTo>
                    <a:pt x="0" y="4299445"/>
                  </a:lnTo>
                  <a:lnTo>
                    <a:pt x="0" y="632205"/>
                  </a:lnTo>
                  <a:close/>
                </a:path>
              </a:pathLst>
            </a:custGeom>
            <a:ln w="5791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639055" y="2894244"/>
            <a:ext cx="54864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0"/>
              </a:lnSpc>
            </a:pPr>
            <a:r>
              <a:rPr sz="1800" b="1" dirty="0">
                <a:latin typeface="Bookman Old Style"/>
                <a:cs typeface="Bookman Old Style"/>
              </a:rPr>
              <a:t>1</a:t>
            </a:r>
            <a:r>
              <a:rPr sz="1800" b="1" spc="-50" dirty="0">
                <a:latin typeface="Bookman Old Style"/>
                <a:cs typeface="Bookman Old Style"/>
              </a:rPr>
              <a:t> </a:t>
            </a:r>
            <a:r>
              <a:rPr sz="1800" b="1" dirty="0">
                <a:latin typeface="Bookman Old Style"/>
                <a:cs typeface="Bookman Old Style"/>
              </a:rPr>
              <a:t>:</a:t>
            </a:r>
            <a:r>
              <a:rPr sz="1800" b="1" spc="-50" dirty="0">
                <a:latin typeface="Bookman Old Style"/>
                <a:cs typeface="Bookman Old Style"/>
              </a:rPr>
              <a:t> </a:t>
            </a:r>
            <a:r>
              <a:rPr sz="1800" b="1" dirty="0">
                <a:latin typeface="Bookman Old Style"/>
                <a:cs typeface="Bookman Old Style"/>
              </a:rPr>
              <a:t>А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23638" y="3677792"/>
            <a:ext cx="29762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latin typeface="Century Gothic"/>
                <a:cs typeface="Century Gothic"/>
              </a:rPr>
              <a:t>Стол</a:t>
            </a:r>
            <a:r>
              <a:rPr sz="1300" b="1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для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раскладки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и</a:t>
            </a:r>
            <a:r>
              <a:rPr sz="1300" spc="-1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упаковки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ЭМ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48021" y="4074033"/>
            <a:ext cx="29254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Century Gothic"/>
                <a:cs typeface="Century Gothic"/>
              </a:rPr>
              <a:t>Рабочие</a:t>
            </a:r>
            <a:r>
              <a:rPr sz="1300" b="1" spc="35" dirty="0">
                <a:latin typeface="Century Gothic"/>
                <a:cs typeface="Century Gothic"/>
              </a:rPr>
              <a:t> </a:t>
            </a:r>
            <a:r>
              <a:rPr sz="1300" b="1" spc="-10" dirty="0">
                <a:latin typeface="Century Gothic"/>
                <a:cs typeface="Century Gothic"/>
              </a:rPr>
              <a:t>места</a:t>
            </a:r>
            <a:r>
              <a:rPr sz="1300" b="1" spc="15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для</a:t>
            </a:r>
            <a:r>
              <a:rPr sz="1300" spc="1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организаторов</a:t>
            </a:r>
            <a:endParaRPr sz="1300" dirty="0">
              <a:latin typeface="Century Gothic"/>
              <a:cs typeface="Century Gothic"/>
            </a:endParaRPr>
          </a:p>
          <a:p>
            <a:pPr marL="46355" algn="ctr">
              <a:lnSpc>
                <a:spcPct val="100000"/>
              </a:lnSpc>
            </a:pPr>
            <a:r>
              <a:rPr sz="1300" cap="small" dirty="0">
                <a:latin typeface="Century Gothic"/>
                <a:cs typeface="Century Gothic"/>
              </a:rPr>
              <a:t>в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10" dirty="0">
                <a:latin typeface="Century Gothic"/>
                <a:cs typeface="Century Gothic"/>
              </a:rPr>
              <a:t>а</a:t>
            </a:r>
            <a:r>
              <a:rPr sz="1300" spc="-20" dirty="0">
                <a:latin typeface="Century Gothic"/>
                <a:cs typeface="Century Gothic"/>
              </a:rPr>
              <a:t>у</a:t>
            </a:r>
            <a:r>
              <a:rPr sz="1300" spc="-15" dirty="0">
                <a:latin typeface="Century Gothic"/>
                <a:cs typeface="Century Gothic"/>
              </a:rPr>
              <a:t>д</a:t>
            </a:r>
            <a:r>
              <a:rPr sz="1300" spc="-5" dirty="0">
                <a:latin typeface="Century Gothic"/>
                <a:cs typeface="Century Gothic"/>
              </a:rPr>
              <a:t>и</a:t>
            </a:r>
            <a:r>
              <a:rPr sz="1300" spc="-10" dirty="0">
                <a:latin typeface="Century Gothic"/>
                <a:cs typeface="Century Gothic"/>
              </a:rPr>
              <a:t>т</a:t>
            </a:r>
            <a:r>
              <a:rPr sz="1300" spc="-5" dirty="0">
                <a:latin typeface="Century Gothic"/>
                <a:cs typeface="Century Gothic"/>
              </a:rPr>
              <a:t>ории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95364" y="4965572"/>
            <a:ext cx="135128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416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entury Gothic"/>
                <a:cs typeface="Century Gothic"/>
              </a:rPr>
              <a:t>Должны быть </a:t>
            </a:r>
            <a:r>
              <a:rPr sz="1300" spc="-35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закрыты все 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стенды</a:t>
            </a:r>
            <a:r>
              <a:rPr sz="1300" spc="1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со</a:t>
            </a:r>
            <a:endParaRPr sz="13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entury Gothic"/>
                <a:cs typeface="Century Gothic"/>
              </a:rPr>
              <a:t>справочно-</a:t>
            </a:r>
            <a:endParaRPr sz="13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300" spc="-5" dirty="0">
                <a:latin typeface="Century Gothic"/>
                <a:cs typeface="Century Gothic"/>
              </a:rPr>
              <a:t>по</a:t>
            </a:r>
            <a:r>
              <a:rPr sz="1300" dirty="0">
                <a:latin typeface="Century Gothic"/>
                <a:cs typeface="Century Gothic"/>
              </a:rPr>
              <a:t>з</a:t>
            </a:r>
            <a:r>
              <a:rPr sz="1300" spc="-5" dirty="0">
                <a:latin typeface="Century Gothic"/>
                <a:cs typeface="Century Gothic"/>
              </a:rPr>
              <a:t>н</a:t>
            </a:r>
            <a:r>
              <a:rPr sz="1300" spc="-10" dirty="0">
                <a:latin typeface="Century Gothic"/>
                <a:cs typeface="Century Gothic"/>
              </a:rPr>
              <a:t>а</a:t>
            </a:r>
            <a:r>
              <a:rPr sz="1300" dirty="0">
                <a:latin typeface="Century Gothic"/>
                <a:cs typeface="Century Gothic"/>
              </a:rPr>
              <a:t>в</a:t>
            </a:r>
            <a:r>
              <a:rPr sz="1300" spc="-10" dirty="0">
                <a:latin typeface="Century Gothic"/>
                <a:cs typeface="Century Gothic"/>
              </a:rPr>
              <a:t>атель</a:t>
            </a:r>
            <a:r>
              <a:rPr sz="1300" dirty="0">
                <a:latin typeface="Century Gothic"/>
                <a:cs typeface="Century Gothic"/>
              </a:rPr>
              <a:t>н</a:t>
            </a:r>
            <a:r>
              <a:rPr sz="1300" spc="-5" dirty="0">
                <a:latin typeface="Century Gothic"/>
                <a:cs typeface="Century Gothic"/>
              </a:rPr>
              <a:t>ой  информацией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05739" y="1719071"/>
            <a:ext cx="4026916" cy="4971415"/>
            <a:chOff x="205739" y="1719071"/>
            <a:chExt cx="4026916" cy="4971415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7495" y="4433316"/>
              <a:ext cx="644651" cy="83819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587495" y="4433316"/>
              <a:ext cx="645160" cy="838200"/>
            </a:xfrm>
            <a:custGeom>
              <a:avLst/>
              <a:gdLst/>
              <a:ahLst/>
              <a:cxnLst/>
              <a:rect l="l" t="t" r="r" b="b"/>
              <a:pathLst>
                <a:path w="645160" h="838200">
                  <a:moveTo>
                    <a:pt x="0" y="64515"/>
                  </a:moveTo>
                  <a:lnTo>
                    <a:pt x="5062" y="39379"/>
                  </a:lnTo>
                  <a:lnTo>
                    <a:pt x="18875" y="18875"/>
                  </a:lnTo>
                  <a:lnTo>
                    <a:pt x="39379" y="5062"/>
                  </a:lnTo>
                  <a:lnTo>
                    <a:pt x="64515" y="0"/>
                  </a:lnTo>
                  <a:lnTo>
                    <a:pt x="580136" y="0"/>
                  </a:lnTo>
                  <a:lnTo>
                    <a:pt x="605272" y="5062"/>
                  </a:lnTo>
                  <a:lnTo>
                    <a:pt x="625776" y="18875"/>
                  </a:lnTo>
                  <a:lnTo>
                    <a:pt x="639589" y="39379"/>
                  </a:lnTo>
                  <a:lnTo>
                    <a:pt x="644651" y="64515"/>
                  </a:lnTo>
                  <a:lnTo>
                    <a:pt x="644651" y="773683"/>
                  </a:lnTo>
                  <a:lnTo>
                    <a:pt x="639589" y="798820"/>
                  </a:lnTo>
                  <a:lnTo>
                    <a:pt x="625776" y="819324"/>
                  </a:lnTo>
                  <a:lnTo>
                    <a:pt x="605272" y="833137"/>
                  </a:lnTo>
                  <a:lnTo>
                    <a:pt x="580136" y="838199"/>
                  </a:lnTo>
                  <a:lnTo>
                    <a:pt x="64515" y="838199"/>
                  </a:lnTo>
                  <a:lnTo>
                    <a:pt x="39379" y="833137"/>
                  </a:lnTo>
                  <a:lnTo>
                    <a:pt x="18875" y="819324"/>
                  </a:lnTo>
                  <a:lnTo>
                    <a:pt x="5062" y="798820"/>
                  </a:lnTo>
                  <a:lnTo>
                    <a:pt x="0" y="773683"/>
                  </a:lnTo>
                  <a:lnTo>
                    <a:pt x="0" y="645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395" y="1799843"/>
              <a:ext cx="821436" cy="95097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01395" y="1799843"/>
              <a:ext cx="821690" cy="951230"/>
            </a:xfrm>
            <a:custGeom>
              <a:avLst/>
              <a:gdLst/>
              <a:ahLst/>
              <a:cxnLst/>
              <a:rect l="l" t="t" r="r" b="b"/>
              <a:pathLst>
                <a:path w="821690" h="951230">
                  <a:moveTo>
                    <a:pt x="0" y="82168"/>
                  </a:moveTo>
                  <a:lnTo>
                    <a:pt x="6455" y="50202"/>
                  </a:lnTo>
                  <a:lnTo>
                    <a:pt x="24060" y="24082"/>
                  </a:lnTo>
                  <a:lnTo>
                    <a:pt x="50170" y="6463"/>
                  </a:lnTo>
                  <a:lnTo>
                    <a:pt x="82143" y="0"/>
                  </a:lnTo>
                  <a:lnTo>
                    <a:pt x="739292" y="0"/>
                  </a:lnTo>
                  <a:lnTo>
                    <a:pt x="771244" y="6463"/>
                  </a:lnTo>
                  <a:lnTo>
                    <a:pt x="797356" y="24082"/>
                  </a:lnTo>
                  <a:lnTo>
                    <a:pt x="814973" y="50202"/>
                  </a:lnTo>
                  <a:lnTo>
                    <a:pt x="821436" y="82168"/>
                  </a:lnTo>
                  <a:lnTo>
                    <a:pt x="821436" y="868806"/>
                  </a:lnTo>
                  <a:lnTo>
                    <a:pt x="814973" y="900773"/>
                  </a:lnTo>
                  <a:lnTo>
                    <a:pt x="797356" y="926893"/>
                  </a:lnTo>
                  <a:lnTo>
                    <a:pt x="771244" y="944512"/>
                  </a:lnTo>
                  <a:lnTo>
                    <a:pt x="739292" y="950976"/>
                  </a:lnTo>
                  <a:lnTo>
                    <a:pt x="82143" y="950976"/>
                  </a:lnTo>
                  <a:lnTo>
                    <a:pt x="50170" y="944512"/>
                  </a:lnTo>
                  <a:lnTo>
                    <a:pt x="24060" y="926893"/>
                  </a:lnTo>
                  <a:lnTo>
                    <a:pt x="6455" y="900773"/>
                  </a:lnTo>
                  <a:lnTo>
                    <a:pt x="0" y="868806"/>
                  </a:lnTo>
                  <a:lnTo>
                    <a:pt x="0" y="8216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05739" y="1719071"/>
              <a:ext cx="4026535" cy="4971415"/>
            </a:xfrm>
            <a:custGeom>
              <a:avLst/>
              <a:gdLst/>
              <a:ahLst/>
              <a:cxnLst/>
              <a:rect l="l" t="t" r="r" b="b"/>
              <a:pathLst>
                <a:path w="4026535" h="4971415">
                  <a:moveTo>
                    <a:pt x="0" y="671067"/>
                  </a:moveTo>
                  <a:lnTo>
                    <a:pt x="1684" y="623147"/>
                  </a:lnTo>
                  <a:lnTo>
                    <a:pt x="6664" y="576135"/>
                  </a:lnTo>
                  <a:lnTo>
                    <a:pt x="14824" y="530145"/>
                  </a:lnTo>
                  <a:lnTo>
                    <a:pt x="26051" y="485291"/>
                  </a:lnTo>
                  <a:lnTo>
                    <a:pt x="40231" y="441687"/>
                  </a:lnTo>
                  <a:lnTo>
                    <a:pt x="57252" y="399446"/>
                  </a:lnTo>
                  <a:lnTo>
                    <a:pt x="76999" y="358682"/>
                  </a:lnTo>
                  <a:lnTo>
                    <a:pt x="99359" y="319508"/>
                  </a:lnTo>
                  <a:lnTo>
                    <a:pt x="124218" y="282038"/>
                  </a:lnTo>
                  <a:lnTo>
                    <a:pt x="151463" y="246386"/>
                  </a:lnTo>
                  <a:lnTo>
                    <a:pt x="180981" y="212665"/>
                  </a:lnTo>
                  <a:lnTo>
                    <a:pt x="212656" y="180988"/>
                  </a:lnTo>
                  <a:lnTo>
                    <a:pt x="246377" y="151471"/>
                  </a:lnTo>
                  <a:lnTo>
                    <a:pt x="282030" y="124225"/>
                  </a:lnTo>
                  <a:lnTo>
                    <a:pt x="319500" y="99365"/>
                  </a:lnTo>
                  <a:lnTo>
                    <a:pt x="358675" y="77004"/>
                  </a:lnTo>
                  <a:lnTo>
                    <a:pt x="399440" y="57256"/>
                  </a:lnTo>
                  <a:lnTo>
                    <a:pt x="441683" y="40234"/>
                  </a:lnTo>
                  <a:lnTo>
                    <a:pt x="485289" y="26053"/>
                  </a:lnTo>
                  <a:lnTo>
                    <a:pt x="530146" y="14825"/>
                  </a:lnTo>
                  <a:lnTo>
                    <a:pt x="576139" y="6664"/>
                  </a:lnTo>
                  <a:lnTo>
                    <a:pt x="623155" y="1685"/>
                  </a:lnTo>
                  <a:lnTo>
                    <a:pt x="671080" y="0"/>
                  </a:lnTo>
                  <a:lnTo>
                    <a:pt x="3355340" y="0"/>
                  </a:lnTo>
                  <a:lnTo>
                    <a:pt x="3403260" y="1685"/>
                  </a:lnTo>
                  <a:lnTo>
                    <a:pt x="3450272" y="6664"/>
                  </a:lnTo>
                  <a:lnTo>
                    <a:pt x="3496262" y="14825"/>
                  </a:lnTo>
                  <a:lnTo>
                    <a:pt x="3541116" y="26053"/>
                  </a:lnTo>
                  <a:lnTo>
                    <a:pt x="3584720" y="40234"/>
                  </a:lnTo>
                  <a:lnTo>
                    <a:pt x="3626961" y="57256"/>
                  </a:lnTo>
                  <a:lnTo>
                    <a:pt x="3667725" y="77004"/>
                  </a:lnTo>
                  <a:lnTo>
                    <a:pt x="3706899" y="99365"/>
                  </a:lnTo>
                  <a:lnTo>
                    <a:pt x="3744369" y="124225"/>
                  </a:lnTo>
                  <a:lnTo>
                    <a:pt x="3780021" y="151471"/>
                  </a:lnTo>
                  <a:lnTo>
                    <a:pt x="3813742" y="180988"/>
                  </a:lnTo>
                  <a:lnTo>
                    <a:pt x="3845419" y="212665"/>
                  </a:lnTo>
                  <a:lnTo>
                    <a:pt x="3874936" y="246386"/>
                  </a:lnTo>
                  <a:lnTo>
                    <a:pt x="3902182" y="282038"/>
                  </a:lnTo>
                  <a:lnTo>
                    <a:pt x="3927042" y="319508"/>
                  </a:lnTo>
                  <a:lnTo>
                    <a:pt x="3949403" y="358682"/>
                  </a:lnTo>
                  <a:lnTo>
                    <a:pt x="3969151" y="399446"/>
                  </a:lnTo>
                  <a:lnTo>
                    <a:pt x="3986173" y="441687"/>
                  </a:lnTo>
                  <a:lnTo>
                    <a:pt x="4000354" y="485291"/>
                  </a:lnTo>
                  <a:lnTo>
                    <a:pt x="4011582" y="530145"/>
                  </a:lnTo>
                  <a:lnTo>
                    <a:pt x="4019743" y="576135"/>
                  </a:lnTo>
                  <a:lnTo>
                    <a:pt x="4024722" y="623147"/>
                  </a:lnTo>
                  <a:lnTo>
                    <a:pt x="4026408" y="671067"/>
                  </a:lnTo>
                  <a:lnTo>
                    <a:pt x="4026408" y="4300207"/>
                  </a:lnTo>
                  <a:lnTo>
                    <a:pt x="4024722" y="4348132"/>
                  </a:lnTo>
                  <a:lnTo>
                    <a:pt x="4019743" y="4395148"/>
                  </a:lnTo>
                  <a:lnTo>
                    <a:pt x="4011582" y="4441141"/>
                  </a:lnTo>
                  <a:lnTo>
                    <a:pt x="4000354" y="4485998"/>
                  </a:lnTo>
                  <a:lnTo>
                    <a:pt x="3986173" y="4529604"/>
                  </a:lnTo>
                  <a:lnTo>
                    <a:pt x="3969151" y="4571847"/>
                  </a:lnTo>
                  <a:lnTo>
                    <a:pt x="3949403" y="4612612"/>
                  </a:lnTo>
                  <a:lnTo>
                    <a:pt x="3927042" y="4651787"/>
                  </a:lnTo>
                  <a:lnTo>
                    <a:pt x="3902182" y="4689257"/>
                  </a:lnTo>
                  <a:lnTo>
                    <a:pt x="3874936" y="4724910"/>
                  </a:lnTo>
                  <a:lnTo>
                    <a:pt x="3845419" y="4758631"/>
                  </a:lnTo>
                  <a:lnTo>
                    <a:pt x="3813742" y="4790306"/>
                  </a:lnTo>
                  <a:lnTo>
                    <a:pt x="3780021" y="4819824"/>
                  </a:lnTo>
                  <a:lnTo>
                    <a:pt x="3744369" y="4847069"/>
                  </a:lnTo>
                  <a:lnTo>
                    <a:pt x="3706899" y="4871928"/>
                  </a:lnTo>
                  <a:lnTo>
                    <a:pt x="3667725" y="4894288"/>
                  </a:lnTo>
                  <a:lnTo>
                    <a:pt x="3626961" y="4914035"/>
                  </a:lnTo>
                  <a:lnTo>
                    <a:pt x="3584720" y="4931056"/>
                  </a:lnTo>
                  <a:lnTo>
                    <a:pt x="3541116" y="4945236"/>
                  </a:lnTo>
                  <a:lnTo>
                    <a:pt x="3496262" y="4956463"/>
                  </a:lnTo>
                  <a:lnTo>
                    <a:pt x="3450272" y="4964623"/>
                  </a:lnTo>
                  <a:lnTo>
                    <a:pt x="3403260" y="4969603"/>
                  </a:lnTo>
                  <a:lnTo>
                    <a:pt x="3355340" y="4971288"/>
                  </a:lnTo>
                  <a:lnTo>
                    <a:pt x="671080" y="4971288"/>
                  </a:lnTo>
                  <a:lnTo>
                    <a:pt x="623155" y="4969603"/>
                  </a:lnTo>
                  <a:lnTo>
                    <a:pt x="576139" y="4964623"/>
                  </a:lnTo>
                  <a:lnTo>
                    <a:pt x="530146" y="4956463"/>
                  </a:lnTo>
                  <a:lnTo>
                    <a:pt x="485289" y="4945236"/>
                  </a:lnTo>
                  <a:lnTo>
                    <a:pt x="441683" y="4931056"/>
                  </a:lnTo>
                  <a:lnTo>
                    <a:pt x="399440" y="4914035"/>
                  </a:lnTo>
                  <a:lnTo>
                    <a:pt x="358675" y="4894288"/>
                  </a:lnTo>
                  <a:lnTo>
                    <a:pt x="319500" y="4871928"/>
                  </a:lnTo>
                  <a:lnTo>
                    <a:pt x="282030" y="4847069"/>
                  </a:lnTo>
                  <a:lnTo>
                    <a:pt x="246377" y="4819824"/>
                  </a:lnTo>
                  <a:lnTo>
                    <a:pt x="212656" y="4790306"/>
                  </a:lnTo>
                  <a:lnTo>
                    <a:pt x="180981" y="4758631"/>
                  </a:lnTo>
                  <a:lnTo>
                    <a:pt x="151463" y="4724910"/>
                  </a:lnTo>
                  <a:lnTo>
                    <a:pt x="124218" y="4689257"/>
                  </a:lnTo>
                  <a:lnTo>
                    <a:pt x="99359" y="4651787"/>
                  </a:lnTo>
                  <a:lnTo>
                    <a:pt x="76999" y="4612612"/>
                  </a:lnTo>
                  <a:lnTo>
                    <a:pt x="57252" y="4571847"/>
                  </a:lnTo>
                  <a:lnTo>
                    <a:pt x="40231" y="4529604"/>
                  </a:lnTo>
                  <a:lnTo>
                    <a:pt x="26051" y="4485998"/>
                  </a:lnTo>
                  <a:lnTo>
                    <a:pt x="14824" y="4441141"/>
                  </a:lnTo>
                  <a:lnTo>
                    <a:pt x="6664" y="4395148"/>
                  </a:lnTo>
                  <a:lnTo>
                    <a:pt x="1684" y="4348132"/>
                  </a:lnTo>
                  <a:lnTo>
                    <a:pt x="0" y="4300207"/>
                  </a:lnTo>
                  <a:lnTo>
                    <a:pt x="0" y="671067"/>
                  </a:lnTo>
                  <a:close/>
                </a:path>
              </a:pathLst>
            </a:custGeom>
            <a:ln w="5791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567" y="2811779"/>
              <a:ext cx="969263" cy="984504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651247" y="1877567"/>
            <a:ext cx="7411720" cy="2879090"/>
            <a:chOff x="4651247" y="1877567"/>
            <a:chExt cx="7411720" cy="2879090"/>
          </a:xfrm>
        </p:grpSpPr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1247" y="2747771"/>
              <a:ext cx="925068" cy="66751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321039" y="1906523"/>
              <a:ext cx="3712845" cy="2821305"/>
            </a:xfrm>
            <a:custGeom>
              <a:avLst/>
              <a:gdLst/>
              <a:ahLst/>
              <a:cxnLst/>
              <a:rect l="l" t="t" r="r" b="b"/>
              <a:pathLst>
                <a:path w="3712845" h="2821304">
                  <a:moveTo>
                    <a:pt x="3242309" y="0"/>
                  </a:moveTo>
                  <a:lnTo>
                    <a:pt x="470153" y="0"/>
                  </a:lnTo>
                  <a:lnTo>
                    <a:pt x="422074" y="2426"/>
                  </a:lnTo>
                  <a:lnTo>
                    <a:pt x="375385" y="9549"/>
                  </a:lnTo>
                  <a:lnTo>
                    <a:pt x="330323" y="21132"/>
                  </a:lnTo>
                  <a:lnTo>
                    <a:pt x="287125" y="36939"/>
                  </a:lnTo>
                  <a:lnTo>
                    <a:pt x="246025" y="56733"/>
                  </a:lnTo>
                  <a:lnTo>
                    <a:pt x="207261" y="80280"/>
                  </a:lnTo>
                  <a:lnTo>
                    <a:pt x="171069" y="107342"/>
                  </a:lnTo>
                  <a:lnTo>
                    <a:pt x="137683" y="137683"/>
                  </a:lnTo>
                  <a:lnTo>
                    <a:pt x="107342" y="171069"/>
                  </a:lnTo>
                  <a:lnTo>
                    <a:pt x="80280" y="207261"/>
                  </a:lnTo>
                  <a:lnTo>
                    <a:pt x="56733" y="246025"/>
                  </a:lnTo>
                  <a:lnTo>
                    <a:pt x="36939" y="287125"/>
                  </a:lnTo>
                  <a:lnTo>
                    <a:pt x="21132" y="330323"/>
                  </a:lnTo>
                  <a:lnTo>
                    <a:pt x="9549" y="375385"/>
                  </a:lnTo>
                  <a:lnTo>
                    <a:pt x="2426" y="422074"/>
                  </a:lnTo>
                  <a:lnTo>
                    <a:pt x="0" y="470153"/>
                  </a:lnTo>
                  <a:lnTo>
                    <a:pt x="0" y="2350770"/>
                  </a:lnTo>
                  <a:lnTo>
                    <a:pt x="2426" y="2398849"/>
                  </a:lnTo>
                  <a:lnTo>
                    <a:pt x="9549" y="2445538"/>
                  </a:lnTo>
                  <a:lnTo>
                    <a:pt x="21132" y="2490600"/>
                  </a:lnTo>
                  <a:lnTo>
                    <a:pt x="36939" y="2533798"/>
                  </a:lnTo>
                  <a:lnTo>
                    <a:pt x="56733" y="2574898"/>
                  </a:lnTo>
                  <a:lnTo>
                    <a:pt x="80280" y="2613662"/>
                  </a:lnTo>
                  <a:lnTo>
                    <a:pt x="107342" y="2649854"/>
                  </a:lnTo>
                  <a:lnTo>
                    <a:pt x="137683" y="2683240"/>
                  </a:lnTo>
                  <a:lnTo>
                    <a:pt x="171069" y="2713581"/>
                  </a:lnTo>
                  <a:lnTo>
                    <a:pt x="207261" y="2740643"/>
                  </a:lnTo>
                  <a:lnTo>
                    <a:pt x="246025" y="2764190"/>
                  </a:lnTo>
                  <a:lnTo>
                    <a:pt x="287125" y="2783984"/>
                  </a:lnTo>
                  <a:lnTo>
                    <a:pt x="330323" y="2799791"/>
                  </a:lnTo>
                  <a:lnTo>
                    <a:pt x="375385" y="2811374"/>
                  </a:lnTo>
                  <a:lnTo>
                    <a:pt x="422074" y="2818497"/>
                  </a:lnTo>
                  <a:lnTo>
                    <a:pt x="470153" y="2820924"/>
                  </a:lnTo>
                  <a:lnTo>
                    <a:pt x="3242309" y="2820924"/>
                  </a:lnTo>
                  <a:lnTo>
                    <a:pt x="3290389" y="2818497"/>
                  </a:lnTo>
                  <a:lnTo>
                    <a:pt x="3337078" y="2811374"/>
                  </a:lnTo>
                  <a:lnTo>
                    <a:pt x="3382140" y="2799791"/>
                  </a:lnTo>
                  <a:lnTo>
                    <a:pt x="3425338" y="2783984"/>
                  </a:lnTo>
                  <a:lnTo>
                    <a:pt x="3466438" y="2764190"/>
                  </a:lnTo>
                  <a:lnTo>
                    <a:pt x="3505202" y="2740643"/>
                  </a:lnTo>
                  <a:lnTo>
                    <a:pt x="3541394" y="2713581"/>
                  </a:lnTo>
                  <a:lnTo>
                    <a:pt x="3574780" y="2683240"/>
                  </a:lnTo>
                  <a:lnTo>
                    <a:pt x="3605121" y="2649854"/>
                  </a:lnTo>
                  <a:lnTo>
                    <a:pt x="3632183" y="2613662"/>
                  </a:lnTo>
                  <a:lnTo>
                    <a:pt x="3655730" y="2574898"/>
                  </a:lnTo>
                  <a:lnTo>
                    <a:pt x="3675524" y="2533798"/>
                  </a:lnTo>
                  <a:lnTo>
                    <a:pt x="3691331" y="2490600"/>
                  </a:lnTo>
                  <a:lnTo>
                    <a:pt x="3702914" y="2445538"/>
                  </a:lnTo>
                  <a:lnTo>
                    <a:pt x="3710037" y="2398849"/>
                  </a:lnTo>
                  <a:lnTo>
                    <a:pt x="3712463" y="2350770"/>
                  </a:lnTo>
                  <a:lnTo>
                    <a:pt x="3712463" y="470153"/>
                  </a:lnTo>
                  <a:lnTo>
                    <a:pt x="3710037" y="422074"/>
                  </a:lnTo>
                  <a:lnTo>
                    <a:pt x="3702914" y="375385"/>
                  </a:lnTo>
                  <a:lnTo>
                    <a:pt x="3691331" y="330323"/>
                  </a:lnTo>
                  <a:lnTo>
                    <a:pt x="3675524" y="287125"/>
                  </a:lnTo>
                  <a:lnTo>
                    <a:pt x="3655730" y="246025"/>
                  </a:lnTo>
                  <a:lnTo>
                    <a:pt x="3632183" y="207261"/>
                  </a:lnTo>
                  <a:lnTo>
                    <a:pt x="3605121" y="171069"/>
                  </a:lnTo>
                  <a:lnTo>
                    <a:pt x="3574780" y="137683"/>
                  </a:lnTo>
                  <a:lnTo>
                    <a:pt x="3541394" y="107342"/>
                  </a:lnTo>
                  <a:lnTo>
                    <a:pt x="3505202" y="80280"/>
                  </a:lnTo>
                  <a:lnTo>
                    <a:pt x="3466438" y="56733"/>
                  </a:lnTo>
                  <a:lnTo>
                    <a:pt x="3425338" y="36939"/>
                  </a:lnTo>
                  <a:lnTo>
                    <a:pt x="3382140" y="21132"/>
                  </a:lnTo>
                  <a:lnTo>
                    <a:pt x="3337078" y="9549"/>
                  </a:lnTo>
                  <a:lnTo>
                    <a:pt x="3290389" y="2426"/>
                  </a:lnTo>
                  <a:lnTo>
                    <a:pt x="3242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321039" y="1906523"/>
              <a:ext cx="3712845" cy="2821305"/>
            </a:xfrm>
            <a:custGeom>
              <a:avLst/>
              <a:gdLst/>
              <a:ahLst/>
              <a:cxnLst/>
              <a:rect l="l" t="t" r="r" b="b"/>
              <a:pathLst>
                <a:path w="3712845" h="2821304">
                  <a:moveTo>
                    <a:pt x="0" y="470153"/>
                  </a:moveTo>
                  <a:lnTo>
                    <a:pt x="2426" y="422074"/>
                  </a:lnTo>
                  <a:lnTo>
                    <a:pt x="9549" y="375385"/>
                  </a:lnTo>
                  <a:lnTo>
                    <a:pt x="21132" y="330323"/>
                  </a:lnTo>
                  <a:lnTo>
                    <a:pt x="36939" y="287125"/>
                  </a:lnTo>
                  <a:lnTo>
                    <a:pt x="56733" y="246025"/>
                  </a:lnTo>
                  <a:lnTo>
                    <a:pt x="80280" y="207261"/>
                  </a:lnTo>
                  <a:lnTo>
                    <a:pt x="107342" y="171069"/>
                  </a:lnTo>
                  <a:lnTo>
                    <a:pt x="137683" y="137683"/>
                  </a:lnTo>
                  <a:lnTo>
                    <a:pt x="171069" y="107342"/>
                  </a:lnTo>
                  <a:lnTo>
                    <a:pt x="207261" y="80280"/>
                  </a:lnTo>
                  <a:lnTo>
                    <a:pt x="246025" y="56733"/>
                  </a:lnTo>
                  <a:lnTo>
                    <a:pt x="287125" y="36939"/>
                  </a:lnTo>
                  <a:lnTo>
                    <a:pt x="330323" y="21132"/>
                  </a:lnTo>
                  <a:lnTo>
                    <a:pt x="375385" y="9549"/>
                  </a:lnTo>
                  <a:lnTo>
                    <a:pt x="422074" y="2426"/>
                  </a:lnTo>
                  <a:lnTo>
                    <a:pt x="470153" y="0"/>
                  </a:lnTo>
                  <a:lnTo>
                    <a:pt x="3242309" y="0"/>
                  </a:lnTo>
                  <a:lnTo>
                    <a:pt x="3290389" y="2426"/>
                  </a:lnTo>
                  <a:lnTo>
                    <a:pt x="3337078" y="9549"/>
                  </a:lnTo>
                  <a:lnTo>
                    <a:pt x="3382140" y="21132"/>
                  </a:lnTo>
                  <a:lnTo>
                    <a:pt x="3425338" y="36939"/>
                  </a:lnTo>
                  <a:lnTo>
                    <a:pt x="3466438" y="56733"/>
                  </a:lnTo>
                  <a:lnTo>
                    <a:pt x="3505202" y="80280"/>
                  </a:lnTo>
                  <a:lnTo>
                    <a:pt x="3541394" y="107342"/>
                  </a:lnTo>
                  <a:lnTo>
                    <a:pt x="3574780" y="137683"/>
                  </a:lnTo>
                  <a:lnTo>
                    <a:pt x="3605121" y="171069"/>
                  </a:lnTo>
                  <a:lnTo>
                    <a:pt x="3632183" y="207261"/>
                  </a:lnTo>
                  <a:lnTo>
                    <a:pt x="3655730" y="246025"/>
                  </a:lnTo>
                  <a:lnTo>
                    <a:pt x="3675524" y="287125"/>
                  </a:lnTo>
                  <a:lnTo>
                    <a:pt x="3691331" y="330323"/>
                  </a:lnTo>
                  <a:lnTo>
                    <a:pt x="3702914" y="375385"/>
                  </a:lnTo>
                  <a:lnTo>
                    <a:pt x="3710037" y="422074"/>
                  </a:lnTo>
                  <a:lnTo>
                    <a:pt x="3712463" y="470153"/>
                  </a:lnTo>
                  <a:lnTo>
                    <a:pt x="3712463" y="2350770"/>
                  </a:lnTo>
                  <a:lnTo>
                    <a:pt x="3710037" y="2398849"/>
                  </a:lnTo>
                  <a:lnTo>
                    <a:pt x="3702914" y="2445538"/>
                  </a:lnTo>
                  <a:lnTo>
                    <a:pt x="3691331" y="2490600"/>
                  </a:lnTo>
                  <a:lnTo>
                    <a:pt x="3675524" y="2533798"/>
                  </a:lnTo>
                  <a:lnTo>
                    <a:pt x="3655730" y="2574898"/>
                  </a:lnTo>
                  <a:lnTo>
                    <a:pt x="3632183" y="2613662"/>
                  </a:lnTo>
                  <a:lnTo>
                    <a:pt x="3605121" y="2649854"/>
                  </a:lnTo>
                  <a:lnTo>
                    <a:pt x="3574780" y="2683240"/>
                  </a:lnTo>
                  <a:lnTo>
                    <a:pt x="3541394" y="2713581"/>
                  </a:lnTo>
                  <a:lnTo>
                    <a:pt x="3505202" y="2740643"/>
                  </a:lnTo>
                  <a:lnTo>
                    <a:pt x="3466438" y="2764190"/>
                  </a:lnTo>
                  <a:lnTo>
                    <a:pt x="3425338" y="2783984"/>
                  </a:lnTo>
                  <a:lnTo>
                    <a:pt x="3382140" y="2799791"/>
                  </a:lnTo>
                  <a:lnTo>
                    <a:pt x="3337078" y="2811374"/>
                  </a:lnTo>
                  <a:lnTo>
                    <a:pt x="3290389" y="2818497"/>
                  </a:lnTo>
                  <a:lnTo>
                    <a:pt x="3242309" y="2820924"/>
                  </a:lnTo>
                  <a:lnTo>
                    <a:pt x="470153" y="2820924"/>
                  </a:lnTo>
                  <a:lnTo>
                    <a:pt x="422074" y="2818497"/>
                  </a:lnTo>
                  <a:lnTo>
                    <a:pt x="375385" y="2811374"/>
                  </a:lnTo>
                  <a:lnTo>
                    <a:pt x="330323" y="2799791"/>
                  </a:lnTo>
                  <a:lnTo>
                    <a:pt x="287125" y="2783984"/>
                  </a:lnTo>
                  <a:lnTo>
                    <a:pt x="246025" y="2764190"/>
                  </a:lnTo>
                  <a:lnTo>
                    <a:pt x="207261" y="2740643"/>
                  </a:lnTo>
                  <a:lnTo>
                    <a:pt x="171069" y="2713581"/>
                  </a:lnTo>
                  <a:lnTo>
                    <a:pt x="137683" y="2683240"/>
                  </a:lnTo>
                  <a:lnTo>
                    <a:pt x="107342" y="2649854"/>
                  </a:lnTo>
                  <a:lnTo>
                    <a:pt x="80280" y="2613662"/>
                  </a:lnTo>
                  <a:lnTo>
                    <a:pt x="56733" y="2574898"/>
                  </a:lnTo>
                  <a:lnTo>
                    <a:pt x="36939" y="2533798"/>
                  </a:lnTo>
                  <a:lnTo>
                    <a:pt x="21132" y="2490600"/>
                  </a:lnTo>
                  <a:lnTo>
                    <a:pt x="9549" y="2445538"/>
                  </a:lnTo>
                  <a:lnTo>
                    <a:pt x="2426" y="2398849"/>
                  </a:lnTo>
                  <a:lnTo>
                    <a:pt x="0" y="2350770"/>
                  </a:lnTo>
                  <a:lnTo>
                    <a:pt x="0" y="470153"/>
                  </a:lnTo>
                  <a:close/>
                </a:path>
              </a:pathLst>
            </a:custGeom>
            <a:ln w="5791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395475" y="1969388"/>
            <a:ext cx="1901189" cy="4152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185"/>
              </a:spcBef>
            </a:pPr>
            <a:r>
              <a:rPr sz="1300" spc="-5" dirty="0">
                <a:latin typeface="Century Gothic"/>
                <a:cs typeface="Century Gothic"/>
              </a:rPr>
              <a:t>Компьютер с выходом </a:t>
            </a:r>
            <a:r>
              <a:rPr sz="1300" spc="-35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в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«Интернет»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95475" y="3177667"/>
            <a:ext cx="7346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entury Gothic"/>
                <a:cs typeface="Century Gothic"/>
              </a:rPr>
              <a:t>Принтер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08301" y="3545840"/>
            <a:ext cx="67310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53568" y="2290140"/>
            <a:ext cx="3623310" cy="2266950"/>
            <a:chOff x="353568" y="2290140"/>
            <a:chExt cx="3623310" cy="2266950"/>
          </a:xfrm>
        </p:grpSpPr>
        <p:pic>
          <p:nvPicPr>
            <p:cNvPr id="62" name="object 6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568" y="3852672"/>
              <a:ext cx="938784" cy="7040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66845" y="2290140"/>
              <a:ext cx="509955" cy="491820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1395475" y="4171010"/>
            <a:ext cx="15278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entury Gothic"/>
                <a:cs typeface="Century Gothic"/>
              </a:rPr>
              <a:t>Телефонная</a:t>
            </a:r>
            <a:r>
              <a:rPr sz="1300" spc="-20" dirty="0">
                <a:latin typeface="Century Gothic"/>
                <a:cs typeface="Century Gothic"/>
              </a:rPr>
              <a:t> </a:t>
            </a:r>
            <a:r>
              <a:rPr sz="1300" dirty="0">
                <a:latin typeface="Century Gothic"/>
                <a:cs typeface="Century Gothic"/>
              </a:rPr>
              <a:t>связь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395475" y="2615311"/>
            <a:ext cx="15189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entury Gothic"/>
                <a:cs typeface="Century Gothic"/>
              </a:rPr>
              <a:t>Флеш-накопитель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95475" y="4703826"/>
            <a:ext cx="222567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entury Gothic"/>
                <a:cs typeface="Century Gothic"/>
              </a:rPr>
              <a:t>Сейф</a:t>
            </a:r>
            <a:r>
              <a:rPr sz="1300" spc="5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или</a:t>
            </a:r>
            <a:r>
              <a:rPr sz="1300" spc="-1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металлический</a:t>
            </a:r>
            <a:endParaRPr sz="13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entury Gothic"/>
                <a:cs typeface="Century Gothic"/>
              </a:rPr>
              <a:t>шкаф,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для</a:t>
            </a:r>
            <a:r>
              <a:rPr sz="1300" dirty="0">
                <a:latin typeface="Century Gothic"/>
                <a:cs typeface="Century Gothic"/>
              </a:rPr>
              <a:t> </a:t>
            </a:r>
            <a:r>
              <a:rPr sz="1300" spc="-5" dirty="0">
                <a:latin typeface="Century Gothic"/>
                <a:cs typeface="Century Gothic"/>
              </a:rPr>
              <a:t>хранения ЭМ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538209" y="2113025"/>
            <a:ext cx="3284854" cy="14638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0209" algn="l"/>
                <a:tab pos="1405255" algn="l"/>
                <a:tab pos="2005964" algn="l"/>
                <a:tab pos="2283460" algn="l"/>
              </a:tabLst>
            </a:pPr>
            <a:endParaRPr lang="ru-RU" sz="1300" spc="-40" dirty="0" smtClean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0209" algn="l"/>
                <a:tab pos="1405255" algn="l"/>
                <a:tab pos="2005964" algn="l"/>
                <a:tab pos="2283460" algn="l"/>
              </a:tabLst>
            </a:pPr>
            <a:endParaRPr lang="ru-RU" sz="1300" spc="-4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0209" algn="l"/>
                <a:tab pos="1405255" algn="l"/>
                <a:tab pos="2005964" algn="l"/>
                <a:tab pos="2283460" algn="l"/>
              </a:tabLst>
            </a:pPr>
            <a:endParaRPr lang="ru-RU" sz="1300" spc="-40" dirty="0" smtClean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0209" algn="l"/>
                <a:tab pos="1405255" algn="l"/>
                <a:tab pos="2005964" algn="l"/>
                <a:tab pos="2283460" algn="l"/>
              </a:tabLst>
            </a:pPr>
            <a:endParaRPr lang="ru-RU" sz="1300" spc="-4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0209" algn="l"/>
                <a:tab pos="1405255" algn="l"/>
                <a:tab pos="2005964" algn="l"/>
                <a:tab pos="2283460" algn="l"/>
              </a:tabLst>
            </a:pPr>
            <a:r>
              <a:rPr sz="1300" spc="-40" dirty="0" err="1" smtClean="0">
                <a:latin typeface="Century Gothic"/>
                <a:cs typeface="Century Gothic"/>
              </a:rPr>
              <a:t>п</a:t>
            </a:r>
            <a:r>
              <a:rPr sz="1300" spc="-5" dirty="0" err="1" smtClean="0">
                <a:latin typeface="Century Gothic"/>
                <a:cs typeface="Century Gothic"/>
              </a:rPr>
              <a:t>о</a:t>
            </a:r>
            <a:r>
              <a:rPr sz="1300" dirty="0">
                <a:latin typeface="Century Gothic"/>
                <a:cs typeface="Century Gothic"/>
              </a:rPr>
              <a:t>	</a:t>
            </a:r>
            <a:r>
              <a:rPr sz="1300" spc="-40" dirty="0">
                <a:latin typeface="Century Gothic"/>
                <a:cs typeface="Century Gothic"/>
              </a:rPr>
              <a:t>р</a:t>
            </a:r>
            <a:r>
              <a:rPr sz="1300" spc="-55" dirty="0">
                <a:latin typeface="Century Gothic"/>
                <a:cs typeface="Century Gothic"/>
              </a:rPr>
              <a:t>у</a:t>
            </a:r>
            <a:r>
              <a:rPr sz="1300" spc="-40" dirty="0">
                <a:latin typeface="Century Gothic"/>
                <a:cs typeface="Century Gothic"/>
              </a:rPr>
              <a:t>с</a:t>
            </a:r>
            <a:r>
              <a:rPr sz="1300" spc="-55" dirty="0">
                <a:latin typeface="Century Gothic"/>
                <a:cs typeface="Century Gothic"/>
              </a:rPr>
              <a:t>с</a:t>
            </a:r>
            <a:r>
              <a:rPr sz="1300" spc="-45" dirty="0">
                <a:latin typeface="Century Gothic"/>
                <a:cs typeface="Century Gothic"/>
              </a:rPr>
              <a:t>к</a:t>
            </a:r>
            <a:r>
              <a:rPr sz="1300" spc="-55" dirty="0">
                <a:latin typeface="Century Gothic"/>
                <a:cs typeface="Century Gothic"/>
              </a:rPr>
              <a:t>о</a:t>
            </a:r>
            <a:r>
              <a:rPr sz="1300" spc="-40" dirty="0">
                <a:latin typeface="Century Gothic"/>
                <a:cs typeface="Century Gothic"/>
              </a:rPr>
              <a:t>м</a:t>
            </a:r>
            <a:r>
              <a:rPr sz="1300" spc="-5" dirty="0">
                <a:latin typeface="Century Gothic"/>
                <a:cs typeface="Century Gothic"/>
              </a:rPr>
              <a:t>у</a:t>
            </a:r>
            <a:r>
              <a:rPr sz="1300" dirty="0">
                <a:latin typeface="Century Gothic"/>
                <a:cs typeface="Century Gothic"/>
              </a:rPr>
              <a:t>	</a:t>
            </a:r>
            <a:r>
              <a:rPr sz="1300" spc="-45" dirty="0">
                <a:latin typeface="Century Gothic"/>
                <a:cs typeface="Century Gothic"/>
              </a:rPr>
              <a:t>я</a:t>
            </a:r>
            <a:r>
              <a:rPr sz="1300" spc="-40" dirty="0">
                <a:latin typeface="Century Gothic"/>
                <a:cs typeface="Century Gothic"/>
              </a:rPr>
              <a:t>з</a:t>
            </a:r>
            <a:r>
              <a:rPr sz="1300" spc="-50" dirty="0">
                <a:latin typeface="Century Gothic"/>
                <a:cs typeface="Century Gothic"/>
              </a:rPr>
              <a:t>ы</a:t>
            </a:r>
            <a:r>
              <a:rPr sz="1300" spc="-45" dirty="0">
                <a:latin typeface="Century Gothic"/>
                <a:cs typeface="Century Gothic"/>
              </a:rPr>
              <a:t>к</a:t>
            </a:r>
            <a:r>
              <a:rPr sz="1300" spc="-5" dirty="0">
                <a:latin typeface="Century Gothic"/>
                <a:cs typeface="Century Gothic"/>
              </a:rPr>
              <a:t>у</a:t>
            </a:r>
            <a:r>
              <a:rPr sz="1300" dirty="0">
                <a:latin typeface="Century Gothic"/>
                <a:cs typeface="Century Gothic"/>
              </a:rPr>
              <a:t>	</a:t>
            </a:r>
            <a:r>
              <a:rPr sz="1300" spc="-5" dirty="0">
                <a:latin typeface="Century Gothic"/>
                <a:cs typeface="Century Gothic"/>
              </a:rPr>
              <a:t>–</a:t>
            </a:r>
            <a:r>
              <a:rPr sz="1300" dirty="0">
                <a:latin typeface="Century Gothic"/>
                <a:cs typeface="Century Gothic"/>
              </a:rPr>
              <a:t>	</a:t>
            </a:r>
            <a:r>
              <a:rPr sz="1300" spc="-40" dirty="0">
                <a:latin typeface="Century Gothic"/>
                <a:cs typeface="Century Gothic"/>
              </a:rPr>
              <a:t>ср</a:t>
            </a:r>
            <a:r>
              <a:rPr sz="1300" spc="-45" dirty="0">
                <a:latin typeface="Century Gothic"/>
                <a:cs typeface="Century Gothic"/>
              </a:rPr>
              <a:t>е</a:t>
            </a:r>
            <a:r>
              <a:rPr sz="1300" spc="-50" dirty="0">
                <a:latin typeface="Century Gothic"/>
                <a:cs typeface="Century Gothic"/>
              </a:rPr>
              <a:t>д</a:t>
            </a:r>
            <a:r>
              <a:rPr sz="1300" spc="-40" dirty="0">
                <a:latin typeface="Century Gothic"/>
                <a:cs typeface="Century Gothic"/>
              </a:rPr>
              <a:t>с</a:t>
            </a:r>
            <a:r>
              <a:rPr sz="1300" spc="-45" dirty="0">
                <a:latin typeface="Century Gothic"/>
                <a:cs typeface="Century Gothic"/>
              </a:rPr>
              <a:t>т</a:t>
            </a:r>
            <a:r>
              <a:rPr sz="1300" spc="-40" dirty="0">
                <a:latin typeface="Century Gothic"/>
                <a:cs typeface="Century Gothic"/>
              </a:rPr>
              <a:t>ва</a:t>
            </a:r>
            <a:r>
              <a:rPr sz="1300" spc="-55" dirty="0">
                <a:latin typeface="Century Gothic"/>
                <a:cs typeface="Century Gothic"/>
              </a:rPr>
              <a:t>м</a:t>
            </a:r>
            <a:r>
              <a:rPr sz="1300" spc="-5" dirty="0">
                <a:latin typeface="Century Gothic"/>
                <a:cs typeface="Century Gothic"/>
              </a:rPr>
              <a:t>и  </a:t>
            </a:r>
            <a:r>
              <a:rPr sz="1300" spc="-40" dirty="0">
                <a:latin typeface="Century Gothic"/>
                <a:cs typeface="Century Gothic"/>
              </a:rPr>
              <a:t>воспро</a:t>
            </a:r>
            <a:r>
              <a:rPr sz="1300" spc="-50" dirty="0">
                <a:latin typeface="Century Gothic"/>
                <a:cs typeface="Century Gothic"/>
              </a:rPr>
              <a:t>и</a:t>
            </a:r>
            <a:r>
              <a:rPr sz="1300" spc="-40" dirty="0">
                <a:latin typeface="Century Gothic"/>
                <a:cs typeface="Century Gothic"/>
              </a:rPr>
              <a:t>зв</a:t>
            </a:r>
            <a:r>
              <a:rPr sz="1300" spc="-45" dirty="0">
                <a:latin typeface="Century Gothic"/>
                <a:cs typeface="Century Gothic"/>
              </a:rPr>
              <a:t>е</a:t>
            </a:r>
            <a:r>
              <a:rPr sz="1300" spc="-50" dirty="0">
                <a:latin typeface="Century Gothic"/>
                <a:cs typeface="Century Gothic"/>
              </a:rPr>
              <a:t>д</a:t>
            </a:r>
            <a:r>
              <a:rPr sz="1300" spc="-45" dirty="0">
                <a:latin typeface="Century Gothic"/>
                <a:cs typeface="Century Gothic"/>
              </a:rPr>
              <a:t>е</a:t>
            </a:r>
            <a:r>
              <a:rPr sz="1300" spc="-40" dirty="0">
                <a:latin typeface="Century Gothic"/>
                <a:cs typeface="Century Gothic"/>
              </a:rPr>
              <a:t>н</a:t>
            </a:r>
            <a:r>
              <a:rPr sz="1300" spc="-50" dirty="0">
                <a:latin typeface="Century Gothic"/>
                <a:cs typeface="Century Gothic"/>
              </a:rPr>
              <a:t>и</a:t>
            </a:r>
            <a:r>
              <a:rPr sz="1300" spc="-5" dirty="0">
                <a:latin typeface="Century Gothic"/>
                <a:cs typeface="Century Gothic"/>
              </a:rPr>
              <a:t>я</a:t>
            </a:r>
            <a:r>
              <a:rPr sz="1300" spc="-105" dirty="0">
                <a:latin typeface="Century Gothic"/>
                <a:cs typeface="Century Gothic"/>
              </a:rPr>
              <a:t> </a:t>
            </a:r>
            <a:r>
              <a:rPr sz="1300" spc="-40" dirty="0" err="1">
                <a:latin typeface="Century Gothic"/>
                <a:cs typeface="Century Gothic"/>
              </a:rPr>
              <a:t>а</a:t>
            </a:r>
            <a:r>
              <a:rPr sz="1300" spc="-55" dirty="0" err="1">
                <a:latin typeface="Century Gothic"/>
                <a:cs typeface="Century Gothic"/>
              </a:rPr>
              <a:t>у</a:t>
            </a:r>
            <a:r>
              <a:rPr sz="1300" spc="-50" dirty="0" err="1">
                <a:latin typeface="Century Gothic"/>
                <a:cs typeface="Century Gothic"/>
              </a:rPr>
              <a:t>д</a:t>
            </a:r>
            <a:r>
              <a:rPr sz="1300" spc="-40" dirty="0" err="1">
                <a:latin typeface="Century Gothic"/>
                <a:cs typeface="Century Gothic"/>
              </a:rPr>
              <a:t>иозапис</a:t>
            </a:r>
            <a:r>
              <a:rPr sz="1300" spc="-50" dirty="0" err="1">
                <a:latin typeface="Century Gothic"/>
                <a:cs typeface="Century Gothic"/>
              </a:rPr>
              <a:t>и</a:t>
            </a:r>
            <a:r>
              <a:rPr sz="1300" spc="-5" dirty="0" smtClean="0">
                <a:latin typeface="Century Gothic"/>
                <a:cs typeface="Century Gothic"/>
              </a:rPr>
              <a:t>;</a:t>
            </a:r>
            <a:r>
              <a:rPr lang="ru-RU" sz="1300" spc="-5" dirty="0" smtClean="0">
                <a:latin typeface="Century Gothic"/>
                <a:cs typeface="Century Gothic"/>
              </a:rPr>
              <a:t> орфографическими словарями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538209" y="2509266"/>
            <a:ext cx="328549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81100" algn="l"/>
                <a:tab pos="2222500" algn="l"/>
              </a:tabLst>
            </a:pP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538209" y="3896359"/>
            <a:ext cx="328612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3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2578" y="251586"/>
            <a:ext cx="7941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-15" dirty="0"/>
              <a:t> </a:t>
            </a:r>
            <a:r>
              <a:rPr dirty="0"/>
              <a:t>день</a:t>
            </a:r>
            <a:r>
              <a:rPr spc="-10" dirty="0"/>
              <a:t> </a:t>
            </a:r>
            <a:r>
              <a:rPr spc="-5" dirty="0"/>
              <a:t>проведения</a:t>
            </a:r>
            <a:r>
              <a:rPr spc="-15" dirty="0"/>
              <a:t> </a:t>
            </a:r>
            <a:r>
              <a:rPr spc="-5" dirty="0"/>
              <a:t>экзамена</a:t>
            </a:r>
            <a:r>
              <a:rPr spc="-10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ППЭ</a:t>
            </a:r>
            <a:r>
              <a:rPr spc="-10" dirty="0"/>
              <a:t> </a:t>
            </a:r>
            <a:r>
              <a:rPr spc="-5" dirty="0"/>
              <a:t>присутствуют:</a:t>
            </a:r>
          </a:p>
        </p:txBody>
      </p:sp>
      <p:sp>
        <p:nvSpPr>
          <p:cNvPr id="3" name="object 3"/>
          <p:cNvSpPr/>
          <p:nvPr/>
        </p:nvSpPr>
        <p:spPr>
          <a:xfrm>
            <a:off x="453390" y="1329689"/>
            <a:ext cx="7661275" cy="2647315"/>
          </a:xfrm>
          <a:custGeom>
            <a:avLst/>
            <a:gdLst/>
            <a:ahLst/>
            <a:cxnLst/>
            <a:rect l="l" t="t" r="r" b="b"/>
            <a:pathLst>
              <a:path w="7661275" h="2647315">
                <a:moveTo>
                  <a:pt x="0" y="2647188"/>
                </a:moveTo>
                <a:lnTo>
                  <a:pt x="7661148" y="2647188"/>
                </a:lnTo>
                <a:lnTo>
                  <a:pt x="7661148" y="0"/>
                </a:lnTo>
                <a:lnTo>
                  <a:pt x="0" y="0"/>
                </a:lnTo>
                <a:lnTo>
                  <a:pt x="0" y="2647188"/>
                </a:lnTo>
                <a:close/>
              </a:path>
            </a:pathLst>
          </a:custGeom>
          <a:ln w="28956">
            <a:solidFill>
              <a:srgbClr val="8FA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1063" y="1205865"/>
            <a:ext cx="7339965" cy="21672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entury Gothic"/>
                <a:cs typeface="Century Gothic"/>
              </a:rPr>
              <a:t>Руководитель</a:t>
            </a:r>
            <a:r>
              <a:rPr sz="1800" b="1" spc="-7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ППЭ</a:t>
            </a:r>
            <a:endParaRPr sz="18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entury Gothic"/>
                <a:cs typeface="Century Gothic"/>
              </a:rPr>
              <a:t>Член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государственной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экзаменационной</a:t>
            </a:r>
            <a:r>
              <a:rPr sz="1800" b="1" spc="-6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комиссии</a:t>
            </a:r>
            <a:endParaRPr sz="18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 smtClean="0">
                <a:latin typeface="Century Gothic"/>
                <a:cs typeface="Century Gothic"/>
              </a:rPr>
              <a:t>Организаторы</a:t>
            </a:r>
            <a:r>
              <a:rPr lang="ru-RU" b="1" spc="-5" dirty="0" smtClean="0">
                <a:latin typeface="Century Gothic"/>
                <a:cs typeface="Century Gothic"/>
              </a:rPr>
              <a:t> ППЭ</a:t>
            </a:r>
            <a:r>
              <a:rPr sz="1800" b="1" spc="-5" dirty="0" smtClean="0">
                <a:latin typeface="Century Gothic"/>
                <a:cs typeface="Century Gothic"/>
              </a:rPr>
              <a:t>, </a:t>
            </a:r>
            <a:r>
              <a:rPr sz="1800" b="1" spc="-5" dirty="0">
                <a:latin typeface="Century Gothic"/>
                <a:cs typeface="Century Gothic"/>
              </a:rPr>
              <a:t>ассистенты</a:t>
            </a:r>
            <a:endParaRPr sz="18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dirty="0">
                <a:latin typeface="Century Gothic"/>
                <a:cs typeface="Century Gothic"/>
              </a:rPr>
              <a:t>Технический</a:t>
            </a:r>
            <a:r>
              <a:rPr sz="1800" b="1" spc="-8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специалист</a:t>
            </a:r>
            <a:endParaRPr sz="18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dirty="0">
                <a:latin typeface="Century Gothic"/>
                <a:cs typeface="Century Gothic"/>
              </a:rPr>
              <a:t>Медицинский</a:t>
            </a:r>
            <a:r>
              <a:rPr sz="1800" b="1" spc="-8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работник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62900" y="1408175"/>
            <a:ext cx="4022090" cy="2490470"/>
            <a:chOff x="7962900" y="1408175"/>
            <a:chExt cx="4022090" cy="2490470"/>
          </a:xfrm>
        </p:grpSpPr>
        <p:sp>
          <p:nvSpPr>
            <p:cNvPr id="6" name="object 6"/>
            <p:cNvSpPr/>
            <p:nvPr/>
          </p:nvSpPr>
          <p:spPr>
            <a:xfrm>
              <a:off x="7977377" y="1422653"/>
              <a:ext cx="3992879" cy="2461260"/>
            </a:xfrm>
            <a:custGeom>
              <a:avLst/>
              <a:gdLst/>
              <a:ahLst/>
              <a:cxnLst/>
              <a:rect l="l" t="t" r="r" b="b"/>
              <a:pathLst>
                <a:path w="3992879" h="2461260">
                  <a:moveTo>
                    <a:pt x="3746754" y="0"/>
                  </a:moveTo>
                  <a:lnTo>
                    <a:pt x="246125" y="0"/>
                  </a:lnTo>
                  <a:lnTo>
                    <a:pt x="196534" y="5002"/>
                  </a:lnTo>
                  <a:lnTo>
                    <a:pt x="150340" y="19347"/>
                  </a:lnTo>
                  <a:lnTo>
                    <a:pt x="108532" y="42045"/>
                  </a:lnTo>
                  <a:lnTo>
                    <a:pt x="72104" y="72104"/>
                  </a:lnTo>
                  <a:lnTo>
                    <a:pt x="42045" y="108532"/>
                  </a:lnTo>
                  <a:lnTo>
                    <a:pt x="19347" y="150340"/>
                  </a:lnTo>
                  <a:lnTo>
                    <a:pt x="5002" y="196534"/>
                  </a:lnTo>
                  <a:lnTo>
                    <a:pt x="0" y="246125"/>
                  </a:lnTo>
                  <a:lnTo>
                    <a:pt x="0" y="2215134"/>
                  </a:lnTo>
                  <a:lnTo>
                    <a:pt x="5002" y="2264725"/>
                  </a:lnTo>
                  <a:lnTo>
                    <a:pt x="19347" y="2310919"/>
                  </a:lnTo>
                  <a:lnTo>
                    <a:pt x="42045" y="2352727"/>
                  </a:lnTo>
                  <a:lnTo>
                    <a:pt x="72104" y="2389155"/>
                  </a:lnTo>
                  <a:lnTo>
                    <a:pt x="108532" y="2419214"/>
                  </a:lnTo>
                  <a:lnTo>
                    <a:pt x="150340" y="2441912"/>
                  </a:lnTo>
                  <a:lnTo>
                    <a:pt x="196534" y="2456257"/>
                  </a:lnTo>
                  <a:lnTo>
                    <a:pt x="246125" y="2461260"/>
                  </a:lnTo>
                  <a:lnTo>
                    <a:pt x="3746754" y="2461260"/>
                  </a:lnTo>
                  <a:lnTo>
                    <a:pt x="3796345" y="2456257"/>
                  </a:lnTo>
                  <a:lnTo>
                    <a:pt x="3842539" y="2441912"/>
                  </a:lnTo>
                  <a:lnTo>
                    <a:pt x="3884347" y="2419214"/>
                  </a:lnTo>
                  <a:lnTo>
                    <a:pt x="3920775" y="2389155"/>
                  </a:lnTo>
                  <a:lnTo>
                    <a:pt x="3950834" y="2352727"/>
                  </a:lnTo>
                  <a:lnTo>
                    <a:pt x="3973532" y="2310919"/>
                  </a:lnTo>
                  <a:lnTo>
                    <a:pt x="3987877" y="2264725"/>
                  </a:lnTo>
                  <a:lnTo>
                    <a:pt x="3992879" y="2215134"/>
                  </a:lnTo>
                  <a:lnTo>
                    <a:pt x="3992879" y="246125"/>
                  </a:lnTo>
                  <a:lnTo>
                    <a:pt x="3987877" y="196534"/>
                  </a:lnTo>
                  <a:lnTo>
                    <a:pt x="3973532" y="150340"/>
                  </a:lnTo>
                  <a:lnTo>
                    <a:pt x="3950834" y="108532"/>
                  </a:lnTo>
                  <a:lnTo>
                    <a:pt x="3920775" y="72104"/>
                  </a:lnTo>
                  <a:lnTo>
                    <a:pt x="3884347" y="42045"/>
                  </a:lnTo>
                  <a:lnTo>
                    <a:pt x="3842539" y="19347"/>
                  </a:lnTo>
                  <a:lnTo>
                    <a:pt x="3796345" y="5002"/>
                  </a:lnTo>
                  <a:lnTo>
                    <a:pt x="3746754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7377" y="1422653"/>
              <a:ext cx="3992879" cy="2461260"/>
            </a:xfrm>
            <a:custGeom>
              <a:avLst/>
              <a:gdLst/>
              <a:ahLst/>
              <a:cxnLst/>
              <a:rect l="l" t="t" r="r" b="b"/>
              <a:pathLst>
                <a:path w="3992879" h="2461260">
                  <a:moveTo>
                    <a:pt x="0" y="246125"/>
                  </a:moveTo>
                  <a:lnTo>
                    <a:pt x="5002" y="196534"/>
                  </a:lnTo>
                  <a:lnTo>
                    <a:pt x="19347" y="150340"/>
                  </a:lnTo>
                  <a:lnTo>
                    <a:pt x="42045" y="108532"/>
                  </a:lnTo>
                  <a:lnTo>
                    <a:pt x="72104" y="72104"/>
                  </a:lnTo>
                  <a:lnTo>
                    <a:pt x="108532" y="42045"/>
                  </a:lnTo>
                  <a:lnTo>
                    <a:pt x="150340" y="19347"/>
                  </a:lnTo>
                  <a:lnTo>
                    <a:pt x="196534" y="5002"/>
                  </a:lnTo>
                  <a:lnTo>
                    <a:pt x="246125" y="0"/>
                  </a:lnTo>
                  <a:lnTo>
                    <a:pt x="3746754" y="0"/>
                  </a:lnTo>
                  <a:lnTo>
                    <a:pt x="3796345" y="5002"/>
                  </a:lnTo>
                  <a:lnTo>
                    <a:pt x="3842539" y="19347"/>
                  </a:lnTo>
                  <a:lnTo>
                    <a:pt x="3884347" y="42045"/>
                  </a:lnTo>
                  <a:lnTo>
                    <a:pt x="3920775" y="72104"/>
                  </a:lnTo>
                  <a:lnTo>
                    <a:pt x="3950834" y="108532"/>
                  </a:lnTo>
                  <a:lnTo>
                    <a:pt x="3973532" y="150340"/>
                  </a:lnTo>
                  <a:lnTo>
                    <a:pt x="3987877" y="196534"/>
                  </a:lnTo>
                  <a:lnTo>
                    <a:pt x="3992879" y="246125"/>
                  </a:lnTo>
                  <a:lnTo>
                    <a:pt x="3992879" y="2215134"/>
                  </a:lnTo>
                  <a:lnTo>
                    <a:pt x="3987877" y="2264725"/>
                  </a:lnTo>
                  <a:lnTo>
                    <a:pt x="3973532" y="2310919"/>
                  </a:lnTo>
                  <a:lnTo>
                    <a:pt x="3950834" y="2352727"/>
                  </a:lnTo>
                  <a:lnTo>
                    <a:pt x="3920775" y="2389155"/>
                  </a:lnTo>
                  <a:lnTo>
                    <a:pt x="3884347" y="2419214"/>
                  </a:lnTo>
                  <a:lnTo>
                    <a:pt x="3842539" y="2441912"/>
                  </a:lnTo>
                  <a:lnTo>
                    <a:pt x="3796345" y="2456257"/>
                  </a:lnTo>
                  <a:lnTo>
                    <a:pt x="3746754" y="2461260"/>
                  </a:lnTo>
                  <a:lnTo>
                    <a:pt x="246125" y="2461260"/>
                  </a:lnTo>
                  <a:lnTo>
                    <a:pt x="196534" y="2456257"/>
                  </a:lnTo>
                  <a:lnTo>
                    <a:pt x="150340" y="2441912"/>
                  </a:lnTo>
                  <a:lnTo>
                    <a:pt x="108532" y="2419214"/>
                  </a:lnTo>
                  <a:lnTo>
                    <a:pt x="72104" y="2389155"/>
                  </a:lnTo>
                  <a:lnTo>
                    <a:pt x="42045" y="2352727"/>
                  </a:lnTo>
                  <a:lnTo>
                    <a:pt x="19347" y="2310919"/>
                  </a:lnTo>
                  <a:lnTo>
                    <a:pt x="5002" y="2264725"/>
                  </a:lnTo>
                  <a:lnTo>
                    <a:pt x="0" y="2215134"/>
                  </a:lnTo>
                  <a:lnTo>
                    <a:pt x="0" y="246125"/>
                  </a:lnTo>
                  <a:close/>
                </a:path>
              </a:pathLst>
            </a:custGeom>
            <a:ln w="28956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62670" y="1538732"/>
            <a:ext cx="36226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7239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Допуск </a:t>
            </a:r>
            <a:r>
              <a:rPr sz="1800" b="1" dirty="0">
                <a:latin typeface="Century Gothic"/>
                <a:cs typeface="Century Gothic"/>
              </a:rPr>
              <a:t>в</a:t>
            </a:r>
            <a:r>
              <a:rPr sz="1800" b="1" spc="50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ППЭ </a:t>
            </a:r>
            <a:r>
              <a:rPr sz="1800" b="1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перечисленных </a:t>
            </a:r>
            <a:r>
              <a:rPr sz="1800" b="1" dirty="0">
                <a:latin typeface="Century Gothic"/>
                <a:cs typeface="Century Gothic"/>
              </a:rPr>
              <a:t>лиц </a:t>
            </a:r>
            <a:r>
              <a:rPr sz="1800" b="1" spc="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осуществляется</a:t>
            </a:r>
            <a:r>
              <a:rPr sz="1800" b="1" spc="-6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при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наличии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документов,</a:t>
            </a:r>
            <a:r>
              <a:rPr sz="1800" b="1" spc="-7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удостоверяющих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личность,</a:t>
            </a:r>
            <a:endParaRPr sz="1800" dirty="0">
              <a:latin typeface="Century Gothic"/>
              <a:cs typeface="Century Gothic"/>
            </a:endParaRPr>
          </a:p>
          <a:p>
            <a:pPr marL="62230" algn="ctr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и</a:t>
            </a:r>
            <a:r>
              <a:rPr sz="1800" b="1" spc="-4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наличия</a:t>
            </a:r>
            <a:r>
              <a:rPr sz="1800" b="1" spc="-6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их</a:t>
            </a:r>
            <a:endParaRPr sz="1800" dirty="0">
              <a:latin typeface="Century Gothic"/>
              <a:cs typeface="Century Gothic"/>
            </a:endParaRPr>
          </a:p>
          <a:p>
            <a:pPr marL="334010" marR="262890" algn="ctr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в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списке</a:t>
            </a:r>
            <a:r>
              <a:rPr sz="1800" b="1" spc="-6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работников</a:t>
            </a:r>
            <a:r>
              <a:rPr sz="1800" b="1" spc="-5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ППЭ </a:t>
            </a:r>
            <a:r>
              <a:rPr sz="1800" b="1" spc="-49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на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день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экзамена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58328" y="4256532"/>
            <a:ext cx="3900170" cy="2501265"/>
            <a:chOff x="7958328" y="4256532"/>
            <a:chExt cx="3900170" cy="2501265"/>
          </a:xfrm>
        </p:grpSpPr>
        <p:sp>
          <p:nvSpPr>
            <p:cNvPr id="10" name="object 10"/>
            <p:cNvSpPr/>
            <p:nvPr/>
          </p:nvSpPr>
          <p:spPr>
            <a:xfrm>
              <a:off x="7977378" y="4275582"/>
              <a:ext cx="3862070" cy="2463165"/>
            </a:xfrm>
            <a:custGeom>
              <a:avLst/>
              <a:gdLst/>
              <a:ahLst/>
              <a:cxnLst/>
              <a:rect l="l" t="t" r="r" b="b"/>
              <a:pathLst>
                <a:path w="3862070" h="2463165">
                  <a:moveTo>
                    <a:pt x="3615563" y="0"/>
                  </a:moveTo>
                  <a:lnTo>
                    <a:pt x="246252" y="0"/>
                  </a:lnTo>
                  <a:lnTo>
                    <a:pt x="196620" y="5002"/>
                  </a:lnTo>
                  <a:lnTo>
                    <a:pt x="150393" y="19349"/>
                  </a:lnTo>
                  <a:lnTo>
                    <a:pt x="108563" y="42052"/>
                  </a:lnTo>
                  <a:lnTo>
                    <a:pt x="72120" y="72120"/>
                  </a:lnTo>
                  <a:lnTo>
                    <a:pt x="42052" y="108563"/>
                  </a:lnTo>
                  <a:lnTo>
                    <a:pt x="19349" y="150393"/>
                  </a:lnTo>
                  <a:lnTo>
                    <a:pt x="5002" y="196620"/>
                  </a:lnTo>
                  <a:lnTo>
                    <a:pt x="0" y="246253"/>
                  </a:lnTo>
                  <a:lnTo>
                    <a:pt x="0" y="2216505"/>
                  </a:lnTo>
                  <a:lnTo>
                    <a:pt x="5002" y="2266139"/>
                  </a:lnTo>
                  <a:lnTo>
                    <a:pt x="19349" y="2312368"/>
                  </a:lnTo>
                  <a:lnTo>
                    <a:pt x="42052" y="2354202"/>
                  </a:lnTo>
                  <a:lnTo>
                    <a:pt x="72120" y="2390651"/>
                  </a:lnTo>
                  <a:lnTo>
                    <a:pt x="108563" y="2420723"/>
                  </a:lnTo>
                  <a:lnTo>
                    <a:pt x="150393" y="2443430"/>
                  </a:lnTo>
                  <a:lnTo>
                    <a:pt x="196620" y="2457780"/>
                  </a:lnTo>
                  <a:lnTo>
                    <a:pt x="246252" y="2462784"/>
                  </a:lnTo>
                  <a:lnTo>
                    <a:pt x="3615563" y="2462784"/>
                  </a:lnTo>
                  <a:lnTo>
                    <a:pt x="3665195" y="2457780"/>
                  </a:lnTo>
                  <a:lnTo>
                    <a:pt x="3711422" y="2443430"/>
                  </a:lnTo>
                  <a:lnTo>
                    <a:pt x="3753252" y="2420723"/>
                  </a:lnTo>
                  <a:lnTo>
                    <a:pt x="3789695" y="2390651"/>
                  </a:lnTo>
                  <a:lnTo>
                    <a:pt x="3819763" y="2354202"/>
                  </a:lnTo>
                  <a:lnTo>
                    <a:pt x="3842466" y="2312368"/>
                  </a:lnTo>
                  <a:lnTo>
                    <a:pt x="3856813" y="2266139"/>
                  </a:lnTo>
                  <a:lnTo>
                    <a:pt x="3861816" y="2216505"/>
                  </a:lnTo>
                  <a:lnTo>
                    <a:pt x="3861816" y="246253"/>
                  </a:lnTo>
                  <a:lnTo>
                    <a:pt x="3856813" y="196620"/>
                  </a:lnTo>
                  <a:lnTo>
                    <a:pt x="3842466" y="150393"/>
                  </a:lnTo>
                  <a:lnTo>
                    <a:pt x="3819763" y="108563"/>
                  </a:lnTo>
                  <a:lnTo>
                    <a:pt x="3789695" y="72120"/>
                  </a:lnTo>
                  <a:lnTo>
                    <a:pt x="3753252" y="42052"/>
                  </a:lnTo>
                  <a:lnTo>
                    <a:pt x="3711422" y="19349"/>
                  </a:lnTo>
                  <a:lnTo>
                    <a:pt x="3665195" y="5002"/>
                  </a:lnTo>
                  <a:lnTo>
                    <a:pt x="3615563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977378" y="4275582"/>
              <a:ext cx="3862070" cy="2463165"/>
            </a:xfrm>
            <a:custGeom>
              <a:avLst/>
              <a:gdLst/>
              <a:ahLst/>
              <a:cxnLst/>
              <a:rect l="l" t="t" r="r" b="b"/>
              <a:pathLst>
                <a:path w="3862070" h="2463165">
                  <a:moveTo>
                    <a:pt x="0" y="246253"/>
                  </a:moveTo>
                  <a:lnTo>
                    <a:pt x="5002" y="196620"/>
                  </a:lnTo>
                  <a:lnTo>
                    <a:pt x="19349" y="150393"/>
                  </a:lnTo>
                  <a:lnTo>
                    <a:pt x="42052" y="108563"/>
                  </a:lnTo>
                  <a:lnTo>
                    <a:pt x="72120" y="72120"/>
                  </a:lnTo>
                  <a:lnTo>
                    <a:pt x="108563" y="42052"/>
                  </a:lnTo>
                  <a:lnTo>
                    <a:pt x="150393" y="19349"/>
                  </a:lnTo>
                  <a:lnTo>
                    <a:pt x="196620" y="5002"/>
                  </a:lnTo>
                  <a:lnTo>
                    <a:pt x="246252" y="0"/>
                  </a:lnTo>
                  <a:lnTo>
                    <a:pt x="3615563" y="0"/>
                  </a:lnTo>
                  <a:lnTo>
                    <a:pt x="3665195" y="5002"/>
                  </a:lnTo>
                  <a:lnTo>
                    <a:pt x="3711422" y="19349"/>
                  </a:lnTo>
                  <a:lnTo>
                    <a:pt x="3753252" y="42052"/>
                  </a:lnTo>
                  <a:lnTo>
                    <a:pt x="3789695" y="72120"/>
                  </a:lnTo>
                  <a:lnTo>
                    <a:pt x="3819763" y="108563"/>
                  </a:lnTo>
                  <a:lnTo>
                    <a:pt x="3842466" y="150393"/>
                  </a:lnTo>
                  <a:lnTo>
                    <a:pt x="3856813" y="196620"/>
                  </a:lnTo>
                  <a:lnTo>
                    <a:pt x="3861816" y="246253"/>
                  </a:lnTo>
                  <a:lnTo>
                    <a:pt x="3861816" y="2216505"/>
                  </a:lnTo>
                  <a:lnTo>
                    <a:pt x="3856813" y="2266139"/>
                  </a:lnTo>
                  <a:lnTo>
                    <a:pt x="3842466" y="2312368"/>
                  </a:lnTo>
                  <a:lnTo>
                    <a:pt x="3819763" y="2354202"/>
                  </a:lnTo>
                  <a:lnTo>
                    <a:pt x="3789695" y="2390651"/>
                  </a:lnTo>
                  <a:lnTo>
                    <a:pt x="3753252" y="2420723"/>
                  </a:lnTo>
                  <a:lnTo>
                    <a:pt x="3711422" y="2443430"/>
                  </a:lnTo>
                  <a:lnTo>
                    <a:pt x="3665195" y="2457780"/>
                  </a:lnTo>
                  <a:lnTo>
                    <a:pt x="3615563" y="2462784"/>
                  </a:lnTo>
                  <a:lnTo>
                    <a:pt x="246252" y="2462784"/>
                  </a:lnTo>
                  <a:lnTo>
                    <a:pt x="196620" y="2457780"/>
                  </a:lnTo>
                  <a:lnTo>
                    <a:pt x="150393" y="2443430"/>
                  </a:lnTo>
                  <a:lnTo>
                    <a:pt x="108563" y="2420723"/>
                  </a:lnTo>
                  <a:lnTo>
                    <a:pt x="72120" y="2390651"/>
                  </a:lnTo>
                  <a:lnTo>
                    <a:pt x="42052" y="2354202"/>
                  </a:lnTo>
                  <a:lnTo>
                    <a:pt x="19349" y="2312368"/>
                  </a:lnTo>
                  <a:lnTo>
                    <a:pt x="5002" y="2266139"/>
                  </a:lnTo>
                  <a:lnTo>
                    <a:pt x="0" y="2216505"/>
                  </a:lnTo>
                  <a:lnTo>
                    <a:pt x="0" y="246253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164194" y="4666310"/>
            <a:ext cx="348805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Допуск в </a:t>
            </a:r>
            <a:r>
              <a:rPr sz="1800" b="1" spc="-5" dirty="0">
                <a:latin typeface="Century Gothic"/>
                <a:cs typeface="Century Gothic"/>
              </a:rPr>
              <a:t>ППЭ </a:t>
            </a:r>
            <a:r>
              <a:rPr sz="1800" b="1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осуществляется</a:t>
            </a:r>
            <a:r>
              <a:rPr sz="1800" b="1" spc="-6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при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наличии </a:t>
            </a:r>
            <a:r>
              <a:rPr sz="1800" b="1" spc="-49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документов, </a:t>
            </a:r>
            <a:r>
              <a:rPr sz="1800" b="1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удостоверяющих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личность,</a:t>
            </a:r>
            <a:endParaRPr sz="1800" dirty="0">
              <a:latin typeface="Century Gothic"/>
              <a:cs typeface="Century Gothic"/>
            </a:endParaRPr>
          </a:p>
          <a:p>
            <a:pPr marL="440690" marR="36766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entury Gothic"/>
                <a:cs typeface="Century Gothic"/>
              </a:rPr>
              <a:t>и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подтверждающих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их </a:t>
            </a:r>
            <a:r>
              <a:rPr sz="1800" b="1" spc="-490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полномочия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092" y="4944008"/>
            <a:ext cx="6555740" cy="36676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dirty="0">
                <a:latin typeface="Century Gothic"/>
                <a:cs typeface="Century Gothic"/>
              </a:rPr>
              <a:t>Сотрудник</a:t>
            </a:r>
            <a:r>
              <a:rPr sz="1800" b="1" spc="-50" dirty="0">
                <a:latin typeface="Century Gothic"/>
                <a:cs typeface="Century Gothic"/>
              </a:rPr>
              <a:t> </a:t>
            </a:r>
            <a:r>
              <a:rPr sz="1800" b="1" spc="-5" dirty="0" err="1">
                <a:latin typeface="Century Gothic"/>
                <a:cs typeface="Century Gothic"/>
              </a:rPr>
              <a:t>охраны</a:t>
            </a:r>
            <a:r>
              <a:rPr sz="1800" b="1" spc="-30" dirty="0">
                <a:latin typeface="Century Gothic"/>
                <a:cs typeface="Century Gothic"/>
              </a:rPr>
              <a:t> </a:t>
            </a:r>
            <a:r>
              <a:rPr sz="1800" b="1" spc="-5" dirty="0" err="1" smtClean="0">
                <a:latin typeface="Century Gothic"/>
                <a:cs typeface="Century Gothic"/>
              </a:rPr>
              <a:t>правопорядка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195" y="3373125"/>
            <a:ext cx="7566228" cy="51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761" y="1130046"/>
            <a:ext cx="7912734" cy="2463165"/>
          </a:xfrm>
          <a:custGeom>
            <a:avLst/>
            <a:gdLst/>
            <a:ahLst/>
            <a:cxnLst/>
            <a:rect l="l" t="t" r="r" b="b"/>
            <a:pathLst>
              <a:path w="7912734" h="2463165">
                <a:moveTo>
                  <a:pt x="0" y="2462783"/>
                </a:moveTo>
                <a:lnTo>
                  <a:pt x="7912608" y="2462783"/>
                </a:lnTo>
                <a:lnTo>
                  <a:pt x="7912608" y="0"/>
                </a:lnTo>
                <a:lnTo>
                  <a:pt x="0" y="0"/>
                </a:lnTo>
                <a:lnTo>
                  <a:pt x="0" y="2462783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60044" y="1444497"/>
            <a:ext cx="7372984" cy="181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6456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Аккредитованные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представители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средств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массовой </a:t>
            </a:r>
            <a:r>
              <a:rPr sz="1800" spc="-48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информации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Общественные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наблюдатели,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аккредитованные</a:t>
            </a:r>
            <a:endParaRPr sz="18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установленном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порядке</a:t>
            </a:r>
            <a:endParaRPr sz="1800" dirty="0">
              <a:latin typeface="Century Gothic"/>
              <a:cs typeface="Century Gothic"/>
            </a:endParaRPr>
          </a:p>
          <a:p>
            <a:pPr marL="299085" marR="5080" indent="-287020">
              <a:lnSpc>
                <a:spcPts val="2100"/>
              </a:lnSpc>
              <a:spcBef>
                <a:spcPts val="72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Должностные лица Рособрнадзора, органа исполнительной </a:t>
            </a:r>
            <a:r>
              <a:rPr sz="1800" spc="-484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власти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субъекта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РФ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097011" y="1051560"/>
            <a:ext cx="3837940" cy="2620010"/>
            <a:chOff x="8097011" y="1051560"/>
            <a:chExt cx="3837940" cy="2620010"/>
          </a:xfrm>
        </p:grpSpPr>
        <p:sp>
          <p:nvSpPr>
            <p:cNvPr id="6" name="object 6"/>
            <p:cNvSpPr/>
            <p:nvPr/>
          </p:nvSpPr>
          <p:spPr>
            <a:xfrm>
              <a:off x="8116061" y="1070610"/>
              <a:ext cx="3799840" cy="2581910"/>
            </a:xfrm>
            <a:custGeom>
              <a:avLst/>
              <a:gdLst/>
              <a:ahLst/>
              <a:cxnLst/>
              <a:rect l="l" t="t" r="r" b="b"/>
              <a:pathLst>
                <a:path w="3799840" h="2581910">
                  <a:moveTo>
                    <a:pt x="3541141" y="0"/>
                  </a:moveTo>
                  <a:lnTo>
                    <a:pt x="258191" y="0"/>
                  </a:lnTo>
                  <a:lnTo>
                    <a:pt x="211773" y="4158"/>
                  </a:lnTo>
                  <a:lnTo>
                    <a:pt x="168089" y="16150"/>
                  </a:lnTo>
                  <a:lnTo>
                    <a:pt x="127865" y="35244"/>
                  </a:lnTo>
                  <a:lnTo>
                    <a:pt x="91831" y="60714"/>
                  </a:lnTo>
                  <a:lnTo>
                    <a:pt x="60714" y="91831"/>
                  </a:lnTo>
                  <a:lnTo>
                    <a:pt x="35244" y="127865"/>
                  </a:lnTo>
                  <a:lnTo>
                    <a:pt x="16150" y="168089"/>
                  </a:lnTo>
                  <a:lnTo>
                    <a:pt x="4158" y="211773"/>
                  </a:lnTo>
                  <a:lnTo>
                    <a:pt x="0" y="258190"/>
                  </a:lnTo>
                  <a:lnTo>
                    <a:pt x="0" y="2323465"/>
                  </a:lnTo>
                  <a:lnTo>
                    <a:pt x="4158" y="2369882"/>
                  </a:lnTo>
                  <a:lnTo>
                    <a:pt x="16150" y="2413566"/>
                  </a:lnTo>
                  <a:lnTo>
                    <a:pt x="35244" y="2453790"/>
                  </a:lnTo>
                  <a:lnTo>
                    <a:pt x="60714" y="2489824"/>
                  </a:lnTo>
                  <a:lnTo>
                    <a:pt x="91831" y="2520941"/>
                  </a:lnTo>
                  <a:lnTo>
                    <a:pt x="127865" y="2546411"/>
                  </a:lnTo>
                  <a:lnTo>
                    <a:pt x="168089" y="2565505"/>
                  </a:lnTo>
                  <a:lnTo>
                    <a:pt x="211773" y="2577497"/>
                  </a:lnTo>
                  <a:lnTo>
                    <a:pt x="258191" y="2581656"/>
                  </a:lnTo>
                  <a:lnTo>
                    <a:pt x="3541141" y="2581656"/>
                  </a:lnTo>
                  <a:lnTo>
                    <a:pt x="3587558" y="2577497"/>
                  </a:lnTo>
                  <a:lnTo>
                    <a:pt x="3631242" y="2565505"/>
                  </a:lnTo>
                  <a:lnTo>
                    <a:pt x="3671466" y="2546411"/>
                  </a:lnTo>
                  <a:lnTo>
                    <a:pt x="3707500" y="2520941"/>
                  </a:lnTo>
                  <a:lnTo>
                    <a:pt x="3738617" y="2489824"/>
                  </a:lnTo>
                  <a:lnTo>
                    <a:pt x="3764087" y="2453790"/>
                  </a:lnTo>
                  <a:lnTo>
                    <a:pt x="3783181" y="2413566"/>
                  </a:lnTo>
                  <a:lnTo>
                    <a:pt x="3795173" y="2369882"/>
                  </a:lnTo>
                  <a:lnTo>
                    <a:pt x="3799332" y="2323465"/>
                  </a:lnTo>
                  <a:lnTo>
                    <a:pt x="3799332" y="258190"/>
                  </a:lnTo>
                  <a:lnTo>
                    <a:pt x="3795173" y="211773"/>
                  </a:lnTo>
                  <a:lnTo>
                    <a:pt x="3783181" y="168089"/>
                  </a:lnTo>
                  <a:lnTo>
                    <a:pt x="3764087" y="127865"/>
                  </a:lnTo>
                  <a:lnTo>
                    <a:pt x="3738617" y="91831"/>
                  </a:lnTo>
                  <a:lnTo>
                    <a:pt x="3707500" y="60714"/>
                  </a:lnTo>
                  <a:lnTo>
                    <a:pt x="3671466" y="35244"/>
                  </a:lnTo>
                  <a:lnTo>
                    <a:pt x="3631242" y="16150"/>
                  </a:lnTo>
                  <a:lnTo>
                    <a:pt x="3587558" y="4158"/>
                  </a:lnTo>
                  <a:lnTo>
                    <a:pt x="3541141" y="0"/>
                  </a:lnTo>
                  <a:close/>
                </a:path>
              </a:pathLst>
            </a:custGeom>
            <a:solidFill>
              <a:srgbClr val="DDF8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116061" y="1070610"/>
              <a:ext cx="3799840" cy="2581910"/>
            </a:xfrm>
            <a:custGeom>
              <a:avLst/>
              <a:gdLst/>
              <a:ahLst/>
              <a:cxnLst/>
              <a:rect l="l" t="t" r="r" b="b"/>
              <a:pathLst>
                <a:path w="3799840" h="2581910">
                  <a:moveTo>
                    <a:pt x="0" y="258190"/>
                  </a:moveTo>
                  <a:lnTo>
                    <a:pt x="4158" y="211773"/>
                  </a:lnTo>
                  <a:lnTo>
                    <a:pt x="16150" y="168089"/>
                  </a:lnTo>
                  <a:lnTo>
                    <a:pt x="35244" y="127865"/>
                  </a:lnTo>
                  <a:lnTo>
                    <a:pt x="60714" y="91831"/>
                  </a:lnTo>
                  <a:lnTo>
                    <a:pt x="91831" y="60714"/>
                  </a:lnTo>
                  <a:lnTo>
                    <a:pt x="127865" y="35244"/>
                  </a:lnTo>
                  <a:lnTo>
                    <a:pt x="168089" y="16150"/>
                  </a:lnTo>
                  <a:lnTo>
                    <a:pt x="211773" y="4158"/>
                  </a:lnTo>
                  <a:lnTo>
                    <a:pt x="258191" y="0"/>
                  </a:lnTo>
                  <a:lnTo>
                    <a:pt x="3541141" y="0"/>
                  </a:lnTo>
                  <a:lnTo>
                    <a:pt x="3587558" y="4158"/>
                  </a:lnTo>
                  <a:lnTo>
                    <a:pt x="3631242" y="16150"/>
                  </a:lnTo>
                  <a:lnTo>
                    <a:pt x="3671466" y="35244"/>
                  </a:lnTo>
                  <a:lnTo>
                    <a:pt x="3707500" y="60714"/>
                  </a:lnTo>
                  <a:lnTo>
                    <a:pt x="3738617" y="91831"/>
                  </a:lnTo>
                  <a:lnTo>
                    <a:pt x="3764087" y="127865"/>
                  </a:lnTo>
                  <a:lnTo>
                    <a:pt x="3783181" y="168089"/>
                  </a:lnTo>
                  <a:lnTo>
                    <a:pt x="3795173" y="211773"/>
                  </a:lnTo>
                  <a:lnTo>
                    <a:pt x="3799332" y="258190"/>
                  </a:lnTo>
                  <a:lnTo>
                    <a:pt x="3799332" y="2323465"/>
                  </a:lnTo>
                  <a:lnTo>
                    <a:pt x="3795173" y="2369882"/>
                  </a:lnTo>
                  <a:lnTo>
                    <a:pt x="3783181" y="2413566"/>
                  </a:lnTo>
                  <a:lnTo>
                    <a:pt x="3764087" y="2453790"/>
                  </a:lnTo>
                  <a:lnTo>
                    <a:pt x="3738617" y="2489824"/>
                  </a:lnTo>
                  <a:lnTo>
                    <a:pt x="3707500" y="2520941"/>
                  </a:lnTo>
                  <a:lnTo>
                    <a:pt x="3671466" y="2546411"/>
                  </a:lnTo>
                  <a:lnTo>
                    <a:pt x="3631242" y="2565505"/>
                  </a:lnTo>
                  <a:lnTo>
                    <a:pt x="3587558" y="2577497"/>
                  </a:lnTo>
                  <a:lnTo>
                    <a:pt x="3541141" y="2581656"/>
                  </a:lnTo>
                  <a:lnTo>
                    <a:pt x="258191" y="2581656"/>
                  </a:lnTo>
                  <a:lnTo>
                    <a:pt x="211773" y="2577497"/>
                  </a:lnTo>
                  <a:lnTo>
                    <a:pt x="168089" y="2565505"/>
                  </a:lnTo>
                  <a:lnTo>
                    <a:pt x="127865" y="2546411"/>
                  </a:lnTo>
                  <a:lnTo>
                    <a:pt x="91831" y="2520941"/>
                  </a:lnTo>
                  <a:lnTo>
                    <a:pt x="60714" y="2489824"/>
                  </a:lnTo>
                  <a:lnTo>
                    <a:pt x="35244" y="2453790"/>
                  </a:lnTo>
                  <a:lnTo>
                    <a:pt x="16150" y="2413566"/>
                  </a:lnTo>
                  <a:lnTo>
                    <a:pt x="4158" y="2369882"/>
                  </a:lnTo>
                  <a:lnTo>
                    <a:pt x="0" y="2323465"/>
                  </a:lnTo>
                  <a:lnTo>
                    <a:pt x="0" y="25819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72653" y="1520697"/>
            <a:ext cx="348805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Допуск в </a:t>
            </a:r>
            <a:r>
              <a:rPr sz="1800" b="1" spc="-5" dirty="0">
                <a:latin typeface="Century Gothic"/>
                <a:cs typeface="Century Gothic"/>
              </a:rPr>
              <a:t>ППЭ </a:t>
            </a:r>
            <a:r>
              <a:rPr sz="1800" b="1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осуществляется</a:t>
            </a:r>
            <a:r>
              <a:rPr sz="1800" b="1" spc="-6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при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наличии </a:t>
            </a:r>
            <a:r>
              <a:rPr sz="1800" b="1" spc="-49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документов, </a:t>
            </a:r>
            <a:r>
              <a:rPr sz="1800" b="1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удостоверяющих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личность,</a:t>
            </a:r>
            <a:endParaRPr sz="1800" dirty="0">
              <a:latin typeface="Century Gothic"/>
              <a:cs typeface="Century Gothic"/>
            </a:endParaRPr>
          </a:p>
          <a:p>
            <a:pPr marL="439420" marR="368935" algn="ctr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и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подтверждающих</a:t>
            </a:r>
            <a:r>
              <a:rPr sz="1800" b="1" spc="-5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их </a:t>
            </a:r>
            <a:r>
              <a:rPr sz="1800" b="1" spc="-490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полномочия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21935" y="4305300"/>
            <a:ext cx="7033259" cy="661035"/>
            <a:chOff x="4821935" y="4305300"/>
            <a:chExt cx="7033259" cy="6610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1935" y="4305300"/>
              <a:ext cx="7032879" cy="6381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1903" y="4357128"/>
              <a:ext cx="2971419" cy="6090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74513" y="4338065"/>
              <a:ext cx="6937375" cy="542925"/>
            </a:xfrm>
            <a:custGeom>
              <a:avLst/>
              <a:gdLst/>
              <a:ahLst/>
              <a:cxnLst/>
              <a:rect l="l" t="t" r="r" b="b"/>
              <a:pathLst>
                <a:path w="6937375" h="542925">
                  <a:moveTo>
                    <a:pt x="6846824" y="0"/>
                  </a:moveTo>
                  <a:lnTo>
                    <a:pt x="90424" y="0"/>
                  </a:lnTo>
                  <a:lnTo>
                    <a:pt x="55239" y="7110"/>
                  </a:lnTo>
                  <a:lnTo>
                    <a:pt x="26495" y="26495"/>
                  </a:lnTo>
                  <a:lnTo>
                    <a:pt x="7110" y="55239"/>
                  </a:lnTo>
                  <a:lnTo>
                    <a:pt x="0" y="90423"/>
                  </a:lnTo>
                  <a:lnTo>
                    <a:pt x="0" y="452119"/>
                  </a:lnTo>
                  <a:lnTo>
                    <a:pt x="7110" y="487304"/>
                  </a:lnTo>
                  <a:lnTo>
                    <a:pt x="26495" y="516048"/>
                  </a:lnTo>
                  <a:lnTo>
                    <a:pt x="55239" y="535433"/>
                  </a:lnTo>
                  <a:lnTo>
                    <a:pt x="90424" y="542543"/>
                  </a:lnTo>
                  <a:lnTo>
                    <a:pt x="6846824" y="542543"/>
                  </a:lnTo>
                  <a:lnTo>
                    <a:pt x="6882008" y="535433"/>
                  </a:lnTo>
                  <a:lnTo>
                    <a:pt x="6910752" y="516048"/>
                  </a:lnTo>
                  <a:lnTo>
                    <a:pt x="6930137" y="487304"/>
                  </a:lnTo>
                  <a:lnTo>
                    <a:pt x="6937248" y="452119"/>
                  </a:lnTo>
                  <a:lnTo>
                    <a:pt x="6937248" y="90423"/>
                  </a:lnTo>
                  <a:lnTo>
                    <a:pt x="6930137" y="55239"/>
                  </a:lnTo>
                  <a:lnTo>
                    <a:pt x="6910752" y="26495"/>
                  </a:lnTo>
                  <a:lnTo>
                    <a:pt x="6882008" y="7110"/>
                  </a:lnTo>
                  <a:lnTo>
                    <a:pt x="684682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4513" y="4338065"/>
              <a:ext cx="6937375" cy="542925"/>
            </a:xfrm>
            <a:custGeom>
              <a:avLst/>
              <a:gdLst/>
              <a:ahLst/>
              <a:cxnLst/>
              <a:rect l="l" t="t" r="r" b="b"/>
              <a:pathLst>
                <a:path w="6937375" h="542925">
                  <a:moveTo>
                    <a:pt x="0" y="90423"/>
                  </a:moveTo>
                  <a:lnTo>
                    <a:pt x="7110" y="55239"/>
                  </a:lnTo>
                  <a:lnTo>
                    <a:pt x="26495" y="26495"/>
                  </a:lnTo>
                  <a:lnTo>
                    <a:pt x="55239" y="7110"/>
                  </a:lnTo>
                  <a:lnTo>
                    <a:pt x="90424" y="0"/>
                  </a:lnTo>
                  <a:lnTo>
                    <a:pt x="6846824" y="0"/>
                  </a:lnTo>
                  <a:lnTo>
                    <a:pt x="6882008" y="7110"/>
                  </a:lnTo>
                  <a:lnTo>
                    <a:pt x="6910752" y="26495"/>
                  </a:lnTo>
                  <a:lnTo>
                    <a:pt x="6930137" y="55239"/>
                  </a:lnTo>
                  <a:lnTo>
                    <a:pt x="6937248" y="90423"/>
                  </a:lnTo>
                  <a:lnTo>
                    <a:pt x="6937248" y="452119"/>
                  </a:lnTo>
                  <a:lnTo>
                    <a:pt x="6930137" y="487304"/>
                  </a:lnTo>
                  <a:lnTo>
                    <a:pt x="6910752" y="516048"/>
                  </a:lnTo>
                  <a:lnTo>
                    <a:pt x="6882008" y="535433"/>
                  </a:lnTo>
                  <a:lnTo>
                    <a:pt x="6846824" y="542543"/>
                  </a:lnTo>
                  <a:lnTo>
                    <a:pt x="90424" y="542543"/>
                  </a:lnTo>
                  <a:lnTo>
                    <a:pt x="55239" y="535433"/>
                  </a:lnTo>
                  <a:lnTo>
                    <a:pt x="26495" y="516048"/>
                  </a:lnTo>
                  <a:lnTo>
                    <a:pt x="7110" y="487304"/>
                  </a:lnTo>
                  <a:lnTo>
                    <a:pt x="0" y="452119"/>
                  </a:lnTo>
                  <a:lnTo>
                    <a:pt x="0" y="90423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864608" y="5184647"/>
            <a:ext cx="6957059" cy="1120140"/>
            <a:chOff x="4864608" y="5184647"/>
            <a:chExt cx="6957059" cy="1120140"/>
          </a:xfrm>
        </p:grpSpPr>
        <p:sp>
          <p:nvSpPr>
            <p:cNvPr id="15" name="object 15"/>
            <p:cNvSpPr/>
            <p:nvPr/>
          </p:nvSpPr>
          <p:spPr>
            <a:xfrm>
              <a:off x="4874514" y="5194553"/>
              <a:ext cx="6937375" cy="1100455"/>
            </a:xfrm>
            <a:custGeom>
              <a:avLst/>
              <a:gdLst/>
              <a:ahLst/>
              <a:cxnLst/>
              <a:rect l="l" t="t" r="r" b="b"/>
              <a:pathLst>
                <a:path w="6937375" h="1100454">
                  <a:moveTo>
                    <a:pt x="6753859" y="0"/>
                  </a:moveTo>
                  <a:lnTo>
                    <a:pt x="183387" y="0"/>
                  </a:lnTo>
                  <a:lnTo>
                    <a:pt x="134658" y="6555"/>
                  </a:lnTo>
                  <a:lnTo>
                    <a:pt x="90856" y="25051"/>
                  </a:lnTo>
                  <a:lnTo>
                    <a:pt x="53736" y="53736"/>
                  </a:lnTo>
                  <a:lnTo>
                    <a:pt x="25051" y="90856"/>
                  </a:lnTo>
                  <a:lnTo>
                    <a:pt x="6555" y="134658"/>
                  </a:lnTo>
                  <a:lnTo>
                    <a:pt x="0" y="183388"/>
                  </a:lnTo>
                  <a:lnTo>
                    <a:pt x="0" y="916940"/>
                  </a:lnTo>
                  <a:lnTo>
                    <a:pt x="6555" y="965691"/>
                  </a:lnTo>
                  <a:lnTo>
                    <a:pt x="25051" y="1009499"/>
                  </a:lnTo>
                  <a:lnTo>
                    <a:pt x="53736" y="1046614"/>
                  </a:lnTo>
                  <a:lnTo>
                    <a:pt x="90856" y="1075290"/>
                  </a:lnTo>
                  <a:lnTo>
                    <a:pt x="134658" y="1093777"/>
                  </a:lnTo>
                  <a:lnTo>
                    <a:pt x="183387" y="1100328"/>
                  </a:lnTo>
                  <a:lnTo>
                    <a:pt x="6753859" y="1100328"/>
                  </a:lnTo>
                  <a:lnTo>
                    <a:pt x="6802589" y="1093777"/>
                  </a:lnTo>
                  <a:lnTo>
                    <a:pt x="6846391" y="1075290"/>
                  </a:lnTo>
                  <a:lnTo>
                    <a:pt x="6883511" y="1046614"/>
                  </a:lnTo>
                  <a:lnTo>
                    <a:pt x="6912196" y="1009499"/>
                  </a:lnTo>
                  <a:lnTo>
                    <a:pt x="6930692" y="965691"/>
                  </a:lnTo>
                  <a:lnTo>
                    <a:pt x="6937248" y="916940"/>
                  </a:lnTo>
                  <a:lnTo>
                    <a:pt x="6937248" y="183388"/>
                  </a:lnTo>
                  <a:lnTo>
                    <a:pt x="6930692" y="134658"/>
                  </a:lnTo>
                  <a:lnTo>
                    <a:pt x="6912196" y="90856"/>
                  </a:lnTo>
                  <a:lnTo>
                    <a:pt x="6883511" y="53736"/>
                  </a:lnTo>
                  <a:lnTo>
                    <a:pt x="6846391" y="25051"/>
                  </a:lnTo>
                  <a:lnTo>
                    <a:pt x="6802589" y="6555"/>
                  </a:lnTo>
                  <a:lnTo>
                    <a:pt x="6753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4514" y="5194553"/>
              <a:ext cx="6937375" cy="1100455"/>
            </a:xfrm>
            <a:custGeom>
              <a:avLst/>
              <a:gdLst/>
              <a:ahLst/>
              <a:cxnLst/>
              <a:rect l="l" t="t" r="r" b="b"/>
              <a:pathLst>
                <a:path w="6937375" h="1100454">
                  <a:moveTo>
                    <a:pt x="0" y="183388"/>
                  </a:moveTo>
                  <a:lnTo>
                    <a:pt x="6555" y="134658"/>
                  </a:lnTo>
                  <a:lnTo>
                    <a:pt x="25051" y="90856"/>
                  </a:lnTo>
                  <a:lnTo>
                    <a:pt x="53736" y="53736"/>
                  </a:lnTo>
                  <a:lnTo>
                    <a:pt x="90856" y="25051"/>
                  </a:lnTo>
                  <a:lnTo>
                    <a:pt x="134658" y="6555"/>
                  </a:lnTo>
                  <a:lnTo>
                    <a:pt x="183387" y="0"/>
                  </a:lnTo>
                  <a:lnTo>
                    <a:pt x="6753859" y="0"/>
                  </a:lnTo>
                  <a:lnTo>
                    <a:pt x="6802589" y="6555"/>
                  </a:lnTo>
                  <a:lnTo>
                    <a:pt x="6846391" y="25051"/>
                  </a:lnTo>
                  <a:lnTo>
                    <a:pt x="6883511" y="53736"/>
                  </a:lnTo>
                  <a:lnTo>
                    <a:pt x="6912196" y="90856"/>
                  </a:lnTo>
                  <a:lnTo>
                    <a:pt x="6930692" y="134658"/>
                  </a:lnTo>
                  <a:lnTo>
                    <a:pt x="6937248" y="183388"/>
                  </a:lnTo>
                  <a:lnTo>
                    <a:pt x="6937248" y="916940"/>
                  </a:lnTo>
                  <a:lnTo>
                    <a:pt x="6930692" y="965691"/>
                  </a:lnTo>
                  <a:lnTo>
                    <a:pt x="6912196" y="1009499"/>
                  </a:lnTo>
                  <a:lnTo>
                    <a:pt x="6883511" y="1046614"/>
                  </a:lnTo>
                  <a:lnTo>
                    <a:pt x="6846391" y="1075290"/>
                  </a:lnTo>
                  <a:lnTo>
                    <a:pt x="6802589" y="1093777"/>
                  </a:lnTo>
                  <a:lnTo>
                    <a:pt x="6753859" y="1100328"/>
                  </a:lnTo>
                  <a:lnTo>
                    <a:pt x="183387" y="1100328"/>
                  </a:lnTo>
                  <a:lnTo>
                    <a:pt x="134658" y="1093777"/>
                  </a:lnTo>
                  <a:lnTo>
                    <a:pt x="90856" y="1075290"/>
                  </a:lnTo>
                  <a:lnTo>
                    <a:pt x="53736" y="1046614"/>
                  </a:lnTo>
                  <a:lnTo>
                    <a:pt x="25051" y="1009499"/>
                  </a:lnTo>
                  <a:lnTo>
                    <a:pt x="6555" y="965691"/>
                  </a:lnTo>
                  <a:lnTo>
                    <a:pt x="0" y="916940"/>
                  </a:lnTo>
                  <a:lnTo>
                    <a:pt x="0" y="183388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67985" y="4436745"/>
            <a:ext cx="6751955" cy="172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Представители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СМИ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entury Gothic"/>
                <a:cs typeface="Century Gothic"/>
              </a:rPr>
              <a:t>присутствуют </a:t>
            </a:r>
            <a:r>
              <a:rPr sz="1800" dirty="0">
                <a:latin typeface="Century Gothic"/>
                <a:cs typeface="Century Gothic"/>
              </a:rPr>
              <a:t>в </a:t>
            </a:r>
            <a:r>
              <a:rPr sz="1800" spc="-10" dirty="0">
                <a:latin typeface="Century Gothic"/>
                <a:cs typeface="Century Gothic"/>
              </a:rPr>
              <a:t>аудиториях </a:t>
            </a:r>
            <a:r>
              <a:rPr sz="1800" spc="-5" dirty="0">
                <a:latin typeface="Century Gothic"/>
                <a:cs typeface="Century Gothic"/>
              </a:rPr>
              <a:t>только </a:t>
            </a:r>
            <a:r>
              <a:rPr sz="1800" dirty="0">
                <a:latin typeface="Century Gothic"/>
                <a:cs typeface="Century Gothic"/>
              </a:rPr>
              <a:t>до </a:t>
            </a:r>
            <a:r>
              <a:rPr sz="1800" spc="-5" dirty="0">
                <a:latin typeface="Century Gothic"/>
                <a:cs typeface="Century Gothic"/>
              </a:rPr>
              <a:t>момента вскрытия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участниками</a:t>
            </a:r>
            <a:r>
              <a:rPr sz="1800" spc="484" dirty="0">
                <a:latin typeface="Century Gothic"/>
                <a:cs typeface="Century Gothic"/>
              </a:rPr>
              <a:t>  </a:t>
            </a:r>
            <a:r>
              <a:rPr sz="1800" spc="-5" dirty="0">
                <a:latin typeface="Century Gothic"/>
                <a:cs typeface="Century Gothic"/>
              </a:rPr>
              <a:t>экзамена</a:t>
            </a:r>
            <a:r>
              <a:rPr sz="1800" spc="484" dirty="0">
                <a:latin typeface="Century Gothic"/>
                <a:cs typeface="Century Gothic"/>
              </a:rPr>
              <a:t> </a:t>
            </a:r>
            <a:r>
              <a:rPr sz="1800" spc="49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индивидуальных</a:t>
            </a:r>
            <a:r>
              <a:rPr sz="1800" spc="484" dirty="0">
                <a:latin typeface="Century Gothic"/>
                <a:cs typeface="Century Gothic"/>
              </a:rPr>
              <a:t> </a:t>
            </a:r>
            <a:r>
              <a:rPr sz="1800" spc="49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комплектов </a:t>
            </a:r>
            <a:r>
              <a:rPr sz="1800" dirty="0">
                <a:latin typeface="Century Gothic"/>
                <a:cs typeface="Century Gothic"/>
              </a:rPr>
              <a:t> с </a:t>
            </a:r>
            <a:r>
              <a:rPr sz="1800" spc="-5" dirty="0">
                <a:latin typeface="Century Gothic"/>
                <a:cs typeface="Century Gothic"/>
              </a:rPr>
              <a:t>экзаменационными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материалами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360" y="4131564"/>
            <a:ext cx="3115055" cy="216255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295400" y="2286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В день </a:t>
            </a:r>
            <a:r>
              <a:rPr lang="ru-RU" sz="3200" b="1" spc="-5" dirty="0" smtClean="0">
                <a:solidFill>
                  <a:schemeClr val="tx2"/>
                </a:solidFill>
              </a:rPr>
              <a:t>проведения экзамена </a:t>
            </a:r>
            <a:r>
              <a:rPr lang="ru-RU" sz="3200" b="1" dirty="0" smtClean="0">
                <a:solidFill>
                  <a:schemeClr val="tx2"/>
                </a:solidFill>
              </a:rPr>
              <a:t>в </a:t>
            </a:r>
            <a:r>
              <a:rPr lang="ru-RU" sz="3200" b="1" spc="-5" dirty="0" smtClean="0">
                <a:solidFill>
                  <a:schemeClr val="tx2"/>
                </a:solidFill>
              </a:rPr>
              <a:t>ППЭ могут </a:t>
            </a:r>
            <a:r>
              <a:rPr lang="ru-RU" sz="3200" b="1" spc="-660" dirty="0" smtClean="0">
                <a:solidFill>
                  <a:schemeClr val="tx2"/>
                </a:solidFill>
              </a:rPr>
              <a:t> </a:t>
            </a:r>
            <a:r>
              <a:rPr lang="ru-RU" sz="3200" b="1" spc="-5" dirty="0" smtClean="0">
                <a:solidFill>
                  <a:schemeClr val="tx2"/>
                </a:solidFill>
              </a:rPr>
              <a:t>присутствовать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119202"/>
            <a:ext cx="84419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chemeClr val="tx2"/>
                </a:solidFill>
              </a:rPr>
              <a:t>Использование</a:t>
            </a:r>
            <a:r>
              <a:rPr sz="4000" b="1" spc="-20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средств</a:t>
            </a:r>
            <a:r>
              <a:rPr sz="4000" b="1" spc="-5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связи</a:t>
            </a:r>
            <a:endParaRPr sz="4000" b="1" dirty="0">
              <a:solidFill>
                <a:schemeClr val="tx2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5483" y="5334000"/>
            <a:ext cx="1083564" cy="11155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8177" y="1674368"/>
            <a:ext cx="5741035" cy="30435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руководители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ППЭ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latin typeface="Century Gothic"/>
                <a:cs typeface="Century Gothic"/>
              </a:rPr>
              <a:t>члены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ГЭК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руководители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ОО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05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сотрудники охраны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правопорядка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(или)</a:t>
            </a:r>
            <a:endParaRPr sz="18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сотрудники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органов</a:t>
            </a:r>
            <a:r>
              <a:rPr sz="1800" spc="47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внутренних </a:t>
            </a:r>
            <a:r>
              <a:rPr sz="1800" dirty="0">
                <a:latin typeface="Century Gothic"/>
                <a:cs typeface="Century Gothic"/>
              </a:rPr>
              <a:t>дел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(полиции)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представители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СМИ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общественные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наблюдатели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должностные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лица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Рособрнадзора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18831" y="1703832"/>
            <a:ext cx="2971800" cy="2691765"/>
            <a:chOff x="7418831" y="1703832"/>
            <a:chExt cx="2971800" cy="2691765"/>
          </a:xfrm>
        </p:grpSpPr>
        <p:sp>
          <p:nvSpPr>
            <p:cNvPr id="6" name="object 6"/>
            <p:cNvSpPr/>
            <p:nvPr/>
          </p:nvSpPr>
          <p:spPr>
            <a:xfrm>
              <a:off x="7437881" y="1722882"/>
              <a:ext cx="2933700" cy="2653665"/>
            </a:xfrm>
            <a:custGeom>
              <a:avLst/>
              <a:gdLst/>
              <a:ahLst/>
              <a:cxnLst/>
              <a:rect l="l" t="t" r="r" b="b"/>
              <a:pathLst>
                <a:path w="2933700" h="2653665">
                  <a:moveTo>
                    <a:pt x="2491486" y="0"/>
                  </a:moveTo>
                  <a:lnTo>
                    <a:pt x="442214" y="0"/>
                  </a:lnTo>
                  <a:lnTo>
                    <a:pt x="394031" y="2594"/>
                  </a:lnTo>
                  <a:lnTo>
                    <a:pt x="347350" y="10199"/>
                  </a:lnTo>
                  <a:lnTo>
                    <a:pt x="302442" y="22545"/>
                  </a:lnTo>
                  <a:lnTo>
                    <a:pt x="259577" y="39360"/>
                  </a:lnTo>
                  <a:lnTo>
                    <a:pt x="219023" y="60376"/>
                  </a:lnTo>
                  <a:lnTo>
                    <a:pt x="181051" y="85323"/>
                  </a:lnTo>
                  <a:lnTo>
                    <a:pt x="145930" y="113931"/>
                  </a:lnTo>
                  <a:lnTo>
                    <a:pt x="113931" y="145930"/>
                  </a:lnTo>
                  <a:lnTo>
                    <a:pt x="85323" y="181051"/>
                  </a:lnTo>
                  <a:lnTo>
                    <a:pt x="60376" y="219023"/>
                  </a:lnTo>
                  <a:lnTo>
                    <a:pt x="39360" y="259577"/>
                  </a:lnTo>
                  <a:lnTo>
                    <a:pt x="22545" y="302442"/>
                  </a:lnTo>
                  <a:lnTo>
                    <a:pt x="10199" y="347350"/>
                  </a:lnTo>
                  <a:lnTo>
                    <a:pt x="2594" y="394031"/>
                  </a:lnTo>
                  <a:lnTo>
                    <a:pt x="0" y="442213"/>
                  </a:lnTo>
                  <a:lnTo>
                    <a:pt x="0" y="2211069"/>
                  </a:lnTo>
                  <a:lnTo>
                    <a:pt x="2594" y="2259252"/>
                  </a:lnTo>
                  <a:lnTo>
                    <a:pt x="10199" y="2305933"/>
                  </a:lnTo>
                  <a:lnTo>
                    <a:pt x="22545" y="2350841"/>
                  </a:lnTo>
                  <a:lnTo>
                    <a:pt x="39360" y="2393706"/>
                  </a:lnTo>
                  <a:lnTo>
                    <a:pt x="60376" y="2434260"/>
                  </a:lnTo>
                  <a:lnTo>
                    <a:pt x="85323" y="2472232"/>
                  </a:lnTo>
                  <a:lnTo>
                    <a:pt x="113931" y="2507353"/>
                  </a:lnTo>
                  <a:lnTo>
                    <a:pt x="145930" y="2539352"/>
                  </a:lnTo>
                  <a:lnTo>
                    <a:pt x="181051" y="2567960"/>
                  </a:lnTo>
                  <a:lnTo>
                    <a:pt x="219023" y="2592907"/>
                  </a:lnTo>
                  <a:lnTo>
                    <a:pt x="259577" y="2613923"/>
                  </a:lnTo>
                  <a:lnTo>
                    <a:pt x="302442" y="2630738"/>
                  </a:lnTo>
                  <a:lnTo>
                    <a:pt x="347350" y="2643084"/>
                  </a:lnTo>
                  <a:lnTo>
                    <a:pt x="394031" y="2650689"/>
                  </a:lnTo>
                  <a:lnTo>
                    <a:pt x="442214" y="2653284"/>
                  </a:lnTo>
                  <a:lnTo>
                    <a:pt x="2491486" y="2653284"/>
                  </a:lnTo>
                  <a:lnTo>
                    <a:pt x="2539668" y="2650689"/>
                  </a:lnTo>
                  <a:lnTo>
                    <a:pt x="2586349" y="2643084"/>
                  </a:lnTo>
                  <a:lnTo>
                    <a:pt x="2631257" y="2630738"/>
                  </a:lnTo>
                  <a:lnTo>
                    <a:pt x="2674122" y="2613923"/>
                  </a:lnTo>
                  <a:lnTo>
                    <a:pt x="2714676" y="2592907"/>
                  </a:lnTo>
                  <a:lnTo>
                    <a:pt x="2752648" y="2567960"/>
                  </a:lnTo>
                  <a:lnTo>
                    <a:pt x="2787769" y="2539352"/>
                  </a:lnTo>
                  <a:lnTo>
                    <a:pt x="2819768" y="2507353"/>
                  </a:lnTo>
                  <a:lnTo>
                    <a:pt x="2848376" y="2472232"/>
                  </a:lnTo>
                  <a:lnTo>
                    <a:pt x="2873323" y="2434260"/>
                  </a:lnTo>
                  <a:lnTo>
                    <a:pt x="2894339" y="2393706"/>
                  </a:lnTo>
                  <a:lnTo>
                    <a:pt x="2911154" y="2350841"/>
                  </a:lnTo>
                  <a:lnTo>
                    <a:pt x="2923500" y="2305933"/>
                  </a:lnTo>
                  <a:lnTo>
                    <a:pt x="2931105" y="2259252"/>
                  </a:lnTo>
                  <a:lnTo>
                    <a:pt x="2933700" y="2211069"/>
                  </a:lnTo>
                  <a:lnTo>
                    <a:pt x="2933700" y="442213"/>
                  </a:lnTo>
                  <a:lnTo>
                    <a:pt x="2931105" y="394031"/>
                  </a:lnTo>
                  <a:lnTo>
                    <a:pt x="2923500" y="347350"/>
                  </a:lnTo>
                  <a:lnTo>
                    <a:pt x="2911154" y="302442"/>
                  </a:lnTo>
                  <a:lnTo>
                    <a:pt x="2894339" y="259577"/>
                  </a:lnTo>
                  <a:lnTo>
                    <a:pt x="2873323" y="219023"/>
                  </a:lnTo>
                  <a:lnTo>
                    <a:pt x="2848376" y="181051"/>
                  </a:lnTo>
                  <a:lnTo>
                    <a:pt x="2819768" y="145930"/>
                  </a:lnTo>
                  <a:lnTo>
                    <a:pt x="2787769" y="113931"/>
                  </a:lnTo>
                  <a:lnTo>
                    <a:pt x="2752648" y="85323"/>
                  </a:lnTo>
                  <a:lnTo>
                    <a:pt x="2714676" y="60376"/>
                  </a:lnTo>
                  <a:lnTo>
                    <a:pt x="2674122" y="39360"/>
                  </a:lnTo>
                  <a:lnTo>
                    <a:pt x="2631257" y="22545"/>
                  </a:lnTo>
                  <a:lnTo>
                    <a:pt x="2586349" y="10199"/>
                  </a:lnTo>
                  <a:lnTo>
                    <a:pt x="2539668" y="2594"/>
                  </a:lnTo>
                  <a:lnTo>
                    <a:pt x="2491486" y="0"/>
                  </a:lnTo>
                  <a:close/>
                </a:path>
              </a:pathLst>
            </a:custGeom>
            <a:solidFill>
              <a:srgbClr val="F97A6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437881" y="1722882"/>
              <a:ext cx="2933700" cy="2653665"/>
            </a:xfrm>
            <a:custGeom>
              <a:avLst/>
              <a:gdLst/>
              <a:ahLst/>
              <a:cxnLst/>
              <a:rect l="l" t="t" r="r" b="b"/>
              <a:pathLst>
                <a:path w="2933700" h="2653665">
                  <a:moveTo>
                    <a:pt x="0" y="442213"/>
                  </a:moveTo>
                  <a:lnTo>
                    <a:pt x="2594" y="394031"/>
                  </a:lnTo>
                  <a:lnTo>
                    <a:pt x="10199" y="347350"/>
                  </a:lnTo>
                  <a:lnTo>
                    <a:pt x="22545" y="302442"/>
                  </a:lnTo>
                  <a:lnTo>
                    <a:pt x="39360" y="259577"/>
                  </a:lnTo>
                  <a:lnTo>
                    <a:pt x="60376" y="219023"/>
                  </a:lnTo>
                  <a:lnTo>
                    <a:pt x="85323" y="181051"/>
                  </a:lnTo>
                  <a:lnTo>
                    <a:pt x="113931" y="145930"/>
                  </a:lnTo>
                  <a:lnTo>
                    <a:pt x="145930" y="113931"/>
                  </a:lnTo>
                  <a:lnTo>
                    <a:pt x="181051" y="85323"/>
                  </a:lnTo>
                  <a:lnTo>
                    <a:pt x="219023" y="60376"/>
                  </a:lnTo>
                  <a:lnTo>
                    <a:pt x="259577" y="39360"/>
                  </a:lnTo>
                  <a:lnTo>
                    <a:pt x="302442" y="22545"/>
                  </a:lnTo>
                  <a:lnTo>
                    <a:pt x="347350" y="10199"/>
                  </a:lnTo>
                  <a:lnTo>
                    <a:pt x="394031" y="2594"/>
                  </a:lnTo>
                  <a:lnTo>
                    <a:pt x="442214" y="0"/>
                  </a:lnTo>
                  <a:lnTo>
                    <a:pt x="2491486" y="0"/>
                  </a:lnTo>
                  <a:lnTo>
                    <a:pt x="2539668" y="2594"/>
                  </a:lnTo>
                  <a:lnTo>
                    <a:pt x="2586349" y="10199"/>
                  </a:lnTo>
                  <a:lnTo>
                    <a:pt x="2631257" y="22545"/>
                  </a:lnTo>
                  <a:lnTo>
                    <a:pt x="2674122" y="39360"/>
                  </a:lnTo>
                  <a:lnTo>
                    <a:pt x="2714676" y="60376"/>
                  </a:lnTo>
                  <a:lnTo>
                    <a:pt x="2752648" y="85323"/>
                  </a:lnTo>
                  <a:lnTo>
                    <a:pt x="2787769" y="113931"/>
                  </a:lnTo>
                  <a:lnTo>
                    <a:pt x="2819768" y="145930"/>
                  </a:lnTo>
                  <a:lnTo>
                    <a:pt x="2848376" y="181051"/>
                  </a:lnTo>
                  <a:lnTo>
                    <a:pt x="2873323" y="219023"/>
                  </a:lnTo>
                  <a:lnTo>
                    <a:pt x="2894339" y="259577"/>
                  </a:lnTo>
                  <a:lnTo>
                    <a:pt x="2911154" y="302442"/>
                  </a:lnTo>
                  <a:lnTo>
                    <a:pt x="2923500" y="347350"/>
                  </a:lnTo>
                  <a:lnTo>
                    <a:pt x="2931105" y="394031"/>
                  </a:lnTo>
                  <a:lnTo>
                    <a:pt x="2933700" y="442213"/>
                  </a:lnTo>
                  <a:lnTo>
                    <a:pt x="2933700" y="2211069"/>
                  </a:lnTo>
                  <a:lnTo>
                    <a:pt x="2931105" y="2259252"/>
                  </a:lnTo>
                  <a:lnTo>
                    <a:pt x="2923500" y="2305933"/>
                  </a:lnTo>
                  <a:lnTo>
                    <a:pt x="2911154" y="2350841"/>
                  </a:lnTo>
                  <a:lnTo>
                    <a:pt x="2894339" y="2393706"/>
                  </a:lnTo>
                  <a:lnTo>
                    <a:pt x="2873323" y="2434260"/>
                  </a:lnTo>
                  <a:lnTo>
                    <a:pt x="2848376" y="2472232"/>
                  </a:lnTo>
                  <a:lnTo>
                    <a:pt x="2819768" y="2507353"/>
                  </a:lnTo>
                  <a:lnTo>
                    <a:pt x="2787769" y="2539352"/>
                  </a:lnTo>
                  <a:lnTo>
                    <a:pt x="2752648" y="2567960"/>
                  </a:lnTo>
                  <a:lnTo>
                    <a:pt x="2714676" y="2592907"/>
                  </a:lnTo>
                  <a:lnTo>
                    <a:pt x="2674122" y="2613923"/>
                  </a:lnTo>
                  <a:lnTo>
                    <a:pt x="2631257" y="2630738"/>
                  </a:lnTo>
                  <a:lnTo>
                    <a:pt x="2586349" y="2643084"/>
                  </a:lnTo>
                  <a:lnTo>
                    <a:pt x="2539668" y="2650689"/>
                  </a:lnTo>
                  <a:lnTo>
                    <a:pt x="2491486" y="2653284"/>
                  </a:lnTo>
                  <a:lnTo>
                    <a:pt x="442214" y="2653284"/>
                  </a:lnTo>
                  <a:lnTo>
                    <a:pt x="394031" y="2650689"/>
                  </a:lnTo>
                  <a:lnTo>
                    <a:pt x="347350" y="2643084"/>
                  </a:lnTo>
                  <a:lnTo>
                    <a:pt x="302442" y="2630738"/>
                  </a:lnTo>
                  <a:lnTo>
                    <a:pt x="259577" y="2613923"/>
                  </a:lnTo>
                  <a:lnTo>
                    <a:pt x="219023" y="2592907"/>
                  </a:lnTo>
                  <a:lnTo>
                    <a:pt x="181051" y="2567960"/>
                  </a:lnTo>
                  <a:lnTo>
                    <a:pt x="145930" y="2539352"/>
                  </a:lnTo>
                  <a:lnTo>
                    <a:pt x="113931" y="2507353"/>
                  </a:lnTo>
                  <a:lnTo>
                    <a:pt x="85323" y="2472232"/>
                  </a:lnTo>
                  <a:lnTo>
                    <a:pt x="60376" y="2434260"/>
                  </a:lnTo>
                  <a:lnTo>
                    <a:pt x="39360" y="2393706"/>
                  </a:lnTo>
                  <a:lnTo>
                    <a:pt x="22545" y="2350841"/>
                  </a:lnTo>
                  <a:lnTo>
                    <a:pt x="10199" y="2305933"/>
                  </a:lnTo>
                  <a:lnTo>
                    <a:pt x="2594" y="2259252"/>
                  </a:lnTo>
                  <a:lnTo>
                    <a:pt x="0" y="2211069"/>
                  </a:lnTo>
                  <a:lnTo>
                    <a:pt x="0" y="442213"/>
                  </a:lnTo>
                  <a:close/>
                </a:path>
              </a:pathLst>
            </a:custGeom>
            <a:ln w="38100">
              <a:solidFill>
                <a:srgbClr val="E1001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22489" y="2209038"/>
            <a:ext cx="2366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marR="5080" indent="-4178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Использовать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только </a:t>
            </a:r>
            <a:r>
              <a:rPr sz="1800" spc="-48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Штабе </a:t>
            </a:r>
            <a:r>
              <a:rPr sz="1800" spc="-10" dirty="0">
                <a:latin typeface="Century Gothic"/>
                <a:cs typeface="Century Gothic"/>
              </a:rPr>
              <a:t>ППЭ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7081" y="3032252"/>
            <a:ext cx="20345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17907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Только </a:t>
            </a:r>
            <a:r>
              <a:rPr sz="1800" dirty="0">
                <a:latin typeface="Century Gothic"/>
                <a:cs typeface="Century Gothic"/>
              </a:rPr>
              <a:t>в </a:t>
            </a:r>
            <a:r>
              <a:rPr sz="1800" spc="-5" dirty="0">
                <a:latin typeface="Century Gothic"/>
                <a:cs typeface="Century Gothic"/>
              </a:rPr>
              <a:t>связи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со</a:t>
            </a:r>
            <a:r>
              <a:rPr sz="1800" spc="-8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служебной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необходимостью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175" y="5145023"/>
            <a:ext cx="746760" cy="1304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4390" y="1174496"/>
            <a:ext cx="66236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день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экзамена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иметь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при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себе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средства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связи вправе: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73451" y="5228844"/>
            <a:ext cx="8524240" cy="1327785"/>
            <a:chOff x="2473451" y="5228844"/>
            <a:chExt cx="8524240" cy="1327785"/>
          </a:xfrm>
        </p:grpSpPr>
        <p:sp>
          <p:nvSpPr>
            <p:cNvPr id="13" name="object 13"/>
            <p:cNvSpPr/>
            <p:nvPr/>
          </p:nvSpPr>
          <p:spPr>
            <a:xfrm>
              <a:off x="2483357" y="5238750"/>
              <a:ext cx="8503920" cy="1308100"/>
            </a:xfrm>
            <a:custGeom>
              <a:avLst/>
              <a:gdLst/>
              <a:ahLst/>
              <a:cxnLst/>
              <a:rect l="l" t="t" r="r" b="b"/>
              <a:pathLst>
                <a:path w="8503920" h="1308100">
                  <a:moveTo>
                    <a:pt x="8285988" y="0"/>
                  </a:moveTo>
                  <a:lnTo>
                    <a:pt x="217931" y="0"/>
                  </a:lnTo>
                  <a:lnTo>
                    <a:pt x="167951" y="5753"/>
                  </a:lnTo>
                  <a:lnTo>
                    <a:pt x="122075" y="22144"/>
                  </a:lnTo>
                  <a:lnTo>
                    <a:pt x="81611" y="47866"/>
                  </a:lnTo>
                  <a:lnTo>
                    <a:pt x="47866" y="81611"/>
                  </a:lnTo>
                  <a:lnTo>
                    <a:pt x="22144" y="122075"/>
                  </a:lnTo>
                  <a:lnTo>
                    <a:pt x="5753" y="167951"/>
                  </a:lnTo>
                  <a:lnTo>
                    <a:pt x="0" y="217931"/>
                  </a:lnTo>
                  <a:lnTo>
                    <a:pt x="0" y="1089660"/>
                  </a:lnTo>
                  <a:lnTo>
                    <a:pt x="5753" y="1139628"/>
                  </a:lnTo>
                  <a:lnTo>
                    <a:pt x="22144" y="1185499"/>
                  </a:lnTo>
                  <a:lnTo>
                    <a:pt x="47866" y="1225964"/>
                  </a:lnTo>
                  <a:lnTo>
                    <a:pt x="81611" y="1259713"/>
                  </a:lnTo>
                  <a:lnTo>
                    <a:pt x="122075" y="1285440"/>
                  </a:lnTo>
                  <a:lnTo>
                    <a:pt x="167951" y="1301836"/>
                  </a:lnTo>
                  <a:lnTo>
                    <a:pt x="217931" y="1307592"/>
                  </a:lnTo>
                  <a:lnTo>
                    <a:pt x="8285988" y="1307592"/>
                  </a:lnTo>
                  <a:lnTo>
                    <a:pt x="8335968" y="1301836"/>
                  </a:lnTo>
                  <a:lnTo>
                    <a:pt x="8381844" y="1285440"/>
                  </a:lnTo>
                  <a:lnTo>
                    <a:pt x="8422308" y="1259713"/>
                  </a:lnTo>
                  <a:lnTo>
                    <a:pt x="8456053" y="1225964"/>
                  </a:lnTo>
                  <a:lnTo>
                    <a:pt x="8481775" y="1185499"/>
                  </a:lnTo>
                  <a:lnTo>
                    <a:pt x="8498166" y="1139628"/>
                  </a:lnTo>
                  <a:lnTo>
                    <a:pt x="8503920" y="1089660"/>
                  </a:lnTo>
                  <a:lnTo>
                    <a:pt x="8503920" y="217931"/>
                  </a:lnTo>
                  <a:lnTo>
                    <a:pt x="8498166" y="167951"/>
                  </a:lnTo>
                  <a:lnTo>
                    <a:pt x="8481775" y="122075"/>
                  </a:lnTo>
                  <a:lnTo>
                    <a:pt x="8456053" y="81611"/>
                  </a:lnTo>
                  <a:lnTo>
                    <a:pt x="8422308" y="47866"/>
                  </a:lnTo>
                  <a:lnTo>
                    <a:pt x="8381844" y="22144"/>
                  </a:lnTo>
                  <a:lnTo>
                    <a:pt x="8335968" y="5753"/>
                  </a:lnTo>
                  <a:lnTo>
                    <a:pt x="8285988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3357" y="5238750"/>
              <a:ext cx="8503920" cy="1308100"/>
            </a:xfrm>
            <a:custGeom>
              <a:avLst/>
              <a:gdLst/>
              <a:ahLst/>
              <a:cxnLst/>
              <a:rect l="l" t="t" r="r" b="b"/>
              <a:pathLst>
                <a:path w="8503920" h="1308100">
                  <a:moveTo>
                    <a:pt x="0" y="217931"/>
                  </a:moveTo>
                  <a:lnTo>
                    <a:pt x="5753" y="167951"/>
                  </a:lnTo>
                  <a:lnTo>
                    <a:pt x="22144" y="122075"/>
                  </a:lnTo>
                  <a:lnTo>
                    <a:pt x="47866" y="81611"/>
                  </a:lnTo>
                  <a:lnTo>
                    <a:pt x="81611" y="47866"/>
                  </a:lnTo>
                  <a:lnTo>
                    <a:pt x="122075" y="22144"/>
                  </a:lnTo>
                  <a:lnTo>
                    <a:pt x="167951" y="5753"/>
                  </a:lnTo>
                  <a:lnTo>
                    <a:pt x="217931" y="0"/>
                  </a:lnTo>
                  <a:lnTo>
                    <a:pt x="8285988" y="0"/>
                  </a:lnTo>
                  <a:lnTo>
                    <a:pt x="8335968" y="5753"/>
                  </a:lnTo>
                  <a:lnTo>
                    <a:pt x="8381844" y="22144"/>
                  </a:lnTo>
                  <a:lnTo>
                    <a:pt x="8422308" y="47866"/>
                  </a:lnTo>
                  <a:lnTo>
                    <a:pt x="8456053" y="81611"/>
                  </a:lnTo>
                  <a:lnTo>
                    <a:pt x="8481775" y="122075"/>
                  </a:lnTo>
                  <a:lnTo>
                    <a:pt x="8498166" y="167951"/>
                  </a:lnTo>
                  <a:lnTo>
                    <a:pt x="8503920" y="217931"/>
                  </a:lnTo>
                  <a:lnTo>
                    <a:pt x="8503920" y="1089660"/>
                  </a:lnTo>
                  <a:lnTo>
                    <a:pt x="8498166" y="1139628"/>
                  </a:lnTo>
                  <a:lnTo>
                    <a:pt x="8481775" y="1185499"/>
                  </a:lnTo>
                  <a:lnTo>
                    <a:pt x="8456053" y="1225964"/>
                  </a:lnTo>
                  <a:lnTo>
                    <a:pt x="8422308" y="1259713"/>
                  </a:lnTo>
                  <a:lnTo>
                    <a:pt x="8381844" y="1285440"/>
                  </a:lnTo>
                  <a:lnTo>
                    <a:pt x="8335968" y="1301836"/>
                  </a:lnTo>
                  <a:lnTo>
                    <a:pt x="8285988" y="1307592"/>
                  </a:lnTo>
                  <a:lnTo>
                    <a:pt x="217931" y="1307592"/>
                  </a:lnTo>
                  <a:lnTo>
                    <a:pt x="167951" y="1301836"/>
                  </a:lnTo>
                  <a:lnTo>
                    <a:pt x="122075" y="1285440"/>
                  </a:lnTo>
                  <a:lnTo>
                    <a:pt x="81611" y="1259713"/>
                  </a:lnTo>
                  <a:lnTo>
                    <a:pt x="47866" y="1225964"/>
                  </a:lnTo>
                  <a:lnTo>
                    <a:pt x="22144" y="1185499"/>
                  </a:lnTo>
                  <a:lnTo>
                    <a:pt x="5753" y="1139628"/>
                  </a:lnTo>
                  <a:lnTo>
                    <a:pt x="0" y="1089660"/>
                  </a:lnTo>
                  <a:lnTo>
                    <a:pt x="0" y="217931"/>
                  </a:lnTo>
                  <a:close/>
                </a:path>
              </a:pathLst>
            </a:custGeom>
            <a:ln w="198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85973" y="5388051"/>
            <a:ext cx="829818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1600" spc="-10" dirty="0" err="1" smtClean="0">
                <a:latin typeface="Century Gothic"/>
                <a:cs typeface="Century Gothic"/>
              </a:rPr>
              <a:t>Организаторам</a:t>
            </a:r>
            <a:r>
              <a:rPr lang="ru-RU" sz="1600" spc="-10" dirty="0" smtClean="0">
                <a:latin typeface="Century Gothic"/>
                <a:cs typeface="Century Gothic"/>
              </a:rPr>
              <a:t> ППЭ</a:t>
            </a:r>
            <a:r>
              <a:rPr sz="1600" spc="-10" dirty="0" smtClean="0">
                <a:latin typeface="Century Gothic"/>
                <a:cs typeface="Century Gothic"/>
              </a:rPr>
              <a:t>,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spc="-5" dirty="0" err="1">
                <a:latin typeface="Century Gothic"/>
                <a:cs typeface="Century Gothic"/>
              </a:rPr>
              <a:t>медицинским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работникам</a:t>
            </a:r>
            <a:r>
              <a:rPr sz="1600" spc="-5" dirty="0" smtClean="0">
                <a:latin typeface="Century Gothic"/>
                <a:cs typeface="Century Gothic"/>
              </a:rPr>
              <a:t>, </a:t>
            </a:r>
            <a:r>
              <a:rPr sz="1600" spc="-430" dirty="0" smtClean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ассистентам,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оказывающим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необходимую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помощь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участникам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ГИА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ОВЗ,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детям-инвалидам и инвалидам, техническим специалистам – </a:t>
            </a:r>
            <a:r>
              <a:rPr sz="1600" spc="-10" dirty="0">
                <a:latin typeface="Century Gothic"/>
                <a:cs typeface="Century Gothic"/>
              </a:rPr>
              <a:t>иметь </a:t>
            </a:r>
            <a:r>
              <a:rPr sz="1600" dirty="0">
                <a:latin typeface="Century Gothic"/>
                <a:cs typeface="Century Gothic"/>
              </a:rPr>
              <a:t>при </a:t>
            </a:r>
            <a:r>
              <a:rPr sz="1600" spc="-5" dirty="0">
                <a:latin typeface="Century Gothic"/>
                <a:cs typeface="Century Gothic"/>
              </a:rPr>
              <a:t>себе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средства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связи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запрещается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4135" algn="ctr">
              <a:lnSpc>
                <a:spcPts val="2280"/>
              </a:lnSpc>
              <a:spcBef>
                <a:spcPts val="100"/>
              </a:spcBef>
            </a:pPr>
            <a:r>
              <a:rPr sz="2000" dirty="0">
                <a:solidFill>
                  <a:srgbClr val="AB303B"/>
                </a:solidFill>
              </a:rPr>
              <a:t>До</a:t>
            </a:r>
            <a:r>
              <a:rPr sz="2000" spc="-15" dirty="0">
                <a:solidFill>
                  <a:srgbClr val="AB303B"/>
                </a:solidFill>
              </a:rPr>
              <a:t> </a:t>
            </a:r>
            <a:r>
              <a:rPr sz="2000" spc="-5" dirty="0">
                <a:solidFill>
                  <a:srgbClr val="AB303B"/>
                </a:solidFill>
              </a:rPr>
              <a:t>начала</a:t>
            </a:r>
            <a:r>
              <a:rPr sz="2000" spc="15" dirty="0">
                <a:solidFill>
                  <a:srgbClr val="AB303B"/>
                </a:solidFill>
              </a:rPr>
              <a:t> </a:t>
            </a:r>
            <a:r>
              <a:rPr sz="2000" spc="-5" dirty="0">
                <a:solidFill>
                  <a:srgbClr val="AB303B"/>
                </a:solidFill>
              </a:rPr>
              <a:t>экзамена</a:t>
            </a:r>
            <a:r>
              <a:rPr sz="2000" spc="-10" dirty="0">
                <a:solidFill>
                  <a:srgbClr val="AB303B"/>
                </a:solidFill>
              </a:rPr>
              <a:t> </a:t>
            </a:r>
            <a:r>
              <a:rPr sz="2000" spc="-5" dirty="0">
                <a:solidFill>
                  <a:srgbClr val="AB303B"/>
                </a:solidFill>
              </a:rPr>
              <a:t>руководитель</a:t>
            </a:r>
            <a:r>
              <a:rPr sz="2000" spc="-25" dirty="0">
                <a:solidFill>
                  <a:srgbClr val="AB303B"/>
                </a:solidFill>
              </a:rPr>
              <a:t> </a:t>
            </a:r>
            <a:r>
              <a:rPr sz="2000" dirty="0">
                <a:solidFill>
                  <a:srgbClr val="AB303B"/>
                </a:solidFill>
              </a:rPr>
              <a:t>ППЭ</a:t>
            </a:r>
            <a:r>
              <a:rPr sz="2000" spc="-5" dirty="0">
                <a:solidFill>
                  <a:srgbClr val="AB303B"/>
                </a:solidFill>
              </a:rPr>
              <a:t> проводит инструктаж</a:t>
            </a:r>
            <a:endParaRPr sz="2000" dirty="0"/>
          </a:p>
          <a:p>
            <a:pPr marL="2604135" algn="ctr">
              <a:lnSpc>
                <a:spcPts val="2280"/>
              </a:lnSpc>
            </a:pPr>
            <a:r>
              <a:rPr sz="2000" spc="-5" dirty="0">
                <a:solidFill>
                  <a:srgbClr val="AB303B"/>
                </a:solidFill>
              </a:rPr>
              <a:t>(проводится </a:t>
            </a:r>
            <a:r>
              <a:rPr sz="2000" dirty="0">
                <a:solidFill>
                  <a:srgbClr val="AB303B"/>
                </a:solidFill>
              </a:rPr>
              <a:t>не</a:t>
            </a:r>
            <a:r>
              <a:rPr sz="2000" spc="-5" dirty="0">
                <a:solidFill>
                  <a:srgbClr val="AB303B"/>
                </a:solidFill>
              </a:rPr>
              <a:t> позднее</a:t>
            </a:r>
            <a:r>
              <a:rPr sz="2000" spc="-30" dirty="0">
                <a:solidFill>
                  <a:srgbClr val="AB303B"/>
                </a:solidFill>
              </a:rPr>
              <a:t> </a:t>
            </a:r>
            <a:r>
              <a:rPr sz="2000" dirty="0">
                <a:solidFill>
                  <a:srgbClr val="AB303B"/>
                </a:solidFill>
              </a:rPr>
              <a:t>8.30)</a:t>
            </a:r>
            <a:r>
              <a:rPr sz="2000" spc="-10" dirty="0">
                <a:solidFill>
                  <a:srgbClr val="AB303B"/>
                </a:solidFill>
              </a:rPr>
              <a:t> </a:t>
            </a:r>
            <a:r>
              <a:rPr sz="2000" dirty="0">
                <a:solidFill>
                  <a:srgbClr val="AB303B"/>
                </a:solidFill>
              </a:rPr>
              <a:t>по</a:t>
            </a:r>
            <a:r>
              <a:rPr sz="2000" spc="-5" dirty="0">
                <a:solidFill>
                  <a:srgbClr val="AB303B"/>
                </a:solidFill>
              </a:rPr>
              <a:t> процедуре</a:t>
            </a:r>
            <a:r>
              <a:rPr sz="2000" spc="-30" dirty="0">
                <a:solidFill>
                  <a:srgbClr val="AB303B"/>
                </a:solidFill>
              </a:rPr>
              <a:t> </a:t>
            </a:r>
            <a:r>
              <a:rPr sz="2000" spc="-5" dirty="0">
                <a:solidFill>
                  <a:srgbClr val="AB303B"/>
                </a:solidFill>
              </a:rPr>
              <a:t>проведения</a:t>
            </a:r>
            <a:r>
              <a:rPr sz="2000" spc="-15" dirty="0">
                <a:solidFill>
                  <a:srgbClr val="AB303B"/>
                </a:solidFill>
              </a:rPr>
              <a:t> </a:t>
            </a:r>
            <a:r>
              <a:rPr sz="2000" spc="-5" dirty="0">
                <a:solidFill>
                  <a:srgbClr val="AB303B"/>
                </a:solidFill>
              </a:rPr>
              <a:t>экзамена</a:t>
            </a:r>
            <a:r>
              <a:rPr sz="2000" spc="-10" dirty="0">
                <a:solidFill>
                  <a:srgbClr val="AB303B"/>
                </a:solidFill>
              </a:rPr>
              <a:t> </a:t>
            </a:r>
            <a:r>
              <a:rPr sz="2000" dirty="0">
                <a:solidFill>
                  <a:srgbClr val="AB303B"/>
                </a:solidFill>
              </a:rPr>
              <a:t>для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0" y="838200"/>
            <a:ext cx="88493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8825" algn="l"/>
              </a:tabLst>
            </a:pPr>
            <a:r>
              <a:rPr sz="2000" b="1" dirty="0">
                <a:solidFill>
                  <a:srgbClr val="AB303B"/>
                </a:solidFill>
                <a:latin typeface="Century Gothic"/>
                <a:cs typeface="Century Gothic"/>
              </a:rPr>
              <a:t>всех	</a:t>
            </a:r>
            <a:r>
              <a:rPr sz="2000" b="1" spc="-5" dirty="0">
                <a:solidFill>
                  <a:srgbClr val="AB303B"/>
                </a:solidFill>
                <a:latin typeface="Century Gothic"/>
                <a:cs typeface="Century Gothic"/>
              </a:rPr>
              <a:t>категорий</a:t>
            </a:r>
            <a:r>
              <a:rPr sz="2000" b="1" spc="-15" dirty="0">
                <a:solidFill>
                  <a:srgbClr val="AB303B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AB303B"/>
                </a:solidFill>
                <a:latin typeface="Century Gothic"/>
                <a:cs typeface="Century Gothic"/>
              </a:rPr>
              <a:t>работников,</a:t>
            </a:r>
            <a:r>
              <a:rPr sz="2000" b="1" dirty="0">
                <a:solidFill>
                  <a:srgbClr val="AB303B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AB303B"/>
                </a:solidFill>
                <a:latin typeface="Century Gothic"/>
                <a:cs typeface="Century Gothic"/>
              </a:rPr>
              <a:t>назначенных</a:t>
            </a:r>
            <a:r>
              <a:rPr sz="2000" b="1" spc="5" dirty="0">
                <a:solidFill>
                  <a:srgbClr val="AB303B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AB303B"/>
                </a:solidFill>
                <a:latin typeface="Century Gothic"/>
                <a:cs typeface="Century Gothic"/>
              </a:rPr>
              <a:t>в</a:t>
            </a:r>
            <a:r>
              <a:rPr sz="2000" b="1" spc="5" dirty="0">
                <a:solidFill>
                  <a:srgbClr val="AB303B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AB303B"/>
                </a:solidFill>
                <a:latin typeface="Century Gothic"/>
                <a:cs typeface="Century Gothic"/>
              </a:rPr>
              <a:t>данный</a:t>
            </a:r>
            <a:r>
              <a:rPr sz="2000" b="1" spc="10" dirty="0">
                <a:solidFill>
                  <a:srgbClr val="AB303B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AB303B"/>
                </a:solidFill>
                <a:latin typeface="Century Gothic"/>
                <a:cs typeface="Century Gothic"/>
              </a:rPr>
              <a:t>ППЭ, и</a:t>
            </a:r>
            <a:r>
              <a:rPr sz="2000" b="1" spc="-10" dirty="0">
                <a:solidFill>
                  <a:srgbClr val="AB303B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AB303B"/>
                </a:solidFill>
                <a:latin typeface="Century Gothic"/>
                <a:cs typeface="Century Gothic"/>
              </a:rPr>
              <a:t>выдает: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272" y="1726692"/>
            <a:ext cx="5704840" cy="3162300"/>
          </a:xfrm>
          <a:custGeom>
            <a:avLst/>
            <a:gdLst/>
            <a:ahLst/>
            <a:cxnLst/>
            <a:rect l="l" t="t" r="r" b="b"/>
            <a:pathLst>
              <a:path w="5704840" h="3162300">
                <a:moveTo>
                  <a:pt x="0" y="3162299"/>
                </a:moveTo>
                <a:lnTo>
                  <a:pt x="5704332" y="3162299"/>
                </a:lnTo>
                <a:lnTo>
                  <a:pt x="5704332" y="0"/>
                </a:lnTo>
                <a:lnTo>
                  <a:pt x="0" y="0"/>
                </a:lnTo>
                <a:lnTo>
                  <a:pt x="0" y="3162299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01446" y="1873757"/>
            <a:ext cx="4789805" cy="271753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1122680">
              <a:lnSpc>
                <a:spcPct val="102499"/>
              </a:lnSpc>
              <a:spcBef>
                <a:spcPts val="45"/>
              </a:spcBef>
              <a:buSzPct val="93750"/>
              <a:buFont typeface="Century Gothic"/>
              <a:buChar char="•"/>
              <a:tabLst>
                <a:tab pos="136525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05-02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«Протокол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аудитории»</a:t>
            </a:r>
            <a:endParaRPr sz="1600" dirty="0">
              <a:latin typeface="Century Gothic"/>
              <a:cs typeface="Century Gothic"/>
            </a:endParaRPr>
          </a:p>
          <a:p>
            <a:pPr marL="12700" marR="251460">
              <a:lnSpc>
                <a:spcPct val="102499"/>
              </a:lnSpc>
              <a:spcBef>
                <a:spcPts val="290"/>
              </a:spcBef>
              <a:buSzPct val="93750"/>
              <a:buFont typeface="Century Gothic"/>
              <a:buChar char="•"/>
              <a:tabLst>
                <a:tab pos="136525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05-01</a:t>
            </a:r>
            <a:r>
              <a:rPr sz="1600" b="1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«Список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участников</a:t>
            </a:r>
            <a:r>
              <a:rPr sz="1600" spc="-10" dirty="0">
                <a:latin typeface="Century Gothic"/>
                <a:cs typeface="Century Gothic"/>
              </a:rPr>
              <a:t> ГИА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-10" dirty="0">
                <a:latin typeface="Century Gothic"/>
                <a:cs typeface="Century Gothic"/>
              </a:rPr>
              <a:t> аудитории </a:t>
            </a:r>
            <a:r>
              <a:rPr sz="1600" spc="-4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ППЭ»</a:t>
            </a:r>
            <a:endParaRPr sz="1600" dirty="0">
              <a:latin typeface="Century Gothic"/>
              <a:cs typeface="Century Gothic"/>
            </a:endParaRPr>
          </a:p>
          <a:p>
            <a:pPr marL="12700" marR="120014">
              <a:lnSpc>
                <a:spcPct val="102600"/>
              </a:lnSpc>
              <a:spcBef>
                <a:spcPts val="285"/>
              </a:spcBef>
              <a:buSzPct val="93750"/>
              <a:buFont typeface="Century Gothic"/>
              <a:buChar char="•"/>
              <a:tabLst>
                <a:tab pos="136525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12-02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«Ведомость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коррекции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персональных </a:t>
            </a:r>
            <a:r>
              <a:rPr sz="1600" spc="-4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данных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участников ГИА»</a:t>
            </a:r>
            <a:endParaRPr sz="1600" dirty="0">
              <a:latin typeface="Century Gothic"/>
              <a:cs typeface="Century Gothic"/>
            </a:endParaRPr>
          </a:p>
          <a:p>
            <a:pPr marL="12700" marR="271780">
              <a:lnSpc>
                <a:spcPct val="102499"/>
              </a:lnSpc>
              <a:spcBef>
                <a:spcPts val="290"/>
              </a:spcBef>
              <a:buSzPct val="93750"/>
              <a:buFont typeface="Century Gothic"/>
              <a:buChar char="•"/>
              <a:tabLst>
                <a:tab pos="136525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16</a:t>
            </a:r>
            <a:r>
              <a:rPr sz="1600" b="1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«Расшифровка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кодов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образовательных </a:t>
            </a:r>
            <a:r>
              <a:rPr sz="1600" spc="-4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организаций»</a:t>
            </a:r>
            <a:endParaRPr sz="1600" dirty="0">
              <a:latin typeface="Century Gothic"/>
              <a:cs typeface="Century Gothic"/>
            </a:endParaRPr>
          </a:p>
          <a:p>
            <a:pPr marL="135890" indent="-123825">
              <a:lnSpc>
                <a:spcPct val="100000"/>
              </a:lnSpc>
              <a:spcBef>
                <a:spcPts val="340"/>
              </a:spcBef>
              <a:buSzPct val="93750"/>
              <a:buChar char="•"/>
              <a:tabLst>
                <a:tab pos="136525" algn="l"/>
              </a:tabLst>
            </a:pPr>
            <a:r>
              <a:rPr sz="1600" spc="-10" dirty="0" err="1" smtClean="0">
                <a:latin typeface="Century Gothic"/>
                <a:cs typeface="Century Gothic"/>
              </a:rPr>
              <a:t>Черновики</a:t>
            </a:r>
            <a:endParaRPr sz="1600" dirty="0">
              <a:latin typeface="Century Gothic"/>
              <a:cs typeface="Century Gothic"/>
            </a:endParaRPr>
          </a:p>
          <a:p>
            <a:pPr marL="135890" indent="-123825">
              <a:lnSpc>
                <a:spcPct val="100000"/>
              </a:lnSpc>
              <a:spcBef>
                <a:spcPts val="350"/>
              </a:spcBef>
              <a:buSzPct val="93750"/>
              <a:buChar char="•"/>
              <a:tabLst>
                <a:tab pos="136525" algn="l"/>
              </a:tabLst>
            </a:pPr>
            <a:r>
              <a:rPr sz="1600" spc="-5" dirty="0">
                <a:latin typeface="Century Gothic"/>
                <a:cs typeface="Century Gothic"/>
              </a:rPr>
              <a:t>Инструкции, зачитываемые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для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участников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1223772"/>
            <a:ext cx="4015740" cy="5684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15746" y="1248232"/>
            <a:ext cx="3275329" cy="49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Ответственному</a:t>
            </a:r>
            <a:r>
              <a:rPr sz="1600" b="1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организатору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ts val="1845"/>
              </a:lnSpc>
            </a:pP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аудитории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216396" y="1213103"/>
            <a:ext cx="5704840" cy="2569845"/>
            <a:chOff x="6216396" y="1213103"/>
            <a:chExt cx="5704840" cy="2569845"/>
          </a:xfrm>
        </p:grpSpPr>
        <p:sp>
          <p:nvSpPr>
            <p:cNvPr id="9" name="object 9"/>
            <p:cNvSpPr/>
            <p:nvPr/>
          </p:nvSpPr>
          <p:spPr>
            <a:xfrm>
              <a:off x="6216396" y="1328927"/>
              <a:ext cx="5704840" cy="2453640"/>
            </a:xfrm>
            <a:custGeom>
              <a:avLst/>
              <a:gdLst/>
              <a:ahLst/>
              <a:cxnLst/>
              <a:rect l="l" t="t" r="r" b="b"/>
              <a:pathLst>
                <a:path w="5704840" h="2453640">
                  <a:moveTo>
                    <a:pt x="5704332" y="0"/>
                  </a:moveTo>
                  <a:lnTo>
                    <a:pt x="0" y="0"/>
                  </a:lnTo>
                  <a:lnTo>
                    <a:pt x="0" y="2453640"/>
                  </a:lnTo>
                  <a:lnTo>
                    <a:pt x="5704332" y="2453640"/>
                  </a:lnTo>
                  <a:lnTo>
                    <a:pt x="57043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8524" y="1213103"/>
              <a:ext cx="3994404" cy="5715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16396" y="1328927"/>
            <a:ext cx="5704840" cy="2453640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Организатору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входе</a:t>
            </a:r>
            <a:r>
              <a:rPr sz="1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ППЭ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entury Gothic"/>
              <a:cs typeface="Century Gothic"/>
            </a:endParaRPr>
          </a:p>
          <a:p>
            <a:pPr marL="504825" marR="1916430" indent="-144780">
              <a:lnSpc>
                <a:spcPts val="1770"/>
              </a:lnSpc>
              <a:buFont typeface="Century Gothic"/>
              <a:buChar char="•"/>
              <a:tabLst>
                <a:tab pos="505459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06-01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«Список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участников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 </a:t>
            </a:r>
            <a:r>
              <a:rPr sz="1600" spc="-5" dirty="0">
                <a:latin typeface="Century Gothic"/>
                <a:cs typeface="Century Gothic"/>
              </a:rPr>
              <a:t> образовательной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организации»</a:t>
            </a:r>
            <a:endParaRPr sz="1600" dirty="0">
              <a:latin typeface="Century Gothic"/>
              <a:cs typeface="Century Gothic"/>
            </a:endParaRPr>
          </a:p>
          <a:p>
            <a:pPr marL="504825" indent="-145415">
              <a:lnSpc>
                <a:spcPts val="1650"/>
              </a:lnSpc>
              <a:buFont typeface="Century Gothic"/>
              <a:buChar char="•"/>
              <a:tabLst>
                <a:tab pos="505459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06-02</a:t>
            </a:r>
            <a:r>
              <a:rPr sz="1600" b="1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«Список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участников</a:t>
            </a:r>
            <a:r>
              <a:rPr sz="1600" spc="-10" dirty="0">
                <a:latin typeface="Century Gothic"/>
                <a:cs typeface="Century Gothic"/>
              </a:rPr>
              <a:t> ГИА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 </a:t>
            </a:r>
            <a:r>
              <a:rPr sz="1600" spc="-10" dirty="0">
                <a:latin typeface="Century Gothic"/>
                <a:cs typeface="Century Gothic"/>
              </a:rPr>
              <a:t>ППЭ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</a:t>
            </a:r>
            <a:endParaRPr sz="1600" dirty="0">
              <a:latin typeface="Century Gothic"/>
              <a:cs typeface="Century Gothic"/>
            </a:endParaRPr>
          </a:p>
          <a:p>
            <a:pPr marL="504825">
              <a:lnSpc>
                <a:spcPts val="1764"/>
              </a:lnSpc>
            </a:pPr>
            <a:r>
              <a:rPr sz="1600" spc="-5" dirty="0">
                <a:latin typeface="Century Gothic"/>
                <a:cs typeface="Century Gothic"/>
              </a:rPr>
              <a:t>алфавиту»</a:t>
            </a:r>
            <a:endParaRPr sz="1600" dirty="0">
              <a:latin typeface="Century Gothic"/>
              <a:cs typeface="Century Gothic"/>
            </a:endParaRPr>
          </a:p>
          <a:p>
            <a:pPr marL="504825" marR="537210" indent="-144780">
              <a:lnSpc>
                <a:spcPts val="1780"/>
              </a:lnSpc>
              <a:spcBef>
                <a:spcPts val="100"/>
              </a:spcBef>
              <a:buFont typeface="Century Gothic"/>
              <a:buChar char="•"/>
              <a:tabLst>
                <a:tab pos="505459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07</a:t>
            </a:r>
            <a:r>
              <a:rPr sz="1600" b="1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«Список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работников </a:t>
            </a:r>
            <a:r>
              <a:rPr sz="1600" spc="-10" dirty="0">
                <a:latin typeface="Century Gothic"/>
                <a:cs typeface="Century Gothic"/>
              </a:rPr>
              <a:t>ППЭ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общественных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наблюдателей»</a:t>
            </a:r>
            <a:endParaRPr sz="1600" dirty="0">
              <a:latin typeface="Century Gothic"/>
              <a:cs typeface="Century Gothic"/>
            </a:endParaRPr>
          </a:p>
          <a:p>
            <a:pPr marL="504825" indent="-145415">
              <a:lnSpc>
                <a:spcPts val="1645"/>
              </a:lnSpc>
              <a:buFont typeface="Century Gothic"/>
              <a:buChar char="•"/>
              <a:tabLst>
                <a:tab pos="505459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20</a:t>
            </a:r>
            <a:r>
              <a:rPr sz="1600" b="1" spc="4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Акт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идентификации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личности</a:t>
            </a:r>
            <a:endParaRPr sz="1600" dirty="0">
              <a:latin typeface="Century Gothic"/>
              <a:cs typeface="Century Gothic"/>
            </a:endParaRPr>
          </a:p>
          <a:p>
            <a:pPr marL="504825">
              <a:lnSpc>
                <a:spcPts val="1839"/>
              </a:lnSpc>
            </a:pPr>
            <a:r>
              <a:rPr sz="1600" spc="-5" dirty="0">
                <a:latin typeface="Century Gothic"/>
                <a:cs typeface="Century Gothic"/>
              </a:rPr>
              <a:t>участника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16396" y="4119371"/>
            <a:ext cx="5704840" cy="1181100"/>
            <a:chOff x="6216396" y="4119371"/>
            <a:chExt cx="5704840" cy="1181100"/>
          </a:xfrm>
        </p:grpSpPr>
        <p:sp>
          <p:nvSpPr>
            <p:cNvPr id="13" name="object 13"/>
            <p:cNvSpPr/>
            <p:nvPr/>
          </p:nvSpPr>
          <p:spPr>
            <a:xfrm>
              <a:off x="6216396" y="4223003"/>
              <a:ext cx="5704840" cy="1077595"/>
            </a:xfrm>
            <a:custGeom>
              <a:avLst/>
              <a:gdLst/>
              <a:ahLst/>
              <a:cxnLst/>
              <a:rect l="l" t="t" r="r" b="b"/>
              <a:pathLst>
                <a:path w="5704840" h="1077595">
                  <a:moveTo>
                    <a:pt x="5704332" y="0"/>
                  </a:moveTo>
                  <a:lnTo>
                    <a:pt x="0" y="0"/>
                  </a:lnTo>
                  <a:lnTo>
                    <a:pt x="0" y="1077468"/>
                  </a:lnTo>
                  <a:lnTo>
                    <a:pt x="5704332" y="1077468"/>
                  </a:lnTo>
                  <a:lnTo>
                    <a:pt x="57043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1092" y="4119371"/>
              <a:ext cx="3989832" cy="4450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216396" y="4223003"/>
            <a:ext cx="5704840" cy="1077595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8305">
              <a:lnSpc>
                <a:spcPts val="1800"/>
              </a:lnSpc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Общественному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наблюдателю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Century Gothic"/>
              <a:cs typeface="Century Gothic"/>
            </a:endParaRPr>
          </a:p>
          <a:p>
            <a:pPr marL="615315" marR="508000" indent="-172720">
              <a:lnSpc>
                <a:spcPts val="1760"/>
              </a:lnSpc>
              <a:buFont typeface="Century Gothic"/>
              <a:buChar char="•"/>
              <a:tabLst>
                <a:tab pos="615950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18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МАШ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«Акт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общественного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наблюдения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за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проведением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 ППЭ»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213347" y="5684520"/>
            <a:ext cx="5710555" cy="1004569"/>
            <a:chOff x="6213347" y="5684520"/>
            <a:chExt cx="5710555" cy="1004569"/>
          </a:xfrm>
        </p:grpSpPr>
        <p:sp>
          <p:nvSpPr>
            <p:cNvPr id="17" name="object 17"/>
            <p:cNvSpPr/>
            <p:nvPr/>
          </p:nvSpPr>
          <p:spPr>
            <a:xfrm>
              <a:off x="6216395" y="5878068"/>
              <a:ext cx="5704840" cy="807720"/>
            </a:xfrm>
            <a:custGeom>
              <a:avLst/>
              <a:gdLst/>
              <a:ahLst/>
              <a:cxnLst/>
              <a:rect l="l" t="t" r="r" b="b"/>
              <a:pathLst>
                <a:path w="5704840" h="807720">
                  <a:moveTo>
                    <a:pt x="5704332" y="0"/>
                  </a:moveTo>
                  <a:lnTo>
                    <a:pt x="0" y="0"/>
                  </a:lnTo>
                  <a:lnTo>
                    <a:pt x="0" y="807719"/>
                  </a:lnTo>
                  <a:lnTo>
                    <a:pt x="5704332" y="807719"/>
                  </a:lnTo>
                  <a:lnTo>
                    <a:pt x="57043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6216395" y="5878068"/>
              <a:ext cx="5704840" cy="807720"/>
            </a:xfrm>
            <a:custGeom>
              <a:avLst/>
              <a:gdLst/>
              <a:ahLst/>
              <a:cxnLst/>
              <a:rect l="l" t="t" r="r" b="b"/>
              <a:pathLst>
                <a:path w="5704840" h="807720">
                  <a:moveTo>
                    <a:pt x="0" y="807719"/>
                  </a:moveTo>
                  <a:lnTo>
                    <a:pt x="5704332" y="807719"/>
                  </a:lnTo>
                  <a:lnTo>
                    <a:pt x="5704332" y="0"/>
                  </a:lnTo>
                  <a:lnTo>
                    <a:pt x="0" y="0"/>
                  </a:lnTo>
                  <a:lnTo>
                    <a:pt x="0" y="807719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0235" y="5684520"/>
              <a:ext cx="4351020" cy="61264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629781" y="5844641"/>
            <a:ext cx="4326255" cy="94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Члену</a:t>
            </a:r>
            <a:r>
              <a:rPr sz="16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ГЭК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Century Gothic"/>
              <a:cs typeface="Century Gothic"/>
            </a:endParaRPr>
          </a:p>
          <a:p>
            <a:pPr marL="201930" marR="5080" indent="-172720">
              <a:lnSpc>
                <a:spcPts val="1760"/>
              </a:lnSpc>
              <a:spcBef>
                <a:spcPts val="5"/>
              </a:spcBef>
              <a:buFont typeface="Century Gothic"/>
              <a:buChar char="•"/>
              <a:tabLst>
                <a:tab pos="202565" algn="l"/>
              </a:tabLst>
            </a:pPr>
            <a:r>
              <a:rPr sz="1600" b="1" spc="-10" dirty="0">
                <a:latin typeface="Century Gothic"/>
                <a:cs typeface="Century Gothic"/>
              </a:rPr>
              <a:t>10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«Отчет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члена ГЭК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</a:t>
            </a:r>
            <a:r>
              <a:rPr sz="1600" spc="-10" dirty="0">
                <a:latin typeface="Century Gothic"/>
                <a:cs typeface="Century Gothic"/>
              </a:rPr>
              <a:t> проведении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ППЭ»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272" y="5201411"/>
            <a:ext cx="5704840" cy="1484630"/>
          </a:xfrm>
          <a:custGeom>
            <a:avLst/>
            <a:gdLst/>
            <a:ahLst/>
            <a:cxnLst/>
            <a:rect l="l" t="t" r="r" b="b"/>
            <a:pathLst>
              <a:path w="5704840" h="1484629">
                <a:moveTo>
                  <a:pt x="0" y="1484376"/>
                </a:moveTo>
                <a:lnTo>
                  <a:pt x="5704332" y="1484376"/>
                </a:lnTo>
                <a:lnTo>
                  <a:pt x="5704332" y="0"/>
                </a:lnTo>
                <a:lnTo>
                  <a:pt x="0" y="0"/>
                </a:lnTo>
                <a:lnTo>
                  <a:pt x="0" y="1484376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701446" y="5499912"/>
            <a:ext cx="4787265" cy="97916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785" marR="5080" indent="-172720">
              <a:lnSpc>
                <a:spcPts val="176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entury Gothic"/>
                <a:cs typeface="Century Gothic"/>
              </a:rPr>
              <a:t>Инструкция, </a:t>
            </a:r>
            <a:r>
              <a:rPr sz="1600" spc="-10" dirty="0">
                <a:latin typeface="Century Gothic"/>
                <a:cs typeface="Century Gothic"/>
              </a:rPr>
              <a:t>определяющая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порядок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работы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медицинского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работника</a:t>
            </a:r>
            <a:endParaRPr sz="1600" dirty="0">
              <a:latin typeface="Century Gothic"/>
              <a:cs typeface="Century Gothic"/>
            </a:endParaRPr>
          </a:p>
          <a:p>
            <a:pPr marL="184785" indent="-172720">
              <a:lnSpc>
                <a:spcPts val="1839"/>
              </a:lnSpc>
              <a:spcBef>
                <a:spcPts val="114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entury Gothic"/>
                <a:cs typeface="Century Gothic"/>
              </a:rPr>
              <a:t>Журнал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учета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участников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ГИА-9,</a:t>
            </a:r>
            <a:endParaRPr sz="1600" dirty="0">
              <a:latin typeface="Century Gothic"/>
              <a:cs typeface="Century Gothic"/>
            </a:endParaRPr>
          </a:p>
          <a:p>
            <a:pPr marL="184785">
              <a:lnSpc>
                <a:spcPts val="1839"/>
              </a:lnSpc>
            </a:pPr>
            <a:r>
              <a:rPr sz="1600" spc="-5" dirty="0">
                <a:latin typeface="Century Gothic"/>
                <a:cs typeface="Century Gothic"/>
              </a:rPr>
              <a:t>обратившихся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медицинскому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работнику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491" y="5035296"/>
            <a:ext cx="3992880" cy="37185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63651" y="5074665"/>
            <a:ext cx="2783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400" spc="-22" baseline="-5208" dirty="0">
                <a:latin typeface="Century Gothic"/>
                <a:cs typeface="Century Gothic"/>
              </a:rPr>
              <a:t>Г</a:t>
            </a:r>
            <a:r>
              <a:rPr sz="2400" spc="-1170" baseline="-5208" dirty="0">
                <a:latin typeface="Century Gothic"/>
                <a:cs typeface="Century Gothic"/>
              </a:rPr>
              <a:t>И</a:t>
            </a:r>
            <a:r>
              <a:rPr sz="1600" b="1" spc="-26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400" spc="-1402" baseline="-5208" dirty="0">
                <a:latin typeface="Century Gothic"/>
                <a:cs typeface="Century Gothic"/>
              </a:rPr>
              <a:t>А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ц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6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ом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аботни</a:t>
            </a:r>
            <a:r>
              <a:rPr sz="16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42160" y="242315"/>
            <a:ext cx="723900" cy="541020"/>
          </a:xfrm>
          <a:prstGeom prst="rect">
            <a:avLst/>
          </a:prstGeom>
          <a:solidFill>
            <a:srgbClr val="FF0000"/>
          </a:solidFill>
          <a:ln w="12191">
            <a:solidFill>
              <a:srgbClr val="486CA7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130"/>
              </a:spcBef>
            </a:pPr>
            <a:r>
              <a:rPr sz="1600" b="1" spc="-10" dirty="0">
                <a:latin typeface="Cambria"/>
                <a:cs typeface="Cambria"/>
              </a:rPr>
              <a:t>8:30</a:t>
            </a:r>
            <a:endParaRPr sz="1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1" y="120726"/>
            <a:ext cx="7010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chemeClr val="tx2"/>
                </a:solidFill>
              </a:rPr>
              <a:t>Вход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участников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ГИА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в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ППЭ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936" y="5501640"/>
            <a:ext cx="11483340" cy="1082040"/>
          </a:xfrm>
          <a:prstGeom prst="rect">
            <a:avLst/>
          </a:prstGeom>
          <a:solidFill>
            <a:srgbClr val="FAE4D5"/>
          </a:solidFill>
          <a:ln w="6096">
            <a:solidFill>
              <a:srgbClr val="4471C4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0"/>
              </a:spcBef>
            </a:pPr>
            <a:r>
              <a:rPr sz="1800" b="1" spc="-5" dirty="0">
                <a:latin typeface="Century Gothic"/>
                <a:cs typeface="Century Gothic"/>
              </a:rPr>
              <a:t>Организаторы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вне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аудитории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указывают участникам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на</a:t>
            </a:r>
            <a:r>
              <a:rPr sz="1800" b="1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необходимость</a:t>
            </a:r>
            <a:r>
              <a:rPr sz="1800" b="1" spc="-3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оставить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личные</a:t>
            </a:r>
            <a:endParaRPr sz="1800" dirty="0">
              <a:latin typeface="Century Gothic"/>
              <a:cs typeface="Century Gothic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вещи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(в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специально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выделенном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месте </a:t>
            </a:r>
            <a:r>
              <a:rPr sz="1800" b="1" dirty="0">
                <a:latin typeface="Century Gothic"/>
                <a:cs typeface="Century Gothic"/>
              </a:rPr>
              <a:t>для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личных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вещей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участников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-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до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входа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на</a:t>
            </a:r>
            <a:r>
              <a:rPr sz="1800" b="1" spc="-4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территорию</a:t>
            </a:r>
            <a:r>
              <a:rPr sz="1800" b="1" spc="-4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ППЭ)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3379" y="1915667"/>
            <a:ext cx="11485245" cy="1226820"/>
            <a:chOff x="373379" y="1915667"/>
            <a:chExt cx="11485245" cy="1226820"/>
          </a:xfrm>
        </p:grpSpPr>
        <p:sp>
          <p:nvSpPr>
            <p:cNvPr id="5" name="object 5"/>
            <p:cNvSpPr/>
            <p:nvPr/>
          </p:nvSpPr>
          <p:spPr>
            <a:xfrm>
              <a:off x="373379" y="1990343"/>
              <a:ext cx="11485245" cy="360045"/>
            </a:xfrm>
            <a:custGeom>
              <a:avLst/>
              <a:gdLst/>
              <a:ahLst/>
              <a:cxnLst/>
              <a:rect l="l" t="t" r="r" b="b"/>
              <a:pathLst>
                <a:path w="11485245" h="360044">
                  <a:moveTo>
                    <a:pt x="11424920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10" y="323070"/>
                  </a:lnTo>
                  <a:lnTo>
                    <a:pt x="17556" y="342122"/>
                  </a:lnTo>
                  <a:lnTo>
                    <a:pt x="36609" y="354959"/>
                  </a:lnTo>
                  <a:lnTo>
                    <a:pt x="59943" y="359663"/>
                  </a:lnTo>
                  <a:lnTo>
                    <a:pt x="11424920" y="359663"/>
                  </a:lnTo>
                  <a:lnTo>
                    <a:pt x="11448270" y="354959"/>
                  </a:lnTo>
                  <a:lnTo>
                    <a:pt x="11467322" y="342122"/>
                  </a:lnTo>
                  <a:lnTo>
                    <a:pt x="11480159" y="323070"/>
                  </a:lnTo>
                  <a:lnTo>
                    <a:pt x="11484864" y="299719"/>
                  </a:lnTo>
                  <a:lnTo>
                    <a:pt x="11484864" y="59943"/>
                  </a:lnTo>
                  <a:lnTo>
                    <a:pt x="11480159" y="36593"/>
                  </a:lnTo>
                  <a:lnTo>
                    <a:pt x="11467322" y="17541"/>
                  </a:lnTo>
                  <a:lnTo>
                    <a:pt x="11448270" y="4704"/>
                  </a:lnTo>
                  <a:lnTo>
                    <a:pt x="114249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803" y="1915667"/>
              <a:ext cx="920496" cy="1226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8051" y="1958339"/>
              <a:ext cx="911580" cy="113995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28675" y="933958"/>
            <a:ext cx="11506200" cy="314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Размещаются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входе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ППЭ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информирования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участников:</a:t>
            </a:r>
            <a:endParaRPr sz="1800" dirty="0">
              <a:latin typeface="Calibri"/>
              <a:cs typeface="Calibri"/>
            </a:endParaRPr>
          </a:p>
          <a:p>
            <a:pPr marL="768350" marR="34061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Форма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ППЭ-06-01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«Список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участников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ГИА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образовательной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организации»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Форма ППЭ-06-02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«Список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участников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ГИА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ППЭ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алфавиту»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  <a:tabLst>
                <a:tab pos="4857115" algn="l"/>
                <a:tab pos="11492865" algn="l"/>
              </a:tabLst>
            </a:pPr>
            <a:r>
              <a:rPr sz="2400" u="sng" dirty="0">
                <a:uFill>
                  <a:solidFill>
                    <a:srgbClr val="2E528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sng" spc="-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ВХОД</a:t>
            </a:r>
            <a:r>
              <a:rPr sz="2400" b="1" u="sng" spc="-30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sng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в</a:t>
            </a:r>
            <a:r>
              <a:rPr sz="2400" b="1" u="sng" spc="-2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sng" spc="-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ППЭ	</a:t>
            </a:r>
            <a:endParaRPr sz="2400" dirty="0">
              <a:latin typeface="Century Gothic"/>
              <a:cs typeface="Century Gothic"/>
            </a:endParaRPr>
          </a:p>
          <a:p>
            <a:pPr marL="57150" algn="ctr">
              <a:lnSpc>
                <a:spcPct val="100000"/>
              </a:lnSpc>
              <a:spcBef>
                <a:spcPts val="860"/>
              </a:spcBef>
            </a:pPr>
            <a:r>
              <a:rPr sz="1800" spc="-5" dirty="0">
                <a:latin typeface="Century Gothic"/>
                <a:cs typeface="Century Gothic"/>
              </a:rPr>
              <a:t>Пункт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охраны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правопорядка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entury Gothic"/>
                <a:cs typeface="Century Gothic"/>
              </a:rPr>
              <a:t>С</a:t>
            </a:r>
            <a:r>
              <a:rPr sz="2400" b="1" spc="-15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9:00</a:t>
            </a:r>
            <a:r>
              <a:rPr sz="2400" b="1" spc="10" dirty="0">
                <a:latin typeface="Century Gothic"/>
                <a:cs typeface="Century Gothic"/>
              </a:rPr>
              <a:t> </a:t>
            </a:r>
            <a:r>
              <a:rPr sz="2400" b="1" dirty="0">
                <a:latin typeface="Century Gothic"/>
                <a:cs typeface="Century Gothic"/>
              </a:rPr>
              <a:t>допуск</a:t>
            </a:r>
            <a:r>
              <a:rPr sz="2400" b="1" spc="-15" dirty="0">
                <a:latin typeface="Century Gothic"/>
                <a:cs typeface="Century Gothic"/>
              </a:rPr>
              <a:t> </a:t>
            </a:r>
            <a:r>
              <a:rPr sz="2400" b="1" spc="-10" dirty="0">
                <a:latin typeface="Century Gothic"/>
                <a:cs typeface="Century Gothic"/>
              </a:rPr>
              <a:t>участников</a:t>
            </a:r>
            <a:endParaRPr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latin typeface="Century Gothic"/>
                <a:cs typeface="Century Gothic"/>
              </a:rPr>
              <a:t>При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наличии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документа,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удостоверяющего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личность,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при наличии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участника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списках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распределения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данный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ППЭ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79" y="1271016"/>
            <a:ext cx="533400" cy="5059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94660" y="1848611"/>
            <a:ext cx="1082039" cy="11308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13304" y="192023"/>
            <a:ext cx="722630" cy="539750"/>
          </a:xfrm>
          <a:prstGeom prst="rect">
            <a:avLst/>
          </a:prstGeom>
          <a:solidFill>
            <a:srgbClr val="FF0000"/>
          </a:solidFill>
          <a:ln w="12192">
            <a:solidFill>
              <a:srgbClr val="486CA7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125"/>
              </a:spcBef>
            </a:pPr>
            <a:r>
              <a:rPr sz="1600" b="1" spc="-10" dirty="0">
                <a:latin typeface="Cambria"/>
                <a:cs typeface="Cambria"/>
              </a:rPr>
              <a:t>9:00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936" y="4165091"/>
            <a:ext cx="10625455" cy="11995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Важно!</a:t>
            </a:r>
            <a:endParaRPr sz="1800" dirty="0">
              <a:latin typeface="Century Gothic"/>
              <a:cs typeface="Century Gothic"/>
            </a:endParaRPr>
          </a:p>
          <a:p>
            <a:pPr marL="90805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При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отсутствии</a:t>
            </a:r>
            <a:r>
              <a:rPr sz="1800" b="1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документа,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удостоверяющего</a:t>
            </a:r>
            <a:r>
              <a:rPr sz="1800" b="1" spc="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личность,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у </a:t>
            </a:r>
            <a:r>
              <a:rPr sz="1800" b="1" spc="-5" dirty="0">
                <a:latin typeface="Century Gothic"/>
                <a:cs typeface="Century Gothic"/>
              </a:rPr>
              <a:t>участника</a:t>
            </a:r>
            <a:endParaRPr sz="1800" dirty="0">
              <a:latin typeface="Century Gothic"/>
              <a:cs typeface="Century Gothic"/>
            </a:endParaRPr>
          </a:p>
          <a:p>
            <a:pPr marL="90805" marR="588010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сопровождающий</a:t>
            </a:r>
            <a:r>
              <a:rPr sz="1800" dirty="0">
                <a:latin typeface="Century Gothic"/>
                <a:cs typeface="Century Gothic"/>
              </a:rPr>
              <a:t> от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ОО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оформляет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Акт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об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идентификации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личности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участника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ГИА </a:t>
            </a:r>
            <a:r>
              <a:rPr sz="1800" spc="-484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(форма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ППЭ-20)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-172132"/>
            <a:ext cx="10363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chemeClr val="tx2"/>
                </a:solidFill>
              </a:rPr>
              <a:t>Допуск</a:t>
            </a:r>
            <a:r>
              <a:rPr sz="4000" b="1" spc="-15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участников</a:t>
            </a:r>
            <a:r>
              <a:rPr sz="4000" b="1" spc="20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ГИА-9</a:t>
            </a:r>
            <a:r>
              <a:rPr sz="4000" b="1" dirty="0">
                <a:solidFill>
                  <a:schemeClr val="tx2"/>
                </a:solidFill>
              </a:rPr>
              <a:t> в</a:t>
            </a:r>
            <a:r>
              <a:rPr sz="4000" b="1" spc="-5" dirty="0">
                <a:solidFill>
                  <a:schemeClr val="tx2"/>
                </a:solidFill>
              </a:rPr>
              <a:t> аудитории</a:t>
            </a:r>
            <a:r>
              <a:rPr sz="4000" b="1" spc="-10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проведения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75" y="1975104"/>
            <a:ext cx="533400" cy="5044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6448" y="2671572"/>
            <a:ext cx="11483340" cy="1236345"/>
            <a:chOff x="536448" y="2671572"/>
            <a:chExt cx="11483340" cy="1236345"/>
          </a:xfrm>
        </p:grpSpPr>
        <p:sp>
          <p:nvSpPr>
            <p:cNvPr id="5" name="object 5"/>
            <p:cNvSpPr/>
            <p:nvPr/>
          </p:nvSpPr>
          <p:spPr>
            <a:xfrm>
              <a:off x="536448" y="2810256"/>
              <a:ext cx="11483340" cy="361315"/>
            </a:xfrm>
            <a:custGeom>
              <a:avLst/>
              <a:gdLst/>
              <a:ahLst/>
              <a:cxnLst/>
              <a:rect l="l" t="t" r="r" b="b"/>
              <a:pathLst>
                <a:path w="11483340" h="361314">
                  <a:moveTo>
                    <a:pt x="11423142" y="0"/>
                  </a:moveTo>
                  <a:lnTo>
                    <a:pt x="60197" y="0"/>
                  </a:lnTo>
                  <a:lnTo>
                    <a:pt x="36765" y="4726"/>
                  </a:lnTo>
                  <a:lnTo>
                    <a:pt x="17630" y="17621"/>
                  </a:lnTo>
                  <a:lnTo>
                    <a:pt x="4730" y="36754"/>
                  </a:lnTo>
                  <a:lnTo>
                    <a:pt x="0" y="60198"/>
                  </a:lnTo>
                  <a:lnTo>
                    <a:pt x="0" y="300990"/>
                  </a:lnTo>
                  <a:lnTo>
                    <a:pt x="4730" y="324433"/>
                  </a:lnTo>
                  <a:lnTo>
                    <a:pt x="17630" y="343566"/>
                  </a:lnTo>
                  <a:lnTo>
                    <a:pt x="36765" y="356461"/>
                  </a:lnTo>
                  <a:lnTo>
                    <a:pt x="60197" y="361188"/>
                  </a:lnTo>
                  <a:lnTo>
                    <a:pt x="11423142" y="361188"/>
                  </a:lnTo>
                  <a:lnTo>
                    <a:pt x="11446585" y="356461"/>
                  </a:lnTo>
                  <a:lnTo>
                    <a:pt x="11465718" y="343566"/>
                  </a:lnTo>
                  <a:lnTo>
                    <a:pt x="11478613" y="324433"/>
                  </a:lnTo>
                  <a:lnTo>
                    <a:pt x="11483340" y="300990"/>
                  </a:lnTo>
                  <a:lnTo>
                    <a:pt x="11483340" y="60198"/>
                  </a:lnTo>
                  <a:lnTo>
                    <a:pt x="11478613" y="36754"/>
                  </a:lnTo>
                  <a:lnTo>
                    <a:pt x="11465718" y="17621"/>
                  </a:lnTo>
                  <a:lnTo>
                    <a:pt x="11446585" y="4726"/>
                  </a:lnTo>
                  <a:lnTo>
                    <a:pt x="1142314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2955" y="2671572"/>
              <a:ext cx="1214627" cy="12359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2340" y="1124203"/>
            <a:ext cx="11453495" cy="538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entury Gothic"/>
                <a:cs typeface="Century Gothic"/>
              </a:rPr>
              <a:t>Организаторы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сопровождают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участников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экзамена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до </a:t>
            </a:r>
            <a:r>
              <a:rPr sz="1800" spc="-10" dirty="0">
                <a:latin typeface="Century Gothic"/>
                <a:cs typeface="Century Gothic"/>
              </a:rPr>
              <a:t>аудитории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проведения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экзамена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 dirty="0">
              <a:latin typeface="Century Gothic"/>
              <a:cs typeface="Century Gothic"/>
            </a:endParaRPr>
          </a:p>
          <a:p>
            <a:pPr marL="1163955" marR="1988185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при </a:t>
            </a:r>
            <a:r>
              <a:rPr sz="1800" dirty="0">
                <a:latin typeface="Century Gothic"/>
                <a:cs typeface="Century Gothic"/>
              </a:rPr>
              <a:t>входе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аудиторию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для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информирования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участников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размещается </a:t>
            </a:r>
            <a:r>
              <a:rPr sz="1800" spc="-48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форма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ППЭ-05-01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«Список</a:t>
            </a:r>
            <a:r>
              <a:rPr sz="1800" spc="-10" dirty="0">
                <a:latin typeface="Century Gothic"/>
                <a:cs typeface="Century Gothic"/>
              </a:rPr>
              <a:t> участников</a:t>
            </a:r>
            <a:r>
              <a:rPr sz="1800" dirty="0">
                <a:latin typeface="Century Gothic"/>
                <a:cs typeface="Century Gothic"/>
              </a:rPr>
              <a:t> ГИА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10" dirty="0">
                <a:latin typeface="Century Gothic"/>
                <a:cs typeface="Century Gothic"/>
              </a:rPr>
              <a:t> аудитории»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Century Gothic"/>
              <a:cs typeface="Century Gothic"/>
            </a:endParaRPr>
          </a:p>
          <a:p>
            <a:pPr marL="30480">
              <a:lnSpc>
                <a:spcPct val="100000"/>
              </a:lnSpc>
              <a:spcBef>
                <a:spcPts val="5"/>
              </a:spcBef>
              <a:tabLst>
                <a:tab pos="4149725" algn="l"/>
                <a:tab pos="11440160" algn="l"/>
              </a:tabLst>
            </a:pPr>
            <a:r>
              <a:rPr sz="2400" u="sng" dirty="0">
                <a:uFill>
                  <a:solidFill>
                    <a:srgbClr val="2E528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sng" spc="-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ВХОД</a:t>
            </a:r>
            <a:r>
              <a:rPr sz="2400" b="1" u="sng" spc="-20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sng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в</a:t>
            </a:r>
            <a:r>
              <a:rPr sz="2400" b="1" u="sng" spc="-1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b="1" u="sng" spc="-5" dirty="0">
                <a:uFill>
                  <a:solidFill>
                    <a:srgbClr val="2E528F"/>
                  </a:solidFill>
                </a:uFill>
                <a:latin typeface="Century Gothic"/>
                <a:cs typeface="Century Gothic"/>
              </a:rPr>
              <a:t>АУДИТОРИЮ	</a:t>
            </a:r>
            <a:endParaRPr sz="2400" dirty="0">
              <a:latin typeface="Century Gothic"/>
              <a:cs typeface="Century Gothic"/>
            </a:endParaRPr>
          </a:p>
          <a:p>
            <a:pPr marL="110489">
              <a:lnSpc>
                <a:spcPct val="100000"/>
              </a:lnSpc>
              <a:spcBef>
                <a:spcPts val="1355"/>
              </a:spcBef>
            </a:pPr>
            <a:r>
              <a:rPr sz="2000" spc="-5" dirty="0">
                <a:latin typeface="Century Gothic"/>
                <a:cs typeface="Century Gothic"/>
              </a:rPr>
              <a:t>Действия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ответственного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организатора:</a:t>
            </a:r>
            <a:endParaRPr sz="2000" dirty="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800" spc="-5" dirty="0">
                <a:latin typeface="Century Gothic"/>
                <a:cs typeface="Century Gothic"/>
              </a:rPr>
              <a:t>производит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идентификацию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личности участника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ГИА</a:t>
            </a: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800" spc="-5" dirty="0">
                <a:latin typeface="Century Gothic"/>
                <a:cs typeface="Century Gothic"/>
              </a:rPr>
              <a:t>сверяет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реквизиты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документа,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удостоверяющего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личность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участника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ГИА,</a:t>
            </a:r>
            <a:endParaRPr sz="1800" dirty="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с</a:t>
            </a:r>
            <a:r>
              <a:rPr sz="1800" spc="-5" dirty="0">
                <a:latin typeface="Century Gothic"/>
                <a:cs typeface="Century Gothic"/>
              </a:rPr>
              <a:t> информацией,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содержащейся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5" dirty="0">
                <a:latin typeface="Century Gothic"/>
                <a:cs typeface="Century Gothic"/>
              </a:rPr>
              <a:t> Протоколе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проведения </a:t>
            </a:r>
            <a:r>
              <a:rPr sz="1800" dirty="0">
                <a:latin typeface="Century Gothic"/>
                <a:cs typeface="Century Gothic"/>
              </a:rPr>
              <a:t>ГИА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аудитории</a:t>
            </a:r>
            <a:endParaRPr sz="1800" dirty="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Century Gothic"/>
                <a:cs typeface="Century Gothic"/>
              </a:rPr>
              <a:t>(ППЭ-05-02)</a:t>
            </a:r>
            <a:endParaRPr sz="1800" dirty="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800" spc="-5" dirty="0">
                <a:latin typeface="Century Gothic"/>
                <a:cs typeface="Century Gothic"/>
              </a:rPr>
              <a:t>указывает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рабочее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место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участника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ГИА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аудитории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ППЭ</a:t>
            </a:r>
            <a:endParaRPr sz="1800" dirty="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800" spc="-5" dirty="0">
                <a:latin typeface="Century Gothic"/>
                <a:cs typeface="Century Gothic"/>
              </a:rPr>
              <a:t>отмечает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явку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участника</a:t>
            </a:r>
            <a:r>
              <a:rPr sz="1800" dirty="0">
                <a:latin typeface="Century Gothic"/>
                <a:cs typeface="Century Gothic"/>
              </a:rPr>
              <a:t> ГИА в</a:t>
            </a:r>
            <a:r>
              <a:rPr sz="1800" spc="-5" dirty="0">
                <a:latin typeface="Century Gothic"/>
                <a:cs typeface="Century Gothic"/>
              </a:rPr>
              <a:t> аудиторию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ППЭ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протоколе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(ППЭ-05-02)</a:t>
            </a:r>
            <a:endParaRPr sz="1800" dirty="0">
              <a:latin typeface="Century Gothic"/>
              <a:cs typeface="Century Gothic"/>
            </a:endParaRPr>
          </a:p>
          <a:p>
            <a:pPr marL="355600" marR="2736215" indent="-343535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1800" spc="-10" dirty="0">
                <a:latin typeface="Century Gothic"/>
                <a:cs typeface="Century Gothic"/>
              </a:rPr>
              <a:t>заполняет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«Ведомость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коррекции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персональных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данных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участников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ГИА </a:t>
            </a:r>
            <a:r>
              <a:rPr sz="1800" spc="-48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10" dirty="0">
                <a:latin typeface="Century Gothic"/>
                <a:cs typeface="Century Gothic"/>
              </a:rPr>
              <a:t> аудитории»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(ППЭ-12-02)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случае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расхождения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данных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документе,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удостоверяющем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личность,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 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Протоколе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проведения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ГИА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аудитории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0"/>
            <a:ext cx="8060055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56285" marR="5080" indent="-744220">
              <a:lnSpc>
                <a:spcPts val="2590"/>
              </a:lnSpc>
              <a:spcBef>
                <a:spcPts val="425"/>
              </a:spcBef>
              <a:tabLst>
                <a:tab pos="2352675" algn="l"/>
              </a:tabLst>
            </a:pPr>
            <a:r>
              <a:rPr sz="3600" spc="-5" dirty="0">
                <a:solidFill>
                  <a:srgbClr val="AB303B"/>
                </a:solidFill>
              </a:rPr>
              <a:t>Передача</a:t>
            </a:r>
            <a:r>
              <a:rPr sz="3600" spc="25" dirty="0">
                <a:solidFill>
                  <a:srgbClr val="AB303B"/>
                </a:solidFill>
              </a:rPr>
              <a:t> </a:t>
            </a:r>
            <a:r>
              <a:rPr sz="3600" dirty="0">
                <a:solidFill>
                  <a:srgbClr val="AB303B"/>
                </a:solidFill>
              </a:rPr>
              <a:t>ЭМ	</a:t>
            </a:r>
            <a:r>
              <a:rPr sz="3600" spc="-5" dirty="0">
                <a:solidFill>
                  <a:srgbClr val="AB303B"/>
                </a:solidFill>
              </a:rPr>
              <a:t>руководителем ППЭ ответственным </a:t>
            </a:r>
            <a:r>
              <a:rPr sz="3600" spc="-655" dirty="0">
                <a:solidFill>
                  <a:srgbClr val="AB303B"/>
                </a:solidFill>
              </a:rPr>
              <a:t> </a:t>
            </a:r>
            <a:r>
              <a:rPr sz="3600" spc="-5" dirty="0">
                <a:solidFill>
                  <a:srgbClr val="AB303B"/>
                </a:solidFill>
              </a:rPr>
              <a:t>организаторам</a:t>
            </a:r>
            <a:r>
              <a:rPr sz="3600" dirty="0">
                <a:solidFill>
                  <a:srgbClr val="AB303B"/>
                </a:solidFill>
              </a:rPr>
              <a:t> в</a:t>
            </a:r>
            <a:r>
              <a:rPr sz="3600" spc="-10" dirty="0">
                <a:solidFill>
                  <a:srgbClr val="AB303B"/>
                </a:solidFill>
              </a:rPr>
              <a:t> </a:t>
            </a:r>
            <a:r>
              <a:rPr sz="3600" spc="-5" dirty="0">
                <a:solidFill>
                  <a:srgbClr val="AB303B"/>
                </a:solidFill>
              </a:rPr>
              <a:t>аудитории</a:t>
            </a:r>
            <a:r>
              <a:rPr sz="3600" dirty="0">
                <a:solidFill>
                  <a:srgbClr val="AB303B"/>
                </a:solidFill>
              </a:rPr>
              <a:t> в</a:t>
            </a:r>
            <a:r>
              <a:rPr sz="3600" spc="-10" dirty="0">
                <a:solidFill>
                  <a:srgbClr val="AB303B"/>
                </a:solidFill>
              </a:rPr>
              <a:t> </a:t>
            </a:r>
            <a:r>
              <a:rPr sz="3600" spc="-5" dirty="0">
                <a:solidFill>
                  <a:srgbClr val="AB303B"/>
                </a:solidFill>
              </a:rPr>
              <a:t>штабе</a:t>
            </a:r>
            <a:r>
              <a:rPr sz="3600" spc="15" dirty="0">
                <a:solidFill>
                  <a:srgbClr val="AB303B"/>
                </a:solidFill>
              </a:rPr>
              <a:t> </a:t>
            </a:r>
            <a:r>
              <a:rPr sz="3600" spc="-5" dirty="0">
                <a:solidFill>
                  <a:srgbClr val="AB303B"/>
                </a:solidFill>
              </a:rPr>
              <a:t>ППЭ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878113"/>
            <a:ext cx="6809740" cy="115951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697865">
              <a:lnSpc>
                <a:spcPct val="100000"/>
              </a:lnSpc>
              <a:spcBef>
                <a:spcPts val="1340"/>
              </a:spcBef>
            </a:pP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позднее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чем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минут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начала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экзамена</a:t>
            </a:r>
            <a:endParaRPr sz="1800" dirty="0">
              <a:latin typeface="Arial"/>
              <a:cs typeface="Arial"/>
            </a:endParaRPr>
          </a:p>
          <a:p>
            <a:pPr marL="440690" marR="5080" indent="-428625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latin typeface="Century Gothic"/>
                <a:cs typeface="Century Gothic"/>
              </a:rPr>
              <a:t>Ответственный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организатор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 </a:t>
            </a:r>
            <a:r>
              <a:rPr sz="1800" spc="-5" dirty="0">
                <a:latin typeface="Century Gothic"/>
                <a:cs typeface="Century Gothic"/>
              </a:rPr>
              <a:t>аудитории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получает </a:t>
            </a:r>
            <a:r>
              <a:rPr sz="1800" dirty="0">
                <a:latin typeface="Century Gothic"/>
                <a:cs typeface="Century Gothic"/>
              </a:rPr>
              <a:t>в </a:t>
            </a:r>
            <a:r>
              <a:rPr sz="1800" spc="-5" dirty="0">
                <a:latin typeface="Century Gothic"/>
                <a:cs typeface="Century Gothic"/>
              </a:rPr>
              <a:t>Штабе </a:t>
            </a:r>
            <a:r>
              <a:rPr sz="1800" spc="-484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от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руководителя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ППЭ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комплекты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ЭМ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на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аудиторию:</a:t>
            </a:r>
            <a:endParaRPr sz="1800" dirty="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64052" y="2151837"/>
            <a:ext cx="2371090" cy="960119"/>
            <a:chOff x="3464052" y="2151837"/>
            <a:chExt cx="2371090" cy="96011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4344" y="2151837"/>
              <a:ext cx="2215515" cy="938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4052" y="2177834"/>
              <a:ext cx="2370963" cy="9339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3780" y="2191512"/>
              <a:ext cx="2106168" cy="8305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66871" y="2271141"/>
            <a:ext cx="19208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62585" marR="5080" indent="-35052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ви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уаль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ые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комплекты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777003" y="3022092"/>
          <a:ext cx="1389380" cy="1216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"/>
                <a:gridCol w="1134110"/>
              </a:tblGrid>
              <a:tr h="30175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589C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3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589C"/>
                      </a:solidFill>
                      <a:prstDash val="solid"/>
                    </a:lnL>
                    <a:lnR w="1905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34589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КИМ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4471C4"/>
                      </a:solidFill>
                      <a:prstDash val="solid"/>
                    </a:lnL>
                    <a:lnT w="19050">
                      <a:solidFill>
                        <a:srgbClr val="4471C4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92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589C"/>
                      </a:solidFill>
                      <a:prstDash val="solid"/>
                    </a:lnL>
                    <a:lnR w="190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34589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260" marB="0">
                    <a:lnL w="19050">
                      <a:solidFill>
                        <a:srgbClr val="4471C4"/>
                      </a:solidFill>
                      <a:prstDash val="solid"/>
                    </a:lnL>
                    <a:lnT w="19050">
                      <a:solidFill>
                        <a:srgbClr val="4471C4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493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589C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9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4589C"/>
                      </a:solidFill>
                      <a:prstDash val="solid"/>
                    </a:lnL>
                    <a:lnR w="19050">
                      <a:solidFill>
                        <a:srgbClr val="4471C4"/>
                      </a:solidFill>
                      <a:prstDash val="solid"/>
                    </a:lnR>
                    <a:lnB w="12700">
                      <a:solidFill>
                        <a:srgbClr val="34589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Бланки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4471C4"/>
                      </a:solidFill>
                      <a:prstDash val="solid"/>
                    </a:lnL>
                    <a:lnT w="19050">
                      <a:solidFill>
                        <a:srgbClr val="4471C4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  <a:tr h="189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4471C4"/>
                      </a:solidFill>
                      <a:prstDash val="solid"/>
                    </a:lnR>
                    <a:lnT w="12700">
                      <a:solidFill>
                        <a:srgbClr val="34589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5085" marB="0">
                    <a:lnL w="19050">
                      <a:solidFill>
                        <a:srgbClr val="4471C4"/>
                      </a:solidFill>
                      <a:prstDash val="solid"/>
                    </a:lnL>
                    <a:lnT w="19050">
                      <a:solidFill>
                        <a:srgbClr val="4471C4"/>
                      </a:solidFill>
                      <a:prstDash val="solid"/>
                    </a:lnT>
                    <a:lnB w="19050">
                      <a:solidFill>
                        <a:srgbClr val="4471C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041647" y="3323844"/>
            <a:ext cx="1155700" cy="386080"/>
          </a:xfrm>
          <a:custGeom>
            <a:avLst/>
            <a:gdLst/>
            <a:ahLst/>
            <a:cxnLst/>
            <a:rect l="l" t="t" r="r" b="b"/>
            <a:pathLst>
              <a:path w="1155700" h="386079">
                <a:moveTo>
                  <a:pt x="1116584" y="0"/>
                </a:moveTo>
                <a:lnTo>
                  <a:pt x="38607" y="0"/>
                </a:lnTo>
                <a:lnTo>
                  <a:pt x="23574" y="3032"/>
                </a:lnTo>
                <a:lnTo>
                  <a:pt x="11302" y="11302"/>
                </a:lnTo>
                <a:lnTo>
                  <a:pt x="3032" y="23574"/>
                </a:lnTo>
                <a:lnTo>
                  <a:pt x="0" y="38607"/>
                </a:lnTo>
                <a:lnTo>
                  <a:pt x="0" y="346963"/>
                </a:lnTo>
                <a:lnTo>
                  <a:pt x="3032" y="361997"/>
                </a:lnTo>
                <a:lnTo>
                  <a:pt x="11302" y="374268"/>
                </a:lnTo>
                <a:lnTo>
                  <a:pt x="23574" y="382539"/>
                </a:lnTo>
                <a:lnTo>
                  <a:pt x="38607" y="385571"/>
                </a:lnTo>
                <a:lnTo>
                  <a:pt x="1116584" y="385571"/>
                </a:lnTo>
                <a:lnTo>
                  <a:pt x="1131617" y="382539"/>
                </a:lnTo>
                <a:lnTo>
                  <a:pt x="1143889" y="374268"/>
                </a:lnTo>
                <a:lnTo>
                  <a:pt x="1152159" y="361997"/>
                </a:lnTo>
                <a:lnTo>
                  <a:pt x="1155191" y="346963"/>
                </a:lnTo>
                <a:lnTo>
                  <a:pt x="1155191" y="38607"/>
                </a:lnTo>
                <a:lnTo>
                  <a:pt x="1152159" y="23574"/>
                </a:lnTo>
                <a:lnTo>
                  <a:pt x="1143889" y="11302"/>
                </a:lnTo>
                <a:lnTo>
                  <a:pt x="1131617" y="3032"/>
                </a:lnTo>
                <a:lnTo>
                  <a:pt x="111658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037076" y="3858767"/>
            <a:ext cx="1156970" cy="379730"/>
          </a:xfrm>
          <a:custGeom>
            <a:avLst/>
            <a:gdLst/>
            <a:ahLst/>
            <a:cxnLst/>
            <a:rect l="l" t="t" r="r" b="b"/>
            <a:pathLst>
              <a:path w="1156970" h="379729">
                <a:moveTo>
                  <a:pt x="1118743" y="0"/>
                </a:moveTo>
                <a:lnTo>
                  <a:pt x="37973" y="0"/>
                </a:lnTo>
                <a:lnTo>
                  <a:pt x="23199" y="2986"/>
                </a:lnTo>
                <a:lnTo>
                  <a:pt x="11128" y="11128"/>
                </a:lnTo>
                <a:lnTo>
                  <a:pt x="2986" y="23199"/>
                </a:lnTo>
                <a:lnTo>
                  <a:pt x="0" y="37972"/>
                </a:lnTo>
                <a:lnTo>
                  <a:pt x="0" y="341502"/>
                </a:lnTo>
                <a:lnTo>
                  <a:pt x="2986" y="356276"/>
                </a:lnTo>
                <a:lnTo>
                  <a:pt x="11128" y="368347"/>
                </a:lnTo>
                <a:lnTo>
                  <a:pt x="23199" y="376489"/>
                </a:lnTo>
                <a:lnTo>
                  <a:pt x="37973" y="379475"/>
                </a:lnTo>
                <a:lnTo>
                  <a:pt x="1118743" y="379475"/>
                </a:lnTo>
                <a:lnTo>
                  <a:pt x="1133516" y="376489"/>
                </a:lnTo>
                <a:lnTo>
                  <a:pt x="1145587" y="368347"/>
                </a:lnTo>
                <a:lnTo>
                  <a:pt x="1153729" y="356276"/>
                </a:lnTo>
                <a:lnTo>
                  <a:pt x="1156715" y="341502"/>
                </a:lnTo>
                <a:lnTo>
                  <a:pt x="1156715" y="37972"/>
                </a:lnTo>
                <a:lnTo>
                  <a:pt x="1153729" y="23199"/>
                </a:lnTo>
                <a:lnTo>
                  <a:pt x="1145587" y="11128"/>
                </a:lnTo>
                <a:lnTo>
                  <a:pt x="1133516" y="2986"/>
                </a:lnTo>
                <a:lnTo>
                  <a:pt x="111874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object 12"/>
          <p:cNvGrpSpPr/>
          <p:nvPr/>
        </p:nvGrpSpPr>
        <p:grpSpPr>
          <a:xfrm>
            <a:off x="5952744" y="2173173"/>
            <a:ext cx="2365375" cy="960119"/>
            <a:chOff x="5952744" y="2173173"/>
            <a:chExt cx="2365375" cy="960119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2744" y="2173173"/>
              <a:ext cx="2338958" cy="9384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1700" y="2199170"/>
              <a:ext cx="2335911" cy="9339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12180" y="2212847"/>
              <a:ext cx="2229612" cy="83057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184138" y="2292553"/>
            <a:ext cx="1886585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Дополнительные</a:t>
            </a:r>
            <a:endParaRPr sz="2000" dirty="0">
              <a:latin typeface="Calibri"/>
              <a:cs typeface="Calibri"/>
            </a:endParaRPr>
          </a:p>
          <a:p>
            <a:pPr marL="111760">
              <a:lnSpc>
                <a:spcPts val="230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бланки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ответов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28588" y="3037332"/>
            <a:ext cx="1603375" cy="1069975"/>
            <a:chOff x="6228588" y="3037332"/>
            <a:chExt cx="1603375" cy="1069975"/>
          </a:xfrm>
        </p:grpSpPr>
        <p:sp>
          <p:nvSpPr>
            <p:cNvPr id="18" name="object 18"/>
            <p:cNvSpPr/>
            <p:nvPr/>
          </p:nvSpPr>
          <p:spPr>
            <a:xfrm>
              <a:off x="6234684" y="3043428"/>
              <a:ext cx="264160" cy="645795"/>
            </a:xfrm>
            <a:custGeom>
              <a:avLst/>
              <a:gdLst/>
              <a:ahLst/>
              <a:cxnLst/>
              <a:rect l="l" t="t" r="r" b="b"/>
              <a:pathLst>
                <a:path w="264160" h="645795">
                  <a:moveTo>
                    <a:pt x="0" y="0"/>
                  </a:moveTo>
                  <a:lnTo>
                    <a:pt x="0" y="645287"/>
                  </a:lnTo>
                  <a:lnTo>
                    <a:pt x="263651" y="645287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8336" y="3273552"/>
              <a:ext cx="1330960" cy="830580"/>
            </a:xfrm>
            <a:custGeom>
              <a:avLst/>
              <a:gdLst/>
              <a:ahLst/>
              <a:cxnLst/>
              <a:rect l="l" t="t" r="r" b="b"/>
              <a:pathLst>
                <a:path w="1330959" h="830579">
                  <a:moveTo>
                    <a:pt x="1247393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8"/>
                  </a:lnTo>
                  <a:lnTo>
                    <a:pt x="0" y="747522"/>
                  </a:lnTo>
                  <a:lnTo>
                    <a:pt x="6530" y="779841"/>
                  </a:lnTo>
                  <a:lnTo>
                    <a:pt x="24336" y="806243"/>
                  </a:lnTo>
                  <a:lnTo>
                    <a:pt x="50738" y="824049"/>
                  </a:lnTo>
                  <a:lnTo>
                    <a:pt x="83058" y="830580"/>
                  </a:lnTo>
                  <a:lnTo>
                    <a:pt x="1247393" y="830580"/>
                  </a:lnTo>
                  <a:lnTo>
                    <a:pt x="1279713" y="824049"/>
                  </a:lnTo>
                  <a:lnTo>
                    <a:pt x="1306115" y="806243"/>
                  </a:lnTo>
                  <a:lnTo>
                    <a:pt x="1323921" y="779841"/>
                  </a:lnTo>
                  <a:lnTo>
                    <a:pt x="1330452" y="747522"/>
                  </a:lnTo>
                  <a:lnTo>
                    <a:pt x="1330452" y="83058"/>
                  </a:lnTo>
                  <a:lnTo>
                    <a:pt x="1323921" y="50738"/>
                  </a:lnTo>
                  <a:lnTo>
                    <a:pt x="1306115" y="24336"/>
                  </a:lnTo>
                  <a:lnTo>
                    <a:pt x="1279713" y="6530"/>
                  </a:lnTo>
                  <a:lnTo>
                    <a:pt x="124739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8336" y="3273552"/>
              <a:ext cx="1330960" cy="830580"/>
            </a:xfrm>
            <a:custGeom>
              <a:avLst/>
              <a:gdLst/>
              <a:ahLst/>
              <a:cxnLst/>
              <a:rect l="l" t="t" r="r" b="b"/>
              <a:pathLst>
                <a:path w="1330959" h="830579">
                  <a:moveTo>
                    <a:pt x="0" y="83058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1247393" y="0"/>
                  </a:lnTo>
                  <a:lnTo>
                    <a:pt x="1279713" y="6530"/>
                  </a:lnTo>
                  <a:lnTo>
                    <a:pt x="1306115" y="24336"/>
                  </a:lnTo>
                  <a:lnTo>
                    <a:pt x="1323921" y="50738"/>
                  </a:lnTo>
                  <a:lnTo>
                    <a:pt x="1330452" y="83058"/>
                  </a:lnTo>
                  <a:lnTo>
                    <a:pt x="1330452" y="747522"/>
                  </a:lnTo>
                  <a:lnTo>
                    <a:pt x="1323921" y="779841"/>
                  </a:lnTo>
                  <a:lnTo>
                    <a:pt x="1306115" y="806243"/>
                  </a:lnTo>
                  <a:lnTo>
                    <a:pt x="1279713" y="824049"/>
                  </a:lnTo>
                  <a:lnTo>
                    <a:pt x="1247393" y="830580"/>
                  </a:lnTo>
                  <a:lnTo>
                    <a:pt x="83058" y="830580"/>
                  </a:lnTo>
                  <a:lnTo>
                    <a:pt x="50738" y="824049"/>
                  </a:lnTo>
                  <a:lnTo>
                    <a:pt x="24336" y="806243"/>
                  </a:lnTo>
                  <a:lnTo>
                    <a:pt x="6530" y="779841"/>
                  </a:lnTo>
                  <a:lnTo>
                    <a:pt x="0" y="747522"/>
                  </a:lnTo>
                  <a:lnTo>
                    <a:pt x="0" y="83058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56629" y="3308985"/>
            <a:ext cx="121539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00330" algn="just">
              <a:lnSpc>
                <a:spcPct val="91600"/>
              </a:lnSpc>
              <a:spcBef>
                <a:spcPts val="254"/>
              </a:spcBef>
            </a:pPr>
            <a:r>
              <a:rPr sz="1600" spc="-15" dirty="0">
                <a:latin typeface="Calibri"/>
                <a:cs typeface="Calibri"/>
              </a:rPr>
              <a:t>Количество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 </a:t>
            </a:r>
            <a:r>
              <a:rPr sz="1600" spc="-10" dirty="0">
                <a:latin typeface="Calibri"/>
                <a:cs typeface="Calibri"/>
              </a:rPr>
              <a:t>решению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ов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ди</a:t>
            </a:r>
            <a:r>
              <a:rPr sz="1600" spc="-15" dirty="0">
                <a:latin typeface="Calibri"/>
                <a:cs typeface="Calibri"/>
              </a:rPr>
              <a:t>т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ля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2315" y="2132025"/>
            <a:ext cx="2895600" cy="960119"/>
            <a:chOff x="242315" y="2132025"/>
            <a:chExt cx="2895600" cy="960119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315" y="2132025"/>
              <a:ext cx="2873883" cy="9384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363" y="2158022"/>
              <a:ext cx="2892171" cy="9339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751" y="2171700"/>
              <a:ext cx="2764536" cy="83057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47852" y="2251075"/>
            <a:ext cx="2471420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ts val="2305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Конверт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упаковки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бланков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ответов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(ВДП)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596883" y="2171674"/>
            <a:ext cx="3267075" cy="940435"/>
            <a:chOff x="8596883" y="2171674"/>
            <a:chExt cx="3267075" cy="940435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96883" y="2171674"/>
              <a:ext cx="3267075" cy="9399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53271" y="2337765"/>
              <a:ext cx="3152775" cy="6534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56319" y="2211324"/>
              <a:ext cx="3157728" cy="83057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856726" y="2430907"/>
            <a:ext cx="2759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Заполняются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формы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ППЭ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965438" y="3035554"/>
            <a:ext cx="2759075" cy="1049020"/>
            <a:chOff x="8965438" y="3035554"/>
            <a:chExt cx="2759075" cy="1049020"/>
          </a:xfrm>
        </p:grpSpPr>
        <p:sp>
          <p:nvSpPr>
            <p:cNvPr id="33" name="object 33"/>
            <p:cNvSpPr/>
            <p:nvPr/>
          </p:nvSpPr>
          <p:spPr>
            <a:xfrm>
              <a:off x="8971788" y="3041904"/>
              <a:ext cx="316230" cy="623570"/>
            </a:xfrm>
            <a:custGeom>
              <a:avLst/>
              <a:gdLst/>
              <a:ahLst/>
              <a:cxnLst/>
              <a:rect l="l" t="t" r="r" b="b"/>
              <a:pathLst>
                <a:path w="316229" h="623570">
                  <a:moveTo>
                    <a:pt x="0" y="0"/>
                  </a:moveTo>
                  <a:lnTo>
                    <a:pt x="0" y="623316"/>
                  </a:lnTo>
                  <a:lnTo>
                    <a:pt x="315848" y="623316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288780" y="3250692"/>
              <a:ext cx="2432685" cy="830580"/>
            </a:xfrm>
            <a:custGeom>
              <a:avLst/>
              <a:gdLst/>
              <a:ahLst/>
              <a:cxnLst/>
              <a:rect l="l" t="t" r="r" b="b"/>
              <a:pathLst>
                <a:path w="2432684" h="830579">
                  <a:moveTo>
                    <a:pt x="2349246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8"/>
                  </a:lnTo>
                  <a:lnTo>
                    <a:pt x="0" y="747522"/>
                  </a:lnTo>
                  <a:lnTo>
                    <a:pt x="6530" y="779841"/>
                  </a:lnTo>
                  <a:lnTo>
                    <a:pt x="24336" y="806243"/>
                  </a:lnTo>
                  <a:lnTo>
                    <a:pt x="50738" y="824049"/>
                  </a:lnTo>
                  <a:lnTo>
                    <a:pt x="83058" y="830580"/>
                  </a:lnTo>
                  <a:lnTo>
                    <a:pt x="2349246" y="830580"/>
                  </a:lnTo>
                  <a:lnTo>
                    <a:pt x="2381565" y="824049"/>
                  </a:lnTo>
                  <a:lnTo>
                    <a:pt x="2407967" y="806243"/>
                  </a:lnTo>
                  <a:lnTo>
                    <a:pt x="2425773" y="779841"/>
                  </a:lnTo>
                  <a:lnTo>
                    <a:pt x="2432304" y="747522"/>
                  </a:lnTo>
                  <a:lnTo>
                    <a:pt x="2432304" y="83058"/>
                  </a:lnTo>
                  <a:lnTo>
                    <a:pt x="2425773" y="50738"/>
                  </a:lnTo>
                  <a:lnTo>
                    <a:pt x="2407967" y="24336"/>
                  </a:lnTo>
                  <a:lnTo>
                    <a:pt x="2381565" y="6530"/>
                  </a:lnTo>
                  <a:lnTo>
                    <a:pt x="234924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288780" y="3250692"/>
              <a:ext cx="2432685" cy="830580"/>
            </a:xfrm>
            <a:custGeom>
              <a:avLst/>
              <a:gdLst/>
              <a:ahLst/>
              <a:cxnLst/>
              <a:rect l="l" t="t" r="r" b="b"/>
              <a:pathLst>
                <a:path w="2432684" h="830579">
                  <a:moveTo>
                    <a:pt x="0" y="83058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2349246" y="0"/>
                  </a:lnTo>
                  <a:lnTo>
                    <a:pt x="2381565" y="6530"/>
                  </a:lnTo>
                  <a:lnTo>
                    <a:pt x="2407967" y="24336"/>
                  </a:lnTo>
                  <a:lnTo>
                    <a:pt x="2425773" y="50738"/>
                  </a:lnTo>
                  <a:lnTo>
                    <a:pt x="2432304" y="83058"/>
                  </a:lnTo>
                  <a:lnTo>
                    <a:pt x="2432304" y="747522"/>
                  </a:lnTo>
                  <a:lnTo>
                    <a:pt x="2425773" y="779841"/>
                  </a:lnTo>
                  <a:lnTo>
                    <a:pt x="2407967" y="806243"/>
                  </a:lnTo>
                  <a:lnTo>
                    <a:pt x="2381565" y="824049"/>
                  </a:lnTo>
                  <a:lnTo>
                    <a:pt x="2349246" y="830580"/>
                  </a:lnTo>
                  <a:lnTo>
                    <a:pt x="83058" y="830580"/>
                  </a:lnTo>
                  <a:lnTo>
                    <a:pt x="50738" y="824049"/>
                  </a:lnTo>
                  <a:lnTo>
                    <a:pt x="24336" y="806243"/>
                  </a:lnTo>
                  <a:lnTo>
                    <a:pt x="6530" y="779841"/>
                  </a:lnTo>
                  <a:lnTo>
                    <a:pt x="0" y="747522"/>
                  </a:lnTo>
                  <a:lnTo>
                    <a:pt x="0" y="83058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461118" y="3284931"/>
            <a:ext cx="2087880" cy="7162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259"/>
              </a:spcBef>
            </a:pP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14-02 «Ведомость учета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экзаменационных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материалов»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965692" y="3035807"/>
            <a:ext cx="2722245" cy="2087880"/>
            <a:chOff x="8965692" y="3035807"/>
            <a:chExt cx="2722245" cy="2087880"/>
          </a:xfrm>
        </p:grpSpPr>
        <p:sp>
          <p:nvSpPr>
            <p:cNvPr id="38" name="object 38"/>
            <p:cNvSpPr/>
            <p:nvPr/>
          </p:nvSpPr>
          <p:spPr>
            <a:xfrm>
              <a:off x="8971788" y="3041903"/>
              <a:ext cx="316230" cy="1662430"/>
            </a:xfrm>
            <a:custGeom>
              <a:avLst/>
              <a:gdLst/>
              <a:ahLst/>
              <a:cxnLst/>
              <a:rect l="l" t="t" r="r" b="b"/>
              <a:pathLst>
                <a:path w="316229" h="1662429">
                  <a:moveTo>
                    <a:pt x="0" y="0"/>
                  </a:moveTo>
                  <a:lnTo>
                    <a:pt x="0" y="1662176"/>
                  </a:lnTo>
                  <a:lnTo>
                    <a:pt x="315848" y="1662176"/>
                  </a:lnTo>
                </a:path>
              </a:pathLst>
            </a:custGeom>
            <a:ln w="12191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288780" y="4288535"/>
              <a:ext cx="2395855" cy="832485"/>
            </a:xfrm>
            <a:custGeom>
              <a:avLst/>
              <a:gdLst/>
              <a:ahLst/>
              <a:cxnLst/>
              <a:rect l="l" t="t" r="r" b="b"/>
              <a:pathLst>
                <a:path w="2395854" h="832485">
                  <a:moveTo>
                    <a:pt x="2312543" y="0"/>
                  </a:moveTo>
                  <a:lnTo>
                    <a:pt x="83185" y="0"/>
                  </a:lnTo>
                  <a:lnTo>
                    <a:pt x="50792" y="6532"/>
                  </a:lnTo>
                  <a:lnTo>
                    <a:pt x="24352" y="24352"/>
                  </a:lnTo>
                  <a:lnTo>
                    <a:pt x="6532" y="50792"/>
                  </a:lnTo>
                  <a:lnTo>
                    <a:pt x="0" y="83184"/>
                  </a:lnTo>
                  <a:lnTo>
                    <a:pt x="0" y="748919"/>
                  </a:lnTo>
                  <a:lnTo>
                    <a:pt x="6532" y="781311"/>
                  </a:lnTo>
                  <a:lnTo>
                    <a:pt x="24352" y="807751"/>
                  </a:lnTo>
                  <a:lnTo>
                    <a:pt x="50792" y="825571"/>
                  </a:lnTo>
                  <a:lnTo>
                    <a:pt x="83185" y="832103"/>
                  </a:lnTo>
                  <a:lnTo>
                    <a:pt x="2312543" y="832103"/>
                  </a:lnTo>
                  <a:lnTo>
                    <a:pt x="2344935" y="825571"/>
                  </a:lnTo>
                  <a:lnTo>
                    <a:pt x="2371375" y="807751"/>
                  </a:lnTo>
                  <a:lnTo>
                    <a:pt x="2389195" y="781311"/>
                  </a:lnTo>
                  <a:lnTo>
                    <a:pt x="2395728" y="748919"/>
                  </a:lnTo>
                  <a:lnTo>
                    <a:pt x="2395728" y="83184"/>
                  </a:lnTo>
                  <a:lnTo>
                    <a:pt x="2389195" y="50792"/>
                  </a:lnTo>
                  <a:lnTo>
                    <a:pt x="2371375" y="24352"/>
                  </a:lnTo>
                  <a:lnTo>
                    <a:pt x="2344935" y="6532"/>
                  </a:lnTo>
                  <a:lnTo>
                    <a:pt x="23125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288780" y="4288535"/>
              <a:ext cx="2395855" cy="832485"/>
            </a:xfrm>
            <a:custGeom>
              <a:avLst/>
              <a:gdLst/>
              <a:ahLst/>
              <a:cxnLst/>
              <a:rect l="l" t="t" r="r" b="b"/>
              <a:pathLst>
                <a:path w="2395854" h="832485">
                  <a:moveTo>
                    <a:pt x="0" y="83184"/>
                  </a:moveTo>
                  <a:lnTo>
                    <a:pt x="6532" y="50792"/>
                  </a:lnTo>
                  <a:lnTo>
                    <a:pt x="24352" y="24352"/>
                  </a:lnTo>
                  <a:lnTo>
                    <a:pt x="50792" y="6532"/>
                  </a:lnTo>
                  <a:lnTo>
                    <a:pt x="83185" y="0"/>
                  </a:lnTo>
                  <a:lnTo>
                    <a:pt x="2312543" y="0"/>
                  </a:lnTo>
                  <a:lnTo>
                    <a:pt x="2344935" y="6532"/>
                  </a:lnTo>
                  <a:lnTo>
                    <a:pt x="2371375" y="24352"/>
                  </a:lnTo>
                  <a:lnTo>
                    <a:pt x="2389195" y="50792"/>
                  </a:lnTo>
                  <a:lnTo>
                    <a:pt x="2395728" y="83184"/>
                  </a:lnTo>
                  <a:lnTo>
                    <a:pt x="2395728" y="748919"/>
                  </a:lnTo>
                  <a:lnTo>
                    <a:pt x="2389195" y="781311"/>
                  </a:lnTo>
                  <a:lnTo>
                    <a:pt x="2371375" y="807751"/>
                  </a:lnTo>
                  <a:lnTo>
                    <a:pt x="2344935" y="825571"/>
                  </a:lnTo>
                  <a:lnTo>
                    <a:pt x="2312543" y="832103"/>
                  </a:lnTo>
                  <a:lnTo>
                    <a:pt x="83185" y="832103"/>
                  </a:lnTo>
                  <a:lnTo>
                    <a:pt x="50792" y="825571"/>
                  </a:lnTo>
                  <a:lnTo>
                    <a:pt x="24352" y="807751"/>
                  </a:lnTo>
                  <a:lnTo>
                    <a:pt x="6532" y="781311"/>
                  </a:lnTo>
                  <a:lnTo>
                    <a:pt x="0" y="748919"/>
                  </a:lnTo>
                  <a:lnTo>
                    <a:pt x="0" y="83184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351391" y="4436109"/>
            <a:ext cx="227203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13-01</a:t>
            </a:r>
            <a:r>
              <a:rPr sz="16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«Протокол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проведения</a:t>
            </a:r>
            <a:r>
              <a:rPr sz="16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ГИА-9</a:t>
            </a:r>
            <a:r>
              <a:rPr sz="16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в</a:t>
            </a:r>
            <a:r>
              <a:rPr sz="16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16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ППЭ</a:t>
            </a:r>
            <a:r>
              <a:rPr sz="1600" dirty="0">
                <a:latin typeface="Calibri"/>
                <a:cs typeface="Calibri"/>
              </a:rPr>
              <a:t>»</a:t>
            </a:r>
          </a:p>
        </p:txBody>
      </p:sp>
      <p:grpSp>
        <p:nvGrpSpPr>
          <p:cNvPr id="42" name="object 42"/>
          <p:cNvGrpSpPr/>
          <p:nvPr/>
        </p:nvGrpSpPr>
        <p:grpSpPr>
          <a:xfrm>
            <a:off x="242315" y="3044990"/>
            <a:ext cx="2843530" cy="1104900"/>
            <a:chOff x="242315" y="3044990"/>
            <a:chExt cx="2843530" cy="1104900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2315" y="3044990"/>
              <a:ext cx="2843403" cy="11046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1751" y="3084576"/>
              <a:ext cx="2734056" cy="99669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63092" y="3091688"/>
            <a:ext cx="241236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Конверт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 упаковки </a:t>
            </a:r>
            <a:r>
              <a:rPr sz="2000" spc="-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использованных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13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черновиков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75560" y="153923"/>
            <a:ext cx="722630" cy="539750"/>
          </a:xfrm>
          <a:prstGeom prst="rect">
            <a:avLst/>
          </a:prstGeom>
          <a:solidFill>
            <a:srgbClr val="FF0000"/>
          </a:solidFill>
          <a:ln w="12192">
            <a:solidFill>
              <a:srgbClr val="486CA7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125"/>
              </a:spcBef>
            </a:pPr>
            <a:r>
              <a:rPr sz="1600" b="1" spc="-5" dirty="0">
                <a:latin typeface="Cambria"/>
                <a:cs typeface="Cambria"/>
              </a:rPr>
              <a:t>9:45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86328" y="5815584"/>
            <a:ext cx="8369934" cy="584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335"/>
              </a:spcBef>
            </a:pP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Общественному</a:t>
            </a:r>
            <a:r>
              <a:rPr sz="1600" b="1" spc="4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наблюдателю</a:t>
            </a:r>
            <a:r>
              <a:rPr sz="1600" b="1" spc="4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необходимо</a:t>
            </a:r>
            <a:r>
              <a:rPr sz="1600" b="1" spc="2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обратить</a:t>
            </a:r>
            <a:r>
              <a:rPr sz="1600" b="1" spc="2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внимание</a:t>
            </a:r>
            <a:endParaRPr sz="1600" dirty="0">
              <a:latin typeface="Century Gothic"/>
              <a:cs typeface="Century Gothic"/>
            </a:endParaRPr>
          </a:p>
          <a:p>
            <a:pPr marL="5143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на</a:t>
            </a:r>
            <a:r>
              <a:rPr sz="1600" b="1" spc="2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entury Gothic"/>
                <a:cs typeface="Century Gothic"/>
              </a:rPr>
              <a:t>целостность</a:t>
            </a:r>
            <a:r>
              <a:rPr sz="1600" b="1" spc="6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entury Gothic"/>
                <a:cs typeface="Century Gothic"/>
              </a:rPr>
              <a:t>пакетов</a:t>
            </a:r>
            <a:r>
              <a:rPr sz="1600" b="1" spc="4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с</a:t>
            </a:r>
            <a:r>
              <a:rPr sz="1600" b="1" spc="1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ИК</a:t>
            </a:r>
            <a:r>
              <a:rPr sz="1600" b="1" spc="1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при</a:t>
            </a:r>
            <a:r>
              <a:rPr sz="1600" b="1" spc="1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entury Gothic"/>
                <a:cs typeface="Century Gothic"/>
              </a:rPr>
              <a:t>выдаче</a:t>
            </a:r>
            <a:r>
              <a:rPr sz="1600" b="1" spc="3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их</a:t>
            </a:r>
            <a:r>
              <a:rPr sz="1600" b="1" spc="2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entury Gothic"/>
                <a:cs typeface="Century Gothic"/>
              </a:rPr>
              <a:t>ответственным</a:t>
            </a:r>
            <a:r>
              <a:rPr sz="1600" b="1" spc="7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2E5496"/>
                </a:solidFill>
                <a:latin typeface="Century Gothic"/>
                <a:cs typeface="Century Gothic"/>
              </a:rPr>
              <a:t>организаторам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84982" y="6464046"/>
            <a:ext cx="8594725" cy="0"/>
          </a:xfrm>
          <a:custGeom>
            <a:avLst/>
            <a:gdLst/>
            <a:ahLst/>
            <a:cxnLst/>
            <a:rect l="l" t="t" r="r" b="b"/>
            <a:pathLst>
              <a:path w="8594725">
                <a:moveTo>
                  <a:pt x="0" y="0"/>
                </a:moveTo>
                <a:lnTo>
                  <a:pt x="8594217" y="0"/>
                </a:lnTo>
              </a:path>
            </a:pathLst>
          </a:custGeom>
          <a:ln w="28956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9" name="object 49"/>
          <p:cNvGrpSpPr/>
          <p:nvPr/>
        </p:nvGrpSpPr>
        <p:grpSpPr>
          <a:xfrm>
            <a:off x="242315" y="4133138"/>
            <a:ext cx="2843530" cy="1086485"/>
            <a:chOff x="242315" y="4133138"/>
            <a:chExt cx="2843530" cy="1086485"/>
          </a:xfrm>
        </p:grpSpPr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315" y="4133138"/>
              <a:ext cx="2843403" cy="10863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1751" y="4172712"/>
              <a:ext cx="2734056" cy="978407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63092" y="4328921"/>
            <a:ext cx="24123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0320" marR="5080" indent="-7620">
              <a:lnSpc>
                <a:spcPts val="2160"/>
              </a:lnSpc>
              <a:spcBef>
                <a:spcPts val="37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Конверт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 упаковки </a:t>
            </a:r>
            <a:r>
              <a:rPr sz="2000" spc="-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использованных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КИМ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2315" y="5221223"/>
            <a:ext cx="2843530" cy="1438275"/>
            <a:chOff x="242315" y="5221223"/>
            <a:chExt cx="2843530" cy="1438275"/>
          </a:xfrm>
        </p:grpSpPr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315" y="5221223"/>
              <a:ext cx="2843403" cy="143827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1751" y="5260847"/>
              <a:ext cx="2734056" cy="1330452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272282" y="5378602"/>
            <a:ext cx="868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71560" algn="l"/>
              </a:tabLst>
            </a:pPr>
            <a:r>
              <a:rPr sz="1800" u="heavy" dirty="0">
                <a:solidFill>
                  <a:srgbClr val="FFFFF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	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1964" y="5378602"/>
            <a:ext cx="2172970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35890" marR="5080" indent="-123825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Конверт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упаковки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неиспользованных,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бракованных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endParaRPr sz="1800" dirty="0">
              <a:latin typeface="Calibri"/>
              <a:cs typeface="Calibri"/>
            </a:endParaRPr>
          </a:p>
          <a:p>
            <a:pPr marL="276225">
              <a:lnSpc>
                <a:spcPts val="1925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испорченных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ИК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8488" y="192441"/>
            <a:ext cx="73279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chemeClr val="tx2"/>
                </a:solidFill>
              </a:rPr>
              <a:t>Проведение экзамена</a:t>
            </a:r>
            <a:r>
              <a:rPr sz="3200" b="1" spc="15" dirty="0">
                <a:solidFill>
                  <a:schemeClr val="tx2"/>
                </a:solidFill>
              </a:rPr>
              <a:t> </a:t>
            </a:r>
            <a:r>
              <a:rPr sz="3200" b="1" spc="-5" dirty="0">
                <a:solidFill>
                  <a:schemeClr val="tx2"/>
                </a:solidFill>
              </a:rPr>
              <a:t>в </a:t>
            </a:r>
            <a:r>
              <a:rPr sz="3200" b="1" spc="-10" dirty="0">
                <a:solidFill>
                  <a:schemeClr val="tx2"/>
                </a:solidFill>
              </a:rPr>
              <a:t>аудитории</a:t>
            </a:r>
            <a:r>
              <a:rPr sz="3200" b="1" spc="5" dirty="0">
                <a:solidFill>
                  <a:schemeClr val="tx2"/>
                </a:solidFill>
              </a:rPr>
              <a:t> </a:t>
            </a:r>
            <a:r>
              <a:rPr sz="3200" b="1" spc="-10" dirty="0">
                <a:solidFill>
                  <a:schemeClr val="tx2"/>
                </a:solidFill>
              </a:rPr>
              <a:t>ППЭ</a:t>
            </a:r>
            <a:endParaRPr sz="3200" b="1" dirty="0">
              <a:solidFill>
                <a:schemeClr val="tx2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4060" y="771144"/>
            <a:ext cx="10078085" cy="1813560"/>
            <a:chOff x="2004060" y="771144"/>
            <a:chExt cx="10078085" cy="1813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4060" y="771144"/>
              <a:ext cx="10077831" cy="18131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1972" y="845819"/>
              <a:ext cx="10009251" cy="17217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51304" y="798576"/>
              <a:ext cx="9992995" cy="1728470"/>
            </a:xfrm>
            <a:custGeom>
              <a:avLst/>
              <a:gdLst/>
              <a:ahLst/>
              <a:cxnLst/>
              <a:rect l="l" t="t" r="r" b="b"/>
              <a:pathLst>
                <a:path w="9992995" h="1728470">
                  <a:moveTo>
                    <a:pt x="9704832" y="0"/>
                  </a:moveTo>
                  <a:lnTo>
                    <a:pt x="288035" y="0"/>
                  </a:ln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0" y="1440179"/>
                  </a:lnTo>
                  <a:lnTo>
                    <a:pt x="3768" y="1486913"/>
                  </a:lnTo>
                  <a:lnTo>
                    <a:pt x="14679" y="1531242"/>
                  </a:lnTo>
                  <a:lnTo>
                    <a:pt x="32140" y="1572572"/>
                  </a:lnTo>
                  <a:lnTo>
                    <a:pt x="55558" y="1610313"/>
                  </a:lnTo>
                  <a:lnTo>
                    <a:pt x="84343" y="1643872"/>
                  </a:lnTo>
                  <a:lnTo>
                    <a:pt x="117902" y="1672657"/>
                  </a:lnTo>
                  <a:lnTo>
                    <a:pt x="155643" y="1696075"/>
                  </a:lnTo>
                  <a:lnTo>
                    <a:pt x="196973" y="1713536"/>
                  </a:lnTo>
                  <a:lnTo>
                    <a:pt x="241302" y="1724447"/>
                  </a:lnTo>
                  <a:lnTo>
                    <a:pt x="288035" y="1728215"/>
                  </a:lnTo>
                  <a:lnTo>
                    <a:pt x="9704832" y="1728215"/>
                  </a:lnTo>
                  <a:lnTo>
                    <a:pt x="9751565" y="1724447"/>
                  </a:lnTo>
                  <a:lnTo>
                    <a:pt x="9795894" y="1713536"/>
                  </a:lnTo>
                  <a:lnTo>
                    <a:pt x="9837224" y="1696075"/>
                  </a:lnTo>
                  <a:lnTo>
                    <a:pt x="9874965" y="1672657"/>
                  </a:lnTo>
                  <a:lnTo>
                    <a:pt x="9908524" y="1643872"/>
                  </a:lnTo>
                  <a:lnTo>
                    <a:pt x="9937309" y="1610313"/>
                  </a:lnTo>
                  <a:lnTo>
                    <a:pt x="9960727" y="1572572"/>
                  </a:lnTo>
                  <a:lnTo>
                    <a:pt x="9978188" y="1531242"/>
                  </a:lnTo>
                  <a:lnTo>
                    <a:pt x="9989099" y="1486913"/>
                  </a:lnTo>
                  <a:lnTo>
                    <a:pt x="9992868" y="1440179"/>
                  </a:lnTo>
                  <a:lnTo>
                    <a:pt x="9992868" y="288036"/>
                  </a:lnTo>
                  <a:lnTo>
                    <a:pt x="9989099" y="241302"/>
                  </a:lnTo>
                  <a:lnTo>
                    <a:pt x="9978188" y="196973"/>
                  </a:lnTo>
                  <a:lnTo>
                    <a:pt x="9960727" y="155643"/>
                  </a:lnTo>
                  <a:lnTo>
                    <a:pt x="9937309" y="117902"/>
                  </a:lnTo>
                  <a:lnTo>
                    <a:pt x="9908524" y="84343"/>
                  </a:lnTo>
                  <a:lnTo>
                    <a:pt x="9874965" y="55558"/>
                  </a:lnTo>
                  <a:lnTo>
                    <a:pt x="9837224" y="32140"/>
                  </a:lnTo>
                  <a:lnTo>
                    <a:pt x="9795894" y="14679"/>
                  </a:lnTo>
                  <a:lnTo>
                    <a:pt x="9751565" y="3768"/>
                  </a:lnTo>
                  <a:lnTo>
                    <a:pt x="9704832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051304" y="798576"/>
              <a:ext cx="9992995" cy="1728470"/>
            </a:xfrm>
            <a:custGeom>
              <a:avLst/>
              <a:gdLst/>
              <a:ahLst/>
              <a:cxnLst/>
              <a:rect l="l" t="t" r="r" b="b"/>
              <a:pathLst>
                <a:path w="9992995" h="1728470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5" y="0"/>
                  </a:lnTo>
                  <a:lnTo>
                    <a:pt x="9704832" y="0"/>
                  </a:lnTo>
                  <a:lnTo>
                    <a:pt x="9751565" y="3768"/>
                  </a:lnTo>
                  <a:lnTo>
                    <a:pt x="9795894" y="14679"/>
                  </a:lnTo>
                  <a:lnTo>
                    <a:pt x="9837224" y="32140"/>
                  </a:lnTo>
                  <a:lnTo>
                    <a:pt x="9874965" y="55558"/>
                  </a:lnTo>
                  <a:lnTo>
                    <a:pt x="9908524" y="84343"/>
                  </a:lnTo>
                  <a:lnTo>
                    <a:pt x="9937309" y="117902"/>
                  </a:lnTo>
                  <a:lnTo>
                    <a:pt x="9960727" y="155643"/>
                  </a:lnTo>
                  <a:lnTo>
                    <a:pt x="9978188" y="196973"/>
                  </a:lnTo>
                  <a:lnTo>
                    <a:pt x="9989099" y="241302"/>
                  </a:lnTo>
                  <a:lnTo>
                    <a:pt x="9992868" y="288036"/>
                  </a:lnTo>
                  <a:lnTo>
                    <a:pt x="9992868" y="1440179"/>
                  </a:lnTo>
                  <a:lnTo>
                    <a:pt x="9989099" y="1486913"/>
                  </a:lnTo>
                  <a:lnTo>
                    <a:pt x="9978188" y="1531242"/>
                  </a:lnTo>
                  <a:lnTo>
                    <a:pt x="9960727" y="1572572"/>
                  </a:lnTo>
                  <a:lnTo>
                    <a:pt x="9937309" y="1610313"/>
                  </a:lnTo>
                  <a:lnTo>
                    <a:pt x="9908524" y="1643872"/>
                  </a:lnTo>
                  <a:lnTo>
                    <a:pt x="9874965" y="1672657"/>
                  </a:lnTo>
                  <a:lnTo>
                    <a:pt x="9837224" y="1696075"/>
                  </a:lnTo>
                  <a:lnTo>
                    <a:pt x="9795894" y="1713536"/>
                  </a:lnTo>
                  <a:lnTo>
                    <a:pt x="9751565" y="1724447"/>
                  </a:lnTo>
                  <a:lnTo>
                    <a:pt x="9704832" y="1728215"/>
                  </a:lnTo>
                  <a:lnTo>
                    <a:pt x="288035" y="1728215"/>
                  </a:lnTo>
                  <a:lnTo>
                    <a:pt x="241302" y="1724447"/>
                  </a:lnTo>
                  <a:lnTo>
                    <a:pt x="196973" y="1713536"/>
                  </a:lnTo>
                  <a:lnTo>
                    <a:pt x="155643" y="1696075"/>
                  </a:lnTo>
                  <a:lnTo>
                    <a:pt x="117902" y="1672657"/>
                  </a:lnTo>
                  <a:lnTo>
                    <a:pt x="84343" y="1643872"/>
                  </a:lnTo>
                  <a:lnTo>
                    <a:pt x="55558" y="1610313"/>
                  </a:lnTo>
                  <a:lnTo>
                    <a:pt x="32140" y="1572572"/>
                  </a:lnTo>
                  <a:lnTo>
                    <a:pt x="14679" y="1531242"/>
                  </a:lnTo>
                  <a:lnTo>
                    <a:pt x="3768" y="1486913"/>
                  </a:lnTo>
                  <a:lnTo>
                    <a:pt x="0" y="1440179"/>
                  </a:lnTo>
                  <a:lnTo>
                    <a:pt x="0" y="28803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14498" y="916050"/>
            <a:ext cx="9649460" cy="148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Century Gothic"/>
                <a:cs typeface="Century Gothic"/>
              </a:rPr>
              <a:t>Ответственный</a:t>
            </a:r>
            <a:r>
              <a:rPr sz="1600" b="1" i="1" spc="75" dirty="0">
                <a:latin typeface="Century Gothic"/>
                <a:cs typeface="Century Gothic"/>
              </a:rPr>
              <a:t> </a:t>
            </a:r>
            <a:r>
              <a:rPr sz="1600" b="1" i="1" spc="-10" dirty="0">
                <a:latin typeface="Century Gothic"/>
                <a:cs typeface="Century Gothic"/>
              </a:rPr>
              <a:t>организатор</a:t>
            </a:r>
            <a:r>
              <a:rPr sz="1600" b="1" i="1" spc="60" dirty="0">
                <a:latin typeface="Century Gothic"/>
                <a:cs typeface="Century Gothic"/>
              </a:rPr>
              <a:t> </a:t>
            </a:r>
            <a:r>
              <a:rPr sz="1600" b="1" i="1" spc="-10" dirty="0">
                <a:latin typeface="Century Gothic"/>
                <a:cs typeface="Century Gothic"/>
              </a:rPr>
              <a:t>проводит</a:t>
            </a:r>
            <a:r>
              <a:rPr sz="1600" b="1" i="1" spc="35" dirty="0">
                <a:latin typeface="Century Gothic"/>
                <a:cs typeface="Century Gothic"/>
              </a:rPr>
              <a:t> </a:t>
            </a:r>
            <a:r>
              <a:rPr sz="1600" b="1" i="1" spc="-5" dirty="0">
                <a:latin typeface="Century Gothic"/>
                <a:cs typeface="Century Gothic"/>
              </a:rPr>
              <a:t>инструктаж</a:t>
            </a:r>
            <a:r>
              <a:rPr sz="1600" b="1" i="1" spc="45" dirty="0">
                <a:latin typeface="Century Gothic"/>
                <a:cs typeface="Century Gothic"/>
              </a:rPr>
              <a:t> </a:t>
            </a:r>
            <a:r>
              <a:rPr sz="1600" b="1" i="1" spc="-5" dirty="0">
                <a:latin typeface="Century Gothic"/>
                <a:cs typeface="Century Gothic"/>
              </a:rPr>
              <a:t>участников.</a:t>
            </a:r>
            <a:r>
              <a:rPr sz="1600" b="1" i="1" spc="25" dirty="0">
                <a:latin typeface="Century Gothic"/>
                <a:cs typeface="Century Gothic"/>
              </a:rPr>
              <a:t> </a:t>
            </a:r>
            <a:r>
              <a:rPr sz="1600" b="1" i="1" spc="-10" dirty="0">
                <a:latin typeface="Century Gothic"/>
                <a:cs typeface="Century Gothic"/>
              </a:rPr>
              <a:t>Первая</a:t>
            </a:r>
            <a:r>
              <a:rPr sz="1600" b="1" i="1" spc="35" dirty="0">
                <a:latin typeface="Century Gothic"/>
                <a:cs typeface="Century Gothic"/>
              </a:rPr>
              <a:t> </a:t>
            </a:r>
            <a:r>
              <a:rPr sz="1600" b="1" i="1" spc="-10" dirty="0">
                <a:latin typeface="Century Gothic"/>
                <a:cs typeface="Century Gothic"/>
              </a:rPr>
              <a:t>часть</a:t>
            </a:r>
            <a:r>
              <a:rPr sz="1600" b="1" i="1" spc="35" dirty="0">
                <a:latin typeface="Century Gothic"/>
                <a:cs typeface="Century Gothic"/>
              </a:rPr>
              <a:t> </a:t>
            </a:r>
            <a:r>
              <a:rPr sz="1600" b="1" i="1" spc="-5" dirty="0">
                <a:latin typeface="Century Gothic"/>
                <a:cs typeface="Century Gothic"/>
              </a:rPr>
              <a:t>инструктажа </a:t>
            </a:r>
            <a:r>
              <a:rPr sz="1600" b="1" i="1" spc="-434" dirty="0">
                <a:latin typeface="Century Gothic"/>
                <a:cs typeface="Century Gothic"/>
              </a:rPr>
              <a:t> </a:t>
            </a:r>
            <a:r>
              <a:rPr sz="1600" b="1" i="1" spc="-10" dirty="0">
                <a:latin typeface="Century Gothic"/>
                <a:cs typeface="Century Gothic"/>
              </a:rPr>
              <a:t>начинается</a:t>
            </a:r>
            <a:r>
              <a:rPr sz="1600" b="1" i="1" spc="40" dirty="0">
                <a:latin typeface="Century Gothic"/>
                <a:cs typeface="Century Gothic"/>
              </a:rPr>
              <a:t> </a:t>
            </a:r>
            <a:r>
              <a:rPr sz="1600" b="1" i="1" spc="-5" dirty="0">
                <a:latin typeface="Century Gothic"/>
                <a:cs typeface="Century Gothic"/>
              </a:rPr>
              <a:t>в </a:t>
            </a:r>
            <a:r>
              <a:rPr sz="1600" b="1" i="1" spc="-10" dirty="0">
                <a:latin typeface="Century Gothic"/>
                <a:cs typeface="Century Gothic"/>
              </a:rPr>
              <a:t>9.50:</a:t>
            </a:r>
            <a:endParaRPr sz="1600" dirty="0">
              <a:latin typeface="Century Gothic"/>
              <a:cs typeface="Century Gothic"/>
            </a:endParaRPr>
          </a:p>
          <a:p>
            <a:pPr marL="207645" indent="-195580">
              <a:lnSpc>
                <a:spcPts val="1910"/>
              </a:lnSpc>
              <a:buFont typeface="Arial"/>
              <a:buChar char="•"/>
              <a:tabLst>
                <a:tab pos="208279" algn="l"/>
              </a:tabLst>
            </a:pPr>
            <a:r>
              <a:rPr sz="1600" spc="-5" dirty="0">
                <a:latin typeface="Century Gothic"/>
                <a:cs typeface="Century Gothic"/>
              </a:rPr>
              <a:t>о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порядке</a:t>
            </a:r>
            <a:r>
              <a:rPr sz="1600" spc="-10" dirty="0">
                <a:latin typeface="Century Gothic"/>
                <a:cs typeface="Century Gothic"/>
              </a:rPr>
              <a:t> проведения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экзамена;</a:t>
            </a:r>
            <a:endParaRPr sz="1600" dirty="0">
              <a:latin typeface="Century Gothic"/>
              <a:cs typeface="Century Gothic"/>
            </a:endParaRPr>
          </a:p>
          <a:p>
            <a:pPr marL="207645" indent="-195580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600" spc="-5" dirty="0">
                <a:latin typeface="Century Gothic"/>
                <a:cs typeface="Century Gothic"/>
              </a:rPr>
              <a:t>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правилах </a:t>
            </a:r>
            <a:r>
              <a:rPr sz="1600" spc="-10" dirty="0">
                <a:latin typeface="Century Gothic"/>
                <a:cs typeface="Century Gothic"/>
              </a:rPr>
              <a:t>подачи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апелляции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нарушении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установленного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порядка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проведения;</a:t>
            </a:r>
            <a:endParaRPr sz="1600" dirty="0">
              <a:latin typeface="Century Gothic"/>
              <a:cs typeface="Century Gothic"/>
            </a:endParaRPr>
          </a:p>
          <a:p>
            <a:pPr marL="207645" indent="-195580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600" spc="-5" dirty="0">
                <a:latin typeface="Century Gothic"/>
                <a:cs typeface="Century Gothic"/>
              </a:rPr>
              <a:t>о </a:t>
            </a:r>
            <a:r>
              <a:rPr sz="1600" spc="-5" dirty="0" err="1" smtClean="0">
                <a:latin typeface="Century Gothic"/>
                <a:cs typeface="Century Gothic"/>
              </a:rPr>
              <a:t>случаях</a:t>
            </a:r>
            <a:r>
              <a:rPr sz="1600" dirty="0" smtClean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удаления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 err="1" smtClean="0">
                <a:latin typeface="Century Gothic"/>
                <a:cs typeface="Century Gothic"/>
              </a:rPr>
              <a:t>экзамена</a:t>
            </a:r>
            <a:r>
              <a:rPr lang="ru-RU" sz="1600" spc="-10" dirty="0" smtClean="0">
                <a:latin typeface="Century Gothic"/>
                <a:cs typeface="Century Gothic"/>
              </a:rPr>
              <a:t>, досрочного завершения участником экзамена</a:t>
            </a:r>
            <a:r>
              <a:rPr sz="1600" spc="-10" dirty="0" smtClean="0">
                <a:latin typeface="Century Gothic"/>
                <a:cs typeface="Century Gothic"/>
              </a:rPr>
              <a:t>;</a:t>
            </a:r>
            <a:endParaRPr sz="1600" dirty="0">
              <a:latin typeface="Century Gothic"/>
              <a:cs typeface="Century Gothic"/>
            </a:endParaRPr>
          </a:p>
          <a:p>
            <a:pPr marL="207645" indent="-195580">
              <a:lnSpc>
                <a:spcPct val="100000"/>
              </a:lnSpc>
              <a:buFont typeface="Arial"/>
              <a:buChar char="•"/>
              <a:tabLst>
                <a:tab pos="208279" algn="l"/>
              </a:tabLst>
            </a:pPr>
            <a:r>
              <a:rPr sz="1600" spc="-5" dirty="0">
                <a:latin typeface="Century Gothic"/>
                <a:cs typeface="Century Gothic"/>
              </a:rPr>
              <a:t>о</a:t>
            </a:r>
            <a:r>
              <a:rPr sz="1600" spc="-10" dirty="0">
                <a:latin typeface="Century Gothic"/>
                <a:cs typeface="Century Gothic"/>
              </a:rPr>
              <a:t> времени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ознакомления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результатами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04060" y="2583052"/>
            <a:ext cx="10078085" cy="1848485"/>
            <a:chOff x="2004060" y="2583052"/>
            <a:chExt cx="10078085" cy="1848485"/>
          </a:xfrm>
        </p:grpSpPr>
        <p:sp>
          <p:nvSpPr>
            <p:cNvPr id="10" name="object 10"/>
            <p:cNvSpPr/>
            <p:nvPr/>
          </p:nvSpPr>
          <p:spPr>
            <a:xfrm>
              <a:off x="2051304" y="2586227"/>
              <a:ext cx="9992995" cy="858519"/>
            </a:xfrm>
            <a:custGeom>
              <a:avLst/>
              <a:gdLst/>
              <a:ahLst/>
              <a:cxnLst/>
              <a:rect l="l" t="t" r="r" b="b"/>
              <a:pathLst>
                <a:path w="9992995" h="858520">
                  <a:moveTo>
                    <a:pt x="9849866" y="0"/>
                  </a:moveTo>
                  <a:lnTo>
                    <a:pt x="143001" y="0"/>
                  </a:lnTo>
                  <a:lnTo>
                    <a:pt x="97796" y="7288"/>
                  </a:lnTo>
                  <a:lnTo>
                    <a:pt x="58539" y="27586"/>
                  </a:lnTo>
                  <a:lnTo>
                    <a:pt x="27586" y="58539"/>
                  </a:lnTo>
                  <a:lnTo>
                    <a:pt x="7288" y="97796"/>
                  </a:lnTo>
                  <a:lnTo>
                    <a:pt x="0" y="143001"/>
                  </a:lnTo>
                  <a:lnTo>
                    <a:pt x="0" y="715010"/>
                  </a:lnTo>
                  <a:lnTo>
                    <a:pt x="7288" y="760215"/>
                  </a:lnTo>
                  <a:lnTo>
                    <a:pt x="27586" y="799472"/>
                  </a:lnTo>
                  <a:lnTo>
                    <a:pt x="58539" y="830425"/>
                  </a:lnTo>
                  <a:lnTo>
                    <a:pt x="97796" y="850723"/>
                  </a:lnTo>
                  <a:lnTo>
                    <a:pt x="143001" y="858012"/>
                  </a:lnTo>
                  <a:lnTo>
                    <a:pt x="9849866" y="858012"/>
                  </a:lnTo>
                  <a:lnTo>
                    <a:pt x="9895071" y="850723"/>
                  </a:lnTo>
                  <a:lnTo>
                    <a:pt x="9934328" y="830425"/>
                  </a:lnTo>
                  <a:lnTo>
                    <a:pt x="9965281" y="799472"/>
                  </a:lnTo>
                  <a:lnTo>
                    <a:pt x="9985579" y="760215"/>
                  </a:lnTo>
                  <a:lnTo>
                    <a:pt x="9992868" y="715010"/>
                  </a:lnTo>
                  <a:lnTo>
                    <a:pt x="9992868" y="143001"/>
                  </a:lnTo>
                  <a:lnTo>
                    <a:pt x="9985579" y="97796"/>
                  </a:lnTo>
                  <a:lnTo>
                    <a:pt x="9965281" y="58539"/>
                  </a:lnTo>
                  <a:lnTo>
                    <a:pt x="9934328" y="27586"/>
                  </a:lnTo>
                  <a:lnTo>
                    <a:pt x="9895071" y="7288"/>
                  </a:lnTo>
                  <a:lnTo>
                    <a:pt x="984986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1304" y="2586227"/>
              <a:ext cx="9992995" cy="858519"/>
            </a:xfrm>
            <a:custGeom>
              <a:avLst/>
              <a:gdLst/>
              <a:ahLst/>
              <a:cxnLst/>
              <a:rect l="l" t="t" r="r" b="b"/>
              <a:pathLst>
                <a:path w="9992995" h="858520">
                  <a:moveTo>
                    <a:pt x="0" y="143001"/>
                  </a:moveTo>
                  <a:lnTo>
                    <a:pt x="7288" y="97796"/>
                  </a:lnTo>
                  <a:lnTo>
                    <a:pt x="27586" y="58539"/>
                  </a:lnTo>
                  <a:lnTo>
                    <a:pt x="58539" y="27586"/>
                  </a:lnTo>
                  <a:lnTo>
                    <a:pt x="97796" y="7288"/>
                  </a:lnTo>
                  <a:lnTo>
                    <a:pt x="143001" y="0"/>
                  </a:lnTo>
                  <a:lnTo>
                    <a:pt x="9849866" y="0"/>
                  </a:lnTo>
                  <a:lnTo>
                    <a:pt x="9895071" y="7288"/>
                  </a:lnTo>
                  <a:lnTo>
                    <a:pt x="9934328" y="27586"/>
                  </a:lnTo>
                  <a:lnTo>
                    <a:pt x="9965281" y="58539"/>
                  </a:lnTo>
                  <a:lnTo>
                    <a:pt x="9985579" y="97796"/>
                  </a:lnTo>
                  <a:lnTo>
                    <a:pt x="9992868" y="143001"/>
                  </a:lnTo>
                  <a:lnTo>
                    <a:pt x="9992868" y="715010"/>
                  </a:lnTo>
                  <a:lnTo>
                    <a:pt x="9985579" y="760215"/>
                  </a:lnTo>
                  <a:lnTo>
                    <a:pt x="9965281" y="799472"/>
                  </a:lnTo>
                  <a:lnTo>
                    <a:pt x="9934328" y="830425"/>
                  </a:lnTo>
                  <a:lnTo>
                    <a:pt x="9895071" y="850723"/>
                  </a:lnTo>
                  <a:lnTo>
                    <a:pt x="9849866" y="858012"/>
                  </a:lnTo>
                  <a:lnTo>
                    <a:pt x="143001" y="858012"/>
                  </a:lnTo>
                  <a:lnTo>
                    <a:pt x="97796" y="850723"/>
                  </a:lnTo>
                  <a:lnTo>
                    <a:pt x="58539" y="830425"/>
                  </a:lnTo>
                  <a:lnTo>
                    <a:pt x="27586" y="799472"/>
                  </a:lnTo>
                  <a:lnTo>
                    <a:pt x="7288" y="760215"/>
                  </a:lnTo>
                  <a:lnTo>
                    <a:pt x="0" y="715010"/>
                  </a:lnTo>
                  <a:lnTo>
                    <a:pt x="0" y="143001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4060" y="3476307"/>
              <a:ext cx="10077831" cy="8607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6252" y="3441153"/>
              <a:ext cx="10054971" cy="9901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51304" y="3503675"/>
              <a:ext cx="9992995" cy="775970"/>
            </a:xfrm>
            <a:custGeom>
              <a:avLst/>
              <a:gdLst/>
              <a:ahLst/>
              <a:cxnLst/>
              <a:rect l="l" t="t" r="r" b="b"/>
              <a:pathLst>
                <a:path w="9992995" h="775970">
                  <a:moveTo>
                    <a:pt x="9863582" y="0"/>
                  </a:moveTo>
                  <a:lnTo>
                    <a:pt x="129285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6"/>
                  </a:lnTo>
                  <a:lnTo>
                    <a:pt x="0" y="646430"/>
                  </a:lnTo>
                  <a:lnTo>
                    <a:pt x="10163" y="696741"/>
                  </a:lnTo>
                  <a:lnTo>
                    <a:pt x="37877" y="737838"/>
                  </a:lnTo>
                  <a:lnTo>
                    <a:pt x="78974" y="765552"/>
                  </a:lnTo>
                  <a:lnTo>
                    <a:pt x="129285" y="775716"/>
                  </a:lnTo>
                  <a:lnTo>
                    <a:pt x="9863582" y="775716"/>
                  </a:lnTo>
                  <a:lnTo>
                    <a:pt x="9913893" y="765552"/>
                  </a:lnTo>
                  <a:lnTo>
                    <a:pt x="9954990" y="737838"/>
                  </a:lnTo>
                  <a:lnTo>
                    <a:pt x="9982704" y="696741"/>
                  </a:lnTo>
                  <a:lnTo>
                    <a:pt x="9992868" y="646430"/>
                  </a:lnTo>
                  <a:lnTo>
                    <a:pt x="9992868" y="129286"/>
                  </a:lnTo>
                  <a:lnTo>
                    <a:pt x="9982704" y="78974"/>
                  </a:lnTo>
                  <a:lnTo>
                    <a:pt x="9954990" y="37877"/>
                  </a:lnTo>
                  <a:lnTo>
                    <a:pt x="9913893" y="10163"/>
                  </a:lnTo>
                  <a:lnTo>
                    <a:pt x="9863582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1304" y="3503675"/>
              <a:ext cx="9992995" cy="775970"/>
            </a:xfrm>
            <a:custGeom>
              <a:avLst/>
              <a:gdLst/>
              <a:ahLst/>
              <a:cxnLst/>
              <a:rect l="l" t="t" r="r" b="b"/>
              <a:pathLst>
                <a:path w="9992995" h="77597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7"/>
                  </a:lnTo>
                  <a:lnTo>
                    <a:pt x="78974" y="10163"/>
                  </a:lnTo>
                  <a:lnTo>
                    <a:pt x="129285" y="0"/>
                  </a:lnTo>
                  <a:lnTo>
                    <a:pt x="9863582" y="0"/>
                  </a:lnTo>
                  <a:lnTo>
                    <a:pt x="9913893" y="10163"/>
                  </a:lnTo>
                  <a:lnTo>
                    <a:pt x="9954990" y="37877"/>
                  </a:lnTo>
                  <a:lnTo>
                    <a:pt x="9982704" y="78974"/>
                  </a:lnTo>
                  <a:lnTo>
                    <a:pt x="9992868" y="129286"/>
                  </a:lnTo>
                  <a:lnTo>
                    <a:pt x="9992868" y="646430"/>
                  </a:lnTo>
                  <a:lnTo>
                    <a:pt x="9982704" y="696741"/>
                  </a:lnTo>
                  <a:lnTo>
                    <a:pt x="9954990" y="737838"/>
                  </a:lnTo>
                  <a:lnTo>
                    <a:pt x="9913893" y="765552"/>
                  </a:lnTo>
                  <a:lnTo>
                    <a:pt x="9863582" y="775716"/>
                  </a:lnTo>
                  <a:lnTo>
                    <a:pt x="129285" y="775716"/>
                  </a:lnTo>
                  <a:lnTo>
                    <a:pt x="78974" y="765552"/>
                  </a:lnTo>
                  <a:lnTo>
                    <a:pt x="37877" y="737838"/>
                  </a:lnTo>
                  <a:lnTo>
                    <a:pt x="10163" y="696741"/>
                  </a:lnTo>
                  <a:lnTo>
                    <a:pt x="0" y="646430"/>
                  </a:lnTo>
                  <a:lnTo>
                    <a:pt x="0" y="12928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67889" y="2633852"/>
            <a:ext cx="9761855" cy="138563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 marR="12065" algn="just">
              <a:lnSpc>
                <a:spcPts val="1910"/>
              </a:lnSpc>
              <a:spcBef>
                <a:spcPts val="165"/>
              </a:spcBef>
            </a:pPr>
            <a:r>
              <a:rPr sz="1600" b="1" spc="-5" dirty="0">
                <a:latin typeface="Century Gothic"/>
                <a:cs typeface="Century Gothic"/>
              </a:rPr>
              <a:t>Вскрытие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ЭМ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не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ранее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10.00.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Организаторы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раздают</a:t>
            </a:r>
            <a:r>
              <a:rPr sz="1600" spc="-5" dirty="0">
                <a:latin typeface="Century Gothic"/>
                <a:cs typeface="Century Gothic"/>
              </a:rPr>
              <a:t> участникам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ИК</a:t>
            </a:r>
            <a:r>
              <a:rPr sz="1600" spc="4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произвольном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порядке.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 </a:t>
            </a:r>
            <a:r>
              <a:rPr sz="1600" spc="-10" dirty="0">
                <a:latin typeface="Century Gothic"/>
                <a:cs typeface="Century Gothic"/>
              </a:rPr>
              <a:t>протоколе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ППЭ-05-02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фиксируется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время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вскрытия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пакетов</a:t>
            </a:r>
            <a:r>
              <a:rPr sz="1600" spc="-5" dirty="0">
                <a:latin typeface="Century Gothic"/>
                <a:cs typeface="Century Gothic"/>
              </a:rPr>
              <a:t> с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ЭМ.</a:t>
            </a:r>
            <a:endParaRPr sz="1600" dirty="0">
              <a:latin typeface="Century Gothic"/>
              <a:cs typeface="Century Gothic"/>
            </a:endParaRPr>
          </a:p>
          <a:p>
            <a:pPr marL="16510" algn="just">
              <a:lnSpc>
                <a:spcPts val="1870"/>
              </a:lnSpc>
            </a:pPr>
            <a:r>
              <a:rPr sz="1600" spc="-5" dirty="0">
                <a:latin typeface="Century Gothic"/>
                <a:cs typeface="Century Gothic"/>
              </a:rPr>
              <a:t>Ответственный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организатор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проводит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вторую</a:t>
            </a:r>
            <a:r>
              <a:rPr sz="1600" b="1" spc="4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часть</a:t>
            </a:r>
            <a:r>
              <a:rPr sz="1600" b="1" spc="2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инструктажа</a:t>
            </a:r>
            <a:endParaRPr sz="1600" dirty="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  <a:spcBef>
                <a:spcPts val="1145"/>
              </a:spcBef>
            </a:pPr>
            <a:r>
              <a:rPr sz="1600" b="1" spc="-5" dirty="0">
                <a:latin typeface="Century Gothic"/>
                <a:cs typeface="Century Gothic"/>
              </a:rPr>
              <a:t>Участники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экзамена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процессе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 err="1">
                <a:latin typeface="Century Gothic"/>
                <a:cs typeface="Century Gothic"/>
              </a:rPr>
              <a:t>инструктажа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5" dirty="0" smtClean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проверяют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комплектацию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наличие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полиграфического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брака,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заполняют 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регистрационные</a:t>
            </a:r>
            <a:r>
              <a:rPr sz="1600" b="1" spc="5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поля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бланков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96439" y="4311434"/>
            <a:ext cx="10085705" cy="2366645"/>
            <a:chOff x="1996439" y="4311434"/>
            <a:chExt cx="10085705" cy="236664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4059" y="5396483"/>
              <a:ext cx="10077831" cy="7188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8631" y="5413235"/>
              <a:ext cx="9930003" cy="7449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51303" y="5423916"/>
              <a:ext cx="9992995" cy="634365"/>
            </a:xfrm>
            <a:custGeom>
              <a:avLst/>
              <a:gdLst/>
              <a:ahLst/>
              <a:cxnLst/>
              <a:rect l="l" t="t" r="r" b="b"/>
              <a:pathLst>
                <a:path w="9992995" h="634364">
                  <a:moveTo>
                    <a:pt x="9887204" y="0"/>
                  </a:moveTo>
                  <a:lnTo>
                    <a:pt x="105663" y="0"/>
                  </a:lnTo>
                  <a:lnTo>
                    <a:pt x="64561" y="8312"/>
                  </a:lnTo>
                  <a:lnTo>
                    <a:pt x="30972" y="30972"/>
                  </a:lnTo>
                  <a:lnTo>
                    <a:pt x="8312" y="64561"/>
                  </a:lnTo>
                  <a:lnTo>
                    <a:pt x="0" y="105664"/>
                  </a:lnTo>
                  <a:lnTo>
                    <a:pt x="0" y="528320"/>
                  </a:lnTo>
                  <a:lnTo>
                    <a:pt x="8312" y="569449"/>
                  </a:lnTo>
                  <a:lnTo>
                    <a:pt x="30972" y="603035"/>
                  </a:lnTo>
                  <a:lnTo>
                    <a:pt x="64561" y="625680"/>
                  </a:lnTo>
                  <a:lnTo>
                    <a:pt x="105663" y="633984"/>
                  </a:lnTo>
                  <a:lnTo>
                    <a:pt x="9887204" y="633984"/>
                  </a:lnTo>
                  <a:lnTo>
                    <a:pt x="9928306" y="625680"/>
                  </a:lnTo>
                  <a:lnTo>
                    <a:pt x="9961895" y="603035"/>
                  </a:lnTo>
                  <a:lnTo>
                    <a:pt x="9984555" y="569449"/>
                  </a:lnTo>
                  <a:lnTo>
                    <a:pt x="9992868" y="528320"/>
                  </a:lnTo>
                  <a:lnTo>
                    <a:pt x="9992868" y="105664"/>
                  </a:lnTo>
                  <a:lnTo>
                    <a:pt x="9984555" y="64561"/>
                  </a:lnTo>
                  <a:lnTo>
                    <a:pt x="9961895" y="30972"/>
                  </a:lnTo>
                  <a:lnTo>
                    <a:pt x="9928306" y="8312"/>
                  </a:lnTo>
                  <a:lnTo>
                    <a:pt x="988720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051303" y="5423916"/>
              <a:ext cx="9992995" cy="634365"/>
            </a:xfrm>
            <a:custGeom>
              <a:avLst/>
              <a:gdLst/>
              <a:ahLst/>
              <a:cxnLst/>
              <a:rect l="l" t="t" r="r" b="b"/>
              <a:pathLst>
                <a:path w="9992995" h="634364">
                  <a:moveTo>
                    <a:pt x="0" y="105664"/>
                  </a:moveTo>
                  <a:lnTo>
                    <a:pt x="8312" y="64561"/>
                  </a:lnTo>
                  <a:lnTo>
                    <a:pt x="30972" y="30972"/>
                  </a:lnTo>
                  <a:lnTo>
                    <a:pt x="64561" y="8312"/>
                  </a:lnTo>
                  <a:lnTo>
                    <a:pt x="105663" y="0"/>
                  </a:lnTo>
                  <a:lnTo>
                    <a:pt x="9887204" y="0"/>
                  </a:lnTo>
                  <a:lnTo>
                    <a:pt x="9928306" y="8312"/>
                  </a:lnTo>
                  <a:lnTo>
                    <a:pt x="9961895" y="30972"/>
                  </a:lnTo>
                  <a:lnTo>
                    <a:pt x="9984555" y="64561"/>
                  </a:lnTo>
                  <a:lnTo>
                    <a:pt x="9992868" y="105664"/>
                  </a:lnTo>
                  <a:lnTo>
                    <a:pt x="9992868" y="528320"/>
                  </a:lnTo>
                  <a:lnTo>
                    <a:pt x="9984555" y="569449"/>
                  </a:lnTo>
                  <a:lnTo>
                    <a:pt x="9961895" y="603035"/>
                  </a:lnTo>
                  <a:lnTo>
                    <a:pt x="9928306" y="625680"/>
                  </a:lnTo>
                  <a:lnTo>
                    <a:pt x="9887204" y="633984"/>
                  </a:lnTo>
                  <a:lnTo>
                    <a:pt x="105663" y="633984"/>
                  </a:lnTo>
                  <a:lnTo>
                    <a:pt x="64561" y="625680"/>
                  </a:lnTo>
                  <a:lnTo>
                    <a:pt x="30972" y="603035"/>
                  </a:lnTo>
                  <a:lnTo>
                    <a:pt x="8312" y="569449"/>
                  </a:lnTo>
                  <a:lnTo>
                    <a:pt x="0" y="528320"/>
                  </a:lnTo>
                  <a:lnTo>
                    <a:pt x="0" y="105664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4059" y="4767059"/>
              <a:ext cx="10077831" cy="6564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5583" y="4751857"/>
              <a:ext cx="9206103" cy="7449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51303" y="4794504"/>
              <a:ext cx="9992995" cy="571500"/>
            </a:xfrm>
            <a:custGeom>
              <a:avLst/>
              <a:gdLst/>
              <a:ahLst/>
              <a:cxnLst/>
              <a:rect l="l" t="t" r="r" b="b"/>
              <a:pathLst>
                <a:path w="9992995" h="571500">
                  <a:moveTo>
                    <a:pt x="9897618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9897618" y="571500"/>
                  </a:lnTo>
                  <a:lnTo>
                    <a:pt x="9934682" y="564010"/>
                  </a:lnTo>
                  <a:lnTo>
                    <a:pt x="9964959" y="543591"/>
                  </a:lnTo>
                  <a:lnTo>
                    <a:pt x="9985378" y="513314"/>
                  </a:lnTo>
                  <a:lnTo>
                    <a:pt x="9992868" y="476250"/>
                  </a:lnTo>
                  <a:lnTo>
                    <a:pt x="9992868" y="95250"/>
                  </a:lnTo>
                  <a:lnTo>
                    <a:pt x="9985378" y="58185"/>
                  </a:lnTo>
                  <a:lnTo>
                    <a:pt x="9964959" y="27908"/>
                  </a:lnTo>
                  <a:lnTo>
                    <a:pt x="9934682" y="7489"/>
                  </a:lnTo>
                  <a:lnTo>
                    <a:pt x="989761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051303" y="4794504"/>
              <a:ext cx="9992995" cy="571500"/>
            </a:xfrm>
            <a:custGeom>
              <a:avLst/>
              <a:gdLst/>
              <a:ahLst/>
              <a:cxnLst/>
              <a:rect l="l" t="t" r="r" b="b"/>
              <a:pathLst>
                <a:path w="9992995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9897618" y="0"/>
                  </a:lnTo>
                  <a:lnTo>
                    <a:pt x="9934682" y="7489"/>
                  </a:lnTo>
                  <a:lnTo>
                    <a:pt x="9964959" y="27908"/>
                  </a:lnTo>
                  <a:lnTo>
                    <a:pt x="9985378" y="58185"/>
                  </a:lnTo>
                  <a:lnTo>
                    <a:pt x="9992868" y="95250"/>
                  </a:lnTo>
                  <a:lnTo>
                    <a:pt x="9992868" y="476250"/>
                  </a:lnTo>
                  <a:lnTo>
                    <a:pt x="9985378" y="513314"/>
                  </a:lnTo>
                  <a:lnTo>
                    <a:pt x="9964959" y="543591"/>
                  </a:lnTo>
                  <a:lnTo>
                    <a:pt x="9934682" y="564010"/>
                  </a:lnTo>
                  <a:lnTo>
                    <a:pt x="9897618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04059" y="4311434"/>
              <a:ext cx="10077831" cy="4812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6439" y="4329645"/>
              <a:ext cx="9445371" cy="5025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51303" y="4338828"/>
              <a:ext cx="9992995" cy="396240"/>
            </a:xfrm>
            <a:custGeom>
              <a:avLst/>
              <a:gdLst/>
              <a:ahLst/>
              <a:cxnLst/>
              <a:rect l="l" t="t" r="r" b="b"/>
              <a:pathLst>
                <a:path w="9992995" h="396239">
                  <a:moveTo>
                    <a:pt x="9926828" y="0"/>
                  </a:moveTo>
                  <a:lnTo>
                    <a:pt x="66039" y="0"/>
                  </a:lnTo>
                  <a:lnTo>
                    <a:pt x="40344" y="5193"/>
                  </a:lnTo>
                  <a:lnTo>
                    <a:pt x="19351" y="19351"/>
                  </a:lnTo>
                  <a:lnTo>
                    <a:pt x="5193" y="40344"/>
                  </a:lnTo>
                  <a:lnTo>
                    <a:pt x="0" y="66040"/>
                  </a:lnTo>
                  <a:lnTo>
                    <a:pt x="0" y="330200"/>
                  </a:lnTo>
                  <a:lnTo>
                    <a:pt x="5193" y="355895"/>
                  </a:lnTo>
                  <a:lnTo>
                    <a:pt x="19351" y="376888"/>
                  </a:lnTo>
                  <a:lnTo>
                    <a:pt x="40344" y="391046"/>
                  </a:lnTo>
                  <a:lnTo>
                    <a:pt x="66039" y="396240"/>
                  </a:lnTo>
                  <a:lnTo>
                    <a:pt x="9926828" y="396240"/>
                  </a:lnTo>
                  <a:lnTo>
                    <a:pt x="9952523" y="391046"/>
                  </a:lnTo>
                  <a:lnTo>
                    <a:pt x="9973516" y="376888"/>
                  </a:lnTo>
                  <a:lnTo>
                    <a:pt x="9987674" y="355895"/>
                  </a:lnTo>
                  <a:lnTo>
                    <a:pt x="9992868" y="330200"/>
                  </a:lnTo>
                  <a:lnTo>
                    <a:pt x="9992868" y="66040"/>
                  </a:lnTo>
                  <a:lnTo>
                    <a:pt x="9987674" y="40344"/>
                  </a:lnTo>
                  <a:lnTo>
                    <a:pt x="9973516" y="19351"/>
                  </a:lnTo>
                  <a:lnTo>
                    <a:pt x="9952523" y="5193"/>
                  </a:lnTo>
                  <a:lnTo>
                    <a:pt x="992682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051303" y="4338828"/>
              <a:ext cx="9992995" cy="396240"/>
            </a:xfrm>
            <a:custGeom>
              <a:avLst/>
              <a:gdLst/>
              <a:ahLst/>
              <a:cxnLst/>
              <a:rect l="l" t="t" r="r" b="b"/>
              <a:pathLst>
                <a:path w="9992995" h="396239">
                  <a:moveTo>
                    <a:pt x="0" y="66040"/>
                  </a:moveTo>
                  <a:lnTo>
                    <a:pt x="5193" y="40344"/>
                  </a:lnTo>
                  <a:lnTo>
                    <a:pt x="19351" y="19351"/>
                  </a:lnTo>
                  <a:lnTo>
                    <a:pt x="40344" y="5193"/>
                  </a:lnTo>
                  <a:lnTo>
                    <a:pt x="66039" y="0"/>
                  </a:lnTo>
                  <a:lnTo>
                    <a:pt x="9926828" y="0"/>
                  </a:lnTo>
                  <a:lnTo>
                    <a:pt x="9952523" y="5193"/>
                  </a:lnTo>
                  <a:lnTo>
                    <a:pt x="9973516" y="19351"/>
                  </a:lnTo>
                  <a:lnTo>
                    <a:pt x="9987674" y="40344"/>
                  </a:lnTo>
                  <a:lnTo>
                    <a:pt x="9992868" y="66040"/>
                  </a:lnTo>
                  <a:lnTo>
                    <a:pt x="9992868" y="330200"/>
                  </a:lnTo>
                  <a:lnTo>
                    <a:pt x="9987674" y="355895"/>
                  </a:lnTo>
                  <a:lnTo>
                    <a:pt x="9973516" y="376888"/>
                  </a:lnTo>
                  <a:lnTo>
                    <a:pt x="9952523" y="391046"/>
                  </a:lnTo>
                  <a:lnTo>
                    <a:pt x="9926828" y="396240"/>
                  </a:lnTo>
                  <a:lnTo>
                    <a:pt x="66039" y="396240"/>
                  </a:lnTo>
                  <a:lnTo>
                    <a:pt x="40344" y="391046"/>
                  </a:lnTo>
                  <a:lnTo>
                    <a:pt x="19351" y="376888"/>
                  </a:lnTo>
                  <a:lnTo>
                    <a:pt x="5193" y="355895"/>
                  </a:lnTo>
                  <a:lnTo>
                    <a:pt x="0" y="330200"/>
                  </a:lnTo>
                  <a:lnTo>
                    <a:pt x="0" y="6604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4059" y="6089904"/>
              <a:ext cx="10077831" cy="5877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02151" y="6163055"/>
              <a:ext cx="7080123" cy="5025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051303" y="6117336"/>
              <a:ext cx="9992995" cy="502920"/>
            </a:xfrm>
            <a:custGeom>
              <a:avLst/>
              <a:gdLst/>
              <a:ahLst/>
              <a:cxnLst/>
              <a:rect l="l" t="t" r="r" b="b"/>
              <a:pathLst>
                <a:path w="9992995" h="502920">
                  <a:moveTo>
                    <a:pt x="9909048" y="0"/>
                  </a:moveTo>
                  <a:lnTo>
                    <a:pt x="83819" y="0"/>
                  </a:lnTo>
                  <a:lnTo>
                    <a:pt x="51167" y="6587"/>
                  </a:lnTo>
                  <a:lnTo>
                    <a:pt x="24526" y="24550"/>
                  </a:lnTo>
                  <a:lnTo>
                    <a:pt x="6578" y="51193"/>
                  </a:lnTo>
                  <a:lnTo>
                    <a:pt x="0" y="83819"/>
                  </a:lnTo>
                  <a:lnTo>
                    <a:pt x="0" y="419099"/>
                  </a:lnTo>
                  <a:lnTo>
                    <a:pt x="6578" y="451726"/>
                  </a:lnTo>
                  <a:lnTo>
                    <a:pt x="24526" y="478369"/>
                  </a:lnTo>
                  <a:lnTo>
                    <a:pt x="51167" y="496332"/>
                  </a:lnTo>
                  <a:lnTo>
                    <a:pt x="83819" y="502919"/>
                  </a:lnTo>
                  <a:lnTo>
                    <a:pt x="9909048" y="502919"/>
                  </a:lnTo>
                  <a:lnTo>
                    <a:pt x="9941647" y="496332"/>
                  </a:lnTo>
                  <a:lnTo>
                    <a:pt x="9968293" y="478369"/>
                  </a:lnTo>
                  <a:lnTo>
                    <a:pt x="9986271" y="451726"/>
                  </a:lnTo>
                  <a:lnTo>
                    <a:pt x="9992868" y="419099"/>
                  </a:lnTo>
                  <a:lnTo>
                    <a:pt x="9992868" y="83819"/>
                  </a:lnTo>
                  <a:lnTo>
                    <a:pt x="9986271" y="51193"/>
                  </a:lnTo>
                  <a:lnTo>
                    <a:pt x="9968293" y="24550"/>
                  </a:lnTo>
                  <a:lnTo>
                    <a:pt x="9941647" y="6587"/>
                  </a:lnTo>
                  <a:lnTo>
                    <a:pt x="99090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051303" y="6117336"/>
              <a:ext cx="9992995" cy="502920"/>
            </a:xfrm>
            <a:custGeom>
              <a:avLst/>
              <a:gdLst/>
              <a:ahLst/>
              <a:cxnLst/>
              <a:rect l="l" t="t" r="r" b="b"/>
              <a:pathLst>
                <a:path w="9992995" h="502920">
                  <a:moveTo>
                    <a:pt x="0" y="83819"/>
                  </a:moveTo>
                  <a:lnTo>
                    <a:pt x="6578" y="51193"/>
                  </a:lnTo>
                  <a:lnTo>
                    <a:pt x="24526" y="24550"/>
                  </a:lnTo>
                  <a:lnTo>
                    <a:pt x="51167" y="6587"/>
                  </a:lnTo>
                  <a:lnTo>
                    <a:pt x="83819" y="0"/>
                  </a:lnTo>
                  <a:lnTo>
                    <a:pt x="9909048" y="0"/>
                  </a:lnTo>
                  <a:lnTo>
                    <a:pt x="9941647" y="6587"/>
                  </a:lnTo>
                  <a:lnTo>
                    <a:pt x="9968293" y="24550"/>
                  </a:lnTo>
                  <a:lnTo>
                    <a:pt x="9986271" y="51193"/>
                  </a:lnTo>
                  <a:lnTo>
                    <a:pt x="9992868" y="83819"/>
                  </a:lnTo>
                  <a:lnTo>
                    <a:pt x="9992868" y="419099"/>
                  </a:lnTo>
                  <a:lnTo>
                    <a:pt x="9986271" y="451726"/>
                  </a:lnTo>
                  <a:lnTo>
                    <a:pt x="9968293" y="478369"/>
                  </a:lnTo>
                  <a:lnTo>
                    <a:pt x="9941647" y="496332"/>
                  </a:lnTo>
                  <a:lnTo>
                    <a:pt x="9909048" y="502919"/>
                  </a:lnTo>
                  <a:lnTo>
                    <a:pt x="83819" y="502919"/>
                  </a:lnTo>
                  <a:lnTo>
                    <a:pt x="51167" y="496332"/>
                  </a:lnTo>
                  <a:lnTo>
                    <a:pt x="24526" y="478369"/>
                  </a:lnTo>
                  <a:lnTo>
                    <a:pt x="6578" y="451726"/>
                  </a:lnTo>
                  <a:lnTo>
                    <a:pt x="0" y="419099"/>
                  </a:lnTo>
                  <a:lnTo>
                    <a:pt x="0" y="83819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49220" y="4398645"/>
            <a:ext cx="9591040" cy="2101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Ответственный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организатор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напоминает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основные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правила заполнения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бланков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ответов</a:t>
            </a:r>
            <a:endParaRPr sz="1600" dirty="0">
              <a:latin typeface="Century Gothic"/>
              <a:cs typeface="Century Gothic"/>
            </a:endParaRPr>
          </a:p>
          <a:p>
            <a:pPr marL="20955" marR="733425">
              <a:lnSpc>
                <a:spcPts val="1910"/>
              </a:lnSpc>
              <a:spcBef>
                <a:spcPts val="1480"/>
              </a:spcBef>
            </a:pPr>
            <a:r>
              <a:rPr sz="1600" spc="-5" dirty="0">
                <a:latin typeface="Century Gothic"/>
                <a:cs typeface="Century Gothic"/>
              </a:rPr>
              <a:t>Организаторы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проверяют</a:t>
            </a:r>
            <a:r>
              <a:rPr sz="1600" b="1" spc="7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правильность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заполнения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регистрационных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полей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бланков </a:t>
            </a:r>
            <a:r>
              <a:rPr sz="1600" spc="-4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участниками</a:t>
            </a:r>
            <a:endParaRPr sz="1600" dirty="0">
              <a:latin typeface="Century Gothic"/>
              <a:cs typeface="Century Gothic"/>
            </a:endParaRPr>
          </a:p>
          <a:p>
            <a:pPr marL="24130" marR="5080">
              <a:lnSpc>
                <a:spcPts val="1910"/>
              </a:lnSpc>
              <a:spcBef>
                <a:spcPts val="1385"/>
              </a:spcBef>
            </a:pPr>
            <a:r>
              <a:rPr sz="1600" b="1" spc="-10" dirty="0">
                <a:latin typeface="Century Gothic"/>
                <a:cs typeface="Century Gothic"/>
              </a:rPr>
              <a:t>Объявляется</a:t>
            </a:r>
            <a:r>
              <a:rPr sz="1600" b="1" spc="6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начало</a:t>
            </a:r>
            <a:r>
              <a:rPr sz="1600" spc="-5" dirty="0">
                <a:latin typeface="Century Gothic"/>
                <a:cs typeface="Century Gothic"/>
              </a:rPr>
              <a:t>,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продолжительность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время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окончания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экзамена,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фиксируется</a:t>
            </a:r>
            <a:r>
              <a:rPr sz="1600" b="1" spc="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время </a:t>
            </a:r>
            <a:r>
              <a:rPr sz="1600" spc="-4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начала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 окончания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 доске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 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форме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ППЭ-05-02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(только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время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начала</a:t>
            </a:r>
            <a:r>
              <a:rPr sz="1600" spc="-10" dirty="0">
                <a:latin typeface="Century Gothic"/>
                <a:cs typeface="Century Gothic"/>
              </a:rPr>
              <a:t> экзамена)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Century Gothic"/>
              <a:cs typeface="Century Gothic"/>
            </a:endParaRPr>
          </a:p>
          <a:p>
            <a:pPr marL="205104" algn="ctr">
              <a:lnSpc>
                <a:spcPct val="100000"/>
              </a:lnSpc>
            </a:pPr>
            <a:r>
              <a:rPr sz="1600" b="1" spc="-10" dirty="0">
                <a:latin typeface="Century Gothic"/>
                <a:cs typeface="Century Gothic"/>
              </a:rPr>
              <a:t>Участники</a:t>
            </a:r>
            <a:r>
              <a:rPr sz="1600" b="1" spc="5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приступают</a:t>
            </a:r>
            <a:r>
              <a:rPr sz="1600" b="1" spc="7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к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выполнению</a:t>
            </a:r>
            <a:r>
              <a:rPr sz="1600" b="1" spc="5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экзаменационной</a:t>
            </a:r>
            <a:r>
              <a:rPr sz="1600" b="1" spc="7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работы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359" y="925067"/>
            <a:ext cx="1051560" cy="541020"/>
          </a:xfrm>
          <a:prstGeom prst="rect">
            <a:avLst/>
          </a:prstGeom>
          <a:solidFill>
            <a:srgbClr val="FF0000"/>
          </a:solidFill>
          <a:ln w="12192">
            <a:solidFill>
              <a:srgbClr val="486CA7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273685">
              <a:lnSpc>
                <a:spcPct val="100000"/>
              </a:lnSpc>
              <a:spcBef>
                <a:spcPts val="894"/>
              </a:spcBef>
            </a:pPr>
            <a:r>
              <a:rPr sz="2000" b="1" spc="-5" dirty="0">
                <a:latin typeface="Century Gothic"/>
                <a:cs typeface="Century Gothic"/>
              </a:rPr>
              <a:t>9:50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3359" y="2532888"/>
            <a:ext cx="1051560" cy="541020"/>
          </a:xfrm>
          <a:prstGeom prst="rect">
            <a:avLst/>
          </a:prstGeom>
          <a:solidFill>
            <a:srgbClr val="FF0000"/>
          </a:solidFill>
          <a:ln w="12192">
            <a:solidFill>
              <a:srgbClr val="486CA7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202565">
              <a:lnSpc>
                <a:spcPct val="100000"/>
              </a:lnSpc>
              <a:spcBef>
                <a:spcPts val="900"/>
              </a:spcBef>
            </a:pPr>
            <a:r>
              <a:rPr sz="2000" b="1" dirty="0">
                <a:latin typeface="Century Gothic"/>
                <a:cs typeface="Century Gothic"/>
              </a:rPr>
              <a:t>10:00</a:t>
            </a:r>
            <a:endParaRPr sz="2000" dirty="0">
              <a:latin typeface="Century Gothic"/>
              <a:cs typeface="Century Gothi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28927" y="918972"/>
            <a:ext cx="657225" cy="5227320"/>
            <a:chOff x="1328927" y="918972"/>
            <a:chExt cx="657225" cy="5227320"/>
          </a:xfrm>
        </p:grpSpPr>
        <p:sp>
          <p:nvSpPr>
            <p:cNvPr id="38" name="object 38"/>
            <p:cNvSpPr/>
            <p:nvPr/>
          </p:nvSpPr>
          <p:spPr>
            <a:xfrm>
              <a:off x="1335023" y="925068"/>
              <a:ext cx="645160" cy="664845"/>
            </a:xfrm>
            <a:custGeom>
              <a:avLst/>
              <a:gdLst/>
              <a:ahLst/>
              <a:cxnLst/>
              <a:rect l="l" t="t" r="r" b="b"/>
              <a:pathLst>
                <a:path w="645160" h="664844">
                  <a:moveTo>
                    <a:pt x="644651" y="0"/>
                  </a:moveTo>
                  <a:lnTo>
                    <a:pt x="322325" y="322326"/>
                  </a:lnTo>
                  <a:lnTo>
                    <a:pt x="0" y="0"/>
                  </a:lnTo>
                  <a:lnTo>
                    <a:pt x="0" y="342138"/>
                  </a:lnTo>
                  <a:lnTo>
                    <a:pt x="322325" y="664464"/>
                  </a:lnTo>
                  <a:lnTo>
                    <a:pt x="644651" y="342138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335023" y="925068"/>
              <a:ext cx="645160" cy="664845"/>
            </a:xfrm>
            <a:custGeom>
              <a:avLst/>
              <a:gdLst/>
              <a:ahLst/>
              <a:cxnLst/>
              <a:rect l="l" t="t" r="r" b="b"/>
              <a:pathLst>
                <a:path w="645160" h="664844">
                  <a:moveTo>
                    <a:pt x="644651" y="0"/>
                  </a:moveTo>
                  <a:lnTo>
                    <a:pt x="644651" y="342138"/>
                  </a:lnTo>
                  <a:lnTo>
                    <a:pt x="322325" y="664464"/>
                  </a:lnTo>
                  <a:lnTo>
                    <a:pt x="0" y="342138"/>
                  </a:lnTo>
                  <a:lnTo>
                    <a:pt x="0" y="0"/>
                  </a:lnTo>
                  <a:lnTo>
                    <a:pt x="322325" y="322326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5023" y="2532888"/>
              <a:ext cx="645160" cy="664845"/>
            </a:xfrm>
            <a:custGeom>
              <a:avLst/>
              <a:gdLst/>
              <a:ahLst/>
              <a:cxnLst/>
              <a:rect l="l" t="t" r="r" b="b"/>
              <a:pathLst>
                <a:path w="645160" h="664844">
                  <a:moveTo>
                    <a:pt x="644651" y="0"/>
                  </a:moveTo>
                  <a:lnTo>
                    <a:pt x="322325" y="322325"/>
                  </a:lnTo>
                  <a:lnTo>
                    <a:pt x="0" y="0"/>
                  </a:lnTo>
                  <a:lnTo>
                    <a:pt x="0" y="342138"/>
                  </a:lnTo>
                  <a:lnTo>
                    <a:pt x="322325" y="664463"/>
                  </a:lnTo>
                  <a:lnTo>
                    <a:pt x="644651" y="342138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335023" y="2532888"/>
              <a:ext cx="645160" cy="664845"/>
            </a:xfrm>
            <a:custGeom>
              <a:avLst/>
              <a:gdLst/>
              <a:ahLst/>
              <a:cxnLst/>
              <a:rect l="l" t="t" r="r" b="b"/>
              <a:pathLst>
                <a:path w="645160" h="664844">
                  <a:moveTo>
                    <a:pt x="644651" y="0"/>
                  </a:moveTo>
                  <a:lnTo>
                    <a:pt x="644651" y="342138"/>
                  </a:lnTo>
                  <a:lnTo>
                    <a:pt x="322325" y="664463"/>
                  </a:lnTo>
                  <a:lnTo>
                    <a:pt x="0" y="342138"/>
                  </a:lnTo>
                  <a:lnTo>
                    <a:pt x="0" y="0"/>
                  </a:lnTo>
                  <a:lnTo>
                    <a:pt x="322325" y="322325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35023" y="4325112"/>
              <a:ext cx="645160" cy="662940"/>
            </a:xfrm>
            <a:custGeom>
              <a:avLst/>
              <a:gdLst/>
              <a:ahLst/>
              <a:cxnLst/>
              <a:rect l="l" t="t" r="r" b="b"/>
              <a:pathLst>
                <a:path w="645160" h="662939">
                  <a:moveTo>
                    <a:pt x="644651" y="0"/>
                  </a:moveTo>
                  <a:lnTo>
                    <a:pt x="322325" y="322325"/>
                  </a:lnTo>
                  <a:lnTo>
                    <a:pt x="0" y="0"/>
                  </a:lnTo>
                  <a:lnTo>
                    <a:pt x="0" y="340613"/>
                  </a:lnTo>
                  <a:lnTo>
                    <a:pt x="322325" y="662939"/>
                  </a:lnTo>
                  <a:lnTo>
                    <a:pt x="644651" y="340613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335023" y="4325112"/>
              <a:ext cx="645160" cy="662940"/>
            </a:xfrm>
            <a:custGeom>
              <a:avLst/>
              <a:gdLst/>
              <a:ahLst/>
              <a:cxnLst/>
              <a:rect l="l" t="t" r="r" b="b"/>
              <a:pathLst>
                <a:path w="645160" h="662939">
                  <a:moveTo>
                    <a:pt x="644651" y="0"/>
                  </a:moveTo>
                  <a:lnTo>
                    <a:pt x="644651" y="340613"/>
                  </a:lnTo>
                  <a:lnTo>
                    <a:pt x="322325" y="662939"/>
                  </a:lnTo>
                  <a:lnTo>
                    <a:pt x="0" y="340613"/>
                  </a:lnTo>
                  <a:lnTo>
                    <a:pt x="0" y="0"/>
                  </a:lnTo>
                  <a:lnTo>
                    <a:pt x="322325" y="322325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35023" y="4899660"/>
              <a:ext cx="645160" cy="662940"/>
            </a:xfrm>
            <a:custGeom>
              <a:avLst/>
              <a:gdLst/>
              <a:ahLst/>
              <a:cxnLst/>
              <a:rect l="l" t="t" r="r" b="b"/>
              <a:pathLst>
                <a:path w="645160" h="662939">
                  <a:moveTo>
                    <a:pt x="644651" y="0"/>
                  </a:moveTo>
                  <a:lnTo>
                    <a:pt x="322325" y="322325"/>
                  </a:lnTo>
                  <a:lnTo>
                    <a:pt x="0" y="0"/>
                  </a:lnTo>
                  <a:lnTo>
                    <a:pt x="0" y="340613"/>
                  </a:lnTo>
                  <a:lnTo>
                    <a:pt x="322325" y="662939"/>
                  </a:lnTo>
                  <a:lnTo>
                    <a:pt x="644651" y="340613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335023" y="4899660"/>
              <a:ext cx="645160" cy="662940"/>
            </a:xfrm>
            <a:custGeom>
              <a:avLst/>
              <a:gdLst/>
              <a:ahLst/>
              <a:cxnLst/>
              <a:rect l="l" t="t" r="r" b="b"/>
              <a:pathLst>
                <a:path w="645160" h="662939">
                  <a:moveTo>
                    <a:pt x="644651" y="0"/>
                  </a:moveTo>
                  <a:lnTo>
                    <a:pt x="644651" y="340613"/>
                  </a:lnTo>
                  <a:lnTo>
                    <a:pt x="322325" y="662939"/>
                  </a:lnTo>
                  <a:lnTo>
                    <a:pt x="0" y="340613"/>
                  </a:lnTo>
                  <a:lnTo>
                    <a:pt x="0" y="0"/>
                  </a:lnTo>
                  <a:lnTo>
                    <a:pt x="322325" y="322325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335023" y="5475731"/>
              <a:ext cx="645160" cy="664845"/>
            </a:xfrm>
            <a:custGeom>
              <a:avLst/>
              <a:gdLst/>
              <a:ahLst/>
              <a:cxnLst/>
              <a:rect l="l" t="t" r="r" b="b"/>
              <a:pathLst>
                <a:path w="645160" h="664845">
                  <a:moveTo>
                    <a:pt x="644651" y="0"/>
                  </a:moveTo>
                  <a:lnTo>
                    <a:pt x="322325" y="322326"/>
                  </a:lnTo>
                  <a:lnTo>
                    <a:pt x="0" y="0"/>
                  </a:lnTo>
                  <a:lnTo>
                    <a:pt x="0" y="342138"/>
                  </a:lnTo>
                  <a:lnTo>
                    <a:pt x="322325" y="664464"/>
                  </a:lnTo>
                  <a:lnTo>
                    <a:pt x="644651" y="342138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335023" y="5475731"/>
              <a:ext cx="645160" cy="664845"/>
            </a:xfrm>
            <a:custGeom>
              <a:avLst/>
              <a:gdLst/>
              <a:ahLst/>
              <a:cxnLst/>
              <a:rect l="l" t="t" r="r" b="b"/>
              <a:pathLst>
                <a:path w="645160" h="664845">
                  <a:moveTo>
                    <a:pt x="644651" y="0"/>
                  </a:moveTo>
                  <a:lnTo>
                    <a:pt x="644651" y="342138"/>
                  </a:lnTo>
                  <a:lnTo>
                    <a:pt x="322325" y="664464"/>
                  </a:lnTo>
                  <a:lnTo>
                    <a:pt x="0" y="342138"/>
                  </a:lnTo>
                  <a:lnTo>
                    <a:pt x="0" y="0"/>
                  </a:lnTo>
                  <a:lnTo>
                    <a:pt x="322325" y="322326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852" y="2235454"/>
            <a:ext cx="82137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entury Gothic"/>
                <a:cs typeface="Century Gothic"/>
              </a:rPr>
              <a:t>Система</a:t>
            </a:r>
            <a:r>
              <a:rPr sz="2800" b="1" spc="17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общественного</a:t>
            </a:r>
            <a:r>
              <a:rPr sz="2800" b="1" spc="16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наблюдения</a:t>
            </a:r>
            <a:r>
              <a:rPr sz="2800" b="1" spc="195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– </a:t>
            </a:r>
            <a:r>
              <a:rPr sz="2800" b="1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один</a:t>
            </a:r>
            <a:r>
              <a:rPr sz="2800" b="1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из</a:t>
            </a:r>
            <a:r>
              <a:rPr sz="2800" b="1" spc="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методов</a:t>
            </a:r>
            <a:r>
              <a:rPr sz="2800" b="1" spc="1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обеспечения</a:t>
            </a:r>
            <a:r>
              <a:rPr sz="2800" b="1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прозрачности </a:t>
            </a:r>
            <a:r>
              <a:rPr sz="2800" b="1" spc="-770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и </a:t>
            </a:r>
            <a:r>
              <a:rPr sz="2800" b="1" spc="-10" dirty="0">
                <a:latin typeface="Century Gothic"/>
                <a:cs typeface="Century Gothic"/>
              </a:rPr>
              <a:t>открытости</a:t>
            </a:r>
            <a:r>
              <a:rPr sz="2800" b="1" spc="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процедуры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проведения</a:t>
            </a:r>
            <a:endParaRPr sz="2800" dirty="0">
              <a:latin typeface="Century Gothic"/>
              <a:cs typeface="Century Gothic"/>
            </a:endParaRPr>
          </a:p>
          <a:p>
            <a:pPr marL="3175" algn="ctr">
              <a:lnSpc>
                <a:spcPct val="100000"/>
              </a:lnSpc>
            </a:pPr>
            <a:r>
              <a:rPr sz="2800" b="1" spc="-10" dirty="0">
                <a:latin typeface="Century Gothic"/>
                <a:cs typeface="Century Gothic"/>
              </a:rPr>
              <a:t>государственной</a:t>
            </a:r>
            <a:r>
              <a:rPr sz="2800" b="1" spc="2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итоговой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аттестации,</a:t>
            </a:r>
            <a:endParaRPr sz="2800" dirty="0">
              <a:latin typeface="Century Gothic"/>
              <a:cs typeface="Century Gothic"/>
            </a:endParaRPr>
          </a:p>
          <a:p>
            <a:pPr marL="101600" algn="ctr">
              <a:lnSpc>
                <a:spcPct val="100000"/>
              </a:lnSpc>
            </a:pPr>
            <a:r>
              <a:rPr sz="2800" b="1" spc="-5" dirty="0">
                <a:latin typeface="Century Gothic"/>
                <a:cs typeface="Century Gothic"/>
              </a:rPr>
              <a:t>а </a:t>
            </a:r>
            <a:r>
              <a:rPr sz="2800" b="1" spc="-10" dirty="0">
                <a:latin typeface="Century Gothic"/>
                <a:cs typeface="Century Gothic"/>
              </a:rPr>
              <a:t>также</a:t>
            </a:r>
            <a:r>
              <a:rPr sz="2800" b="1" spc="2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один</a:t>
            </a:r>
            <a:r>
              <a:rPr sz="2800" b="1" spc="-5" dirty="0">
                <a:latin typeface="Century Gothic"/>
                <a:cs typeface="Century Gothic"/>
              </a:rPr>
              <a:t> из</a:t>
            </a:r>
            <a:r>
              <a:rPr sz="2800" b="1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инструментов</a:t>
            </a:r>
            <a:r>
              <a:rPr sz="2800" b="1" spc="-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ее</a:t>
            </a:r>
            <a:r>
              <a:rPr sz="2800" b="1" spc="5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контроля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2702" y="181432"/>
            <a:ext cx="744664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Во</a:t>
            </a:r>
            <a:r>
              <a:rPr sz="1800" b="1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время</a:t>
            </a:r>
            <a:r>
              <a:rPr sz="1800" b="1" spc="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экзамена</a:t>
            </a:r>
            <a:r>
              <a:rPr sz="1800" b="1" spc="-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на</a:t>
            </a:r>
            <a:r>
              <a:rPr sz="1800" b="1" spc="49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рабочем столе</a:t>
            </a:r>
            <a:r>
              <a:rPr sz="18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обучающегося,</a:t>
            </a:r>
            <a:r>
              <a:rPr sz="1800" b="1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помимо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lnSpc>
                <a:spcPts val="2055"/>
              </a:lnSpc>
            </a:pP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экзаменационных</a:t>
            </a:r>
            <a:r>
              <a:rPr sz="1800" b="1" spc="-4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материалов,</a:t>
            </a:r>
            <a:r>
              <a:rPr sz="1800" b="1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могут</a:t>
            </a:r>
            <a:r>
              <a:rPr sz="18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находиться</a:t>
            </a:r>
            <a:r>
              <a:rPr sz="1800" b="1" spc="-3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только: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1089" y="3160071"/>
            <a:ext cx="1371600" cy="2806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0D0D0D"/>
                </a:solidFill>
                <a:latin typeface="Century Gothic"/>
                <a:cs typeface="Century Gothic"/>
              </a:rPr>
              <a:t>пр</a:t>
            </a:r>
            <a:r>
              <a:rPr sz="1800" spc="-10" dirty="0">
                <a:solidFill>
                  <a:srgbClr val="0D0D0D"/>
                </a:solidFill>
                <a:latin typeface="Century Gothic"/>
                <a:cs typeface="Century Gothic"/>
              </a:rPr>
              <a:t>е</a:t>
            </a:r>
            <a:r>
              <a:rPr sz="1800" dirty="0">
                <a:solidFill>
                  <a:srgbClr val="0D0D0D"/>
                </a:solidFill>
                <a:latin typeface="Century Gothic"/>
                <a:cs typeface="Century Gothic"/>
              </a:rPr>
              <a:t>дме</a:t>
            </a:r>
            <a:r>
              <a:rPr sz="1800" spc="-10" dirty="0">
                <a:solidFill>
                  <a:srgbClr val="0D0D0D"/>
                </a:solidFill>
                <a:latin typeface="Century Gothic"/>
                <a:cs typeface="Century Gothic"/>
              </a:rPr>
              <a:t>та</a:t>
            </a:r>
            <a:r>
              <a:rPr sz="1800" dirty="0">
                <a:solidFill>
                  <a:srgbClr val="0D0D0D"/>
                </a:solidFill>
                <a:latin typeface="Century Gothic"/>
                <a:cs typeface="Century Gothic"/>
              </a:rPr>
              <a:t>м</a:t>
            </a:r>
            <a:endParaRPr sz="1800" dirty="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4867223"/>
              </p:ext>
            </p:extLst>
          </p:nvPr>
        </p:nvGraphicFramePr>
        <p:xfrm>
          <a:off x="423100" y="2845307"/>
          <a:ext cx="11333480" cy="1634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/>
                <a:gridCol w="9349105"/>
              </a:tblGrid>
              <a:tr h="387096">
                <a:tc gridSpan="2">
                  <a:txBody>
                    <a:bodyPr/>
                    <a:lstStyle/>
                    <a:p>
                      <a:pPr marL="1663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Средства обучения</a:t>
                      </a:r>
                      <a:r>
                        <a:rPr sz="1800" spc="15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и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воспитания,</a:t>
                      </a:r>
                      <a:r>
                        <a:rPr sz="1800" spc="20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которые</a:t>
                      </a:r>
                      <a:r>
                        <a:rPr sz="1800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 можно</a:t>
                      </a:r>
                      <a:r>
                        <a:rPr sz="1800" spc="5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10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использовать</a:t>
                      </a:r>
                      <a:r>
                        <a:rPr sz="1800" spc="25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spc="-5" dirty="0" err="1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800" spc="15" dirty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800" b="1" dirty="0" smtClean="0">
                          <a:solidFill>
                            <a:srgbClr val="0D0D0D"/>
                          </a:solidFill>
                          <a:latin typeface="Century Gothic"/>
                          <a:cs typeface="Century Gothic"/>
                        </a:rPr>
                        <a:t>ОГЭ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275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7966"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Предмет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3825" marB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Средства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обучения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и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воспитания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3825" marB="0">
                    <a:solidFill>
                      <a:srgbClr val="5B9BD4"/>
                    </a:solidFill>
                  </a:tcPr>
                </a:tc>
              </a:tr>
              <a:tr h="26798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5" dirty="0">
                          <a:latin typeface="Century Gothic"/>
                          <a:cs typeface="Century Gothic"/>
                        </a:rPr>
                        <a:t>Русский</a:t>
                      </a:r>
                      <a:r>
                        <a:rPr sz="1400" b="1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b="1" spc="-5" dirty="0">
                          <a:latin typeface="Century Gothic"/>
                          <a:cs typeface="Century Gothic"/>
                        </a:rPr>
                        <a:t>язык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B9BD4"/>
                      </a:solidFill>
                      <a:prstDash val="solid"/>
                    </a:lnL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орфографические</a:t>
                      </a:r>
                      <a:r>
                        <a:rPr sz="14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словари</a:t>
                      </a:r>
                    </a:p>
                  </a:txBody>
                  <a:tcPr marL="0" marR="0" marT="24130" marB="0">
                    <a:lnR w="12700">
                      <a:solidFill>
                        <a:srgbClr val="5B9BD4"/>
                      </a:solidFill>
                      <a:prstDash val="solid"/>
                    </a:lnR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8134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5" dirty="0">
                          <a:latin typeface="Century Gothic"/>
                          <a:cs typeface="Century Gothic"/>
                        </a:rPr>
                        <a:t>Математика</a:t>
                      </a:r>
                      <a:endParaRPr sz="1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B9BD4"/>
                      </a:solidFill>
                      <a:prstDash val="solid"/>
                    </a:lnL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Century Gothic"/>
                          <a:cs typeface="Century Gothic"/>
                        </a:rPr>
                        <a:t>справочные</a:t>
                      </a:r>
                      <a:r>
                        <a:rPr sz="1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материалы,</a:t>
                      </a:r>
                      <a:r>
                        <a:rPr sz="1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содержащие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основные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формулы</a:t>
                      </a:r>
                      <a:r>
                        <a:rPr sz="14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курса</a:t>
                      </a:r>
                      <a:r>
                        <a:rPr sz="14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математики,</a:t>
                      </a:r>
                      <a:r>
                        <a:rPr sz="14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выдаваемые</a:t>
                      </a:r>
                      <a:r>
                        <a:rPr sz="14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вместе</a:t>
                      </a:r>
                      <a:r>
                        <a:rPr sz="14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с</a:t>
                      </a: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entury Gothic"/>
                          <a:cs typeface="Century Gothic"/>
                        </a:rPr>
                        <a:t>работой,</a:t>
                      </a:r>
                      <a:r>
                        <a:rPr sz="14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400" dirty="0">
                          <a:latin typeface="Century Gothic"/>
                          <a:cs typeface="Century Gothic"/>
                        </a:rPr>
                        <a:t>линейка</a:t>
                      </a:r>
                    </a:p>
                  </a:txBody>
                  <a:tcPr marL="0" marR="0" marT="24130" marB="0"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015740" y="1092708"/>
            <a:ext cx="399415" cy="762000"/>
            <a:chOff x="4015740" y="1092708"/>
            <a:chExt cx="399415" cy="762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5740" y="1092708"/>
              <a:ext cx="225551" cy="7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9476" y="1092708"/>
              <a:ext cx="225551" cy="762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52089" y="1893823"/>
            <a:ext cx="26974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580" marR="389890" indent="-514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гелевая </a:t>
            </a:r>
            <a:r>
              <a:rPr sz="1800" dirty="0">
                <a:latin typeface="Calibri"/>
                <a:cs typeface="Calibri"/>
              </a:rPr>
              <a:t>или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капиллярная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ручка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чернилами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черного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цвета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90816" y="2130551"/>
            <a:ext cx="2882265" cy="155575"/>
          </a:xfrm>
          <a:custGeom>
            <a:avLst/>
            <a:gdLst/>
            <a:ahLst/>
            <a:cxnLst/>
            <a:rect l="l" t="t" r="r" b="b"/>
            <a:pathLst>
              <a:path w="2882265" h="155575">
                <a:moveTo>
                  <a:pt x="2881883" y="0"/>
                </a:moveTo>
                <a:lnTo>
                  <a:pt x="2880860" y="60507"/>
                </a:lnTo>
                <a:lnTo>
                  <a:pt x="2878073" y="109918"/>
                </a:lnTo>
                <a:lnTo>
                  <a:pt x="2873954" y="143232"/>
                </a:lnTo>
                <a:lnTo>
                  <a:pt x="2868929" y="155448"/>
                </a:lnTo>
                <a:lnTo>
                  <a:pt x="12953" y="155448"/>
                </a:lnTo>
                <a:lnTo>
                  <a:pt x="7929" y="143232"/>
                </a:lnTo>
                <a:lnTo>
                  <a:pt x="3809" y="109918"/>
                </a:lnTo>
                <a:lnTo>
                  <a:pt x="1023" y="60507"/>
                </a:ln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7580" y="1231391"/>
            <a:ext cx="615696" cy="6096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9516" y="1226819"/>
            <a:ext cx="554735" cy="6141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66504" y="1223772"/>
            <a:ext cx="617220" cy="61569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370191" y="1839639"/>
            <a:ext cx="2713990" cy="7569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5"/>
              </a:spcBef>
              <a:tabLst>
                <a:tab pos="725170" algn="l"/>
                <a:tab pos="1887220" algn="l"/>
              </a:tabLst>
            </a:pPr>
            <a:r>
              <a:rPr sz="2700" spc="-22" baseline="1543" dirty="0">
                <a:latin typeface="Calibri"/>
                <a:cs typeface="Calibri"/>
              </a:rPr>
              <a:t>вода	</a:t>
            </a:r>
            <a:r>
              <a:rPr sz="1800" spc="-5" dirty="0">
                <a:latin typeface="Calibri"/>
                <a:cs typeface="Calibri"/>
              </a:rPr>
              <a:t>лекарства	</a:t>
            </a:r>
            <a:r>
              <a:rPr sz="2700" spc="-7" baseline="1543" dirty="0">
                <a:latin typeface="Calibri"/>
                <a:cs typeface="Calibri"/>
              </a:rPr>
              <a:t>питание</a:t>
            </a:r>
            <a:endParaRPr sz="2700" baseline="1543" dirty="0">
              <a:latin typeface="Calibri"/>
              <a:cs typeface="Calibri"/>
            </a:endParaRPr>
          </a:p>
          <a:p>
            <a:pPr marR="3175" algn="ct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15" dirty="0">
                <a:latin typeface="Calibri"/>
                <a:cs typeface="Calibri"/>
              </a:rPr>
              <a:t> необходимости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32592" y="1261872"/>
            <a:ext cx="521207" cy="60045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399776" y="1863851"/>
            <a:ext cx="1524000" cy="9239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12395" marR="104139" algn="ctr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пециальные  </a:t>
            </a:r>
            <a:r>
              <a:rPr sz="1800" spc="-5" dirty="0">
                <a:latin typeface="Calibri"/>
                <a:cs typeface="Calibri"/>
              </a:rPr>
              <a:t>технические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средства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39" y="931163"/>
            <a:ext cx="1109472" cy="119786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2010" y="1913382"/>
            <a:ext cx="1703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документ,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7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ове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яю</a:t>
            </a:r>
            <a:r>
              <a:rPr sz="1800" spc="-1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ий  </a:t>
            </a:r>
            <a:r>
              <a:rPr sz="1800" spc="-5" dirty="0">
                <a:latin typeface="Calibri"/>
                <a:cs typeface="Calibri"/>
              </a:rPr>
              <a:t>личность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81115" y="1213103"/>
            <a:ext cx="891540" cy="1224280"/>
            <a:chOff x="5881115" y="1213103"/>
            <a:chExt cx="891540" cy="1224280"/>
          </a:xfrm>
        </p:grpSpPr>
        <p:sp>
          <p:nvSpPr>
            <p:cNvPr id="19" name="object 19"/>
            <p:cNvSpPr/>
            <p:nvPr/>
          </p:nvSpPr>
          <p:spPr>
            <a:xfrm>
              <a:off x="5964935" y="1219199"/>
              <a:ext cx="802005" cy="1137285"/>
            </a:xfrm>
            <a:custGeom>
              <a:avLst/>
              <a:gdLst/>
              <a:ahLst/>
              <a:cxnLst/>
              <a:rect l="l" t="t" r="r" b="b"/>
              <a:pathLst>
                <a:path w="802004" h="1137285">
                  <a:moveTo>
                    <a:pt x="801623" y="0"/>
                  </a:moveTo>
                  <a:lnTo>
                    <a:pt x="0" y="0"/>
                  </a:lnTo>
                  <a:lnTo>
                    <a:pt x="0" y="1136903"/>
                  </a:lnTo>
                  <a:lnTo>
                    <a:pt x="801623" y="1136903"/>
                  </a:lnTo>
                  <a:lnTo>
                    <a:pt x="80162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964935" y="1219199"/>
              <a:ext cx="802005" cy="1137285"/>
            </a:xfrm>
            <a:custGeom>
              <a:avLst/>
              <a:gdLst/>
              <a:ahLst/>
              <a:cxnLst/>
              <a:rect l="l" t="t" r="r" b="b"/>
              <a:pathLst>
                <a:path w="802004" h="1137285">
                  <a:moveTo>
                    <a:pt x="0" y="1136903"/>
                  </a:moveTo>
                  <a:lnTo>
                    <a:pt x="801623" y="1136903"/>
                  </a:lnTo>
                  <a:lnTo>
                    <a:pt x="801623" y="0"/>
                  </a:lnTo>
                  <a:lnTo>
                    <a:pt x="0" y="0"/>
                  </a:lnTo>
                  <a:lnTo>
                    <a:pt x="0" y="1136903"/>
                  </a:lnTo>
                  <a:close/>
                </a:path>
              </a:pathLst>
            </a:custGeom>
            <a:ln w="121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887211" y="1292351"/>
              <a:ext cx="802005" cy="1138555"/>
            </a:xfrm>
            <a:custGeom>
              <a:avLst/>
              <a:gdLst/>
              <a:ahLst/>
              <a:cxnLst/>
              <a:rect l="l" t="t" r="r" b="b"/>
              <a:pathLst>
                <a:path w="802004" h="1138555">
                  <a:moveTo>
                    <a:pt x="801623" y="0"/>
                  </a:moveTo>
                  <a:lnTo>
                    <a:pt x="0" y="0"/>
                  </a:lnTo>
                  <a:lnTo>
                    <a:pt x="0" y="1138427"/>
                  </a:lnTo>
                  <a:lnTo>
                    <a:pt x="801623" y="1138427"/>
                  </a:lnTo>
                  <a:lnTo>
                    <a:pt x="801623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887211" y="1292351"/>
              <a:ext cx="802005" cy="1138555"/>
            </a:xfrm>
            <a:custGeom>
              <a:avLst/>
              <a:gdLst/>
              <a:ahLst/>
              <a:cxnLst/>
              <a:rect l="l" t="t" r="r" b="b"/>
              <a:pathLst>
                <a:path w="802004" h="1138555">
                  <a:moveTo>
                    <a:pt x="0" y="1138427"/>
                  </a:moveTo>
                  <a:lnTo>
                    <a:pt x="801623" y="1138427"/>
                  </a:lnTo>
                  <a:lnTo>
                    <a:pt x="801623" y="0"/>
                  </a:lnTo>
                  <a:lnTo>
                    <a:pt x="0" y="0"/>
                  </a:lnTo>
                  <a:lnTo>
                    <a:pt x="0" y="1138427"/>
                  </a:lnTo>
                  <a:close/>
                </a:path>
              </a:pathLst>
            </a:custGeom>
            <a:ln w="121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746750" y="2435733"/>
            <a:ext cx="1075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че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нови</a:t>
            </a:r>
            <a:r>
              <a:rPr sz="1800" spc="5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3638" y="951433"/>
            <a:ext cx="3866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entury Gothic"/>
                <a:cs typeface="Century Gothic"/>
              </a:rPr>
              <a:t>Следит</a:t>
            </a:r>
            <a:r>
              <a:rPr sz="1600" b="1" spc="2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за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порядком</a:t>
            </a:r>
            <a:r>
              <a:rPr sz="1600" b="1" spc="2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и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не допускает: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156" y="1299463"/>
            <a:ext cx="1270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Century Gothic"/>
                <a:cs typeface="Century Gothic"/>
              </a:rPr>
              <a:t>разговоров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5601" y="1299463"/>
            <a:ext cx="6128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5390" algn="l"/>
                <a:tab pos="2045970" algn="l"/>
                <a:tab pos="2888615" algn="l"/>
                <a:tab pos="3845560" algn="l"/>
                <a:tab pos="4815205" algn="l"/>
              </a:tabLst>
            </a:pPr>
            <a:r>
              <a:rPr sz="1400" spc="-5" dirty="0">
                <a:latin typeface="Century Gothic"/>
                <a:cs typeface="Century Gothic"/>
              </a:rPr>
              <a:t>участников	</a:t>
            </a:r>
            <a:r>
              <a:rPr sz="1400" dirty="0">
                <a:latin typeface="Century Gothic"/>
                <a:cs typeface="Century Gothic"/>
              </a:rPr>
              <a:t>между	</a:t>
            </a:r>
            <a:r>
              <a:rPr sz="1400" spc="-5" dirty="0">
                <a:latin typeface="Century Gothic"/>
                <a:cs typeface="Century Gothic"/>
              </a:rPr>
              <a:t>собой,	</a:t>
            </a:r>
            <a:r>
              <a:rPr sz="1400" dirty="0">
                <a:latin typeface="Century Gothic"/>
                <a:cs typeface="Century Gothic"/>
              </a:rPr>
              <a:t>обмена	</a:t>
            </a:r>
            <a:r>
              <a:rPr sz="1400" spc="-5" dirty="0">
                <a:latin typeface="Century Gothic"/>
                <a:cs typeface="Century Gothic"/>
              </a:rPr>
              <a:t>любыми	материалами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756" y="1491488"/>
            <a:ext cx="32499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предметами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между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участниками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156" y="1811527"/>
            <a:ext cx="7811134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marR="5080" indent="-228600" algn="just">
              <a:lnSpc>
                <a:spcPts val="1510"/>
              </a:lnSpc>
              <a:spcBef>
                <a:spcPts val="295"/>
              </a:spcBef>
              <a:buFont typeface="Arial"/>
              <a:buChar char="•"/>
              <a:tabLst>
                <a:tab pos="241300" algn="l"/>
              </a:tabLst>
            </a:pPr>
            <a:r>
              <a:rPr sz="1400" spc="-5" dirty="0">
                <a:latin typeface="Century Gothic"/>
                <a:cs typeface="Century Gothic"/>
              </a:rPr>
              <a:t>наличия</a:t>
            </a:r>
            <a:r>
              <a:rPr sz="1400" spc="76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средств</a:t>
            </a:r>
            <a:r>
              <a:rPr sz="1400" spc="375" dirty="0">
                <a:latin typeface="Century Gothic"/>
                <a:cs typeface="Century Gothic"/>
              </a:rPr>
              <a:t>  </a:t>
            </a:r>
            <a:r>
              <a:rPr sz="1400" spc="-5" dirty="0">
                <a:latin typeface="Century Gothic"/>
                <a:cs typeface="Century Gothic"/>
              </a:rPr>
              <a:t>связи,</a:t>
            </a:r>
            <a:r>
              <a:rPr sz="1400" spc="375" dirty="0">
                <a:latin typeface="Century Gothic"/>
                <a:cs typeface="Century Gothic"/>
              </a:rPr>
              <a:t> </a:t>
            </a:r>
            <a:r>
              <a:rPr sz="1400" spc="3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электронно-вычислительной</a:t>
            </a:r>
            <a:r>
              <a:rPr sz="1400" spc="375" dirty="0">
                <a:latin typeface="Century Gothic"/>
                <a:cs typeface="Century Gothic"/>
              </a:rPr>
              <a:t>  </a:t>
            </a:r>
            <a:r>
              <a:rPr sz="1400" dirty="0">
                <a:latin typeface="Century Gothic"/>
                <a:cs typeface="Century Gothic"/>
              </a:rPr>
              <a:t>техники,   </a:t>
            </a:r>
            <a:r>
              <a:rPr sz="1400" spc="-5" dirty="0">
                <a:latin typeface="Century Gothic"/>
                <a:cs typeface="Century Gothic"/>
              </a:rPr>
              <a:t>фото-,</a:t>
            </a:r>
            <a:r>
              <a:rPr sz="1400" spc="375" dirty="0">
                <a:latin typeface="Century Gothic"/>
                <a:cs typeface="Century Gothic"/>
              </a:rPr>
              <a:t> </a:t>
            </a:r>
            <a:r>
              <a:rPr sz="1400" spc="38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аудио-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 </a:t>
            </a:r>
            <a:r>
              <a:rPr sz="1400" spc="-5" dirty="0">
                <a:latin typeface="Century Gothic"/>
                <a:cs typeface="Century Gothic"/>
              </a:rPr>
              <a:t>видеоаппаратуры, справочных материалов, кроме разрешенных, письменных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заметок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иных </a:t>
            </a:r>
            <a:r>
              <a:rPr sz="1400" dirty="0">
                <a:latin typeface="Century Gothic"/>
                <a:cs typeface="Century Gothic"/>
              </a:rPr>
              <a:t>средств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хранения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 </a:t>
            </a:r>
            <a:r>
              <a:rPr sz="1400" spc="-5" dirty="0">
                <a:latin typeface="Century Gothic"/>
                <a:cs typeface="Century Gothic"/>
              </a:rPr>
              <a:t>передачи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информации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156" y="2513787"/>
            <a:ext cx="7812405" cy="2031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159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  <a:tab pos="1685925" algn="l"/>
                <a:tab pos="2454275" algn="l"/>
                <a:tab pos="3495040" algn="l"/>
                <a:tab pos="3813810" algn="l"/>
                <a:tab pos="4907915" algn="l"/>
                <a:tab pos="5151755" algn="l"/>
                <a:tab pos="6605905" algn="l"/>
                <a:tab pos="6964045" algn="l"/>
                <a:tab pos="7487284" algn="l"/>
              </a:tabLst>
            </a:pPr>
            <a:r>
              <a:rPr sz="1400" spc="-5" dirty="0">
                <a:latin typeface="Century Gothic"/>
                <a:cs typeface="Century Gothic"/>
              </a:rPr>
              <a:t>п</a:t>
            </a:r>
            <a:r>
              <a:rPr sz="1400" spc="-15" dirty="0">
                <a:latin typeface="Century Gothic"/>
                <a:cs typeface="Century Gothic"/>
              </a:rPr>
              <a:t>р</a:t>
            </a:r>
            <a:r>
              <a:rPr sz="1400" dirty="0">
                <a:latin typeface="Century Gothic"/>
                <a:cs typeface="Century Gothic"/>
              </a:rPr>
              <a:t>ои</a:t>
            </a:r>
            <a:r>
              <a:rPr sz="1400" spc="-20" dirty="0">
                <a:latin typeface="Century Gothic"/>
                <a:cs typeface="Century Gothic"/>
              </a:rPr>
              <a:t>з</a:t>
            </a:r>
            <a:r>
              <a:rPr sz="1400" spc="-10" dirty="0">
                <a:latin typeface="Century Gothic"/>
                <a:cs typeface="Century Gothic"/>
              </a:rPr>
              <a:t>в</a:t>
            </a:r>
            <a:r>
              <a:rPr sz="1400" dirty="0">
                <a:latin typeface="Century Gothic"/>
                <a:cs typeface="Century Gothic"/>
              </a:rPr>
              <a:t>оль</a:t>
            </a:r>
            <a:r>
              <a:rPr sz="1400" spc="-15" dirty="0">
                <a:latin typeface="Century Gothic"/>
                <a:cs typeface="Century Gothic"/>
              </a:rPr>
              <a:t>н</a:t>
            </a:r>
            <a:r>
              <a:rPr sz="1400" spc="-10" dirty="0">
                <a:latin typeface="Century Gothic"/>
                <a:cs typeface="Century Gothic"/>
              </a:rPr>
              <a:t>о</a:t>
            </a:r>
            <a:r>
              <a:rPr sz="1400" spc="-20" dirty="0">
                <a:latin typeface="Century Gothic"/>
                <a:cs typeface="Century Gothic"/>
              </a:rPr>
              <a:t>г</a:t>
            </a:r>
            <a:r>
              <a:rPr sz="1400" dirty="0">
                <a:latin typeface="Century Gothic"/>
                <a:cs typeface="Century Gothic"/>
              </a:rPr>
              <a:t>о	</a:t>
            </a:r>
            <a:r>
              <a:rPr sz="1400" spc="-10" dirty="0">
                <a:latin typeface="Century Gothic"/>
                <a:cs typeface="Century Gothic"/>
              </a:rPr>
              <a:t>вы</a:t>
            </a:r>
            <a:r>
              <a:rPr sz="1400" dirty="0">
                <a:latin typeface="Century Gothic"/>
                <a:cs typeface="Century Gothic"/>
              </a:rPr>
              <a:t>хода	</a:t>
            </a:r>
            <a:r>
              <a:rPr sz="1400" spc="-10" dirty="0">
                <a:latin typeface="Century Gothic"/>
                <a:cs typeface="Century Gothic"/>
              </a:rPr>
              <a:t>у</a:t>
            </a:r>
            <a:r>
              <a:rPr sz="1400" dirty="0">
                <a:latin typeface="Century Gothic"/>
                <a:cs typeface="Century Gothic"/>
              </a:rPr>
              <a:t>ча</a:t>
            </a:r>
            <a:r>
              <a:rPr sz="1400" spc="-10" dirty="0">
                <a:latin typeface="Century Gothic"/>
                <a:cs typeface="Century Gothic"/>
              </a:rPr>
              <a:t>с</a:t>
            </a:r>
            <a:r>
              <a:rPr sz="1400" dirty="0">
                <a:latin typeface="Century Gothic"/>
                <a:cs typeface="Century Gothic"/>
              </a:rPr>
              <a:t>тн</a:t>
            </a:r>
            <a:r>
              <a:rPr sz="1400" spc="-15" dirty="0">
                <a:latin typeface="Century Gothic"/>
                <a:cs typeface="Century Gothic"/>
              </a:rPr>
              <a:t>и</a:t>
            </a:r>
            <a:r>
              <a:rPr sz="1400" spc="-10" dirty="0">
                <a:latin typeface="Century Gothic"/>
                <a:cs typeface="Century Gothic"/>
              </a:rPr>
              <a:t>к</a:t>
            </a:r>
            <a:r>
              <a:rPr sz="1400" dirty="0">
                <a:latin typeface="Century Gothic"/>
                <a:cs typeface="Century Gothic"/>
              </a:rPr>
              <a:t>а	</a:t>
            </a:r>
            <a:r>
              <a:rPr sz="1400" spc="-5" dirty="0">
                <a:latin typeface="Century Gothic"/>
                <a:cs typeface="Century Gothic"/>
              </a:rPr>
              <a:t>и</a:t>
            </a:r>
            <a:r>
              <a:rPr sz="1400" dirty="0">
                <a:latin typeface="Century Gothic"/>
                <a:cs typeface="Century Gothic"/>
              </a:rPr>
              <a:t>з	</a:t>
            </a:r>
            <a:r>
              <a:rPr sz="1400" spc="-5" dirty="0">
                <a:latin typeface="Century Gothic"/>
                <a:cs typeface="Century Gothic"/>
              </a:rPr>
              <a:t>аудит</a:t>
            </a:r>
            <a:r>
              <a:rPr sz="1400" spc="-10" dirty="0">
                <a:latin typeface="Century Gothic"/>
                <a:cs typeface="Century Gothic"/>
              </a:rPr>
              <a:t>о</a:t>
            </a:r>
            <a:r>
              <a:rPr sz="1400" spc="-5" dirty="0">
                <a:latin typeface="Century Gothic"/>
                <a:cs typeface="Century Gothic"/>
              </a:rPr>
              <a:t>ри</a:t>
            </a:r>
            <a:r>
              <a:rPr sz="1400" dirty="0">
                <a:latin typeface="Century Gothic"/>
                <a:cs typeface="Century Gothic"/>
              </a:rPr>
              <a:t>и	и	</a:t>
            </a:r>
            <a:r>
              <a:rPr sz="1400" spc="-5" dirty="0">
                <a:latin typeface="Century Gothic"/>
                <a:cs typeface="Century Gothic"/>
              </a:rPr>
              <a:t>пере</a:t>
            </a:r>
            <a:r>
              <a:rPr sz="1400" spc="5" dirty="0">
                <a:latin typeface="Century Gothic"/>
                <a:cs typeface="Century Gothic"/>
              </a:rPr>
              <a:t>м</a:t>
            </a:r>
            <a:r>
              <a:rPr sz="1400" spc="-15" dirty="0">
                <a:latin typeface="Century Gothic"/>
                <a:cs typeface="Century Gothic"/>
              </a:rPr>
              <a:t>е</a:t>
            </a:r>
            <a:r>
              <a:rPr sz="1400" spc="5" dirty="0">
                <a:latin typeface="Century Gothic"/>
                <a:cs typeface="Century Gothic"/>
              </a:rPr>
              <a:t>щ</a:t>
            </a:r>
            <a:r>
              <a:rPr sz="1400" spc="-10" dirty="0">
                <a:latin typeface="Century Gothic"/>
                <a:cs typeface="Century Gothic"/>
              </a:rPr>
              <a:t>е</a:t>
            </a:r>
            <a:r>
              <a:rPr sz="1400" spc="-15" dirty="0">
                <a:latin typeface="Century Gothic"/>
                <a:cs typeface="Century Gothic"/>
              </a:rPr>
              <a:t>н</a:t>
            </a:r>
            <a:r>
              <a:rPr sz="1400" spc="-5" dirty="0">
                <a:latin typeface="Century Gothic"/>
                <a:cs typeface="Century Gothic"/>
              </a:rPr>
              <a:t>и</a:t>
            </a:r>
            <a:r>
              <a:rPr sz="1400" dirty="0">
                <a:latin typeface="Century Gothic"/>
                <a:cs typeface="Century Gothic"/>
              </a:rPr>
              <a:t>я	</a:t>
            </a:r>
            <a:r>
              <a:rPr sz="1400" spc="-5" dirty="0">
                <a:latin typeface="Century Gothic"/>
                <a:cs typeface="Century Gothic"/>
              </a:rPr>
              <a:t>п</a:t>
            </a:r>
            <a:r>
              <a:rPr sz="1400" dirty="0">
                <a:latin typeface="Century Gothic"/>
                <a:cs typeface="Century Gothic"/>
              </a:rPr>
              <a:t>о	ППЭ	</a:t>
            </a:r>
            <a:r>
              <a:rPr sz="1400" spc="-5" dirty="0">
                <a:latin typeface="Century Gothic"/>
                <a:cs typeface="Century Gothic"/>
              </a:rPr>
              <a:t>б</a:t>
            </a:r>
            <a:r>
              <a:rPr sz="1400" dirty="0">
                <a:latin typeface="Century Gothic"/>
                <a:cs typeface="Century Gothic"/>
              </a:rPr>
              <a:t>ез</a:t>
            </a:r>
          </a:p>
          <a:p>
            <a:pPr marL="241300">
              <a:lnSpc>
                <a:spcPts val="1595"/>
              </a:lnSpc>
            </a:pPr>
            <a:r>
              <a:rPr sz="1400" spc="-5" dirty="0">
                <a:latin typeface="Century Gothic"/>
                <a:cs typeface="Century Gothic"/>
              </a:rPr>
              <a:t>сопровождения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организатора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вне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аудитории</a:t>
            </a:r>
          </a:p>
          <a:p>
            <a:pPr marL="241300" marR="5080" indent="-228600" algn="just">
              <a:lnSpc>
                <a:spcPts val="151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sz="1400" spc="-5" dirty="0">
                <a:latin typeface="Century Gothic"/>
                <a:cs typeface="Century Gothic"/>
              </a:rPr>
              <a:t>содействия обучающимся, </a:t>
            </a:r>
            <a:r>
              <a:rPr sz="1400" dirty="0">
                <a:latin typeface="Century Gothic"/>
                <a:cs typeface="Century Gothic"/>
              </a:rPr>
              <a:t>в том </a:t>
            </a:r>
            <a:r>
              <a:rPr sz="1400" spc="-5" dirty="0">
                <a:latin typeface="Century Gothic"/>
                <a:cs typeface="Century Gothic"/>
              </a:rPr>
              <a:t>числе </a:t>
            </a:r>
            <a:r>
              <a:rPr sz="1400" dirty="0">
                <a:latin typeface="Century Gothic"/>
                <a:cs typeface="Century Gothic"/>
              </a:rPr>
              <a:t>в </a:t>
            </a:r>
            <a:r>
              <a:rPr sz="1400" spc="-5" dirty="0">
                <a:latin typeface="Century Gothic"/>
                <a:cs typeface="Century Gothic"/>
              </a:rPr>
              <a:t>передаче </a:t>
            </a:r>
            <a:r>
              <a:rPr sz="1400" dirty="0">
                <a:latin typeface="Century Gothic"/>
                <a:cs typeface="Century Gothic"/>
              </a:rPr>
              <a:t>им </a:t>
            </a:r>
            <a:r>
              <a:rPr sz="1400" spc="-5" dirty="0">
                <a:latin typeface="Century Gothic"/>
                <a:cs typeface="Century Gothic"/>
              </a:rPr>
              <a:t>средств связи, электронно-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вычислительной</a:t>
            </a:r>
            <a:r>
              <a:rPr sz="1400" dirty="0">
                <a:latin typeface="Century Gothic"/>
                <a:cs typeface="Century Gothic"/>
              </a:rPr>
              <a:t> техники,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фото-,</a:t>
            </a:r>
            <a:r>
              <a:rPr sz="1400" dirty="0">
                <a:latin typeface="Century Gothic"/>
                <a:cs typeface="Century Gothic"/>
              </a:rPr>
              <a:t> аудио-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видеоаппаратуры,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справочных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материалов,</a:t>
            </a:r>
            <a:r>
              <a:rPr sz="1400" dirty="0">
                <a:latin typeface="Century Gothic"/>
                <a:cs typeface="Century Gothic"/>
              </a:rPr>
              <a:t> письменных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заметок</a:t>
            </a:r>
            <a:r>
              <a:rPr sz="1400" dirty="0">
                <a:latin typeface="Century Gothic"/>
                <a:cs typeface="Century Gothic"/>
              </a:rPr>
              <a:t> 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иных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средств</a:t>
            </a:r>
            <a:r>
              <a:rPr sz="1400" dirty="0">
                <a:latin typeface="Century Gothic"/>
                <a:cs typeface="Century Gothic"/>
              </a:rPr>
              <a:t> хранения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передачи 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информации</a:t>
            </a:r>
            <a:endParaRPr sz="1400" dirty="0">
              <a:latin typeface="Century Gothic"/>
              <a:cs typeface="Century Gothic"/>
            </a:endParaRPr>
          </a:p>
          <a:p>
            <a:pPr marL="241300" marR="5080" indent="-228600" algn="just">
              <a:lnSpc>
                <a:spcPct val="9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1400" spc="-5" dirty="0">
                <a:latin typeface="Century Gothic"/>
                <a:cs typeface="Century Gothic"/>
              </a:rPr>
              <a:t>выноса</a:t>
            </a:r>
            <a:r>
              <a:rPr sz="1400" dirty="0">
                <a:latin typeface="Century Gothic"/>
                <a:cs typeface="Century Gothic"/>
              </a:rPr>
              <a:t> из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аудиторий</a:t>
            </a:r>
            <a:r>
              <a:rPr sz="1400" dirty="0">
                <a:latin typeface="Century Gothic"/>
                <a:cs typeface="Century Gothic"/>
              </a:rPr>
              <a:t> 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ППЭ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экзаменационных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материалов</a:t>
            </a:r>
            <a:r>
              <a:rPr sz="1400" dirty="0">
                <a:latin typeface="Century Gothic"/>
                <a:cs typeface="Century Gothic"/>
              </a:rPr>
              <a:t> на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бумажном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или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электронном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носителях,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фотографирования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экзаменационных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материалов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участниками,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а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также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ассистентами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или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техническими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специалистами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3156" y="4573651"/>
            <a:ext cx="7809865" cy="19145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715" algn="just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Century Gothic"/>
                <a:cs typeface="Century Gothic"/>
              </a:rPr>
              <a:t>Следит</a:t>
            </a:r>
            <a:r>
              <a:rPr sz="1400" b="1" dirty="0">
                <a:latin typeface="Century Gothic"/>
                <a:cs typeface="Century Gothic"/>
              </a:rPr>
              <a:t> за</a:t>
            </a:r>
            <a:r>
              <a:rPr sz="1400" b="1" spc="5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состоянием</a:t>
            </a:r>
            <a:r>
              <a:rPr sz="1400" b="1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участников</a:t>
            </a:r>
            <a:r>
              <a:rPr sz="1400" b="1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при</a:t>
            </a:r>
            <a:r>
              <a:rPr sz="1400" dirty="0">
                <a:latin typeface="Century Gothic"/>
                <a:cs typeface="Century Gothic"/>
              </a:rPr>
              <a:t> ухудшении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самочувствия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направляет </a:t>
            </a:r>
            <a:r>
              <a:rPr sz="1400" dirty="0">
                <a:latin typeface="Century Gothic"/>
                <a:cs typeface="Century Gothic"/>
              </a:rPr>
              <a:t> участников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 </a:t>
            </a:r>
            <a:r>
              <a:rPr sz="1400" spc="-5" dirty="0">
                <a:latin typeface="Century Gothic"/>
                <a:cs typeface="Century Gothic"/>
              </a:rPr>
              <a:t>сопровождении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организаторов </a:t>
            </a:r>
            <a:r>
              <a:rPr sz="1400" dirty="0">
                <a:latin typeface="Century Gothic"/>
                <a:cs typeface="Century Gothic"/>
              </a:rPr>
              <a:t>вне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аудиторий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 медицинский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пункт</a:t>
            </a:r>
            <a:endParaRPr sz="1400" dirty="0">
              <a:latin typeface="Century Gothic"/>
              <a:cs typeface="Century Gothic"/>
            </a:endParaRPr>
          </a:p>
          <a:p>
            <a:pPr marL="12700" marR="5080" algn="just">
              <a:lnSpc>
                <a:spcPts val="1510"/>
              </a:lnSpc>
              <a:spcBef>
                <a:spcPts val="605"/>
              </a:spcBef>
            </a:pPr>
            <a:r>
              <a:rPr sz="1400" b="1" dirty="0">
                <a:latin typeface="Century Gothic"/>
                <a:cs typeface="Century Gothic"/>
              </a:rPr>
              <a:t>При</a:t>
            </a:r>
            <a:r>
              <a:rPr sz="1400" b="1" spc="39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выходе</a:t>
            </a:r>
            <a:r>
              <a:rPr sz="1400" b="1" spc="3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из</a:t>
            </a:r>
            <a:r>
              <a:rPr sz="1400" spc="3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аудитории</a:t>
            </a:r>
            <a:r>
              <a:rPr sz="1400" spc="3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обучающиеся</a:t>
            </a:r>
            <a:r>
              <a:rPr sz="1400" spc="3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оставляют</a:t>
            </a:r>
            <a:r>
              <a:rPr sz="1400" spc="3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экзаменационные</a:t>
            </a:r>
            <a:r>
              <a:rPr sz="1400" spc="3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материалы </a:t>
            </a:r>
            <a:r>
              <a:rPr sz="1400" dirty="0">
                <a:latin typeface="Century Gothic"/>
                <a:cs typeface="Century Gothic"/>
              </a:rPr>
              <a:t> 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черновики</a:t>
            </a:r>
            <a:r>
              <a:rPr sz="1400" dirty="0">
                <a:latin typeface="Century Gothic"/>
                <a:cs typeface="Century Gothic"/>
              </a:rPr>
              <a:t> на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своем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рабочем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столе.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Организатор</a:t>
            </a:r>
            <a:r>
              <a:rPr sz="1400" b="1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проверяет</a:t>
            </a:r>
            <a:r>
              <a:rPr sz="1400" b="1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комплектность </a:t>
            </a:r>
            <a:r>
              <a:rPr sz="1400" b="1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оставленных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им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на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рабочем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столе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ЭМ и</a:t>
            </a:r>
            <a:r>
              <a:rPr sz="1400" spc="-5" dirty="0">
                <a:latin typeface="Century Gothic"/>
                <a:cs typeface="Century Gothic"/>
              </a:rPr>
              <a:t> черновиков</a:t>
            </a:r>
            <a:endParaRPr sz="1400" dirty="0">
              <a:latin typeface="Century Gothic"/>
              <a:cs typeface="Century Gothic"/>
            </a:endParaRPr>
          </a:p>
          <a:p>
            <a:pPr marL="12700" marR="175895">
              <a:lnSpc>
                <a:spcPts val="1510"/>
              </a:lnSpc>
              <a:spcBef>
                <a:spcPts val="1005"/>
              </a:spcBef>
            </a:pPr>
            <a:r>
              <a:rPr sz="1400" b="1" spc="-5" dirty="0">
                <a:latin typeface="Century Gothic"/>
                <a:cs typeface="Century Gothic"/>
              </a:rPr>
              <a:t>Выдает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по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просьбе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участника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дополнительный</a:t>
            </a:r>
            <a:r>
              <a:rPr sz="1400" b="1" spc="-4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бланк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ответов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№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2 </a:t>
            </a:r>
            <a:r>
              <a:rPr sz="1400" dirty="0">
                <a:latin typeface="Century Gothic"/>
                <a:cs typeface="Century Gothic"/>
              </a:rPr>
              <a:t>(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случае,</a:t>
            </a:r>
            <a:r>
              <a:rPr sz="1400" spc="3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когда </a:t>
            </a:r>
            <a:r>
              <a:rPr sz="1400" spc="-37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области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ответов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основного </a:t>
            </a:r>
            <a:r>
              <a:rPr sz="1400" dirty="0">
                <a:latin typeface="Century Gothic"/>
                <a:cs typeface="Century Gothic"/>
              </a:rPr>
              <a:t>бланка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ответов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№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2 не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осталось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места)</a:t>
            </a: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400" b="1" spc="-5" dirty="0">
                <a:latin typeface="Century Gothic"/>
                <a:cs typeface="Century Gothic"/>
              </a:rPr>
              <a:t>Выдает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по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просьбе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участника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дополнительные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черновики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3400" y="27801"/>
            <a:ext cx="1203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2"/>
                </a:solidFill>
              </a:rPr>
              <a:t>Действия</a:t>
            </a:r>
            <a:r>
              <a:rPr sz="3600" b="1" spc="-15" dirty="0">
                <a:solidFill>
                  <a:schemeClr val="tx2"/>
                </a:solidFill>
              </a:rPr>
              <a:t> </a:t>
            </a:r>
            <a:r>
              <a:rPr sz="3600" b="1" spc="-5" dirty="0">
                <a:solidFill>
                  <a:schemeClr val="tx2"/>
                </a:solidFill>
              </a:rPr>
              <a:t>организатора</a:t>
            </a:r>
            <a:r>
              <a:rPr sz="3600" b="1" spc="10" dirty="0">
                <a:solidFill>
                  <a:schemeClr val="tx2"/>
                </a:solidFill>
              </a:rPr>
              <a:t> </a:t>
            </a:r>
            <a:r>
              <a:rPr sz="3600" b="1" dirty="0">
                <a:solidFill>
                  <a:schemeClr val="tx2"/>
                </a:solidFill>
              </a:rPr>
              <a:t>в</a:t>
            </a:r>
            <a:r>
              <a:rPr sz="3600" b="1" spc="-20" dirty="0">
                <a:solidFill>
                  <a:schemeClr val="tx2"/>
                </a:solidFill>
              </a:rPr>
              <a:t> </a:t>
            </a:r>
            <a:r>
              <a:rPr sz="3600" b="1" spc="-5" dirty="0">
                <a:solidFill>
                  <a:schemeClr val="tx2"/>
                </a:solidFill>
              </a:rPr>
              <a:t>аудитории во</a:t>
            </a:r>
            <a:r>
              <a:rPr sz="3600" b="1" spc="-15" dirty="0">
                <a:solidFill>
                  <a:schemeClr val="tx2"/>
                </a:solidFill>
              </a:rPr>
              <a:t> </a:t>
            </a:r>
            <a:r>
              <a:rPr sz="3600" b="1" spc="-5" dirty="0" err="1">
                <a:solidFill>
                  <a:schemeClr val="tx2"/>
                </a:solidFill>
              </a:rPr>
              <a:t>время</a:t>
            </a:r>
            <a:r>
              <a:rPr sz="3600" b="1" spc="-5" dirty="0">
                <a:solidFill>
                  <a:schemeClr val="tx2"/>
                </a:solidFill>
              </a:rPr>
              <a:t> </a:t>
            </a:r>
            <a:r>
              <a:rPr lang="ru-RU" sz="3600" b="1" spc="-5" dirty="0" smtClean="0">
                <a:solidFill>
                  <a:schemeClr val="tx2"/>
                </a:solidFill>
              </a:rPr>
              <a:t/>
            </a:r>
            <a:br>
              <a:rPr lang="ru-RU" sz="3600" b="1" spc="-5" dirty="0" smtClean="0">
                <a:solidFill>
                  <a:schemeClr val="tx2"/>
                </a:solidFill>
              </a:rPr>
            </a:br>
            <a:r>
              <a:rPr sz="3600" b="1" spc="-5" dirty="0" err="1" smtClean="0">
                <a:solidFill>
                  <a:schemeClr val="tx2"/>
                </a:solidFill>
              </a:rPr>
              <a:t>экзамена</a:t>
            </a:r>
            <a:endParaRPr sz="3600" b="1" spc="-5" dirty="0">
              <a:solidFill>
                <a:schemeClr val="tx2"/>
              </a:solidFill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69909" y="917194"/>
            <a:ext cx="3853179" cy="5877560"/>
            <a:chOff x="8169909" y="917194"/>
            <a:chExt cx="3853179" cy="5877560"/>
          </a:xfrm>
        </p:grpSpPr>
        <p:sp>
          <p:nvSpPr>
            <p:cNvPr id="11" name="object 11"/>
            <p:cNvSpPr/>
            <p:nvPr/>
          </p:nvSpPr>
          <p:spPr>
            <a:xfrm>
              <a:off x="8199119" y="946404"/>
              <a:ext cx="3794760" cy="5819140"/>
            </a:xfrm>
            <a:custGeom>
              <a:avLst/>
              <a:gdLst/>
              <a:ahLst/>
              <a:cxnLst/>
              <a:rect l="l" t="t" r="r" b="b"/>
              <a:pathLst>
                <a:path w="3794759" h="5819140">
                  <a:moveTo>
                    <a:pt x="3162300" y="0"/>
                  </a:moveTo>
                  <a:lnTo>
                    <a:pt x="632459" y="0"/>
                  </a:lnTo>
                  <a:lnTo>
                    <a:pt x="585264" y="1735"/>
                  </a:lnTo>
                  <a:lnTo>
                    <a:pt x="539010" y="6858"/>
                  </a:lnTo>
                  <a:lnTo>
                    <a:pt x="493819" y="15248"/>
                  </a:lnTo>
                  <a:lnTo>
                    <a:pt x="449814" y="26781"/>
                  </a:lnTo>
                  <a:lnTo>
                    <a:pt x="407117" y="41336"/>
                  </a:lnTo>
                  <a:lnTo>
                    <a:pt x="365851" y="58790"/>
                  </a:lnTo>
                  <a:lnTo>
                    <a:pt x="326138" y="79020"/>
                  </a:lnTo>
                  <a:lnTo>
                    <a:pt x="288100" y="101905"/>
                  </a:lnTo>
                  <a:lnTo>
                    <a:pt x="251859" y="127321"/>
                  </a:lnTo>
                  <a:lnTo>
                    <a:pt x="217539" y="155148"/>
                  </a:lnTo>
                  <a:lnTo>
                    <a:pt x="185261" y="185261"/>
                  </a:lnTo>
                  <a:lnTo>
                    <a:pt x="155148" y="217539"/>
                  </a:lnTo>
                  <a:lnTo>
                    <a:pt x="127321" y="251859"/>
                  </a:lnTo>
                  <a:lnTo>
                    <a:pt x="101905" y="288100"/>
                  </a:lnTo>
                  <a:lnTo>
                    <a:pt x="79020" y="326138"/>
                  </a:lnTo>
                  <a:lnTo>
                    <a:pt x="58790" y="365851"/>
                  </a:lnTo>
                  <a:lnTo>
                    <a:pt x="41336" y="407117"/>
                  </a:lnTo>
                  <a:lnTo>
                    <a:pt x="26781" y="449814"/>
                  </a:lnTo>
                  <a:lnTo>
                    <a:pt x="15248" y="493819"/>
                  </a:lnTo>
                  <a:lnTo>
                    <a:pt x="6858" y="539010"/>
                  </a:lnTo>
                  <a:lnTo>
                    <a:pt x="1735" y="585264"/>
                  </a:lnTo>
                  <a:lnTo>
                    <a:pt x="0" y="632460"/>
                  </a:lnTo>
                  <a:lnTo>
                    <a:pt x="0" y="5186159"/>
                  </a:lnTo>
                  <a:lnTo>
                    <a:pt x="1735" y="5233360"/>
                  </a:lnTo>
                  <a:lnTo>
                    <a:pt x="6858" y="5279620"/>
                  </a:lnTo>
                  <a:lnTo>
                    <a:pt x="15248" y="5324815"/>
                  </a:lnTo>
                  <a:lnTo>
                    <a:pt x="26781" y="5368824"/>
                  </a:lnTo>
                  <a:lnTo>
                    <a:pt x="41336" y="5411523"/>
                  </a:lnTo>
                  <a:lnTo>
                    <a:pt x="58790" y="5452792"/>
                  </a:lnTo>
                  <a:lnTo>
                    <a:pt x="79020" y="5492506"/>
                  </a:lnTo>
                  <a:lnTo>
                    <a:pt x="101905" y="5530545"/>
                  </a:lnTo>
                  <a:lnTo>
                    <a:pt x="127321" y="5566786"/>
                  </a:lnTo>
                  <a:lnTo>
                    <a:pt x="155148" y="5601106"/>
                  </a:lnTo>
                  <a:lnTo>
                    <a:pt x="185261" y="5633383"/>
                  </a:lnTo>
                  <a:lnTo>
                    <a:pt x="217539" y="5663495"/>
                  </a:lnTo>
                  <a:lnTo>
                    <a:pt x="251859" y="5691320"/>
                  </a:lnTo>
                  <a:lnTo>
                    <a:pt x="288100" y="5716735"/>
                  </a:lnTo>
                  <a:lnTo>
                    <a:pt x="326138" y="5739618"/>
                  </a:lnTo>
                  <a:lnTo>
                    <a:pt x="365851" y="5759847"/>
                  </a:lnTo>
                  <a:lnTo>
                    <a:pt x="407117" y="5777299"/>
                  </a:lnTo>
                  <a:lnTo>
                    <a:pt x="449814" y="5791853"/>
                  </a:lnTo>
                  <a:lnTo>
                    <a:pt x="493819" y="5803385"/>
                  </a:lnTo>
                  <a:lnTo>
                    <a:pt x="539010" y="5811774"/>
                  </a:lnTo>
                  <a:lnTo>
                    <a:pt x="585264" y="5816897"/>
                  </a:lnTo>
                  <a:lnTo>
                    <a:pt x="632459" y="5818632"/>
                  </a:lnTo>
                  <a:lnTo>
                    <a:pt x="3162300" y="5818632"/>
                  </a:lnTo>
                  <a:lnTo>
                    <a:pt x="3209495" y="5816897"/>
                  </a:lnTo>
                  <a:lnTo>
                    <a:pt x="3255749" y="5811774"/>
                  </a:lnTo>
                  <a:lnTo>
                    <a:pt x="3300940" y="5803385"/>
                  </a:lnTo>
                  <a:lnTo>
                    <a:pt x="3344945" y="5791853"/>
                  </a:lnTo>
                  <a:lnTo>
                    <a:pt x="3387642" y="5777299"/>
                  </a:lnTo>
                  <a:lnTo>
                    <a:pt x="3428908" y="5759847"/>
                  </a:lnTo>
                  <a:lnTo>
                    <a:pt x="3468621" y="5739618"/>
                  </a:lnTo>
                  <a:lnTo>
                    <a:pt x="3506659" y="5716735"/>
                  </a:lnTo>
                  <a:lnTo>
                    <a:pt x="3542900" y="5691320"/>
                  </a:lnTo>
                  <a:lnTo>
                    <a:pt x="3577220" y="5663495"/>
                  </a:lnTo>
                  <a:lnTo>
                    <a:pt x="3609498" y="5633383"/>
                  </a:lnTo>
                  <a:lnTo>
                    <a:pt x="3639611" y="5601106"/>
                  </a:lnTo>
                  <a:lnTo>
                    <a:pt x="3667438" y="5566786"/>
                  </a:lnTo>
                  <a:lnTo>
                    <a:pt x="3692854" y="5530545"/>
                  </a:lnTo>
                  <a:lnTo>
                    <a:pt x="3715739" y="5492506"/>
                  </a:lnTo>
                  <a:lnTo>
                    <a:pt x="3735969" y="5452792"/>
                  </a:lnTo>
                  <a:lnTo>
                    <a:pt x="3753423" y="5411523"/>
                  </a:lnTo>
                  <a:lnTo>
                    <a:pt x="3767978" y="5368824"/>
                  </a:lnTo>
                  <a:lnTo>
                    <a:pt x="3779511" y="5324815"/>
                  </a:lnTo>
                  <a:lnTo>
                    <a:pt x="3787901" y="5279620"/>
                  </a:lnTo>
                  <a:lnTo>
                    <a:pt x="3793024" y="5233360"/>
                  </a:lnTo>
                  <a:lnTo>
                    <a:pt x="3794759" y="5186159"/>
                  </a:lnTo>
                  <a:lnTo>
                    <a:pt x="3794759" y="632460"/>
                  </a:lnTo>
                  <a:lnTo>
                    <a:pt x="3793024" y="585264"/>
                  </a:lnTo>
                  <a:lnTo>
                    <a:pt x="3787901" y="539010"/>
                  </a:lnTo>
                  <a:lnTo>
                    <a:pt x="3779511" y="493819"/>
                  </a:lnTo>
                  <a:lnTo>
                    <a:pt x="3767978" y="449814"/>
                  </a:lnTo>
                  <a:lnTo>
                    <a:pt x="3753423" y="407117"/>
                  </a:lnTo>
                  <a:lnTo>
                    <a:pt x="3735969" y="365851"/>
                  </a:lnTo>
                  <a:lnTo>
                    <a:pt x="3715739" y="326138"/>
                  </a:lnTo>
                  <a:lnTo>
                    <a:pt x="3692854" y="288100"/>
                  </a:lnTo>
                  <a:lnTo>
                    <a:pt x="3667438" y="251859"/>
                  </a:lnTo>
                  <a:lnTo>
                    <a:pt x="3639611" y="217539"/>
                  </a:lnTo>
                  <a:lnTo>
                    <a:pt x="3609498" y="185261"/>
                  </a:lnTo>
                  <a:lnTo>
                    <a:pt x="3577220" y="155148"/>
                  </a:lnTo>
                  <a:lnTo>
                    <a:pt x="3542900" y="127321"/>
                  </a:lnTo>
                  <a:lnTo>
                    <a:pt x="3506659" y="101905"/>
                  </a:lnTo>
                  <a:lnTo>
                    <a:pt x="3468621" y="79020"/>
                  </a:lnTo>
                  <a:lnTo>
                    <a:pt x="3428908" y="58790"/>
                  </a:lnTo>
                  <a:lnTo>
                    <a:pt x="3387642" y="41336"/>
                  </a:lnTo>
                  <a:lnTo>
                    <a:pt x="3344945" y="26781"/>
                  </a:lnTo>
                  <a:lnTo>
                    <a:pt x="3300940" y="15248"/>
                  </a:lnTo>
                  <a:lnTo>
                    <a:pt x="3255749" y="6858"/>
                  </a:lnTo>
                  <a:lnTo>
                    <a:pt x="3209495" y="1735"/>
                  </a:lnTo>
                  <a:lnTo>
                    <a:pt x="3162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99119" y="946404"/>
              <a:ext cx="3794760" cy="5819140"/>
            </a:xfrm>
            <a:custGeom>
              <a:avLst/>
              <a:gdLst/>
              <a:ahLst/>
              <a:cxnLst/>
              <a:rect l="l" t="t" r="r" b="b"/>
              <a:pathLst>
                <a:path w="3794759" h="5819140">
                  <a:moveTo>
                    <a:pt x="0" y="632460"/>
                  </a:moveTo>
                  <a:lnTo>
                    <a:pt x="1735" y="585264"/>
                  </a:lnTo>
                  <a:lnTo>
                    <a:pt x="6858" y="539010"/>
                  </a:lnTo>
                  <a:lnTo>
                    <a:pt x="15248" y="493819"/>
                  </a:lnTo>
                  <a:lnTo>
                    <a:pt x="26781" y="449814"/>
                  </a:lnTo>
                  <a:lnTo>
                    <a:pt x="41336" y="407117"/>
                  </a:lnTo>
                  <a:lnTo>
                    <a:pt x="58790" y="365851"/>
                  </a:lnTo>
                  <a:lnTo>
                    <a:pt x="79020" y="326138"/>
                  </a:lnTo>
                  <a:lnTo>
                    <a:pt x="101905" y="288100"/>
                  </a:lnTo>
                  <a:lnTo>
                    <a:pt x="127321" y="251859"/>
                  </a:lnTo>
                  <a:lnTo>
                    <a:pt x="155148" y="217539"/>
                  </a:lnTo>
                  <a:lnTo>
                    <a:pt x="185261" y="185261"/>
                  </a:lnTo>
                  <a:lnTo>
                    <a:pt x="217539" y="155148"/>
                  </a:lnTo>
                  <a:lnTo>
                    <a:pt x="251859" y="127321"/>
                  </a:lnTo>
                  <a:lnTo>
                    <a:pt x="288100" y="101905"/>
                  </a:lnTo>
                  <a:lnTo>
                    <a:pt x="326138" y="79020"/>
                  </a:lnTo>
                  <a:lnTo>
                    <a:pt x="365851" y="58790"/>
                  </a:lnTo>
                  <a:lnTo>
                    <a:pt x="407117" y="41336"/>
                  </a:lnTo>
                  <a:lnTo>
                    <a:pt x="449814" y="26781"/>
                  </a:lnTo>
                  <a:lnTo>
                    <a:pt x="493819" y="15248"/>
                  </a:lnTo>
                  <a:lnTo>
                    <a:pt x="539010" y="6858"/>
                  </a:lnTo>
                  <a:lnTo>
                    <a:pt x="585264" y="1735"/>
                  </a:lnTo>
                  <a:lnTo>
                    <a:pt x="632459" y="0"/>
                  </a:lnTo>
                  <a:lnTo>
                    <a:pt x="3162300" y="0"/>
                  </a:lnTo>
                  <a:lnTo>
                    <a:pt x="3209495" y="1735"/>
                  </a:lnTo>
                  <a:lnTo>
                    <a:pt x="3255749" y="6858"/>
                  </a:lnTo>
                  <a:lnTo>
                    <a:pt x="3300940" y="15248"/>
                  </a:lnTo>
                  <a:lnTo>
                    <a:pt x="3344945" y="26781"/>
                  </a:lnTo>
                  <a:lnTo>
                    <a:pt x="3387642" y="41336"/>
                  </a:lnTo>
                  <a:lnTo>
                    <a:pt x="3428908" y="58790"/>
                  </a:lnTo>
                  <a:lnTo>
                    <a:pt x="3468621" y="79020"/>
                  </a:lnTo>
                  <a:lnTo>
                    <a:pt x="3506659" y="101905"/>
                  </a:lnTo>
                  <a:lnTo>
                    <a:pt x="3542900" y="127321"/>
                  </a:lnTo>
                  <a:lnTo>
                    <a:pt x="3577220" y="155148"/>
                  </a:lnTo>
                  <a:lnTo>
                    <a:pt x="3609498" y="185261"/>
                  </a:lnTo>
                  <a:lnTo>
                    <a:pt x="3639611" y="217539"/>
                  </a:lnTo>
                  <a:lnTo>
                    <a:pt x="3667438" y="251859"/>
                  </a:lnTo>
                  <a:lnTo>
                    <a:pt x="3692854" y="288100"/>
                  </a:lnTo>
                  <a:lnTo>
                    <a:pt x="3715739" y="326138"/>
                  </a:lnTo>
                  <a:lnTo>
                    <a:pt x="3735969" y="365851"/>
                  </a:lnTo>
                  <a:lnTo>
                    <a:pt x="3753423" y="407117"/>
                  </a:lnTo>
                  <a:lnTo>
                    <a:pt x="3767978" y="449814"/>
                  </a:lnTo>
                  <a:lnTo>
                    <a:pt x="3779511" y="493819"/>
                  </a:lnTo>
                  <a:lnTo>
                    <a:pt x="3787901" y="539010"/>
                  </a:lnTo>
                  <a:lnTo>
                    <a:pt x="3793024" y="585264"/>
                  </a:lnTo>
                  <a:lnTo>
                    <a:pt x="3794759" y="632460"/>
                  </a:lnTo>
                  <a:lnTo>
                    <a:pt x="3794759" y="5186159"/>
                  </a:lnTo>
                  <a:lnTo>
                    <a:pt x="3793024" y="5233360"/>
                  </a:lnTo>
                  <a:lnTo>
                    <a:pt x="3787901" y="5279620"/>
                  </a:lnTo>
                  <a:lnTo>
                    <a:pt x="3779511" y="5324815"/>
                  </a:lnTo>
                  <a:lnTo>
                    <a:pt x="3767978" y="5368824"/>
                  </a:lnTo>
                  <a:lnTo>
                    <a:pt x="3753423" y="5411523"/>
                  </a:lnTo>
                  <a:lnTo>
                    <a:pt x="3735969" y="5452792"/>
                  </a:lnTo>
                  <a:lnTo>
                    <a:pt x="3715739" y="5492506"/>
                  </a:lnTo>
                  <a:lnTo>
                    <a:pt x="3692854" y="5530545"/>
                  </a:lnTo>
                  <a:lnTo>
                    <a:pt x="3667438" y="5566786"/>
                  </a:lnTo>
                  <a:lnTo>
                    <a:pt x="3639611" y="5601106"/>
                  </a:lnTo>
                  <a:lnTo>
                    <a:pt x="3609498" y="5633383"/>
                  </a:lnTo>
                  <a:lnTo>
                    <a:pt x="3577220" y="5663495"/>
                  </a:lnTo>
                  <a:lnTo>
                    <a:pt x="3542900" y="5691320"/>
                  </a:lnTo>
                  <a:lnTo>
                    <a:pt x="3506659" y="5716735"/>
                  </a:lnTo>
                  <a:lnTo>
                    <a:pt x="3468621" y="5739618"/>
                  </a:lnTo>
                  <a:lnTo>
                    <a:pt x="3428908" y="5759847"/>
                  </a:lnTo>
                  <a:lnTo>
                    <a:pt x="3387642" y="5777299"/>
                  </a:lnTo>
                  <a:lnTo>
                    <a:pt x="3344945" y="5791853"/>
                  </a:lnTo>
                  <a:lnTo>
                    <a:pt x="3300940" y="5803385"/>
                  </a:lnTo>
                  <a:lnTo>
                    <a:pt x="3255749" y="5811774"/>
                  </a:lnTo>
                  <a:lnTo>
                    <a:pt x="3209495" y="5816897"/>
                  </a:lnTo>
                  <a:lnTo>
                    <a:pt x="3162300" y="5818632"/>
                  </a:lnTo>
                  <a:lnTo>
                    <a:pt x="632459" y="5818632"/>
                  </a:lnTo>
                  <a:lnTo>
                    <a:pt x="585264" y="5816897"/>
                  </a:lnTo>
                  <a:lnTo>
                    <a:pt x="539010" y="5811774"/>
                  </a:lnTo>
                  <a:lnTo>
                    <a:pt x="493819" y="5803385"/>
                  </a:lnTo>
                  <a:lnTo>
                    <a:pt x="449814" y="5791853"/>
                  </a:lnTo>
                  <a:lnTo>
                    <a:pt x="407117" y="5777299"/>
                  </a:lnTo>
                  <a:lnTo>
                    <a:pt x="365851" y="5759847"/>
                  </a:lnTo>
                  <a:lnTo>
                    <a:pt x="326138" y="5739618"/>
                  </a:lnTo>
                  <a:lnTo>
                    <a:pt x="288100" y="5716735"/>
                  </a:lnTo>
                  <a:lnTo>
                    <a:pt x="251859" y="5691320"/>
                  </a:lnTo>
                  <a:lnTo>
                    <a:pt x="217539" y="5663495"/>
                  </a:lnTo>
                  <a:lnTo>
                    <a:pt x="185261" y="5633383"/>
                  </a:lnTo>
                  <a:lnTo>
                    <a:pt x="155148" y="5601106"/>
                  </a:lnTo>
                  <a:lnTo>
                    <a:pt x="127321" y="5566786"/>
                  </a:lnTo>
                  <a:lnTo>
                    <a:pt x="101905" y="5530545"/>
                  </a:lnTo>
                  <a:lnTo>
                    <a:pt x="79020" y="5492506"/>
                  </a:lnTo>
                  <a:lnTo>
                    <a:pt x="58790" y="5452792"/>
                  </a:lnTo>
                  <a:lnTo>
                    <a:pt x="41336" y="5411523"/>
                  </a:lnTo>
                  <a:lnTo>
                    <a:pt x="26781" y="5368824"/>
                  </a:lnTo>
                  <a:lnTo>
                    <a:pt x="15248" y="5324815"/>
                  </a:lnTo>
                  <a:lnTo>
                    <a:pt x="6858" y="5279620"/>
                  </a:lnTo>
                  <a:lnTo>
                    <a:pt x="1735" y="5233360"/>
                  </a:lnTo>
                  <a:lnTo>
                    <a:pt x="0" y="5186159"/>
                  </a:lnTo>
                  <a:lnTo>
                    <a:pt x="0" y="632460"/>
                  </a:lnTo>
                  <a:close/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1727" y="4288535"/>
              <a:ext cx="1572768" cy="1728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8083" y="3573779"/>
              <a:ext cx="1318259" cy="28072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4463" y="2354580"/>
              <a:ext cx="1778507" cy="14996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49255" y="1789176"/>
              <a:ext cx="1911096" cy="135940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0552938" y="2897505"/>
            <a:ext cx="11258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об</a:t>
            </a:r>
            <a:r>
              <a:rPr sz="1400" b="1" spc="-10" dirty="0">
                <a:latin typeface="Calibri"/>
                <a:cs typeface="Calibri"/>
              </a:rPr>
              <a:t>м</a:t>
            </a:r>
            <a:r>
              <a:rPr sz="1400" b="1" spc="-5" dirty="0">
                <a:latin typeface="Calibri"/>
                <a:cs typeface="Calibri"/>
              </a:rPr>
              <a:t>е</a:t>
            </a:r>
            <a:r>
              <a:rPr sz="1400" b="1" dirty="0">
                <a:latin typeface="Calibri"/>
                <a:cs typeface="Calibri"/>
              </a:rPr>
              <a:t>ниват</a:t>
            </a:r>
            <a:r>
              <a:rPr sz="1400" b="1" spc="-15" dirty="0">
                <a:latin typeface="Calibri"/>
                <a:cs typeface="Calibri"/>
              </a:rPr>
              <a:t>ь</a:t>
            </a:r>
            <a:r>
              <a:rPr sz="1400" b="1" spc="-5" dirty="0">
                <a:latin typeface="Calibri"/>
                <a:cs typeface="Calibri"/>
              </a:rPr>
              <a:t>ся  предметами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38819" y="5949797"/>
            <a:ext cx="18815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вставать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с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места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без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разрешения </a:t>
            </a:r>
            <a:r>
              <a:rPr sz="1400" b="1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организаторов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70566" y="6038494"/>
            <a:ext cx="14624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выносить 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экзаменац</a:t>
            </a:r>
            <a:r>
              <a:rPr sz="1400" b="1" spc="-15" dirty="0">
                <a:latin typeface="Calibri"/>
                <a:cs typeface="Calibri"/>
              </a:rPr>
              <a:t>и</a:t>
            </a:r>
            <a:r>
              <a:rPr sz="1400" b="1" dirty="0">
                <a:latin typeface="Calibri"/>
                <a:cs typeface="Calibri"/>
              </a:rPr>
              <a:t>о</a:t>
            </a:r>
            <a:r>
              <a:rPr sz="1400" b="1" spc="-10" dirty="0">
                <a:latin typeface="Calibri"/>
                <a:cs typeface="Calibri"/>
              </a:rPr>
              <a:t>н</a:t>
            </a:r>
            <a:r>
              <a:rPr sz="1400" b="1" spc="-5" dirty="0">
                <a:latin typeface="Calibri"/>
                <a:cs typeface="Calibri"/>
              </a:rPr>
              <a:t>ные  </a:t>
            </a:r>
            <a:r>
              <a:rPr sz="1400" b="1" dirty="0">
                <a:latin typeface="Calibri"/>
                <a:cs typeface="Calibri"/>
              </a:rPr>
              <a:t>материалы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10396" y="3765550"/>
            <a:ext cx="12839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пересаживаться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27846" y="984801"/>
            <a:ext cx="3354704" cy="7099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Участникам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запрещается</a:t>
            </a:r>
            <a:endParaRPr sz="2400">
              <a:latin typeface="Calibri"/>
              <a:cs typeface="Calibri"/>
            </a:endParaRPr>
          </a:p>
          <a:p>
            <a:pPr marL="2167890">
              <a:lnSpc>
                <a:spcPct val="100000"/>
              </a:lnSpc>
              <a:spcBef>
                <a:spcPts val="305"/>
              </a:spcBef>
            </a:pPr>
            <a:r>
              <a:rPr sz="1400" b="1" spc="-5" dirty="0">
                <a:latin typeface="Calibri"/>
                <a:cs typeface="Calibri"/>
              </a:rPr>
              <a:t>разговаривать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467587" y="1415810"/>
            <a:ext cx="1304925" cy="465455"/>
          </a:xfrm>
          <a:custGeom>
            <a:avLst/>
            <a:gdLst/>
            <a:ahLst/>
            <a:cxnLst/>
            <a:rect l="l" t="t" r="r" b="b"/>
            <a:pathLst>
              <a:path w="1304925" h="465455">
                <a:moveTo>
                  <a:pt x="245878" y="464932"/>
                </a:moveTo>
                <a:lnTo>
                  <a:pt x="316109" y="318374"/>
                </a:lnTo>
                <a:lnTo>
                  <a:pt x="248493" y="306179"/>
                </a:lnTo>
                <a:lnTo>
                  <a:pt x="188512" y="292189"/>
                </a:lnTo>
                <a:lnTo>
                  <a:pt x="136375" y="276626"/>
                </a:lnTo>
                <a:lnTo>
                  <a:pt x="92292" y="259712"/>
                </a:lnTo>
                <a:lnTo>
                  <a:pt x="56471" y="241667"/>
                </a:lnTo>
                <a:lnTo>
                  <a:pt x="10455" y="203071"/>
                </a:lnTo>
                <a:lnTo>
                  <a:pt x="0" y="162610"/>
                </a:lnTo>
                <a:lnTo>
                  <a:pt x="8630" y="142233"/>
                </a:lnTo>
                <a:lnTo>
                  <a:pt x="54652" y="102292"/>
                </a:lnTo>
                <a:lnTo>
                  <a:pt x="92462" y="83170"/>
                </a:lnTo>
                <a:lnTo>
                  <a:pt x="161909" y="58179"/>
                </a:lnTo>
                <a:lnTo>
                  <a:pt x="201826" y="47259"/>
                </a:lnTo>
                <a:lnTo>
                  <a:pt x="244783" y="37418"/>
                </a:lnTo>
                <a:lnTo>
                  <a:pt x="290465" y="28676"/>
                </a:lnTo>
                <a:lnTo>
                  <a:pt x="338555" y="21053"/>
                </a:lnTo>
                <a:lnTo>
                  <a:pt x="388738" y="14572"/>
                </a:lnTo>
                <a:lnTo>
                  <a:pt x="440696" y="9251"/>
                </a:lnTo>
                <a:lnTo>
                  <a:pt x="494115" y="5113"/>
                </a:lnTo>
                <a:lnTo>
                  <a:pt x="548679" y="2178"/>
                </a:lnTo>
                <a:lnTo>
                  <a:pt x="604070" y="466"/>
                </a:lnTo>
                <a:lnTo>
                  <a:pt x="659973" y="0"/>
                </a:lnTo>
                <a:lnTo>
                  <a:pt x="716073" y="798"/>
                </a:lnTo>
                <a:lnTo>
                  <a:pt x="772052" y="2882"/>
                </a:lnTo>
                <a:lnTo>
                  <a:pt x="827595" y="6274"/>
                </a:lnTo>
                <a:lnTo>
                  <a:pt x="882386" y="10993"/>
                </a:lnTo>
                <a:lnTo>
                  <a:pt x="936109" y="17060"/>
                </a:lnTo>
                <a:lnTo>
                  <a:pt x="988447" y="24496"/>
                </a:lnTo>
                <a:lnTo>
                  <a:pt x="1056063" y="36692"/>
                </a:lnTo>
                <a:lnTo>
                  <a:pt x="1116044" y="50682"/>
                </a:lnTo>
                <a:lnTo>
                  <a:pt x="1168181" y="66245"/>
                </a:lnTo>
                <a:lnTo>
                  <a:pt x="1212264" y="83159"/>
                </a:lnTo>
                <a:lnTo>
                  <a:pt x="1248085" y="101204"/>
                </a:lnTo>
                <a:lnTo>
                  <a:pt x="1294101" y="139799"/>
                </a:lnTo>
                <a:lnTo>
                  <a:pt x="1304556" y="180261"/>
                </a:lnTo>
                <a:lnTo>
                  <a:pt x="1295926" y="200638"/>
                </a:lnTo>
                <a:lnTo>
                  <a:pt x="1249904" y="240579"/>
                </a:lnTo>
                <a:lnTo>
                  <a:pt x="1212094" y="259700"/>
                </a:lnTo>
                <a:lnTo>
                  <a:pt x="1140442" y="285328"/>
                </a:lnTo>
                <a:lnTo>
                  <a:pt x="1098817" y="296552"/>
                </a:lnTo>
                <a:lnTo>
                  <a:pt x="1053776" y="306661"/>
                </a:lnTo>
                <a:lnTo>
                  <a:pt x="1005656" y="315614"/>
                </a:lnTo>
                <a:lnTo>
                  <a:pt x="954794" y="323371"/>
                </a:lnTo>
                <a:lnTo>
                  <a:pt x="901526" y="329891"/>
                </a:lnTo>
                <a:lnTo>
                  <a:pt x="846191" y="335131"/>
                </a:lnTo>
                <a:lnTo>
                  <a:pt x="789125" y="339053"/>
                </a:lnTo>
                <a:lnTo>
                  <a:pt x="730666" y="341614"/>
                </a:lnTo>
                <a:lnTo>
                  <a:pt x="671150" y="342774"/>
                </a:lnTo>
                <a:lnTo>
                  <a:pt x="610914" y="342492"/>
                </a:lnTo>
                <a:lnTo>
                  <a:pt x="550297" y="340726"/>
                </a:lnTo>
                <a:lnTo>
                  <a:pt x="245878" y="464932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00" y="381000"/>
            <a:ext cx="661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ИК</a:t>
            </a:r>
            <a:r>
              <a:rPr spc="-1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индивидуальный</a:t>
            </a:r>
            <a:r>
              <a:rPr spc="-35" dirty="0"/>
              <a:t> </a:t>
            </a:r>
            <a:r>
              <a:rPr spc="-5" dirty="0"/>
              <a:t>комплект</a:t>
            </a:r>
            <a:r>
              <a:rPr spc="-20" dirty="0"/>
              <a:t> </a:t>
            </a:r>
            <a:r>
              <a:rPr spc="-5" dirty="0"/>
              <a:t>участника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1902" y="4938141"/>
            <a:ext cx="2543810" cy="8382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8415" marR="5080" indent="-6350" algn="just">
              <a:lnSpc>
                <a:spcPct val="98100"/>
              </a:lnSpc>
              <a:spcBef>
                <a:spcPts val="140"/>
              </a:spcBef>
            </a:pPr>
            <a:r>
              <a:rPr sz="1800" b="1" spc="-5" dirty="0">
                <a:latin typeface="Tahoma"/>
                <a:cs typeface="Tahoma"/>
              </a:rPr>
              <a:t>Бланки заполняются </a:t>
            </a:r>
            <a:r>
              <a:rPr sz="1800" b="1" spc="-5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черной </a:t>
            </a:r>
            <a:r>
              <a:rPr sz="1800" b="1" dirty="0">
                <a:latin typeface="Tahoma"/>
                <a:cs typeface="Tahoma"/>
              </a:rPr>
              <a:t>гелевой или 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капиллярной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ручкой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86044" y="2104644"/>
            <a:ext cx="6283960" cy="4636135"/>
            <a:chOff x="5686044" y="2104644"/>
            <a:chExt cx="6283960" cy="46361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6911" y="3125724"/>
              <a:ext cx="804672" cy="3779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300" y="2801112"/>
              <a:ext cx="804672" cy="3779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5335" y="2104644"/>
              <a:ext cx="2804160" cy="39593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0104" y="2586227"/>
              <a:ext cx="2668524" cy="3779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6044" y="2827018"/>
              <a:ext cx="2830068" cy="39136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742" y="4351782"/>
              <a:ext cx="3689604" cy="10165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222742" y="4351782"/>
            <a:ext cx="3689985" cy="101663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35"/>
              </a:spcBef>
            </a:pPr>
            <a:r>
              <a:rPr sz="2000" b="1" dirty="0">
                <a:latin typeface="Calibri"/>
                <a:cs typeface="Calibri"/>
              </a:rPr>
              <a:t>Бланки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односторонние</a:t>
            </a:r>
            <a:endParaRPr sz="2000">
              <a:latin typeface="Calibri"/>
              <a:cs typeface="Calibri"/>
            </a:endParaRPr>
          </a:p>
          <a:p>
            <a:pPr marL="234315" marR="228600" algn="ctr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(заполняется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только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лицевая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сторона)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19" y="1446275"/>
            <a:ext cx="4479036" cy="316077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791200" y="1143000"/>
            <a:ext cx="469582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210820" indent="1504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По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мере</a:t>
            </a:r>
            <a:r>
              <a:rPr sz="1800" b="1" spc="-5" dirty="0">
                <a:latin typeface="Tahoma"/>
                <a:cs typeface="Tahoma"/>
              </a:rPr>
              <a:t> заполнения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бланков,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по 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требованию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участника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может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быть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ts val="2120"/>
              </a:lnSpc>
            </a:pPr>
            <a:r>
              <a:rPr sz="1800" b="1" dirty="0">
                <a:latin typeface="Tahoma"/>
                <a:cs typeface="Tahoma"/>
              </a:rPr>
              <a:t>выдан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дополнительный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бланк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ответов</a:t>
            </a:r>
            <a:endParaRPr sz="1800" dirty="0">
              <a:latin typeface="Tahoma"/>
              <a:cs typeface="Tahoma"/>
            </a:endParaRPr>
          </a:p>
          <a:p>
            <a:pPr marL="1270" algn="ctr">
              <a:lnSpc>
                <a:spcPts val="2120"/>
              </a:lnSpc>
            </a:pPr>
            <a:r>
              <a:rPr sz="1800" b="1" dirty="0">
                <a:latin typeface="Tahoma"/>
                <a:cs typeface="Tahoma"/>
              </a:rPr>
              <a:t>№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2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(ДБО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№2)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92087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chemeClr val="tx2"/>
                </a:solidFill>
              </a:rPr>
              <a:t>Завершение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экзамена</a:t>
            </a:r>
            <a:r>
              <a:rPr sz="4000" b="1" spc="15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в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аудитории</a:t>
            </a:r>
            <a:endParaRPr sz="4000" b="1" dirty="0">
              <a:solidFill>
                <a:schemeClr val="tx2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1644" y="961669"/>
            <a:ext cx="11076305" cy="3058160"/>
            <a:chOff x="961644" y="961669"/>
            <a:chExt cx="11076305" cy="3058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264" y="961669"/>
              <a:ext cx="11068431" cy="7449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" y="992174"/>
              <a:ext cx="11019663" cy="7464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16508" y="989076"/>
              <a:ext cx="10983595" cy="660400"/>
            </a:xfrm>
            <a:custGeom>
              <a:avLst/>
              <a:gdLst/>
              <a:ahLst/>
              <a:cxnLst/>
              <a:rect l="l" t="t" r="r" b="b"/>
              <a:pathLst>
                <a:path w="10983595" h="660400">
                  <a:moveTo>
                    <a:pt x="10873486" y="0"/>
                  </a:moveTo>
                  <a:lnTo>
                    <a:pt x="109981" y="0"/>
                  </a:lnTo>
                  <a:lnTo>
                    <a:pt x="67170" y="8647"/>
                  </a:lnTo>
                  <a:lnTo>
                    <a:pt x="32211" y="32226"/>
                  </a:lnTo>
                  <a:lnTo>
                    <a:pt x="8642" y="67186"/>
                  </a:lnTo>
                  <a:lnTo>
                    <a:pt x="0" y="109982"/>
                  </a:lnTo>
                  <a:lnTo>
                    <a:pt x="0" y="549910"/>
                  </a:lnTo>
                  <a:lnTo>
                    <a:pt x="8642" y="592705"/>
                  </a:lnTo>
                  <a:lnTo>
                    <a:pt x="32211" y="627665"/>
                  </a:lnTo>
                  <a:lnTo>
                    <a:pt x="67170" y="651244"/>
                  </a:lnTo>
                  <a:lnTo>
                    <a:pt x="109981" y="659891"/>
                  </a:lnTo>
                  <a:lnTo>
                    <a:pt x="10873486" y="659891"/>
                  </a:lnTo>
                  <a:lnTo>
                    <a:pt x="10916281" y="651244"/>
                  </a:lnTo>
                  <a:lnTo>
                    <a:pt x="10951241" y="627665"/>
                  </a:lnTo>
                  <a:lnTo>
                    <a:pt x="10974820" y="592705"/>
                  </a:lnTo>
                  <a:lnTo>
                    <a:pt x="10983468" y="549910"/>
                  </a:lnTo>
                  <a:lnTo>
                    <a:pt x="10983468" y="109982"/>
                  </a:lnTo>
                  <a:lnTo>
                    <a:pt x="10974820" y="67186"/>
                  </a:lnTo>
                  <a:lnTo>
                    <a:pt x="10951241" y="32226"/>
                  </a:lnTo>
                  <a:lnTo>
                    <a:pt x="10916281" y="8647"/>
                  </a:lnTo>
                  <a:lnTo>
                    <a:pt x="1087348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6508" y="989076"/>
              <a:ext cx="10983595" cy="660400"/>
            </a:xfrm>
            <a:custGeom>
              <a:avLst/>
              <a:gdLst/>
              <a:ahLst/>
              <a:cxnLst/>
              <a:rect l="l" t="t" r="r" b="b"/>
              <a:pathLst>
                <a:path w="10983595" h="660400">
                  <a:moveTo>
                    <a:pt x="0" y="109982"/>
                  </a:moveTo>
                  <a:lnTo>
                    <a:pt x="8642" y="67186"/>
                  </a:lnTo>
                  <a:lnTo>
                    <a:pt x="32211" y="32226"/>
                  </a:lnTo>
                  <a:lnTo>
                    <a:pt x="67170" y="8647"/>
                  </a:lnTo>
                  <a:lnTo>
                    <a:pt x="109981" y="0"/>
                  </a:lnTo>
                  <a:lnTo>
                    <a:pt x="10873486" y="0"/>
                  </a:lnTo>
                  <a:lnTo>
                    <a:pt x="10916281" y="8647"/>
                  </a:lnTo>
                  <a:lnTo>
                    <a:pt x="10951241" y="32226"/>
                  </a:lnTo>
                  <a:lnTo>
                    <a:pt x="10974820" y="67186"/>
                  </a:lnTo>
                  <a:lnTo>
                    <a:pt x="10983468" y="109982"/>
                  </a:lnTo>
                  <a:lnTo>
                    <a:pt x="10983468" y="549910"/>
                  </a:lnTo>
                  <a:lnTo>
                    <a:pt x="10974820" y="592705"/>
                  </a:lnTo>
                  <a:lnTo>
                    <a:pt x="10951241" y="627665"/>
                  </a:lnTo>
                  <a:lnTo>
                    <a:pt x="10916281" y="651244"/>
                  </a:lnTo>
                  <a:lnTo>
                    <a:pt x="10873486" y="659891"/>
                  </a:lnTo>
                  <a:lnTo>
                    <a:pt x="109981" y="659891"/>
                  </a:lnTo>
                  <a:lnTo>
                    <a:pt x="67170" y="651244"/>
                  </a:lnTo>
                  <a:lnTo>
                    <a:pt x="32211" y="627665"/>
                  </a:lnTo>
                  <a:lnTo>
                    <a:pt x="8642" y="592705"/>
                  </a:lnTo>
                  <a:lnTo>
                    <a:pt x="0" y="549910"/>
                  </a:lnTo>
                  <a:lnTo>
                    <a:pt x="0" y="109982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44" y="1743506"/>
              <a:ext cx="11068431" cy="9171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884" y="1735797"/>
              <a:ext cx="11037951" cy="9901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888" y="1770887"/>
              <a:ext cx="10983595" cy="832485"/>
            </a:xfrm>
            <a:custGeom>
              <a:avLst/>
              <a:gdLst/>
              <a:ahLst/>
              <a:cxnLst/>
              <a:rect l="l" t="t" r="r" b="b"/>
              <a:pathLst>
                <a:path w="10983595" h="832485">
                  <a:moveTo>
                    <a:pt x="10844784" y="0"/>
                  </a:moveTo>
                  <a:lnTo>
                    <a:pt x="138684" y="0"/>
                  </a:lnTo>
                  <a:lnTo>
                    <a:pt x="94848" y="7071"/>
                  </a:lnTo>
                  <a:lnTo>
                    <a:pt x="56778" y="26761"/>
                  </a:lnTo>
                  <a:lnTo>
                    <a:pt x="26757" y="56784"/>
                  </a:lnTo>
                  <a:lnTo>
                    <a:pt x="7070" y="94853"/>
                  </a:lnTo>
                  <a:lnTo>
                    <a:pt x="0" y="138684"/>
                  </a:lnTo>
                  <a:lnTo>
                    <a:pt x="0" y="693420"/>
                  </a:lnTo>
                  <a:lnTo>
                    <a:pt x="7070" y="737250"/>
                  </a:lnTo>
                  <a:lnTo>
                    <a:pt x="26757" y="775319"/>
                  </a:lnTo>
                  <a:lnTo>
                    <a:pt x="56778" y="805342"/>
                  </a:lnTo>
                  <a:lnTo>
                    <a:pt x="94848" y="825032"/>
                  </a:lnTo>
                  <a:lnTo>
                    <a:pt x="138684" y="832103"/>
                  </a:lnTo>
                  <a:lnTo>
                    <a:pt x="10844784" y="832103"/>
                  </a:lnTo>
                  <a:lnTo>
                    <a:pt x="10888614" y="825032"/>
                  </a:lnTo>
                  <a:lnTo>
                    <a:pt x="10926683" y="805342"/>
                  </a:lnTo>
                  <a:lnTo>
                    <a:pt x="10956706" y="775319"/>
                  </a:lnTo>
                  <a:lnTo>
                    <a:pt x="10976396" y="737250"/>
                  </a:lnTo>
                  <a:lnTo>
                    <a:pt x="10983467" y="693420"/>
                  </a:lnTo>
                  <a:lnTo>
                    <a:pt x="10983467" y="138684"/>
                  </a:lnTo>
                  <a:lnTo>
                    <a:pt x="10976396" y="94853"/>
                  </a:lnTo>
                  <a:lnTo>
                    <a:pt x="10956706" y="56784"/>
                  </a:lnTo>
                  <a:lnTo>
                    <a:pt x="10926683" y="26761"/>
                  </a:lnTo>
                  <a:lnTo>
                    <a:pt x="10888614" y="7071"/>
                  </a:lnTo>
                  <a:lnTo>
                    <a:pt x="108447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8888" y="1770887"/>
              <a:ext cx="10983595" cy="832485"/>
            </a:xfrm>
            <a:custGeom>
              <a:avLst/>
              <a:gdLst/>
              <a:ahLst/>
              <a:cxnLst/>
              <a:rect l="l" t="t" r="r" b="b"/>
              <a:pathLst>
                <a:path w="10983595" h="832485">
                  <a:moveTo>
                    <a:pt x="0" y="138684"/>
                  </a:moveTo>
                  <a:lnTo>
                    <a:pt x="7070" y="94853"/>
                  </a:lnTo>
                  <a:lnTo>
                    <a:pt x="26757" y="56784"/>
                  </a:lnTo>
                  <a:lnTo>
                    <a:pt x="56778" y="26761"/>
                  </a:lnTo>
                  <a:lnTo>
                    <a:pt x="94848" y="7071"/>
                  </a:lnTo>
                  <a:lnTo>
                    <a:pt x="138684" y="0"/>
                  </a:lnTo>
                  <a:lnTo>
                    <a:pt x="10844784" y="0"/>
                  </a:lnTo>
                  <a:lnTo>
                    <a:pt x="10888614" y="7071"/>
                  </a:lnTo>
                  <a:lnTo>
                    <a:pt x="10926683" y="26761"/>
                  </a:lnTo>
                  <a:lnTo>
                    <a:pt x="10956706" y="56784"/>
                  </a:lnTo>
                  <a:lnTo>
                    <a:pt x="10976396" y="94853"/>
                  </a:lnTo>
                  <a:lnTo>
                    <a:pt x="10983467" y="138684"/>
                  </a:lnTo>
                  <a:lnTo>
                    <a:pt x="10983467" y="693420"/>
                  </a:lnTo>
                  <a:lnTo>
                    <a:pt x="10976396" y="737250"/>
                  </a:lnTo>
                  <a:lnTo>
                    <a:pt x="10956706" y="775319"/>
                  </a:lnTo>
                  <a:lnTo>
                    <a:pt x="10926683" y="805342"/>
                  </a:lnTo>
                  <a:lnTo>
                    <a:pt x="10888614" y="825032"/>
                  </a:lnTo>
                  <a:lnTo>
                    <a:pt x="10844784" y="832103"/>
                  </a:lnTo>
                  <a:lnTo>
                    <a:pt x="138684" y="832103"/>
                  </a:lnTo>
                  <a:lnTo>
                    <a:pt x="94848" y="825032"/>
                  </a:lnTo>
                  <a:lnTo>
                    <a:pt x="56778" y="805342"/>
                  </a:lnTo>
                  <a:lnTo>
                    <a:pt x="26757" y="775319"/>
                  </a:lnTo>
                  <a:lnTo>
                    <a:pt x="7070" y="737250"/>
                  </a:lnTo>
                  <a:lnTo>
                    <a:pt x="0" y="693420"/>
                  </a:lnTo>
                  <a:lnTo>
                    <a:pt x="0" y="13868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644" y="2695917"/>
              <a:ext cx="11053191" cy="7020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216" y="2703626"/>
              <a:ext cx="10972419" cy="7464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888" y="2723388"/>
              <a:ext cx="10968355" cy="617220"/>
            </a:xfrm>
            <a:custGeom>
              <a:avLst/>
              <a:gdLst/>
              <a:ahLst/>
              <a:cxnLst/>
              <a:rect l="l" t="t" r="r" b="b"/>
              <a:pathLst>
                <a:path w="10968355" h="617220">
                  <a:moveTo>
                    <a:pt x="10865358" y="0"/>
                  </a:moveTo>
                  <a:lnTo>
                    <a:pt x="102870" y="0"/>
                  </a:lnTo>
                  <a:lnTo>
                    <a:pt x="62825" y="8090"/>
                  </a:lnTo>
                  <a:lnTo>
                    <a:pt x="30127" y="30146"/>
                  </a:lnTo>
                  <a:lnTo>
                    <a:pt x="8083" y="62847"/>
                  </a:lnTo>
                  <a:lnTo>
                    <a:pt x="0" y="102870"/>
                  </a:lnTo>
                  <a:lnTo>
                    <a:pt x="0" y="514350"/>
                  </a:lnTo>
                  <a:lnTo>
                    <a:pt x="8083" y="554372"/>
                  </a:lnTo>
                  <a:lnTo>
                    <a:pt x="30127" y="587073"/>
                  </a:lnTo>
                  <a:lnTo>
                    <a:pt x="62825" y="609129"/>
                  </a:lnTo>
                  <a:lnTo>
                    <a:pt x="102870" y="617220"/>
                  </a:lnTo>
                  <a:lnTo>
                    <a:pt x="10865358" y="617220"/>
                  </a:lnTo>
                  <a:lnTo>
                    <a:pt x="10905380" y="609129"/>
                  </a:lnTo>
                  <a:lnTo>
                    <a:pt x="10938081" y="587073"/>
                  </a:lnTo>
                  <a:lnTo>
                    <a:pt x="10960137" y="554372"/>
                  </a:lnTo>
                  <a:lnTo>
                    <a:pt x="10968228" y="514350"/>
                  </a:lnTo>
                  <a:lnTo>
                    <a:pt x="10968228" y="102870"/>
                  </a:lnTo>
                  <a:lnTo>
                    <a:pt x="10960137" y="62847"/>
                  </a:lnTo>
                  <a:lnTo>
                    <a:pt x="10938081" y="30146"/>
                  </a:lnTo>
                  <a:lnTo>
                    <a:pt x="10905380" y="8090"/>
                  </a:lnTo>
                  <a:lnTo>
                    <a:pt x="1086535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8888" y="2723388"/>
              <a:ext cx="10968355" cy="617220"/>
            </a:xfrm>
            <a:custGeom>
              <a:avLst/>
              <a:gdLst/>
              <a:ahLst/>
              <a:cxnLst/>
              <a:rect l="l" t="t" r="r" b="b"/>
              <a:pathLst>
                <a:path w="10968355" h="617220">
                  <a:moveTo>
                    <a:pt x="0" y="102870"/>
                  </a:moveTo>
                  <a:lnTo>
                    <a:pt x="8083" y="62847"/>
                  </a:lnTo>
                  <a:lnTo>
                    <a:pt x="30127" y="30146"/>
                  </a:lnTo>
                  <a:lnTo>
                    <a:pt x="62825" y="8090"/>
                  </a:lnTo>
                  <a:lnTo>
                    <a:pt x="102870" y="0"/>
                  </a:lnTo>
                  <a:lnTo>
                    <a:pt x="10865358" y="0"/>
                  </a:lnTo>
                  <a:lnTo>
                    <a:pt x="10905380" y="8090"/>
                  </a:lnTo>
                  <a:lnTo>
                    <a:pt x="10938081" y="30146"/>
                  </a:lnTo>
                  <a:lnTo>
                    <a:pt x="10960137" y="62847"/>
                  </a:lnTo>
                  <a:lnTo>
                    <a:pt x="10968228" y="102870"/>
                  </a:lnTo>
                  <a:lnTo>
                    <a:pt x="10968228" y="514350"/>
                  </a:lnTo>
                  <a:lnTo>
                    <a:pt x="10960137" y="554372"/>
                  </a:lnTo>
                  <a:lnTo>
                    <a:pt x="10938081" y="587073"/>
                  </a:lnTo>
                  <a:lnTo>
                    <a:pt x="10905380" y="609129"/>
                  </a:lnTo>
                  <a:lnTo>
                    <a:pt x="10865358" y="617220"/>
                  </a:lnTo>
                  <a:lnTo>
                    <a:pt x="102870" y="617220"/>
                  </a:lnTo>
                  <a:lnTo>
                    <a:pt x="62825" y="609129"/>
                  </a:lnTo>
                  <a:lnTo>
                    <a:pt x="30127" y="587073"/>
                  </a:lnTo>
                  <a:lnTo>
                    <a:pt x="8083" y="554372"/>
                  </a:lnTo>
                  <a:lnTo>
                    <a:pt x="0" y="514350"/>
                  </a:lnTo>
                  <a:lnTo>
                    <a:pt x="0" y="10287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884" y="3433533"/>
              <a:ext cx="11053191" cy="5862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5360" y="3505161"/>
              <a:ext cx="8509635" cy="50257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24128" y="3461004"/>
              <a:ext cx="10968355" cy="501650"/>
            </a:xfrm>
            <a:custGeom>
              <a:avLst/>
              <a:gdLst/>
              <a:ahLst/>
              <a:cxnLst/>
              <a:rect l="l" t="t" r="r" b="b"/>
              <a:pathLst>
                <a:path w="10968355" h="501650">
                  <a:moveTo>
                    <a:pt x="10884662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10884662" y="501396"/>
                  </a:lnTo>
                  <a:lnTo>
                    <a:pt x="10917168" y="494821"/>
                  </a:lnTo>
                  <a:lnTo>
                    <a:pt x="10943732" y="476900"/>
                  </a:lnTo>
                  <a:lnTo>
                    <a:pt x="10961653" y="450336"/>
                  </a:lnTo>
                  <a:lnTo>
                    <a:pt x="10968228" y="417830"/>
                  </a:lnTo>
                  <a:lnTo>
                    <a:pt x="10968228" y="83566"/>
                  </a:lnTo>
                  <a:lnTo>
                    <a:pt x="10961653" y="51059"/>
                  </a:lnTo>
                  <a:lnTo>
                    <a:pt x="10943732" y="24495"/>
                  </a:lnTo>
                  <a:lnTo>
                    <a:pt x="10917168" y="6574"/>
                  </a:lnTo>
                  <a:lnTo>
                    <a:pt x="108846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4128" y="3461004"/>
              <a:ext cx="10968355" cy="501650"/>
            </a:xfrm>
            <a:custGeom>
              <a:avLst/>
              <a:gdLst/>
              <a:ahLst/>
              <a:cxnLst/>
              <a:rect l="l" t="t" r="r" b="b"/>
              <a:pathLst>
                <a:path w="10968355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10884662" y="0"/>
                  </a:lnTo>
                  <a:lnTo>
                    <a:pt x="10917168" y="6574"/>
                  </a:lnTo>
                  <a:lnTo>
                    <a:pt x="10943732" y="24495"/>
                  </a:lnTo>
                  <a:lnTo>
                    <a:pt x="10961653" y="51059"/>
                  </a:lnTo>
                  <a:lnTo>
                    <a:pt x="10968228" y="83566"/>
                  </a:lnTo>
                  <a:lnTo>
                    <a:pt x="10968228" y="417830"/>
                  </a:lnTo>
                  <a:lnTo>
                    <a:pt x="10961653" y="450336"/>
                  </a:lnTo>
                  <a:lnTo>
                    <a:pt x="10943732" y="476900"/>
                  </a:lnTo>
                  <a:lnTo>
                    <a:pt x="10917168" y="494821"/>
                  </a:lnTo>
                  <a:lnTo>
                    <a:pt x="10884662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18108" y="1059561"/>
            <a:ext cx="10755630" cy="2548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" marR="24130" algn="just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solidFill>
                  <a:srgbClr val="1F3863"/>
                </a:solidFill>
                <a:latin typeface="Century Gothic"/>
                <a:cs typeface="Century Gothic"/>
              </a:rPr>
              <a:t>Ответственный </a:t>
            </a:r>
            <a:r>
              <a:rPr sz="1600" i="1" spc="-5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 з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а </a:t>
            </a:r>
            <a:r>
              <a:rPr sz="1600" b="1" spc="-10" dirty="0">
                <a:solidFill>
                  <a:srgbClr val="1F3863"/>
                </a:solidFill>
                <a:latin typeface="Century Gothic"/>
                <a:cs typeface="Century Gothic"/>
              </a:rPr>
              <a:t>30 минут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 </a:t>
            </a:r>
            <a:r>
              <a:rPr sz="16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за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5 минут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до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окончания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экзамена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информирует участников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времени,</a:t>
            </a:r>
            <a:r>
              <a:rPr sz="1600" spc="1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оставшемся</a:t>
            </a:r>
            <a:r>
              <a:rPr sz="1600" spc="3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до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конца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экзамена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Century Gothic"/>
              <a:cs typeface="Century Gothic"/>
            </a:endParaRPr>
          </a:p>
          <a:p>
            <a:pPr marL="22860" marR="5080" algn="just">
              <a:lnSpc>
                <a:spcPct val="100000"/>
              </a:lnSpc>
            </a:pPr>
            <a:r>
              <a:rPr sz="1600" i="1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Ответственный</a:t>
            </a:r>
            <a:r>
              <a:rPr sz="1600" i="1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i="1" spc="-5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 за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15 минут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до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окончания экзамена пересчитывает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неиспользованные, 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испорченные и(или) имеющие полиграфические дефекты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ИК, </a:t>
            </a:r>
            <a:r>
              <a:rPr sz="1600" spc="-5" dirty="0" err="1" smtClean="0">
                <a:solidFill>
                  <a:srgbClr val="1F3863"/>
                </a:solidFill>
                <a:latin typeface="Century Gothic"/>
                <a:cs typeface="Century Gothic"/>
              </a:rPr>
              <a:t>неиспользованные</a:t>
            </a:r>
            <a:r>
              <a:rPr lang="ru-RU" sz="1600" spc="-5" dirty="0" smtClean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 smtClean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dirty="0" err="1" smtClean="0">
                <a:solidFill>
                  <a:srgbClr val="1F3863"/>
                </a:solidFill>
                <a:latin typeface="Century Gothic"/>
                <a:cs typeface="Century Gothic"/>
              </a:rPr>
              <a:t>черновики</a:t>
            </a:r>
            <a:endParaRPr sz="1500" dirty="0">
              <a:latin typeface="Century Gothic"/>
              <a:cs typeface="Century Gothic"/>
            </a:endParaRPr>
          </a:p>
          <a:p>
            <a:pPr marL="12700" marR="126364" algn="just">
              <a:lnSpc>
                <a:spcPct val="100000"/>
              </a:lnSpc>
            </a:pPr>
            <a:endParaRPr lang="ru-RU" sz="1600" spc="-5" dirty="0" smtClean="0">
              <a:solidFill>
                <a:srgbClr val="1F3863"/>
              </a:solidFill>
              <a:latin typeface="Century Gothic"/>
              <a:cs typeface="Century Gothic"/>
            </a:endParaRPr>
          </a:p>
          <a:p>
            <a:pPr marL="12700" marR="126364" algn="just">
              <a:lnSpc>
                <a:spcPct val="100000"/>
              </a:lnSpc>
            </a:pPr>
            <a:r>
              <a:rPr sz="1600" spc="-5" dirty="0" err="1" smtClean="0">
                <a:solidFill>
                  <a:srgbClr val="1F3863"/>
                </a:solidFill>
                <a:latin typeface="Century Gothic"/>
                <a:cs typeface="Century Gothic"/>
              </a:rPr>
              <a:t>Объявляет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, что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экзамен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окончен </a:t>
            </a:r>
            <a:r>
              <a:rPr sz="1600" i="1" spc="-5" dirty="0">
                <a:solidFill>
                  <a:srgbClr val="1F3863"/>
                </a:solidFill>
                <a:latin typeface="Century Gothic"/>
                <a:cs typeface="Century Gothic"/>
              </a:rPr>
              <a:t>(выполнение участниками экзамена экзаменационной работы после </a:t>
            </a:r>
            <a:r>
              <a:rPr sz="1600" i="1" spc="-4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i="1" spc="-5" dirty="0">
                <a:solidFill>
                  <a:srgbClr val="1F3863"/>
                </a:solidFill>
                <a:latin typeface="Century Gothic"/>
                <a:cs typeface="Century Gothic"/>
              </a:rPr>
              <a:t>окончания</a:t>
            </a:r>
            <a:r>
              <a:rPr sz="1600" i="1" spc="1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1F3863"/>
                </a:solidFill>
                <a:latin typeface="Century Gothic"/>
                <a:cs typeface="Century Gothic"/>
              </a:rPr>
              <a:t>установленного</a:t>
            </a:r>
            <a:r>
              <a:rPr sz="1600" i="1" spc="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i="1" spc="-10" dirty="0">
                <a:solidFill>
                  <a:srgbClr val="1F3863"/>
                </a:solidFill>
                <a:latin typeface="Century Gothic"/>
                <a:cs typeface="Century Gothic"/>
              </a:rPr>
              <a:t>времени</a:t>
            </a:r>
            <a:r>
              <a:rPr sz="1600" i="1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i="1" spc="-5" dirty="0">
                <a:solidFill>
                  <a:srgbClr val="1F3863"/>
                </a:solidFill>
                <a:latin typeface="Century Gothic"/>
                <a:cs typeface="Century Gothic"/>
              </a:rPr>
              <a:t>запрещено)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Century Gothic"/>
              <a:cs typeface="Century Gothic"/>
            </a:endParaRPr>
          </a:p>
          <a:p>
            <a:pPr marL="22225" algn="just">
              <a:lnSpc>
                <a:spcPct val="100000"/>
              </a:lnSpc>
            </a:pP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Организаторы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собирают</a:t>
            </a:r>
            <a:r>
              <a:rPr sz="1600" spc="2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у</a:t>
            </a:r>
            <a:r>
              <a:rPr sz="1600" spc="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участников</a:t>
            </a:r>
            <a:r>
              <a:rPr sz="1600" spc="1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ГИА</a:t>
            </a:r>
            <a:r>
              <a:rPr sz="1600" spc="2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ЭМ: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бланки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ответов,</a:t>
            </a:r>
            <a:r>
              <a:rPr sz="1600" spc="1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КИМ,</a:t>
            </a:r>
            <a:r>
              <a:rPr sz="1600" spc="1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черновики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61644" y="4055351"/>
            <a:ext cx="5309235" cy="2624455"/>
            <a:chOff x="961644" y="4055351"/>
            <a:chExt cx="5309235" cy="262445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644" y="4055351"/>
              <a:ext cx="5309234" cy="262394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08888" y="4082796"/>
              <a:ext cx="5224780" cy="2539365"/>
            </a:xfrm>
            <a:custGeom>
              <a:avLst/>
              <a:gdLst/>
              <a:ahLst/>
              <a:cxnLst/>
              <a:rect l="l" t="t" r="r" b="b"/>
              <a:pathLst>
                <a:path w="5224780" h="2539365">
                  <a:moveTo>
                    <a:pt x="4801108" y="0"/>
                  </a:moveTo>
                  <a:lnTo>
                    <a:pt x="423164" y="0"/>
                  </a:lnTo>
                  <a:lnTo>
                    <a:pt x="373814" y="2847"/>
                  </a:lnTo>
                  <a:lnTo>
                    <a:pt x="326136" y="11177"/>
                  </a:lnTo>
                  <a:lnTo>
                    <a:pt x="280448" y="24672"/>
                  </a:lnTo>
                  <a:lnTo>
                    <a:pt x="237067" y="43015"/>
                  </a:lnTo>
                  <a:lnTo>
                    <a:pt x="196311" y="65888"/>
                  </a:lnTo>
                  <a:lnTo>
                    <a:pt x="158497" y="92972"/>
                  </a:lnTo>
                  <a:lnTo>
                    <a:pt x="123942" y="123951"/>
                  </a:lnTo>
                  <a:lnTo>
                    <a:pt x="92964" y="158507"/>
                  </a:lnTo>
                  <a:lnTo>
                    <a:pt x="65881" y="196322"/>
                  </a:lnTo>
                  <a:lnTo>
                    <a:pt x="43011" y="237079"/>
                  </a:lnTo>
                  <a:lnTo>
                    <a:pt x="24670" y="280458"/>
                  </a:lnTo>
                  <a:lnTo>
                    <a:pt x="11176" y="326144"/>
                  </a:lnTo>
                  <a:lnTo>
                    <a:pt x="2846" y="373819"/>
                  </a:lnTo>
                  <a:lnTo>
                    <a:pt x="0" y="423163"/>
                  </a:lnTo>
                  <a:lnTo>
                    <a:pt x="0" y="2115819"/>
                  </a:lnTo>
                  <a:lnTo>
                    <a:pt x="2846" y="2165169"/>
                  </a:lnTo>
                  <a:lnTo>
                    <a:pt x="11176" y="2212847"/>
                  </a:lnTo>
                  <a:lnTo>
                    <a:pt x="24670" y="2258535"/>
                  </a:lnTo>
                  <a:lnTo>
                    <a:pt x="43011" y="2301916"/>
                  </a:lnTo>
                  <a:lnTo>
                    <a:pt x="65881" y="2342672"/>
                  </a:lnTo>
                  <a:lnTo>
                    <a:pt x="92964" y="2380486"/>
                  </a:lnTo>
                  <a:lnTo>
                    <a:pt x="123942" y="2415041"/>
                  </a:lnTo>
                  <a:lnTo>
                    <a:pt x="158497" y="2446019"/>
                  </a:lnTo>
                  <a:lnTo>
                    <a:pt x="196311" y="2473102"/>
                  </a:lnTo>
                  <a:lnTo>
                    <a:pt x="237067" y="2495972"/>
                  </a:lnTo>
                  <a:lnTo>
                    <a:pt x="280448" y="2514313"/>
                  </a:lnTo>
                  <a:lnTo>
                    <a:pt x="326136" y="2527807"/>
                  </a:lnTo>
                  <a:lnTo>
                    <a:pt x="373814" y="2536137"/>
                  </a:lnTo>
                  <a:lnTo>
                    <a:pt x="423164" y="2538984"/>
                  </a:lnTo>
                  <a:lnTo>
                    <a:pt x="4801108" y="2538984"/>
                  </a:lnTo>
                  <a:lnTo>
                    <a:pt x="4850452" y="2536137"/>
                  </a:lnTo>
                  <a:lnTo>
                    <a:pt x="4898127" y="2527807"/>
                  </a:lnTo>
                  <a:lnTo>
                    <a:pt x="4943813" y="2514313"/>
                  </a:lnTo>
                  <a:lnTo>
                    <a:pt x="4987192" y="2495972"/>
                  </a:lnTo>
                  <a:lnTo>
                    <a:pt x="5027949" y="2473102"/>
                  </a:lnTo>
                  <a:lnTo>
                    <a:pt x="5065764" y="2446019"/>
                  </a:lnTo>
                  <a:lnTo>
                    <a:pt x="5100320" y="2415041"/>
                  </a:lnTo>
                  <a:lnTo>
                    <a:pt x="5131299" y="2380486"/>
                  </a:lnTo>
                  <a:lnTo>
                    <a:pt x="5158383" y="2342672"/>
                  </a:lnTo>
                  <a:lnTo>
                    <a:pt x="5181256" y="2301916"/>
                  </a:lnTo>
                  <a:lnTo>
                    <a:pt x="5199599" y="2258535"/>
                  </a:lnTo>
                  <a:lnTo>
                    <a:pt x="5213094" y="2212847"/>
                  </a:lnTo>
                  <a:lnTo>
                    <a:pt x="5221424" y="2165169"/>
                  </a:lnTo>
                  <a:lnTo>
                    <a:pt x="5224272" y="2115819"/>
                  </a:lnTo>
                  <a:lnTo>
                    <a:pt x="5224272" y="423163"/>
                  </a:lnTo>
                  <a:lnTo>
                    <a:pt x="5221424" y="373819"/>
                  </a:lnTo>
                  <a:lnTo>
                    <a:pt x="5213094" y="326144"/>
                  </a:lnTo>
                  <a:lnTo>
                    <a:pt x="5199599" y="280458"/>
                  </a:lnTo>
                  <a:lnTo>
                    <a:pt x="5181256" y="237079"/>
                  </a:lnTo>
                  <a:lnTo>
                    <a:pt x="5158383" y="196322"/>
                  </a:lnTo>
                  <a:lnTo>
                    <a:pt x="5131299" y="158507"/>
                  </a:lnTo>
                  <a:lnTo>
                    <a:pt x="5100320" y="123951"/>
                  </a:lnTo>
                  <a:lnTo>
                    <a:pt x="5065764" y="92972"/>
                  </a:lnTo>
                  <a:lnTo>
                    <a:pt x="5027949" y="65888"/>
                  </a:lnTo>
                  <a:lnTo>
                    <a:pt x="4987192" y="43015"/>
                  </a:lnTo>
                  <a:lnTo>
                    <a:pt x="4943813" y="24672"/>
                  </a:lnTo>
                  <a:lnTo>
                    <a:pt x="4898127" y="11177"/>
                  </a:lnTo>
                  <a:lnTo>
                    <a:pt x="4850452" y="2847"/>
                  </a:lnTo>
                  <a:lnTo>
                    <a:pt x="48011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8888" y="4082796"/>
              <a:ext cx="5224780" cy="2539365"/>
            </a:xfrm>
            <a:custGeom>
              <a:avLst/>
              <a:gdLst/>
              <a:ahLst/>
              <a:cxnLst/>
              <a:rect l="l" t="t" r="r" b="b"/>
              <a:pathLst>
                <a:path w="5224780" h="2539365">
                  <a:moveTo>
                    <a:pt x="0" y="423163"/>
                  </a:moveTo>
                  <a:lnTo>
                    <a:pt x="2846" y="373819"/>
                  </a:lnTo>
                  <a:lnTo>
                    <a:pt x="11176" y="326144"/>
                  </a:lnTo>
                  <a:lnTo>
                    <a:pt x="24670" y="280458"/>
                  </a:lnTo>
                  <a:lnTo>
                    <a:pt x="43011" y="237079"/>
                  </a:lnTo>
                  <a:lnTo>
                    <a:pt x="65881" y="196322"/>
                  </a:lnTo>
                  <a:lnTo>
                    <a:pt x="92964" y="158507"/>
                  </a:lnTo>
                  <a:lnTo>
                    <a:pt x="123942" y="123951"/>
                  </a:lnTo>
                  <a:lnTo>
                    <a:pt x="158497" y="92972"/>
                  </a:lnTo>
                  <a:lnTo>
                    <a:pt x="196311" y="65888"/>
                  </a:lnTo>
                  <a:lnTo>
                    <a:pt x="237067" y="43015"/>
                  </a:lnTo>
                  <a:lnTo>
                    <a:pt x="280448" y="24672"/>
                  </a:lnTo>
                  <a:lnTo>
                    <a:pt x="326136" y="11177"/>
                  </a:lnTo>
                  <a:lnTo>
                    <a:pt x="373814" y="2847"/>
                  </a:lnTo>
                  <a:lnTo>
                    <a:pt x="423164" y="0"/>
                  </a:lnTo>
                  <a:lnTo>
                    <a:pt x="4801108" y="0"/>
                  </a:lnTo>
                  <a:lnTo>
                    <a:pt x="4850452" y="2847"/>
                  </a:lnTo>
                  <a:lnTo>
                    <a:pt x="4898127" y="11177"/>
                  </a:lnTo>
                  <a:lnTo>
                    <a:pt x="4943813" y="24672"/>
                  </a:lnTo>
                  <a:lnTo>
                    <a:pt x="4987192" y="43015"/>
                  </a:lnTo>
                  <a:lnTo>
                    <a:pt x="5027949" y="65888"/>
                  </a:lnTo>
                  <a:lnTo>
                    <a:pt x="5065764" y="92972"/>
                  </a:lnTo>
                  <a:lnTo>
                    <a:pt x="5100320" y="123951"/>
                  </a:lnTo>
                  <a:lnTo>
                    <a:pt x="5131299" y="158507"/>
                  </a:lnTo>
                  <a:lnTo>
                    <a:pt x="5158383" y="196322"/>
                  </a:lnTo>
                  <a:lnTo>
                    <a:pt x="5181256" y="237079"/>
                  </a:lnTo>
                  <a:lnTo>
                    <a:pt x="5199599" y="280458"/>
                  </a:lnTo>
                  <a:lnTo>
                    <a:pt x="5213094" y="326144"/>
                  </a:lnTo>
                  <a:lnTo>
                    <a:pt x="5221424" y="373819"/>
                  </a:lnTo>
                  <a:lnTo>
                    <a:pt x="5224272" y="423163"/>
                  </a:lnTo>
                  <a:lnTo>
                    <a:pt x="5224272" y="2115819"/>
                  </a:lnTo>
                  <a:lnTo>
                    <a:pt x="5221424" y="2165169"/>
                  </a:lnTo>
                  <a:lnTo>
                    <a:pt x="5213094" y="2212847"/>
                  </a:lnTo>
                  <a:lnTo>
                    <a:pt x="5199599" y="2258535"/>
                  </a:lnTo>
                  <a:lnTo>
                    <a:pt x="5181256" y="2301916"/>
                  </a:lnTo>
                  <a:lnTo>
                    <a:pt x="5158383" y="2342672"/>
                  </a:lnTo>
                  <a:lnTo>
                    <a:pt x="5131299" y="2380486"/>
                  </a:lnTo>
                  <a:lnTo>
                    <a:pt x="5100320" y="2415041"/>
                  </a:lnTo>
                  <a:lnTo>
                    <a:pt x="5065764" y="2446019"/>
                  </a:lnTo>
                  <a:lnTo>
                    <a:pt x="5027949" y="2473102"/>
                  </a:lnTo>
                  <a:lnTo>
                    <a:pt x="4987192" y="2495972"/>
                  </a:lnTo>
                  <a:lnTo>
                    <a:pt x="4943813" y="2514313"/>
                  </a:lnTo>
                  <a:lnTo>
                    <a:pt x="4898127" y="2527807"/>
                  </a:lnTo>
                  <a:lnTo>
                    <a:pt x="4850452" y="2536137"/>
                  </a:lnTo>
                  <a:lnTo>
                    <a:pt x="4801108" y="2538984"/>
                  </a:lnTo>
                  <a:lnTo>
                    <a:pt x="423164" y="2538984"/>
                  </a:lnTo>
                  <a:lnTo>
                    <a:pt x="373814" y="2536137"/>
                  </a:lnTo>
                  <a:lnTo>
                    <a:pt x="326136" y="2527807"/>
                  </a:lnTo>
                  <a:lnTo>
                    <a:pt x="280448" y="2514313"/>
                  </a:lnTo>
                  <a:lnTo>
                    <a:pt x="237067" y="2495972"/>
                  </a:lnTo>
                  <a:lnTo>
                    <a:pt x="196311" y="2473102"/>
                  </a:lnTo>
                  <a:lnTo>
                    <a:pt x="158497" y="2446019"/>
                  </a:lnTo>
                  <a:lnTo>
                    <a:pt x="123942" y="2415041"/>
                  </a:lnTo>
                  <a:lnTo>
                    <a:pt x="92964" y="2380486"/>
                  </a:lnTo>
                  <a:lnTo>
                    <a:pt x="65881" y="2342672"/>
                  </a:lnTo>
                  <a:lnTo>
                    <a:pt x="43011" y="2301916"/>
                  </a:lnTo>
                  <a:lnTo>
                    <a:pt x="24670" y="2258535"/>
                  </a:lnTo>
                  <a:lnTo>
                    <a:pt x="11176" y="2212847"/>
                  </a:lnTo>
                  <a:lnTo>
                    <a:pt x="2846" y="2165169"/>
                  </a:lnTo>
                  <a:lnTo>
                    <a:pt x="0" y="2115819"/>
                  </a:lnTo>
                  <a:lnTo>
                    <a:pt x="0" y="42316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11986" y="4483100"/>
            <a:ext cx="48196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присутствии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участника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ОГЭ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 организатор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проставляет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английскую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букву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«Z»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 на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полях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Бланков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ответов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№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2,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предназначенных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для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 записи</a:t>
            </a:r>
            <a:r>
              <a:rPr sz="1600" spc="3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ответов</a:t>
            </a:r>
            <a:r>
              <a:rPr sz="1600" spc="30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на</a:t>
            </a:r>
            <a:r>
              <a:rPr sz="1600" spc="30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задания</a:t>
            </a:r>
            <a:r>
              <a:rPr sz="1600" spc="3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с</a:t>
            </a:r>
            <a:r>
              <a:rPr sz="1600" spc="30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развернутым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1986" y="5458155"/>
            <a:ext cx="48196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ответом,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но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оставшихся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незаполненными,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а </a:t>
            </a:r>
            <a:r>
              <a:rPr sz="1600" spc="-4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также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выданных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дополнительных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бланках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ответов</a:t>
            </a:r>
            <a:r>
              <a:rPr sz="1600" spc="1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№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2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3359" y="1037844"/>
            <a:ext cx="657225" cy="350520"/>
            <a:chOff x="213359" y="1037844"/>
            <a:chExt cx="657225" cy="350520"/>
          </a:xfrm>
        </p:grpSpPr>
        <p:sp>
          <p:nvSpPr>
            <p:cNvPr id="28" name="object 28"/>
            <p:cNvSpPr/>
            <p:nvPr/>
          </p:nvSpPr>
          <p:spPr>
            <a:xfrm>
              <a:off x="219455" y="104394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2" y="0"/>
                  </a:moveTo>
                  <a:lnTo>
                    <a:pt x="322325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5" y="338327"/>
                  </a:lnTo>
                  <a:lnTo>
                    <a:pt x="644652" y="169163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455" y="104394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2" y="0"/>
                  </a:moveTo>
                  <a:lnTo>
                    <a:pt x="644652" y="169163"/>
                  </a:lnTo>
                  <a:lnTo>
                    <a:pt x="322325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5" y="169163"/>
                  </a:lnTo>
                  <a:lnTo>
                    <a:pt x="644652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93547" y="1865376"/>
            <a:ext cx="657225" cy="350520"/>
            <a:chOff x="193547" y="1865376"/>
            <a:chExt cx="657225" cy="350520"/>
          </a:xfrm>
        </p:grpSpPr>
        <p:sp>
          <p:nvSpPr>
            <p:cNvPr id="31" name="object 31"/>
            <p:cNvSpPr/>
            <p:nvPr/>
          </p:nvSpPr>
          <p:spPr>
            <a:xfrm>
              <a:off x="199643" y="1871472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2" y="0"/>
                  </a:moveTo>
                  <a:lnTo>
                    <a:pt x="322326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6" y="338327"/>
                  </a:lnTo>
                  <a:lnTo>
                    <a:pt x="644652" y="169163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9643" y="1871472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2" y="0"/>
                  </a:moveTo>
                  <a:lnTo>
                    <a:pt x="644652" y="169163"/>
                  </a:lnTo>
                  <a:lnTo>
                    <a:pt x="322326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6" y="169163"/>
                  </a:lnTo>
                  <a:lnTo>
                    <a:pt x="644652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93547" y="2798064"/>
            <a:ext cx="657225" cy="350520"/>
            <a:chOff x="193547" y="2798064"/>
            <a:chExt cx="657225" cy="350520"/>
          </a:xfrm>
        </p:grpSpPr>
        <p:sp>
          <p:nvSpPr>
            <p:cNvPr id="34" name="object 34"/>
            <p:cNvSpPr/>
            <p:nvPr/>
          </p:nvSpPr>
          <p:spPr>
            <a:xfrm>
              <a:off x="199643" y="280416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2" y="0"/>
                  </a:moveTo>
                  <a:lnTo>
                    <a:pt x="322326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6" y="338327"/>
                  </a:lnTo>
                  <a:lnTo>
                    <a:pt x="644652" y="169163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9643" y="280416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2" y="0"/>
                  </a:moveTo>
                  <a:lnTo>
                    <a:pt x="644652" y="169163"/>
                  </a:lnTo>
                  <a:lnTo>
                    <a:pt x="322326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6" y="169163"/>
                  </a:lnTo>
                  <a:lnTo>
                    <a:pt x="644652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385559" y="4055351"/>
            <a:ext cx="5631180" cy="2624455"/>
            <a:chOff x="6385559" y="4055351"/>
            <a:chExt cx="5631180" cy="2624455"/>
          </a:xfrm>
        </p:grpSpPr>
        <p:sp>
          <p:nvSpPr>
            <p:cNvPr id="37" name="object 37"/>
            <p:cNvSpPr/>
            <p:nvPr/>
          </p:nvSpPr>
          <p:spPr>
            <a:xfrm>
              <a:off x="10120883" y="483108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59" h="338454">
                  <a:moveTo>
                    <a:pt x="322325" y="0"/>
                  </a:moveTo>
                  <a:lnTo>
                    <a:pt x="0" y="169164"/>
                  </a:lnTo>
                  <a:lnTo>
                    <a:pt x="0" y="338328"/>
                  </a:lnTo>
                  <a:lnTo>
                    <a:pt x="322325" y="169164"/>
                  </a:lnTo>
                  <a:lnTo>
                    <a:pt x="644651" y="338328"/>
                  </a:lnTo>
                  <a:lnTo>
                    <a:pt x="644651" y="169164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20883" y="483108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59" h="338454">
                  <a:moveTo>
                    <a:pt x="0" y="338328"/>
                  </a:moveTo>
                  <a:lnTo>
                    <a:pt x="0" y="169164"/>
                  </a:lnTo>
                  <a:lnTo>
                    <a:pt x="322325" y="0"/>
                  </a:lnTo>
                  <a:lnTo>
                    <a:pt x="644651" y="169164"/>
                  </a:lnTo>
                  <a:lnTo>
                    <a:pt x="644651" y="338328"/>
                  </a:lnTo>
                  <a:lnTo>
                    <a:pt x="322325" y="169164"/>
                  </a:lnTo>
                  <a:lnTo>
                    <a:pt x="0" y="338328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5559" y="4055351"/>
              <a:ext cx="5630799" cy="26239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84619" y="4169638"/>
              <a:ext cx="5434203" cy="245325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432803" y="4082796"/>
              <a:ext cx="5546090" cy="2539365"/>
            </a:xfrm>
            <a:custGeom>
              <a:avLst/>
              <a:gdLst/>
              <a:ahLst/>
              <a:cxnLst/>
              <a:rect l="l" t="t" r="r" b="b"/>
              <a:pathLst>
                <a:path w="5546090" h="2539365">
                  <a:moveTo>
                    <a:pt x="5122672" y="0"/>
                  </a:moveTo>
                  <a:lnTo>
                    <a:pt x="423164" y="0"/>
                  </a:lnTo>
                  <a:lnTo>
                    <a:pt x="373819" y="2847"/>
                  </a:lnTo>
                  <a:lnTo>
                    <a:pt x="326144" y="11177"/>
                  </a:lnTo>
                  <a:lnTo>
                    <a:pt x="280458" y="24672"/>
                  </a:lnTo>
                  <a:lnTo>
                    <a:pt x="237079" y="43015"/>
                  </a:lnTo>
                  <a:lnTo>
                    <a:pt x="196322" y="65888"/>
                  </a:lnTo>
                  <a:lnTo>
                    <a:pt x="158507" y="92972"/>
                  </a:lnTo>
                  <a:lnTo>
                    <a:pt x="123952" y="123951"/>
                  </a:lnTo>
                  <a:lnTo>
                    <a:pt x="92972" y="158507"/>
                  </a:lnTo>
                  <a:lnTo>
                    <a:pt x="65888" y="196322"/>
                  </a:lnTo>
                  <a:lnTo>
                    <a:pt x="43015" y="237079"/>
                  </a:lnTo>
                  <a:lnTo>
                    <a:pt x="24672" y="280458"/>
                  </a:lnTo>
                  <a:lnTo>
                    <a:pt x="11177" y="326144"/>
                  </a:lnTo>
                  <a:lnTo>
                    <a:pt x="2847" y="373819"/>
                  </a:lnTo>
                  <a:lnTo>
                    <a:pt x="0" y="423163"/>
                  </a:lnTo>
                  <a:lnTo>
                    <a:pt x="0" y="2115807"/>
                  </a:lnTo>
                  <a:lnTo>
                    <a:pt x="2847" y="2165159"/>
                  </a:lnTo>
                  <a:lnTo>
                    <a:pt x="11177" y="2212839"/>
                  </a:lnTo>
                  <a:lnTo>
                    <a:pt x="24672" y="2258528"/>
                  </a:lnTo>
                  <a:lnTo>
                    <a:pt x="43015" y="2301911"/>
                  </a:lnTo>
                  <a:lnTo>
                    <a:pt x="65888" y="2342669"/>
                  </a:lnTo>
                  <a:lnTo>
                    <a:pt x="92972" y="2380484"/>
                  </a:lnTo>
                  <a:lnTo>
                    <a:pt x="123952" y="2415039"/>
                  </a:lnTo>
                  <a:lnTo>
                    <a:pt x="158507" y="2446018"/>
                  </a:lnTo>
                  <a:lnTo>
                    <a:pt x="196322" y="2473101"/>
                  </a:lnTo>
                  <a:lnTo>
                    <a:pt x="237079" y="2495972"/>
                  </a:lnTo>
                  <a:lnTo>
                    <a:pt x="280458" y="2514313"/>
                  </a:lnTo>
                  <a:lnTo>
                    <a:pt x="326144" y="2527807"/>
                  </a:lnTo>
                  <a:lnTo>
                    <a:pt x="373819" y="2536137"/>
                  </a:lnTo>
                  <a:lnTo>
                    <a:pt x="423164" y="2538984"/>
                  </a:lnTo>
                  <a:lnTo>
                    <a:pt x="5122672" y="2538984"/>
                  </a:lnTo>
                  <a:lnTo>
                    <a:pt x="5172016" y="2536137"/>
                  </a:lnTo>
                  <a:lnTo>
                    <a:pt x="5219691" y="2527807"/>
                  </a:lnTo>
                  <a:lnTo>
                    <a:pt x="5265377" y="2514313"/>
                  </a:lnTo>
                  <a:lnTo>
                    <a:pt x="5308756" y="2495972"/>
                  </a:lnTo>
                  <a:lnTo>
                    <a:pt x="5349513" y="2473101"/>
                  </a:lnTo>
                  <a:lnTo>
                    <a:pt x="5387328" y="2446018"/>
                  </a:lnTo>
                  <a:lnTo>
                    <a:pt x="5421884" y="2415039"/>
                  </a:lnTo>
                  <a:lnTo>
                    <a:pt x="5452863" y="2380484"/>
                  </a:lnTo>
                  <a:lnTo>
                    <a:pt x="5479947" y="2342669"/>
                  </a:lnTo>
                  <a:lnTo>
                    <a:pt x="5502820" y="2301911"/>
                  </a:lnTo>
                  <a:lnTo>
                    <a:pt x="5521163" y="2258528"/>
                  </a:lnTo>
                  <a:lnTo>
                    <a:pt x="5534658" y="2212839"/>
                  </a:lnTo>
                  <a:lnTo>
                    <a:pt x="5542988" y="2165159"/>
                  </a:lnTo>
                  <a:lnTo>
                    <a:pt x="5545836" y="2115807"/>
                  </a:lnTo>
                  <a:lnTo>
                    <a:pt x="5545836" y="423163"/>
                  </a:lnTo>
                  <a:lnTo>
                    <a:pt x="5542988" y="373819"/>
                  </a:lnTo>
                  <a:lnTo>
                    <a:pt x="5534658" y="326144"/>
                  </a:lnTo>
                  <a:lnTo>
                    <a:pt x="5521163" y="280458"/>
                  </a:lnTo>
                  <a:lnTo>
                    <a:pt x="5502820" y="237079"/>
                  </a:lnTo>
                  <a:lnTo>
                    <a:pt x="5479947" y="196322"/>
                  </a:lnTo>
                  <a:lnTo>
                    <a:pt x="5452863" y="158507"/>
                  </a:lnTo>
                  <a:lnTo>
                    <a:pt x="5421883" y="123951"/>
                  </a:lnTo>
                  <a:lnTo>
                    <a:pt x="5387328" y="92972"/>
                  </a:lnTo>
                  <a:lnTo>
                    <a:pt x="5349513" y="65888"/>
                  </a:lnTo>
                  <a:lnTo>
                    <a:pt x="5308756" y="43015"/>
                  </a:lnTo>
                  <a:lnTo>
                    <a:pt x="5265377" y="24672"/>
                  </a:lnTo>
                  <a:lnTo>
                    <a:pt x="5219691" y="11177"/>
                  </a:lnTo>
                  <a:lnTo>
                    <a:pt x="5172016" y="2847"/>
                  </a:lnTo>
                  <a:lnTo>
                    <a:pt x="51226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32803" y="4082796"/>
              <a:ext cx="5546090" cy="2539365"/>
            </a:xfrm>
            <a:custGeom>
              <a:avLst/>
              <a:gdLst/>
              <a:ahLst/>
              <a:cxnLst/>
              <a:rect l="l" t="t" r="r" b="b"/>
              <a:pathLst>
                <a:path w="5546090" h="2539365">
                  <a:moveTo>
                    <a:pt x="0" y="423163"/>
                  </a:moveTo>
                  <a:lnTo>
                    <a:pt x="2847" y="373819"/>
                  </a:lnTo>
                  <a:lnTo>
                    <a:pt x="11177" y="326144"/>
                  </a:lnTo>
                  <a:lnTo>
                    <a:pt x="24672" y="280458"/>
                  </a:lnTo>
                  <a:lnTo>
                    <a:pt x="43015" y="237079"/>
                  </a:lnTo>
                  <a:lnTo>
                    <a:pt x="65888" y="196322"/>
                  </a:lnTo>
                  <a:lnTo>
                    <a:pt x="92972" y="158507"/>
                  </a:lnTo>
                  <a:lnTo>
                    <a:pt x="123952" y="123951"/>
                  </a:lnTo>
                  <a:lnTo>
                    <a:pt x="158507" y="92972"/>
                  </a:lnTo>
                  <a:lnTo>
                    <a:pt x="196322" y="65888"/>
                  </a:lnTo>
                  <a:lnTo>
                    <a:pt x="237079" y="43015"/>
                  </a:lnTo>
                  <a:lnTo>
                    <a:pt x="280458" y="24672"/>
                  </a:lnTo>
                  <a:lnTo>
                    <a:pt x="326144" y="11177"/>
                  </a:lnTo>
                  <a:lnTo>
                    <a:pt x="373819" y="2847"/>
                  </a:lnTo>
                  <a:lnTo>
                    <a:pt x="423164" y="0"/>
                  </a:lnTo>
                  <a:lnTo>
                    <a:pt x="5122672" y="0"/>
                  </a:lnTo>
                  <a:lnTo>
                    <a:pt x="5172016" y="2847"/>
                  </a:lnTo>
                  <a:lnTo>
                    <a:pt x="5219691" y="11177"/>
                  </a:lnTo>
                  <a:lnTo>
                    <a:pt x="5265377" y="24672"/>
                  </a:lnTo>
                  <a:lnTo>
                    <a:pt x="5308756" y="43015"/>
                  </a:lnTo>
                  <a:lnTo>
                    <a:pt x="5349513" y="65888"/>
                  </a:lnTo>
                  <a:lnTo>
                    <a:pt x="5387328" y="92972"/>
                  </a:lnTo>
                  <a:lnTo>
                    <a:pt x="5421883" y="123951"/>
                  </a:lnTo>
                  <a:lnTo>
                    <a:pt x="5452863" y="158507"/>
                  </a:lnTo>
                  <a:lnTo>
                    <a:pt x="5479947" y="196322"/>
                  </a:lnTo>
                  <a:lnTo>
                    <a:pt x="5502820" y="237079"/>
                  </a:lnTo>
                  <a:lnTo>
                    <a:pt x="5521163" y="280458"/>
                  </a:lnTo>
                  <a:lnTo>
                    <a:pt x="5534658" y="326144"/>
                  </a:lnTo>
                  <a:lnTo>
                    <a:pt x="5542988" y="373819"/>
                  </a:lnTo>
                  <a:lnTo>
                    <a:pt x="5545836" y="423163"/>
                  </a:lnTo>
                  <a:lnTo>
                    <a:pt x="5545836" y="2115807"/>
                  </a:lnTo>
                  <a:lnTo>
                    <a:pt x="5542988" y="2165159"/>
                  </a:lnTo>
                  <a:lnTo>
                    <a:pt x="5534658" y="2212839"/>
                  </a:lnTo>
                  <a:lnTo>
                    <a:pt x="5521163" y="2258528"/>
                  </a:lnTo>
                  <a:lnTo>
                    <a:pt x="5502820" y="2301911"/>
                  </a:lnTo>
                  <a:lnTo>
                    <a:pt x="5479947" y="2342669"/>
                  </a:lnTo>
                  <a:lnTo>
                    <a:pt x="5452863" y="2380484"/>
                  </a:lnTo>
                  <a:lnTo>
                    <a:pt x="5421884" y="2415039"/>
                  </a:lnTo>
                  <a:lnTo>
                    <a:pt x="5387328" y="2446018"/>
                  </a:lnTo>
                  <a:lnTo>
                    <a:pt x="5349513" y="2473101"/>
                  </a:lnTo>
                  <a:lnTo>
                    <a:pt x="5308756" y="2495972"/>
                  </a:lnTo>
                  <a:lnTo>
                    <a:pt x="5265377" y="2514313"/>
                  </a:lnTo>
                  <a:lnTo>
                    <a:pt x="5219691" y="2527807"/>
                  </a:lnTo>
                  <a:lnTo>
                    <a:pt x="5172016" y="2536137"/>
                  </a:lnTo>
                  <a:lnTo>
                    <a:pt x="5122672" y="2538984"/>
                  </a:lnTo>
                  <a:lnTo>
                    <a:pt x="423164" y="2538984"/>
                  </a:lnTo>
                  <a:lnTo>
                    <a:pt x="373819" y="2536137"/>
                  </a:lnTo>
                  <a:lnTo>
                    <a:pt x="326144" y="2527807"/>
                  </a:lnTo>
                  <a:lnTo>
                    <a:pt x="280458" y="2514313"/>
                  </a:lnTo>
                  <a:lnTo>
                    <a:pt x="237079" y="2495972"/>
                  </a:lnTo>
                  <a:lnTo>
                    <a:pt x="196322" y="2473101"/>
                  </a:lnTo>
                  <a:lnTo>
                    <a:pt x="158507" y="2446018"/>
                  </a:lnTo>
                  <a:lnTo>
                    <a:pt x="123952" y="2415039"/>
                  </a:lnTo>
                  <a:lnTo>
                    <a:pt x="92972" y="2380484"/>
                  </a:lnTo>
                  <a:lnTo>
                    <a:pt x="65888" y="2342669"/>
                  </a:lnTo>
                  <a:lnTo>
                    <a:pt x="43015" y="2301911"/>
                  </a:lnTo>
                  <a:lnTo>
                    <a:pt x="24672" y="2258528"/>
                  </a:lnTo>
                  <a:lnTo>
                    <a:pt x="11177" y="2212839"/>
                  </a:lnTo>
                  <a:lnTo>
                    <a:pt x="2847" y="2165159"/>
                  </a:lnTo>
                  <a:lnTo>
                    <a:pt x="0" y="2115807"/>
                  </a:lnTo>
                  <a:lnTo>
                    <a:pt x="0" y="42316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636766" y="4239259"/>
            <a:ext cx="51409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 случае если участник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экзамена</a:t>
            </a:r>
            <a:r>
              <a:rPr sz="1600" spc="42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осуществлял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во время выполнения экзаменационной работы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замену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ошибочных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ответов,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организатору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необходимо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посчитать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количество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замен </a:t>
            </a:r>
            <a:r>
              <a:rPr sz="1600" spc="-4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ошибочных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ответов,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поле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«Количество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заполненных</a:t>
            </a:r>
            <a:r>
              <a:rPr sz="1600" spc="6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полей</a:t>
            </a:r>
            <a:r>
              <a:rPr sz="1600" spc="6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«Замена</a:t>
            </a:r>
            <a:r>
              <a:rPr sz="1600" spc="7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ошибочных</a:t>
            </a:r>
            <a:r>
              <a:rPr sz="1600" spc="7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ответов»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36766" y="5702604"/>
            <a:ext cx="51403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поставить соответствующее цифровое значение, </a:t>
            </a:r>
            <a:r>
              <a:rPr sz="1600" spc="-4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а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также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 поставить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подпись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специально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отведенном</a:t>
            </a:r>
            <a:r>
              <a:rPr sz="1600" spc="3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месте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13359" y="3547871"/>
            <a:ext cx="657225" cy="350520"/>
            <a:chOff x="213359" y="3547871"/>
            <a:chExt cx="657225" cy="350520"/>
          </a:xfrm>
        </p:grpSpPr>
        <p:sp>
          <p:nvSpPr>
            <p:cNvPr id="46" name="object 46"/>
            <p:cNvSpPr/>
            <p:nvPr/>
          </p:nvSpPr>
          <p:spPr>
            <a:xfrm>
              <a:off x="219455" y="3553967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2" y="0"/>
                  </a:moveTo>
                  <a:lnTo>
                    <a:pt x="322325" y="169164"/>
                  </a:lnTo>
                  <a:lnTo>
                    <a:pt x="0" y="0"/>
                  </a:lnTo>
                  <a:lnTo>
                    <a:pt x="0" y="169164"/>
                  </a:lnTo>
                  <a:lnTo>
                    <a:pt x="322325" y="338328"/>
                  </a:lnTo>
                  <a:lnTo>
                    <a:pt x="644652" y="169164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9455" y="3553967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2" y="0"/>
                  </a:moveTo>
                  <a:lnTo>
                    <a:pt x="644652" y="169164"/>
                  </a:lnTo>
                  <a:lnTo>
                    <a:pt x="322325" y="338328"/>
                  </a:lnTo>
                  <a:lnTo>
                    <a:pt x="0" y="169164"/>
                  </a:lnTo>
                  <a:lnTo>
                    <a:pt x="0" y="0"/>
                  </a:lnTo>
                  <a:lnTo>
                    <a:pt x="322325" y="169164"/>
                  </a:lnTo>
                  <a:lnTo>
                    <a:pt x="644652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207263" y="4312920"/>
            <a:ext cx="662940" cy="611505"/>
            <a:chOff x="207263" y="4312920"/>
            <a:chExt cx="662940" cy="611505"/>
          </a:xfrm>
        </p:grpSpPr>
        <p:sp>
          <p:nvSpPr>
            <p:cNvPr id="49" name="object 49"/>
            <p:cNvSpPr/>
            <p:nvPr/>
          </p:nvSpPr>
          <p:spPr>
            <a:xfrm>
              <a:off x="219455" y="4319016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2" y="0"/>
                  </a:moveTo>
                  <a:lnTo>
                    <a:pt x="322325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5" y="338327"/>
                  </a:lnTo>
                  <a:lnTo>
                    <a:pt x="644652" y="169163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19455" y="4319016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2" y="0"/>
                  </a:moveTo>
                  <a:lnTo>
                    <a:pt x="644652" y="169163"/>
                  </a:lnTo>
                  <a:lnTo>
                    <a:pt x="322325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5" y="169163"/>
                  </a:lnTo>
                  <a:lnTo>
                    <a:pt x="644652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3359" y="457962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2" y="0"/>
                  </a:moveTo>
                  <a:lnTo>
                    <a:pt x="322326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6" y="338327"/>
                  </a:lnTo>
                  <a:lnTo>
                    <a:pt x="644652" y="169163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3359" y="457962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2" y="0"/>
                  </a:moveTo>
                  <a:lnTo>
                    <a:pt x="644652" y="169163"/>
                  </a:lnTo>
                  <a:lnTo>
                    <a:pt x="322326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6" y="169163"/>
                  </a:lnTo>
                  <a:lnTo>
                    <a:pt x="644652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6088"/>
            <a:ext cx="100469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chemeClr val="tx2"/>
                </a:solidFill>
              </a:rPr>
              <a:t>Завершение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экзамена</a:t>
            </a:r>
            <a:r>
              <a:rPr sz="4000" b="1" spc="15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в</a:t>
            </a:r>
            <a:r>
              <a:rPr sz="4000" b="1" dirty="0">
                <a:solidFill>
                  <a:schemeClr val="tx2"/>
                </a:solidFill>
              </a:rPr>
              <a:t> </a:t>
            </a:r>
            <a:r>
              <a:rPr sz="4000" b="1" spc="-10" dirty="0">
                <a:solidFill>
                  <a:schemeClr val="tx2"/>
                </a:solidFill>
              </a:rPr>
              <a:t>аудитории</a:t>
            </a:r>
            <a:endParaRPr sz="4000" b="1" dirty="0">
              <a:solidFill>
                <a:schemeClr val="tx2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2980" y="1028712"/>
            <a:ext cx="10885805" cy="848994"/>
            <a:chOff x="982980" y="1028712"/>
            <a:chExt cx="10885805" cy="84899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80" y="1028712"/>
              <a:ext cx="10885551" cy="8484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172" y="1109522"/>
              <a:ext cx="10861167" cy="7464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0224" y="1056131"/>
              <a:ext cx="10800715" cy="763905"/>
            </a:xfrm>
            <a:custGeom>
              <a:avLst/>
              <a:gdLst/>
              <a:ahLst/>
              <a:cxnLst/>
              <a:rect l="l" t="t" r="r" b="b"/>
              <a:pathLst>
                <a:path w="10800715" h="763905">
                  <a:moveTo>
                    <a:pt x="10673334" y="0"/>
                  </a:moveTo>
                  <a:lnTo>
                    <a:pt x="127253" y="0"/>
                  </a:lnTo>
                  <a:lnTo>
                    <a:pt x="77720" y="10007"/>
                  </a:lnTo>
                  <a:lnTo>
                    <a:pt x="37271" y="37290"/>
                  </a:lnTo>
                  <a:lnTo>
                    <a:pt x="10000" y="77741"/>
                  </a:lnTo>
                  <a:lnTo>
                    <a:pt x="0" y="127253"/>
                  </a:lnTo>
                  <a:lnTo>
                    <a:pt x="0" y="636269"/>
                  </a:lnTo>
                  <a:lnTo>
                    <a:pt x="10000" y="685782"/>
                  </a:lnTo>
                  <a:lnTo>
                    <a:pt x="37271" y="726233"/>
                  </a:lnTo>
                  <a:lnTo>
                    <a:pt x="77720" y="753516"/>
                  </a:lnTo>
                  <a:lnTo>
                    <a:pt x="127253" y="763523"/>
                  </a:lnTo>
                  <a:lnTo>
                    <a:pt x="10673334" y="763523"/>
                  </a:lnTo>
                  <a:lnTo>
                    <a:pt x="10722846" y="753516"/>
                  </a:lnTo>
                  <a:lnTo>
                    <a:pt x="10763297" y="726233"/>
                  </a:lnTo>
                  <a:lnTo>
                    <a:pt x="10790580" y="685782"/>
                  </a:lnTo>
                  <a:lnTo>
                    <a:pt x="10800588" y="636269"/>
                  </a:lnTo>
                  <a:lnTo>
                    <a:pt x="10800588" y="127253"/>
                  </a:lnTo>
                  <a:lnTo>
                    <a:pt x="10790580" y="77741"/>
                  </a:lnTo>
                  <a:lnTo>
                    <a:pt x="10763297" y="37290"/>
                  </a:lnTo>
                  <a:lnTo>
                    <a:pt x="10722846" y="10007"/>
                  </a:lnTo>
                  <a:lnTo>
                    <a:pt x="1067333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0224" y="1056131"/>
              <a:ext cx="10800715" cy="763905"/>
            </a:xfrm>
            <a:custGeom>
              <a:avLst/>
              <a:gdLst/>
              <a:ahLst/>
              <a:cxnLst/>
              <a:rect l="l" t="t" r="r" b="b"/>
              <a:pathLst>
                <a:path w="10800715" h="763905">
                  <a:moveTo>
                    <a:pt x="0" y="127253"/>
                  </a:moveTo>
                  <a:lnTo>
                    <a:pt x="10000" y="77741"/>
                  </a:lnTo>
                  <a:lnTo>
                    <a:pt x="37271" y="37290"/>
                  </a:lnTo>
                  <a:lnTo>
                    <a:pt x="77720" y="10007"/>
                  </a:lnTo>
                  <a:lnTo>
                    <a:pt x="127253" y="0"/>
                  </a:lnTo>
                  <a:lnTo>
                    <a:pt x="10673334" y="0"/>
                  </a:lnTo>
                  <a:lnTo>
                    <a:pt x="10722846" y="10007"/>
                  </a:lnTo>
                  <a:lnTo>
                    <a:pt x="10763297" y="37290"/>
                  </a:lnTo>
                  <a:lnTo>
                    <a:pt x="10790580" y="77741"/>
                  </a:lnTo>
                  <a:lnTo>
                    <a:pt x="10800588" y="127253"/>
                  </a:lnTo>
                  <a:lnTo>
                    <a:pt x="10800588" y="636269"/>
                  </a:lnTo>
                  <a:lnTo>
                    <a:pt x="10790580" y="685782"/>
                  </a:lnTo>
                  <a:lnTo>
                    <a:pt x="10763297" y="726233"/>
                  </a:lnTo>
                  <a:lnTo>
                    <a:pt x="10722846" y="753516"/>
                  </a:lnTo>
                  <a:lnTo>
                    <a:pt x="10673334" y="763523"/>
                  </a:lnTo>
                  <a:lnTo>
                    <a:pt x="127253" y="763523"/>
                  </a:lnTo>
                  <a:lnTo>
                    <a:pt x="77720" y="753516"/>
                  </a:lnTo>
                  <a:lnTo>
                    <a:pt x="37271" y="726233"/>
                  </a:lnTo>
                  <a:lnTo>
                    <a:pt x="10000" y="685782"/>
                  </a:lnTo>
                  <a:lnTo>
                    <a:pt x="0" y="636269"/>
                  </a:lnTo>
                  <a:lnTo>
                    <a:pt x="0" y="12725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82980" y="1972005"/>
            <a:ext cx="10885805" cy="605155"/>
            <a:chOff x="982980" y="1972005"/>
            <a:chExt cx="10885805" cy="6051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980" y="1972005"/>
              <a:ext cx="10885551" cy="6045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2980" y="2051265"/>
              <a:ext cx="8061579" cy="50257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30224" y="1999488"/>
              <a:ext cx="10800715" cy="520065"/>
            </a:xfrm>
            <a:custGeom>
              <a:avLst/>
              <a:gdLst/>
              <a:ahLst/>
              <a:cxnLst/>
              <a:rect l="l" t="t" r="r" b="b"/>
              <a:pathLst>
                <a:path w="10800715" h="520064">
                  <a:moveTo>
                    <a:pt x="10713974" y="0"/>
                  </a:moveTo>
                  <a:lnTo>
                    <a:pt x="86613" y="0"/>
                  </a:lnTo>
                  <a:lnTo>
                    <a:pt x="52897" y="6800"/>
                  </a:lnTo>
                  <a:lnTo>
                    <a:pt x="25366" y="25352"/>
                  </a:lnTo>
                  <a:lnTo>
                    <a:pt x="6805" y="52881"/>
                  </a:lnTo>
                  <a:lnTo>
                    <a:pt x="0" y="86613"/>
                  </a:lnTo>
                  <a:lnTo>
                    <a:pt x="0" y="433070"/>
                  </a:lnTo>
                  <a:lnTo>
                    <a:pt x="6805" y="466802"/>
                  </a:lnTo>
                  <a:lnTo>
                    <a:pt x="25366" y="494331"/>
                  </a:lnTo>
                  <a:lnTo>
                    <a:pt x="52897" y="512883"/>
                  </a:lnTo>
                  <a:lnTo>
                    <a:pt x="86613" y="519684"/>
                  </a:lnTo>
                  <a:lnTo>
                    <a:pt x="10713974" y="519684"/>
                  </a:lnTo>
                  <a:lnTo>
                    <a:pt x="10747706" y="512883"/>
                  </a:lnTo>
                  <a:lnTo>
                    <a:pt x="10775235" y="494331"/>
                  </a:lnTo>
                  <a:lnTo>
                    <a:pt x="10793787" y="466802"/>
                  </a:lnTo>
                  <a:lnTo>
                    <a:pt x="10800588" y="433070"/>
                  </a:lnTo>
                  <a:lnTo>
                    <a:pt x="10800588" y="86613"/>
                  </a:lnTo>
                  <a:lnTo>
                    <a:pt x="10793787" y="52881"/>
                  </a:lnTo>
                  <a:lnTo>
                    <a:pt x="10775235" y="25352"/>
                  </a:lnTo>
                  <a:lnTo>
                    <a:pt x="10747706" y="6800"/>
                  </a:lnTo>
                  <a:lnTo>
                    <a:pt x="1071397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0224" y="1999488"/>
              <a:ext cx="10800715" cy="520065"/>
            </a:xfrm>
            <a:custGeom>
              <a:avLst/>
              <a:gdLst/>
              <a:ahLst/>
              <a:cxnLst/>
              <a:rect l="l" t="t" r="r" b="b"/>
              <a:pathLst>
                <a:path w="10800715" h="520064">
                  <a:moveTo>
                    <a:pt x="0" y="86613"/>
                  </a:moveTo>
                  <a:lnTo>
                    <a:pt x="6805" y="52881"/>
                  </a:lnTo>
                  <a:lnTo>
                    <a:pt x="25366" y="25352"/>
                  </a:lnTo>
                  <a:lnTo>
                    <a:pt x="52897" y="6800"/>
                  </a:lnTo>
                  <a:lnTo>
                    <a:pt x="86613" y="0"/>
                  </a:lnTo>
                  <a:lnTo>
                    <a:pt x="10713974" y="0"/>
                  </a:lnTo>
                  <a:lnTo>
                    <a:pt x="10747706" y="6800"/>
                  </a:lnTo>
                  <a:lnTo>
                    <a:pt x="10775235" y="25352"/>
                  </a:lnTo>
                  <a:lnTo>
                    <a:pt x="10793787" y="52881"/>
                  </a:lnTo>
                  <a:lnTo>
                    <a:pt x="10800588" y="86613"/>
                  </a:lnTo>
                  <a:lnTo>
                    <a:pt x="10800588" y="433070"/>
                  </a:lnTo>
                  <a:lnTo>
                    <a:pt x="10793787" y="466802"/>
                  </a:lnTo>
                  <a:lnTo>
                    <a:pt x="10775235" y="494331"/>
                  </a:lnTo>
                  <a:lnTo>
                    <a:pt x="10747706" y="512883"/>
                  </a:lnTo>
                  <a:lnTo>
                    <a:pt x="10713974" y="519684"/>
                  </a:lnTo>
                  <a:lnTo>
                    <a:pt x="86613" y="519684"/>
                  </a:lnTo>
                  <a:lnTo>
                    <a:pt x="52897" y="512883"/>
                  </a:lnTo>
                  <a:lnTo>
                    <a:pt x="25366" y="494331"/>
                  </a:lnTo>
                  <a:lnTo>
                    <a:pt x="6805" y="466802"/>
                  </a:lnTo>
                  <a:lnTo>
                    <a:pt x="0" y="433070"/>
                  </a:lnTo>
                  <a:lnTo>
                    <a:pt x="0" y="86613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82980" y="2726410"/>
            <a:ext cx="10885805" cy="760095"/>
            <a:chOff x="982980" y="2726410"/>
            <a:chExt cx="10885805" cy="76009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980" y="2726410"/>
              <a:ext cx="10885551" cy="7599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2884893"/>
              <a:ext cx="10257663" cy="50257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30224" y="2753867"/>
              <a:ext cx="10800715" cy="675640"/>
            </a:xfrm>
            <a:custGeom>
              <a:avLst/>
              <a:gdLst/>
              <a:ahLst/>
              <a:cxnLst/>
              <a:rect l="l" t="t" r="r" b="b"/>
              <a:pathLst>
                <a:path w="10800715" h="675639">
                  <a:moveTo>
                    <a:pt x="10688066" y="0"/>
                  </a:moveTo>
                  <a:lnTo>
                    <a:pt x="112534" y="0"/>
                  </a:lnTo>
                  <a:lnTo>
                    <a:pt x="68730" y="8848"/>
                  </a:lnTo>
                  <a:lnTo>
                    <a:pt x="32959" y="32972"/>
                  </a:lnTo>
                  <a:lnTo>
                    <a:pt x="8843" y="68740"/>
                  </a:lnTo>
                  <a:lnTo>
                    <a:pt x="0" y="112522"/>
                  </a:lnTo>
                  <a:lnTo>
                    <a:pt x="0" y="562610"/>
                  </a:lnTo>
                  <a:lnTo>
                    <a:pt x="8843" y="606391"/>
                  </a:lnTo>
                  <a:lnTo>
                    <a:pt x="32959" y="642159"/>
                  </a:lnTo>
                  <a:lnTo>
                    <a:pt x="68730" y="666283"/>
                  </a:lnTo>
                  <a:lnTo>
                    <a:pt x="112534" y="675132"/>
                  </a:lnTo>
                  <a:lnTo>
                    <a:pt x="10688066" y="675132"/>
                  </a:lnTo>
                  <a:lnTo>
                    <a:pt x="10731847" y="666283"/>
                  </a:lnTo>
                  <a:lnTo>
                    <a:pt x="10767615" y="642159"/>
                  </a:lnTo>
                  <a:lnTo>
                    <a:pt x="10791739" y="606391"/>
                  </a:lnTo>
                  <a:lnTo>
                    <a:pt x="10800588" y="562610"/>
                  </a:lnTo>
                  <a:lnTo>
                    <a:pt x="10800588" y="112522"/>
                  </a:lnTo>
                  <a:lnTo>
                    <a:pt x="10791739" y="68740"/>
                  </a:lnTo>
                  <a:lnTo>
                    <a:pt x="10767615" y="32972"/>
                  </a:lnTo>
                  <a:lnTo>
                    <a:pt x="10731847" y="8848"/>
                  </a:lnTo>
                  <a:lnTo>
                    <a:pt x="106880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0224" y="2753867"/>
              <a:ext cx="10800715" cy="675640"/>
            </a:xfrm>
            <a:custGeom>
              <a:avLst/>
              <a:gdLst/>
              <a:ahLst/>
              <a:cxnLst/>
              <a:rect l="l" t="t" r="r" b="b"/>
              <a:pathLst>
                <a:path w="10800715" h="675639">
                  <a:moveTo>
                    <a:pt x="0" y="112522"/>
                  </a:moveTo>
                  <a:lnTo>
                    <a:pt x="8843" y="68740"/>
                  </a:lnTo>
                  <a:lnTo>
                    <a:pt x="32959" y="32972"/>
                  </a:lnTo>
                  <a:lnTo>
                    <a:pt x="68730" y="8848"/>
                  </a:lnTo>
                  <a:lnTo>
                    <a:pt x="112534" y="0"/>
                  </a:lnTo>
                  <a:lnTo>
                    <a:pt x="10688066" y="0"/>
                  </a:lnTo>
                  <a:lnTo>
                    <a:pt x="10731847" y="8848"/>
                  </a:lnTo>
                  <a:lnTo>
                    <a:pt x="10767615" y="32972"/>
                  </a:lnTo>
                  <a:lnTo>
                    <a:pt x="10791739" y="68740"/>
                  </a:lnTo>
                  <a:lnTo>
                    <a:pt x="10800588" y="112522"/>
                  </a:lnTo>
                  <a:lnTo>
                    <a:pt x="10800588" y="562610"/>
                  </a:lnTo>
                  <a:lnTo>
                    <a:pt x="10791739" y="606391"/>
                  </a:lnTo>
                  <a:lnTo>
                    <a:pt x="10767615" y="642159"/>
                  </a:lnTo>
                  <a:lnTo>
                    <a:pt x="10731847" y="666283"/>
                  </a:lnTo>
                  <a:lnTo>
                    <a:pt x="10688066" y="675132"/>
                  </a:lnTo>
                  <a:lnTo>
                    <a:pt x="112534" y="675132"/>
                  </a:lnTo>
                  <a:lnTo>
                    <a:pt x="68730" y="666283"/>
                  </a:lnTo>
                  <a:lnTo>
                    <a:pt x="32959" y="642159"/>
                  </a:lnTo>
                  <a:lnTo>
                    <a:pt x="8843" y="606391"/>
                  </a:lnTo>
                  <a:lnTo>
                    <a:pt x="0" y="562610"/>
                  </a:lnTo>
                  <a:lnTo>
                    <a:pt x="0" y="11252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37743" y="1175003"/>
            <a:ext cx="657225" cy="350520"/>
            <a:chOff x="237743" y="1175003"/>
            <a:chExt cx="657225" cy="350520"/>
          </a:xfrm>
        </p:grpSpPr>
        <p:sp>
          <p:nvSpPr>
            <p:cNvPr id="24" name="object 24"/>
            <p:cNvSpPr/>
            <p:nvPr/>
          </p:nvSpPr>
          <p:spPr>
            <a:xfrm>
              <a:off x="243839" y="1181099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1" y="0"/>
                  </a:moveTo>
                  <a:lnTo>
                    <a:pt x="322326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6" y="338327"/>
                  </a:lnTo>
                  <a:lnTo>
                    <a:pt x="644651" y="169163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3839" y="1181099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1" y="0"/>
                  </a:moveTo>
                  <a:lnTo>
                    <a:pt x="644651" y="169163"/>
                  </a:lnTo>
                  <a:lnTo>
                    <a:pt x="322326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6" y="169163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37743" y="2075688"/>
            <a:ext cx="657225" cy="350520"/>
            <a:chOff x="237743" y="2075688"/>
            <a:chExt cx="657225" cy="350520"/>
          </a:xfrm>
        </p:grpSpPr>
        <p:sp>
          <p:nvSpPr>
            <p:cNvPr id="27" name="object 27"/>
            <p:cNvSpPr/>
            <p:nvPr/>
          </p:nvSpPr>
          <p:spPr>
            <a:xfrm>
              <a:off x="243839" y="2081784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1" y="0"/>
                  </a:moveTo>
                  <a:lnTo>
                    <a:pt x="322326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6" y="338327"/>
                  </a:lnTo>
                  <a:lnTo>
                    <a:pt x="644651" y="169163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3839" y="2081784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1" y="0"/>
                  </a:moveTo>
                  <a:lnTo>
                    <a:pt x="644651" y="169163"/>
                  </a:lnTo>
                  <a:lnTo>
                    <a:pt x="322326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6" y="169163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37743" y="2828544"/>
            <a:ext cx="657225" cy="350520"/>
            <a:chOff x="237743" y="2828544"/>
            <a:chExt cx="657225" cy="350520"/>
          </a:xfrm>
        </p:grpSpPr>
        <p:sp>
          <p:nvSpPr>
            <p:cNvPr id="30" name="object 30"/>
            <p:cNvSpPr/>
            <p:nvPr/>
          </p:nvSpPr>
          <p:spPr>
            <a:xfrm>
              <a:off x="243839" y="283464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1" y="0"/>
                  </a:moveTo>
                  <a:lnTo>
                    <a:pt x="322326" y="169163"/>
                  </a:lnTo>
                  <a:lnTo>
                    <a:pt x="0" y="0"/>
                  </a:lnTo>
                  <a:lnTo>
                    <a:pt x="0" y="169163"/>
                  </a:lnTo>
                  <a:lnTo>
                    <a:pt x="322326" y="338327"/>
                  </a:lnTo>
                  <a:lnTo>
                    <a:pt x="644651" y="169163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3839" y="2834640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5">
                  <a:moveTo>
                    <a:pt x="644651" y="0"/>
                  </a:moveTo>
                  <a:lnTo>
                    <a:pt x="644651" y="169163"/>
                  </a:lnTo>
                  <a:lnTo>
                    <a:pt x="322326" y="338327"/>
                  </a:lnTo>
                  <a:lnTo>
                    <a:pt x="0" y="169163"/>
                  </a:lnTo>
                  <a:lnTo>
                    <a:pt x="0" y="0"/>
                  </a:lnTo>
                  <a:lnTo>
                    <a:pt x="322326" y="169163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37743" y="3678935"/>
            <a:ext cx="657225" cy="350520"/>
            <a:chOff x="237743" y="3678935"/>
            <a:chExt cx="657225" cy="350520"/>
          </a:xfrm>
        </p:grpSpPr>
        <p:sp>
          <p:nvSpPr>
            <p:cNvPr id="33" name="object 33"/>
            <p:cNvSpPr/>
            <p:nvPr/>
          </p:nvSpPr>
          <p:spPr>
            <a:xfrm>
              <a:off x="243839" y="3685031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1" y="0"/>
                  </a:moveTo>
                  <a:lnTo>
                    <a:pt x="322326" y="169164"/>
                  </a:lnTo>
                  <a:lnTo>
                    <a:pt x="0" y="0"/>
                  </a:lnTo>
                  <a:lnTo>
                    <a:pt x="0" y="169164"/>
                  </a:lnTo>
                  <a:lnTo>
                    <a:pt x="322326" y="338328"/>
                  </a:lnTo>
                  <a:lnTo>
                    <a:pt x="644651" y="169164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3839" y="3685031"/>
              <a:ext cx="645160" cy="338455"/>
            </a:xfrm>
            <a:custGeom>
              <a:avLst/>
              <a:gdLst/>
              <a:ahLst/>
              <a:cxnLst/>
              <a:rect l="l" t="t" r="r" b="b"/>
              <a:pathLst>
                <a:path w="645160" h="338454">
                  <a:moveTo>
                    <a:pt x="644651" y="0"/>
                  </a:moveTo>
                  <a:lnTo>
                    <a:pt x="644651" y="169164"/>
                  </a:lnTo>
                  <a:lnTo>
                    <a:pt x="322326" y="338328"/>
                  </a:lnTo>
                  <a:lnTo>
                    <a:pt x="0" y="169164"/>
                  </a:lnTo>
                  <a:lnTo>
                    <a:pt x="0" y="0"/>
                  </a:lnTo>
                  <a:lnTo>
                    <a:pt x="322326" y="169164"/>
                  </a:lnTo>
                  <a:lnTo>
                    <a:pt x="644651" y="0"/>
                  </a:lnTo>
                  <a:close/>
                </a:path>
              </a:pathLst>
            </a:custGeom>
            <a:ln w="12192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982980" y="3537178"/>
            <a:ext cx="10885805" cy="783590"/>
            <a:chOff x="982980" y="3537178"/>
            <a:chExt cx="10885805" cy="78359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980" y="3537178"/>
              <a:ext cx="10885551" cy="75999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600" y="3573830"/>
              <a:ext cx="10870311" cy="7464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30224" y="3564636"/>
              <a:ext cx="10800715" cy="675640"/>
            </a:xfrm>
            <a:custGeom>
              <a:avLst/>
              <a:gdLst/>
              <a:ahLst/>
              <a:cxnLst/>
              <a:rect l="l" t="t" r="r" b="b"/>
              <a:pathLst>
                <a:path w="10800715" h="675639">
                  <a:moveTo>
                    <a:pt x="10688066" y="0"/>
                  </a:moveTo>
                  <a:lnTo>
                    <a:pt x="112534" y="0"/>
                  </a:lnTo>
                  <a:lnTo>
                    <a:pt x="68730" y="8848"/>
                  </a:lnTo>
                  <a:lnTo>
                    <a:pt x="32959" y="32972"/>
                  </a:lnTo>
                  <a:lnTo>
                    <a:pt x="8843" y="68740"/>
                  </a:lnTo>
                  <a:lnTo>
                    <a:pt x="0" y="112521"/>
                  </a:lnTo>
                  <a:lnTo>
                    <a:pt x="0" y="562609"/>
                  </a:lnTo>
                  <a:lnTo>
                    <a:pt x="8843" y="606391"/>
                  </a:lnTo>
                  <a:lnTo>
                    <a:pt x="32959" y="642159"/>
                  </a:lnTo>
                  <a:lnTo>
                    <a:pt x="68730" y="666283"/>
                  </a:lnTo>
                  <a:lnTo>
                    <a:pt x="112534" y="675132"/>
                  </a:lnTo>
                  <a:lnTo>
                    <a:pt x="10688066" y="675132"/>
                  </a:lnTo>
                  <a:lnTo>
                    <a:pt x="10731847" y="666283"/>
                  </a:lnTo>
                  <a:lnTo>
                    <a:pt x="10767615" y="642159"/>
                  </a:lnTo>
                  <a:lnTo>
                    <a:pt x="10791739" y="606391"/>
                  </a:lnTo>
                  <a:lnTo>
                    <a:pt x="10800588" y="562609"/>
                  </a:lnTo>
                  <a:lnTo>
                    <a:pt x="10800588" y="112521"/>
                  </a:lnTo>
                  <a:lnTo>
                    <a:pt x="10791739" y="68740"/>
                  </a:lnTo>
                  <a:lnTo>
                    <a:pt x="10767615" y="32972"/>
                  </a:lnTo>
                  <a:lnTo>
                    <a:pt x="10731847" y="8848"/>
                  </a:lnTo>
                  <a:lnTo>
                    <a:pt x="106880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0224" y="3564636"/>
              <a:ext cx="10800715" cy="675640"/>
            </a:xfrm>
            <a:custGeom>
              <a:avLst/>
              <a:gdLst/>
              <a:ahLst/>
              <a:cxnLst/>
              <a:rect l="l" t="t" r="r" b="b"/>
              <a:pathLst>
                <a:path w="10800715" h="675639">
                  <a:moveTo>
                    <a:pt x="0" y="112521"/>
                  </a:moveTo>
                  <a:lnTo>
                    <a:pt x="8843" y="68740"/>
                  </a:lnTo>
                  <a:lnTo>
                    <a:pt x="32959" y="32972"/>
                  </a:lnTo>
                  <a:lnTo>
                    <a:pt x="68730" y="8848"/>
                  </a:lnTo>
                  <a:lnTo>
                    <a:pt x="112534" y="0"/>
                  </a:lnTo>
                  <a:lnTo>
                    <a:pt x="10688066" y="0"/>
                  </a:lnTo>
                  <a:lnTo>
                    <a:pt x="10731847" y="8848"/>
                  </a:lnTo>
                  <a:lnTo>
                    <a:pt x="10767615" y="32972"/>
                  </a:lnTo>
                  <a:lnTo>
                    <a:pt x="10791739" y="68740"/>
                  </a:lnTo>
                  <a:lnTo>
                    <a:pt x="10800588" y="112521"/>
                  </a:lnTo>
                  <a:lnTo>
                    <a:pt x="10800588" y="562609"/>
                  </a:lnTo>
                  <a:lnTo>
                    <a:pt x="10791739" y="606391"/>
                  </a:lnTo>
                  <a:lnTo>
                    <a:pt x="10767615" y="642159"/>
                  </a:lnTo>
                  <a:lnTo>
                    <a:pt x="10731847" y="666283"/>
                  </a:lnTo>
                  <a:lnTo>
                    <a:pt x="10688066" y="675132"/>
                  </a:lnTo>
                  <a:lnTo>
                    <a:pt x="112534" y="675132"/>
                  </a:lnTo>
                  <a:lnTo>
                    <a:pt x="68730" y="666283"/>
                  </a:lnTo>
                  <a:lnTo>
                    <a:pt x="32959" y="642159"/>
                  </a:lnTo>
                  <a:lnTo>
                    <a:pt x="8843" y="606391"/>
                  </a:lnTo>
                  <a:lnTo>
                    <a:pt x="0" y="562609"/>
                  </a:lnTo>
                  <a:lnTo>
                    <a:pt x="0" y="11252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134872" y="1176985"/>
            <a:ext cx="10583545" cy="3283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</a:t>
            </a:r>
            <a:r>
              <a:rPr sz="1600" spc="19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заполняет</a:t>
            </a:r>
            <a:r>
              <a:rPr sz="1600" spc="19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форму</a:t>
            </a:r>
            <a:r>
              <a:rPr sz="1600" spc="2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ППЭ-05-02,</a:t>
            </a:r>
            <a:r>
              <a:rPr sz="1600" spc="19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участник</a:t>
            </a:r>
            <a:r>
              <a:rPr sz="1600" spc="2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расписываются</a:t>
            </a:r>
            <a:r>
              <a:rPr sz="1600" spc="19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spc="19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форме</a:t>
            </a:r>
            <a:r>
              <a:rPr sz="1600" spc="18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ППЭ-05-02</a:t>
            </a:r>
            <a:r>
              <a:rPr sz="1600" spc="19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</a:t>
            </a:r>
            <a:r>
              <a:rPr sz="1600" spc="2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покидает</a:t>
            </a:r>
            <a:endParaRPr sz="1600" dirty="0">
              <a:latin typeface="Century Gothic"/>
              <a:cs typeface="Century Gothic"/>
            </a:endParaRPr>
          </a:p>
          <a:p>
            <a:pPr marL="24130" algn="just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аудиторию,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</a:t>
            </a:r>
            <a:r>
              <a:rPr sz="1600" spc="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сопровождении</a:t>
            </a:r>
            <a:r>
              <a:rPr sz="1600" spc="2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организатора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вне</a:t>
            </a:r>
            <a:r>
              <a:rPr sz="1600" spc="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аудитории</a:t>
            </a:r>
            <a:r>
              <a:rPr sz="1600" spc="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покидает ППЭ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 dirty="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1250"/>
              </a:spcBef>
            </a:pP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Организаторы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пересчитывают</a:t>
            </a:r>
            <a:r>
              <a:rPr sz="1600" spc="5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бланки,</a:t>
            </a:r>
            <a:r>
              <a:rPr sz="1600" spc="2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упаковывают</a:t>
            </a:r>
            <a:r>
              <a:rPr sz="1600" spc="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spc="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полученные</a:t>
            </a:r>
            <a:r>
              <a:rPr sz="1600" spc="4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конверты</a:t>
            </a:r>
            <a:endParaRPr sz="1600" dirty="0">
              <a:latin typeface="Century Gothic"/>
              <a:cs typeface="Century Gothic"/>
            </a:endParaRPr>
          </a:p>
          <a:p>
            <a:pPr marL="19685" marR="5080" algn="just">
              <a:lnSpc>
                <a:spcPct val="282500"/>
              </a:lnSpc>
              <a:spcBef>
                <a:spcPts val="1135"/>
              </a:spcBef>
            </a:pP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Организаторы пересчитывают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использованные черновики и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упаковывают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 полученные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конверты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1F3863"/>
                </a:solidFill>
                <a:latin typeface="Century Gothic"/>
                <a:cs typeface="Century Gothic"/>
              </a:rPr>
              <a:t>Организаторы</a:t>
            </a:r>
            <a:r>
              <a:rPr sz="1600" spc="32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пересчитывают</a:t>
            </a:r>
            <a:r>
              <a:rPr sz="1600" spc="3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использованные</a:t>
            </a:r>
            <a:r>
              <a:rPr sz="1600" spc="3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КИМы,</a:t>
            </a:r>
            <a:r>
              <a:rPr sz="1600" spc="3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неиспользованные</a:t>
            </a:r>
            <a:r>
              <a:rPr sz="1600" spc="31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1F3863"/>
                </a:solidFill>
                <a:latin typeface="Century Gothic"/>
                <a:cs typeface="Century Gothic"/>
              </a:rPr>
              <a:t>ЭМ</a:t>
            </a:r>
            <a:r>
              <a:rPr sz="1600" spc="29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и</a:t>
            </a:r>
            <a:r>
              <a:rPr sz="1600" spc="32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упаковывают</a:t>
            </a:r>
            <a:endParaRPr sz="1600" dirty="0">
              <a:latin typeface="Century Gothic"/>
              <a:cs typeface="Century Gothic"/>
            </a:endParaRPr>
          </a:p>
          <a:p>
            <a:pPr marL="19685" algn="just">
              <a:lnSpc>
                <a:spcPct val="100000"/>
              </a:lnSpc>
            </a:pP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sz="1600" spc="-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Century Gothic"/>
                <a:cs typeface="Century Gothic"/>
              </a:rPr>
              <a:t>полученные конверты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 dirty="0">
              <a:latin typeface="Century Gothic"/>
              <a:cs typeface="Century Gothic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82980" y="5257800"/>
            <a:ext cx="10885805" cy="1143000"/>
            <a:chOff x="982980" y="5751576"/>
            <a:chExt cx="10885805" cy="746760"/>
          </a:xfrm>
        </p:grpSpPr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2980" y="5751576"/>
              <a:ext cx="10885551" cy="74645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6960" y="5858256"/>
              <a:ext cx="8213979" cy="6090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30224" y="5779008"/>
              <a:ext cx="10800715" cy="661670"/>
            </a:xfrm>
            <a:custGeom>
              <a:avLst/>
              <a:gdLst/>
              <a:ahLst/>
              <a:cxnLst/>
              <a:rect l="l" t="t" r="r" b="b"/>
              <a:pathLst>
                <a:path w="10800715" h="661670">
                  <a:moveTo>
                    <a:pt x="10690352" y="0"/>
                  </a:moveTo>
                  <a:lnTo>
                    <a:pt x="110235" y="0"/>
                  </a:lnTo>
                  <a:lnTo>
                    <a:pt x="67326" y="8662"/>
                  </a:lnTo>
                  <a:lnTo>
                    <a:pt x="32286" y="32286"/>
                  </a:lnTo>
                  <a:lnTo>
                    <a:pt x="8662" y="67326"/>
                  </a:lnTo>
                  <a:lnTo>
                    <a:pt x="0" y="110235"/>
                  </a:lnTo>
                  <a:lnTo>
                    <a:pt x="0" y="551179"/>
                  </a:lnTo>
                  <a:lnTo>
                    <a:pt x="8662" y="594089"/>
                  </a:lnTo>
                  <a:lnTo>
                    <a:pt x="32286" y="629129"/>
                  </a:lnTo>
                  <a:lnTo>
                    <a:pt x="67326" y="652753"/>
                  </a:lnTo>
                  <a:lnTo>
                    <a:pt x="110235" y="661415"/>
                  </a:lnTo>
                  <a:lnTo>
                    <a:pt x="10690352" y="661415"/>
                  </a:lnTo>
                  <a:lnTo>
                    <a:pt x="10733240" y="652753"/>
                  </a:lnTo>
                  <a:lnTo>
                    <a:pt x="10768282" y="629129"/>
                  </a:lnTo>
                  <a:lnTo>
                    <a:pt x="10791918" y="594089"/>
                  </a:lnTo>
                  <a:lnTo>
                    <a:pt x="10800588" y="551179"/>
                  </a:lnTo>
                  <a:lnTo>
                    <a:pt x="10800588" y="110235"/>
                  </a:lnTo>
                  <a:lnTo>
                    <a:pt x="10791918" y="67326"/>
                  </a:lnTo>
                  <a:lnTo>
                    <a:pt x="10768282" y="32286"/>
                  </a:lnTo>
                  <a:lnTo>
                    <a:pt x="10733240" y="8662"/>
                  </a:lnTo>
                  <a:lnTo>
                    <a:pt x="10690352" y="0"/>
                  </a:lnTo>
                  <a:close/>
                </a:path>
              </a:pathLst>
            </a:custGeom>
            <a:solidFill>
              <a:srgbClr val="006A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0224" y="5779008"/>
              <a:ext cx="10800715" cy="661670"/>
            </a:xfrm>
            <a:custGeom>
              <a:avLst/>
              <a:gdLst/>
              <a:ahLst/>
              <a:cxnLst/>
              <a:rect l="l" t="t" r="r" b="b"/>
              <a:pathLst>
                <a:path w="10800715" h="661670">
                  <a:moveTo>
                    <a:pt x="0" y="110235"/>
                  </a:moveTo>
                  <a:lnTo>
                    <a:pt x="8662" y="67326"/>
                  </a:lnTo>
                  <a:lnTo>
                    <a:pt x="32286" y="32286"/>
                  </a:lnTo>
                  <a:lnTo>
                    <a:pt x="67326" y="8662"/>
                  </a:lnTo>
                  <a:lnTo>
                    <a:pt x="110235" y="0"/>
                  </a:lnTo>
                  <a:lnTo>
                    <a:pt x="10690352" y="0"/>
                  </a:lnTo>
                  <a:lnTo>
                    <a:pt x="10733240" y="8662"/>
                  </a:lnTo>
                  <a:lnTo>
                    <a:pt x="10768282" y="32286"/>
                  </a:lnTo>
                  <a:lnTo>
                    <a:pt x="10791918" y="67326"/>
                  </a:lnTo>
                  <a:lnTo>
                    <a:pt x="10800588" y="110235"/>
                  </a:lnTo>
                  <a:lnTo>
                    <a:pt x="10800588" y="551179"/>
                  </a:lnTo>
                  <a:lnTo>
                    <a:pt x="10791918" y="594089"/>
                  </a:lnTo>
                  <a:lnTo>
                    <a:pt x="10768282" y="629129"/>
                  </a:lnTo>
                  <a:lnTo>
                    <a:pt x="10733240" y="652753"/>
                  </a:lnTo>
                  <a:lnTo>
                    <a:pt x="10690352" y="661415"/>
                  </a:lnTo>
                  <a:lnTo>
                    <a:pt x="110235" y="661415"/>
                  </a:lnTo>
                  <a:lnTo>
                    <a:pt x="67326" y="652753"/>
                  </a:lnTo>
                  <a:lnTo>
                    <a:pt x="32286" y="629129"/>
                  </a:lnTo>
                  <a:lnTo>
                    <a:pt x="8662" y="594089"/>
                  </a:lnTo>
                  <a:lnTo>
                    <a:pt x="0" y="551179"/>
                  </a:lnTo>
                  <a:lnTo>
                    <a:pt x="0" y="110235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29585" y="5929376"/>
            <a:ext cx="780478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Организаторы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аудитории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передают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ЭМ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руководителю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ППЭ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штабе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-184919"/>
            <a:ext cx="10058399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0" marR="5080" indent="-228028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2"/>
                </a:solidFill>
              </a:rPr>
              <a:t>Упаковка экзаменационных материалов </a:t>
            </a:r>
            <a:r>
              <a:rPr b="1" spc="-660" dirty="0">
                <a:solidFill>
                  <a:schemeClr val="tx2"/>
                </a:solidFill>
              </a:rPr>
              <a:t> </a:t>
            </a:r>
            <a:r>
              <a:rPr b="1" dirty="0">
                <a:solidFill>
                  <a:schemeClr val="tx2"/>
                </a:solidFill>
              </a:rPr>
              <a:t>в </a:t>
            </a:r>
            <a:r>
              <a:rPr b="1" spc="-5" dirty="0">
                <a:solidFill>
                  <a:schemeClr val="tx2"/>
                </a:solidFill>
              </a:rPr>
              <a:t>аудитории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3191" y="4021835"/>
            <a:ext cx="3787140" cy="2759710"/>
            <a:chOff x="393191" y="4021835"/>
            <a:chExt cx="3787140" cy="2759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4030979"/>
              <a:ext cx="1498091" cy="21732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6655" y="4026407"/>
              <a:ext cx="1507490" cy="2182495"/>
            </a:xfrm>
            <a:custGeom>
              <a:avLst/>
              <a:gdLst/>
              <a:ahLst/>
              <a:cxnLst/>
              <a:rect l="l" t="t" r="r" b="b"/>
              <a:pathLst>
                <a:path w="1507489" h="2182495">
                  <a:moveTo>
                    <a:pt x="0" y="2182368"/>
                  </a:moveTo>
                  <a:lnTo>
                    <a:pt x="1507236" y="2182368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1823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983" y="4088891"/>
              <a:ext cx="1498091" cy="21732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9411" y="4084319"/>
              <a:ext cx="1507490" cy="2182495"/>
            </a:xfrm>
            <a:custGeom>
              <a:avLst/>
              <a:gdLst/>
              <a:ahLst/>
              <a:cxnLst/>
              <a:rect l="l" t="t" r="r" b="b"/>
              <a:pathLst>
                <a:path w="1507489" h="2182495">
                  <a:moveTo>
                    <a:pt x="0" y="2182367"/>
                  </a:moveTo>
                  <a:lnTo>
                    <a:pt x="1507236" y="2182367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182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835" y="4117847"/>
              <a:ext cx="1498091" cy="19888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8263" y="4113275"/>
              <a:ext cx="1507490" cy="1998345"/>
            </a:xfrm>
            <a:custGeom>
              <a:avLst/>
              <a:gdLst/>
              <a:ahLst/>
              <a:cxnLst/>
              <a:rect l="l" t="t" r="r" b="b"/>
              <a:pathLst>
                <a:path w="1507489" h="1998345">
                  <a:moveTo>
                    <a:pt x="0" y="1997964"/>
                  </a:moveTo>
                  <a:lnTo>
                    <a:pt x="1507236" y="1997964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19979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591" y="4180331"/>
              <a:ext cx="1498091" cy="21732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1019" y="4175759"/>
              <a:ext cx="1507490" cy="2182495"/>
            </a:xfrm>
            <a:custGeom>
              <a:avLst/>
              <a:gdLst/>
              <a:ahLst/>
              <a:cxnLst/>
              <a:rect l="l" t="t" r="r" b="b"/>
              <a:pathLst>
                <a:path w="1507489" h="2182495">
                  <a:moveTo>
                    <a:pt x="0" y="2182367"/>
                  </a:moveTo>
                  <a:lnTo>
                    <a:pt x="1507236" y="2182367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182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015" y="4241291"/>
              <a:ext cx="1496567" cy="21732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675" y="4232147"/>
              <a:ext cx="1559052" cy="22189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335" y="4268723"/>
              <a:ext cx="1559052" cy="22189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7763" y="4309871"/>
              <a:ext cx="1507490" cy="2182495"/>
            </a:xfrm>
            <a:custGeom>
              <a:avLst/>
              <a:gdLst/>
              <a:ahLst/>
              <a:cxnLst/>
              <a:rect l="l" t="t" r="r" b="b"/>
              <a:pathLst>
                <a:path w="1507489" h="2182495">
                  <a:moveTo>
                    <a:pt x="0" y="2182367"/>
                  </a:moveTo>
                  <a:lnTo>
                    <a:pt x="1507236" y="2182367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1823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5672" y="4744260"/>
              <a:ext cx="2994279" cy="20372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0724" y="4779263"/>
              <a:ext cx="2878836" cy="192176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16152" y="4774691"/>
              <a:ext cx="2887980" cy="1931035"/>
            </a:xfrm>
            <a:custGeom>
              <a:avLst/>
              <a:gdLst/>
              <a:ahLst/>
              <a:cxnLst/>
              <a:rect l="l" t="t" r="r" b="b"/>
              <a:pathLst>
                <a:path w="2887979" h="1931034">
                  <a:moveTo>
                    <a:pt x="0" y="1930907"/>
                  </a:moveTo>
                  <a:lnTo>
                    <a:pt x="2887980" y="1930907"/>
                  </a:lnTo>
                  <a:lnTo>
                    <a:pt x="2887980" y="0"/>
                  </a:lnTo>
                  <a:lnTo>
                    <a:pt x="0" y="0"/>
                  </a:lnTo>
                  <a:lnTo>
                    <a:pt x="0" y="19309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36393" y="4126991"/>
              <a:ext cx="696595" cy="611505"/>
            </a:xfrm>
            <a:custGeom>
              <a:avLst/>
              <a:gdLst/>
              <a:ahLst/>
              <a:cxnLst/>
              <a:rect l="l" t="t" r="r" b="b"/>
              <a:pathLst>
                <a:path w="696594" h="611504">
                  <a:moveTo>
                    <a:pt x="152781" y="0"/>
                  </a:moveTo>
                  <a:lnTo>
                    <a:pt x="0" y="0"/>
                  </a:lnTo>
                  <a:lnTo>
                    <a:pt x="43614" y="2481"/>
                  </a:lnTo>
                  <a:lnTo>
                    <a:pt x="86293" y="9797"/>
                  </a:lnTo>
                  <a:lnTo>
                    <a:pt x="127842" y="21759"/>
                  </a:lnTo>
                  <a:lnTo>
                    <a:pt x="168065" y="38176"/>
                  </a:lnTo>
                  <a:lnTo>
                    <a:pt x="206770" y="58857"/>
                  </a:lnTo>
                  <a:lnTo>
                    <a:pt x="243760" y="83612"/>
                  </a:lnTo>
                  <a:lnTo>
                    <a:pt x="278843" y="112251"/>
                  </a:lnTo>
                  <a:lnTo>
                    <a:pt x="311823" y="144584"/>
                  </a:lnTo>
                  <a:lnTo>
                    <a:pt x="342506" y="180420"/>
                  </a:lnTo>
                  <a:lnTo>
                    <a:pt x="370698" y="219568"/>
                  </a:lnTo>
                  <a:lnTo>
                    <a:pt x="396205" y="261840"/>
                  </a:lnTo>
                  <a:lnTo>
                    <a:pt x="418831" y="307043"/>
                  </a:lnTo>
                  <a:lnTo>
                    <a:pt x="438383" y="354988"/>
                  </a:lnTo>
                  <a:lnTo>
                    <a:pt x="454666" y="405485"/>
                  </a:lnTo>
                  <a:lnTo>
                    <a:pt x="467487" y="458342"/>
                  </a:lnTo>
                  <a:lnTo>
                    <a:pt x="391032" y="458342"/>
                  </a:lnTo>
                  <a:lnTo>
                    <a:pt x="559181" y="611123"/>
                  </a:lnTo>
                  <a:lnTo>
                    <a:pt x="696594" y="458342"/>
                  </a:lnTo>
                  <a:lnTo>
                    <a:pt x="620268" y="458342"/>
                  </a:lnTo>
                  <a:lnTo>
                    <a:pt x="607447" y="405485"/>
                  </a:lnTo>
                  <a:lnTo>
                    <a:pt x="591164" y="354988"/>
                  </a:lnTo>
                  <a:lnTo>
                    <a:pt x="571612" y="307043"/>
                  </a:lnTo>
                  <a:lnTo>
                    <a:pt x="548986" y="261840"/>
                  </a:lnTo>
                  <a:lnTo>
                    <a:pt x="523479" y="219568"/>
                  </a:lnTo>
                  <a:lnTo>
                    <a:pt x="495287" y="180420"/>
                  </a:lnTo>
                  <a:lnTo>
                    <a:pt x="464604" y="144584"/>
                  </a:lnTo>
                  <a:lnTo>
                    <a:pt x="431624" y="112251"/>
                  </a:lnTo>
                  <a:lnTo>
                    <a:pt x="396541" y="83612"/>
                  </a:lnTo>
                  <a:lnTo>
                    <a:pt x="359551" y="58857"/>
                  </a:lnTo>
                  <a:lnTo>
                    <a:pt x="320846" y="38176"/>
                  </a:lnTo>
                  <a:lnTo>
                    <a:pt x="280623" y="21759"/>
                  </a:lnTo>
                  <a:lnTo>
                    <a:pt x="239074" y="9797"/>
                  </a:lnTo>
                  <a:lnTo>
                    <a:pt x="196395" y="2481"/>
                  </a:lnTo>
                  <a:lnTo>
                    <a:pt x="1527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3539" y="4126991"/>
              <a:ext cx="559435" cy="611505"/>
            </a:xfrm>
            <a:custGeom>
              <a:avLst/>
              <a:gdLst/>
              <a:ahLst/>
              <a:cxnLst/>
              <a:rect l="l" t="t" r="r" b="b"/>
              <a:pathLst>
                <a:path w="559435" h="611504">
                  <a:moveTo>
                    <a:pt x="482854" y="0"/>
                  </a:moveTo>
                  <a:lnTo>
                    <a:pt x="441187" y="2242"/>
                  </a:lnTo>
                  <a:lnTo>
                    <a:pt x="400506" y="8848"/>
                  </a:lnTo>
                  <a:lnTo>
                    <a:pt x="360954" y="19635"/>
                  </a:lnTo>
                  <a:lnTo>
                    <a:pt x="322677" y="34418"/>
                  </a:lnTo>
                  <a:lnTo>
                    <a:pt x="285820" y="53014"/>
                  </a:lnTo>
                  <a:lnTo>
                    <a:pt x="250527" y="75241"/>
                  </a:lnTo>
                  <a:lnTo>
                    <a:pt x="216944" y="100914"/>
                  </a:lnTo>
                  <a:lnTo>
                    <a:pt x="185215" y="129851"/>
                  </a:lnTo>
                  <a:lnTo>
                    <a:pt x="155484" y="161868"/>
                  </a:lnTo>
                  <a:lnTo>
                    <a:pt x="127898" y="196782"/>
                  </a:lnTo>
                  <a:lnTo>
                    <a:pt x="102600" y="234410"/>
                  </a:lnTo>
                  <a:lnTo>
                    <a:pt x="79736" y="274567"/>
                  </a:lnTo>
                  <a:lnTo>
                    <a:pt x="59451" y="317072"/>
                  </a:lnTo>
                  <a:lnTo>
                    <a:pt x="41889" y="361741"/>
                  </a:lnTo>
                  <a:lnTo>
                    <a:pt x="27195" y="408390"/>
                  </a:lnTo>
                  <a:lnTo>
                    <a:pt x="15514" y="456836"/>
                  </a:lnTo>
                  <a:lnTo>
                    <a:pt x="6992" y="506896"/>
                  </a:lnTo>
                  <a:lnTo>
                    <a:pt x="1772" y="558386"/>
                  </a:lnTo>
                  <a:lnTo>
                    <a:pt x="0" y="611123"/>
                  </a:lnTo>
                  <a:lnTo>
                    <a:pt x="152781" y="611123"/>
                  </a:lnTo>
                  <a:lnTo>
                    <a:pt x="154546" y="558638"/>
                  </a:lnTo>
                  <a:lnTo>
                    <a:pt x="159752" y="507278"/>
                  </a:lnTo>
                  <a:lnTo>
                    <a:pt x="168264" y="457243"/>
                  </a:lnTo>
                  <a:lnTo>
                    <a:pt x="179947" y="408732"/>
                  </a:lnTo>
                  <a:lnTo>
                    <a:pt x="194667" y="361947"/>
                  </a:lnTo>
                  <a:lnTo>
                    <a:pt x="212290" y="317085"/>
                  </a:lnTo>
                  <a:lnTo>
                    <a:pt x="232680" y="274348"/>
                  </a:lnTo>
                  <a:lnTo>
                    <a:pt x="255703" y="233934"/>
                  </a:lnTo>
                  <a:lnTo>
                    <a:pt x="281225" y="196044"/>
                  </a:lnTo>
                  <a:lnTo>
                    <a:pt x="309110" y="160878"/>
                  </a:lnTo>
                  <a:lnTo>
                    <a:pt x="339224" y="128634"/>
                  </a:lnTo>
                  <a:lnTo>
                    <a:pt x="371432" y="99514"/>
                  </a:lnTo>
                  <a:lnTo>
                    <a:pt x="405601" y="73716"/>
                  </a:lnTo>
                  <a:lnTo>
                    <a:pt x="441595" y="51440"/>
                  </a:lnTo>
                  <a:lnTo>
                    <a:pt x="479279" y="32887"/>
                  </a:lnTo>
                  <a:lnTo>
                    <a:pt x="518519" y="18256"/>
                  </a:lnTo>
                  <a:lnTo>
                    <a:pt x="559181" y="7746"/>
                  </a:lnTo>
                  <a:lnTo>
                    <a:pt x="540182" y="4339"/>
                  </a:lnTo>
                  <a:lnTo>
                    <a:pt x="521112" y="1920"/>
                  </a:lnTo>
                  <a:lnTo>
                    <a:pt x="501995" y="478"/>
                  </a:lnTo>
                  <a:lnTo>
                    <a:pt x="482854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53539" y="4126991"/>
              <a:ext cx="1179830" cy="611505"/>
            </a:xfrm>
            <a:custGeom>
              <a:avLst/>
              <a:gdLst/>
              <a:ahLst/>
              <a:cxnLst/>
              <a:rect l="l" t="t" r="r" b="b"/>
              <a:pathLst>
                <a:path w="1179830" h="611504">
                  <a:moveTo>
                    <a:pt x="559181" y="7746"/>
                  </a:moveTo>
                  <a:lnTo>
                    <a:pt x="518519" y="18256"/>
                  </a:lnTo>
                  <a:lnTo>
                    <a:pt x="479279" y="32887"/>
                  </a:lnTo>
                  <a:lnTo>
                    <a:pt x="441595" y="51440"/>
                  </a:lnTo>
                  <a:lnTo>
                    <a:pt x="405601" y="73716"/>
                  </a:lnTo>
                  <a:lnTo>
                    <a:pt x="371432" y="99514"/>
                  </a:lnTo>
                  <a:lnTo>
                    <a:pt x="339224" y="128634"/>
                  </a:lnTo>
                  <a:lnTo>
                    <a:pt x="309110" y="160878"/>
                  </a:lnTo>
                  <a:lnTo>
                    <a:pt x="281225" y="196044"/>
                  </a:lnTo>
                  <a:lnTo>
                    <a:pt x="255703" y="233934"/>
                  </a:lnTo>
                  <a:lnTo>
                    <a:pt x="232680" y="274348"/>
                  </a:lnTo>
                  <a:lnTo>
                    <a:pt x="212290" y="317085"/>
                  </a:lnTo>
                  <a:lnTo>
                    <a:pt x="194667" y="361947"/>
                  </a:lnTo>
                  <a:lnTo>
                    <a:pt x="179947" y="408732"/>
                  </a:lnTo>
                  <a:lnTo>
                    <a:pt x="168264" y="457243"/>
                  </a:lnTo>
                  <a:lnTo>
                    <a:pt x="159752" y="507278"/>
                  </a:lnTo>
                  <a:lnTo>
                    <a:pt x="154546" y="558638"/>
                  </a:lnTo>
                  <a:lnTo>
                    <a:pt x="152781" y="611123"/>
                  </a:lnTo>
                  <a:lnTo>
                    <a:pt x="0" y="611123"/>
                  </a:lnTo>
                  <a:lnTo>
                    <a:pt x="1772" y="558386"/>
                  </a:lnTo>
                  <a:lnTo>
                    <a:pt x="6992" y="506896"/>
                  </a:lnTo>
                  <a:lnTo>
                    <a:pt x="15514" y="456836"/>
                  </a:lnTo>
                  <a:lnTo>
                    <a:pt x="27195" y="408390"/>
                  </a:lnTo>
                  <a:lnTo>
                    <a:pt x="41889" y="361741"/>
                  </a:lnTo>
                  <a:lnTo>
                    <a:pt x="59451" y="317072"/>
                  </a:lnTo>
                  <a:lnTo>
                    <a:pt x="79736" y="274567"/>
                  </a:lnTo>
                  <a:lnTo>
                    <a:pt x="102600" y="234410"/>
                  </a:lnTo>
                  <a:lnTo>
                    <a:pt x="127898" y="196782"/>
                  </a:lnTo>
                  <a:lnTo>
                    <a:pt x="155484" y="161868"/>
                  </a:lnTo>
                  <a:lnTo>
                    <a:pt x="185215" y="129851"/>
                  </a:lnTo>
                  <a:lnTo>
                    <a:pt x="216944" y="100914"/>
                  </a:lnTo>
                  <a:lnTo>
                    <a:pt x="250527" y="75241"/>
                  </a:lnTo>
                  <a:lnTo>
                    <a:pt x="285820" y="53014"/>
                  </a:lnTo>
                  <a:lnTo>
                    <a:pt x="322677" y="34418"/>
                  </a:lnTo>
                  <a:lnTo>
                    <a:pt x="360954" y="19635"/>
                  </a:lnTo>
                  <a:lnTo>
                    <a:pt x="400506" y="8848"/>
                  </a:lnTo>
                  <a:lnTo>
                    <a:pt x="441187" y="2242"/>
                  </a:lnTo>
                  <a:lnTo>
                    <a:pt x="482854" y="0"/>
                  </a:lnTo>
                  <a:lnTo>
                    <a:pt x="635635" y="0"/>
                  </a:lnTo>
                  <a:lnTo>
                    <a:pt x="679249" y="2481"/>
                  </a:lnTo>
                  <a:lnTo>
                    <a:pt x="721928" y="9797"/>
                  </a:lnTo>
                  <a:lnTo>
                    <a:pt x="763477" y="21759"/>
                  </a:lnTo>
                  <a:lnTo>
                    <a:pt x="803700" y="38176"/>
                  </a:lnTo>
                  <a:lnTo>
                    <a:pt x="842405" y="58857"/>
                  </a:lnTo>
                  <a:lnTo>
                    <a:pt x="879395" y="83612"/>
                  </a:lnTo>
                  <a:lnTo>
                    <a:pt x="914478" y="112251"/>
                  </a:lnTo>
                  <a:lnTo>
                    <a:pt x="947458" y="144584"/>
                  </a:lnTo>
                  <a:lnTo>
                    <a:pt x="978141" y="180420"/>
                  </a:lnTo>
                  <a:lnTo>
                    <a:pt x="1006333" y="219568"/>
                  </a:lnTo>
                  <a:lnTo>
                    <a:pt x="1031840" y="261840"/>
                  </a:lnTo>
                  <a:lnTo>
                    <a:pt x="1054466" y="307043"/>
                  </a:lnTo>
                  <a:lnTo>
                    <a:pt x="1074018" y="354988"/>
                  </a:lnTo>
                  <a:lnTo>
                    <a:pt x="1090301" y="405485"/>
                  </a:lnTo>
                  <a:lnTo>
                    <a:pt x="1103122" y="458342"/>
                  </a:lnTo>
                  <a:lnTo>
                    <a:pt x="1179449" y="458342"/>
                  </a:lnTo>
                  <a:lnTo>
                    <a:pt x="1042035" y="611123"/>
                  </a:lnTo>
                  <a:lnTo>
                    <a:pt x="873887" y="458342"/>
                  </a:lnTo>
                  <a:lnTo>
                    <a:pt x="950341" y="458342"/>
                  </a:lnTo>
                  <a:lnTo>
                    <a:pt x="937520" y="405485"/>
                  </a:lnTo>
                  <a:lnTo>
                    <a:pt x="921237" y="354988"/>
                  </a:lnTo>
                  <a:lnTo>
                    <a:pt x="901685" y="307043"/>
                  </a:lnTo>
                  <a:lnTo>
                    <a:pt x="879059" y="261840"/>
                  </a:lnTo>
                  <a:lnTo>
                    <a:pt x="853552" y="219568"/>
                  </a:lnTo>
                  <a:lnTo>
                    <a:pt x="825360" y="180420"/>
                  </a:lnTo>
                  <a:lnTo>
                    <a:pt x="794677" y="144584"/>
                  </a:lnTo>
                  <a:lnTo>
                    <a:pt x="761697" y="112251"/>
                  </a:lnTo>
                  <a:lnTo>
                    <a:pt x="726614" y="83612"/>
                  </a:lnTo>
                  <a:lnTo>
                    <a:pt x="689624" y="58857"/>
                  </a:lnTo>
                  <a:lnTo>
                    <a:pt x="650919" y="38176"/>
                  </a:lnTo>
                  <a:lnTo>
                    <a:pt x="610696" y="21759"/>
                  </a:lnTo>
                  <a:lnTo>
                    <a:pt x="569147" y="9797"/>
                  </a:lnTo>
                  <a:lnTo>
                    <a:pt x="526468" y="2481"/>
                  </a:lnTo>
                  <a:lnTo>
                    <a:pt x="482854" y="0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45463" y="858011"/>
            <a:ext cx="10797540" cy="5903595"/>
            <a:chOff x="1045463" y="858011"/>
            <a:chExt cx="10797540" cy="5903595"/>
          </a:xfrm>
        </p:grpSpPr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48216" y="3826763"/>
              <a:ext cx="1542287" cy="19888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338309" y="3816857"/>
              <a:ext cx="1562100" cy="2009139"/>
            </a:xfrm>
            <a:custGeom>
              <a:avLst/>
              <a:gdLst/>
              <a:ahLst/>
              <a:cxnLst/>
              <a:rect l="l" t="t" r="r" b="b"/>
              <a:pathLst>
                <a:path w="1562100" h="2009139">
                  <a:moveTo>
                    <a:pt x="0" y="2008631"/>
                  </a:moveTo>
                  <a:lnTo>
                    <a:pt x="1562100" y="2008631"/>
                  </a:lnTo>
                  <a:lnTo>
                    <a:pt x="1562100" y="0"/>
                  </a:lnTo>
                  <a:lnTo>
                    <a:pt x="0" y="0"/>
                  </a:lnTo>
                  <a:lnTo>
                    <a:pt x="0" y="2008631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36963" y="3925823"/>
              <a:ext cx="1548383" cy="20010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227057" y="3915917"/>
              <a:ext cx="1568450" cy="2021205"/>
            </a:xfrm>
            <a:custGeom>
              <a:avLst/>
              <a:gdLst/>
              <a:ahLst/>
              <a:cxnLst/>
              <a:rect l="l" t="t" r="r" b="b"/>
              <a:pathLst>
                <a:path w="1568450" h="2021204">
                  <a:moveTo>
                    <a:pt x="0" y="2020824"/>
                  </a:moveTo>
                  <a:lnTo>
                    <a:pt x="1568196" y="2020824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2020824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50095" y="4032504"/>
              <a:ext cx="1542288" cy="19842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140190" y="4022597"/>
              <a:ext cx="1562100" cy="2004060"/>
            </a:xfrm>
            <a:custGeom>
              <a:avLst/>
              <a:gdLst/>
              <a:ahLst/>
              <a:cxnLst/>
              <a:rect l="l" t="t" r="r" b="b"/>
              <a:pathLst>
                <a:path w="1562100" h="2004060">
                  <a:moveTo>
                    <a:pt x="0" y="2004060"/>
                  </a:moveTo>
                  <a:lnTo>
                    <a:pt x="1562100" y="2004060"/>
                  </a:lnTo>
                  <a:lnTo>
                    <a:pt x="1562100" y="0"/>
                  </a:lnTo>
                  <a:lnTo>
                    <a:pt x="0" y="0"/>
                  </a:lnTo>
                  <a:lnTo>
                    <a:pt x="0" y="2004060"/>
                  </a:lnTo>
                  <a:close/>
                </a:path>
              </a:pathLst>
            </a:custGeom>
            <a:ln w="198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8656" y="4113276"/>
              <a:ext cx="1546859" cy="200253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048749" y="4103369"/>
              <a:ext cx="1567180" cy="2022475"/>
            </a:xfrm>
            <a:custGeom>
              <a:avLst/>
              <a:gdLst/>
              <a:ahLst/>
              <a:cxnLst/>
              <a:rect l="l" t="t" r="r" b="b"/>
              <a:pathLst>
                <a:path w="1567179" h="2022475">
                  <a:moveTo>
                    <a:pt x="0" y="2022347"/>
                  </a:moveTo>
                  <a:lnTo>
                    <a:pt x="1566672" y="2022347"/>
                  </a:lnTo>
                  <a:lnTo>
                    <a:pt x="1566672" y="0"/>
                  </a:lnTo>
                  <a:lnTo>
                    <a:pt x="0" y="0"/>
                  </a:lnTo>
                  <a:lnTo>
                    <a:pt x="0" y="2022347"/>
                  </a:lnTo>
                  <a:close/>
                </a:path>
              </a:pathLst>
            </a:custGeom>
            <a:ln w="1981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83980" y="4201667"/>
              <a:ext cx="1548383" cy="198729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974073" y="4191761"/>
              <a:ext cx="1568450" cy="2007235"/>
            </a:xfrm>
            <a:custGeom>
              <a:avLst/>
              <a:gdLst/>
              <a:ahLst/>
              <a:cxnLst/>
              <a:rect l="l" t="t" r="r" b="b"/>
              <a:pathLst>
                <a:path w="1568450" h="2007235">
                  <a:moveTo>
                    <a:pt x="0" y="2007108"/>
                  </a:moveTo>
                  <a:lnTo>
                    <a:pt x="1568196" y="2007108"/>
                  </a:lnTo>
                  <a:lnTo>
                    <a:pt x="1568196" y="0"/>
                  </a:lnTo>
                  <a:lnTo>
                    <a:pt x="0" y="0"/>
                  </a:lnTo>
                  <a:lnTo>
                    <a:pt x="0" y="2007108"/>
                  </a:lnTo>
                  <a:close/>
                </a:path>
              </a:pathLst>
            </a:custGeom>
            <a:ln w="198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91016" y="4288535"/>
              <a:ext cx="1543812" cy="198577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881109" y="4278629"/>
              <a:ext cx="1564005" cy="2005964"/>
            </a:xfrm>
            <a:custGeom>
              <a:avLst/>
              <a:gdLst/>
              <a:ahLst/>
              <a:cxnLst/>
              <a:rect l="l" t="t" r="r" b="b"/>
              <a:pathLst>
                <a:path w="1564004" h="2005964">
                  <a:moveTo>
                    <a:pt x="0" y="2005584"/>
                  </a:moveTo>
                  <a:lnTo>
                    <a:pt x="1563624" y="2005584"/>
                  </a:lnTo>
                  <a:lnTo>
                    <a:pt x="1563624" y="0"/>
                  </a:lnTo>
                  <a:lnTo>
                    <a:pt x="0" y="0"/>
                  </a:lnTo>
                  <a:lnTo>
                    <a:pt x="0" y="2005584"/>
                  </a:lnTo>
                  <a:close/>
                </a:path>
              </a:pathLst>
            </a:custGeom>
            <a:ln w="19812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62999" y="4314406"/>
              <a:ext cx="1704975" cy="213169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17863" y="4369308"/>
              <a:ext cx="1549907" cy="19766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803385" y="4354829"/>
              <a:ext cx="1579245" cy="2005964"/>
            </a:xfrm>
            <a:custGeom>
              <a:avLst/>
              <a:gdLst/>
              <a:ahLst/>
              <a:cxnLst/>
              <a:rect l="l" t="t" r="r" b="b"/>
              <a:pathLst>
                <a:path w="1579245" h="2005964">
                  <a:moveTo>
                    <a:pt x="0" y="2005584"/>
                  </a:moveTo>
                  <a:lnTo>
                    <a:pt x="1578864" y="2005584"/>
                  </a:lnTo>
                  <a:lnTo>
                    <a:pt x="1578864" y="0"/>
                  </a:lnTo>
                  <a:lnTo>
                    <a:pt x="0" y="0"/>
                  </a:lnTo>
                  <a:lnTo>
                    <a:pt x="0" y="2005584"/>
                  </a:lnTo>
                  <a:close/>
                </a:path>
              </a:pathLst>
            </a:custGeom>
            <a:ln w="28956">
              <a:solidFill>
                <a:srgbClr val="2D75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9631" y="4401280"/>
              <a:ext cx="3492627" cy="236029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34684" y="4436364"/>
              <a:ext cx="3377184" cy="224485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30111" y="4431791"/>
              <a:ext cx="3386454" cy="2254250"/>
            </a:xfrm>
            <a:custGeom>
              <a:avLst/>
              <a:gdLst/>
              <a:ahLst/>
              <a:cxnLst/>
              <a:rect l="l" t="t" r="r" b="b"/>
              <a:pathLst>
                <a:path w="3386454" h="2254250">
                  <a:moveTo>
                    <a:pt x="0" y="2253995"/>
                  </a:moveTo>
                  <a:lnTo>
                    <a:pt x="3386328" y="2253995"/>
                  </a:lnTo>
                  <a:lnTo>
                    <a:pt x="3386328" y="0"/>
                  </a:lnTo>
                  <a:lnTo>
                    <a:pt x="0" y="0"/>
                  </a:lnTo>
                  <a:lnTo>
                    <a:pt x="0" y="225399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38109" y="3781044"/>
              <a:ext cx="727075" cy="638810"/>
            </a:xfrm>
            <a:custGeom>
              <a:avLst/>
              <a:gdLst/>
              <a:ahLst/>
              <a:cxnLst/>
              <a:rect l="l" t="t" r="r" b="b"/>
              <a:pathLst>
                <a:path w="727075" h="638810">
                  <a:moveTo>
                    <a:pt x="727075" y="0"/>
                  </a:moveTo>
                  <a:lnTo>
                    <a:pt x="567436" y="0"/>
                  </a:lnTo>
                  <a:lnTo>
                    <a:pt x="524750" y="2280"/>
                  </a:lnTo>
                  <a:lnTo>
                    <a:pt x="482910" y="9014"/>
                  </a:lnTo>
                  <a:lnTo>
                    <a:pt x="442084" y="20036"/>
                  </a:lnTo>
                  <a:lnTo>
                    <a:pt x="402439" y="35182"/>
                  </a:lnTo>
                  <a:lnTo>
                    <a:pt x="364142" y="54289"/>
                  </a:lnTo>
                  <a:lnTo>
                    <a:pt x="327361" y="77192"/>
                  </a:lnTo>
                  <a:lnTo>
                    <a:pt x="292263" y="103727"/>
                  </a:lnTo>
                  <a:lnTo>
                    <a:pt x="259016" y="133730"/>
                  </a:lnTo>
                  <a:lnTo>
                    <a:pt x="227787" y="167038"/>
                  </a:lnTo>
                  <a:lnTo>
                    <a:pt x="198744" y="203485"/>
                  </a:lnTo>
                  <a:lnTo>
                    <a:pt x="172053" y="242908"/>
                  </a:lnTo>
                  <a:lnTo>
                    <a:pt x="147883" y="285142"/>
                  </a:lnTo>
                  <a:lnTo>
                    <a:pt x="126401" y="330025"/>
                  </a:lnTo>
                  <a:lnTo>
                    <a:pt x="107774" y="377390"/>
                  </a:lnTo>
                  <a:lnTo>
                    <a:pt x="92170" y="427076"/>
                  </a:lnTo>
                  <a:lnTo>
                    <a:pt x="79756" y="478916"/>
                  </a:lnTo>
                  <a:lnTo>
                    <a:pt x="0" y="478916"/>
                  </a:lnTo>
                  <a:lnTo>
                    <a:pt x="143637" y="638555"/>
                  </a:lnTo>
                  <a:lnTo>
                    <a:pt x="319278" y="478916"/>
                  </a:lnTo>
                  <a:lnTo>
                    <a:pt x="239395" y="478916"/>
                  </a:lnTo>
                  <a:lnTo>
                    <a:pt x="251809" y="427076"/>
                  </a:lnTo>
                  <a:lnTo>
                    <a:pt x="267413" y="377390"/>
                  </a:lnTo>
                  <a:lnTo>
                    <a:pt x="286040" y="330025"/>
                  </a:lnTo>
                  <a:lnTo>
                    <a:pt x="307522" y="285142"/>
                  </a:lnTo>
                  <a:lnTo>
                    <a:pt x="331692" y="242908"/>
                  </a:lnTo>
                  <a:lnTo>
                    <a:pt x="358383" y="203485"/>
                  </a:lnTo>
                  <a:lnTo>
                    <a:pt x="387426" y="167038"/>
                  </a:lnTo>
                  <a:lnTo>
                    <a:pt x="418655" y="133730"/>
                  </a:lnTo>
                  <a:lnTo>
                    <a:pt x="451902" y="103727"/>
                  </a:lnTo>
                  <a:lnTo>
                    <a:pt x="487000" y="77192"/>
                  </a:lnTo>
                  <a:lnTo>
                    <a:pt x="523781" y="54289"/>
                  </a:lnTo>
                  <a:lnTo>
                    <a:pt x="562078" y="35182"/>
                  </a:lnTo>
                  <a:lnTo>
                    <a:pt x="601723" y="20036"/>
                  </a:lnTo>
                  <a:lnTo>
                    <a:pt x="642549" y="9014"/>
                  </a:lnTo>
                  <a:lnTo>
                    <a:pt x="684389" y="2280"/>
                  </a:lnTo>
                  <a:lnTo>
                    <a:pt x="7270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85302" y="3781044"/>
              <a:ext cx="583565" cy="638810"/>
            </a:xfrm>
            <a:custGeom>
              <a:avLst/>
              <a:gdLst/>
              <a:ahLst/>
              <a:cxnLst/>
              <a:rect l="l" t="t" r="r" b="b"/>
              <a:pathLst>
                <a:path w="583565" h="638810">
                  <a:moveTo>
                    <a:pt x="79882" y="0"/>
                  </a:moveTo>
                  <a:lnTo>
                    <a:pt x="59811" y="502"/>
                  </a:lnTo>
                  <a:lnTo>
                    <a:pt x="39798" y="2016"/>
                  </a:lnTo>
                  <a:lnTo>
                    <a:pt x="19857" y="4554"/>
                  </a:lnTo>
                  <a:lnTo>
                    <a:pt x="0" y="8127"/>
                  </a:lnTo>
                  <a:lnTo>
                    <a:pt x="42403" y="19114"/>
                  </a:lnTo>
                  <a:lnTo>
                    <a:pt x="83324" y="34408"/>
                  </a:lnTo>
                  <a:lnTo>
                    <a:pt x="122622" y="53801"/>
                  </a:lnTo>
                  <a:lnTo>
                    <a:pt x="160157" y="77082"/>
                  </a:lnTo>
                  <a:lnTo>
                    <a:pt x="195788" y="104045"/>
                  </a:lnTo>
                  <a:lnTo>
                    <a:pt x="229376" y="134478"/>
                  </a:lnTo>
                  <a:lnTo>
                    <a:pt x="260779" y="168174"/>
                  </a:lnTo>
                  <a:lnTo>
                    <a:pt x="289858" y="204923"/>
                  </a:lnTo>
                  <a:lnTo>
                    <a:pt x="316472" y="244516"/>
                  </a:lnTo>
                  <a:lnTo>
                    <a:pt x="340480" y="286743"/>
                  </a:lnTo>
                  <a:lnTo>
                    <a:pt x="361743" y="331397"/>
                  </a:lnTo>
                  <a:lnTo>
                    <a:pt x="380119" y="378268"/>
                  </a:lnTo>
                  <a:lnTo>
                    <a:pt x="395470" y="427146"/>
                  </a:lnTo>
                  <a:lnTo>
                    <a:pt x="407653" y="477823"/>
                  </a:lnTo>
                  <a:lnTo>
                    <a:pt x="416529" y="530090"/>
                  </a:lnTo>
                  <a:lnTo>
                    <a:pt x="421958" y="583737"/>
                  </a:lnTo>
                  <a:lnTo>
                    <a:pt x="423799" y="638555"/>
                  </a:lnTo>
                  <a:lnTo>
                    <a:pt x="583438" y="638555"/>
                  </a:lnTo>
                  <a:lnTo>
                    <a:pt x="581768" y="586182"/>
                  </a:lnTo>
                  <a:lnTo>
                    <a:pt x="576847" y="534975"/>
                  </a:lnTo>
                  <a:lnTo>
                    <a:pt x="568804" y="485098"/>
                  </a:lnTo>
                  <a:lnTo>
                    <a:pt x="557768" y="436717"/>
                  </a:lnTo>
                  <a:lnTo>
                    <a:pt x="543869" y="389995"/>
                  </a:lnTo>
                  <a:lnTo>
                    <a:pt x="527236" y="345096"/>
                  </a:lnTo>
                  <a:lnTo>
                    <a:pt x="507999" y="302185"/>
                  </a:lnTo>
                  <a:lnTo>
                    <a:pt x="486288" y="261426"/>
                  </a:lnTo>
                  <a:lnTo>
                    <a:pt x="462231" y="222984"/>
                  </a:lnTo>
                  <a:lnTo>
                    <a:pt x="435959" y="187023"/>
                  </a:lnTo>
                  <a:lnTo>
                    <a:pt x="407601" y="153707"/>
                  </a:lnTo>
                  <a:lnTo>
                    <a:pt x="377286" y="123200"/>
                  </a:lnTo>
                  <a:lnTo>
                    <a:pt x="345145" y="95666"/>
                  </a:lnTo>
                  <a:lnTo>
                    <a:pt x="311306" y="71271"/>
                  </a:lnTo>
                  <a:lnTo>
                    <a:pt x="275899" y="50178"/>
                  </a:lnTo>
                  <a:lnTo>
                    <a:pt x="239054" y="32552"/>
                  </a:lnTo>
                  <a:lnTo>
                    <a:pt x="200900" y="18557"/>
                  </a:lnTo>
                  <a:lnTo>
                    <a:pt x="161568" y="8357"/>
                  </a:lnTo>
                  <a:lnTo>
                    <a:pt x="121185" y="2116"/>
                  </a:lnTo>
                  <a:lnTo>
                    <a:pt x="79882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06456" y="1021079"/>
              <a:ext cx="1336548" cy="194005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19587" y="1091183"/>
              <a:ext cx="1338072" cy="194005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22052" y="1185671"/>
              <a:ext cx="1338072" cy="194005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61092" y="1277111"/>
              <a:ext cx="1336548" cy="194005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26040" y="1357883"/>
              <a:ext cx="1342644" cy="196748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0221468" y="1353311"/>
              <a:ext cx="1351915" cy="1976755"/>
            </a:xfrm>
            <a:custGeom>
              <a:avLst/>
              <a:gdLst/>
              <a:ahLst/>
              <a:cxnLst/>
              <a:rect l="l" t="t" r="r" b="b"/>
              <a:pathLst>
                <a:path w="1351915" h="1976754">
                  <a:moveTo>
                    <a:pt x="0" y="1976627"/>
                  </a:moveTo>
                  <a:lnTo>
                    <a:pt x="1351787" y="1976627"/>
                  </a:lnTo>
                  <a:lnTo>
                    <a:pt x="1351787" y="0"/>
                  </a:lnTo>
                  <a:lnTo>
                    <a:pt x="0" y="0"/>
                  </a:lnTo>
                  <a:lnTo>
                    <a:pt x="0" y="197662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54695" y="1665731"/>
              <a:ext cx="2995803" cy="207073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89747" y="1700783"/>
              <a:ext cx="2880359" cy="19552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7885175" y="1696211"/>
              <a:ext cx="2889885" cy="1964689"/>
            </a:xfrm>
            <a:custGeom>
              <a:avLst/>
              <a:gdLst/>
              <a:ahLst/>
              <a:cxnLst/>
              <a:rect l="l" t="t" r="r" b="b"/>
              <a:pathLst>
                <a:path w="2889884" h="1964689">
                  <a:moveTo>
                    <a:pt x="0" y="1964436"/>
                  </a:moveTo>
                  <a:lnTo>
                    <a:pt x="2889504" y="1964436"/>
                  </a:lnTo>
                  <a:lnTo>
                    <a:pt x="2889504" y="0"/>
                  </a:lnTo>
                  <a:lnTo>
                    <a:pt x="0" y="0"/>
                  </a:lnTo>
                  <a:lnTo>
                    <a:pt x="0" y="19644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38109" y="3781044"/>
              <a:ext cx="1230630" cy="638810"/>
            </a:xfrm>
            <a:custGeom>
              <a:avLst/>
              <a:gdLst/>
              <a:ahLst/>
              <a:cxnLst/>
              <a:rect l="l" t="t" r="r" b="b"/>
              <a:pathLst>
                <a:path w="1230629" h="638810">
                  <a:moveTo>
                    <a:pt x="647192" y="8127"/>
                  </a:moveTo>
                  <a:lnTo>
                    <a:pt x="689595" y="19114"/>
                  </a:lnTo>
                  <a:lnTo>
                    <a:pt x="730516" y="34408"/>
                  </a:lnTo>
                  <a:lnTo>
                    <a:pt x="769814" y="53801"/>
                  </a:lnTo>
                  <a:lnTo>
                    <a:pt x="807349" y="77082"/>
                  </a:lnTo>
                  <a:lnTo>
                    <a:pt x="842980" y="104045"/>
                  </a:lnTo>
                  <a:lnTo>
                    <a:pt x="876568" y="134478"/>
                  </a:lnTo>
                  <a:lnTo>
                    <a:pt x="907971" y="168174"/>
                  </a:lnTo>
                  <a:lnTo>
                    <a:pt x="937050" y="204923"/>
                  </a:lnTo>
                  <a:lnTo>
                    <a:pt x="963664" y="244516"/>
                  </a:lnTo>
                  <a:lnTo>
                    <a:pt x="987672" y="286743"/>
                  </a:lnTo>
                  <a:lnTo>
                    <a:pt x="1008935" y="331397"/>
                  </a:lnTo>
                  <a:lnTo>
                    <a:pt x="1027311" y="378268"/>
                  </a:lnTo>
                  <a:lnTo>
                    <a:pt x="1042662" y="427146"/>
                  </a:lnTo>
                  <a:lnTo>
                    <a:pt x="1054845" y="477823"/>
                  </a:lnTo>
                  <a:lnTo>
                    <a:pt x="1063721" y="530090"/>
                  </a:lnTo>
                  <a:lnTo>
                    <a:pt x="1069150" y="583737"/>
                  </a:lnTo>
                  <a:lnTo>
                    <a:pt x="1070991" y="638555"/>
                  </a:lnTo>
                  <a:lnTo>
                    <a:pt x="1230630" y="638555"/>
                  </a:lnTo>
                  <a:lnTo>
                    <a:pt x="1228960" y="586182"/>
                  </a:lnTo>
                  <a:lnTo>
                    <a:pt x="1224039" y="534975"/>
                  </a:lnTo>
                  <a:lnTo>
                    <a:pt x="1215996" y="485098"/>
                  </a:lnTo>
                  <a:lnTo>
                    <a:pt x="1204960" y="436717"/>
                  </a:lnTo>
                  <a:lnTo>
                    <a:pt x="1191061" y="389995"/>
                  </a:lnTo>
                  <a:lnTo>
                    <a:pt x="1174428" y="345096"/>
                  </a:lnTo>
                  <a:lnTo>
                    <a:pt x="1155191" y="302185"/>
                  </a:lnTo>
                  <a:lnTo>
                    <a:pt x="1133480" y="261426"/>
                  </a:lnTo>
                  <a:lnTo>
                    <a:pt x="1109423" y="222984"/>
                  </a:lnTo>
                  <a:lnTo>
                    <a:pt x="1083151" y="187023"/>
                  </a:lnTo>
                  <a:lnTo>
                    <a:pt x="1054793" y="153707"/>
                  </a:lnTo>
                  <a:lnTo>
                    <a:pt x="1024478" y="123200"/>
                  </a:lnTo>
                  <a:lnTo>
                    <a:pt x="992337" y="95666"/>
                  </a:lnTo>
                  <a:lnTo>
                    <a:pt x="958498" y="71271"/>
                  </a:lnTo>
                  <a:lnTo>
                    <a:pt x="923091" y="50178"/>
                  </a:lnTo>
                  <a:lnTo>
                    <a:pt x="886246" y="32552"/>
                  </a:lnTo>
                  <a:lnTo>
                    <a:pt x="848092" y="18557"/>
                  </a:lnTo>
                  <a:lnTo>
                    <a:pt x="808760" y="8357"/>
                  </a:lnTo>
                  <a:lnTo>
                    <a:pt x="768377" y="2116"/>
                  </a:lnTo>
                  <a:lnTo>
                    <a:pt x="727075" y="0"/>
                  </a:lnTo>
                  <a:lnTo>
                    <a:pt x="567436" y="0"/>
                  </a:lnTo>
                  <a:lnTo>
                    <a:pt x="524750" y="2280"/>
                  </a:lnTo>
                  <a:lnTo>
                    <a:pt x="482910" y="9014"/>
                  </a:lnTo>
                  <a:lnTo>
                    <a:pt x="442084" y="20036"/>
                  </a:lnTo>
                  <a:lnTo>
                    <a:pt x="402439" y="35182"/>
                  </a:lnTo>
                  <a:lnTo>
                    <a:pt x="364142" y="54289"/>
                  </a:lnTo>
                  <a:lnTo>
                    <a:pt x="327361" y="77192"/>
                  </a:lnTo>
                  <a:lnTo>
                    <a:pt x="292263" y="103727"/>
                  </a:lnTo>
                  <a:lnTo>
                    <a:pt x="259016" y="133730"/>
                  </a:lnTo>
                  <a:lnTo>
                    <a:pt x="227787" y="167038"/>
                  </a:lnTo>
                  <a:lnTo>
                    <a:pt x="198744" y="203485"/>
                  </a:lnTo>
                  <a:lnTo>
                    <a:pt x="172053" y="242908"/>
                  </a:lnTo>
                  <a:lnTo>
                    <a:pt x="147883" y="285142"/>
                  </a:lnTo>
                  <a:lnTo>
                    <a:pt x="126401" y="330025"/>
                  </a:lnTo>
                  <a:lnTo>
                    <a:pt x="107774" y="377390"/>
                  </a:lnTo>
                  <a:lnTo>
                    <a:pt x="92170" y="427076"/>
                  </a:lnTo>
                  <a:lnTo>
                    <a:pt x="79756" y="478916"/>
                  </a:lnTo>
                  <a:lnTo>
                    <a:pt x="0" y="478916"/>
                  </a:lnTo>
                  <a:lnTo>
                    <a:pt x="143637" y="638555"/>
                  </a:lnTo>
                  <a:lnTo>
                    <a:pt x="319278" y="478916"/>
                  </a:lnTo>
                  <a:lnTo>
                    <a:pt x="239395" y="478916"/>
                  </a:lnTo>
                  <a:lnTo>
                    <a:pt x="251809" y="427076"/>
                  </a:lnTo>
                  <a:lnTo>
                    <a:pt x="267413" y="377390"/>
                  </a:lnTo>
                  <a:lnTo>
                    <a:pt x="286040" y="330025"/>
                  </a:lnTo>
                  <a:lnTo>
                    <a:pt x="307522" y="285142"/>
                  </a:lnTo>
                  <a:lnTo>
                    <a:pt x="331692" y="242908"/>
                  </a:lnTo>
                  <a:lnTo>
                    <a:pt x="358383" y="203485"/>
                  </a:lnTo>
                  <a:lnTo>
                    <a:pt x="387426" y="167038"/>
                  </a:lnTo>
                  <a:lnTo>
                    <a:pt x="418655" y="133730"/>
                  </a:lnTo>
                  <a:lnTo>
                    <a:pt x="451902" y="103727"/>
                  </a:lnTo>
                  <a:lnTo>
                    <a:pt x="487000" y="77192"/>
                  </a:lnTo>
                  <a:lnTo>
                    <a:pt x="523781" y="54289"/>
                  </a:lnTo>
                  <a:lnTo>
                    <a:pt x="562078" y="35182"/>
                  </a:lnTo>
                  <a:lnTo>
                    <a:pt x="601723" y="20036"/>
                  </a:lnTo>
                  <a:lnTo>
                    <a:pt x="642549" y="9014"/>
                  </a:lnTo>
                  <a:lnTo>
                    <a:pt x="684389" y="2280"/>
                  </a:lnTo>
                  <a:lnTo>
                    <a:pt x="727075" y="0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477882" y="1065275"/>
              <a:ext cx="696595" cy="609600"/>
            </a:xfrm>
            <a:custGeom>
              <a:avLst/>
              <a:gdLst/>
              <a:ahLst/>
              <a:cxnLst/>
              <a:rect l="l" t="t" r="r" b="b"/>
              <a:pathLst>
                <a:path w="696595" h="609600">
                  <a:moveTo>
                    <a:pt x="696341" y="0"/>
                  </a:moveTo>
                  <a:lnTo>
                    <a:pt x="543941" y="0"/>
                  </a:lnTo>
                  <a:lnTo>
                    <a:pt x="500276" y="2476"/>
                  </a:lnTo>
                  <a:lnTo>
                    <a:pt x="457552" y="9777"/>
                  </a:lnTo>
                  <a:lnTo>
                    <a:pt x="415962" y="21713"/>
                  </a:lnTo>
                  <a:lnTo>
                    <a:pt x="375701" y="38095"/>
                  </a:lnTo>
                  <a:lnTo>
                    <a:pt x="336963" y="58730"/>
                  </a:lnTo>
                  <a:lnTo>
                    <a:pt x="299944" y="83429"/>
                  </a:lnTo>
                  <a:lnTo>
                    <a:pt x="264837" y="112002"/>
                  </a:lnTo>
                  <a:lnTo>
                    <a:pt x="231838" y="144259"/>
                  </a:lnTo>
                  <a:lnTo>
                    <a:pt x="201141" y="180008"/>
                  </a:lnTo>
                  <a:lnTo>
                    <a:pt x="172941" y="219060"/>
                  </a:lnTo>
                  <a:lnTo>
                    <a:pt x="147431" y="261225"/>
                  </a:lnTo>
                  <a:lnTo>
                    <a:pt x="124808" y="306311"/>
                  </a:lnTo>
                  <a:lnTo>
                    <a:pt x="105265" y="354129"/>
                  </a:lnTo>
                  <a:lnTo>
                    <a:pt x="88997" y="404489"/>
                  </a:lnTo>
                  <a:lnTo>
                    <a:pt x="76200" y="457200"/>
                  </a:lnTo>
                  <a:lnTo>
                    <a:pt x="0" y="457200"/>
                  </a:lnTo>
                  <a:lnTo>
                    <a:pt x="137033" y="609600"/>
                  </a:lnTo>
                  <a:lnTo>
                    <a:pt x="304800" y="457200"/>
                  </a:lnTo>
                  <a:lnTo>
                    <a:pt x="228600" y="457200"/>
                  </a:lnTo>
                  <a:lnTo>
                    <a:pt x="241397" y="404489"/>
                  </a:lnTo>
                  <a:lnTo>
                    <a:pt x="257665" y="354129"/>
                  </a:lnTo>
                  <a:lnTo>
                    <a:pt x="277208" y="306311"/>
                  </a:lnTo>
                  <a:lnTo>
                    <a:pt x="299831" y="261225"/>
                  </a:lnTo>
                  <a:lnTo>
                    <a:pt x="325341" y="219060"/>
                  </a:lnTo>
                  <a:lnTo>
                    <a:pt x="353541" y="180008"/>
                  </a:lnTo>
                  <a:lnTo>
                    <a:pt x="384238" y="144259"/>
                  </a:lnTo>
                  <a:lnTo>
                    <a:pt x="417237" y="112002"/>
                  </a:lnTo>
                  <a:lnTo>
                    <a:pt x="452344" y="83429"/>
                  </a:lnTo>
                  <a:lnTo>
                    <a:pt x="489363" y="58730"/>
                  </a:lnTo>
                  <a:lnTo>
                    <a:pt x="528101" y="38095"/>
                  </a:lnTo>
                  <a:lnTo>
                    <a:pt x="568362" y="21713"/>
                  </a:lnTo>
                  <a:lnTo>
                    <a:pt x="609952" y="9777"/>
                  </a:lnTo>
                  <a:lnTo>
                    <a:pt x="652676" y="2476"/>
                  </a:lnTo>
                  <a:lnTo>
                    <a:pt x="6963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098023" y="1065275"/>
              <a:ext cx="559435" cy="609600"/>
            </a:xfrm>
            <a:custGeom>
              <a:avLst/>
              <a:gdLst/>
              <a:ahLst/>
              <a:cxnLst/>
              <a:rect l="l" t="t" r="r" b="b"/>
              <a:pathLst>
                <a:path w="559434" h="609600">
                  <a:moveTo>
                    <a:pt x="76200" y="0"/>
                  </a:moveTo>
                  <a:lnTo>
                    <a:pt x="57060" y="476"/>
                  </a:lnTo>
                  <a:lnTo>
                    <a:pt x="37957" y="1905"/>
                  </a:lnTo>
                  <a:lnTo>
                    <a:pt x="18924" y="4286"/>
                  </a:lnTo>
                  <a:lnTo>
                    <a:pt x="0" y="7620"/>
                  </a:lnTo>
                  <a:lnTo>
                    <a:pt x="40706" y="18082"/>
                  </a:lnTo>
                  <a:lnTo>
                    <a:pt x="79990" y="32660"/>
                  </a:lnTo>
                  <a:lnTo>
                    <a:pt x="117718" y="51156"/>
                  </a:lnTo>
                  <a:lnTo>
                    <a:pt x="153755" y="73369"/>
                  </a:lnTo>
                  <a:lnTo>
                    <a:pt x="187965" y="99100"/>
                  </a:lnTo>
                  <a:lnTo>
                    <a:pt x="220214" y="128149"/>
                  </a:lnTo>
                  <a:lnTo>
                    <a:pt x="250366" y="160317"/>
                  </a:lnTo>
                  <a:lnTo>
                    <a:pt x="278288" y="195403"/>
                  </a:lnTo>
                  <a:lnTo>
                    <a:pt x="303843" y="233209"/>
                  </a:lnTo>
                  <a:lnTo>
                    <a:pt x="326896" y="273535"/>
                  </a:lnTo>
                  <a:lnTo>
                    <a:pt x="347314" y="316180"/>
                  </a:lnTo>
                  <a:lnTo>
                    <a:pt x="364961" y="360947"/>
                  </a:lnTo>
                  <a:lnTo>
                    <a:pt x="379702" y="407634"/>
                  </a:lnTo>
                  <a:lnTo>
                    <a:pt x="391402" y="456042"/>
                  </a:lnTo>
                  <a:lnTo>
                    <a:pt x="399926" y="505973"/>
                  </a:lnTo>
                  <a:lnTo>
                    <a:pt x="405140" y="557225"/>
                  </a:lnTo>
                  <a:lnTo>
                    <a:pt x="406907" y="609600"/>
                  </a:lnTo>
                  <a:lnTo>
                    <a:pt x="559307" y="609600"/>
                  </a:lnTo>
                  <a:lnTo>
                    <a:pt x="557534" y="557000"/>
                  </a:lnTo>
                  <a:lnTo>
                    <a:pt x="552311" y="505644"/>
                  </a:lnTo>
                  <a:lnTo>
                    <a:pt x="543784" y="455713"/>
                  </a:lnTo>
                  <a:lnTo>
                    <a:pt x="532096" y="407390"/>
                  </a:lnTo>
                  <a:lnTo>
                    <a:pt x="517394" y="360859"/>
                  </a:lnTo>
                  <a:lnTo>
                    <a:pt x="499822" y="316303"/>
                  </a:lnTo>
                  <a:lnTo>
                    <a:pt x="479525" y="273904"/>
                  </a:lnTo>
                  <a:lnTo>
                    <a:pt x="456649" y="233845"/>
                  </a:lnTo>
                  <a:lnTo>
                    <a:pt x="431337" y="196310"/>
                  </a:lnTo>
                  <a:lnTo>
                    <a:pt x="403736" y="161481"/>
                  </a:lnTo>
                  <a:lnTo>
                    <a:pt x="373989" y="129541"/>
                  </a:lnTo>
                  <a:lnTo>
                    <a:pt x="342243" y="100674"/>
                  </a:lnTo>
                  <a:lnTo>
                    <a:pt x="308642" y="75063"/>
                  </a:lnTo>
                  <a:lnTo>
                    <a:pt x="273331" y="52889"/>
                  </a:lnTo>
                  <a:lnTo>
                    <a:pt x="236455" y="34337"/>
                  </a:lnTo>
                  <a:lnTo>
                    <a:pt x="198158" y="19589"/>
                  </a:lnTo>
                  <a:lnTo>
                    <a:pt x="158587" y="8828"/>
                  </a:lnTo>
                  <a:lnTo>
                    <a:pt x="117886" y="2237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477882" y="1065275"/>
              <a:ext cx="1179830" cy="609600"/>
            </a:xfrm>
            <a:custGeom>
              <a:avLst/>
              <a:gdLst/>
              <a:ahLst/>
              <a:cxnLst/>
              <a:rect l="l" t="t" r="r" b="b"/>
              <a:pathLst>
                <a:path w="1179829" h="609600">
                  <a:moveTo>
                    <a:pt x="620141" y="7620"/>
                  </a:moveTo>
                  <a:lnTo>
                    <a:pt x="660847" y="18082"/>
                  </a:lnTo>
                  <a:lnTo>
                    <a:pt x="700131" y="32660"/>
                  </a:lnTo>
                  <a:lnTo>
                    <a:pt x="737859" y="51156"/>
                  </a:lnTo>
                  <a:lnTo>
                    <a:pt x="773896" y="73369"/>
                  </a:lnTo>
                  <a:lnTo>
                    <a:pt x="808106" y="99100"/>
                  </a:lnTo>
                  <a:lnTo>
                    <a:pt x="840355" y="128149"/>
                  </a:lnTo>
                  <a:lnTo>
                    <a:pt x="870507" y="160317"/>
                  </a:lnTo>
                  <a:lnTo>
                    <a:pt x="898429" y="195403"/>
                  </a:lnTo>
                  <a:lnTo>
                    <a:pt x="923984" y="233209"/>
                  </a:lnTo>
                  <a:lnTo>
                    <a:pt x="947037" y="273535"/>
                  </a:lnTo>
                  <a:lnTo>
                    <a:pt x="967455" y="316180"/>
                  </a:lnTo>
                  <a:lnTo>
                    <a:pt x="985102" y="360947"/>
                  </a:lnTo>
                  <a:lnTo>
                    <a:pt x="999843" y="407634"/>
                  </a:lnTo>
                  <a:lnTo>
                    <a:pt x="1011543" y="456042"/>
                  </a:lnTo>
                  <a:lnTo>
                    <a:pt x="1020067" y="505973"/>
                  </a:lnTo>
                  <a:lnTo>
                    <a:pt x="1025281" y="557225"/>
                  </a:lnTo>
                  <a:lnTo>
                    <a:pt x="1027049" y="609600"/>
                  </a:lnTo>
                  <a:lnTo>
                    <a:pt x="1179449" y="609600"/>
                  </a:lnTo>
                  <a:lnTo>
                    <a:pt x="1177675" y="557000"/>
                  </a:lnTo>
                  <a:lnTo>
                    <a:pt x="1172452" y="505644"/>
                  </a:lnTo>
                  <a:lnTo>
                    <a:pt x="1163925" y="455713"/>
                  </a:lnTo>
                  <a:lnTo>
                    <a:pt x="1152237" y="407390"/>
                  </a:lnTo>
                  <a:lnTo>
                    <a:pt x="1137535" y="360859"/>
                  </a:lnTo>
                  <a:lnTo>
                    <a:pt x="1119963" y="316303"/>
                  </a:lnTo>
                  <a:lnTo>
                    <a:pt x="1099666" y="273904"/>
                  </a:lnTo>
                  <a:lnTo>
                    <a:pt x="1076790" y="233845"/>
                  </a:lnTo>
                  <a:lnTo>
                    <a:pt x="1051478" y="196310"/>
                  </a:lnTo>
                  <a:lnTo>
                    <a:pt x="1023877" y="161481"/>
                  </a:lnTo>
                  <a:lnTo>
                    <a:pt x="994130" y="129541"/>
                  </a:lnTo>
                  <a:lnTo>
                    <a:pt x="962384" y="100674"/>
                  </a:lnTo>
                  <a:lnTo>
                    <a:pt x="928783" y="75063"/>
                  </a:lnTo>
                  <a:lnTo>
                    <a:pt x="893472" y="52889"/>
                  </a:lnTo>
                  <a:lnTo>
                    <a:pt x="856596" y="34337"/>
                  </a:lnTo>
                  <a:lnTo>
                    <a:pt x="818299" y="19589"/>
                  </a:lnTo>
                  <a:lnTo>
                    <a:pt x="778728" y="8828"/>
                  </a:lnTo>
                  <a:lnTo>
                    <a:pt x="738027" y="2237"/>
                  </a:lnTo>
                  <a:lnTo>
                    <a:pt x="696341" y="0"/>
                  </a:lnTo>
                  <a:lnTo>
                    <a:pt x="543941" y="0"/>
                  </a:lnTo>
                  <a:lnTo>
                    <a:pt x="500276" y="2476"/>
                  </a:lnTo>
                  <a:lnTo>
                    <a:pt x="457552" y="9777"/>
                  </a:lnTo>
                  <a:lnTo>
                    <a:pt x="415962" y="21713"/>
                  </a:lnTo>
                  <a:lnTo>
                    <a:pt x="375701" y="38095"/>
                  </a:lnTo>
                  <a:lnTo>
                    <a:pt x="336963" y="58730"/>
                  </a:lnTo>
                  <a:lnTo>
                    <a:pt x="299944" y="83429"/>
                  </a:lnTo>
                  <a:lnTo>
                    <a:pt x="264837" y="112002"/>
                  </a:lnTo>
                  <a:lnTo>
                    <a:pt x="231838" y="144259"/>
                  </a:lnTo>
                  <a:lnTo>
                    <a:pt x="201141" y="180008"/>
                  </a:lnTo>
                  <a:lnTo>
                    <a:pt x="172941" y="219060"/>
                  </a:lnTo>
                  <a:lnTo>
                    <a:pt x="147431" y="261225"/>
                  </a:lnTo>
                  <a:lnTo>
                    <a:pt x="124808" y="306311"/>
                  </a:lnTo>
                  <a:lnTo>
                    <a:pt x="105265" y="354129"/>
                  </a:lnTo>
                  <a:lnTo>
                    <a:pt x="88997" y="404489"/>
                  </a:lnTo>
                  <a:lnTo>
                    <a:pt x="76200" y="457200"/>
                  </a:lnTo>
                  <a:lnTo>
                    <a:pt x="0" y="457200"/>
                  </a:lnTo>
                  <a:lnTo>
                    <a:pt x="137033" y="609600"/>
                  </a:lnTo>
                  <a:lnTo>
                    <a:pt x="304800" y="457200"/>
                  </a:lnTo>
                  <a:lnTo>
                    <a:pt x="228600" y="457200"/>
                  </a:lnTo>
                  <a:lnTo>
                    <a:pt x="241397" y="404489"/>
                  </a:lnTo>
                  <a:lnTo>
                    <a:pt x="257665" y="354129"/>
                  </a:lnTo>
                  <a:lnTo>
                    <a:pt x="277208" y="306311"/>
                  </a:lnTo>
                  <a:lnTo>
                    <a:pt x="299831" y="261225"/>
                  </a:lnTo>
                  <a:lnTo>
                    <a:pt x="325341" y="219060"/>
                  </a:lnTo>
                  <a:lnTo>
                    <a:pt x="353541" y="180008"/>
                  </a:lnTo>
                  <a:lnTo>
                    <a:pt x="384238" y="144259"/>
                  </a:lnTo>
                  <a:lnTo>
                    <a:pt x="417237" y="112002"/>
                  </a:lnTo>
                  <a:lnTo>
                    <a:pt x="452344" y="83429"/>
                  </a:lnTo>
                  <a:lnTo>
                    <a:pt x="489363" y="58730"/>
                  </a:lnTo>
                  <a:lnTo>
                    <a:pt x="528101" y="38095"/>
                  </a:lnTo>
                  <a:lnTo>
                    <a:pt x="568362" y="21713"/>
                  </a:lnTo>
                  <a:lnTo>
                    <a:pt x="609952" y="9777"/>
                  </a:lnTo>
                  <a:lnTo>
                    <a:pt x="652676" y="2476"/>
                  </a:lnTo>
                  <a:lnTo>
                    <a:pt x="696341" y="0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04259" y="966215"/>
              <a:ext cx="1534667" cy="197510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599687" y="961643"/>
              <a:ext cx="1544320" cy="1984375"/>
            </a:xfrm>
            <a:custGeom>
              <a:avLst/>
              <a:gdLst/>
              <a:ahLst/>
              <a:cxnLst/>
              <a:rect l="l" t="t" r="r" b="b"/>
              <a:pathLst>
                <a:path w="1544320" h="1984375">
                  <a:moveTo>
                    <a:pt x="0" y="1984248"/>
                  </a:moveTo>
                  <a:lnTo>
                    <a:pt x="1543812" y="1984248"/>
                  </a:lnTo>
                  <a:lnTo>
                    <a:pt x="1543812" y="0"/>
                  </a:lnTo>
                  <a:lnTo>
                    <a:pt x="0" y="0"/>
                  </a:lnTo>
                  <a:lnTo>
                    <a:pt x="0" y="1984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57956" y="998219"/>
              <a:ext cx="1723263" cy="228104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3008" y="1033271"/>
              <a:ext cx="1607819" cy="216560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488436" y="1028699"/>
              <a:ext cx="1617345" cy="2174875"/>
            </a:xfrm>
            <a:custGeom>
              <a:avLst/>
              <a:gdLst/>
              <a:ahLst/>
              <a:cxnLst/>
              <a:rect l="l" t="t" r="r" b="b"/>
              <a:pathLst>
                <a:path w="1617345" h="2174875">
                  <a:moveTo>
                    <a:pt x="0" y="2174748"/>
                  </a:moveTo>
                  <a:lnTo>
                    <a:pt x="1616964" y="2174748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21747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3280" y="1069847"/>
              <a:ext cx="1723263" cy="228104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18331" y="1104899"/>
              <a:ext cx="1607819" cy="216560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413759" y="1100327"/>
              <a:ext cx="1617345" cy="2174875"/>
            </a:xfrm>
            <a:custGeom>
              <a:avLst/>
              <a:gdLst/>
              <a:ahLst/>
              <a:cxnLst/>
              <a:rect l="l" t="t" r="r" b="b"/>
              <a:pathLst>
                <a:path w="1617345" h="2174875">
                  <a:moveTo>
                    <a:pt x="0" y="2174748"/>
                  </a:moveTo>
                  <a:lnTo>
                    <a:pt x="1616964" y="2174748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21747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463" y="858011"/>
              <a:ext cx="1872995" cy="262737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5295" y="931163"/>
              <a:ext cx="1656588" cy="25024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84147" y="871727"/>
              <a:ext cx="1764411" cy="261175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9200" y="906779"/>
              <a:ext cx="1648968" cy="249631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214627" y="902207"/>
              <a:ext cx="1658620" cy="2505710"/>
            </a:xfrm>
            <a:custGeom>
              <a:avLst/>
              <a:gdLst/>
              <a:ahLst/>
              <a:cxnLst/>
              <a:rect l="l" t="t" r="r" b="b"/>
              <a:pathLst>
                <a:path w="1658620" h="2505710">
                  <a:moveTo>
                    <a:pt x="0" y="2505456"/>
                  </a:moveTo>
                  <a:lnTo>
                    <a:pt x="1658112" y="2505456"/>
                  </a:lnTo>
                  <a:lnTo>
                    <a:pt x="1658112" y="0"/>
                  </a:lnTo>
                  <a:lnTo>
                    <a:pt x="0" y="0"/>
                  </a:lnTo>
                  <a:lnTo>
                    <a:pt x="0" y="25054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72539" y="967739"/>
              <a:ext cx="1914144" cy="263347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04415" y="1937003"/>
              <a:ext cx="2994279" cy="198081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39468" y="1972055"/>
              <a:ext cx="2878835" cy="186537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834895" y="1967483"/>
              <a:ext cx="2887980" cy="1874520"/>
            </a:xfrm>
            <a:custGeom>
              <a:avLst/>
              <a:gdLst/>
              <a:ahLst/>
              <a:cxnLst/>
              <a:rect l="l" t="t" r="r" b="b"/>
              <a:pathLst>
                <a:path w="2887979" h="1874520">
                  <a:moveTo>
                    <a:pt x="0" y="1874520"/>
                  </a:moveTo>
                  <a:lnTo>
                    <a:pt x="2887980" y="1874520"/>
                  </a:lnTo>
                  <a:lnTo>
                    <a:pt x="2887980" y="0"/>
                  </a:lnTo>
                  <a:lnTo>
                    <a:pt x="0" y="0"/>
                  </a:lnTo>
                  <a:lnTo>
                    <a:pt x="0" y="187452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96946" y="1335023"/>
              <a:ext cx="697230" cy="609600"/>
            </a:xfrm>
            <a:custGeom>
              <a:avLst/>
              <a:gdLst/>
              <a:ahLst/>
              <a:cxnLst/>
              <a:rect l="l" t="t" r="r" b="b"/>
              <a:pathLst>
                <a:path w="697229" h="609600">
                  <a:moveTo>
                    <a:pt x="152400" y="0"/>
                  </a:moveTo>
                  <a:lnTo>
                    <a:pt x="0" y="0"/>
                  </a:lnTo>
                  <a:lnTo>
                    <a:pt x="43716" y="2476"/>
                  </a:lnTo>
                  <a:lnTo>
                    <a:pt x="86495" y="9777"/>
                  </a:lnTo>
                  <a:lnTo>
                    <a:pt x="128142" y="21713"/>
                  </a:lnTo>
                  <a:lnTo>
                    <a:pt x="168462" y="38095"/>
                  </a:lnTo>
                  <a:lnTo>
                    <a:pt x="207259" y="58730"/>
                  </a:lnTo>
                  <a:lnTo>
                    <a:pt x="244337" y="83429"/>
                  </a:lnTo>
                  <a:lnTo>
                    <a:pt x="279502" y="112002"/>
                  </a:lnTo>
                  <a:lnTo>
                    <a:pt x="312559" y="144259"/>
                  </a:lnTo>
                  <a:lnTo>
                    <a:pt x="343311" y="180008"/>
                  </a:lnTo>
                  <a:lnTo>
                    <a:pt x="371564" y="219060"/>
                  </a:lnTo>
                  <a:lnTo>
                    <a:pt x="397122" y="261225"/>
                  </a:lnTo>
                  <a:lnTo>
                    <a:pt x="419790" y="306311"/>
                  </a:lnTo>
                  <a:lnTo>
                    <a:pt x="439373" y="354129"/>
                  </a:lnTo>
                  <a:lnTo>
                    <a:pt x="455676" y="404489"/>
                  </a:lnTo>
                  <a:lnTo>
                    <a:pt x="468503" y="457200"/>
                  </a:lnTo>
                  <a:lnTo>
                    <a:pt x="392303" y="457200"/>
                  </a:lnTo>
                  <a:lnTo>
                    <a:pt x="560069" y="609600"/>
                  </a:lnTo>
                  <a:lnTo>
                    <a:pt x="697103" y="457200"/>
                  </a:lnTo>
                  <a:lnTo>
                    <a:pt x="620903" y="457200"/>
                  </a:lnTo>
                  <a:lnTo>
                    <a:pt x="608076" y="404489"/>
                  </a:lnTo>
                  <a:lnTo>
                    <a:pt x="591773" y="354129"/>
                  </a:lnTo>
                  <a:lnTo>
                    <a:pt x="572190" y="306311"/>
                  </a:lnTo>
                  <a:lnTo>
                    <a:pt x="549522" y="261225"/>
                  </a:lnTo>
                  <a:lnTo>
                    <a:pt x="523964" y="219060"/>
                  </a:lnTo>
                  <a:lnTo>
                    <a:pt x="495711" y="180008"/>
                  </a:lnTo>
                  <a:lnTo>
                    <a:pt x="464959" y="144259"/>
                  </a:lnTo>
                  <a:lnTo>
                    <a:pt x="431902" y="112002"/>
                  </a:lnTo>
                  <a:lnTo>
                    <a:pt x="396737" y="83429"/>
                  </a:lnTo>
                  <a:lnTo>
                    <a:pt x="359659" y="58730"/>
                  </a:lnTo>
                  <a:lnTo>
                    <a:pt x="320862" y="38095"/>
                  </a:lnTo>
                  <a:lnTo>
                    <a:pt x="280543" y="21713"/>
                  </a:lnTo>
                  <a:lnTo>
                    <a:pt x="238895" y="9777"/>
                  </a:lnTo>
                  <a:lnTo>
                    <a:pt x="196116" y="247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513075" y="1335023"/>
              <a:ext cx="560070" cy="609600"/>
            </a:xfrm>
            <a:custGeom>
              <a:avLst/>
              <a:gdLst/>
              <a:ahLst/>
              <a:cxnLst/>
              <a:rect l="l" t="t" r="r" b="b"/>
              <a:pathLst>
                <a:path w="560069" h="609600">
                  <a:moveTo>
                    <a:pt x="483869" y="0"/>
                  </a:moveTo>
                  <a:lnTo>
                    <a:pt x="442123" y="2237"/>
                  </a:lnTo>
                  <a:lnTo>
                    <a:pt x="401362" y="8828"/>
                  </a:lnTo>
                  <a:lnTo>
                    <a:pt x="361732" y="19589"/>
                  </a:lnTo>
                  <a:lnTo>
                    <a:pt x="323377" y="34337"/>
                  </a:lnTo>
                  <a:lnTo>
                    <a:pt x="286444" y="52889"/>
                  </a:lnTo>
                  <a:lnTo>
                    <a:pt x="251078" y="75063"/>
                  </a:lnTo>
                  <a:lnTo>
                    <a:pt x="217424" y="100674"/>
                  </a:lnTo>
                  <a:lnTo>
                    <a:pt x="185627" y="129541"/>
                  </a:lnTo>
                  <a:lnTo>
                    <a:pt x="155832" y="161481"/>
                  </a:lnTo>
                  <a:lnTo>
                    <a:pt x="128186" y="196310"/>
                  </a:lnTo>
                  <a:lnTo>
                    <a:pt x="102833" y="233845"/>
                  </a:lnTo>
                  <a:lnTo>
                    <a:pt x="79918" y="273904"/>
                  </a:lnTo>
                  <a:lnTo>
                    <a:pt x="59587" y="316303"/>
                  </a:lnTo>
                  <a:lnTo>
                    <a:pt x="41985" y="360859"/>
                  </a:lnTo>
                  <a:lnTo>
                    <a:pt x="27258" y="407390"/>
                  </a:lnTo>
                  <a:lnTo>
                    <a:pt x="15550" y="455713"/>
                  </a:lnTo>
                  <a:lnTo>
                    <a:pt x="7008" y="505644"/>
                  </a:lnTo>
                  <a:lnTo>
                    <a:pt x="1776" y="557000"/>
                  </a:lnTo>
                  <a:lnTo>
                    <a:pt x="0" y="609600"/>
                  </a:lnTo>
                  <a:lnTo>
                    <a:pt x="152400" y="609600"/>
                  </a:lnTo>
                  <a:lnTo>
                    <a:pt x="154171" y="557224"/>
                  </a:lnTo>
                  <a:lnTo>
                    <a:pt x="159396" y="505968"/>
                  </a:lnTo>
                  <a:lnTo>
                    <a:pt x="167939" y="456033"/>
                  </a:lnTo>
                  <a:lnTo>
                    <a:pt x="179663" y="407618"/>
                  </a:lnTo>
                  <a:lnTo>
                    <a:pt x="194435" y="360924"/>
                  </a:lnTo>
                  <a:lnTo>
                    <a:pt x="212118" y="316150"/>
                  </a:lnTo>
                  <a:lnTo>
                    <a:pt x="232578" y="273497"/>
                  </a:lnTo>
                  <a:lnTo>
                    <a:pt x="255678" y="233164"/>
                  </a:lnTo>
                  <a:lnTo>
                    <a:pt x="281283" y="195353"/>
                  </a:lnTo>
                  <a:lnTo>
                    <a:pt x="309259" y="160262"/>
                  </a:lnTo>
                  <a:lnTo>
                    <a:pt x="339468" y="128093"/>
                  </a:lnTo>
                  <a:lnTo>
                    <a:pt x="371777" y="99044"/>
                  </a:lnTo>
                  <a:lnTo>
                    <a:pt x="406050" y="73317"/>
                  </a:lnTo>
                  <a:lnTo>
                    <a:pt x="442151" y="51110"/>
                  </a:lnTo>
                  <a:lnTo>
                    <a:pt x="479945" y="32625"/>
                  </a:lnTo>
                  <a:lnTo>
                    <a:pt x="519296" y="18062"/>
                  </a:lnTo>
                  <a:lnTo>
                    <a:pt x="560069" y="7620"/>
                  </a:lnTo>
                  <a:lnTo>
                    <a:pt x="541145" y="4286"/>
                  </a:lnTo>
                  <a:lnTo>
                    <a:pt x="522112" y="1905"/>
                  </a:lnTo>
                  <a:lnTo>
                    <a:pt x="503009" y="476"/>
                  </a:lnTo>
                  <a:lnTo>
                    <a:pt x="483869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13075" y="1335023"/>
              <a:ext cx="1181100" cy="609600"/>
            </a:xfrm>
            <a:custGeom>
              <a:avLst/>
              <a:gdLst/>
              <a:ahLst/>
              <a:cxnLst/>
              <a:rect l="l" t="t" r="r" b="b"/>
              <a:pathLst>
                <a:path w="1181100" h="609600">
                  <a:moveTo>
                    <a:pt x="560069" y="7620"/>
                  </a:moveTo>
                  <a:lnTo>
                    <a:pt x="519296" y="18062"/>
                  </a:lnTo>
                  <a:lnTo>
                    <a:pt x="479945" y="32625"/>
                  </a:lnTo>
                  <a:lnTo>
                    <a:pt x="442151" y="51110"/>
                  </a:lnTo>
                  <a:lnTo>
                    <a:pt x="406050" y="73317"/>
                  </a:lnTo>
                  <a:lnTo>
                    <a:pt x="371777" y="99044"/>
                  </a:lnTo>
                  <a:lnTo>
                    <a:pt x="339468" y="128093"/>
                  </a:lnTo>
                  <a:lnTo>
                    <a:pt x="309259" y="160262"/>
                  </a:lnTo>
                  <a:lnTo>
                    <a:pt x="281283" y="195353"/>
                  </a:lnTo>
                  <a:lnTo>
                    <a:pt x="255678" y="233164"/>
                  </a:lnTo>
                  <a:lnTo>
                    <a:pt x="232578" y="273497"/>
                  </a:lnTo>
                  <a:lnTo>
                    <a:pt x="212118" y="316150"/>
                  </a:lnTo>
                  <a:lnTo>
                    <a:pt x="194435" y="360924"/>
                  </a:lnTo>
                  <a:lnTo>
                    <a:pt x="179663" y="407618"/>
                  </a:lnTo>
                  <a:lnTo>
                    <a:pt x="167939" y="456033"/>
                  </a:lnTo>
                  <a:lnTo>
                    <a:pt x="159396" y="505968"/>
                  </a:lnTo>
                  <a:lnTo>
                    <a:pt x="154171" y="557224"/>
                  </a:lnTo>
                  <a:lnTo>
                    <a:pt x="152400" y="609600"/>
                  </a:lnTo>
                  <a:lnTo>
                    <a:pt x="0" y="609600"/>
                  </a:lnTo>
                  <a:lnTo>
                    <a:pt x="1776" y="557000"/>
                  </a:lnTo>
                  <a:lnTo>
                    <a:pt x="7008" y="505644"/>
                  </a:lnTo>
                  <a:lnTo>
                    <a:pt x="15550" y="455713"/>
                  </a:lnTo>
                  <a:lnTo>
                    <a:pt x="27258" y="407390"/>
                  </a:lnTo>
                  <a:lnTo>
                    <a:pt x="41985" y="360859"/>
                  </a:lnTo>
                  <a:lnTo>
                    <a:pt x="59587" y="316303"/>
                  </a:lnTo>
                  <a:lnTo>
                    <a:pt x="79918" y="273904"/>
                  </a:lnTo>
                  <a:lnTo>
                    <a:pt x="102833" y="233845"/>
                  </a:lnTo>
                  <a:lnTo>
                    <a:pt x="128186" y="196310"/>
                  </a:lnTo>
                  <a:lnTo>
                    <a:pt x="155832" y="161481"/>
                  </a:lnTo>
                  <a:lnTo>
                    <a:pt x="185627" y="129541"/>
                  </a:lnTo>
                  <a:lnTo>
                    <a:pt x="217424" y="100674"/>
                  </a:lnTo>
                  <a:lnTo>
                    <a:pt x="251078" y="75063"/>
                  </a:lnTo>
                  <a:lnTo>
                    <a:pt x="286444" y="52889"/>
                  </a:lnTo>
                  <a:lnTo>
                    <a:pt x="323377" y="34337"/>
                  </a:lnTo>
                  <a:lnTo>
                    <a:pt x="361732" y="19589"/>
                  </a:lnTo>
                  <a:lnTo>
                    <a:pt x="401362" y="8828"/>
                  </a:lnTo>
                  <a:lnTo>
                    <a:pt x="442123" y="2237"/>
                  </a:lnTo>
                  <a:lnTo>
                    <a:pt x="483869" y="0"/>
                  </a:lnTo>
                  <a:lnTo>
                    <a:pt x="636269" y="0"/>
                  </a:lnTo>
                  <a:lnTo>
                    <a:pt x="679986" y="2476"/>
                  </a:lnTo>
                  <a:lnTo>
                    <a:pt x="722765" y="9777"/>
                  </a:lnTo>
                  <a:lnTo>
                    <a:pt x="764413" y="21713"/>
                  </a:lnTo>
                  <a:lnTo>
                    <a:pt x="804732" y="38095"/>
                  </a:lnTo>
                  <a:lnTo>
                    <a:pt x="843529" y="58730"/>
                  </a:lnTo>
                  <a:lnTo>
                    <a:pt x="880607" y="83429"/>
                  </a:lnTo>
                  <a:lnTo>
                    <a:pt x="915772" y="112002"/>
                  </a:lnTo>
                  <a:lnTo>
                    <a:pt x="948829" y="144259"/>
                  </a:lnTo>
                  <a:lnTo>
                    <a:pt x="979581" y="180008"/>
                  </a:lnTo>
                  <a:lnTo>
                    <a:pt x="1007834" y="219060"/>
                  </a:lnTo>
                  <a:lnTo>
                    <a:pt x="1033392" y="261225"/>
                  </a:lnTo>
                  <a:lnTo>
                    <a:pt x="1056060" y="306311"/>
                  </a:lnTo>
                  <a:lnTo>
                    <a:pt x="1075643" y="354129"/>
                  </a:lnTo>
                  <a:lnTo>
                    <a:pt x="1091946" y="404489"/>
                  </a:lnTo>
                  <a:lnTo>
                    <a:pt x="1104773" y="457200"/>
                  </a:lnTo>
                  <a:lnTo>
                    <a:pt x="1180973" y="457200"/>
                  </a:lnTo>
                  <a:lnTo>
                    <a:pt x="1043939" y="609600"/>
                  </a:lnTo>
                  <a:lnTo>
                    <a:pt x="876173" y="457200"/>
                  </a:lnTo>
                  <a:lnTo>
                    <a:pt x="952373" y="457200"/>
                  </a:lnTo>
                  <a:lnTo>
                    <a:pt x="939546" y="404489"/>
                  </a:lnTo>
                  <a:lnTo>
                    <a:pt x="923243" y="354129"/>
                  </a:lnTo>
                  <a:lnTo>
                    <a:pt x="903660" y="306311"/>
                  </a:lnTo>
                  <a:lnTo>
                    <a:pt x="880992" y="261225"/>
                  </a:lnTo>
                  <a:lnTo>
                    <a:pt x="855434" y="219060"/>
                  </a:lnTo>
                  <a:lnTo>
                    <a:pt x="827181" y="180008"/>
                  </a:lnTo>
                  <a:lnTo>
                    <a:pt x="796429" y="144259"/>
                  </a:lnTo>
                  <a:lnTo>
                    <a:pt x="763372" y="112002"/>
                  </a:lnTo>
                  <a:lnTo>
                    <a:pt x="728207" y="83429"/>
                  </a:lnTo>
                  <a:lnTo>
                    <a:pt x="691129" y="58730"/>
                  </a:lnTo>
                  <a:lnTo>
                    <a:pt x="652332" y="38095"/>
                  </a:lnTo>
                  <a:lnTo>
                    <a:pt x="612012" y="21713"/>
                  </a:lnTo>
                  <a:lnTo>
                    <a:pt x="570365" y="9777"/>
                  </a:lnTo>
                  <a:lnTo>
                    <a:pt x="527586" y="2476"/>
                  </a:lnTo>
                  <a:lnTo>
                    <a:pt x="483869" y="0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03547" y="2401823"/>
              <a:ext cx="2844165" cy="923925"/>
            </a:xfrm>
            <a:custGeom>
              <a:avLst/>
              <a:gdLst/>
              <a:ahLst/>
              <a:cxnLst/>
              <a:rect l="l" t="t" r="r" b="b"/>
              <a:pathLst>
                <a:path w="2844165" h="923925">
                  <a:moveTo>
                    <a:pt x="2843783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2843783" y="923543"/>
                  </a:lnTo>
                  <a:lnTo>
                    <a:pt x="2843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03547" y="2401823"/>
              <a:ext cx="2844165" cy="923925"/>
            </a:xfrm>
            <a:custGeom>
              <a:avLst/>
              <a:gdLst/>
              <a:ahLst/>
              <a:cxnLst/>
              <a:rect l="l" t="t" r="r" b="b"/>
              <a:pathLst>
                <a:path w="2844165" h="923925">
                  <a:moveTo>
                    <a:pt x="0" y="923543"/>
                  </a:moveTo>
                  <a:lnTo>
                    <a:pt x="2843783" y="923543"/>
                  </a:lnTo>
                  <a:lnTo>
                    <a:pt x="2843783" y="0"/>
                  </a:lnTo>
                  <a:lnTo>
                    <a:pt x="0" y="0"/>
                  </a:lnTo>
                  <a:lnTo>
                    <a:pt x="0" y="923543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111878" y="2428494"/>
            <a:ext cx="2626360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-635" algn="ctr">
              <a:lnSpc>
                <a:spcPct val="98900"/>
              </a:lnSpc>
              <a:spcBef>
                <a:spcPts val="120"/>
              </a:spcBef>
            </a:pPr>
            <a:r>
              <a:rPr sz="1800" spc="-10" dirty="0">
                <a:latin typeface="Times New Roman"/>
                <a:cs typeface="Times New Roman"/>
              </a:rPr>
              <a:t>неиспользованные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ИК,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испо</a:t>
            </a:r>
            <a:r>
              <a:rPr sz="1800" spc="-50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енные/бра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анные  </a:t>
            </a:r>
            <a:r>
              <a:rPr sz="1800" spc="-5" dirty="0">
                <a:latin typeface="Times New Roman"/>
                <a:cs typeface="Times New Roman"/>
              </a:rPr>
              <a:t>ИК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67911" y="1069861"/>
            <a:ext cx="4050665" cy="5696585"/>
            <a:chOff x="3867911" y="1069861"/>
            <a:chExt cx="4050665" cy="5696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911" y="1069861"/>
              <a:ext cx="4050411" cy="56963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2963" y="1104899"/>
              <a:ext cx="3934967" cy="55808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98391" y="1100327"/>
              <a:ext cx="3944620" cy="5590540"/>
            </a:xfrm>
            <a:custGeom>
              <a:avLst/>
              <a:gdLst/>
              <a:ahLst/>
              <a:cxnLst/>
              <a:rect l="l" t="t" r="r" b="b"/>
              <a:pathLst>
                <a:path w="3944620" h="5590540">
                  <a:moveTo>
                    <a:pt x="0" y="5590032"/>
                  </a:moveTo>
                  <a:lnTo>
                    <a:pt x="3944112" y="5590032"/>
                  </a:lnTo>
                  <a:lnTo>
                    <a:pt x="3944112" y="0"/>
                  </a:lnTo>
                  <a:lnTo>
                    <a:pt x="0" y="0"/>
                  </a:lnTo>
                  <a:lnTo>
                    <a:pt x="0" y="559003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62628" y="1095565"/>
            <a:ext cx="8267065" cy="5600065"/>
            <a:chOff x="3762628" y="1095565"/>
            <a:chExt cx="8267065" cy="56000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104899"/>
              <a:ext cx="3928872" cy="55808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86344" y="1100327"/>
              <a:ext cx="3938270" cy="5590540"/>
            </a:xfrm>
            <a:custGeom>
              <a:avLst/>
              <a:gdLst/>
              <a:ahLst/>
              <a:cxnLst/>
              <a:rect l="l" t="t" r="r" b="b"/>
              <a:pathLst>
                <a:path w="3938270" h="5590540">
                  <a:moveTo>
                    <a:pt x="0" y="5590032"/>
                  </a:moveTo>
                  <a:lnTo>
                    <a:pt x="3938015" y="5590032"/>
                  </a:lnTo>
                  <a:lnTo>
                    <a:pt x="3938015" y="0"/>
                  </a:lnTo>
                  <a:lnTo>
                    <a:pt x="0" y="0"/>
                  </a:lnTo>
                  <a:lnTo>
                    <a:pt x="0" y="55900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08725" y="3382517"/>
              <a:ext cx="3261360" cy="745490"/>
            </a:xfrm>
            <a:custGeom>
              <a:avLst/>
              <a:gdLst/>
              <a:ahLst/>
              <a:cxnLst/>
              <a:rect l="l" t="t" r="r" b="b"/>
              <a:pathLst>
                <a:path w="3261359" h="745489">
                  <a:moveTo>
                    <a:pt x="3137154" y="0"/>
                  </a:moveTo>
                  <a:lnTo>
                    <a:pt x="124206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6"/>
                  </a:lnTo>
                  <a:lnTo>
                    <a:pt x="0" y="621030"/>
                  </a:lnTo>
                  <a:lnTo>
                    <a:pt x="9763" y="669369"/>
                  </a:lnTo>
                  <a:lnTo>
                    <a:pt x="36385" y="708850"/>
                  </a:lnTo>
                  <a:lnTo>
                    <a:pt x="75866" y="735472"/>
                  </a:lnTo>
                  <a:lnTo>
                    <a:pt x="124206" y="745236"/>
                  </a:lnTo>
                  <a:lnTo>
                    <a:pt x="3137154" y="745236"/>
                  </a:lnTo>
                  <a:lnTo>
                    <a:pt x="3185493" y="735472"/>
                  </a:lnTo>
                  <a:lnTo>
                    <a:pt x="3224974" y="708850"/>
                  </a:lnTo>
                  <a:lnTo>
                    <a:pt x="3251596" y="669369"/>
                  </a:lnTo>
                  <a:lnTo>
                    <a:pt x="3261359" y="621030"/>
                  </a:lnTo>
                  <a:lnTo>
                    <a:pt x="3261359" y="124206"/>
                  </a:lnTo>
                  <a:lnTo>
                    <a:pt x="3251596" y="75866"/>
                  </a:lnTo>
                  <a:lnTo>
                    <a:pt x="3224974" y="36385"/>
                  </a:lnTo>
                  <a:lnTo>
                    <a:pt x="3185493" y="9763"/>
                  </a:lnTo>
                  <a:lnTo>
                    <a:pt x="3137154" y="0"/>
                  </a:lnTo>
                  <a:close/>
                </a:path>
              </a:pathLst>
            </a:custGeom>
            <a:solidFill>
              <a:srgbClr val="FDE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7233" y="1782318"/>
              <a:ext cx="5293360" cy="2345690"/>
            </a:xfrm>
            <a:custGeom>
              <a:avLst/>
              <a:gdLst/>
              <a:ahLst/>
              <a:cxnLst/>
              <a:rect l="l" t="t" r="r" b="b"/>
              <a:pathLst>
                <a:path w="5293359" h="2345690">
                  <a:moveTo>
                    <a:pt x="2031491" y="1724406"/>
                  </a:moveTo>
                  <a:lnTo>
                    <a:pt x="2041255" y="1676066"/>
                  </a:lnTo>
                  <a:lnTo>
                    <a:pt x="2067877" y="1636585"/>
                  </a:lnTo>
                  <a:lnTo>
                    <a:pt x="2107358" y="1609963"/>
                  </a:lnTo>
                  <a:lnTo>
                    <a:pt x="2155698" y="1600200"/>
                  </a:lnTo>
                  <a:lnTo>
                    <a:pt x="5168645" y="1600200"/>
                  </a:lnTo>
                  <a:lnTo>
                    <a:pt x="5216985" y="1609963"/>
                  </a:lnTo>
                  <a:lnTo>
                    <a:pt x="5256466" y="1636585"/>
                  </a:lnTo>
                  <a:lnTo>
                    <a:pt x="5283088" y="1676066"/>
                  </a:lnTo>
                  <a:lnTo>
                    <a:pt x="5292851" y="1724406"/>
                  </a:lnTo>
                  <a:lnTo>
                    <a:pt x="5292851" y="2221230"/>
                  </a:lnTo>
                  <a:lnTo>
                    <a:pt x="5283088" y="2269569"/>
                  </a:lnTo>
                  <a:lnTo>
                    <a:pt x="5256466" y="2309050"/>
                  </a:lnTo>
                  <a:lnTo>
                    <a:pt x="5216985" y="2335672"/>
                  </a:lnTo>
                  <a:lnTo>
                    <a:pt x="5168645" y="2345436"/>
                  </a:lnTo>
                  <a:lnTo>
                    <a:pt x="2155698" y="2345436"/>
                  </a:lnTo>
                  <a:lnTo>
                    <a:pt x="2107358" y="2335672"/>
                  </a:lnTo>
                  <a:lnTo>
                    <a:pt x="2067877" y="2309050"/>
                  </a:lnTo>
                  <a:lnTo>
                    <a:pt x="2041255" y="2269569"/>
                  </a:lnTo>
                  <a:lnTo>
                    <a:pt x="2031491" y="2221230"/>
                  </a:lnTo>
                  <a:lnTo>
                    <a:pt x="2031491" y="1724406"/>
                  </a:lnTo>
                  <a:close/>
                </a:path>
                <a:path w="5293359" h="2345690">
                  <a:moveTo>
                    <a:pt x="0" y="124206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5" y="0"/>
                  </a:lnTo>
                  <a:lnTo>
                    <a:pt x="4065269" y="0"/>
                  </a:lnTo>
                  <a:lnTo>
                    <a:pt x="4113609" y="9763"/>
                  </a:lnTo>
                  <a:lnTo>
                    <a:pt x="4153090" y="36385"/>
                  </a:lnTo>
                  <a:lnTo>
                    <a:pt x="4179712" y="75866"/>
                  </a:lnTo>
                  <a:lnTo>
                    <a:pt x="4189475" y="124206"/>
                  </a:lnTo>
                  <a:lnTo>
                    <a:pt x="4189475" y="621030"/>
                  </a:lnTo>
                  <a:lnTo>
                    <a:pt x="4179712" y="669369"/>
                  </a:lnTo>
                  <a:lnTo>
                    <a:pt x="4153090" y="708850"/>
                  </a:lnTo>
                  <a:lnTo>
                    <a:pt x="4113609" y="735472"/>
                  </a:lnTo>
                  <a:lnTo>
                    <a:pt x="4065269" y="745236"/>
                  </a:lnTo>
                  <a:lnTo>
                    <a:pt x="124205" y="745236"/>
                  </a:lnTo>
                  <a:lnTo>
                    <a:pt x="75866" y="735472"/>
                  </a:lnTo>
                  <a:lnTo>
                    <a:pt x="36385" y="708850"/>
                  </a:lnTo>
                  <a:lnTo>
                    <a:pt x="9763" y="669369"/>
                  </a:lnTo>
                  <a:lnTo>
                    <a:pt x="0" y="621030"/>
                  </a:lnTo>
                  <a:lnTo>
                    <a:pt x="0" y="124206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4162" y="2339085"/>
            <a:ext cx="3342004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7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При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осуществлении своих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полномочий</a:t>
            </a:r>
            <a:r>
              <a:rPr sz="1800" spc="-7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общественный </a:t>
            </a:r>
            <a:r>
              <a:rPr sz="1800" spc="-48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наблюдатель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должен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заполнять отчетную </a:t>
            </a:r>
            <a:r>
              <a:rPr sz="1800" spc="-10" dirty="0">
                <a:latin typeface="Century Gothic"/>
                <a:cs typeface="Century Gothic"/>
              </a:rPr>
              <a:t>форму </a:t>
            </a:r>
            <a:r>
              <a:rPr sz="1800" spc="-5" dirty="0">
                <a:latin typeface="Century Gothic"/>
                <a:cs typeface="Century Gothic"/>
              </a:rPr>
              <a:t> 18 </a:t>
            </a:r>
            <a:r>
              <a:rPr sz="1800" spc="10" dirty="0">
                <a:latin typeface="Century Gothic"/>
                <a:cs typeface="Century Gothic"/>
              </a:rPr>
              <a:t>МАШ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«Акт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общественного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наблюдения </a:t>
            </a:r>
            <a:r>
              <a:rPr sz="1800" spc="-484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за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проведением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ГИА-9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ППЭ»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162" y="4808346"/>
            <a:ext cx="3114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По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окончании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наблюдения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акт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передается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руководителя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ППЭ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9961" y="3463290"/>
            <a:ext cx="2275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ОН вписывает ФИО </a:t>
            </a:r>
            <a:r>
              <a:rPr sz="1800" spc="-484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№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удостоверения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83402" y="2527554"/>
            <a:ext cx="512445" cy="862965"/>
          </a:xfrm>
          <a:custGeom>
            <a:avLst/>
            <a:gdLst/>
            <a:ahLst/>
            <a:cxnLst/>
            <a:rect l="l" t="t" r="r" b="b"/>
            <a:pathLst>
              <a:path w="512445" h="862964">
                <a:moveTo>
                  <a:pt x="56294" y="67696"/>
                </a:moveTo>
                <a:lnTo>
                  <a:pt x="31288" y="82318"/>
                </a:lnTo>
                <a:lnTo>
                  <a:pt x="487172" y="862584"/>
                </a:lnTo>
                <a:lnTo>
                  <a:pt x="512063" y="847979"/>
                </a:lnTo>
                <a:lnTo>
                  <a:pt x="56294" y="67696"/>
                </a:lnTo>
                <a:close/>
              </a:path>
              <a:path w="512445" h="862964">
                <a:moveTo>
                  <a:pt x="0" y="0"/>
                </a:moveTo>
                <a:lnTo>
                  <a:pt x="6350" y="96900"/>
                </a:lnTo>
                <a:lnTo>
                  <a:pt x="31288" y="82318"/>
                </a:lnTo>
                <a:lnTo>
                  <a:pt x="24002" y="69850"/>
                </a:lnTo>
                <a:lnTo>
                  <a:pt x="49022" y="55245"/>
                </a:lnTo>
                <a:lnTo>
                  <a:pt x="77587" y="55245"/>
                </a:lnTo>
                <a:lnTo>
                  <a:pt x="81280" y="53086"/>
                </a:lnTo>
                <a:lnTo>
                  <a:pt x="0" y="0"/>
                </a:lnTo>
                <a:close/>
              </a:path>
              <a:path w="512445" h="862964">
                <a:moveTo>
                  <a:pt x="49022" y="55245"/>
                </a:moveTo>
                <a:lnTo>
                  <a:pt x="24002" y="69850"/>
                </a:lnTo>
                <a:lnTo>
                  <a:pt x="31288" y="82318"/>
                </a:lnTo>
                <a:lnTo>
                  <a:pt x="56294" y="67696"/>
                </a:lnTo>
                <a:lnTo>
                  <a:pt x="49022" y="55245"/>
                </a:lnTo>
                <a:close/>
              </a:path>
              <a:path w="512445" h="862964">
                <a:moveTo>
                  <a:pt x="77587" y="55245"/>
                </a:moveTo>
                <a:lnTo>
                  <a:pt x="49022" y="55245"/>
                </a:lnTo>
                <a:lnTo>
                  <a:pt x="56294" y="67696"/>
                </a:lnTo>
                <a:lnTo>
                  <a:pt x="77587" y="5524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19400" y="109954"/>
            <a:ext cx="8839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chemeClr val="tx2"/>
                </a:solidFill>
              </a:rPr>
              <a:t>Акт</a:t>
            </a:r>
            <a:r>
              <a:rPr b="1" spc="-25" dirty="0">
                <a:solidFill>
                  <a:schemeClr val="tx2"/>
                </a:solidFill>
              </a:rPr>
              <a:t> </a:t>
            </a:r>
            <a:r>
              <a:rPr b="1" spc="-5" dirty="0">
                <a:solidFill>
                  <a:schemeClr val="tx2"/>
                </a:solidFill>
              </a:rPr>
              <a:t>общественного</a:t>
            </a:r>
            <a:r>
              <a:rPr b="1" spc="-25" dirty="0">
                <a:solidFill>
                  <a:schemeClr val="tx2"/>
                </a:solidFill>
              </a:rPr>
              <a:t> </a:t>
            </a:r>
            <a:r>
              <a:rPr b="1" spc="-5" dirty="0">
                <a:solidFill>
                  <a:schemeClr val="tx2"/>
                </a:solidFill>
              </a:rPr>
              <a:t>наблюдения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804" y="1018032"/>
            <a:ext cx="5636260" cy="5480685"/>
            <a:chOff x="336804" y="1018032"/>
            <a:chExt cx="5636260" cy="5480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8231" y="1737360"/>
              <a:ext cx="3345179" cy="47518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13659" y="1732788"/>
              <a:ext cx="3354704" cy="4761230"/>
            </a:xfrm>
            <a:custGeom>
              <a:avLst/>
              <a:gdLst/>
              <a:ahLst/>
              <a:cxnLst/>
              <a:rect l="l" t="t" r="r" b="b"/>
              <a:pathLst>
                <a:path w="3354704" h="4761230">
                  <a:moveTo>
                    <a:pt x="0" y="4760976"/>
                  </a:moveTo>
                  <a:lnTo>
                    <a:pt x="3354324" y="4760976"/>
                  </a:lnTo>
                  <a:lnTo>
                    <a:pt x="3354324" y="0"/>
                  </a:lnTo>
                  <a:lnTo>
                    <a:pt x="0" y="0"/>
                  </a:lnTo>
                  <a:lnTo>
                    <a:pt x="0" y="47609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804" y="1018032"/>
              <a:ext cx="3468242" cy="48672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6" y="1053084"/>
              <a:ext cx="3352800" cy="47518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7284" y="1048512"/>
              <a:ext cx="3362325" cy="4761230"/>
            </a:xfrm>
            <a:custGeom>
              <a:avLst/>
              <a:gdLst/>
              <a:ahLst/>
              <a:cxnLst/>
              <a:rect l="l" t="t" r="r" b="b"/>
              <a:pathLst>
                <a:path w="3362325" h="4761230">
                  <a:moveTo>
                    <a:pt x="0" y="4760976"/>
                  </a:moveTo>
                  <a:lnTo>
                    <a:pt x="3361944" y="4760976"/>
                  </a:lnTo>
                  <a:lnTo>
                    <a:pt x="3361944" y="0"/>
                  </a:lnTo>
                  <a:lnTo>
                    <a:pt x="0" y="0"/>
                  </a:lnTo>
                  <a:lnTo>
                    <a:pt x="0" y="476097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38035" y="1046480"/>
            <a:ext cx="4596130" cy="191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22225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Выдается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один </a:t>
            </a:r>
            <a:r>
              <a:rPr sz="3200" spc="-5" dirty="0">
                <a:solidFill>
                  <a:srgbClr val="000000"/>
                </a:solidFill>
                <a:latin typeface="Calibri"/>
                <a:cs typeface="Calibri"/>
              </a:rPr>
              <a:t>на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день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экзамена</a:t>
            </a:r>
            <a:endParaRPr sz="3200">
              <a:latin typeface="Calibri"/>
              <a:cs typeface="Calibri"/>
            </a:endParaRPr>
          </a:p>
          <a:p>
            <a:pPr marL="12700" marR="5080" indent="90170" algn="ctr">
              <a:lnSpc>
                <a:spcPct val="102899"/>
              </a:lnSpc>
              <a:spcBef>
                <a:spcPts val="300"/>
              </a:spcBef>
            </a:pP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(независимо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от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количества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предметов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в ППЭ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этот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день)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4976" y="4768596"/>
            <a:ext cx="5681472" cy="14767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84976" y="4768596"/>
            <a:ext cx="5681980" cy="147701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302895" marR="294005" algn="ctr">
              <a:lnSpc>
                <a:spcPct val="100000"/>
              </a:lnSpc>
              <a:spcBef>
                <a:spcPts val="334"/>
              </a:spcBef>
            </a:pPr>
            <a:r>
              <a:rPr sz="1800" b="1" dirty="0">
                <a:latin typeface="Century Gothic"/>
                <a:cs typeface="Century Gothic"/>
              </a:rPr>
              <a:t>!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Форма</a:t>
            </a:r>
            <a:r>
              <a:rPr sz="1800" b="1" spc="1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ППЭ-18</a:t>
            </a:r>
            <a:r>
              <a:rPr sz="1800" b="1" spc="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является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машиночитаемой </a:t>
            </a:r>
            <a:r>
              <a:rPr sz="1800" b="1" spc="-484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и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каждая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обладает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индивидуальным</a:t>
            </a:r>
            <a:endParaRPr sz="1800">
              <a:latin typeface="Century Gothic"/>
              <a:cs typeface="Century Gothic"/>
            </a:endParaRPr>
          </a:p>
          <a:p>
            <a:pPr marL="375920" marR="366395" algn="ctr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штрихкодом, </a:t>
            </a:r>
            <a:r>
              <a:rPr sz="1800" b="1" spc="-5" dirty="0">
                <a:latin typeface="Century Gothic"/>
                <a:cs typeface="Century Gothic"/>
              </a:rPr>
              <a:t>поэтому ксерокопирование </a:t>
            </a:r>
            <a:r>
              <a:rPr sz="1800" b="1" spc="-49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данной</a:t>
            </a:r>
            <a:r>
              <a:rPr sz="1800" b="1" spc="-2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формы</a:t>
            </a:r>
            <a:endParaRPr sz="1800">
              <a:latin typeface="Century Gothic"/>
              <a:cs typeface="Century Gothic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5" dirty="0">
                <a:latin typeface="Century Gothic"/>
                <a:cs typeface="Century Gothic"/>
              </a:rPr>
              <a:t>строго</a:t>
            </a:r>
            <a:r>
              <a:rPr sz="1800" b="1" spc="-4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запрещено!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45455" y="221741"/>
            <a:ext cx="5160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Century Gothic"/>
                <a:cs typeface="Century Gothic"/>
              </a:rPr>
              <a:t>Акт</a:t>
            </a:r>
            <a:r>
              <a:rPr sz="2400" b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общественного</a:t>
            </a:r>
            <a:r>
              <a:rPr sz="2400" b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наблюдения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068" y="6245352"/>
            <a:ext cx="1925320" cy="340360"/>
          </a:xfrm>
          <a:prstGeom prst="rect">
            <a:avLst/>
          </a:prstGeom>
          <a:solidFill>
            <a:srgbClr val="BCD6ED"/>
          </a:solidFill>
          <a:ln w="9144">
            <a:solidFill>
              <a:srgbClr val="8FAAD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1600" spc="-30" dirty="0">
                <a:latin typeface="Calibri"/>
                <a:cs typeface="Calibri"/>
              </a:rPr>
              <a:t>Код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привязки</a:t>
            </a:r>
            <a:r>
              <a:rPr sz="1600" spc="-5" dirty="0">
                <a:latin typeface="Calibri"/>
                <a:cs typeface="Calibri"/>
              </a:rPr>
              <a:t> к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ППЭ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1147" y="5736183"/>
            <a:ext cx="1260475" cy="520065"/>
          </a:xfrm>
          <a:custGeom>
            <a:avLst/>
            <a:gdLst/>
            <a:ahLst/>
            <a:cxnLst/>
            <a:rect l="l" t="t" r="r" b="b"/>
            <a:pathLst>
              <a:path w="1260475" h="520064">
                <a:moveTo>
                  <a:pt x="1185856" y="26149"/>
                </a:moveTo>
                <a:lnTo>
                  <a:pt x="0" y="501522"/>
                </a:lnTo>
                <a:lnTo>
                  <a:pt x="7365" y="519912"/>
                </a:lnTo>
                <a:lnTo>
                  <a:pt x="1193220" y="44539"/>
                </a:lnTo>
                <a:lnTo>
                  <a:pt x="1185856" y="26149"/>
                </a:lnTo>
                <a:close/>
              </a:path>
              <a:path w="1260475" h="520064">
                <a:moveTo>
                  <a:pt x="1247424" y="21437"/>
                </a:moveTo>
                <a:lnTo>
                  <a:pt x="1197610" y="21437"/>
                </a:lnTo>
                <a:lnTo>
                  <a:pt x="1204976" y="39827"/>
                </a:lnTo>
                <a:lnTo>
                  <a:pt x="1193220" y="44539"/>
                </a:lnTo>
                <a:lnTo>
                  <a:pt x="1203705" y="70726"/>
                </a:lnTo>
                <a:lnTo>
                  <a:pt x="1247424" y="21437"/>
                </a:lnTo>
                <a:close/>
              </a:path>
              <a:path w="1260475" h="520064">
                <a:moveTo>
                  <a:pt x="1197610" y="21437"/>
                </a:moveTo>
                <a:lnTo>
                  <a:pt x="1185856" y="26149"/>
                </a:lnTo>
                <a:lnTo>
                  <a:pt x="1193220" y="44539"/>
                </a:lnTo>
                <a:lnTo>
                  <a:pt x="1204976" y="39827"/>
                </a:lnTo>
                <a:lnTo>
                  <a:pt x="1197610" y="21437"/>
                </a:lnTo>
                <a:close/>
              </a:path>
              <a:path w="1260475" h="520064">
                <a:moveTo>
                  <a:pt x="1175385" y="0"/>
                </a:moveTo>
                <a:lnTo>
                  <a:pt x="1185856" y="26149"/>
                </a:lnTo>
                <a:lnTo>
                  <a:pt x="1197610" y="21437"/>
                </a:lnTo>
                <a:lnTo>
                  <a:pt x="1247424" y="21437"/>
                </a:lnTo>
                <a:lnTo>
                  <a:pt x="1260221" y="7010"/>
                </a:lnTo>
                <a:lnTo>
                  <a:pt x="117538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67101" y="6386499"/>
            <a:ext cx="1477010" cy="188595"/>
          </a:xfrm>
          <a:custGeom>
            <a:avLst/>
            <a:gdLst/>
            <a:ahLst/>
            <a:cxnLst/>
            <a:rect l="l" t="t" r="r" b="b"/>
            <a:pathLst>
              <a:path w="1477010" h="188595">
                <a:moveTo>
                  <a:pt x="1399946" y="28056"/>
                </a:moveTo>
                <a:lnTo>
                  <a:pt x="0" y="168605"/>
                </a:lnTo>
                <a:lnTo>
                  <a:pt x="2031" y="188315"/>
                </a:lnTo>
                <a:lnTo>
                  <a:pt x="1401926" y="47759"/>
                </a:lnTo>
                <a:lnTo>
                  <a:pt x="1399946" y="28056"/>
                </a:lnTo>
                <a:close/>
              </a:path>
              <a:path w="1477010" h="188595">
                <a:moveTo>
                  <a:pt x="1467511" y="26784"/>
                </a:moveTo>
                <a:lnTo>
                  <a:pt x="1412621" y="26784"/>
                </a:lnTo>
                <a:lnTo>
                  <a:pt x="1414526" y="46494"/>
                </a:lnTo>
                <a:lnTo>
                  <a:pt x="1401926" y="47759"/>
                </a:lnTo>
                <a:lnTo>
                  <a:pt x="1404747" y="75818"/>
                </a:lnTo>
                <a:lnTo>
                  <a:pt x="1476756" y="30302"/>
                </a:lnTo>
                <a:lnTo>
                  <a:pt x="1467511" y="26784"/>
                </a:lnTo>
                <a:close/>
              </a:path>
              <a:path w="1477010" h="188595">
                <a:moveTo>
                  <a:pt x="1412621" y="26784"/>
                </a:moveTo>
                <a:lnTo>
                  <a:pt x="1399946" y="28056"/>
                </a:lnTo>
                <a:lnTo>
                  <a:pt x="1401926" y="47759"/>
                </a:lnTo>
                <a:lnTo>
                  <a:pt x="1414526" y="46494"/>
                </a:lnTo>
                <a:lnTo>
                  <a:pt x="1412621" y="26784"/>
                </a:lnTo>
                <a:close/>
              </a:path>
              <a:path w="1477010" h="188595">
                <a:moveTo>
                  <a:pt x="1397127" y="0"/>
                </a:moveTo>
                <a:lnTo>
                  <a:pt x="1399946" y="28056"/>
                </a:lnTo>
                <a:lnTo>
                  <a:pt x="1412621" y="26784"/>
                </a:lnTo>
                <a:lnTo>
                  <a:pt x="1467511" y="26784"/>
                </a:lnTo>
                <a:lnTo>
                  <a:pt x="139712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4976" y="3396996"/>
            <a:ext cx="5681472" cy="92201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284976" y="3396996"/>
            <a:ext cx="5681980" cy="92201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88595" marR="179705" indent="-635"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Century Gothic"/>
                <a:cs typeface="Century Gothic"/>
              </a:rPr>
              <a:t>!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Форма</a:t>
            </a:r>
            <a:r>
              <a:rPr sz="1800" b="1" spc="1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ППЭ-18</a:t>
            </a:r>
            <a:r>
              <a:rPr sz="1800" b="1" spc="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является</a:t>
            </a:r>
            <a:r>
              <a:rPr sz="1800" b="1" spc="-1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машиночитаемой, </a:t>
            </a:r>
            <a:r>
              <a:rPr sz="1800" b="1" spc="-5" dirty="0">
                <a:latin typeface="Century Gothic"/>
                <a:cs typeface="Century Gothic"/>
              </a:rPr>
              <a:t> заполняется строго </a:t>
            </a:r>
            <a:r>
              <a:rPr sz="1800" b="1" dirty="0">
                <a:latin typeface="Century Gothic"/>
                <a:cs typeface="Century Gothic"/>
              </a:rPr>
              <a:t>гелевой </a:t>
            </a:r>
            <a:r>
              <a:rPr sz="1800" b="1" spc="-5" dirty="0">
                <a:latin typeface="Century Gothic"/>
                <a:cs typeface="Century Gothic"/>
              </a:rPr>
              <a:t>или капиллярной </a:t>
            </a:r>
            <a:r>
              <a:rPr sz="1800" b="1" spc="-49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ручкой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с</a:t>
            </a:r>
            <a:r>
              <a:rPr sz="1800" b="1" spc="-5" dirty="0">
                <a:latin typeface="Century Gothic"/>
                <a:cs typeface="Century Gothic"/>
              </a:rPr>
              <a:t> </a:t>
            </a:r>
            <a:r>
              <a:rPr sz="1800" b="1" spc="-10" dirty="0">
                <a:latin typeface="Century Gothic"/>
                <a:cs typeface="Century Gothic"/>
              </a:rPr>
              <a:t>черными</a:t>
            </a:r>
            <a:r>
              <a:rPr sz="1800" b="1" spc="-5" dirty="0">
                <a:latin typeface="Century Gothic"/>
                <a:cs typeface="Century Gothic"/>
              </a:rPr>
              <a:t> чернилами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8891" y="1010399"/>
            <a:ext cx="6710680" cy="5636895"/>
            <a:chOff x="278891" y="1010399"/>
            <a:chExt cx="6710680" cy="5636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891" y="1010399"/>
              <a:ext cx="4815459" cy="56368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" y="1045463"/>
              <a:ext cx="4700015" cy="5521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9371" y="1040891"/>
              <a:ext cx="4709160" cy="5530850"/>
            </a:xfrm>
            <a:custGeom>
              <a:avLst/>
              <a:gdLst/>
              <a:ahLst/>
              <a:cxnLst/>
              <a:rect l="l" t="t" r="r" b="b"/>
              <a:pathLst>
                <a:path w="4709160" h="5530850">
                  <a:moveTo>
                    <a:pt x="0" y="5530596"/>
                  </a:moveTo>
                  <a:lnTo>
                    <a:pt x="4709160" y="5530596"/>
                  </a:lnTo>
                  <a:lnTo>
                    <a:pt x="4709160" y="0"/>
                  </a:lnTo>
                  <a:lnTo>
                    <a:pt x="0" y="0"/>
                  </a:lnTo>
                  <a:lnTo>
                    <a:pt x="0" y="5530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3684" y="2107564"/>
              <a:ext cx="164211" cy="1907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43983" y="1572767"/>
              <a:ext cx="2539365" cy="1217930"/>
            </a:xfrm>
            <a:custGeom>
              <a:avLst/>
              <a:gdLst/>
              <a:ahLst/>
              <a:cxnLst/>
              <a:rect l="l" t="t" r="r" b="b"/>
              <a:pathLst>
                <a:path w="2539365" h="1217930">
                  <a:moveTo>
                    <a:pt x="2538984" y="0"/>
                  </a:moveTo>
                  <a:lnTo>
                    <a:pt x="850900" y="0"/>
                  </a:lnTo>
                  <a:lnTo>
                    <a:pt x="850900" y="554355"/>
                  </a:lnTo>
                  <a:lnTo>
                    <a:pt x="304418" y="554355"/>
                  </a:lnTo>
                  <a:lnTo>
                    <a:pt x="304418" y="304419"/>
                  </a:lnTo>
                  <a:lnTo>
                    <a:pt x="0" y="608838"/>
                  </a:lnTo>
                  <a:lnTo>
                    <a:pt x="304418" y="913257"/>
                  </a:lnTo>
                  <a:lnTo>
                    <a:pt x="304418" y="663321"/>
                  </a:lnTo>
                  <a:lnTo>
                    <a:pt x="850900" y="663321"/>
                  </a:lnTo>
                  <a:lnTo>
                    <a:pt x="850900" y="1217676"/>
                  </a:lnTo>
                  <a:lnTo>
                    <a:pt x="2538984" y="1217676"/>
                  </a:lnTo>
                  <a:lnTo>
                    <a:pt x="2538984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3983" y="1572767"/>
              <a:ext cx="2539365" cy="1217930"/>
            </a:xfrm>
            <a:custGeom>
              <a:avLst/>
              <a:gdLst/>
              <a:ahLst/>
              <a:cxnLst/>
              <a:rect l="l" t="t" r="r" b="b"/>
              <a:pathLst>
                <a:path w="2539365" h="1217930">
                  <a:moveTo>
                    <a:pt x="0" y="608838"/>
                  </a:moveTo>
                  <a:lnTo>
                    <a:pt x="304418" y="304419"/>
                  </a:lnTo>
                  <a:lnTo>
                    <a:pt x="304418" y="554355"/>
                  </a:lnTo>
                  <a:lnTo>
                    <a:pt x="850900" y="554355"/>
                  </a:lnTo>
                  <a:lnTo>
                    <a:pt x="850900" y="0"/>
                  </a:lnTo>
                  <a:lnTo>
                    <a:pt x="2538984" y="0"/>
                  </a:lnTo>
                  <a:lnTo>
                    <a:pt x="2538984" y="1217676"/>
                  </a:lnTo>
                  <a:lnTo>
                    <a:pt x="850900" y="1217676"/>
                  </a:lnTo>
                  <a:lnTo>
                    <a:pt x="850900" y="663321"/>
                  </a:lnTo>
                  <a:lnTo>
                    <a:pt x="304418" y="663321"/>
                  </a:lnTo>
                  <a:lnTo>
                    <a:pt x="304418" y="913257"/>
                  </a:lnTo>
                  <a:lnTo>
                    <a:pt x="0" y="60883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37123" y="1615821"/>
            <a:ext cx="14046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825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entury Gothic"/>
                <a:cs typeface="Century Gothic"/>
              </a:rPr>
              <a:t>На</a:t>
            </a:r>
            <a:r>
              <a:rPr sz="1800" spc="-5" dirty="0">
                <a:latin typeface="Century Gothic"/>
                <a:cs typeface="Century Gothic"/>
              </a:rPr>
              <a:t>р</a:t>
            </a:r>
            <a:r>
              <a:rPr sz="1800" spc="-10" dirty="0">
                <a:latin typeface="Century Gothic"/>
                <a:cs typeface="Century Gothic"/>
              </a:rPr>
              <a:t>у</a:t>
            </a:r>
            <a:r>
              <a:rPr sz="1800" dirty="0">
                <a:latin typeface="Century Gothic"/>
                <a:cs typeface="Century Gothic"/>
              </a:rPr>
              <a:t>шен</a:t>
            </a:r>
            <a:r>
              <a:rPr sz="1800" spc="-5" dirty="0">
                <a:latin typeface="Century Gothic"/>
                <a:cs typeface="Century Gothic"/>
              </a:rPr>
              <a:t>и</a:t>
            </a:r>
            <a:r>
              <a:rPr sz="1800" dirty="0">
                <a:latin typeface="Century Gothic"/>
                <a:cs typeface="Century Gothic"/>
              </a:rPr>
              <a:t>й  вне</a:t>
            </a:r>
            <a:endParaRPr sz="1800">
              <a:latin typeface="Century Gothic"/>
              <a:cs typeface="Century Gothic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1800" spc="-10" dirty="0">
                <a:latin typeface="Century Gothic"/>
                <a:cs typeface="Century Gothic"/>
              </a:rPr>
              <a:t>аудиторий </a:t>
            </a:r>
            <a:r>
              <a:rPr sz="1800" spc="-5" dirty="0">
                <a:latin typeface="Century Gothic"/>
                <a:cs typeface="Century Gothic"/>
              </a:rPr>
              <a:t> не</a:t>
            </a:r>
            <a:r>
              <a:rPr sz="1800" spc="-7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выявлено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61688" y="2397251"/>
            <a:ext cx="2569845" cy="2406650"/>
            <a:chOff x="4361688" y="2397251"/>
            <a:chExt cx="2569845" cy="2406650"/>
          </a:xfrm>
        </p:grpSpPr>
        <p:sp>
          <p:nvSpPr>
            <p:cNvPr id="11" name="object 11"/>
            <p:cNvSpPr/>
            <p:nvPr/>
          </p:nvSpPr>
          <p:spPr>
            <a:xfrm>
              <a:off x="4373118" y="2408681"/>
              <a:ext cx="356870" cy="1827530"/>
            </a:xfrm>
            <a:custGeom>
              <a:avLst/>
              <a:gdLst/>
              <a:ahLst/>
              <a:cxnLst/>
              <a:rect l="l" t="t" r="r" b="b"/>
              <a:pathLst>
                <a:path w="356870" h="1827529">
                  <a:moveTo>
                    <a:pt x="0" y="0"/>
                  </a:moveTo>
                  <a:lnTo>
                    <a:pt x="69383" y="2339"/>
                  </a:lnTo>
                  <a:lnTo>
                    <a:pt x="126063" y="8715"/>
                  </a:lnTo>
                  <a:lnTo>
                    <a:pt x="164288" y="18162"/>
                  </a:lnTo>
                  <a:lnTo>
                    <a:pt x="178308" y="29717"/>
                  </a:lnTo>
                  <a:lnTo>
                    <a:pt x="178308" y="883919"/>
                  </a:lnTo>
                  <a:lnTo>
                    <a:pt x="192327" y="895475"/>
                  </a:lnTo>
                  <a:lnTo>
                    <a:pt x="230552" y="904922"/>
                  </a:lnTo>
                  <a:lnTo>
                    <a:pt x="287232" y="911298"/>
                  </a:lnTo>
                  <a:lnTo>
                    <a:pt x="356616" y="913638"/>
                  </a:lnTo>
                  <a:lnTo>
                    <a:pt x="287232" y="915977"/>
                  </a:lnTo>
                  <a:lnTo>
                    <a:pt x="230552" y="922353"/>
                  </a:lnTo>
                  <a:lnTo>
                    <a:pt x="192327" y="931800"/>
                  </a:lnTo>
                  <a:lnTo>
                    <a:pt x="178308" y="943355"/>
                  </a:lnTo>
                  <a:lnTo>
                    <a:pt x="178308" y="1797557"/>
                  </a:lnTo>
                  <a:lnTo>
                    <a:pt x="164288" y="1809113"/>
                  </a:lnTo>
                  <a:lnTo>
                    <a:pt x="126063" y="1818560"/>
                  </a:lnTo>
                  <a:lnTo>
                    <a:pt x="69383" y="1824936"/>
                  </a:lnTo>
                  <a:lnTo>
                    <a:pt x="0" y="1827275"/>
                  </a:lnTo>
                </a:path>
              </a:pathLst>
            </a:custGeom>
            <a:ln w="2286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03420" y="4245863"/>
              <a:ext cx="2421890" cy="551815"/>
            </a:xfrm>
            <a:custGeom>
              <a:avLst/>
              <a:gdLst/>
              <a:ahLst/>
              <a:cxnLst/>
              <a:rect l="l" t="t" r="r" b="b"/>
              <a:pathLst>
                <a:path w="2421890" h="551814">
                  <a:moveTo>
                    <a:pt x="2421635" y="0"/>
                  </a:moveTo>
                  <a:lnTo>
                    <a:pt x="811529" y="0"/>
                  </a:lnTo>
                  <a:lnTo>
                    <a:pt x="811529" y="206883"/>
                  </a:lnTo>
                  <a:lnTo>
                    <a:pt x="137921" y="206883"/>
                  </a:lnTo>
                  <a:lnTo>
                    <a:pt x="137921" y="137922"/>
                  </a:lnTo>
                  <a:lnTo>
                    <a:pt x="0" y="275844"/>
                  </a:lnTo>
                  <a:lnTo>
                    <a:pt x="137921" y="413766"/>
                  </a:lnTo>
                  <a:lnTo>
                    <a:pt x="137921" y="344805"/>
                  </a:lnTo>
                  <a:lnTo>
                    <a:pt x="811529" y="344805"/>
                  </a:lnTo>
                  <a:lnTo>
                    <a:pt x="811529" y="551688"/>
                  </a:lnTo>
                  <a:lnTo>
                    <a:pt x="2421635" y="551688"/>
                  </a:lnTo>
                  <a:lnTo>
                    <a:pt x="24216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3420" y="4245863"/>
              <a:ext cx="2421890" cy="551815"/>
            </a:xfrm>
            <a:custGeom>
              <a:avLst/>
              <a:gdLst/>
              <a:ahLst/>
              <a:cxnLst/>
              <a:rect l="l" t="t" r="r" b="b"/>
              <a:pathLst>
                <a:path w="2421890" h="551814">
                  <a:moveTo>
                    <a:pt x="0" y="275844"/>
                  </a:moveTo>
                  <a:lnTo>
                    <a:pt x="137921" y="137922"/>
                  </a:lnTo>
                  <a:lnTo>
                    <a:pt x="137921" y="206883"/>
                  </a:lnTo>
                  <a:lnTo>
                    <a:pt x="811529" y="206883"/>
                  </a:lnTo>
                  <a:lnTo>
                    <a:pt x="811529" y="0"/>
                  </a:lnTo>
                  <a:lnTo>
                    <a:pt x="2421635" y="0"/>
                  </a:lnTo>
                  <a:lnTo>
                    <a:pt x="2421635" y="551688"/>
                  </a:lnTo>
                  <a:lnTo>
                    <a:pt x="811529" y="551688"/>
                  </a:lnTo>
                  <a:lnTo>
                    <a:pt x="811529" y="344805"/>
                  </a:lnTo>
                  <a:lnTo>
                    <a:pt x="137921" y="344805"/>
                  </a:lnTo>
                  <a:lnTo>
                    <a:pt x="137921" y="413766"/>
                  </a:lnTo>
                  <a:lnTo>
                    <a:pt x="0" y="275844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91328" y="3194304"/>
            <a:ext cx="1633855" cy="500380"/>
          </a:xfrm>
          <a:prstGeom prst="rect">
            <a:avLst/>
          </a:prstGeom>
          <a:solidFill>
            <a:srgbClr val="DEEBF7"/>
          </a:solidFill>
          <a:ln w="12192">
            <a:solidFill>
              <a:srgbClr val="2E528F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855"/>
              </a:spcBef>
            </a:pPr>
            <a:r>
              <a:rPr sz="1800" spc="-5" dirty="0">
                <a:latin typeface="Century Gothic"/>
                <a:cs typeface="Century Gothic"/>
              </a:rPr>
              <a:t>Нарушения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74029" y="4383151"/>
            <a:ext cx="1092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entury Gothic"/>
                <a:cs typeface="Century Gothic"/>
              </a:rPr>
              <a:t>Неявка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ОН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97070" y="5195061"/>
            <a:ext cx="2434590" cy="564515"/>
            <a:chOff x="4497070" y="5195061"/>
            <a:chExt cx="2434590" cy="564515"/>
          </a:xfrm>
        </p:grpSpPr>
        <p:sp>
          <p:nvSpPr>
            <p:cNvPr id="17" name="object 17"/>
            <p:cNvSpPr/>
            <p:nvPr/>
          </p:nvSpPr>
          <p:spPr>
            <a:xfrm>
              <a:off x="4503420" y="5201411"/>
              <a:ext cx="2421890" cy="551815"/>
            </a:xfrm>
            <a:custGeom>
              <a:avLst/>
              <a:gdLst/>
              <a:ahLst/>
              <a:cxnLst/>
              <a:rect l="l" t="t" r="r" b="b"/>
              <a:pathLst>
                <a:path w="2421890" h="551814">
                  <a:moveTo>
                    <a:pt x="2421635" y="0"/>
                  </a:moveTo>
                  <a:lnTo>
                    <a:pt x="811529" y="0"/>
                  </a:lnTo>
                  <a:lnTo>
                    <a:pt x="811529" y="206882"/>
                  </a:lnTo>
                  <a:lnTo>
                    <a:pt x="137921" y="206882"/>
                  </a:lnTo>
                  <a:lnTo>
                    <a:pt x="137921" y="137922"/>
                  </a:lnTo>
                  <a:lnTo>
                    <a:pt x="0" y="275844"/>
                  </a:lnTo>
                  <a:lnTo>
                    <a:pt x="137921" y="413766"/>
                  </a:lnTo>
                  <a:lnTo>
                    <a:pt x="137921" y="344804"/>
                  </a:lnTo>
                  <a:lnTo>
                    <a:pt x="811529" y="344804"/>
                  </a:lnTo>
                  <a:lnTo>
                    <a:pt x="811529" y="551688"/>
                  </a:lnTo>
                  <a:lnTo>
                    <a:pt x="2421635" y="551688"/>
                  </a:lnTo>
                  <a:lnTo>
                    <a:pt x="242163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03420" y="5201411"/>
              <a:ext cx="2421890" cy="551815"/>
            </a:xfrm>
            <a:custGeom>
              <a:avLst/>
              <a:gdLst/>
              <a:ahLst/>
              <a:cxnLst/>
              <a:rect l="l" t="t" r="r" b="b"/>
              <a:pathLst>
                <a:path w="2421890" h="551814">
                  <a:moveTo>
                    <a:pt x="0" y="275844"/>
                  </a:moveTo>
                  <a:lnTo>
                    <a:pt x="137921" y="137922"/>
                  </a:lnTo>
                  <a:lnTo>
                    <a:pt x="137921" y="206882"/>
                  </a:lnTo>
                  <a:lnTo>
                    <a:pt x="811529" y="206882"/>
                  </a:lnTo>
                  <a:lnTo>
                    <a:pt x="811529" y="0"/>
                  </a:lnTo>
                  <a:lnTo>
                    <a:pt x="2421635" y="0"/>
                  </a:lnTo>
                  <a:lnTo>
                    <a:pt x="2421635" y="551688"/>
                  </a:lnTo>
                  <a:lnTo>
                    <a:pt x="811529" y="551688"/>
                  </a:lnTo>
                  <a:lnTo>
                    <a:pt x="811529" y="344804"/>
                  </a:lnTo>
                  <a:lnTo>
                    <a:pt x="137921" y="344804"/>
                  </a:lnTo>
                  <a:lnTo>
                    <a:pt x="137921" y="413766"/>
                  </a:lnTo>
                  <a:lnTo>
                    <a:pt x="0" y="275844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14009" y="5339333"/>
            <a:ext cx="141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Удаление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ОН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97323" y="5881115"/>
            <a:ext cx="2360930" cy="563880"/>
            <a:chOff x="4497323" y="5881115"/>
            <a:chExt cx="2360930" cy="563880"/>
          </a:xfrm>
        </p:grpSpPr>
        <p:sp>
          <p:nvSpPr>
            <p:cNvPr id="21" name="object 21"/>
            <p:cNvSpPr/>
            <p:nvPr/>
          </p:nvSpPr>
          <p:spPr>
            <a:xfrm>
              <a:off x="4503419" y="5887211"/>
              <a:ext cx="2348865" cy="551815"/>
            </a:xfrm>
            <a:custGeom>
              <a:avLst/>
              <a:gdLst/>
              <a:ahLst/>
              <a:cxnLst/>
              <a:rect l="l" t="t" r="r" b="b"/>
              <a:pathLst>
                <a:path w="2348865" h="551814">
                  <a:moveTo>
                    <a:pt x="2348483" y="0"/>
                  </a:moveTo>
                  <a:lnTo>
                    <a:pt x="787018" y="0"/>
                  </a:lnTo>
                  <a:lnTo>
                    <a:pt x="787018" y="206883"/>
                  </a:lnTo>
                  <a:lnTo>
                    <a:pt x="137921" y="206883"/>
                  </a:lnTo>
                  <a:lnTo>
                    <a:pt x="137921" y="137922"/>
                  </a:lnTo>
                  <a:lnTo>
                    <a:pt x="0" y="275844"/>
                  </a:lnTo>
                  <a:lnTo>
                    <a:pt x="137921" y="413766"/>
                  </a:lnTo>
                  <a:lnTo>
                    <a:pt x="137921" y="344805"/>
                  </a:lnTo>
                  <a:lnTo>
                    <a:pt x="787018" y="344805"/>
                  </a:lnTo>
                  <a:lnTo>
                    <a:pt x="787018" y="551688"/>
                  </a:lnTo>
                  <a:lnTo>
                    <a:pt x="2348483" y="551688"/>
                  </a:lnTo>
                  <a:lnTo>
                    <a:pt x="234848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03419" y="5887211"/>
              <a:ext cx="2348865" cy="551815"/>
            </a:xfrm>
            <a:custGeom>
              <a:avLst/>
              <a:gdLst/>
              <a:ahLst/>
              <a:cxnLst/>
              <a:rect l="l" t="t" r="r" b="b"/>
              <a:pathLst>
                <a:path w="2348865" h="551814">
                  <a:moveTo>
                    <a:pt x="0" y="275844"/>
                  </a:moveTo>
                  <a:lnTo>
                    <a:pt x="137921" y="137922"/>
                  </a:lnTo>
                  <a:lnTo>
                    <a:pt x="137921" y="206883"/>
                  </a:lnTo>
                  <a:lnTo>
                    <a:pt x="787018" y="206883"/>
                  </a:lnTo>
                  <a:lnTo>
                    <a:pt x="787018" y="0"/>
                  </a:lnTo>
                  <a:lnTo>
                    <a:pt x="2348483" y="0"/>
                  </a:lnTo>
                  <a:lnTo>
                    <a:pt x="2348483" y="551688"/>
                  </a:lnTo>
                  <a:lnTo>
                    <a:pt x="787018" y="551688"/>
                  </a:lnTo>
                  <a:lnTo>
                    <a:pt x="787018" y="344805"/>
                  </a:lnTo>
                  <a:lnTo>
                    <a:pt x="137921" y="344805"/>
                  </a:lnTo>
                  <a:lnTo>
                    <a:pt x="137921" y="413766"/>
                  </a:lnTo>
                  <a:lnTo>
                    <a:pt x="0" y="275844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519165" y="5933643"/>
            <a:ext cx="1104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Экзамен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не  </a:t>
            </a:r>
            <a:r>
              <a:rPr sz="1400" dirty="0">
                <a:latin typeface="Century Gothic"/>
                <a:cs typeface="Century Gothic"/>
              </a:rPr>
              <a:t>состоялся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41642" y="4246626"/>
            <a:ext cx="5046345" cy="551815"/>
          </a:xfrm>
          <a:prstGeom prst="rect">
            <a:avLst/>
          </a:prstGeom>
          <a:solidFill>
            <a:srgbClr val="E1EFD9"/>
          </a:solidFill>
          <a:ln w="25907">
            <a:solidFill>
              <a:srgbClr val="00AF5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162050" marR="244475" indent="-911860">
              <a:lnSpc>
                <a:spcPct val="100000"/>
              </a:lnSpc>
              <a:spcBef>
                <a:spcPts val="470"/>
              </a:spcBef>
            </a:pPr>
            <a:r>
              <a:rPr sz="1400" b="1" spc="-5" dirty="0">
                <a:latin typeface="Century Gothic"/>
                <a:cs typeface="Century Gothic"/>
              </a:rPr>
              <a:t>Заполняется руководителем </a:t>
            </a:r>
            <a:r>
              <a:rPr sz="1400" b="1" dirty="0">
                <a:latin typeface="Century Gothic"/>
                <a:cs typeface="Century Gothic"/>
              </a:rPr>
              <a:t>ППЭ в </a:t>
            </a:r>
            <a:r>
              <a:rPr sz="1400" b="1" spc="-5" dirty="0">
                <a:latin typeface="Century Gothic"/>
                <a:cs typeface="Century Gothic"/>
              </a:rPr>
              <a:t>случае неявки </a:t>
            </a:r>
            <a:r>
              <a:rPr sz="1400" b="1" spc="-38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общественного</a:t>
            </a:r>
            <a:r>
              <a:rPr sz="1400" b="1" spc="-35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наблюдателя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41642" y="5202173"/>
            <a:ext cx="5046345" cy="551815"/>
          </a:xfrm>
          <a:prstGeom prst="rect">
            <a:avLst/>
          </a:prstGeom>
          <a:solidFill>
            <a:srgbClr val="DEEBF7"/>
          </a:solidFill>
          <a:ln w="25907">
            <a:solidFill>
              <a:srgbClr val="006FC0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marL="1162050" marR="522605" indent="-631190">
              <a:lnSpc>
                <a:spcPts val="1620"/>
              </a:lnSpc>
              <a:spcBef>
                <a:spcPts val="580"/>
              </a:spcBef>
            </a:pPr>
            <a:r>
              <a:rPr sz="1400" b="1" spc="-5" dirty="0">
                <a:latin typeface="Century Gothic"/>
                <a:cs typeface="Century Gothic"/>
              </a:rPr>
              <a:t>Заполняется членом ГЭК </a:t>
            </a:r>
            <a:r>
              <a:rPr sz="1400" b="1" dirty="0">
                <a:latin typeface="Century Gothic"/>
                <a:cs typeface="Century Gothic"/>
              </a:rPr>
              <a:t>в </a:t>
            </a:r>
            <a:r>
              <a:rPr sz="1400" b="1" spc="-5" dirty="0">
                <a:latin typeface="Century Gothic"/>
                <a:cs typeface="Century Gothic"/>
              </a:rPr>
              <a:t>случае удаления </a:t>
            </a:r>
            <a:r>
              <a:rPr sz="1400" b="1" spc="-38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общественного</a:t>
            </a:r>
            <a:r>
              <a:rPr sz="1400" b="1" spc="-35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наблюдателя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41642" y="5887973"/>
            <a:ext cx="5046345" cy="581025"/>
          </a:xfrm>
          <a:prstGeom prst="rect">
            <a:avLst/>
          </a:prstGeom>
          <a:solidFill>
            <a:srgbClr val="FFF1CC"/>
          </a:solidFill>
          <a:ln w="25907">
            <a:solidFill>
              <a:srgbClr val="843B0C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8351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Calibri"/>
                <a:cs typeface="Calibri"/>
              </a:rPr>
              <a:t>Заполняется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членом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ГЭК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в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случае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если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экзамен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не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состоялся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886200" y="76200"/>
            <a:ext cx="637717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chemeClr val="tx2"/>
                </a:solidFill>
              </a:rPr>
              <a:t>Акт</a:t>
            </a:r>
            <a:r>
              <a:rPr sz="4000" b="1" spc="-40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общественного</a:t>
            </a:r>
            <a:r>
              <a:rPr sz="4000" b="1" spc="-40" dirty="0">
                <a:solidFill>
                  <a:schemeClr val="tx2"/>
                </a:solidFill>
              </a:rPr>
              <a:t> </a:t>
            </a:r>
            <a:r>
              <a:rPr sz="4000" b="1" spc="-5" dirty="0">
                <a:solidFill>
                  <a:schemeClr val="tx2"/>
                </a:solidFill>
              </a:rPr>
              <a:t>наблюдения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780" y="902207"/>
            <a:ext cx="7486650" cy="5589905"/>
            <a:chOff x="906780" y="902207"/>
            <a:chExt cx="7486650" cy="5589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780" y="902207"/>
              <a:ext cx="3951351" cy="5589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164" y="991361"/>
              <a:ext cx="3835908" cy="54475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26592" y="960119"/>
              <a:ext cx="3845560" cy="5483860"/>
            </a:xfrm>
            <a:custGeom>
              <a:avLst/>
              <a:gdLst/>
              <a:ahLst/>
              <a:cxnLst/>
              <a:rect l="l" t="t" r="r" b="b"/>
              <a:pathLst>
                <a:path w="3845560" h="5483860">
                  <a:moveTo>
                    <a:pt x="0" y="5483352"/>
                  </a:moveTo>
                  <a:lnTo>
                    <a:pt x="3845052" y="5483352"/>
                  </a:lnTo>
                  <a:lnTo>
                    <a:pt x="3845052" y="0"/>
                  </a:lnTo>
                  <a:lnTo>
                    <a:pt x="0" y="0"/>
                  </a:lnTo>
                  <a:lnTo>
                    <a:pt x="0" y="54833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9987" y="1233423"/>
              <a:ext cx="163322" cy="1910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50664" y="1008887"/>
              <a:ext cx="3836035" cy="713740"/>
            </a:xfrm>
            <a:custGeom>
              <a:avLst/>
              <a:gdLst/>
              <a:ahLst/>
              <a:cxnLst/>
              <a:rect l="l" t="t" r="r" b="b"/>
              <a:pathLst>
                <a:path w="3836034" h="713739">
                  <a:moveTo>
                    <a:pt x="3835908" y="0"/>
                  </a:moveTo>
                  <a:lnTo>
                    <a:pt x="544068" y="0"/>
                  </a:lnTo>
                  <a:lnTo>
                    <a:pt x="544068" y="267462"/>
                  </a:lnTo>
                  <a:lnTo>
                    <a:pt x="178308" y="267462"/>
                  </a:lnTo>
                  <a:lnTo>
                    <a:pt x="178308" y="178308"/>
                  </a:lnTo>
                  <a:lnTo>
                    <a:pt x="0" y="356615"/>
                  </a:lnTo>
                  <a:lnTo>
                    <a:pt x="178308" y="534924"/>
                  </a:lnTo>
                  <a:lnTo>
                    <a:pt x="178308" y="445770"/>
                  </a:lnTo>
                  <a:lnTo>
                    <a:pt x="544068" y="445770"/>
                  </a:lnTo>
                  <a:lnTo>
                    <a:pt x="544068" y="713232"/>
                  </a:lnTo>
                  <a:lnTo>
                    <a:pt x="3835908" y="713232"/>
                  </a:lnTo>
                  <a:lnTo>
                    <a:pt x="383590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0664" y="1008887"/>
              <a:ext cx="3836035" cy="713740"/>
            </a:xfrm>
            <a:custGeom>
              <a:avLst/>
              <a:gdLst/>
              <a:ahLst/>
              <a:cxnLst/>
              <a:rect l="l" t="t" r="r" b="b"/>
              <a:pathLst>
                <a:path w="3836034" h="713739">
                  <a:moveTo>
                    <a:pt x="0" y="356615"/>
                  </a:moveTo>
                  <a:lnTo>
                    <a:pt x="178308" y="178308"/>
                  </a:lnTo>
                  <a:lnTo>
                    <a:pt x="178308" y="267462"/>
                  </a:lnTo>
                  <a:lnTo>
                    <a:pt x="544068" y="267462"/>
                  </a:lnTo>
                  <a:lnTo>
                    <a:pt x="544068" y="0"/>
                  </a:lnTo>
                  <a:lnTo>
                    <a:pt x="3835908" y="0"/>
                  </a:lnTo>
                  <a:lnTo>
                    <a:pt x="3835908" y="713232"/>
                  </a:lnTo>
                  <a:lnTo>
                    <a:pt x="544068" y="713232"/>
                  </a:lnTo>
                  <a:lnTo>
                    <a:pt x="544068" y="445770"/>
                  </a:lnTo>
                  <a:lnTo>
                    <a:pt x="178308" y="445770"/>
                  </a:lnTo>
                  <a:lnTo>
                    <a:pt x="178308" y="534924"/>
                  </a:lnTo>
                  <a:lnTo>
                    <a:pt x="0" y="356615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74945" y="1073911"/>
            <a:ext cx="2931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5970" marR="5080" indent="-7639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Нарушений </a:t>
            </a:r>
            <a:r>
              <a:rPr sz="1800" dirty="0">
                <a:latin typeface="Century Gothic"/>
                <a:cs typeface="Century Gothic"/>
              </a:rPr>
              <a:t>в </a:t>
            </a:r>
            <a:r>
              <a:rPr sz="1800" spc="-10" dirty="0">
                <a:latin typeface="Century Gothic"/>
                <a:cs typeface="Century Gothic"/>
              </a:rPr>
              <a:t>аудиториях </a:t>
            </a:r>
            <a:r>
              <a:rPr sz="1800" spc="-484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не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выявлено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83379" y="1534667"/>
            <a:ext cx="4210050" cy="2592705"/>
            <a:chOff x="4183379" y="1534667"/>
            <a:chExt cx="4210050" cy="2592705"/>
          </a:xfrm>
        </p:grpSpPr>
        <p:sp>
          <p:nvSpPr>
            <p:cNvPr id="11" name="object 11"/>
            <p:cNvSpPr/>
            <p:nvPr/>
          </p:nvSpPr>
          <p:spPr>
            <a:xfrm>
              <a:off x="4194809" y="1546097"/>
              <a:ext cx="356870" cy="2148840"/>
            </a:xfrm>
            <a:custGeom>
              <a:avLst/>
              <a:gdLst/>
              <a:ahLst/>
              <a:cxnLst/>
              <a:rect l="l" t="t" r="r" b="b"/>
              <a:pathLst>
                <a:path w="356870" h="2148840">
                  <a:moveTo>
                    <a:pt x="0" y="0"/>
                  </a:moveTo>
                  <a:lnTo>
                    <a:pt x="69383" y="2339"/>
                  </a:lnTo>
                  <a:lnTo>
                    <a:pt x="126063" y="8715"/>
                  </a:lnTo>
                  <a:lnTo>
                    <a:pt x="164288" y="18162"/>
                  </a:lnTo>
                  <a:lnTo>
                    <a:pt x="178307" y="29717"/>
                  </a:lnTo>
                  <a:lnTo>
                    <a:pt x="178307" y="1044701"/>
                  </a:lnTo>
                  <a:lnTo>
                    <a:pt x="192327" y="1056257"/>
                  </a:lnTo>
                  <a:lnTo>
                    <a:pt x="230552" y="1065704"/>
                  </a:lnTo>
                  <a:lnTo>
                    <a:pt x="287232" y="1072080"/>
                  </a:lnTo>
                  <a:lnTo>
                    <a:pt x="356615" y="1074419"/>
                  </a:lnTo>
                  <a:lnTo>
                    <a:pt x="287232" y="1076759"/>
                  </a:lnTo>
                  <a:lnTo>
                    <a:pt x="230552" y="1083135"/>
                  </a:lnTo>
                  <a:lnTo>
                    <a:pt x="192327" y="1092582"/>
                  </a:lnTo>
                  <a:lnTo>
                    <a:pt x="178307" y="1104138"/>
                  </a:lnTo>
                  <a:lnTo>
                    <a:pt x="178307" y="2119122"/>
                  </a:lnTo>
                  <a:lnTo>
                    <a:pt x="164288" y="2130677"/>
                  </a:lnTo>
                  <a:lnTo>
                    <a:pt x="126063" y="2140124"/>
                  </a:lnTo>
                  <a:lnTo>
                    <a:pt x="69383" y="2146500"/>
                  </a:lnTo>
                  <a:lnTo>
                    <a:pt x="0" y="2148840"/>
                  </a:lnTo>
                </a:path>
              </a:pathLst>
            </a:custGeom>
            <a:ln w="2286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50663" y="3569207"/>
              <a:ext cx="3836035" cy="551815"/>
            </a:xfrm>
            <a:custGeom>
              <a:avLst/>
              <a:gdLst/>
              <a:ahLst/>
              <a:cxnLst/>
              <a:rect l="l" t="t" r="r" b="b"/>
              <a:pathLst>
                <a:path w="3836034" h="551814">
                  <a:moveTo>
                    <a:pt x="3835908" y="0"/>
                  </a:moveTo>
                  <a:lnTo>
                    <a:pt x="596773" y="0"/>
                  </a:lnTo>
                  <a:lnTo>
                    <a:pt x="596773" y="206882"/>
                  </a:lnTo>
                  <a:lnTo>
                    <a:pt x="137922" y="206882"/>
                  </a:lnTo>
                  <a:lnTo>
                    <a:pt x="137922" y="137921"/>
                  </a:lnTo>
                  <a:lnTo>
                    <a:pt x="0" y="275843"/>
                  </a:lnTo>
                  <a:lnTo>
                    <a:pt x="137922" y="413765"/>
                  </a:lnTo>
                  <a:lnTo>
                    <a:pt x="137922" y="344804"/>
                  </a:lnTo>
                  <a:lnTo>
                    <a:pt x="596773" y="344804"/>
                  </a:lnTo>
                  <a:lnTo>
                    <a:pt x="596773" y="551687"/>
                  </a:lnTo>
                  <a:lnTo>
                    <a:pt x="3835908" y="551687"/>
                  </a:lnTo>
                  <a:lnTo>
                    <a:pt x="383590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0663" y="3569207"/>
              <a:ext cx="3836035" cy="551815"/>
            </a:xfrm>
            <a:custGeom>
              <a:avLst/>
              <a:gdLst/>
              <a:ahLst/>
              <a:cxnLst/>
              <a:rect l="l" t="t" r="r" b="b"/>
              <a:pathLst>
                <a:path w="3836034" h="551814">
                  <a:moveTo>
                    <a:pt x="0" y="275843"/>
                  </a:moveTo>
                  <a:lnTo>
                    <a:pt x="137922" y="137921"/>
                  </a:lnTo>
                  <a:lnTo>
                    <a:pt x="137922" y="206882"/>
                  </a:lnTo>
                  <a:lnTo>
                    <a:pt x="596773" y="206882"/>
                  </a:lnTo>
                  <a:lnTo>
                    <a:pt x="596773" y="0"/>
                  </a:lnTo>
                  <a:lnTo>
                    <a:pt x="3835908" y="0"/>
                  </a:lnTo>
                  <a:lnTo>
                    <a:pt x="3835908" y="551687"/>
                  </a:lnTo>
                  <a:lnTo>
                    <a:pt x="596773" y="551687"/>
                  </a:lnTo>
                  <a:lnTo>
                    <a:pt x="596773" y="344804"/>
                  </a:lnTo>
                  <a:lnTo>
                    <a:pt x="137922" y="344804"/>
                  </a:lnTo>
                  <a:lnTo>
                    <a:pt x="137922" y="413765"/>
                  </a:lnTo>
                  <a:lnTo>
                    <a:pt x="0" y="27584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34355" y="2342388"/>
            <a:ext cx="3252470" cy="551815"/>
          </a:xfrm>
          <a:prstGeom prst="rect">
            <a:avLst/>
          </a:prstGeom>
          <a:solidFill>
            <a:srgbClr val="DEEBF7"/>
          </a:solidFill>
          <a:ln w="12192">
            <a:solidFill>
              <a:srgbClr val="2E528F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960755">
              <a:lnSpc>
                <a:spcPct val="100000"/>
              </a:lnSpc>
              <a:spcBef>
                <a:spcPts val="1065"/>
              </a:spcBef>
            </a:pPr>
            <a:r>
              <a:rPr sz="1800" spc="-5" dirty="0">
                <a:latin typeface="Century Gothic"/>
                <a:cs typeface="Century Gothic"/>
              </a:rPr>
              <a:t>Нарушения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60211" y="3690873"/>
            <a:ext cx="20123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Иные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нарушения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44567" y="5568696"/>
            <a:ext cx="3848100" cy="562610"/>
            <a:chOff x="4544567" y="5568696"/>
            <a:chExt cx="3848100" cy="562610"/>
          </a:xfrm>
        </p:grpSpPr>
        <p:sp>
          <p:nvSpPr>
            <p:cNvPr id="17" name="object 17"/>
            <p:cNvSpPr/>
            <p:nvPr/>
          </p:nvSpPr>
          <p:spPr>
            <a:xfrm>
              <a:off x="4550663" y="5574792"/>
              <a:ext cx="3836035" cy="550545"/>
            </a:xfrm>
            <a:custGeom>
              <a:avLst/>
              <a:gdLst/>
              <a:ahLst/>
              <a:cxnLst/>
              <a:rect l="l" t="t" r="r" b="b"/>
              <a:pathLst>
                <a:path w="3836034" h="550545">
                  <a:moveTo>
                    <a:pt x="3835908" y="0"/>
                  </a:moveTo>
                  <a:lnTo>
                    <a:pt x="628141" y="0"/>
                  </a:lnTo>
                  <a:lnTo>
                    <a:pt x="628141" y="206311"/>
                  </a:lnTo>
                  <a:lnTo>
                    <a:pt x="137540" y="206311"/>
                  </a:lnTo>
                  <a:lnTo>
                    <a:pt x="137540" y="137541"/>
                  </a:lnTo>
                  <a:lnTo>
                    <a:pt x="0" y="275082"/>
                  </a:lnTo>
                  <a:lnTo>
                    <a:pt x="137540" y="412623"/>
                  </a:lnTo>
                  <a:lnTo>
                    <a:pt x="137540" y="343852"/>
                  </a:lnTo>
                  <a:lnTo>
                    <a:pt x="628141" y="343852"/>
                  </a:lnTo>
                  <a:lnTo>
                    <a:pt x="628141" y="550164"/>
                  </a:lnTo>
                  <a:lnTo>
                    <a:pt x="3835908" y="550164"/>
                  </a:lnTo>
                  <a:lnTo>
                    <a:pt x="383590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50663" y="5574792"/>
              <a:ext cx="3836035" cy="550545"/>
            </a:xfrm>
            <a:custGeom>
              <a:avLst/>
              <a:gdLst/>
              <a:ahLst/>
              <a:cxnLst/>
              <a:rect l="l" t="t" r="r" b="b"/>
              <a:pathLst>
                <a:path w="3836034" h="550545">
                  <a:moveTo>
                    <a:pt x="0" y="275082"/>
                  </a:moveTo>
                  <a:lnTo>
                    <a:pt x="137540" y="137541"/>
                  </a:lnTo>
                  <a:lnTo>
                    <a:pt x="137540" y="206311"/>
                  </a:lnTo>
                  <a:lnTo>
                    <a:pt x="628141" y="206311"/>
                  </a:lnTo>
                  <a:lnTo>
                    <a:pt x="628141" y="0"/>
                  </a:lnTo>
                  <a:lnTo>
                    <a:pt x="3835908" y="0"/>
                  </a:lnTo>
                  <a:lnTo>
                    <a:pt x="3835908" y="550164"/>
                  </a:lnTo>
                  <a:lnTo>
                    <a:pt x="628141" y="550164"/>
                  </a:lnTo>
                  <a:lnTo>
                    <a:pt x="628141" y="343852"/>
                  </a:lnTo>
                  <a:lnTo>
                    <a:pt x="137540" y="343852"/>
                  </a:lnTo>
                  <a:lnTo>
                    <a:pt x="137540" y="412623"/>
                  </a:lnTo>
                  <a:lnTo>
                    <a:pt x="0" y="27508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073902" y="5696508"/>
            <a:ext cx="141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Подпись</a:t>
            </a:r>
            <a:r>
              <a:rPr sz="1800" spc="-6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ОН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505200" y="140732"/>
            <a:ext cx="728395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chemeClr val="tx2"/>
                </a:solidFill>
              </a:rPr>
              <a:t>Акт</a:t>
            </a:r>
            <a:r>
              <a:rPr sz="4000" spc="-40" dirty="0">
                <a:solidFill>
                  <a:schemeClr val="tx2"/>
                </a:solidFill>
              </a:rPr>
              <a:t> </a:t>
            </a:r>
            <a:r>
              <a:rPr sz="4000" spc="-5" dirty="0">
                <a:solidFill>
                  <a:schemeClr val="tx2"/>
                </a:solidFill>
              </a:rPr>
              <a:t>общественного</a:t>
            </a:r>
            <a:r>
              <a:rPr sz="4000" spc="-40" dirty="0">
                <a:solidFill>
                  <a:schemeClr val="tx2"/>
                </a:solidFill>
              </a:rPr>
              <a:t> </a:t>
            </a:r>
            <a:r>
              <a:rPr sz="4000" spc="-5" dirty="0">
                <a:solidFill>
                  <a:schemeClr val="tx2"/>
                </a:solidFill>
              </a:rPr>
              <a:t>наблюдения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8690" y="2211451"/>
            <a:ext cx="9505950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8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До </a:t>
            </a:r>
            <a:r>
              <a:rPr sz="2400" dirty="0">
                <a:latin typeface="Century Gothic"/>
                <a:cs typeface="Century Gothic"/>
              </a:rPr>
              <a:t>начала </a:t>
            </a:r>
            <a:r>
              <a:rPr sz="2400" spc="-5" dirty="0">
                <a:latin typeface="Century Gothic"/>
                <a:cs typeface="Century Gothic"/>
              </a:rPr>
              <a:t>работы </a:t>
            </a:r>
            <a:r>
              <a:rPr sz="2400" dirty="0">
                <a:latin typeface="Century Gothic"/>
                <a:cs typeface="Century Gothic"/>
              </a:rPr>
              <a:t>в местах </a:t>
            </a:r>
            <a:r>
              <a:rPr sz="2400" spc="-5" dirty="0">
                <a:latin typeface="Century Gothic"/>
                <a:cs typeface="Century Gothic"/>
              </a:rPr>
              <a:t>проведения </a:t>
            </a:r>
            <a:r>
              <a:rPr sz="2400" dirty="0">
                <a:latin typeface="Century Gothic"/>
                <a:cs typeface="Century Gothic"/>
              </a:rPr>
              <a:t>ГИА общественный </a:t>
            </a:r>
            <a:r>
              <a:rPr sz="2400" spc="-65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наблюдатель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обязан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ознакомиться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Century Gothic"/>
                <a:cs typeface="Century Gothic"/>
              </a:rPr>
              <a:t>с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нормативным</a:t>
            </a:r>
            <a:r>
              <a:rPr sz="240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правовым </a:t>
            </a:r>
            <a:r>
              <a:rPr sz="2400" dirty="0">
                <a:latin typeface="Century Gothic"/>
                <a:cs typeface="Century Gothic"/>
              </a:rPr>
              <a:t>обеспечением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ГИА-9: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dirty="0">
                <a:latin typeface="Century Gothic"/>
                <a:cs typeface="Century Gothic"/>
              </a:rPr>
              <a:t>с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порядком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проведения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ГИА</a:t>
            </a:r>
            <a:endParaRPr sz="2400" dirty="0">
              <a:latin typeface="Century Gothic"/>
              <a:cs typeface="Century Gothic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dirty="0">
                <a:latin typeface="Century Gothic"/>
                <a:cs typeface="Century Gothic"/>
              </a:rPr>
              <a:t>с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методическими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рекомендациями</a:t>
            </a:r>
            <a:r>
              <a:rPr sz="2400" spc="-2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Рособрнадзора</a:t>
            </a: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469265" algn="l"/>
                <a:tab pos="469900" algn="l"/>
              </a:tabLst>
            </a:pPr>
            <a:r>
              <a:rPr sz="2400" dirty="0">
                <a:latin typeface="Century Gothic"/>
                <a:cs typeface="Century Gothic"/>
              </a:rPr>
              <a:t>с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правами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и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обязанностями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общественного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наблюдателя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627" y="286004"/>
            <a:ext cx="4714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Предварительная</a:t>
            </a:r>
            <a:r>
              <a:rPr sz="2800" spc="-50" dirty="0"/>
              <a:t> </a:t>
            </a:r>
            <a:r>
              <a:rPr sz="2800" spc="-5" dirty="0"/>
              <a:t>работа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228600"/>
            <a:ext cx="9448799" cy="110684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06400">
              <a:lnSpc>
                <a:spcPts val="2590"/>
              </a:lnSpc>
              <a:spcBef>
                <a:spcPts val="425"/>
              </a:spcBef>
            </a:pPr>
            <a:r>
              <a:rPr sz="4000" spc="-5" dirty="0">
                <a:solidFill>
                  <a:schemeClr val="tx2"/>
                </a:solidFill>
                <a:latin typeface="Calibri"/>
                <a:cs typeface="Calibri"/>
              </a:rPr>
              <a:t>Особенности</a:t>
            </a:r>
            <a:r>
              <a:rPr sz="4000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chemeClr val="tx2"/>
                </a:solidFill>
                <a:latin typeface="Calibri"/>
                <a:cs typeface="Calibri"/>
              </a:rPr>
              <a:t>организации</a:t>
            </a:r>
            <a:r>
              <a:rPr sz="4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chemeClr val="tx2"/>
                </a:solidFill>
                <a:latin typeface="Calibri"/>
                <a:cs typeface="Calibri"/>
              </a:rPr>
              <a:t>и</a:t>
            </a:r>
            <a:r>
              <a:rPr sz="40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chemeClr val="tx2"/>
                </a:solidFill>
                <a:latin typeface="Calibri"/>
                <a:cs typeface="Calibri"/>
              </a:rPr>
              <a:t>проведения</a:t>
            </a:r>
            <a:r>
              <a:rPr sz="4000" spc="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chemeClr val="tx2"/>
                </a:solidFill>
                <a:latin typeface="Calibri"/>
                <a:cs typeface="Calibri"/>
              </a:rPr>
              <a:t>ГИА-9 </a:t>
            </a:r>
            <a:r>
              <a:rPr sz="4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chemeClr val="tx2"/>
                </a:solidFill>
                <a:latin typeface="Calibri"/>
                <a:cs typeface="Calibri"/>
              </a:rPr>
              <a:t>для</a:t>
            </a:r>
            <a:r>
              <a:rPr sz="4000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chemeClr val="tx2"/>
                </a:solidFill>
                <a:latin typeface="Calibri"/>
                <a:cs typeface="Calibri"/>
              </a:rPr>
              <a:t>участников</a:t>
            </a:r>
            <a:r>
              <a:rPr sz="4000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chemeClr val="tx2"/>
                </a:solidFill>
                <a:latin typeface="Calibri"/>
                <a:cs typeface="Calibri"/>
              </a:rPr>
              <a:t>с</a:t>
            </a:r>
            <a:r>
              <a:rPr sz="4000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chemeClr val="tx2"/>
                </a:solidFill>
                <a:latin typeface="Calibri"/>
                <a:cs typeface="Calibri"/>
              </a:rPr>
              <a:t>ОВЗ,</a:t>
            </a:r>
            <a:r>
              <a:rPr sz="4000" spc="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chemeClr val="tx2"/>
                </a:solidFill>
                <a:latin typeface="Calibri"/>
                <a:cs typeface="Calibri"/>
              </a:rPr>
              <a:t>детей-инвалидов</a:t>
            </a:r>
            <a:r>
              <a:rPr sz="4000" spc="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chemeClr val="tx2"/>
                </a:solidFill>
                <a:latin typeface="Calibri"/>
                <a:cs typeface="Calibri"/>
              </a:rPr>
              <a:t>и</a:t>
            </a:r>
            <a:r>
              <a:rPr sz="4000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chemeClr val="tx2"/>
                </a:solidFill>
                <a:latin typeface="Calibri"/>
                <a:cs typeface="Calibri"/>
              </a:rPr>
              <a:t>инвалидов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520190"/>
            <a:ext cx="9541510" cy="245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lang="ru-RU" spc="-5" dirty="0">
                <a:latin typeface="Century Gothic"/>
                <a:cs typeface="Century Gothic"/>
              </a:rPr>
              <a:t>у</a:t>
            </a:r>
            <a:r>
              <a:rPr lang="ru-RU" sz="1800" spc="-5" dirty="0" smtClean="0">
                <a:latin typeface="Century Gothic"/>
                <a:cs typeface="Century Gothic"/>
              </a:rPr>
              <a:t>величение продолжительности экзамена на 1,5 часа</a:t>
            </a:r>
          </a:p>
          <a:p>
            <a:pPr marL="299085" marR="6985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 err="1" smtClean="0">
                <a:latin typeface="Century Gothic"/>
                <a:cs typeface="Century Gothic"/>
              </a:rPr>
              <a:t>организация</a:t>
            </a:r>
            <a:r>
              <a:rPr sz="1800" spc="200" dirty="0" smtClean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питания</a:t>
            </a:r>
            <a:r>
              <a:rPr sz="1800" spc="69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</a:t>
            </a:r>
            <a:r>
              <a:rPr sz="1800" spc="69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перерывов</a:t>
            </a:r>
            <a:r>
              <a:rPr sz="1800" spc="68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для</a:t>
            </a:r>
            <a:r>
              <a:rPr sz="1800" spc="69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проведения</a:t>
            </a:r>
            <a:r>
              <a:rPr sz="1800" spc="69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необходимых</a:t>
            </a:r>
            <a:r>
              <a:rPr sz="1800" spc="69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лечебных </a:t>
            </a:r>
            <a:r>
              <a:rPr sz="1800" spc="-49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 </a:t>
            </a:r>
            <a:r>
              <a:rPr sz="1800" spc="-10" dirty="0">
                <a:latin typeface="Century Gothic"/>
                <a:cs typeface="Century Gothic"/>
              </a:rPr>
              <a:t>профилактических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мероприятий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во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время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проведения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экзамена</a:t>
            </a:r>
            <a:endParaRPr sz="1800" dirty="0">
              <a:latin typeface="Century Gothic"/>
              <a:cs typeface="Century Gothic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обеспечение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беспрепятственного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доступа</a:t>
            </a:r>
            <a:r>
              <a:rPr sz="1800" dirty="0">
                <a:latin typeface="Century Gothic"/>
                <a:cs typeface="Century Gothic"/>
              </a:rPr>
              <a:t> 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аудитории,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туалетные</a:t>
            </a:r>
            <a:r>
              <a:rPr sz="1800" dirty="0">
                <a:latin typeface="Century Gothic"/>
                <a:cs typeface="Century Gothic"/>
              </a:rPr>
              <a:t> и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иные 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помещения,</a:t>
            </a:r>
            <a:r>
              <a:rPr sz="1800" dirty="0">
                <a:latin typeface="Century Gothic"/>
                <a:cs typeface="Century Gothic"/>
              </a:rPr>
              <a:t> а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также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пребывания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участников</a:t>
            </a:r>
            <a:r>
              <a:rPr sz="1800" spc="-5" dirty="0">
                <a:latin typeface="Century Gothic"/>
                <a:cs typeface="Century Gothic"/>
              </a:rPr>
              <a:t> экзамена</a:t>
            </a:r>
            <a:r>
              <a:rPr sz="1800" dirty="0">
                <a:latin typeface="Century Gothic"/>
                <a:cs typeface="Century Gothic"/>
              </a:rPr>
              <a:t> 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указанных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помещениях (наличие пандусов, поручней, расширенных дверных проемов,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лифтов,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отсутствии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лифтов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аудитория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располагается</a:t>
            </a:r>
            <a:r>
              <a:rPr sz="1800" dirty="0">
                <a:latin typeface="Century Gothic"/>
                <a:cs typeface="Century Gothic"/>
              </a:rPr>
              <a:t> на </a:t>
            </a:r>
            <a:r>
              <a:rPr sz="1800" spc="-5" dirty="0">
                <a:latin typeface="Century Gothic"/>
                <a:cs typeface="Century Gothic"/>
              </a:rPr>
              <a:t>первом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этаже)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наличие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специальных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кресел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 </a:t>
            </a:r>
            <a:r>
              <a:rPr sz="1800" spc="-5" dirty="0">
                <a:latin typeface="Century Gothic"/>
                <a:cs typeface="Century Gothic"/>
              </a:rPr>
              <a:t>других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приспособлений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19" y="1723644"/>
            <a:ext cx="11497310" cy="4494530"/>
          </a:xfrm>
          <a:custGeom>
            <a:avLst/>
            <a:gdLst/>
            <a:ahLst/>
            <a:cxnLst/>
            <a:rect l="l" t="t" r="r" b="b"/>
            <a:pathLst>
              <a:path w="11497310" h="4494530">
                <a:moveTo>
                  <a:pt x="11497056" y="0"/>
                </a:moveTo>
                <a:lnTo>
                  <a:pt x="0" y="0"/>
                </a:lnTo>
                <a:lnTo>
                  <a:pt x="0" y="4494276"/>
                </a:lnTo>
                <a:lnTo>
                  <a:pt x="11497056" y="4494276"/>
                </a:lnTo>
                <a:lnTo>
                  <a:pt x="11497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1" y="126368"/>
            <a:ext cx="9753599" cy="110684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06400">
              <a:lnSpc>
                <a:spcPts val="2590"/>
              </a:lnSpc>
              <a:spcBef>
                <a:spcPts val="425"/>
              </a:spcBef>
            </a:pPr>
            <a:r>
              <a:rPr sz="4000" b="1" spc="-5" dirty="0">
                <a:solidFill>
                  <a:schemeClr val="tx2"/>
                </a:solidFill>
                <a:latin typeface="Calibri"/>
                <a:cs typeface="Calibri"/>
              </a:rPr>
              <a:t>Особенности</a:t>
            </a:r>
            <a:r>
              <a:rPr sz="4000" b="1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chemeClr val="tx2"/>
                </a:solidFill>
                <a:latin typeface="Calibri"/>
                <a:cs typeface="Calibri"/>
              </a:rPr>
              <a:t>организации</a:t>
            </a:r>
            <a:r>
              <a:rPr sz="4000" b="1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chemeClr val="tx2"/>
                </a:solidFill>
                <a:latin typeface="Calibri"/>
                <a:cs typeface="Calibri"/>
              </a:rPr>
              <a:t>и</a:t>
            </a:r>
            <a:r>
              <a:rPr sz="4000" b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проведения</a:t>
            </a:r>
            <a:r>
              <a:rPr sz="4000" b="1" spc="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chemeClr val="tx2"/>
                </a:solidFill>
                <a:latin typeface="Calibri"/>
                <a:cs typeface="Calibri"/>
              </a:rPr>
              <a:t>ГИА-9 </a:t>
            </a:r>
            <a:r>
              <a:rPr sz="4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chemeClr val="tx2"/>
                </a:solidFill>
                <a:latin typeface="Calibri"/>
                <a:cs typeface="Calibri"/>
              </a:rPr>
              <a:t>для</a:t>
            </a:r>
            <a:r>
              <a:rPr sz="4000" b="1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участников</a:t>
            </a:r>
            <a:r>
              <a:rPr sz="4000" b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chemeClr val="tx2"/>
                </a:solidFill>
                <a:latin typeface="Calibri"/>
                <a:cs typeface="Calibri"/>
              </a:rPr>
              <a:t>с</a:t>
            </a:r>
            <a:r>
              <a:rPr sz="4000" b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ОВЗ,</a:t>
            </a:r>
            <a:r>
              <a:rPr sz="4000" b="1" spc="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детей-инвалидов</a:t>
            </a:r>
            <a:r>
              <a:rPr sz="4000" b="1" spc="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chemeClr val="tx2"/>
                </a:solidFill>
                <a:latin typeface="Calibri"/>
                <a:cs typeface="Calibri"/>
              </a:rPr>
              <a:t>и</a:t>
            </a:r>
            <a:r>
              <a:rPr sz="4000" b="1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chemeClr val="tx2"/>
                </a:solidFill>
                <a:latin typeface="Calibri"/>
                <a:cs typeface="Calibri"/>
              </a:rPr>
              <a:t>инвалидов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4169" y="1151382"/>
            <a:ext cx="11341100" cy="498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Для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указанных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участников</a:t>
            </a:r>
            <a:r>
              <a:rPr sz="1800" dirty="0">
                <a:latin typeface="Century Gothic"/>
                <a:cs typeface="Century Gothic"/>
              </a:rPr>
              <a:t> могут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быть </a:t>
            </a:r>
            <a:r>
              <a:rPr sz="1800" spc="-5" dirty="0">
                <a:latin typeface="Century Gothic"/>
                <a:cs typeface="Century Gothic"/>
              </a:rPr>
              <a:t>обеспечены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специальные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условия</a:t>
            </a:r>
            <a:r>
              <a:rPr sz="1800" b="1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проведения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экзамена: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5" dirty="0">
                <a:latin typeface="Century Gothic"/>
                <a:cs typeface="Century Gothic"/>
              </a:rPr>
              <a:t>присутствие </a:t>
            </a:r>
            <a:r>
              <a:rPr sz="1600" spc="-10" dirty="0">
                <a:latin typeface="Century Gothic"/>
                <a:cs typeface="Century Gothic"/>
              </a:rPr>
              <a:t>ассистентов</a:t>
            </a:r>
            <a:endParaRPr sz="1600">
              <a:latin typeface="Century Gothic"/>
              <a:cs typeface="Century Gothic"/>
            </a:endParaRPr>
          </a:p>
          <a:p>
            <a:pPr marL="355600" marR="6985" indent="-34290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4965" algn="l"/>
                <a:tab pos="355600" algn="l"/>
                <a:tab pos="2094230" algn="l"/>
                <a:tab pos="2540635" algn="l"/>
                <a:tab pos="3746500" algn="l"/>
                <a:tab pos="5346700" algn="l"/>
                <a:tab pos="5857240" algn="l"/>
                <a:tab pos="7235190" algn="l"/>
                <a:tab pos="8277859" algn="l"/>
                <a:tab pos="9698355" algn="l"/>
                <a:tab pos="10713720" algn="l"/>
              </a:tabLst>
            </a:pPr>
            <a:r>
              <a:rPr sz="1600" spc="-10" dirty="0">
                <a:latin typeface="Century Gothic"/>
                <a:cs typeface="Century Gothic"/>
              </a:rPr>
              <a:t>ис</a:t>
            </a:r>
            <a:r>
              <a:rPr sz="1600" spc="-5" dirty="0">
                <a:latin typeface="Century Gothic"/>
                <a:cs typeface="Century Gothic"/>
              </a:rPr>
              <a:t>пол</a:t>
            </a:r>
            <a:r>
              <a:rPr sz="1600" dirty="0">
                <a:latin typeface="Century Gothic"/>
                <a:cs typeface="Century Gothic"/>
              </a:rPr>
              <a:t>ьз</a:t>
            </a:r>
            <a:r>
              <a:rPr sz="1600" spc="-5" dirty="0">
                <a:latin typeface="Century Gothic"/>
                <a:cs typeface="Century Gothic"/>
              </a:rPr>
              <a:t>ован</a:t>
            </a:r>
            <a:r>
              <a:rPr sz="1600" spc="5" dirty="0">
                <a:latin typeface="Century Gothic"/>
                <a:cs typeface="Century Gothic"/>
              </a:rPr>
              <a:t>и</a:t>
            </a:r>
            <a:r>
              <a:rPr sz="1600" spc="-5" dirty="0">
                <a:latin typeface="Century Gothic"/>
                <a:cs typeface="Century Gothic"/>
              </a:rPr>
              <a:t>е</a:t>
            </a:r>
            <a:r>
              <a:rPr sz="1600" dirty="0">
                <a:latin typeface="Century Gothic"/>
                <a:cs typeface="Century Gothic"/>
              </a:rPr>
              <a:t>	н</a:t>
            </a:r>
            <a:r>
              <a:rPr sz="1600" spc="-5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10" dirty="0">
                <a:latin typeface="Century Gothic"/>
                <a:cs typeface="Century Gothic"/>
              </a:rPr>
              <a:t>экзаме</a:t>
            </a:r>
            <a:r>
              <a:rPr sz="1600" spc="5" dirty="0">
                <a:latin typeface="Century Gothic"/>
                <a:cs typeface="Century Gothic"/>
              </a:rPr>
              <a:t>н</a:t>
            </a:r>
            <a:r>
              <a:rPr sz="1600" spc="-5" dirty="0">
                <a:latin typeface="Century Gothic"/>
                <a:cs typeface="Century Gothic"/>
              </a:rPr>
              <a:t>е</a:t>
            </a:r>
            <a:r>
              <a:rPr sz="1600" dirty="0">
                <a:latin typeface="Century Gothic"/>
                <a:cs typeface="Century Gothic"/>
              </a:rPr>
              <a:t>	н</a:t>
            </a:r>
            <a:r>
              <a:rPr sz="1600" spc="-5" dirty="0">
                <a:latin typeface="Century Gothic"/>
                <a:cs typeface="Century Gothic"/>
              </a:rPr>
              <a:t>е</a:t>
            </a:r>
            <a:r>
              <a:rPr sz="1600" dirty="0">
                <a:latin typeface="Century Gothic"/>
                <a:cs typeface="Century Gothic"/>
              </a:rPr>
              <a:t>о</a:t>
            </a:r>
            <a:r>
              <a:rPr sz="1600" spc="-5" dirty="0">
                <a:latin typeface="Century Gothic"/>
                <a:cs typeface="Century Gothic"/>
              </a:rPr>
              <a:t>бход</a:t>
            </a:r>
            <a:r>
              <a:rPr sz="1600" spc="5" dirty="0">
                <a:latin typeface="Century Gothic"/>
                <a:cs typeface="Century Gothic"/>
              </a:rPr>
              <a:t>им</a:t>
            </a:r>
            <a:r>
              <a:rPr sz="1600" spc="-5" dirty="0">
                <a:latin typeface="Century Gothic"/>
                <a:cs typeface="Century Gothic"/>
              </a:rPr>
              <a:t>ых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10" dirty="0">
                <a:latin typeface="Century Gothic"/>
                <a:cs typeface="Century Gothic"/>
              </a:rPr>
              <a:t>дл</a:t>
            </a:r>
            <a:r>
              <a:rPr sz="1600" spc="-5" dirty="0">
                <a:latin typeface="Century Gothic"/>
                <a:cs typeface="Century Gothic"/>
              </a:rPr>
              <a:t>я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-15" dirty="0">
                <a:latin typeface="Century Gothic"/>
                <a:cs typeface="Century Gothic"/>
              </a:rPr>
              <a:t>ы</a:t>
            </a:r>
            <a:r>
              <a:rPr sz="1600" spc="10" dirty="0">
                <a:latin typeface="Century Gothic"/>
                <a:cs typeface="Century Gothic"/>
              </a:rPr>
              <a:t>п</a:t>
            </a:r>
            <a:r>
              <a:rPr sz="1600" spc="-5" dirty="0">
                <a:latin typeface="Century Gothic"/>
                <a:cs typeface="Century Gothic"/>
              </a:rPr>
              <a:t>о</a:t>
            </a:r>
            <a:r>
              <a:rPr sz="1600" spc="5" dirty="0">
                <a:latin typeface="Century Gothic"/>
                <a:cs typeface="Century Gothic"/>
              </a:rPr>
              <a:t>л</a:t>
            </a:r>
            <a:r>
              <a:rPr sz="1600" spc="-5" dirty="0">
                <a:latin typeface="Century Gothic"/>
                <a:cs typeface="Century Gothic"/>
              </a:rPr>
              <a:t>н</a:t>
            </a:r>
            <a:r>
              <a:rPr sz="1600" spc="-10" dirty="0">
                <a:latin typeface="Century Gothic"/>
                <a:cs typeface="Century Gothic"/>
              </a:rPr>
              <a:t>е</a:t>
            </a:r>
            <a:r>
              <a:rPr sz="1600" spc="-5" dirty="0">
                <a:latin typeface="Century Gothic"/>
                <a:cs typeface="Century Gothic"/>
              </a:rPr>
              <a:t>н</a:t>
            </a:r>
            <a:r>
              <a:rPr sz="1600" spc="5" dirty="0">
                <a:latin typeface="Century Gothic"/>
                <a:cs typeface="Century Gothic"/>
              </a:rPr>
              <a:t>и</a:t>
            </a:r>
            <a:r>
              <a:rPr sz="1600" spc="-5" dirty="0">
                <a:latin typeface="Century Gothic"/>
                <a:cs typeface="Century Gothic"/>
              </a:rPr>
              <a:t>я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5" dirty="0">
                <a:latin typeface="Century Gothic"/>
                <a:cs typeface="Century Gothic"/>
              </a:rPr>
              <a:t>за</a:t>
            </a:r>
            <a:r>
              <a:rPr sz="1600" spc="-15" dirty="0">
                <a:latin typeface="Century Gothic"/>
                <a:cs typeface="Century Gothic"/>
              </a:rPr>
              <a:t>д</a:t>
            </a:r>
            <a:r>
              <a:rPr sz="1600" spc="-10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н</a:t>
            </a:r>
            <a:r>
              <a:rPr sz="1600" spc="-10" dirty="0">
                <a:latin typeface="Century Gothic"/>
                <a:cs typeface="Century Gothic"/>
              </a:rPr>
              <a:t>и</a:t>
            </a:r>
            <a:r>
              <a:rPr sz="1600" spc="-5" dirty="0">
                <a:latin typeface="Century Gothic"/>
                <a:cs typeface="Century Gothic"/>
              </a:rPr>
              <a:t>й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5" dirty="0">
                <a:latin typeface="Century Gothic"/>
                <a:cs typeface="Century Gothic"/>
              </a:rPr>
              <a:t>технич</a:t>
            </a:r>
            <a:r>
              <a:rPr sz="1600" dirty="0">
                <a:latin typeface="Century Gothic"/>
                <a:cs typeface="Century Gothic"/>
              </a:rPr>
              <a:t>е</a:t>
            </a:r>
            <a:r>
              <a:rPr sz="1600" spc="-5" dirty="0">
                <a:latin typeface="Century Gothic"/>
                <a:cs typeface="Century Gothic"/>
              </a:rPr>
              <a:t>ских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5" dirty="0">
                <a:latin typeface="Century Gothic"/>
                <a:cs typeface="Century Gothic"/>
              </a:rPr>
              <a:t>сре</a:t>
            </a:r>
            <a:r>
              <a:rPr sz="1600" spc="-15" dirty="0">
                <a:latin typeface="Century Gothic"/>
                <a:cs typeface="Century Gothic"/>
              </a:rPr>
              <a:t>д</a:t>
            </a:r>
            <a:r>
              <a:rPr sz="1600" spc="-5" dirty="0">
                <a:latin typeface="Century Gothic"/>
                <a:cs typeface="Century Gothic"/>
              </a:rPr>
              <a:t>ств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35" dirty="0">
                <a:latin typeface="Century Gothic"/>
                <a:cs typeface="Century Gothic"/>
              </a:rPr>
              <a:t>(</a:t>
            </a:r>
            <a:r>
              <a:rPr sz="1600" spc="-10" dirty="0">
                <a:latin typeface="Century Gothic"/>
                <a:cs typeface="Century Gothic"/>
              </a:rPr>
              <a:t>л</a:t>
            </a:r>
            <a:r>
              <a:rPr sz="1600" spc="15" dirty="0">
                <a:latin typeface="Century Gothic"/>
                <a:cs typeface="Century Gothic"/>
              </a:rPr>
              <a:t>у</a:t>
            </a:r>
            <a:r>
              <a:rPr sz="1600" spc="-5" dirty="0">
                <a:latin typeface="Century Gothic"/>
                <a:cs typeface="Century Gothic"/>
              </a:rPr>
              <a:t>п</a:t>
            </a:r>
            <a:r>
              <a:rPr sz="1600" spc="-10" dirty="0">
                <a:latin typeface="Century Gothic"/>
                <a:cs typeface="Century Gothic"/>
              </a:rPr>
              <a:t>а,  </a:t>
            </a:r>
            <a:r>
              <a:rPr sz="1600" spc="-5" dirty="0">
                <a:latin typeface="Century Gothic"/>
                <a:cs typeface="Century Gothic"/>
              </a:rPr>
              <a:t>компьютер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др.)</a:t>
            </a:r>
            <a:endParaRPr sz="16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5" dirty="0">
                <a:latin typeface="Century Gothic"/>
                <a:cs typeface="Century Gothic"/>
              </a:rPr>
              <a:t>оборудование</a:t>
            </a:r>
            <a:r>
              <a:rPr sz="1600" spc="1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аудитории</a:t>
            </a:r>
            <a:r>
              <a:rPr sz="1600" spc="1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для</a:t>
            </a:r>
            <a:r>
              <a:rPr sz="1600" spc="1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</a:t>
            </a:r>
            <a:r>
              <a:rPr sz="1600" spc="1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экзамена</a:t>
            </a:r>
            <a:r>
              <a:rPr sz="1600" spc="14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звукоусиливающей</a:t>
            </a:r>
            <a:r>
              <a:rPr sz="1600" spc="1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аппаратурой</a:t>
            </a:r>
            <a:r>
              <a:rPr sz="1600" spc="1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как</a:t>
            </a:r>
            <a:r>
              <a:rPr sz="1600" spc="1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коллективного,</a:t>
            </a:r>
            <a:endParaRPr sz="16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Century Gothic"/>
                <a:cs typeface="Century Gothic"/>
              </a:rPr>
              <a:t>так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индивидуального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пользования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(для</a:t>
            </a:r>
            <a:r>
              <a:rPr sz="1600" b="1" spc="3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слабослышащих</a:t>
            </a:r>
            <a:r>
              <a:rPr sz="1600" b="1" spc="8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участников</a:t>
            </a:r>
            <a:r>
              <a:rPr sz="1600" b="1" spc="6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экзамена)</a:t>
            </a:r>
            <a:endParaRPr sz="1600">
              <a:latin typeface="Century Gothic"/>
              <a:cs typeface="Century Gothic"/>
            </a:endParaRPr>
          </a:p>
          <a:p>
            <a:pPr marL="355600" marR="9525" indent="-342900" algn="just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>
                <a:latin typeface="Century Gothic"/>
                <a:cs typeface="Century Gothic"/>
              </a:rPr>
              <a:t>привлечение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необходимости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ассистента-сурдопереводчика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(для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глухих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и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слабослышащих </a:t>
            </a:r>
            <a:r>
              <a:rPr sz="1600" b="1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участников</a:t>
            </a:r>
            <a:r>
              <a:rPr sz="1600" b="1" spc="4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экзамена)</a:t>
            </a:r>
            <a:endParaRPr sz="1600">
              <a:latin typeface="Century Gothic"/>
              <a:cs typeface="Century Gothic"/>
            </a:endParaRPr>
          </a:p>
          <a:p>
            <a:pPr marL="355600" marR="6350" indent="-342900" algn="just">
              <a:lnSpc>
                <a:spcPct val="1002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>
                <a:latin typeface="Century Gothic"/>
                <a:cs typeface="Century Gothic"/>
              </a:rPr>
              <a:t>оформление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экзаменационных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материалов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рельефно-точечным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шрифтом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Брайля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или</a:t>
            </a:r>
            <a:r>
              <a:rPr sz="1600" spc="-5" dirty="0">
                <a:latin typeface="Century Gothic"/>
                <a:cs typeface="Century Gothic"/>
              </a:rPr>
              <a:t> в</a:t>
            </a:r>
            <a:r>
              <a:rPr sz="1600" dirty="0">
                <a:latin typeface="Century Gothic"/>
                <a:cs typeface="Century Gothic"/>
              </a:rPr>
              <a:t> виде 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электронного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документа,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доступного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помощью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компьютера;</a:t>
            </a:r>
            <a:r>
              <a:rPr sz="1600" dirty="0">
                <a:latin typeface="Century Gothic"/>
                <a:cs typeface="Century Gothic"/>
              </a:rPr>
              <a:t> выполнение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письменной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экзаменационной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работы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рельефно-точечным</a:t>
            </a:r>
            <a:r>
              <a:rPr sz="1600" dirty="0">
                <a:latin typeface="Century Gothic"/>
                <a:cs typeface="Century Gothic"/>
              </a:rPr>
              <a:t> шрифтом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Брайля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или</a:t>
            </a:r>
            <a:r>
              <a:rPr sz="1600" spc="-5" dirty="0">
                <a:latin typeface="Century Gothic"/>
                <a:cs typeface="Century Gothic"/>
              </a:rPr>
              <a:t> на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компьютере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(для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слепых 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участников</a:t>
            </a:r>
            <a:r>
              <a:rPr sz="1600" b="1" spc="4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экзамена)</a:t>
            </a:r>
            <a:endParaRPr sz="1600">
              <a:latin typeface="Century Gothic"/>
              <a:cs typeface="Century Gothic"/>
            </a:endParaRPr>
          </a:p>
          <a:p>
            <a:pPr marL="355600" marR="5080" indent="-342900" algn="just">
              <a:lnSpc>
                <a:spcPct val="100200"/>
              </a:lnSpc>
              <a:spcBef>
                <a:spcPts val="590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>
                <a:latin typeface="Century Gothic"/>
                <a:cs typeface="Century Gothic"/>
              </a:rPr>
              <a:t>копирование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экзаменационных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материалов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день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экзамена</a:t>
            </a:r>
            <a:r>
              <a:rPr sz="1600" spc="-5" dirty="0">
                <a:latin typeface="Century Gothic"/>
                <a:cs typeface="Century Gothic"/>
              </a:rPr>
              <a:t> 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аудитории</a:t>
            </a:r>
            <a:r>
              <a:rPr sz="1600" spc="-5" dirty="0">
                <a:latin typeface="Century Gothic"/>
                <a:cs typeface="Century Gothic"/>
              </a:rPr>
              <a:t> 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присутствии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членов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ГЭК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увеличенном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размере;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обеспечение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аудиторий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для</a:t>
            </a:r>
            <a:r>
              <a:rPr sz="1600" spc="4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</a:t>
            </a:r>
            <a:r>
              <a:rPr sz="1600" spc="4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экзаменов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увеличительными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устройствами;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индивидуальное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равномерное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освещение</a:t>
            </a:r>
            <a:r>
              <a:rPr sz="1600" dirty="0">
                <a:latin typeface="Century Gothic"/>
                <a:cs typeface="Century Gothic"/>
              </a:rPr>
              <a:t> не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менее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300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люкс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(для </a:t>
            </a:r>
            <a:r>
              <a:rPr sz="1600" b="1" spc="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слабовидящих</a:t>
            </a:r>
            <a:r>
              <a:rPr sz="1600" b="1" spc="5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участников</a:t>
            </a:r>
            <a:r>
              <a:rPr sz="1600" b="1" spc="5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экзамена)</a:t>
            </a:r>
            <a:endParaRPr sz="1600">
              <a:latin typeface="Century Gothic"/>
              <a:cs typeface="Century Gothic"/>
            </a:endParaRPr>
          </a:p>
          <a:p>
            <a:pPr marL="355600" indent="-342900" algn="just">
              <a:lnSpc>
                <a:spcPct val="100000"/>
              </a:lnSpc>
              <a:spcBef>
                <a:spcPts val="58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>
                <a:latin typeface="Century Gothic"/>
                <a:cs typeface="Century Gothic"/>
              </a:rPr>
              <a:t>выполнение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письменной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экзаменационной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работы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компьютере </a:t>
            </a:r>
            <a:r>
              <a:rPr sz="1600" dirty="0">
                <a:latin typeface="Century Gothic"/>
                <a:cs typeface="Century Gothic"/>
              </a:rPr>
              <a:t>по </a:t>
            </a:r>
            <a:r>
              <a:rPr sz="1600" spc="-10" dirty="0">
                <a:latin typeface="Century Gothic"/>
                <a:cs typeface="Century Gothic"/>
              </a:rPr>
              <a:t>желанию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участнику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50581" y="938657"/>
            <a:ext cx="4034790" cy="3891279"/>
            <a:chOff x="7950581" y="938657"/>
            <a:chExt cx="4034790" cy="3891279"/>
          </a:xfrm>
        </p:grpSpPr>
        <p:sp>
          <p:nvSpPr>
            <p:cNvPr id="3" name="object 3"/>
            <p:cNvSpPr/>
            <p:nvPr/>
          </p:nvSpPr>
          <p:spPr>
            <a:xfrm>
              <a:off x="7953756" y="941832"/>
              <a:ext cx="4028440" cy="3884929"/>
            </a:xfrm>
            <a:custGeom>
              <a:avLst/>
              <a:gdLst/>
              <a:ahLst/>
              <a:cxnLst/>
              <a:rect l="l" t="t" r="r" b="b"/>
              <a:pathLst>
                <a:path w="4028440" h="3884929">
                  <a:moveTo>
                    <a:pt x="3380486" y="0"/>
                  </a:moveTo>
                  <a:lnTo>
                    <a:pt x="647446" y="0"/>
                  </a:lnTo>
                  <a:lnTo>
                    <a:pt x="599119" y="1776"/>
                  </a:lnTo>
                  <a:lnTo>
                    <a:pt x="551758" y="7021"/>
                  </a:lnTo>
                  <a:lnTo>
                    <a:pt x="505488" y="15610"/>
                  </a:lnTo>
                  <a:lnTo>
                    <a:pt x="460434" y="27417"/>
                  </a:lnTo>
                  <a:lnTo>
                    <a:pt x="416721" y="42318"/>
                  </a:lnTo>
                  <a:lnTo>
                    <a:pt x="374474" y="60186"/>
                  </a:lnTo>
                  <a:lnTo>
                    <a:pt x="333818" y="80897"/>
                  </a:lnTo>
                  <a:lnTo>
                    <a:pt x="294879" y="104325"/>
                  </a:lnTo>
                  <a:lnTo>
                    <a:pt x="257781" y="130344"/>
                  </a:lnTo>
                  <a:lnTo>
                    <a:pt x="222650" y="158831"/>
                  </a:lnTo>
                  <a:lnTo>
                    <a:pt x="189611" y="189658"/>
                  </a:lnTo>
                  <a:lnTo>
                    <a:pt x="158788" y="222702"/>
                  </a:lnTo>
                  <a:lnTo>
                    <a:pt x="130307" y="257836"/>
                  </a:lnTo>
                  <a:lnTo>
                    <a:pt x="104293" y="294935"/>
                  </a:lnTo>
                  <a:lnTo>
                    <a:pt x="80870" y="333875"/>
                  </a:lnTo>
                  <a:lnTo>
                    <a:pt x="60165" y="374529"/>
                  </a:lnTo>
                  <a:lnTo>
                    <a:pt x="42303" y="416772"/>
                  </a:lnTo>
                  <a:lnTo>
                    <a:pt x="27407" y="460480"/>
                  </a:lnTo>
                  <a:lnTo>
                    <a:pt x="15604" y="505526"/>
                  </a:lnTo>
                  <a:lnTo>
                    <a:pt x="7018" y="551786"/>
                  </a:lnTo>
                  <a:lnTo>
                    <a:pt x="1775" y="599134"/>
                  </a:lnTo>
                  <a:lnTo>
                    <a:pt x="0" y="647445"/>
                  </a:lnTo>
                  <a:lnTo>
                    <a:pt x="0" y="3237229"/>
                  </a:lnTo>
                  <a:lnTo>
                    <a:pt x="1775" y="3285541"/>
                  </a:lnTo>
                  <a:lnTo>
                    <a:pt x="7018" y="3332889"/>
                  </a:lnTo>
                  <a:lnTo>
                    <a:pt x="15604" y="3379149"/>
                  </a:lnTo>
                  <a:lnTo>
                    <a:pt x="27407" y="3424195"/>
                  </a:lnTo>
                  <a:lnTo>
                    <a:pt x="42303" y="3467903"/>
                  </a:lnTo>
                  <a:lnTo>
                    <a:pt x="60165" y="3510146"/>
                  </a:lnTo>
                  <a:lnTo>
                    <a:pt x="80870" y="3550800"/>
                  </a:lnTo>
                  <a:lnTo>
                    <a:pt x="104293" y="3589740"/>
                  </a:lnTo>
                  <a:lnTo>
                    <a:pt x="130307" y="3626839"/>
                  </a:lnTo>
                  <a:lnTo>
                    <a:pt x="158788" y="3661973"/>
                  </a:lnTo>
                  <a:lnTo>
                    <a:pt x="189611" y="3695017"/>
                  </a:lnTo>
                  <a:lnTo>
                    <a:pt x="222650" y="3725844"/>
                  </a:lnTo>
                  <a:lnTo>
                    <a:pt x="257781" y="3754331"/>
                  </a:lnTo>
                  <a:lnTo>
                    <a:pt x="294879" y="3780350"/>
                  </a:lnTo>
                  <a:lnTo>
                    <a:pt x="333818" y="3803778"/>
                  </a:lnTo>
                  <a:lnTo>
                    <a:pt x="374474" y="3824489"/>
                  </a:lnTo>
                  <a:lnTo>
                    <a:pt x="416721" y="3842357"/>
                  </a:lnTo>
                  <a:lnTo>
                    <a:pt x="460434" y="3857258"/>
                  </a:lnTo>
                  <a:lnTo>
                    <a:pt x="505488" y="3869065"/>
                  </a:lnTo>
                  <a:lnTo>
                    <a:pt x="551758" y="3877654"/>
                  </a:lnTo>
                  <a:lnTo>
                    <a:pt x="599119" y="3882899"/>
                  </a:lnTo>
                  <a:lnTo>
                    <a:pt x="647446" y="3884676"/>
                  </a:lnTo>
                  <a:lnTo>
                    <a:pt x="3380486" y="3884676"/>
                  </a:lnTo>
                  <a:lnTo>
                    <a:pt x="3428797" y="3882899"/>
                  </a:lnTo>
                  <a:lnTo>
                    <a:pt x="3476145" y="3877654"/>
                  </a:lnTo>
                  <a:lnTo>
                    <a:pt x="3522405" y="3869065"/>
                  </a:lnTo>
                  <a:lnTo>
                    <a:pt x="3567451" y="3857258"/>
                  </a:lnTo>
                  <a:lnTo>
                    <a:pt x="3611159" y="3842357"/>
                  </a:lnTo>
                  <a:lnTo>
                    <a:pt x="3653402" y="3824489"/>
                  </a:lnTo>
                  <a:lnTo>
                    <a:pt x="3694056" y="3803778"/>
                  </a:lnTo>
                  <a:lnTo>
                    <a:pt x="3732996" y="3780350"/>
                  </a:lnTo>
                  <a:lnTo>
                    <a:pt x="3770095" y="3754331"/>
                  </a:lnTo>
                  <a:lnTo>
                    <a:pt x="3805229" y="3725844"/>
                  </a:lnTo>
                  <a:lnTo>
                    <a:pt x="3838273" y="3695017"/>
                  </a:lnTo>
                  <a:lnTo>
                    <a:pt x="3869100" y="3661973"/>
                  </a:lnTo>
                  <a:lnTo>
                    <a:pt x="3897587" y="3626839"/>
                  </a:lnTo>
                  <a:lnTo>
                    <a:pt x="3923606" y="3589740"/>
                  </a:lnTo>
                  <a:lnTo>
                    <a:pt x="3947034" y="3550800"/>
                  </a:lnTo>
                  <a:lnTo>
                    <a:pt x="3967745" y="3510146"/>
                  </a:lnTo>
                  <a:lnTo>
                    <a:pt x="3985613" y="3467903"/>
                  </a:lnTo>
                  <a:lnTo>
                    <a:pt x="4000514" y="3424195"/>
                  </a:lnTo>
                  <a:lnTo>
                    <a:pt x="4012321" y="3379149"/>
                  </a:lnTo>
                  <a:lnTo>
                    <a:pt x="4020910" y="3332889"/>
                  </a:lnTo>
                  <a:lnTo>
                    <a:pt x="4026155" y="3285541"/>
                  </a:lnTo>
                  <a:lnTo>
                    <a:pt x="4027932" y="3237229"/>
                  </a:lnTo>
                  <a:lnTo>
                    <a:pt x="4027932" y="647445"/>
                  </a:lnTo>
                  <a:lnTo>
                    <a:pt x="4026155" y="599134"/>
                  </a:lnTo>
                  <a:lnTo>
                    <a:pt x="4020910" y="551786"/>
                  </a:lnTo>
                  <a:lnTo>
                    <a:pt x="4012321" y="505526"/>
                  </a:lnTo>
                  <a:lnTo>
                    <a:pt x="4000514" y="460480"/>
                  </a:lnTo>
                  <a:lnTo>
                    <a:pt x="3985613" y="416772"/>
                  </a:lnTo>
                  <a:lnTo>
                    <a:pt x="3967745" y="374529"/>
                  </a:lnTo>
                  <a:lnTo>
                    <a:pt x="3947034" y="333875"/>
                  </a:lnTo>
                  <a:lnTo>
                    <a:pt x="3923606" y="294935"/>
                  </a:lnTo>
                  <a:lnTo>
                    <a:pt x="3897587" y="257836"/>
                  </a:lnTo>
                  <a:lnTo>
                    <a:pt x="3869100" y="222702"/>
                  </a:lnTo>
                  <a:lnTo>
                    <a:pt x="3838273" y="189658"/>
                  </a:lnTo>
                  <a:lnTo>
                    <a:pt x="3805229" y="158831"/>
                  </a:lnTo>
                  <a:lnTo>
                    <a:pt x="3770095" y="130344"/>
                  </a:lnTo>
                  <a:lnTo>
                    <a:pt x="3732996" y="104325"/>
                  </a:lnTo>
                  <a:lnTo>
                    <a:pt x="3694056" y="80897"/>
                  </a:lnTo>
                  <a:lnTo>
                    <a:pt x="3653402" y="60186"/>
                  </a:lnTo>
                  <a:lnTo>
                    <a:pt x="3611159" y="42318"/>
                  </a:lnTo>
                  <a:lnTo>
                    <a:pt x="3567451" y="27417"/>
                  </a:lnTo>
                  <a:lnTo>
                    <a:pt x="3522405" y="15610"/>
                  </a:lnTo>
                  <a:lnTo>
                    <a:pt x="3476145" y="7021"/>
                  </a:lnTo>
                  <a:lnTo>
                    <a:pt x="3428797" y="1776"/>
                  </a:lnTo>
                  <a:lnTo>
                    <a:pt x="3380486" y="0"/>
                  </a:lnTo>
                  <a:close/>
                </a:path>
              </a:pathLst>
            </a:custGeom>
            <a:solidFill>
              <a:srgbClr val="E7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53756" y="941832"/>
              <a:ext cx="4028440" cy="3884929"/>
            </a:xfrm>
            <a:custGeom>
              <a:avLst/>
              <a:gdLst/>
              <a:ahLst/>
              <a:cxnLst/>
              <a:rect l="l" t="t" r="r" b="b"/>
              <a:pathLst>
                <a:path w="4028440" h="3884929">
                  <a:moveTo>
                    <a:pt x="0" y="647445"/>
                  </a:moveTo>
                  <a:lnTo>
                    <a:pt x="1775" y="599134"/>
                  </a:lnTo>
                  <a:lnTo>
                    <a:pt x="7018" y="551786"/>
                  </a:lnTo>
                  <a:lnTo>
                    <a:pt x="15604" y="505526"/>
                  </a:lnTo>
                  <a:lnTo>
                    <a:pt x="27407" y="460480"/>
                  </a:lnTo>
                  <a:lnTo>
                    <a:pt x="42303" y="416772"/>
                  </a:lnTo>
                  <a:lnTo>
                    <a:pt x="60165" y="374529"/>
                  </a:lnTo>
                  <a:lnTo>
                    <a:pt x="80870" y="333875"/>
                  </a:lnTo>
                  <a:lnTo>
                    <a:pt x="104293" y="294935"/>
                  </a:lnTo>
                  <a:lnTo>
                    <a:pt x="130307" y="257836"/>
                  </a:lnTo>
                  <a:lnTo>
                    <a:pt x="158788" y="222702"/>
                  </a:lnTo>
                  <a:lnTo>
                    <a:pt x="189611" y="189658"/>
                  </a:lnTo>
                  <a:lnTo>
                    <a:pt x="222650" y="158831"/>
                  </a:lnTo>
                  <a:lnTo>
                    <a:pt x="257781" y="130344"/>
                  </a:lnTo>
                  <a:lnTo>
                    <a:pt x="294879" y="104325"/>
                  </a:lnTo>
                  <a:lnTo>
                    <a:pt x="333818" y="80897"/>
                  </a:lnTo>
                  <a:lnTo>
                    <a:pt x="374474" y="60186"/>
                  </a:lnTo>
                  <a:lnTo>
                    <a:pt x="416721" y="42318"/>
                  </a:lnTo>
                  <a:lnTo>
                    <a:pt x="460434" y="27417"/>
                  </a:lnTo>
                  <a:lnTo>
                    <a:pt x="505488" y="15610"/>
                  </a:lnTo>
                  <a:lnTo>
                    <a:pt x="551758" y="7021"/>
                  </a:lnTo>
                  <a:lnTo>
                    <a:pt x="599119" y="1776"/>
                  </a:lnTo>
                  <a:lnTo>
                    <a:pt x="647446" y="0"/>
                  </a:lnTo>
                  <a:lnTo>
                    <a:pt x="3380486" y="0"/>
                  </a:lnTo>
                  <a:lnTo>
                    <a:pt x="3428797" y="1776"/>
                  </a:lnTo>
                  <a:lnTo>
                    <a:pt x="3476145" y="7021"/>
                  </a:lnTo>
                  <a:lnTo>
                    <a:pt x="3522405" y="15610"/>
                  </a:lnTo>
                  <a:lnTo>
                    <a:pt x="3567451" y="27417"/>
                  </a:lnTo>
                  <a:lnTo>
                    <a:pt x="3611159" y="42318"/>
                  </a:lnTo>
                  <a:lnTo>
                    <a:pt x="3653402" y="60186"/>
                  </a:lnTo>
                  <a:lnTo>
                    <a:pt x="3694056" y="80897"/>
                  </a:lnTo>
                  <a:lnTo>
                    <a:pt x="3732996" y="104325"/>
                  </a:lnTo>
                  <a:lnTo>
                    <a:pt x="3770095" y="130344"/>
                  </a:lnTo>
                  <a:lnTo>
                    <a:pt x="3805229" y="158831"/>
                  </a:lnTo>
                  <a:lnTo>
                    <a:pt x="3838273" y="189658"/>
                  </a:lnTo>
                  <a:lnTo>
                    <a:pt x="3869100" y="222702"/>
                  </a:lnTo>
                  <a:lnTo>
                    <a:pt x="3897587" y="257836"/>
                  </a:lnTo>
                  <a:lnTo>
                    <a:pt x="3923606" y="294935"/>
                  </a:lnTo>
                  <a:lnTo>
                    <a:pt x="3947034" y="333875"/>
                  </a:lnTo>
                  <a:lnTo>
                    <a:pt x="3967745" y="374529"/>
                  </a:lnTo>
                  <a:lnTo>
                    <a:pt x="3985613" y="416772"/>
                  </a:lnTo>
                  <a:lnTo>
                    <a:pt x="4000514" y="460480"/>
                  </a:lnTo>
                  <a:lnTo>
                    <a:pt x="4012321" y="505526"/>
                  </a:lnTo>
                  <a:lnTo>
                    <a:pt x="4020910" y="551786"/>
                  </a:lnTo>
                  <a:lnTo>
                    <a:pt x="4026155" y="599134"/>
                  </a:lnTo>
                  <a:lnTo>
                    <a:pt x="4027932" y="647445"/>
                  </a:lnTo>
                  <a:lnTo>
                    <a:pt x="4027932" y="3237229"/>
                  </a:lnTo>
                  <a:lnTo>
                    <a:pt x="4026155" y="3285541"/>
                  </a:lnTo>
                  <a:lnTo>
                    <a:pt x="4020910" y="3332889"/>
                  </a:lnTo>
                  <a:lnTo>
                    <a:pt x="4012321" y="3379149"/>
                  </a:lnTo>
                  <a:lnTo>
                    <a:pt x="4000514" y="3424195"/>
                  </a:lnTo>
                  <a:lnTo>
                    <a:pt x="3985613" y="3467903"/>
                  </a:lnTo>
                  <a:lnTo>
                    <a:pt x="3967745" y="3510146"/>
                  </a:lnTo>
                  <a:lnTo>
                    <a:pt x="3947034" y="3550800"/>
                  </a:lnTo>
                  <a:lnTo>
                    <a:pt x="3923606" y="3589740"/>
                  </a:lnTo>
                  <a:lnTo>
                    <a:pt x="3897587" y="3626839"/>
                  </a:lnTo>
                  <a:lnTo>
                    <a:pt x="3869100" y="3661973"/>
                  </a:lnTo>
                  <a:lnTo>
                    <a:pt x="3838273" y="3695017"/>
                  </a:lnTo>
                  <a:lnTo>
                    <a:pt x="3805229" y="3725844"/>
                  </a:lnTo>
                  <a:lnTo>
                    <a:pt x="3770095" y="3754331"/>
                  </a:lnTo>
                  <a:lnTo>
                    <a:pt x="3732996" y="3780350"/>
                  </a:lnTo>
                  <a:lnTo>
                    <a:pt x="3694056" y="3803778"/>
                  </a:lnTo>
                  <a:lnTo>
                    <a:pt x="3653402" y="3824489"/>
                  </a:lnTo>
                  <a:lnTo>
                    <a:pt x="3611159" y="3842357"/>
                  </a:lnTo>
                  <a:lnTo>
                    <a:pt x="3567451" y="3857258"/>
                  </a:lnTo>
                  <a:lnTo>
                    <a:pt x="3522405" y="3869065"/>
                  </a:lnTo>
                  <a:lnTo>
                    <a:pt x="3476145" y="3877654"/>
                  </a:lnTo>
                  <a:lnTo>
                    <a:pt x="3428797" y="3882899"/>
                  </a:lnTo>
                  <a:lnTo>
                    <a:pt x="3380486" y="3884676"/>
                  </a:lnTo>
                  <a:lnTo>
                    <a:pt x="647446" y="3884676"/>
                  </a:lnTo>
                  <a:lnTo>
                    <a:pt x="599119" y="3882899"/>
                  </a:lnTo>
                  <a:lnTo>
                    <a:pt x="551758" y="3877654"/>
                  </a:lnTo>
                  <a:lnTo>
                    <a:pt x="505488" y="3869065"/>
                  </a:lnTo>
                  <a:lnTo>
                    <a:pt x="460434" y="3857258"/>
                  </a:lnTo>
                  <a:lnTo>
                    <a:pt x="416721" y="3842357"/>
                  </a:lnTo>
                  <a:lnTo>
                    <a:pt x="374474" y="3824489"/>
                  </a:lnTo>
                  <a:lnTo>
                    <a:pt x="333818" y="3803778"/>
                  </a:lnTo>
                  <a:lnTo>
                    <a:pt x="294879" y="3780350"/>
                  </a:lnTo>
                  <a:lnTo>
                    <a:pt x="257781" y="3754331"/>
                  </a:lnTo>
                  <a:lnTo>
                    <a:pt x="222650" y="3725844"/>
                  </a:lnTo>
                  <a:lnTo>
                    <a:pt x="189611" y="3695017"/>
                  </a:lnTo>
                  <a:lnTo>
                    <a:pt x="158788" y="3661973"/>
                  </a:lnTo>
                  <a:lnTo>
                    <a:pt x="130307" y="3626839"/>
                  </a:lnTo>
                  <a:lnTo>
                    <a:pt x="104293" y="3589740"/>
                  </a:lnTo>
                  <a:lnTo>
                    <a:pt x="80870" y="3550800"/>
                  </a:lnTo>
                  <a:lnTo>
                    <a:pt x="60165" y="3510146"/>
                  </a:lnTo>
                  <a:lnTo>
                    <a:pt x="42303" y="3467903"/>
                  </a:lnTo>
                  <a:lnTo>
                    <a:pt x="27407" y="3424195"/>
                  </a:lnTo>
                  <a:lnTo>
                    <a:pt x="15604" y="3379149"/>
                  </a:lnTo>
                  <a:lnTo>
                    <a:pt x="7018" y="3332889"/>
                  </a:lnTo>
                  <a:lnTo>
                    <a:pt x="1775" y="3285541"/>
                  </a:lnTo>
                  <a:lnTo>
                    <a:pt x="0" y="3237229"/>
                  </a:lnTo>
                  <a:lnTo>
                    <a:pt x="0" y="647445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67496" y="1252854"/>
            <a:ext cx="3600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В</a:t>
            </a:r>
            <a:r>
              <a:rPr sz="1200" spc="254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качестве</a:t>
            </a:r>
            <a:r>
              <a:rPr sz="1200" spc="26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ассистентов</a:t>
            </a:r>
            <a:r>
              <a:rPr sz="1200" spc="254" dirty="0">
                <a:latin typeface="Century Gothic"/>
                <a:cs typeface="Century Gothic"/>
              </a:rPr>
              <a:t> </a:t>
            </a:r>
            <a:r>
              <a:rPr sz="1200" b="1" spc="-10" dirty="0">
                <a:latin typeface="Century Gothic"/>
                <a:cs typeface="Century Gothic"/>
              </a:rPr>
              <a:t>привлекаются</a:t>
            </a:r>
            <a:r>
              <a:rPr sz="1200" b="1" spc="26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лица, </a:t>
            </a:r>
            <a:r>
              <a:rPr sz="1200" spc="-3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прошедшие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соответствующую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подготовку: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4696" y="1694815"/>
            <a:ext cx="3144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3930" algn="l"/>
                <a:tab pos="2533650" algn="l"/>
              </a:tabLst>
            </a:pPr>
            <a:r>
              <a:rPr sz="1200" spc="-5" dirty="0">
                <a:latin typeface="Century Gothic"/>
                <a:cs typeface="Century Gothic"/>
              </a:rPr>
              <a:t>р</a:t>
            </a:r>
            <a:r>
              <a:rPr sz="1200" spc="-10" dirty="0">
                <a:latin typeface="Century Gothic"/>
                <a:cs typeface="Century Gothic"/>
              </a:rPr>
              <a:t>а</a:t>
            </a:r>
            <a:r>
              <a:rPr sz="1200" dirty="0">
                <a:latin typeface="Century Gothic"/>
                <a:cs typeface="Century Gothic"/>
              </a:rPr>
              <a:t>б</a:t>
            </a:r>
            <a:r>
              <a:rPr sz="1200" spc="-5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тник	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бр</a:t>
            </a:r>
            <a:r>
              <a:rPr sz="1200" spc="-5" dirty="0">
                <a:latin typeface="Century Gothic"/>
                <a:cs typeface="Century Gothic"/>
              </a:rPr>
              <a:t>а</a:t>
            </a:r>
            <a:r>
              <a:rPr sz="1200" spc="5" dirty="0">
                <a:latin typeface="Century Gothic"/>
                <a:cs typeface="Century Gothic"/>
              </a:rPr>
              <a:t>зо</a:t>
            </a:r>
            <a:r>
              <a:rPr sz="1200" dirty="0">
                <a:latin typeface="Century Gothic"/>
                <a:cs typeface="Century Gothic"/>
              </a:rPr>
              <a:t>ва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dirty="0">
                <a:latin typeface="Century Gothic"/>
                <a:cs typeface="Century Gothic"/>
              </a:rPr>
              <a:t>е</a:t>
            </a:r>
            <a:r>
              <a:rPr sz="1200" spc="-5" dirty="0">
                <a:latin typeface="Century Gothic"/>
                <a:cs typeface="Century Gothic"/>
              </a:rPr>
              <a:t>льно</a:t>
            </a:r>
            <a:r>
              <a:rPr sz="1200" dirty="0">
                <a:latin typeface="Century Gothic"/>
                <a:cs typeface="Century Gothic"/>
              </a:rPr>
              <a:t>й	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spc="-5" dirty="0">
                <a:latin typeface="Century Gothic"/>
                <a:cs typeface="Century Gothic"/>
              </a:rPr>
              <a:t>р</a:t>
            </a:r>
            <a:r>
              <a:rPr sz="1200" spc="5" dirty="0">
                <a:latin typeface="Century Gothic"/>
                <a:cs typeface="Century Gothic"/>
              </a:rPr>
              <a:t>г</a:t>
            </a:r>
            <a:r>
              <a:rPr sz="1200" spc="-5" dirty="0">
                <a:latin typeface="Century Gothic"/>
                <a:cs typeface="Century Gothic"/>
              </a:rPr>
              <a:t>ани</a:t>
            </a:r>
            <a:r>
              <a:rPr sz="1200" dirty="0">
                <a:latin typeface="Century Gothic"/>
                <a:cs typeface="Century Gothic"/>
              </a:rPr>
              <a:t>-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496" y="1877695"/>
            <a:ext cx="3601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зации,</a:t>
            </a:r>
            <a:r>
              <a:rPr sz="1200" spc="20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социальный</a:t>
            </a:r>
            <a:r>
              <a:rPr sz="1200" spc="195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работник,</a:t>
            </a:r>
            <a:r>
              <a:rPr sz="1200" spc="204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а</a:t>
            </a:r>
            <a:r>
              <a:rPr sz="1200" spc="204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также</a:t>
            </a:r>
            <a:r>
              <a:rPr sz="1200" spc="20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в</a:t>
            </a:r>
            <a:r>
              <a:rPr sz="1200" spc="204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иск-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7496" y="2060575"/>
            <a:ext cx="360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94740" algn="l"/>
                <a:tab pos="1800225" algn="l"/>
                <a:tab pos="1979930" algn="l"/>
                <a:tab pos="2812415" algn="l"/>
              </a:tabLst>
            </a:pPr>
            <a:r>
              <a:rPr sz="1200" spc="-5" dirty="0">
                <a:latin typeface="Century Gothic"/>
                <a:cs typeface="Century Gothic"/>
              </a:rPr>
              <a:t>л</a:t>
            </a:r>
            <a:r>
              <a:rPr sz="1200" dirty="0">
                <a:latin typeface="Century Gothic"/>
                <a:cs typeface="Century Gothic"/>
              </a:rPr>
              <a:t>юч</a:t>
            </a:r>
            <a:r>
              <a:rPr sz="1200" spc="5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т</a:t>
            </a:r>
            <a:r>
              <a:rPr sz="1200" spc="-5" dirty="0">
                <a:latin typeface="Century Gothic"/>
                <a:cs typeface="Century Gothic"/>
              </a:rPr>
              <a:t>ел</a:t>
            </a:r>
            <a:r>
              <a:rPr sz="1200" spc="-15" dirty="0">
                <a:latin typeface="Century Gothic"/>
                <a:cs typeface="Century Gothic"/>
              </a:rPr>
              <a:t>ь</a:t>
            </a:r>
            <a:r>
              <a:rPr sz="1200" spc="-5" dirty="0">
                <a:latin typeface="Century Gothic"/>
                <a:cs typeface="Century Gothic"/>
              </a:rPr>
              <a:t>ны</a:t>
            </a:r>
            <a:r>
              <a:rPr sz="1200" dirty="0">
                <a:latin typeface="Century Gothic"/>
                <a:cs typeface="Century Gothic"/>
              </a:rPr>
              <a:t>х	с</a:t>
            </a:r>
            <a:r>
              <a:rPr sz="1200" spc="-5" dirty="0">
                <a:latin typeface="Century Gothic"/>
                <a:cs typeface="Century Gothic"/>
              </a:rPr>
              <a:t>л</a:t>
            </a:r>
            <a:r>
              <a:rPr sz="1200" spc="-10" dirty="0">
                <a:latin typeface="Century Gothic"/>
                <a:cs typeface="Century Gothic"/>
              </a:rPr>
              <a:t>у</a:t>
            </a:r>
            <a:r>
              <a:rPr sz="1200" dirty="0">
                <a:latin typeface="Century Gothic"/>
                <a:cs typeface="Century Gothic"/>
              </a:rPr>
              <a:t>ча</a:t>
            </a:r>
            <a:r>
              <a:rPr sz="1200" spc="-10" dirty="0">
                <a:latin typeface="Century Gothic"/>
                <a:cs typeface="Century Gothic"/>
              </a:rPr>
              <a:t>я</a:t>
            </a:r>
            <a:r>
              <a:rPr sz="1200" dirty="0">
                <a:latin typeface="Century Gothic"/>
                <a:cs typeface="Century Gothic"/>
              </a:rPr>
              <a:t>х	-	</a:t>
            </a:r>
            <a:r>
              <a:rPr sz="1200" spc="-5" dirty="0">
                <a:latin typeface="Century Gothic"/>
                <a:cs typeface="Century Gothic"/>
              </a:rPr>
              <a:t>р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дит</a:t>
            </a:r>
            <a:r>
              <a:rPr sz="1200" spc="-5" dirty="0">
                <a:latin typeface="Century Gothic"/>
                <a:cs typeface="Century Gothic"/>
              </a:rPr>
              <a:t>ел</a:t>
            </a:r>
            <a:r>
              <a:rPr sz="1200" dirty="0">
                <a:latin typeface="Century Gothic"/>
                <a:cs typeface="Century Gothic"/>
              </a:rPr>
              <a:t>ь	</a:t>
            </a:r>
            <a:r>
              <a:rPr sz="1200" spc="-15" dirty="0">
                <a:latin typeface="Century Gothic"/>
                <a:cs typeface="Century Gothic"/>
              </a:rPr>
              <a:t>(</a:t>
            </a:r>
            <a:r>
              <a:rPr sz="1200" spc="-5" dirty="0">
                <a:latin typeface="Century Gothic"/>
                <a:cs typeface="Century Gothic"/>
              </a:rPr>
              <a:t>з</a:t>
            </a:r>
            <a:r>
              <a:rPr sz="1200" spc="5" dirty="0">
                <a:latin typeface="Century Gothic"/>
                <a:cs typeface="Century Gothic"/>
              </a:rPr>
              <a:t>а</a:t>
            </a:r>
            <a:r>
              <a:rPr sz="1200" dirty="0">
                <a:latin typeface="Century Gothic"/>
                <a:cs typeface="Century Gothic"/>
              </a:rPr>
              <a:t>к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spc="-5" dirty="0">
                <a:latin typeface="Century Gothic"/>
                <a:cs typeface="Century Gothic"/>
              </a:rPr>
              <a:t>н</a:t>
            </a:r>
            <a:r>
              <a:rPr sz="1200" dirty="0">
                <a:latin typeface="Century Gothic"/>
                <a:cs typeface="Century Gothic"/>
              </a:rPr>
              <a:t>н</a:t>
            </a:r>
            <a:r>
              <a:rPr sz="1200" spc="-15" dirty="0">
                <a:latin typeface="Century Gothic"/>
                <a:cs typeface="Century Gothic"/>
              </a:rPr>
              <a:t>ы</a:t>
            </a:r>
            <a:r>
              <a:rPr sz="1200" dirty="0">
                <a:latin typeface="Century Gothic"/>
                <a:cs typeface="Century Gothic"/>
              </a:rPr>
              <a:t>й  </a:t>
            </a:r>
            <a:r>
              <a:rPr sz="1200" spc="-5" dirty="0">
                <a:latin typeface="Century Gothic"/>
                <a:cs typeface="Century Gothic"/>
              </a:rPr>
              <a:t>представитель)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участника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экзамена.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7496" y="2502534"/>
            <a:ext cx="36042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  <a:tab pos="1606550" algn="l"/>
                <a:tab pos="2650490" algn="l"/>
                <a:tab pos="2914650" algn="l"/>
              </a:tabLst>
            </a:pPr>
            <a:r>
              <a:rPr sz="1200" b="1" spc="-5" dirty="0">
                <a:latin typeface="Century Gothic"/>
                <a:cs typeface="Century Gothic"/>
              </a:rPr>
              <a:t>Не	</a:t>
            </a:r>
            <a:r>
              <a:rPr sz="1200" b="1" spc="-10" dirty="0">
                <a:latin typeface="Century Gothic"/>
                <a:cs typeface="Century Gothic"/>
              </a:rPr>
              <a:t>допускается	</a:t>
            </a:r>
            <a:r>
              <a:rPr sz="1200" spc="-5" dirty="0">
                <a:latin typeface="Century Gothic"/>
                <a:cs typeface="Century Gothic"/>
              </a:rPr>
              <a:t>привлекать	</a:t>
            </a:r>
            <a:r>
              <a:rPr sz="1200" dirty="0">
                <a:latin typeface="Century Gothic"/>
                <a:cs typeface="Century Gothic"/>
              </a:rPr>
              <a:t>в	</a:t>
            </a:r>
            <a:r>
              <a:rPr sz="1200" spc="-5" dirty="0">
                <a:latin typeface="Century Gothic"/>
                <a:cs typeface="Century Gothic"/>
              </a:rPr>
              <a:t>качестве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entury Gothic"/>
                <a:cs typeface="Century Gothic"/>
              </a:rPr>
              <a:t>ассистентов: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67496" y="2944748"/>
            <a:ext cx="1941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1050290" algn="l"/>
                <a:tab pos="1736089" algn="l"/>
              </a:tabLst>
            </a:pPr>
            <a:r>
              <a:rPr sz="1200" dirty="0">
                <a:latin typeface="Century Gothic"/>
                <a:cs typeface="Century Gothic"/>
              </a:rPr>
              <a:t>с</a:t>
            </a:r>
            <a:r>
              <a:rPr sz="1200" spc="-5" dirty="0">
                <a:latin typeface="Century Gothic"/>
                <a:cs typeface="Century Gothic"/>
              </a:rPr>
              <a:t>пец</a:t>
            </a:r>
            <a:r>
              <a:rPr sz="1200" dirty="0">
                <a:latin typeface="Century Gothic"/>
                <a:cs typeface="Century Gothic"/>
              </a:rPr>
              <a:t>и</a:t>
            </a:r>
            <a:r>
              <a:rPr sz="1200" spc="-5" dirty="0">
                <a:latin typeface="Century Gothic"/>
                <a:cs typeface="Century Gothic"/>
              </a:rPr>
              <a:t>ал</a:t>
            </a:r>
            <a:r>
              <a:rPr sz="1200" dirty="0">
                <a:latin typeface="Century Gothic"/>
                <a:cs typeface="Century Gothic"/>
              </a:rPr>
              <a:t>ист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в	по  </a:t>
            </a:r>
            <a:r>
              <a:rPr sz="1200" spc="-5" dirty="0">
                <a:latin typeface="Century Gothic"/>
                <a:cs typeface="Century Gothic"/>
              </a:rPr>
              <a:t>учебному	</a:t>
            </a:r>
            <a:r>
              <a:rPr sz="1200" spc="-10" dirty="0">
                <a:latin typeface="Century Gothic"/>
                <a:cs typeface="Century Gothic"/>
              </a:rPr>
              <a:t>предмету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42042" y="2944748"/>
            <a:ext cx="1528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  <a:tabLst>
                <a:tab pos="582295" algn="l"/>
              </a:tabLst>
            </a:pPr>
            <a:r>
              <a:rPr sz="1200" dirty="0">
                <a:latin typeface="Century Gothic"/>
                <a:cs typeface="Century Gothic"/>
              </a:rPr>
              <a:t>с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spc="5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тве</a:t>
            </a:r>
            <a:r>
              <a:rPr sz="1200" spc="-5" dirty="0">
                <a:latin typeface="Century Gothic"/>
                <a:cs typeface="Century Gothic"/>
              </a:rPr>
              <a:t>т</a:t>
            </a:r>
            <a:r>
              <a:rPr sz="1200" dirty="0">
                <a:latin typeface="Century Gothic"/>
                <a:cs typeface="Century Gothic"/>
              </a:rPr>
              <a:t>ств</a:t>
            </a:r>
            <a:r>
              <a:rPr sz="1200" spc="-10" dirty="0">
                <a:latin typeface="Century Gothic"/>
                <a:cs typeface="Century Gothic"/>
              </a:rPr>
              <a:t>у</a:t>
            </a:r>
            <a:r>
              <a:rPr sz="1200" dirty="0">
                <a:latin typeface="Century Gothic"/>
                <a:cs typeface="Century Gothic"/>
              </a:rPr>
              <a:t>ющему  </a:t>
            </a:r>
            <a:r>
              <a:rPr sz="1200" spc="-5" dirty="0">
                <a:latin typeface="Century Gothic"/>
                <a:cs typeface="Century Gothic"/>
              </a:rPr>
              <a:t>пр</a:t>
            </a:r>
            <a:r>
              <a:rPr sz="1200" dirty="0">
                <a:latin typeface="Century Gothic"/>
                <a:cs typeface="Century Gothic"/>
              </a:rPr>
              <a:t>и	</a:t>
            </a:r>
            <a:r>
              <a:rPr sz="1200" spc="-5" dirty="0">
                <a:latin typeface="Century Gothic"/>
                <a:cs typeface="Century Gothic"/>
              </a:rPr>
              <a:t>пр</a:t>
            </a:r>
            <a:r>
              <a:rPr sz="1200" spc="-10" dirty="0">
                <a:latin typeface="Century Gothic"/>
                <a:cs typeface="Century Gothic"/>
              </a:rPr>
              <a:t>о</a:t>
            </a:r>
            <a:r>
              <a:rPr sz="1200" dirty="0">
                <a:latin typeface="Century Gothic"/>
                <a:cs typeface="Century Gothic"/>
              </a:rPr>
              <a:t>в</a:t>
            </a:r>
            <a:r>
              <a:rPr sz="1200" spc="-10" dirty="0">
                <a:latin typeface="Century Gothic"/>
                <a:cs typeface="Century Gothic"/>
              </a:rPr>
              <a:t>е</a:t>
            </a:r>
            <a:r>
              <a:rPr sz="1200" dirty="0">
                <a:latin typeface="Century Gothic"/>
                <a:cs typeface="Century Gothic"/>
              </a:rPr>
              <a:t>д</a:t>
            </a:r>
            <a:r>
              <a:rPr sz="1200" spc="-15" dirty="0">
                <a:latin typeface="Century Gothic"/>
                <a:cs typeface="Century Gothic"/>
              </a:rPr>
              <a:t>е</a:t>
            </a:r>
            <a:r>
              <a:rPr sz="1200" spc="-5" dirty="0">
                <a:latin typeface="Century Gothic"/>
                <a:cs typeface="Century Gothic"/>
              </a:rPr>
              <a:t>ни</a:t>
            </a:r>
            <a:r>
              <a:rPr sz="1200" dirty="0">
                <a:latin typeface="Century Gothic"/>
                <a:cs typeface="Century Gothic"/>
              </a:rPr>
              <a:t>и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67496" y="3310509"/>
            <a:ext cx="3409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entury Gothic"/>
                <a:cs typeface="Century Gothic"/>
              </a:rPr>
              <a:t>экзамена</a:t>
            </a:r>
            <a:r>
              <a:rPr sz="1200" dirty="0">
                <a:latin typeface="Century Gothic"/>
                <a:cs typeface="Century Gothic"/>
              </a:rPr>
              <a:t> по</a:t>
            </a:r>
            <a:r>
              <a:rPr sz="1200" spc="-5" dirty="0">
                <a:latin typeface="Century Gothic"/>
                <a:cs typeface="Century Gothic"/>
              </a:rPr>
              <a:t> данному учебному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5" dirty="0">
                <a:latin typeface="Century Gothic"/>
                <a:cs typeface="Century Gothic"/>
              </a:rPr>
              <a:t>предмету;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24696" y="3569589"/>
            <a:ext cx="314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7575" algn="l"/>
              </a:tabLst>
            </a:pPr>
            <a:r>
              <a:rPr sz="1200" spc="-5" dirty="0">
                <a:latin typeface="Century Gothic"/>
                <a:cs typeface="Century Gothic"/>
              </a:rPr>
              <a:t>педагогических	работников,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7496" y="3752469"/>
            <a:ext cx="36023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6830" algn="l"/>
                <a:tab pos="2475230" algn="l"/>
              </a:tabLst>
            </a:pPr>
            <a:r>
              <a:rPr sz="1200" spc="-5" dirty="0">
                <a:latin typeface="Century Gothic"/>
                <a:cs typeface="Century Gothic"/>
              </a:rPr>
              <a:t>являющихся	учителями	обучающихся,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67496" y="3935348"/>
            <a:ext cx="36017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0435" algn="l"/>
                <a:tab pos="1792605" algn="l"/>
                <a:tab pos="2048510" algn="l"/>
                <a:tab pos="2846070" algn="l"/>
                <a:tab pos="3364229" algn="l"/>
              </a:tabLst>
            </a:pPr>
            <a:r>
              <a:rPr sz="1200" dirty="0">
                <a:latin typeface="Century Gothic"/>
                <a:cs typeface="Century Gothic"/>
              </a:rPr>
              <a:t>сд</a:t>
            </a:r>
            <a:r>
              <a:rPr sz="1200" spc="-5" dirty="0">
                <a:latin typeface="Century Gothic"/>
                <a:cs typeface="Century Gothic"/>
              </a:rPr>
              <a:t>а</a:t>
            </a:r>
            <a:r>
              <a:rPr sz="1200" dirty="0">
                <a:latin typeface="Century Gothic"/>
                <a:cs typeface="Century Gothic"/>
              </a:rPr>
              <a:t>ющ</a:t>
            </a:r>
            <a:r>
              <a:rPr sz="1200" spc="-10" dirty="0">
                <a:latin typeface="Century Gothic"/>
                <a:cs typeface="Century Gothic"/>
              </a:rPr>
              <a:t>и</a:t>
            </a:r>
            <a:r>
              <a:rPr sz="1200" dirty="0">
                <a:latin typeface="Century Gothic"/>
                <a:cs typeface="Century Gothic"/>
              </a:rPr>
              <a:t>х	</a:t>
            </a:r>
            <a:r>
              <a:rPr sz="1200" spc="-5" dirty="0">
                <a:latin typeface="Century Gothic"/>
                <a:cs typeface="Century Gothic"/>
              </a:rPr>
              <a:t>экзам</a:t>
            </a:r>
            <a:r>
              <a:rPr sz="1200" dirty="0">
                <a:latin typeface="Century Gothic"/>
                <a:cs typeface="Century Gothic"/>
              </a:rPr>
              <a:t>ен	в	д</a:t>
            </a:r>
            <a:r>
              <a:rPr sz="1200" spc="-5" dirty="0">
                <a:latin typeface="Century Gothic"/>
                <a:cs typeface="Century Gothic"/>
              </a:rPr>
              <a:t>а</a:t>
            </a:r>
            <a:r>
              <a:rPr sz="1200" spc="-10" dirty="0">
                <a:latin typeface="Century Gothic"/>
                <a:cs typeface="Century Gothic"/>
              </a:rPr>
              <a:t>н</a:t>
            </a:r>
            <a:r>
              <a:rPr sz="1200" spc="-5" dirty="0">
                <a:latin typeface="Century Gothic"/>
                <a:cs typeface="Century Gothic"/>
              </a:rPr>
              <a:t>но</a:t>
            </a:r>
            <a:r>
              <a:rPr sz="1200" dirty="0">
                <a:latin typeface="Century Gothic"/>
                <a:cs typeface="Century Gothic"/>
              </a:rPr>
              <a:t>м	</a:t>
            </a:r>
            <a:r>
              <a:rPr sz="1200" spc="-5" dirty="0">
                <a:latin typeface="Century Gothic"/>
                <a:cs typeface="Century Gothic"/>
              </a:rPr>
              <a:t>П</a:t>
            </a:r>
            <a:r>
              <a:rPr sz="1200" spc="5" dirty="0">
                <a:latin typeface="Century Gothic"/>
                <a:cs typeface="Century Gothic"/>
              </a:rPr>
              <a:t>П</a:t>
            </a:r>
            <a:r>
              <a:rPr sz="1200" dirty="0">
                <a:latin typeface="Century Gothic"/>
                <a:cs typeface="Century Gothic"/>
              </a:rPr>
              <a:t>Э	</a:t>
            </a:r>
            <a:r>
              <a:rPr sz="1200" spc="-15" dirty="0">
                <a:latin typeface="Century Gothic"/>
                <a:cs typeface="Century Gothic"/>
              </a:rPr>
              <a:t>(</a:t>
            </a:r>
            <a:r>
              <a:rPr sz="1200" spc="5" dirty="0">
                <a:latin typeface="Century Gothic"/>
                <a:cs typeface="Century Gothic"/>
              </a:rPr>
              <a:t>з</a:t>
            </a:r>
            <a:r>
              <a:rPr sz="1200" dirty="0">
                <a:latin typeface="Century Gothic"/>
                <a:cs typeface="Century Gothic"/>
              </a:rPr>
              <a:t>а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7496" y="4118229"/>
            <a:ext cx="3602354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  <a:tabLst>
                <a:tab pos="1308100" algn="l"/>
                <a:tab pos="2299970" algn="l"/>
                <a:tab pos="2602230" algn="l"/>
              </a:tabLst>
            </a:pPr>
            <a:r>
              <a:rPr sz="1200" spc="-5" dirty="0">
                <a:latin typeface="Century Gothic"/>
                <a:cs typeface="Century Gothic"/>
              </a:rPr>
              <a:t>исключением	ППЭ-ТОМ,	</a:t>
            </a:r>
            <a:r>
              <a:rPr sz="1200" dirty="0">
                <a:latin typeface="Century Gothic"/>
                <a:cs typeface="Century Gothic"/>
              </a:rPr>
              <a:t>в	</a:t>
            </a:r>
            <a:r>
              <a:rPr sz="1200" spc="-5" dirty="0">
                <a:latin typeface="Century Gothic"/>
                <a:cs typeface="Century Gothic"/>
              </a:rPr>
              <a:t>учреждениях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415"/>
              </a:lnSpc>
            </a:pPr>
            <a:r>
              <a:rPr sz="1200" spc="-5" dirty="0">
                <a:latin typeface="Century Gothic"/>
                <a:cs typeface="Century Gothic"/>
              </a:rPr>
              <a:t>уголовно-исполнительной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системы)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59141" y="5218048"/>
            <a:ext cx="4113529" cy="1297305"/>
            <a:chOff x="7859141" y="5218048"/>
            <a:chExt cx="4113529" cy="1297305"/>
          </a:xfrm>
        </p:grpSpPr>
        <p:sp>
          <p:nvSpPr>
            <p:cNvPr id="18" name="object 18"/>
            <p:cNvSpPr/>
            <p:nvPr/>
          </p:nvSpPr>
          <p:spPr>
            <a:xfrm>
              <a:off x="7862316" y="5221223"/>
              <a:ext cx="4107179" cy="1290955"/>
            </a:xfrm>
            <a:custGeom>
              <a:avLst/>
              <a:gdLst/>
              <a:ahLst/>
              <a:cxnLst/>
              <a:rect l="l" t="t" r="r" b="b"/>
              <a:pathLst>
                <a:path w="4107179" h="1290954">
                  <a:moveTo>
                    <a:pt x="3892041" y="0"/>
                  </a:moveTo>
                  <a:lnTo>
                    <a:pt x="215137" y="0"/>
                  </a:lnTo>
                  <a:lnTo>
                    <a:pt x="165791" y="5679"/>
                  </a:lnTo>
                  <a:lnTo>
                    <a:pt x="120501" y="21857"/>
                  </a:lnTo>
                  <a:lnTo>
                    <a:pt x="80557" y="47246"/>
                  </a:lnTo>
                  <a:lnTo>
                    <a:pt x="47246" y="80557"/>
                  </a:lnTo>
                  <a:lnTo>
                    <a:pt x="21857" y="120501"/>
                  </a:lnTo>
                  <a:lnTo>
                    <a:pt x="5679" y="165791"/>
                  </a:lnTo>
                  <a:lnTo>
                    <a:pt x="0" y="215137"/>
                  </a:lnTo>
                  <a:lnTo>
                    <a:pt x="0" y="1075689"/>
                  </a:lnTo>
                  <a:lnTo>
                    <a:pt x="5679" y="1125020"/>
                  </a:lnTo>
                  <a:lnTo>
                    <a:pt x="21857" y="1170303"/>
                  </a:lnTo>
                  <a:lnTo>
                    <a:pt x="47246" y="1210249"/>
                  </a:lnTo>
                  <a:lnTo>
                    <a:pt x="80557" y="1243565"/>
                  </a:lnTo>
                  <a:lnTo>
                    <a:pt x="120501" y="1268961"/>
                  </a:lnTo>
                  <a:lnTo>
                    <a:pt x="165791" y="1285146"/>
                  </a:lnTo>
                  <a:lnTo>
                    <a:pt x="215137" y="1290828"/>
                  </a:lnTo>
                  <a:lnTo>
                    <a:pt x="3892041" y="1290828"/>
                  </a:lnTo>
                  <a:lnTo>
                    <a:pt x="3941388" y="1285146"/>
                  </a:lnTo>
                  <a:lnTo>
                    <a:pt x="3986678" y="1268961"/>
                  </a:lnTo>
                  <a:lnTo>
                    <a:pt x="4026622" y="1243565"/>
                  </a:lnTo>
                  <a:lnTo>
                    <a:pt x="4059933" y="1210249"/>
                  </a:lnTo>
                  <a:lnTo>
                    <a:pt x="4085322" y="1170303"/>
                  </a:lnTo>
                  <a:lnTo>
                    <a:pt x="4101500" y="1125020"/>
                  </a:lnTo>
                  <a:lnTo>
                    <a:pt x="4107179" y="1075689"/>
                  </a:lnTo>
                  <a:lnTo>
                    <a:pt x="4107179" y="215137"/>
                  </a:lnTo>
                  <a:lnTo>
                    <a:pt x="4101500" y="165791"/>
                  </a:lnTo>
                  <a:lnTo>
                    <a:pt x="4085322" y="120501"/>
                  </a:lnTo>
                  <a:lnTo>
                    <a:pt x="4059933" y="80557"/>
                  </a:lnTo>
                  <a:lnTo>
                    <a:pt x="4026622" y="47246"/>
                  </a:lnTo>
                  <a:lnTo>
                    <a:pt x="3986678" y="21857"/>
                  </a:lnTo>
                  <a:lnTo>
                    <a:pt x="3941388" y="5679"/>
                  </a:lnTo>
                  <a:lnTo>
                    <a:pt x="3892041" y="0"/>
                  </a:lnTo>
                  <a:close/>
                </a:path>
              </a:pathLst>
            </a:custGeom>
            <a:solidFill>
              <a:srgbClr val="F97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62316" y="5221223"/>
              <a:ext cx="4107179" cy="1290955"/>
            </a:xfrm>
            <a:custGeom>
              <a:avLst/>
              <a:gdLst/>
              <a:ahLst/>
              <a:cxnLst/>
              <a:rect l="l" t="t" r="r" b="b"/>
              <a:pathLst>
                <a:path w="4107179" h="1290954">
                  <a:moveTo>
                    <a:pt x="0" y="215137"/>
                  </a:moveTo>
                  <a:lnTo>
                    <a:pt x="5679" y="165791"/>
                  </a:lnTo>
                  <a:lnTo>
                    <a:pt x="21857" y="120501"/>
                  </a:lnTo>
                  <a:lnTo>
                    <a:pt x="47246" y="80557"/>
                  </a:lnTo>
                  <a:lnTo>
                    <a:pt x="80557" y="47246"/>
                  </a:lnTo>
                  <a:lnTo>
                    <a:pt x="120501" y="21857"/>
                  </a:lnTo>
                  <a:lnTo>
                    <a:pt x="165791" y="5679"/>
                  </a:lnTo>
                  <a:lnTo>
                    <a:pt x="215137" y="0"/>
                  </a:lnTo>
                  <a:lnTo>
                    <a:pt x="3892041" y="0"/>
                  </a:lnTo>
                  <a:lnTo>
                    <a:pt x="3941388" y="5679"/>
                  </a:lnTo>
                  <a:lnTo>
                    <a:pt x="3986678" y="21857"/>
                  </a:lnTo>
                  <a:lnTo>
                    <a:pt x="4026622" y="47246"/>
                  </a:lnTo>
                  <a:lnTo>
                    <a:pt x="4059933" y="80557"/>
                  </a:lnTo>
                  <a:lnTo>
                    <a:pt x="4085322" y="120501"/>
                  </a:lnTo>
                  <a:lnTo>
                    <a:pt x="4101500" y="165791"/>
                  </a:lnTo>
                  <a:lnTo>
                    <a:pt x="4107179" y="215137"/>
                  </a:lnTo>
                  <a:lnTo>
                    <a:pt x="4107179" y="1075689"/>
                  </a:lnTo>
                  <a:lnTo>
                    <a:pt x="4101500" y="1125020"/>
                  </a:lnTo>
                  <a:lnTo>
                    <a:pt x="4085322" y="1170303"/>
                  </a:lnTo>
                  <a:lnTo>
                    <a:pt x="4059933" y="1210249"/>
                  </a:lnTo>
                  <a:lnTo>
                    <a:pt x="4026622" y="1243565"/>
                  </a:lnTo>
                  <a:lnTo>
                    <a:pt x="3986678" y="1268961"/>
                  </a:lnTo>
                  <a:lnTo>
                    <a:pt x="3941388" y="1285146"/>
                  </a:lnTo>
                  <a:lnTo>
                    <a:pt x="3892041" y="1290828"/>
                  </a:lnTo>
                  <a:lnTo>
                    <a:pt x="215137" y="1290828"/>
                  </a:lnTo>
                  <a:lnTo>
                    <a:pt x="165791" y="1285146"/>
                  </a:lnTo>
                  <a:lnTo>
                    <a:pt x="120501" y="1268961"/>
                  </a:lnTo>
                  <a:lnTo>
                    <a:pt x="80557" y="1243565"/>
                  </a:lnTo>
                  <a:lnTo>
                    <a:pt x="47246" y="1210249"/>
                  </a:lnTo>
                  <a:lnTo>
                    <a:pt x="21857" y="1170303"/>
                  </a:lnTo>
                  <a:lnTo>
                    <a:pt x="5679" y="1125020"/>
                  </a:lnTo>
                  <a:lnTo>
                    <a:pt x="0" y="1075689"/>
                  </a:lnTo>
                  <a:lnTo>
                    <a:pt x="0" y="215137"/>
                  </a:lnTo>
                  <a:close/>
                </a:path>
              </a:pathLst>
            </a:custGeom>
            <a:ln w="609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204961" y="5423712"/>
            <a:ext cx="34226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entury Gothic"/>
                <a:cs typeface="Century Gothic"/>
              </a:rPr>
              <a:t>Перенос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ответов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участника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ГИА</a:t>
            </a:r>
            <a:endParaRPr sz="1400">
              <a:latin typeface="Century Gothic"/>
              <a:cs typeface="Century Gothic"/>
            </a:endParaRPr>
          </a:p>
          <a:p>
            <a:pPr marL="12700" marR="5080" indent="4826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entury Gothic"/>
                <a:cs typeface="Century Gothic"/>
              </a:rPr>
              <a:t>с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компьютера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стандартные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бланки </a:t>
            </a:r>
            <a:r>
              <a:rPr sz="1400" spc="-37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ответов</a:t>
            </a:r>
            <a:r>
              <a:rPr sz="1400" spc="-8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осуществляется</a:t>
            </a:r>
            <a:r>
              <a:rPr sz="1400" spc="-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ассистентом </a:t>
            </a:r>
            <a:r>
              <a:rPr sz="1400" spc="-37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</a:t>
            </a:r>
            <a:r>
              <a:rPr sz="1400" spc="-5" dirty="0">
                <a:latin typeface="Century Gothic"/>
                <a:cs typeface="Century Gothic"/>
              </a:rPr>
              <a:t> присутствии</a:t>
            </a:r>
            <a:r>
              <a:rPr sz="1400" spc="3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члена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ГЭК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5447" y="5472684"/>
            <a:ext cx="396240" cy="78790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8199628" y="67056"/>
            <a:ext cx="3646804" cy="3662045"/>
            <a:chOff x="8199628" y="67056"/>
            <a:chExt cx="3646804" cy="366204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5224" y="67056"/>
              <a:ext cx="1290827" cy="10226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3283" y="1677669"/>
              <a:ext cx="184658" cy="2047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05724" y="3018504"/>
              <a:ext cx="256540" cy="68580"/>
            </a:xfrm>
            <a:custGeom>
              <a:avLst/>
              <a:gdLst/>
              <a:ahLst/>
              <a:cxnLst/>
              <a:rect l="l" t="t" r="r" b="b"/>
              <a:pathLst>
                <a:path w="256540" h="68580">
                  <a:moveTo>
                    <a:pt x="256476" y="0"/>
                  </a:moveTo>
                  <a:lnTo>
                    <a:pt x="0" y="0"/>
                  </a:lnTo>
                  <a:lnTo>
                    <a:pt x="0" y="68103"/>
                  </a:lnTo>
                  <a:lnTo>
                    <a:pt x="256476" y="68103"/>
                  </a:lnTo>
                  <a:lnTo>
                    <a:pt x="2564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05724" y="3018504"/>
              <a:ext cx="256540" cy="68580"/>
            </a:xfrm>
            <a:custGeom>
              <a:avLst/>
              <a:gdLst/>
              <a:ahLst/>
              <a:cxnLst/>
              <a:rect l="l" t="t" r="r" b="b"/>
              <a:pathLst>
                <a:path w="256540" h="68580">
                  <a:moveTo>
                    <a:pt x="0" y="68103"/>
                  </a:moveTo>
                  <a:lnTo>
                    <a:pt x="256476" y="68103"/>
                  </a:lnTo>
                  <a:lnTo>
                    <a:pt x="256476" y="0"/>
                  </a:lnTo>
                  <a:lnTo>
                    <a:pt x="0" y="0"/>
                  </a:lnTo>
                  <a:lnTo>
                    <a:pt x="0" y="68103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36204" y="3655005"/>
              <a:ext cx="256540" cy="67945"/>
            </a:xfrm>
            <a:custGeom>
              <a:avLst/>
              <a:gdLst/>
              <a:ahLst/>
              <a:cxnLst/>
              <a:rect l="l" t="t" r="r" b="b"/>
              <a:pathLst>
                <a:path w="256540" h="67945">
                  <a:moveTo>
                    <a:pt x="256476" y="0"/>
                  </a:moveTo>
                  <a:lnTo>
                    <a:pt x="0" y="0"/>
                  </a:lnTo>
                  <a:lnTo>
                    <a:pt x="0" y="67745"/>
                  </a:lnTo>
                  <a:lnTo>
                    <a:pt x="256476" y="67745"/>
                  </a:lnTo>
                  <a:lnTo>
                    <a:pt x="2564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36204" y="3655005"/>
              <a:ext cx="256540" cy="67945"/>
            </a:xfrm>
            <a:custGeom>
              <a:avLst/>
              <a:gdLst/>
              <a:ahLst/>
              <a:cxnLst/>
              <a:rect l="l" t="t" r="r" b="b"/>
              <a:pathLst>
                <a:path w="256540" h="67945">
                  <a:moveTo>
                    <a:pt x="0" y="67745"/>
                  </a:moveTo>
                  <a:lnTo>
                    <a:pt x="256476" y="67745"/>
                  </a:lnTo>
                  <a:lnTo>
                    <a:pt x="256476" y="0"/>
                  </a:lnTo>
                  <a:lnTo>
                    <a:pt x="0" y="0"/>
                  </a:lnTo>
                  <a:lnTo>
                    <a:pt x="0" y="67745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447801" y="133298"/>
            <a:ext cx="80653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chemeClr val="tx2"/>
                </a:solidFill>
              </a:rPr>
              <a:t>Ассистенты</a:t>
            </a:r>
            <a:endParaRPr sz="4000" b="1" dirty="0">
              <a:solidFill>
                <a:schemeClr val="tx2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9356" y="872997"/>
            <a:ext cx="7399655" cy="446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entury Gothic"/>
                <a:cs typeface="Century Gothic"/>
              </a:rPr>
              <a:t>Ассистенты,</a:t>
            </a:r>
            <a:r>
              <a:rPr sz="1400" b="1" spc="-4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оказывают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участникам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ГИА-9</a:t>
            </a:r>
            <a:endParaRPr sz="1400">
              <a:latin typeface="Century Gothic"/>
              <a:cs typeface="Century Gothic"/>
            </a:endParaRPr>
          </a:p>
          <a:p>
            <a:pPr marL="105410" marR="56515" algn="ctr">
              <a:lnSpc>
                <a:spcPts val="1670"/>
              </a:lnSpc>
              <a:spcBef>
                <a:spcPts val="60"/>
              </a:spcBef>
            </a:pPr>
            <a:r>
              <a:rPr sz="1400" b="1" dirty="0">
                <a:latin typeface="Century Gothic"/>
                <a:cs typeface="Century Gothic"/>
              </a:rPr>
              <a:t>с </a:t>
            </a:r>
            <a:r>
              <a:rPr sz="1400" b="1" spc="-5" dirty="0">
                <a:latin typeface="Century Gothic"/>
                <a:cs typeface="Century Gothic"/>
              </a:rPr>
              <a:t>ограниченными возможностями здоровья необходимую помощь </a:t>
            </a:r>
            <a:r>
              <a:rPr sz="1400" b="1" dirty="0">
                <a:latin typeface="Century Gothic"/>
                <a:cs typeface="Century Gothic"/>
              </a:rPr>
              <a:t>с учетом </a:t>
            </a:r>
            <a:r>
              <a:rPr sz="1400" b="1" spc="-5" dirty="0">
                <a:latin typeface="Century Gothic"/>
                <a:cs typeface="Century Gothic"/>
              </a:rPr>
              <a:t>их </a:t>
            </a:r>
            <a:r>
              <a:rPr sz="1400" b="1" spc="-380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индивидуальных</a:t>
            </a:r>
            <a:r>
              <a:rPr sz="1400" b="1" spc="-4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особенностей:</a:t>
            </a:r>
            <a:endParaRPr sz="1400">
              <a:latin typeface="Century Gothic"/>
              <a:cs typeface="Century Gothic"/>
            </a:endParaRPr>
          </a:p>
          <a:p>
            <a:pPr marL="184785" marR="6985" indent="-172720" algn="just">
              <a:lnSpc>
                <a:spcPct val="100000"/>
              </a:lnSpc>
              <a:spcBef>
                <a:spcPts val="550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latin typeface="Century Gothic"/>
                <a:cs typeface="Century Gothic"/>
              </a:rPr>
              <a:t>обеспечивают</a:t>
            </a:r>
            <a:r>
              <a:rPr sz="1400" spc="1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сопровождение</a:t>
            </a:r>
            <a:r>
              <a:rPr sz="1400" spc="13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участника</a:t>
            </a:r>
            <a:r>
              <a:rPr sz="1400" spc="1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экзамена</a:t>
            </a:r>
            <a:r>
              <a:rPr sz="1400" spc="1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</a:t>
            </a:r>
            <a:r>
              <a:rPr sz="1400" spc="1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ОВЗ,</a:t>
            </a:r>
            <a:r>
              <a:rPr sz="1400" spc="114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ребенка-инвалида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-5" dirty="0">
                <a:latin typeface="Century Gothic"/>
                <a:cs typeface="Century Gothic"/>
              </a:rPr>
              <a:t> инвалида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ОО,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на</a:t>
            </a:r>
            <a:r>
              <a:rPr sz="1400" spc="-5" dirty="0">
                <a:latin typeface="Century Gothic"/>
                <a:cs typeface="Century Gothic"/>
              </a:rPr>
              <a:t> базе</a:t>
            </a:r>
            <a:r>
              <a:rPr sz="1400" spc="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которой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организован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ППЭ</a:t>
            </a:r>
            <a:endParaRPr sz="1400">
              <a:latin typeface="Century Gothic"/>
              <a:cs typeface="Century Gothic"/>
            </a:endParaRPr>
          </a:p>
          <a:p>
            <a:pPr marL="184785" marR="635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latin typeface="Century Gothic"/>
                <a:cs typeface="Century Gothic"/>
              </a:rPr>
              <a:t>оказывают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техническую</a:t>
            </a:r>
            <a:r>
              <a:rPr sz="1400" spc="3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помощь </a:t>
            </a:r>
            <a:r>
              <a:rPr sz="1400" dirty="0">
                <a:latin typeface="Century Gothic"/>
                <a:cs typeface="Century Gothic"/>
              </a:rPr>
              <a:t>в </a:t>
            </a:r>
            <a:r>
              <a:rPr sz="1400" spc="-5" dirty="0">
                <a:latin typeface="Century Gothic"/>
                <a:cs typeface="Century Gothic"/>
              </a:rPr>
              <a:t>части</a:t>
            </a:r>
            <a:r>
              <a:rPr sz="1400" spc="3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передвижения</a:t>
            </a:r>
            <a:r>
              <a:rPr sz="1400" spc="3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</a:t>
            </a:r>
            <a:r>
              <a:rPr sz="1400" spc="38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ППЭ,</a:t>
            </a:r>
            <a:r>
              <a:rPr sz="1400" spc="3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ориентации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(в </a:t>
            </a:r>
            <a:r>
              <a:rPr sz="1400" spc="-5" dirty="0">
                <a:latin typeface="Century Gothic"/>
                <a:cs typeface="Century Gothic"/>
              </a:rPr>
              <a:t>том числе помогают им занять рабочее место </a:t>
            </a:r>
            <a:r>
              <a:rPr sz="1400" dirty="0">
                <a:latin typeface="Century Gothic"/>
                <a:cs typeface="Century Gothic"/>
              </a:rPr>
              <a:t>в </a:t>
            </a:r>
            <a:r>
              <a:rPr sz="1400" spc="-5" dirty="0">
                <a:latin typeface="Century Gothic"/>
                <a:cs typeface="Century Gothic"/>
              </a:rPr>
              <a:t>аудитории) </a:t>
            </a:r>
            <a:r>
              <a:rPr sz="1400" dirty="0">
                <a:latin typeface="Century Gothic"/>
                <a:cs typeface="Century Gothic"/>
              </a:rPr>
              <a:t>и </a:t>
            </a:r>
            <a:r>
              <a:rPr sz="1400" spc="-5" dirty="0">
                <a:latin typeface="Century Gothic"/>
                <a:cs typeface="Century Gothic"/>
              </a:rPr>
              <a:t>получении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информации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(не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относящейся</a:t>
            </a:r>
            <a:r>
              <a:rPr sz="1400" dirty="0">
                <a:latin typeface="Century Gothic"/>
                <a:cs typeface="Century Gothic"/>
              </a:rPr>
              <a:t> к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содержанию</a:t>
            </a:r>
            <a:r>
              <a:rPr sz="1400" dirty="0">
                <a:latin typeface="Century Gothic"/>
                <a:cs typeface="Century Gothic"/>
              </a:rPr>
              <a:t> 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выполнению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заданий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экзаменационной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работы)</a:t>
            </a:r>
            <a:endParaRPr sz="1400">
              <a:latin typeface="Century Gothic"/>
              <a:cs typeface="Century Gothic"/>
            </a:endParaRPr>
          </a:p>
          <a:p>
            <a:pPr marL="184785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dirty="0">
                <a:latin typeface="Century Gothic"/>
                <a:cs typeface="Century Gothic"/>
              </a:rPr>
              <a:t>оказывают     </a:t>
            </a:r>
            <a:r>
              <a:rPr sz="1400" spc="3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техническую     </a:t>
            </a:r>
            <a:r>
              <a:rPr sz="1400" spc="3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помощь</a:t>
            </a:r>
            <a:r>
              <a:rPr sz="1400" spc="495" dirty="0">
                <a:latin typeface="Century Gothic"/>
                <a:cs typeface="Century Gothic"/>
              </a:rPr>
              <a:t>  </a:t>
            </a:r>
            <a:r>
              <a:rPr sz="1400" spc="50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     </a:t>
            </a:r>
            <a:r>
              <a:rPr sz="1400" spc="3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обеспечении     </a:t>
            </a:r>
            <a:r>
              <a:rPr sz="1400" spc="3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коммуникации</a:t>
            </a:r>
            <a:endParaRPr sz="1400">
              <a:latin typeface="Century Gothic"/>
              <a:cs typeface="Century Gothic"/>
            </a:endParaRPr>
          </a:p>
          <a:p>
            <a:pPr marL="184785" algn="just">
              <a:lnSpc>
                <a:spcPct val="100000"/>
              </a:lnSpc>
            </a:pPr>
            <a:r>
              <a:rPr sz="1400" spc="-10" dirty="0">
                <a:latin typeface="Century Gothic"/>
                <a:cs typeface="Century Gothic"/>
              </a:rPr>
              <a:t>(с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сотрудниками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ППЭ)</a:t>
            </a:r>
            <a:endParaRPr sz="1400">
              <a:latin typeface="Century Gothic"/>
              <a:cs typeface="Century Gothic"/>
            </a:endParaRPr>
          </a:p>
          <a:p>
            <a:pPr marL="184785" marR="5715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latin typeface="Century Gothic"/>
                <a:cs typeface="Century Gothic"/>
              </a:rPr>
              <a:t>оказывают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помощь</a:t>
            </a:r>
            <a:r>
              <a:rPr sz="1400" dirty="0">
                <a:latin typeface="Century Gothic"/>
                <a:cs typeface="Century Gothic"/>
              </a:rPr>
              <a:t> в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использовании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технических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средств,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необходимых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для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выполнения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заданий, </a:t>
            </a:r>
            <a:r>
              <a:rPr sz="1400" dirty="0">
                <a:latin typeface="Century Gothic"/>
                <a:cs typeface="Century Gothic"/>
              </a:rPr>
              <a:t>технических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средств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(изделий)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реабилитации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обучения</a:t>
            </a:r>
            <a:endParaRPr sz="1400">
              <a:latin typeface="Century Gothic"/>
              <a:cs typeface="Century Gothic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latin typeface="Century Gothic"/>
                <a:cs typeface="Century Gothic"/>
              </a:rPr>
              <a:t>оказывают</a:t>
            </a:r>
            <a:r>
              <a:rPr sz="1400" spc="36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помощь</a:t>
            </a:r>
            <a:r>
              <a:rPr sz="1400" spc="3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</a:t>
            </a:r>
            <a:r>
              <a:rPr sz="1400" spc="36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ведении</a:t>
            </a:r>
            <a:r>
              <a:rPr sz="1400" spc="3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записей,</a:t>
            </a:r>
            <a:r>
              <a:rPr sz="1400" spc="3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чтении</a:t>
            </a:r>
            <a:r>
              <a:rPr sz="1400" spc="36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заданий</a:t>
            </a:r>
            <a:r>
              <a:rPr sz="1400" spc="36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(оказывают</a:t>
            </a:r>
            <a:r>
              <a:rPr sz="1400" spc="36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помощь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 </a:t>
            </a:r>
            <a:r>
              <a:rPr sz="1400" spc="-5" dirty="0">
                <a:latin typeface="Century Gothic"/>
                <a:cs typeface="Century Gothic"/>
              </a:rPr>
              <a:t>фиксации положения </a:t>
            </a:r>
            <a:r>
              <a:rPr sz="1400" dirty="0">
                <a:latin typeface="Century Gothic"/>
                <a:cs typeface="Century Gothic"/>
              </a:rPr>
              <a:t>тела, </a:t>
            </a:r>
            <a:r>
              <a:rPr sz="1400" spc="-5" dirty="0">
                <a:latin typeface="Century Gothic"/>
                <a:cs typeface="Century Gothic"/>
              </a:rPr>
              <a:t>ручки </a:t>
            </a:r>
            <a:r>
              <a:rPr sz="1400" dirty="0">
                <a:latin typeface="Century Gothic"/>
                <a:cs typeface="Century Gothic"/>
              </a:rPr>
              <a:t>в кисти </a:t>
            </a:r>
            <a:r>
              <a:rPr sz="1400" spc="-5" dirty="0">
                <a:latin typeface="Century Gothic"/>
                <a:cs typeface="Century Gothic"/>
              </a:rPr>
              <a:t>руки; помогают при оформлении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регистрационных</a:t>
            </a:r>
            <a:r>
              <a:rPr sz="1400" spc="1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полей</a:t>
            </a:r>
            <a:r>
              <a:rPr sz="1400" spc="17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бланков</a:t>
            </a:r>
            <a:r>
              <a:rPr sz="1400" spc="16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экзаменационной</a:t>
            </a:r>
            <a:r>
              <a:rPr sz="1400" spc="16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работы;</a:t>
            </a:r>
            <a:r>
              <a:rPr sz="1400" spc="16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переносят</a:t>
            </a:r>
            <a:r>
              <a:rPr sz="1400" spc="17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ответы </a:t>
            </a:r>
            <a:r>
              <a:rPr sz="1400" spc="-37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в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экзаменационные</a:t>
            </a:r>
            <a:r>
              <a:rPr sz="1400" dirty="0">
                <a:latin typeface="Century Gothic"/>
                <a:cs typeface="Century Gothic"/>
              </a:rPr>
              <a:t> бланки),удержании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КИМ</a:t>
            </a:r>
            <a:r>
              <a:rPr sz="1400" dirty="0">
                <a:latin typeface="Century Gothic"/>
                <a:cs typeface="Century Gothic"/>
              </a:rPr>
              <a:t> в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вертикальном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положении,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фиксации строки/абзаца (для участников экзамена </a:t>
            </a:r>
            <a:r>
              <a:rPr sz="1400" dirty="0">
                <a:latin typeface="Century Gothic"/>
                <a:cs typeface="Century Gothic"/>
              </a:rPr>
              <a:t>с </a:t>
            </a:r>
            <a:r>
              <a:rPr sz="1400" spc="-5" dirty="0">
                <a:latin typeface="Century Gothic"/>
                <a:cs typeface="Century Gothic"/>
              </a:rPr>
              <a:t>нарушением опорно- 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двигательного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аппарата)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9356" y="5383529"/>
            <a:ext cx="73983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5420" algn="l"/>
                <a:tab pos="1496695" algn="l"/>
                <a:tab pos="2995295" algn="l"/>
                <a:tab pos="4118610" algn="l"/>
                <a:tab pos="4820920" algn="l"/>
                <a:tab pos="6259830" algn="l"/>
              </a:tabLst>
            </a:pPr>
            <a:r>
              <a:rPr sz="1400" spc="-5" dirty="0">
                <a:latin typeface="Century Gothic"/>
                <a:cs typeface="Century Gothic"/>
              </a:rPr>
              <a:t>оказывают	</a:t>
            </a:r>
            <a:r>
              <a:rPr sz="1400" dirty="0">
                <a:latin typeface="Century Gothic"/>
                <a:cs typeface="Century Gothic"/>
              </a:rPr>
              <a:t>техническую	</a:t>
            </a:r>
            <a:r>
              <a:rPr sz="1400" spc="-5" dirty="0">
                <a:latin typeface="Century Gothic"/>
                <a:cs typeface="Century Gothic"/>
              </a:rPr>
              <a:t>помощь	при	выполнении	письменной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1568" y="5596839"/>
            <a:ext cx="7225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entury Gothic"/>
                <a:cs typeface="Century Gothic"/>
              </a:rPr>
              <a:t>экзаменационной</a:t>
            </a:r>
            <a:r>
              <a:rPr sz="1400" spc="2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работы</a:t>
            </a:r>
            <a:r>
              <a:rPr sz="1400" spc="20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на</a:t>
            </a:r>
            <a:r>
              <a:rPr sz="1400" spc="204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компьютере</a:t>
            </a:r>
            <a:r>
              <a:rPr sz="1400" spc="200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(настройки</a:t>
            </a:r>
            <a:r>
              <a:rPr sz="1400" spc="204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на</a:t>
            </a:r>
            <a:r>
              <a:rPr sz="1400" spc="204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экране;</a:t>
            </a:r>
            <a:r>
              <a:rPr sz="1400" spc="19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изменение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9356" y="5810199"/>
            <a:ext cx="7398384" cy="74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  <a:tabLst>
                <a:tab pos="1508760" algn="l"/>
                <a:tab pos="2501265" algn="l"/>
                <a:tab pos="4043679" algn="l"/>
                <a:tab pos="5956300" algn="l"/>
                <a:tab pos="7156450" algn="l"/>
              </a:tabLst>
            </a:pPr>
            <a:r>
              <a:rPr sz="1400" spc="-15" dirty="0">
                <a:latin typeface="Century Gothic"/>
                <a:cs typeface="Century Gothic"/>
              </a:rPr>
              <a:t>(</a:t>
            </a:r>
            <a:r>
              <a:rPr sz="1400" spc="-5" dirty="0">
                <a:latin typeface="Century Gothic"/>
                <a:cs typeface="Century Gothic"/>
              </a:rPr>
              <a:t>у</a:t>
            </a:r>
            <a:r>
              <a:rPr sz="1400" spc="5" dirty="0">
                <a:latin typeface="Century Gothic"/>
                <a:cs typeface="Century Gothic"/>
              </a:rPr>
              <a:t>в</a:t>
            </a:r>
            <a:r>
              <a:rPr sz="1400" dirty="0">
                <a:latin typeface="Century Gothic"/>
                <a:cs typeface="Century Gothic"/>
              </a:rPr>
              <a:t>ел</a:t>
            </a:r>
            <a:r>
              <a:rPr sz="1400" spc="-15" dirty="0">
                <a:latin typeface="Century Gothic"/>
                <a:cs typeface="Century Gothic"/>
              </a:rPr>
              <a:t>и</a:t>
            </a:r>
            <a:r>
              <a:rPr sz="1400" dirty="0">
                <a:latin typeface="Century Gothic"/>
                <a:cs typeface="Century Gothic"/>
              </a:rPr>
              <a:t>чение)	</a:t>
            </a:r>
            <a:r>
              <a:rPr sz="1400" spc="-10" dirty="0">
                <a:latin typeface="Century Gothic"/>
                <a:cs typeface="Century Gothic"/>
              </a:rPr>
              <a:t>ш</a:t>
            </a:r>
            <a:r>
              <a:rPr sz="1400" spc="-5" dirty="0">
                <a:latin typeface="Century Gothic"/>
                <a:cs typeface="Century Gothic"/>
              </a:rPr>
              <a:t>р</a:t>
            </a:r>
            <a:r>
              <a:rPr sz="1400" spc="-10" dirty="0">
                <a:latin typeface="Century Gothic"/>
                <a:cs typeface="Century Gothic"/>
              </a:rPr>
              <a:t>и</a:t>
            </a:r>
            <a:r>
              <a:rPr sz="1400" dirty="0">
                <a:latin typeface="Century Gothic"/>
                <a:cs typeface="Century Gothic"/>
              </a:rPr>
              <a:t>фта;	</a:t>
            </a:r>
            <a:r>
              <a:rPr sz="1400" spc="-5" dirty="0">
                <a:latin typeface="Century Gothic"/>
                <a:cs typeface="Century Gothic"/>
              </a:rPr>
              <a:t>ра</a:t>
            </a:r>
            <a:r>
              <a:rPr sz="1400" spc="5" dirty="0">
                <a:latin typeface="Century Gothic"/>
                <a:cs typeface="Century Gothic"/>
              </a:rPr>
              <a:t>с</a:t>
            </a:r>
            <a:r>
              <a:rPr sz="1400" spc="-15" dirty="0">
                <a:latin typeface="Century Gothic"/>
                <a:cs typeface="Century Gothic"/>
              </a:rPr>
              <a:t>п</a:t>
            </a:r>
            <a:r>
              <a:rPr sz="1400" spc="-10" dirty="0">
                <a:latin typeface="Century Gothic"/>
                <a:cs typeface="Century Gothic"/>
              </a:rPr>
              <a:t>о</a:t>
            </a:r>
            <a:r>
              <a:rPr sz="1400" spc="-15" dirty="0">
                <a:latin typeface="Century Gothic"/>
                <a:cs typeface="Century Gothic"/>
              </a:rPr>
              <a:t>л</a:t>
            </a:r>
            <a:r>
              <a:rPr sz="1400" dirty="0">
                <a:latin typeface="Century Gothic"/>
                <a:cs typeface="Century Gothic"/>
              </a:rPr>
              <a:t>о</a:t>
            </a:r>
            <a:r>
              <a:rPr sz="1400" spc="-5" dirty="0">
                <a:latin typeface="Century Gothic"/>
                <a:cs typeface="Century Gothic"/>
              </a:rPr>
              <a:t>ж</a:t>
            </a:r>
            <a:r>
              <a:rPr sz="1400" spc="-15" dirty="0">
                <a:latin typeface="Century Gothic"/>
                <a:cs typeface="Century Gothic"/>
              </a:rPr>
              <a:t>е</a:t>
            </a:r>
            <a:r>
              <a:rPr sz="1400" spc="-5" dirty="0">
                <a:latin typeface="Century Gothic"/>
                <a:cs typeface="Century Gothic"/>
              </a:rPr>
              <a:t>ни</a:t>
            </a:r>
            <a:r>
              <a:rPr sz="1400" dirty="0">
                <a:latin typeface="Century Gothic"/>
                <a:cs typeface="Century Gothic"/>
              </a:rPr>
              <a:t>е	</a:t>
            </a:r>
            <a:r>
              <a:rPr sz="1400" spc="-5" dirty="0">
                <a:latin typeface="Century Gothic"/>
                <a:cs typeface="Century Gothic"/>
              </a:rPr>
              <a:t>экз</a:t>
            </a:r>
            <a:r>
              <a:rPr sz="1400" spc="-20" dirty="0">
                <a:latin typeface="Century Gothic"/>
                <a:cs typeface="Century Gothic"/>
              </a:rPr>
              <a:t>а</a:t>
            </a:r>
            <a:r>
              <a:rPr sz="1400" dirty="0">
                <a:latin typeface="Century Gothic"/>
                <a:cs typeface="Century Gothic"/>
              </a:rPr>
              <a:t>м</a:t>
            </a:r>
            <a:r>
              <a:rPr sz="1400" spc="-15" dirty="0">
                <a:latin typeface="Century Gothic"/>
                <a:cs typeface="Century Gothic"/>
              </a:rPr>
              <a:t>е</a:t>
            </a:r>
            <a:r>
              <a:rPr sz="1400" spc="-5" dirty="0">
                <a:latin typeface="Century Gothic"/>
                <a:cs typeface="Century Gothic"/>
              </a:rPr>
              <a:t>национ</a:t>
            </a:r>
            <a:r>
              <a:rPr sz="1400" spc="-15" dirty="0">
                <a:latin typeface="Century Gothic"/>
                <a:cs typeface="Century Gothic"/>
              </a:rPr>
              <a:t>н</a:t>
            </a:r>
            <a:r>
              <a:rPr sz="1400" spc="-10" dirty="0">
                <a:latin typeface="Century Gothic"/>
                <a:cs typeface="Century Gothic"/>
              </a:rPr>
              <a:t>о</a:t>
            </a:r>
            <a:r>
              <a:rPr sz="1400" spc="-20" dirty="0">
                <a:latin typeface="Century Gothic"/>
                <a:cs typeface="Century Gothic"/>
              </a:rPr>
              <a:t>г</a:t>
            </a:r>
            <a:r>
              <a:rPr sz="1400" dirty="0">
                <a:latin typeface="Century Gothic"/>
                <a:cs typeface="Century Gothic"/>
              </a:rPr>
              <a:t>о	м</a:t>
            </a:r>
            <a:r>
              <a:rPr sz="1400" spc="-10" dirty="0">
                <a:latin typeface="Century Gothic"/>
                <a:cs typeface="Century Gothic"/>
              </a:rPr>
              <a:t>а</a:t>
            </a:r>
            <a:r>
              <a:rPr sz="1400" dirty="0">
                <a:latin typeface="Century Gothic"/>
                <a:cs typeface="Century Gothic"/>
              </a:rPr>
              <a:t>териа</a:t>
            </a:r>
            <a:r>
              <a:rPr sz="1400" spc="-5" dirty="0">
                <a:latin typeface="Century Gothic"/>
                <a:cs typeface="Century Gothic"/>
              </a:rPr>
              <a:t>л</a:t>
            </a:r>
            <a:r>
              <a:rPr sz="1400" dirty="0">
                <a:latin typeface="Century Gothic"/>
                <a:cs typeface="Century Gothic"/>
              </a:rPr>
              <a:t>а	на</a:t>
            </a:r>
            <a:endParaRPr sz="1400">
              <a:latin typeface="Century Gothic"/>
              <a:cs typeface="Century Gothic"/>
            </a:endParaRPr>
          </a:p>
          <a:p>
            <a:pPr marL="184785">
              <a:lnSpc>
                <a:spcPct val="100000"/>
              </a:lnSpc>
            </a:pPr>
            <a:r>
              <a:rPr sz="1400" spc="-5" dirty="0">
                <a:latin typeface="Century Gothic"/>
                <a:cs typeface="Century Gothic"/>
              </a:rPr>
              <a:t>экране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компьютера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с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учетом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особенностей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зрения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и</a:t>
            </a:r>
            <a:r>
              <a:rPr sz="1400" spc="-5" dirty="0">
                <a:latin typeface="Century Gothic"/>
                <a:cs typeface="Century Gothic"/>
              </a:rPr>
              <a:t> др.)</a:t>
            </a:r>
            <a:endParaRPr sz="1400">
              <a:latin typeface="Century Gothic"/>
              <a:cs typeface="Century Gothic"/>
            </a:endParaRPr>
          </a:p>
          <a:p>
            <a:pPr marL="184785" indent="-172720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latin typeface="Century Gothic"/>
                <a:cs typeface="Century Gothic"/>
              </a:rPr>
              <a:t>вызывают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медперсонал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(при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необходимости)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66800" y="1905000"/>
            <a:ext cx="10703686" cy="3109826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90"/>
              </a:spcBef>
            </a:pP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Общественное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наблюдение </a:t>
            </a:r>
            <a:r>
              <a:rPr sz="4400" b="1" spc="-885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в</a:t>
            </a:r>
            <a:r>
              <a:rPr sz="4400" b="1" spc="-10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региональном</a:t>
            </a:r>
            <a:r>
              <a:rPr sz="4400" b="1" spc="5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dirty="0">
                <a:solidFill>
                  <a:schemeClr val="accent2"/>
                </a:solidFill>
                <a:latin typeface="Century Gothic"/>
                <a:cs typeface="Century Gothic"/>
              </a:rPr>
              <a:t>центре </a:t>
            </a:r>
            <a:r>
              <a:rPr sz="4400" b="1" spc="5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обработки информации, </a:t>
            </a:r>
            <a:r>
              <a:rPr lang="ru-RU" sz="4400" b="1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при работе предметной комиссии</a:t>
            </a:r>
            <a:r>
              <a:rPr sz="4400" b="1" spc="-5" dirty="0" smtClean="0">
                <a:solidFill>
                  <a:schemeClr val="accent2"/>
                </a:solidFill>
                <a:latin typeface="Century Gothic"/>
                <a:cs typeface="Century Gothic"/>
              </a:rPr>
              <a:t>, </a:t>
            </a:r>
            <a:r>
              <a:rPr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конфликтной</a:t>
            </a:r>
            <a:r>
              <a:rPr sz="4400" b="1" spc="15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  <a:r>
              <a:rPr sz="4400" b="1" spc="-5" dirty="0">
                <a:solidFill>
                  <a:schemeClr val="accent2"/>
                </a:solidFill>
                <a:latin typeface="Century Gothic"/>
                <a:cs typeface="Century Gothic"/>
              </a:rPr>
              <a:t>комиссии</a:t>
            </a:r>
            <a:endParaRPr sz="4400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00818" y="555751"/>
            <a:ext cx="1408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CC293D"/>
                </a:solidFill>
                <a:latin typeface="Calibri"/>
                <a:cs typeface="Calibri"/>
              </a:rPr>
              <a:t>Апрель</a:t>
            </a:r>
            <a:r>
              <a:rPr sz="2000" spc="-85" dirty="0">
                <a:solidFill>
                  <a:srgbClr val="CC293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CC293D"/>
                </a:solidFill>
                <a:latin typeface="Calibri"/>
                <a:cs typeface="Calibri"/>
              </a:rPr>
              <a:t>2019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9131" y="432816"/>
            <a:ext cx="1981200" cy="92506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6172" y="1501139"/>
            <a:ext cx="10067925" cy="4899660"/>
          </a:xfrm>
          <a:custGeom>
            <a:avLst/>
            <a:gdLst/>
            <a:ahLst/>
            <a:cxnLst/>
            <a:rect l="l" t="t" r="r" b="b"/>
            <a:pathLst>
              <a:path w="10067925" h="4899660">
                <a:moveTo>
                  <a:pt x="10067544" y="0"/>
                </a:moveTo>
                <a:lnTo>
                  <a:pt x="0" y="0"/>
                </a:lnTo>
                <a:lnTo>
                  <a:pt x="0" y="4899660"/>
                </a:lnTo>
                <a:lnTo>
                  <a:pt x="10067544" y="4899660"/>
                </a:lnTo>
                <a:lnTo>
                  <a:pt x="10067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4911" y="1066038"/>
            <a:ext cx="9911080" cy="470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Общественным</a:t>
            </a:r>
            <a:r>
              <a:rPr sz="2000" b="1" spc="-3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наблюдателям</a:t>
            </a:r>
            <a:r>
              <a:rPr sz="2000" b="1" spc="-4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предоставляется</a:t>
            </a:r>
            <a:r>
              <a:rPr sz="2000" b="1" spc="-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право</a:t>
            </a: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:</a:t>
            </a:r>
            <a:endParaRPr sz="2000" dirty="0">
              <a:latin typeface="Century Gothic"/>
              <a:cs typeface="Century Gothic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124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присутствовать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всех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этапах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обработки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ЭМ,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включая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приемку,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обработку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экзаменационных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результатов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ОГЭ,</a:t>
            </a:r>
            <a:r>
              <a:rPr sz="1600" spc="-5" dirty="0">
                <a:latin typeface="Century Gothic"/>
                <a:cs typeface="Century Gothic"/>
              </a:rPr>
              <a:t> ГВЭ;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проверке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ЭР</a:t>
            </a:r>
            <a:r>
              <a:rPr sz="1600" spc="-5" dirty="0">
                <a:latin typeface="Century Gothic"/>
                <a:cs typeface="Century Gothic"/>
              </a:rPr>
              <a:t> 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местах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работы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предметных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комиссий;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рассмотрении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апелляций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работы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конфликтной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комиссии</a:t>
            </a:r>
            <a:endParaRPr sz="1600" dirty="0">
              <a:latin typeface="Century Gothic"/>
              <a:cs typeface="Century Gothic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свободно перемещаться </a:t>
            </a:r>
            <a:r>
              <a:rPr sz="1600" dirty="0">
                <a:latin typeface="Century Gothic"/>
                <a:cs typeface="Century Gothic"/>
              </a:rPr>
              <a:t>по </a:t>
            </a:r>
            <a:r>
              <a:rPr sz="1600" spc="-5" dirty="0">
                <a:latin typeface="Century Gothic"/>
                <a:cs typeface="Century Gothic"/>
              </a:rPr>
              <a:t>местам проведения ГИА </a:t>
            </a:r>
            <a:r>
              <a:rPr sz="1600" spc="-10" dirty="0">
                <a:latin typeface="Century Gothic"/>
                <a:cs typeface="Century Gothic"/>
              </a:rPr>
              <a:t>(региональному </a:t>
            </a:r>
            <a:r>
              <a:rPr sz="1600" spc="-5" dirty="0">
                <a:latin typeface="Century Gothic"/>
                <a:cs typeface="Century Gothic"/>
              </a:rPr>
              <a:t>центру обработки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информации,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пункту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проверки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заданий,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месту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работы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конфликтной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комиссии);</a:t>
            </a:r>
            <a:endParaRPr sz="1600" dirty="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направлять информацию о выявленных нарушениях </a:t>
            </a:r>
            <a:r>
              <a:rPr sz="1600" spc="-10" dirty="0">
                <a:latin typeface="Century Gothic"/>
                <a:cs typeface="Century Gothic"/>
              </a:rPr>
              <a:t>Порядка </a:t>
            </a:r>
            <a:r>
              <a:rPr sz="1600" spc="-5" dirty="0">
                <a:latin typeface="Century Gothic"/>
                <a:cs typeface="Century Gothic"/>
              </a:rPr>
              <a:t>ГИА, в </a:t>
            </a:r>
            <a:r>
              <a:rPr sz="1600" spc="-10" dirty="0">
                <a:latin typeface="Century Gothic"/>
                <a:cs typeface="Century Gothic"/>
              </a:rPr>
              <a:t>федеральные </a:t>
            </a:r>
            <a:r>
              <a:rPr sz="1600" spc="-5" dirty="0">
                <a:latin typeface="Century Gothic"/>
                <a:cs typeface="Century Gothic"/>
              </a:rPr>
              <a:t>органы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исполнительной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власти,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том</a:t>
            </a:r>
            <a:r>
              <a:rPr sz="1600" dirty="0">
                <a:latin typeface="Century Gothic"/>
                <a:cs typeface="Century Gothic"/>
              </a:rPr>
              <a:t> числе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Рособрнадзор,</a:t>
            </a:r>
            <a:r>
              <a:rPr sz="1600" dirty="0">
                <a:latin typeface="Century Gothic"/>
                <a:cs typeface="Century Gothic"/>
              </a:rPr>
              <a:t> ОИВ,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ГЭК,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органы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местного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самоуправления,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осуществляющие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управление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сфере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образования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(министерство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образования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науки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Архангельской области)</a:t>
            </a:r>
            <a:endParaRPr sz="1600" dirty="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60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10" dirty="0">
                <a:latin typeface="Century Gothic"/>
                <a:cs typeface="Century Gothic"/>
              </a:rPr>
              <a:t>решать</a:t>
            </a:r>
            <a:r>
              <a:rPr sz="1600" spc="-5" dirty="0">
                <a:latin typeface="Century Gothic"/>
                <a:cs typeface="Century Gothic"/>
              </a:rPr>
              <a:t> все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возникающие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вопросы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 всех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этапах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обработки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ЭМ:</a:t>
            </a:r>
            <a:endParaRPr sz="1600" dirty="0">
              <a:latin typeface="Century Gothic"/>
              <a:cs typeface="Century Gothic"/>
            </a:endParaRPr>
          </a:p>
          <a:p>
            <a:pPr marL="372110" marR="1527810">
              <a:lnSpc>
                <a:spcPct val="131200"/>
              </a:lnSpc>
            </a:pP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руководителем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РЦОИ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(на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этапе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обработки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экзаменационных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материалов) </a:t>
            </a:r>
            <a:r>
              <a:rPr sz="1600" spc="-4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председателем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предметной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комиссии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(в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пункте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проверки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заданий)</a:t>
            </a:r>
            <a:endParaRPr sz="1600" dirty="0">
              <a:latin typeface="Century Gothic"/>
              <a:cs typeface="Century Gothic"/>
            </a:endParaRPr>
          </a:p>
          <a:p>
            <a:pPr marL="37211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председателем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конфликтной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комиссии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15" dirty="0">
                <a:latin typeface="Century Gothic"/>
                <a:cs typeface="Century Gothic"/>
              </a:rPr>
              <a:t>(при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рассмотрении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апелляций)</a:t>
            </a:r>
            <a:endParaRPr sz="1600" dirty="0">
              <a:latin typeface="Century Gothic"/>
              <a:cs typeface="Century Gothic"/>
            </a:endParaRPr>
          </a:p>
          <a:p>
            <a:pPr marL="372110">
              <a:lnSpc>
                <a:spcPct val="100000"/>
              </a:lnSpc>
              <a:spcBef>
                <a:spcPts val="600"/>
              </a:spcBef>
            </a:pPr>
            <a:r>
              <a:rPr sz="1600" spc="-5" dirty="0" smtClean="0">
                <a:latin typeface="Century Gothic"/>
                <a:cs typeface="Century Gothic"/>
              </a:rPr>
              <a:t>с</a:t>
            </a:r>
            <a:r>
              <a:rPr sz="1600" spc="-25" dirty="0" smtClean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членами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ГЭК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3242" y="245109"/>
            <a:ext cx="9114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Права</a:t>
            </a:r>
            <a:r>
              <a:rPr sz="2700" spc="-5" dirty="0"/>
              <a:t> </a:t>
            </a:r>
            <a:r>
              <a:rPr sz="2700" dirty="0"/>
              <a:t>и</a:t>
            </a:r>
            <a:r>
              <a:rPr sz="2700" spc="-5" dirty="0"/>
              <a:t> обязанности</a:t>
            </a:r>
            <a:r>
              <a:rPr sz="2700" spc="20" dirty="0"/>
              <a:t> </a:t>
            </a:r>
            <a:r>
              <a:rPr sz="2700" spc="-5" dirty="0"/>
              <a:t>общественного</a:t>
            </a:r>
            <a:r>
              <a:rPr sz="2700" spc="-10" dirty="0"/>
              <a:t> </a:t>
            </a:r>
            <a:r>
              <a:rPr sz="2700" dirty="0"/>
              <a:t>наблюдателя</a:t>
            </a:r>
            <a:endParaRPr sz="27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" y="4386071"/>
            <a:ext cx="1402080" cy="230733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25611" y="1944623"/>
            <a:ext cx="3712210" cy="4648200"/>
            <a:chOff x="8325611" y="1944623"/>
            <a:chExt cx="3712210" cy="4648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279" y="1944623"/>
              <a:ext cx="2558414" cy="30247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1763" y="1969007"/>
              <a:ext cx="2442972" cy="29093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37191" y="1964435"/>
              <a:ext cx="2452370" cy="2918460"/>
            </a:xfrm>
            <a:custGeom>
              <a:avLst/>
              <a:gdLst/>
              <a:ahLst/>
              <a:cxnLst/>
              <a:rect l="l" t="t" r="r" b="b"/>
              <a:pathLst>
                <a:path w="2452370" h="2918460">
                  <a:moveTo>
                    <a:pt x="0" y="2918460"/>
                  </a:moveTo>
                  <a:lnTo>
                    <a:pt x="2452116" y="2918460"/>
                  </a:lnTo>
                  <a:lnTo>
                    <a:pt x="2452116" y="0"/>
                  </a:lnTo>
                  <a:lnTo>
                    <a:pt x="0" y="0"/>
                  </a:lnTo>
                  <a:lnTo>
                    <a:pt x="0" y="2918460"/>
                  </a:lnTo>
                  <a:close/>
                </a:path>
              </a:pathLst>
            </a:custGeom>
            <a:ln w="9144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0431" y="3628681"/>
              <a:ext cx="2959227" cy="20783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2915" y="3653027"/>
              <a:ext cx="2843783" cy="19629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48343" y="3648455"/>
              <a:ext cx="2853055" cy="1972310"/>
            </a:xfrm>
            <a:custGeom>
              <a:avLst/>
              <a:gdLst/>
              <a:ahLst/>
              <a:cxnLst/>
              <a:rect l="l" t="t" r="r" b="b"/>
              <a:pathLst>
                <a:path w="2853054" h="1972310">
                  <a:moveTo>
                    <a:pt x="0" y="1972056"/>
                  </a:moveTo>
                  <a:lnTo>
                    <a:pt x="2852928" y="1972056"/>
                  </a:lnTo>
                  <a:lnTo>
                    <a:pt x="2852928" y="0"/>
                  </a:lnTo>
                  <a:lnTo>
                    <a:pt x="0" y="0"/>
                  </a:lnTo>
                  <a:lnTo>
                    <a:pt x="0" y="1972056"/>
                  </a:lnTo>
                  <a:close/>
                </a:path>
              </a:pathLst>
            </a:custGeom>
            <a:ln w="9144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5611" y="4811267"/>
              <a:ext cx="1423416" cy="17815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33242" y="245109"/>
            <a:ext cx="9114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chemeClr val="tx2"/>
                </a:solidFill>
              </a:rPr>
              <a:t>Права</a:t>
            </a:r>
            <a:r>
              <a:rPr sz="2700" b="1" spc="-5" dirty="0">
                <a:solidFill>
                  <a:schemeClr val="tx2"/>
                </a:solidFill>
              </a:rPr>
              <a:t> </a:t>
            </a:r>
            <a:r>
              <a:rPr sz="2700" b="1" dirty="0">
                <a:solidFill>
                  <a:schemeClr val="tx2"/>
                </a:solidFill>
              </a:rPr>
              <a:t>и</a:t>
            </a:r>
            <a:r>
              <a:rPr sz="2700" b="1" spc="-5" dirty="0">
                <a:solidFill>
                  <a:schemeClr val="tx2"/>
                </a:solidFill>
              </a:rPr>
              <a:t> обязанности</a:t>
            </a:r>
            <a:r>
              <a:rPr sz="2700" b="1" spc="20" dirty="0">
                <a:solidFill>
                  <a:schemeClr val="tx2"/>
                </a:solidFill>
              </a:rPr>
              <a:t> </a:t>
            </a:r>
            <a:r>
              <a:rPr sz="2700" b="1" spc="-5" dirty="0">
                <a:solidFill>
                  <a:schemeClr val="tx2"/>
                </a:solidFill>
              </a:rPr>
              <a:t>общественного</a:t>
            </a:r>
            <a:r>
              <a:rPr sz="2700" b="1" spc="-10" dirty="0">
                <a:solidFill>
                  <a:schemeClr val="tx2"/>
                </a:solidFill>
              </a:rPr>
              <a:t> </a:t>
            </a:r>
            <a:r>
              <a:rPr sz="2700" b="1" dirty="0">
                <a:solidFill>
                  <a:schemeClr val="tx2"/>
                </a:solidFill>
              </a:rPr>
              <a:t>наблюдателя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3430" y="1183005"/>
            <a:ext cx="7675245" cy="5072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Общественный</a:t>
            </a:r>
            <a:r>
              <a:rPr sz="2000" b="1" spc="-7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наблюдатель</a:t>
            </a:r>
            <a:r>
              <a:rPr sz="2000" b="1" spc="-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обязан</a:t>
            </a: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148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предъявить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 удостоверение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общественного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наблюдателя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и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документ, </a:t>
            </a:r>
            <a:r>
              <a:rPr sz="1600" spc="-43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удостоверяющий</a:t>
            </a:r>
            <a:r>
              <a:rPr sz="1600" spc="3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личность</a:t>
            </a:r>
            <a:endParaRPr sz="1600">
              <a:latin typeface="Century Gothic"/>
              <a:cs typeface="Century Gothic"/>
            </a:endParaRPr>
          </a:p>
          <a:p>
            <a:pPr marL="337185" marR="5080" algn="just">
              <a:lnSpc>
                <a:spcPct val="100000"/>
              </a:lnSpc>
            </a:pPr>
            <a:r>
              <a:rPr sz="1600" spc="-5" dirty="0">
                <a:latin typeface="Century Gothic"/>
                <a:cs typeface="Century Gothic"/>
              </a:rPr>
              <a:t>допуск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общественных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наблюдателей</a:t>
            </a:r>
            <a:r>
              <a:rPr sz="1600" spc="-5" dirty="0">
                <a:latin typeface="Century Gothic"/>
                <a:cs typeface="Century Gothic"/>
              </a:rPr>
              <a:t> 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ГИА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осуществляется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только</a:t>
            </a:r>
            <a:r>
              <a:rPr sz="1600" dirty="0">
                <a:latin typeface="Century Gothic"/>
                <a:cs typeface="Century Gothic"/>
              </a:rPr>
              <a:t> при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наличии</a:t>
            </a:r>
            <a:r>
              <a:rPr sz="1600" spc="-5" dirty="0">
                <a:latin typeface="Century Gothic"/>
                <a:cs typeface="Century Gothic"/>
              </a:rPr>
              <a:t> у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них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документов,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удостоверяющих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личность,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подтверждающих</a:t>
            </a:r>
            <a:r>
              <a:rPr sz="1600" spc="-5" dirty="0">
                <a:latin typeface="Century Gothic"/>
                <a:cs typeface="Century Gothic"/>
              </a:rPr>
              <a:t> их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полномочия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(удостоверение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общественного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наблюдателя,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удостоверению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общественного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наблюдателя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прилагается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график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посещения</a:t>
            </a:r>
            <a:r>
              <a:rPr sz="1600" dirty="0">
                <a:latin typeface="Century Gothic"/>
                <a:cs typeface="Century Gothic"/>
              </a:rPr>
              <a:t> мест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ГИА,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где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указывается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место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</a:t>
            </a:r>
            <a:r>
              <a:rPr sz="1600" spc="-5" dirty="0">
                <a:latin typeface="Century Gothic"/>
                <a:cs typeface="Century Gothic"/>
              </a:rPr>
              <a:t> 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дата 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общественного</a:t>
            </a:r>
            <a:r>
              <a:rPr sz="1600" spc="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наблюдения)</a:t>
            </a:r>
            <a:endParaRPr sz="1600">
              <a:latin typeface="Century Gothic"/>
              <a:cs typeface="Century Gothic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согласовать</a:t>
            </a:r>
            <a:r>
              <a:rPr sz="1600" spc="53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53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возможность</a:t>
            </a:r>
            <a:r>
              <a:rPr sz="1600" spc="750" dirty="0">
                <a:solidFill>
                  <a:srgbClr val="212A35"/>
                </a:solidFill>
                <a:latin typeface="Century Gothic"/>
                <a:cs typeface="Century Gothic"/>
              </a:rPr>
              <a:t> 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доступа</a:t>
            </a:r>
            <a:r>
              <a:rPr sz="1600" spc="74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74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в</a:t>
            </a:r>
            <a:r>
              <a:rPr sz="1600" spc="74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75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различные</a:t>
            </a:r>
            <a:r>
              <a:rPr sz="1600" spc="75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75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помещения </a:t>
            </a:r>
            <a:r>
              <a:rPr sz="1600" spc="-434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и процедурные вопросы взаимодействия в данном месте проведении 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212A35"/>
                </a:solidFill>
                <a:latin typeface="Century Gothic"/>
                <a:cs typeface="Century Gothic"/>
              </a:rPr>
              <a:t>ГИА</a:t>
            </a:r>
            <a:endParaRPr sz="1600">
              <a:latin typeface="Century Gothic"/>
              <a:cs typeface="Century Gothic"/>
            </a:endParaRPr>
          </a:p>
          <a:p>
            <a:pPr marL="299085" marR="8255" indent="-287020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299720" algn="l"/>
                <a:tab pos="1326515" algn="l"/>
                <a:tab pos="2265045" algn="l"/>
                <a:tab pos="2649220" algn="l"/>
                <a:tab pos="3405504" algn="l"/>
                <a:tab pos="5501005" algn="l"/>
                <a:tab pos="5984240" algn="l"/>
                <a:tab pos="6998970" algn="l"/>
              </a:tabLst>
            </a:pP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пол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у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чить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	</a:t>
            </a:r>
            <a:r>
              <a:rPr sz="1600" spc="5" dirty="0">
                <a:solidFill>
                  <a:srgbClr val="212A35"/>
                </a:solidFill>
                <a:latin typeface="Century Gothic"/>
                <a:cs typeface="Century Gothic"/>
              </a:rPr>
              <a:t>ф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орму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	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18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	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М</a:t>
            </a:r>
            <a:r>
              <a:rPr sz="1600" spc="5" dirty="0">
                <a:solidFill>
                  <a:srgbClr val="212A35"/>
                </a:solidFill>
                <a:latin typeface="Century Gothic"/>
                <a:cs typeface="Century Gothic"/>
              </a:rPr>
              <a:t>А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Ш,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	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п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ре</a:t>
            </a:r>
            <a:r>
              <a:rPr sz="1600" spc="-15" dirty="0">
                <a:solidFill>
                  <a:srgbClr val="212A35"/>
                </a:solidFill>
                <a:latin typeface="Century Gothic"/>
                <a:cs typeface="Century Gothic"/>
              </a:rPr>
              <a:t>д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у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с</a:t>
            </a:r>
            <a:r>
              <a:rPr sz="1600" spc="5" dirty="0">
                <a:solidFill>
                  <a:srgbClr val="212A35"/>
                </a:solidFill>
                <a:latin typeface="Century Gothic"/>
                <a:cs typeface="Century Gothic"/>
              </a:rPr>
              <a:t>м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отрен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ну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ю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дл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я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	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кажд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о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го</a:t>
            </a:r>
            <a:r>
              <a:rPr sz="1600" dirty="0">
                <a:solidFill>
                  <a:srgbClr val="212A35"/>
                </a:solidFill>
                <a:latin typeface="Century Gothic"/>
                <a:cs typeface="Century Gothic"/>
              </a:rPr>
              <a:t>	</a:t>
            </a:r>
            <a:r>
              <a:rPr sz="1600" spc="5" dirty="0">
                <a:solidFill>
                  <a:srgbClr val="212A35"/>
                </a:solidFill>
                <a:latin typeface="Century Gothic"/>
                <a:cs typeface="Century Gothic"/>
              </a:rPr>
              <a:t>м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е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с</a:t>
            </a:r>
            <a:r>
              <a:rPr sz="1600" spc="5" dirty="0">
                <a:solidFill>
                  <a:srgbClr val="212A35"/>
                </a:solidFill>
                <a:latin typeface="Century Gothic"/>
                <a:cs typeface="Century Gothic"/>
              </a:rPr>
              <a:t>т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а  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проведения</a:t>
            </a:r>
            <a:r>
              <a:rPr sz="1600" spc="2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212A35"/>
                </a:solidFill>
                <a:latin typeface="Century Gothic"/>
                <a:cs typeface="Century Gothic"/>
              </a:rPr>
              <a:t>ГИА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79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фиксировать</a:t>
            </a:r>
            <a:r>
              <a:rPr sz="1600" spc="16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нарушения</a:t>
            </a:r>
            <a:r>
              <a:rPr sz="1600" spc="16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порядка</a:t>
            </a:r>
            <a:r>
              <a:rPr sz="1600" spc="16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проведения</a:t>
            </a:r>
            <a:r>
              <a:rPr sz="1600" spc="17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ГИА</a:t>
            </a:r>
            <a:r>
              <a:rPr sz="1600" spc="18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и</a:t>
            </a:r>
            <a:r>
              <a:rPr sz="1600" spc="16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заполнять</a:t>
            </a:r>
            <a:r>
              <a:rPr sz="1600" spc="16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отчет</a:t>
            </a:r>
            <a:r>
              <a:rPr sz="1600" spc="17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о </a:t>
            </a:r>
            <a:r>
              <a:rPr sz="1600" spc="-43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работе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общественного</a:t>
            </a:r>
            <a:r>
              <a:rPr sz="1600" spc="4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наблюдателя</a:t>
            </a:r>
            <a:r>
              <a:rPr sz="1600" spc="1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(форма</a:t>
            </a:r>
            <a:r>
              <a:rPr sz="1600" spc="5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18</a:t>
            </a:r>
            <a:r>
              <a:rPr sz="1600" spc="-1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212A35"/>
                </a:solidFill>
                <a:latin typeface="Century Gothic"/>
                <a:cs typeface="Century Gothic"/>
              </a:rPr>
              <a:t>МАШ)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соблюдать </a:t>
            </a:r>
            <a:r>
              <a:rPr sz="1600" spc="-10" dirty="0">
                <a:latin typeface="Century Gothic"/>
                <a:cs typeface="Century Gothic"/>
              </a:rPr>
              <a:t>Порядок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852" y="1176020"/>
            <a:ext cx="9766300" cy="2510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entury Gothic"/>
                <a:cs typeface="Century Gothic"/>
              </a:rPr>
              <a:t>Общественным</a:t>
            </a:r>
            <a:r>
              <a:rPr sz="2000" b="1" spc="-4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наблюдателям</a:t>
            </a:r>
            <a:r>
              <a:rPr sz="2000" b="1" spc="-6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запрещается</a:t>
            </a:r>
            <a:r>
              <a:rPr sz="2000" spc="-5" dirty="0">
                <a:solidFill>
                  <a:srgbClr val="C00000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ts val="1970"/>
              </a:lnSpc>
              <a:spcBef>
                <a:spcPts val="2080"/>
              </a:spcBef>
              <a:buClr>
                <a:srgbClr val="212A35"/>
              </a:buClr>
              <a:buFont typeface="Wingdings"/>
              <a:buChar char=""/>
              <a:tabLst>
                <a:tab pos="357505" algn="l"/>
              </a:tabLst>
            </a:pPr>
            <a:r>
              <a:rPr dirty="0"/>
              <a:t>	</a:t>
            </a:r>
            <a:r>
              <a:rPr sz="1650" spc="-10" dirty="0">
                <a:solidFill>
                  <a:srgbClr val="212A35"/>
                </a:solidFill>
                <a:latin typeface="Century Gothic"/>
                <a:cs typeface="Century Gothic"/>
              </a:rPr>
              <a:t>вмешиваться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в </a:t>
            </a:r>
            <a:r>
              <a:rPr sz="1650" spc="-10" dirty="0">
                <a:solidFill>
                  <a:srgbClr val="212A35"/>
                </a:solidFill>
                <a:latin typeface="Century Gothic"/>
                <a:cs typeface="Century Gothic"/>
              </a:rPr>
              <a:t>работу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и </a:t>
            </a:r>
            <a:r>
              <a:rPr sz="1650" spc="-10" dirty="0">
                <a:solidFill>
                  <a:srgbClr val="212A35"/>
                </a:solidFill>
                <a:latin typeface="Century Gothic"/>
                <a:cs typeface="Century Gothic"/>
              </a:rPr>
              <a:t>создавать </a:t>
            </a:r>
            <a:r>
              <a:rPr sz="1650" spc="-15" dirty="0">
                <a:solidFill>
                  <a:srgbClr val="212A35"/>
                </a:solidFill>
                <a:latin typeface="Century Gothic"/>
                <a:cs typeface="Century Gothic"/>
              </a:rPr>
              <a:t>помехи </a:t>
            </a:r>
            <a:r>
              <a:rPr sz="1650" spc="-10" dirty="0">
                <a:solidFill>
                  <a:srgbClr val="212A35"/>
                </a:solidFill>
                <a:latin typeface="Century Gothic"/>
                <a:cs typeface="Century Gothic"/>
              </a:rPr>
              <a:t>лицам, задействованным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в </a:t>
            </a:r>
            <a:r>
              <a:rPr sz="1650" spc="-10" dirty="0">
                <a:solidFill>
                  <a:srgbClr val="212A35"/>
                </a:solidFill>
                <a:latin typeface="Century Gothic"/>
                <a:cs typeface="Century Gothic"/>
              </a:rPr>
              <a:t>проведении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ГИА, </a:t>
            </a:r>
            <a:r>
              <a:rPr sz="1650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по</a:t>
            </a:r>
            <a:r>
              <a:rPr sz="1650" spc="-1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выполнению</a:t>
            </a:r>
            <a:r>
              <a:rPr sz="1650" spc="-10" dirty="0">
                <a:solidFill>
                  <a:srgbClr val="212A35"/>
                </a:solidFill>
                <a:latin typeface="Century Gothic"/>
                <a:cs typeface="Century Gothic"/>
              </a:rPr>
              <a:t> ими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своих</a:t>
            </a:r>
            <a:r>
              <a:rPr sz="1650" spc="-25" dirty="0">
                <a:solidFill>
                  <a:srgbClr val="212A35"/>
                </a:solidFill>
                <a:latin typeface="Century Gothic"/>
                <a:cs typeface="Century Gothic"/>
              </a:rPr>
              <a:t> </a:t>
            </a:r>
            <a:r>
              <a:rPr sz="1650" spc="-5" dirty="0">
                <a:solidFill>
                  <a:srgbClr val="212A35"/>
                </a:solidFill>
                <a:latin typeface="Century Gothic"/>
                <a:cs typeface="Century Gothic"/>
              </a:rPr>
              <a:t>обязанностей</a:t>
            </a:r>
            <a:endParaRPr sz="1650">
              <a:latin typeface="Century Gothic"/>
              <a:cs typeface="Century Gothic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73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использовать</a:t>
            </a:r>
            <a:r>
              <a:rPr sz="1600" spc="430" dirty="0">
                <a:latin typeface="Century Gothic"/>
                <a:cs typeface="Century Gothic"/>
              </a:rPr>
              <a:t> </a:t>
            </a:r>
            <a:r>
              <a:rPr sz="1600" spc="44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средства</a:t>
            </a:r>
            <a:r>
              <a:rPr sz="1600" spc="430" dirty="0">
                <a:latin typeface="Century Gothic"/>
                <a:cs typeface="Century Gothic"/>
              </a:rPr>
              <a:t>  </a:t>
            </a:r>
            <a:r>
              <a:rPr sz="1600" spc="-5" dirty="0">
                <a:latin typeface="Century Gothic"/>
                <a:cs typeface="Century Gothic"/>
              </a:rPr>
              <a:t>связи,</a:t>
            </a:r>
            <a:r>
              <a:rPr sz="1600" spc="430" dirty="0">
                <a:latin typeface="Century Gothic"/>
                <a:cs typeface="Century Gothic"/>
              </a:rPr>
              <a:t> 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электронно-вычислительную</a:t>
            </a:r>
            <a:r>
              <a:rPr sz="1600" spc="650" dirty="0">
                <a:latin typeface="Century Gothic"/>
                <a:cs typeface="Century Gothic"/>
              </a:rPr>
              <a:t>  </a:t>
            </a:r>
            <a:r>
              <a:rPr sz="1600" spc="-5" dirty="0">
                <a:latin typeface="Century Gothic"/>
                <a:cs typeface="Century Gothic"/>
              </a:rPr>
              <a:t>технику,</a:t>
            </a:r>
            <a:r>
              <a:rPr sz="1600" spc="430" dirty="0">
                <a:latin typeface="Century Gothic"/>
                <a:cs typeface="Century Gothic"/>
              </a:rPr>
              <a:t> 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фото-,</a:t>
            </a:r>
            <a:r>
              <a:rPr sz="1600" spc="430" dirty="0">
                <a:latin typeface="Century Gothic"/>
                <a:cs typeface="Century Gothic"/>
              </a:rPr>
              <a:t>  </a:t>
            </a:r>
            <a:r>
              <a:rPr sz="1600" spc="-5" dirty="0">
                <a:latin typeface="Century Gothic"/>
                <a:cs typeface="Century Gothic"/>
              </a:rPr>
              <a:t>аудио-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 видеоаппаратуру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иные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средства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хранения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передачи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информации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80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копировать,</a:t>
            </a:r>
            <a:r>
              <a:rPr sz="1600" dirty="0">
                <a:latin typeface="Century Gothic"/>
                <a:cs typeface="Century Gothic"/>
              </a:rPr>
              <a:t> выносить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из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помещений,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предназначенных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для</a:t>
            </a:r>
            <a:r>
              <a:rPr sz="1600" spc="-5" dirty="0">
                <a:latin typeface="Century Gothic"/>
                <a:cs typeface="Century Gothic"/>
              </a:rPr>
              <a:t> обработки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бланков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ГИА,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экзаменационные</a:t>
            </a:r>
            <a:r>
              <a:rPr sz="1600" spc="65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материалы,</a:t>
            </a:r>
            <a:r>
              <a:rPr sz="1600" spc="106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</a:t>
            </a:r>
            <a:r>
              <a:rPr sz="1600" spc="108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также</a:t>
            </a:r>
            <a:r>
              <a:rPr sz="1600" spc="107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разглашать</a:t>
            </a:r>
            <a:r>
              <a:rPr sz="1600" spc="108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информацию,</a:t>
            </a:r>
            <a:r>
              <a:rPr sz="1600" spc="107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содержащуюся </a:t>
            </a:r>
            <a:r>
              <a:rPr sz="1600" spc="-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указанных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материалах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3242" y="245109"/>
            <a:ext cx="9114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chemeClr val="tx2"/>
                </a:solidFill>
              </a:rPr>
              <a:t>Права</a:t>
            </a:r>
            <a:r>
              <a:rPr sz="2700" b="1" spc="-5" dirty="0">
                <a:solidFill>
                  <a:schemeClr val="tx2"/>
                </a:solidFill>
              </a:rPr>
              <a:t> </a:t>
            </a:r>
            <a:r>
              <a:rPr sz="2700" b="1" dirty="0">
                <a:solidFill>
                  <a:schemeClr val="tx2"/>
                </a:solidFill>
              </a:rPr>
              <a:t>и</a:t>
            </a:r>
            <a:r>
              <a:rPr sz="2700" b="1" spc="-5" dirty="0">
                <a:solidFill>
                  <a:schemeClr val="tx2"/>
                </a:solidFill>
              </a:rPr>
              <a:t> обязанности</a:t>
            </a:r>
            <a:r>
              <a:rPr sz="2700" b="1" spc="20" dirty="0">
                <a:solidFill>
                  <a:schemeClr val="tx2"/>
                </a:solidFill>
              </a:rPr>
              <a:t> </a:t>
            </a:r>
            <a:r>
              <a:rPr sz="2700" b="1" spc="-5" dirty="0">
                <a:solidFill>
                  <a:schemeClr val="tx2"/>
                </a:solidFill>
              </a:rPr>
              <a:t>общественного</a:t>
            </a:r>
            <a:r>
              <a:rPr sz="2700" b="1" spc="-10" dirty="0">
                <a:solidFill>
                  <a:schemeClr val="tx2"/>
                </a:solidFill>
              </a:rPr>
              <a:t> </a:t>
            </a:r>
            <a:r>
              <a:rPr sz="2700" b="1" dirty="0">
                <a:solidFill>
                  <a:schemeClr val="tx2"/>
                </a:solidFill>
              </a:rPr>
              <a:t>наблюдателя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7091" y="4323588"/>
            <a:ext cx="8970645" cy="830580"/>
          </a:xfrm>
          <a:prstGeom prst="rect">
            <a:avLst/>
          </a:prstGeom>
          <a:solidFill>
            <a:srgbClr val="FDE0DE"/>
          </a:solidFill>
        </p:spPr>
        <p:txBody>
          <a:bodyPr vert="horz" wrap="square" lIns="0" tIns="46355" rIns="0" bIns="0" rtlCol="0">
            <a:spAutoFit/>
          </a:bodyPr>
          <a:lstStyle/>
          <a:p>
            <a:pPr marL="126364" marR="121920" algn="ctr">
              <a:lnSpc>
                <a:spcPct val="98400"/>
              </a:lnSpc>
              <a:spcBef>
                <a:spcPts val="365"/>
              </a:spcBef>
            </a:pPr>
            <a:r>
              <a:rPr sz="1600" b="1" spc="-5" dirty="0">
                <a:latin typeface="Century Gothic"/>
                <a:cs typeface="Century Gothic"/>
              </a:rPr>
              <a:t>За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нарушение</a:t>
            </a:r>
            <a:r>
              <a:rPr sz="1600" b="1" spc="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Порядка</a:t>
            </a:r>
            <a:r>
              <a:rPr sz="1600" b="1" spc="4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ГИА,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а</a:t>
            </a:r>
            <a:r>
              <a:rPr sz="1600" b="1" spc="1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также</a:t>
            </a:r>
            <a:r>
              <a:rPr sz="1600" b="1" spc="3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в</a:t>
            </a:r>
            <a:r>
              <a:rPr sz="1600" b="1" spc="2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случае</a:t>
            </a:r>
            <a:r>
              <a:rPr sz="1600" b="1" spc="2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выявления</a:t>
            </a:r>
            <a:r>
              <a:rPr sz="1600" b="1" spc="5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фактов</a:t>
            </a:r>
            <a:r>
              <a:rPr sz="1600" b="1" spc="6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причастности</a:t>
            </a:r>
            <a:r>
              <a:rPr sz="1600" b="1" spc="6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его </a:t>
            </a:r>
            <a:r>
              <a:rPr sz="1600" b="1" spc="-434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к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коррупционным</a:t>
            </a:r>
            <a:r>
              <a:rPr sz="1600" b="1" spc="4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действиям</a:t>
            </a:r>
            <a:r>
              <a:rPr sz="1600" b="1" spc="4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общественный</a:t>
            </a:r>
            <a:r>
              <a:rPr sz="1600" b="1" spc="5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наблюдатель</a:t>
            </a:r>
            <a:r>
              <a:rPr sz="1600" b="1" spc="5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удаляется</a:t>
            </a:r>
            <a:r>
              <a:rPr sz="1600" b="1" spc="5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из</a:t>
            </a:r>
            <a:r>
              <a:rPr sz="1600" b="1" spc="1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места 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проведения</a:t>
            </a:r>
            <a:r>
              <a:rPr sz="1600" b="1" spc="3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наблюдения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08" y="4081271"/>
            <a:ext cx="748284" cy="130606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6572" y="1182624"/>
            <a:ext cx="3291840" cy="4613275"/>
            <a:chOff x="766572" y="1182624"/>
            <a:chExt cx="3291840" cy="4613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6736" y="1182624"/>
              <a:ext cx="2741294" cy="37227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1788" y="1217676"/>
              <a:ext cx="2625852" cy="36073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47216" y="1213104"/>
              <a:ext cx="2635250" cy="3616960"/>
            </a:xfrm>
            <a:custGeom>
              <a:avLst/>
              <a:gdLst/>
              <a:ahLst/>
              <a:cxnLst/>
              <a:rect l="l" t="t" r="r" b="b"/>
              <a:pathLst>
                <a:path w="2635250" h="3616960">
                  <a:moveTo>
                    <a:pt x="0" y="3616452"/>
                  </a:moveTo>
                  <a:lnTo>
                    <a:pt x="2634996" y="3616452"/>
                  </a:lnTo>
                  <a:lnTo>
                    <a:pt x="2634996" y="0"/>
                  </a:lnTo>
                  <a:lnTo>
                    <a:pt x="0" y="0"/>
                  </a:lnTo>
                  <a:lnTo>
                    <a:pt x="0" y="361645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572" y="1865388"/>
              <a:ext cx="2742818" cy="3930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624" y="1900428"/>
              <a:ext cx="2627376" cy="38145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7052" y="1895856"/>
              <a:ext cx="2636520" cy="3823970"/>
            </a:xfrm>
            <a:custGeom>
              <a:avLst/>
              <a:gdLst/>
              <a:ahLst/>
              <a:cxnLst/>
              <a:rect l="l" t="t" r="r" b="b"/>
              <a:pathLst>
                <a:path w="2636520" h="3823970">
                  <a:moveTo>
                    <a:pt x="0" y="3823716"/>
                  </a:moveTo>
                  <a:lnTo>
                    <a:pt x="2636520" y="3823716"/>
                  </a:lnTo>
                  <a:lnTo>
                    <a:pt x="2636520" y="0"/>
                  </a:lnTo>
                  <a:lnTo>
                    <a:pt x="0" y="0"/>
                  </a:lnTo>
                  <a:lnTo>
                    <a:pt x="0" y="38237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13989" y="35051"/>
            <a:ext cx="8904605" cy="90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73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2"/>
                </a:solidFill>
              </a:rPr>
              <a:t>При</a:t>
            </a:r>
            <a:r>
              <a:rPr sz="1800" b="1" dirty="0">
                <a:solidFill>
                  <a:schemeClr val="tx2"/>
                </a:solidFill>
              </a:rPr>
              <a:t> </a:t>
            </a:r>
            <a:r>
              <a:rPr sz="1800" b="1" spc="-5" dirty="0">
                <a:solidFill>
                  <a:schemeClr val="tx2"/>
                </a:solidFill>
              </a:rPr>
              <a:t>осуществлении полномочий </a:t>
            </a:r>
            <a:r>
              <a:rPr sz="1800" b="1" dirty="0">
                <a:solidFill>
                  <a:schemeClr val="tx2"/>
                </a:solidFill>
              </a:rPr>
              <a:t>в </a:t>
            </a:r>
            <a:r>
              <a:rPr sz="1800" b="1" spc="-5" dirty="0">
                <a:solidFill>
                  <a:schemeClr val="tx2"/>
                </a:solidFill>
              </a:rPr>
              <a:t>местах проведения ГИА </a:t>
            </a:r>
            <a:r>
              <a:rPr sz="1800" b="1" spc="-10" dirty="0">
                <a:solidFill>
                  <a:schemeClr val="tx2"/>
                </a:solidFill>
              </a:rPr>
              <a:t>общественный </a:t>
            </a:r>
            <a:r>
              <a:rPr sz="1800" b="1" spc="-5" dirty="0">
                <a:solidFill>
                  <a:schemeClr val="tx2"/>
                </a:solidFill>
              </a:rPr>
              <a:t> наблюдатель должен заполнять формы </a:t>
            </a:r>
            <a:r>
              <a:rPr sz="1800" b="1" spc="-10" dirty="0">
                <a:solidFill>
                  <a:schemeClr val="tx2"/>
                </a:solidFill>
              </a:rPr>
              <a:t>отчетности, </a:t>
            </a:r>
            <a:r>
              <a:rPr sz="1800" b="1" spc="-5" dirty="0">
                <a:solidFill>
                  <a:schemeClr val="tx2"/>
                </a:solidFill>
              </a:rPr>
              <a:t>предусмотренные </a:t>
            </a:r>
            <a:r>
              <a:rPr sz="1800" b="1" dirty="0">
                <a:solidFill>
                  <a:schemeClr val="tx2"/>
                </a:solidFill>
              </a:rPr>
              <a:t>для </a:t>
            </a:r>
            <a:r>
              <a:rPr sz="1800" b="1" spc="-490" dirty="0">
                <a:solidFill>
                  <a:schemeClr val="tx2"/>
                </a:solidFill>
              </a:rPr>
              <a:t> </a:t>
            </a:r>
            <a:r>
              <a:rPr sz="1800" b="1" spc="-5" dirty="0">
                <a:solidFill>
                  <a:schemeClr val="tx2"/>
                </a:solidFill>
              </a:rPr>
              <a:t>каждого</a:t>
            </a:r>
            <a:r>
              <a:rPr sz="1800" b="1" spc="-15" dirty="0">
                <a:solidFill>
                  <a:schemeClr val="tx2"/>
                </a:solidFill>
              </a:rPr>
              <a:t> </a:t>
            </a:r>
            <a:r>
              <a:rPr sz="1800" b="1" spc="-5" dirty="0">
                <a:solidFill>
                  <a:schemeClr val="tx2"/>
                </a:solidFill>
              </a:rPr>
              <a:t>места проведения</a:t>
            </a:r>
            <a:r>
              <a:rPr sz="1800" b="1" spc="-25" dirty="0">
                <a:solidFill>
                  <a:schemeClr val="tx2"/>
                </a:solidFill>
              </a:rPr>
              <a:t> </a:t>
            </a:r>
            <a:r>
              <a:rPr sz="1800" b="1" spc="-5" dirty="0">
                <a:solidFill>
                  <a:schemeClr val="tx2"/>
                </a:solidFill>
              </a:rPr>
              <a:t>ГИА</a:t>
            </a:r>
            <a:r>
              <a:rPr sz="1800" b="1" spc="5" dirty="0">
                <a:solidFill>
                  <a:schemeClr val="tx2"/>
                </a:solidFill>
              </a:rPr>
              <a:t> </a:t>
            </a:r>
            <a:r>
              <a:rPr sz="1800" b="1" dirty="0">
                <a:solidFill>
                  <a:schemeClr val="tx2"/>
                </a:solidFill>
              </a:rPr>
              <a:t>(18-МАШ)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438388" y="1156716"/>
            <a:ext cx="3514090" cy="4615815"/>
            <a:chOff x="8438388" y="1156716"/>
            <a:chExt cx="3514090" cy="461581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4920" y="1156716"/>
              <a:ext cx="3067430" cy="40961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9972" y="1191768"/>
              <a:ext cx="2951987" cy="39806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15400" y="1187196"/>
              <a:ext cx="2961640" cy="3990340"/>
            </a:xfrm>
            <a:custGeom>
              <a:avLst/>
              <a:gdLst/>
              <a:ahLst/>
              <a:cxnLst/>
              <a:rect l="l" t="t" r="r" b="b"/>
              <a:pathLst>
                <a:path w="2961640" h="3990340">
                  <a:moveTo>
                    <a:pt x="0" y="3989832"/>
                  </a:moveTo>
                  <a:lnTo>
                    <a:pt x="2961131" y="3989832"/>
                  </a:lnTo>
                  <a:lnTo>
                    <a:pt x="2961131" y="0"/>
                  </a:lnTo>
                  <a:lnTo>
                    <a:pt x="0" y="0"/>
                  </a:lnTo>
                  <a:lnTo>
                    <a:pt x="0" y="39898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8388" y="1839468"/>
              <a:ext cx="3067430" cy="39330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73440" y="1874520"/>
              <a:ext cx="2951988" cy="38176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68868" y="1869948"/>
              <a:ext cx="2961640" cy="3827145"/>
            </a:xfrm>
            <a:custGeom>
              <a:avLst/>
              <a:gdLst/>
              <a:ahLst/>
              <a:cxnLst/>
              <a:rect l="l" t="t" r="r" b="b"/>
              <a:pathLst>
                <a:path w="2961640" h="3827145">
                  <a:moveTo>
                    <a:pt x="0" y="3826764"/>
                  </a:moveTo>
                  <a:lnTo>
                    <a:pt x="2961131" y="3826764"/>
                  </a:lnTo>
                  <a:lnTo>
                    <a:pt x="2961131" y="0"/>
                  </a:lnTo>
                  <a:lnTo>
                    <a:pt x="0" y="0"/>
                  </a:lnTo>
                  <a:lnTo>
                    <a:pt x="0" y="382676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546091" y="1156716"/>
            <a:ext cx="3406140" cy="4616450"/>
            <a:chOff x="4546091" y="1156716"/>
            <a:chExt cx="3406140" cy="461645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84419" y="1156716"/>
              <a:ext cx="3067430" cy="41128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9471" y="1191768"/>
              <a:ext cx="2951987" cy="399745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14899" y="1187196"/>
              <a:ext cx="2961640" cy="4006850"/>
            </a:xfrm>
            <a:custGeom>
              <a:avLst/>
              <a:gdLst/>
              <a:ahLst/>
              <a:cxnLst/>
              <a:rect l="l" t="t" r="r" b="b"/>
              <a:pathLst>
                <a:path w="2961640" h="4006850">
                  <a:moveTo>
                    <a:pt x="0" y="4006596"/>
                  </a:moveTo>
                  <a:lnTo>
                    <a:pt x="2961131" y="4006596"/>
                  </a:lnTo>
                  <a:lnTo>
                    <a:pt x="2961131" y="0"/>
                  </a:lnTo>
                  <a:lnTo>
                    <a:pt x="0" y="0"/>
                  </a:lnTo>
                  <a:lnTo>
                    <a:pt x="0" y="40065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6091" y="1615452"/>
              <a:ext cx="3067430" cy="41570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81143" y="1650492"/>
              <a:ext cx="2951988" cy="40416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76571" y="1645920"/>
              <a:ext cx="2961640" cy="4051300"/>
            </a:xfrm>
            <a:custGeom>
              <a:avLst/>
              <a:gdLst/>
              <a:ahLst/>
              <a:cxnLst/>
              <a:rect l="l" t="t" r="r" b="b"/>
              <a:pathLst>
                <a:path w="2961640" h="4051300">
                  <a:moveTo>
                    <a:pt x="0" y="4050791"/>
                  </a:moveTo>
                  <a:lnTo>
                    <a:pt x="2961131" y="4050791"/>
                  </a:lnTo>
                  <a:lnTo>
                    <a:pt x="2961131" y="0"/>
                  </a:lnTo>
                  <a:lnTo>
                    <a:pt x="0" y="0"/>
                  </a:lnTo>
                  <a:lnTo>
                    <a:pt x="0" y="40507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7717" y="5884265"/>
            <a:ext cx="32238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3863"/>
                </a:solidFill>
                <a:latin typeface="Century Gothic"/>
                <a:cs typeface="Century Gothic"/>
              </a:rPr>
              <a:t>Акт</a:t>
            </a:r>
            <a:r>
              <a:rPr sz="1400" b="1" spc="10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общественного</a:t>
            </a:r>
            <a:r>
              <a:rPr sz="1400" b="1" spc="8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наблюдения </a:t>
            </a:r>
            <a:r>
              <a:rPr sz="1400" b="1" dirty="0">
                <a:solidFill>
                  <a:srgbClr val="1F3863"/>
                </a:solidFill>
                <a:latin typeface="Century Gothic"/>
                <a:cs typeface="Century Gothic"/>
              </a:rPr>
              <a:t> в</a:t>
            </a:r>
            <a:r>
              <a:rPr sz="1400" b="1" spc="-1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региональном</a:t>
            </a:r>
            <a:r>
              <a:rPr sz="1400" b="1" spc="-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1F3863"/>
                </a:solidFill>
                <a:latin typeface="Century Gothic"/>
                <a:cs typeface="Century Gothic"/>
              </a:rPr>
              <a:t>центре</a:t>
            </a:r>
            <a:r>
              <a:rPr sz="1400" b="1" spc="-3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обработки</a:t>
            </a:r>
            <a:endParaRPr sz="1400">
              <a:latin typeface="Century Gothic"/>
              <a:cs typeface="Century Gothic"/>
            </a:endParaRPr>
          </a:p>
          <a:p>
            <a:pPr marL="10033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информации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02809" y="5991859"/>
            <a:ext cx="316484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5080" indent="-40132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F3863"/>
                </a:solidFill>
                <a:latin typeface="Century Gothic"/>
                <a:cs typeface="Century Gothic"/>
              </a:rPr>
              <a:t>Акт </a:t>
            </a:r>
            <a:r>
              <a:rPr sz="1400" b="1" spc="-5" dirty="0" err="1">
                <a:solidFill>
                  <a:srgbClr val="1F3863"/>
                </a:solidFill>
                <a:latin typeface="Century Gothic"/>
                <a:cs typeface="Century Gothic"/>
              </a:rPr>
              <a:t>общественного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 err="1" smtClean="0">
                <a:solidFill>
                  <a:srgbClr val="1F3863"/>
                </a:solidFill>
                <a:latin typeface="Century Gothic"/>
                <a:cs typeface="Century Gothic"/>
              </a:rPr>
              <a:t>наблюдения</a:t>
            </a:r>
            <a:r>
              <a:rPr lang="ru-RU" sz="1400" b="1" spc="-5" dirty="0" smtClean="0">
                <a:solidFill>
                  <a:srgbClr val="1F3863"/>
                </a:solidFill>
                <a:latin typeface="Century Gothic"/>
                <a:cs typeface="Century Gothic"/>
              </a:rPr>
              <a:t> в местах работы предметной комиссии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73440" y="5960364"/>
            <a:ext cx="3409315" cy="691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551180" marR="197485" indent="-344805">
              <a:lnSpc>
                <a:spcPct val="100000"/>
              </a:lnSpc>
              <a:spcBef>
                <a:spcPts val="350"/>
              </a:spcBef>
            </a:pPr>
            <a:r>
              <a:rPr sz="1400" b="1" dirty="0">
                <a:solidFill>
                  <a:srgbClr val="1F3863"/>
                </a:solidFill>
                <a:latin typeface="Century Gothic"/>
                <a:cs typeface="Century Gothic"/>
              </a:rPr>
              <a:t>Акт 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общественного </a:t>
            </a:r>
            <a:r>
              <a:rPr sz="1400" b="1" spc="-5" dirty="0" err="1">
                <a:solidFill>
                  <a:srgbClr val="1F3863"/>
                </a:solidFill>
                <a:latin typeface="Century Gothic"/>
                <a:cs typeface="Century Gothic"/>
              </a:rPr>
              <a:t>наблюдения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380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dirty="0" smtClean="0">
                <a:solidFill>
                  <a:srgbClr val="1F3863"/>
                </a:solidFill>
                <a:latin typeface="Century Gothic"/>
                <a:cs typeface="Century Gothic"/>
              </a:rPr>
              <a:t>в</a:t>
            </a:r>
            <a:r>
              <a:rPr lang="ru-RU" sz="1400" b="1" dirty="0" smtClean="0">
                <a:solidFill>
                  <a:srgbClr val="1F3863"/>
                </a:solidFill>
                <a:latin typeface="Century Gothic"/>
                <a:cs typeface="Century Gothic"/>
              </a:rPr>
              <a:t> местах работы</a:t>
            </a:r>
            <a:r>
              <a:rPr sz="1400" b="1" spc="-10" dirty="0" smtClean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конфликтной</a:t>
            </a:r>
            <a:r>
              <a:rPr sz="1400" b="1" spc="-55" dirty="0">
                <a:solidFill>
                  <a:srgbClr val="1F3863"/>
                </a:solidFill>
                <a:latin typeface="Century Gothic"/>
                <a:cs typeface="Century Gothic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Century Gothic"/>
                <a:cs typeface="Century Gothic"/>
              </a:rPr>
              <a:t>комиссии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25908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</a:rPr>
              <a:t>По вопросам обращаться </a:t>
            </a:r>
            <a:r>
              <a:rPr lang="en-US" altLang="ru-RU" sz="3200" dirty="0" smtClean="0">
                <a:solidFill>
                  <a:schemeClr val="tx2"/>
                </a:solidFill>
                <a:latin typeface="Times New Roman" pitchFamily="18" charset="0"/>
              </a:rPr>
              <a:t>fedotova@coikko.ru</a:t>
            </a:r>
          </a:p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</a:rPr>
              <a:t>8(4852)28-08-8</a:t>
            </a:r>
            <a:r>
              <a:rPr lang="en-US" altLang="ru-RU" sz="3200" dirty="0" smtClean="0">
                <a:solidFill>
                  <a:schemeClr val="tx2"/>
                </a:solidFill>
                <a:latin typeface="Times New Roman" pitchFamily="18" charset="0"/>
              </a:rPr>
              <a:t>7</a:t>
            </a:r>
          </a:p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</a:rPr>
              <a:t>Федотова Арина Дмитриевна</a:t>
            </a:r>
          </a:p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defTabSz="449263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i="1" dirty="0" smtClean="0">
                <a:solidFill>
                  <a:schemeClr val="tx2"/>
                </a:solidFill>
                <a:latin typeface="Times New Roman" pitchFamily="18" charset="0"/>
              </a:rPr>
              <a:t>Спасибо за внимание!</a:t>
            </a:r>
            <a:endParaRPr lang="ru-RU" altLang="ru-RU" sz="3200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4741" y="292735"/>
            <a:ext cx="6572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Нормативные</a:t>
            </a:r>
            <a:r>
              <a:rPr sz="2800" spc="10" dirty="0"/>
              <a:t> </a:t>
            </a:r>
            <a:r>
              <a:rPr sz="2800" spc="-10" dirty="0"/>
              <a:t>правовые</a:t>
            </a:r>
            <a:r>
              <a:rPr sz="2800" dirty="0"/>
              <a:t> </a:t>
            </a:r>
            <a:r>
              <a:rPr sz="2800" spc="-10" dirty="0"/>
              <a:t>документы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488051" y="1885315"/>
            <a:ext cx="4810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9140" algn="l"/>
                <a:tab pos="1108075" algn="l"/>
                <a:tab pos="1580515" algn="l"/>
                <a:tab pos="2589530" algn="l"/>
                <a:tab pos="3256915" algn="l"/>
              </a:tabLst>
            </a:pPr>
            <a:r>
              <a:rPr sz="1800" spc="-5" dirty="0">
                <a:latin typeface="Century Gothic"/>
                <a:cs typeface="Century Gothic"/>
              </a:rPr>
              <a:t>2012	</a:t>
            </a:r>
            <a:r>
              <a:rPr sz="1800" spc="5" dirty="0">
                <a:latin typeface="Century Gothic"/>
                <a:cs typeface="Century Gothic"/>
              </a:rPr>
              <a:t>г.	</a:t>
            </a:r>
            <a:r>
              <a:rPr sz="1800" dirty="0">
                <a:latin typeface="Century Gothic"/>
                <a:cs typeface="Century Gothic"/>
              </a:rPr>
              <a:t>№	</a:t>
            </a:r>
            <a:r>
              <a:rPr sz="1800" spc="-5" dirty="0">
                <a:latin typeface="Century Gothic"/>
                <a:cs typeface="Century Gothic"/>
              </a:rPr>
              <a:t>273-ФЗ	«Об	</a:t>
            </a:r>
            <a:r>
              <a:rPr sz="1800" spc="-10" dirty="0">
                <a:latin typeface="Century Gothic"/>
                <a:cs typeface="Century Gothic"/>
              </a:rPr>
              <a:t>образовании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872" y="2586354"/>
            <a:ext cx="9927590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entury Gothic"/>
                <a:cs typeface="Century Gothic"/>
              </a:rPr>
              <a:t>Приказ </a:t>
            </a:r>
            <a:r>
              <a:rPr sz="1800" spc="-5" dirty="0">
                <a:latin typeface="Century Gothic"/>
                <a:cs typeface="Century Gothic"/>
              </a:rPr>
              <a:t>Министерства </a:t>
            </a:r>
            <a:r>
              <a:rPr sz="1800" spc="-10" dirty="0">
                <a:latin typeface="Century Gothic"/>
                <a:cs typeface="Century Gothic"/>
              </a:rPr>
              <a:t>образования </a:t>
            </a:r>
            <a:r>
              <a:rPr sz="1800" dirty="0">
                <a:latin typeface="Century Gothic"/>
                <a:cs typeface="Century Gothic"/>
              </a:rPr>
              <a:t>и </a:t>
            </a:r>
            <a:r>
              <a:rPr sz="1800" spc="-5" dirty="0">
                <a:latin typeface="Century Gothic"/>
                <a:cs typeface="Century Gothic"/>
              </a:rPr>
              <a:t>науки Российской Федерации от 28 </a:t>
            </a:r>
            <a:r>
              <a:rPr sz="1800" spc="-10" dirty="0">
                <a:latin typeface="Century Gothic"/>
                <a:cs typeface="Century Gothic"/>
              </a:rPr>
              <a:t>июня </a:t>
            </a:r>
            <a:r>
              <a:rPr sz="1800" spc="-5" dirty="0">
                <a:latin typeface="Century Gothic"/>
                <a:cs typeface="Century Gothic"/>
              </a:rPr>
              <a:t> 2013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г.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№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491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«Об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утверждении</a:t>
            </a:r>
            <a:r>
              <a:rPr sz="1800" dirty="0">
                <a:latin typeface="Century Gothic"/>
                <a:cs typeface="Century Gothic"/>
              </a:rPr>
              <a:t> порядка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аккредитации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граждан</a:t>
            </a:r>
            <a:r>
              <a:rPr sz="1800" dirty="0">
                <a:latin typeface="Century Gothic"/>
                <a:cs typeface="Century Gothic"/>
              </a:rPr>
              <a:t> 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качестве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общественных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наблюдателей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государственной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итоговой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аттестации</a:t>
            </a:r>
            <a:r>
              <a:rPr sz="1800" dirty="0">
                <a:latin typeface="Century Gothic"/>
                <a:cs typeface="Century Gothic"/>
              </a:rPr>
              <a:t> по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образовательным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программам</a:t>
            </a:r>
            <a:r>
              <a:rPr sz="1800" dirty="0">
                <a:latin typeface="Century Gothic"/>
                <a:cs typeface="Century Gothic"/>
              </a:rPr>
              <a:t> основного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общего</a:t>
            </a:r>
            <a:r>
              <a:rPr sz="1800" dirty="0">
                <a:latin typeface="Century Gothic"/>
                <a:cs typeface="Century Gothic"/>
              </a:rPr>
              <a:t> и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среднего 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общего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образования,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Всероссийской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олимпиады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школьников</a:t>
            </a:r>
            <a:r>
              <a:rPr sz="1800" dirty="0">
                <a:latin typeface="Century Gothic"/>
                <a:cs typeface="Century Gothic"/>
              </a:rPr>
              <a:t> и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олимпиад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школьников»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10" dirty="0">
                <a:latin typeface="Century Gothic"/>
                <a:cs typeface="Century Gothic"/>
              </a:rPr>
              <a:t>Приказ</a:t>
            </a:r>
            <a:r>
              <a:rPr sz="1800" spc="30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от</a:t>
            </a:r>
            <a:r>
              <a:rPr sz="1800" spc="30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7</a:t>
            </a:r>
            <a:r>
              <a:rPr sz="1800" spc="3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ноября</a:t>
            </a:r>
            <a:r>
              <a:rPr sz="1800" spc="3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2018</a:t>
            </a:r>
            <a:r>
              <a:rPr sz="1800" spc="31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г.</a:t>
            </a:r>
            <a:r>
              <a:rPr sz="1800" spc="29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Министерства</a:t>
            </a:r>
            <a:r>
              <a:rPr sz="1800" spc="30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просвещения</a:t>
            </a:r>
            <a:r>
              <a:rPr sz="1800" spc="3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Российской</a:t>
            </a:r>
            <a:r>
              <a:rPr sz="1800" spc="30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Федерации</a:t>
            </a:r>
            <a:endParaRPr sz="1800" dirty="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  <a:tabLst>
                <a:tab pos="1162685" algn="l"/>
              </a:tabLst>
            </a:pPr>
            <a:r>
              <a:rPr sz="1800" dirty="0">
                <a:latin typeface="Century Gothic"/>
                <a:cs typeface="Century Gothic"/>
              </a:rPr>
              <a:t>№</a:t>
            </a:r>
            <a:r>
              <a:rPr sz="1800" spc="1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189	</a:t>
            </a:r>
            <a:r>
              <a:rPr sz="1800" dirty="0">
                <a:latin typeface="Century Gothic"/>
                <a:cs typeface="Century Gothic"/>
              </a:rPr>
              <a:t>и</a:t>
            </a:r>
            <a:r>
              <a:rPr sz="1800" spc="10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Федеральной</a:t>
            </a:r>
            <a:r>
              <a:rPr sz="1800" spc="10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службы</a:t>
            </a:r>
            <a:r>
              <a:rPr sz="1800" spc="1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по</a:t>
            </a:r>
            <a:r>
              <a:rPr sz="1800" spc="10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надзору</a:t>
            </a:r>
            <a:r>
              <a:rPr sz="1800" spc="10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1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сфере</a:t>
            </a:r>
            <a:r>
              <a:rPr sz="1800" spc="1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образования</a:t>
            </a:r>
            <a:r>
              <a:rPr sz="1800" spc="1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и</a:t>
            </a:r>
            <a:r>
              <a:rPr sz="1800" spc="10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науки</a:t>
            </a:r>
            <a:r>
              <a:rPr sz="1800" spc="114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№</a:t>
            </a:r>
            <a:r>
              <a:rPr sz="1800" spc="1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1513</a:t>
            </a:r>
            <a:endParaRPr sz="1800" dirty="0">
              <a:latin typeface="Century Gothic"/>
              <a:cs typeface="Century Gothic"/>
            </a:endParaRPr>
          </a:p>
          <a:p>
            <a:pPr marL="363220" marR="5080">
              <a:lnSpc>
                <a:spcPct val="100000"/>
              </a:lnSpc>
              <a:spcBef>
                <a:spcPts val="5"/>
              </a:spcBef>
              <a:tabLst>
                <a:tab pos="967740" algn="l"/>
                <a:tab pos="2629535" algn="l"/>
                <a:tab pos="3758565" algn="l"/>
                <a:tab pos="5281295" algn="l"/>
                <a:tab pos="7444105" algn="l"/>
                <a:tab pos="8609965" algn="l"/>
              </a:tabLst>
            </a:pPr>
            <a:r>
              <a:rPr sz="1800" spc="-10" dirty="0">
                <a:latin typeface="Century Gothic"/>
                <a:cs typeface="Century Gothic"/>
              </a:rPr>
              <a:t>«</a:t>
            </a:r>
            <a:r>
              <a:rPr sz="1800" spc="-5" dirty="0">
                <a:latin typeface="Century Gothic"/>
                <a:cs typeface="Century Gothic"/>
              </a:rPr>
              <a:t>О</a:t>
            </a:r>
            <a:r>
              <a:rPr sz="1800" dirty="0">
                <a:latin typeface="Century Gothic"/>
                <a:cs typeface="Century Gothic"/>
              </a:rPr>
              <a:t>б	</a:t>
            </a:r>
            <a:r>
              <a:rPr sz="1800" spc="-5" dirty="0">
                <a:latin typeface="Century Gothic"/>
                <a:cs typeface="Century Gothic"/>
              </a:rPr>
              <a:t>у</a:t>
            </a:r>
            <a:r>
              <a:rPr sz="1800" spc="-15" dirty="0">
                <a:latin typeface="Century Gothic"/>
                <a:cs typeface="Century Gothic"/>
              </a:rPr>
              <a:t>т</a:t>
            </a:r>
            <a:r>
              <a:rPr sz="1800" spc="5" dirty="0">
                <a:latin typeface="Century Gothic"/>
                <a:cs typeface="Century Gothic"/>
              </a:rPr>
              <a:t>в</a:t>
            </a:r>
            <a:r>
              <a:rPr sz="1800" spc="-10" dirty="0">
                <a:latin typeface="Century Gothic"/>
                <a:cs typeface="Century Gothic"/>
              </a:rPr>
              <a:t>е</a:t>
            </a:r>
            <a:r>
              <a:rPr sz="1800" spc="-5" dirty="0">
                <a:latin typeface="Century Gothic"/>
                <a:cs typeface="Century Gothic"/>
              </a:rPr>
              <a:t>рж</a:t>
            </a:r>
            <a:r>
              <a:rPr sz="1800" spc="5" dirty="0">
                <a:latin typeface="Century Gothic"/>
                <a:cs typeface="Century Gothic"/>
              </a:rPr>
              <a:t>д</a:t>
            </a:r>
            <a:r>
              <a:rPr sz="1800" spc="-10" dirty="0">
                <a:latin typeface="Century Gothic"/>
                <a:cs typeface="Century Gothic"/>
              </a:rPr>
              <a:t>е</a:t>
            </a:r>
            <a:r>
              <a:rPr sz="1800" spc="-5" dirty="0">
                <a:latin typeface="Century Gothic"/>
                <a:cs typeface="Century Gothic"/>
              </a:rPr>
              <a:t>н</a:t>
            </a:r>
            <a:r>
              <a:rPr sz="1800" spc="5" dirty="0">
                <a:latin typeface="Century Gothic"/>
                <a:cs typeface="Century Gothic"/>
              </a:rPr>
              <a:t>и</a:t>
            </a:r>
            <a:r>
              <a:rPr sz="1800" dirty="0">
                <a:latin typeface="Century Gothic"/>
                <a:cs typeface="Century Gothic"/>
              </a:rPr>
              <a:t>и	</a:t>
            </a:r>
            <a:r>
              <a:rPr sz="1800" spc="-10" dirty="0">
                <a:latin typeface="Century Gothic"/>
                <a:cs typeface="Century Gothic"/>
              </a:rPr>
              <a:t>П</a:t>
            </a:r>
            <a:r>
              <a:rPr sz="1800" dirty="0">
                <a:latin typeface="Century Gothic"/>
                <a:cs typeface="Century Gothic"/>
              </a:rPr>
              <a:t>о</a:t>
            </a:r>
            <a:r>
              <a:rPr sz="1800" spc="-10" dirty="0">
                <a:latin typeface="Century Gothic"/>
                <a:cs typeface="Century Gothic"/>
              </a:rPr>
              <a:t>р</a:t>
            </a:r>
            <a:r>
              <a:rPr sz="1800" dirty="0">
                <a:latin typeface="Century Gothic"/>
                <a:cs typeface="Century Gothic"/>
              </a:rPr>
              <a:t>ядка	</a:t>
            </a:r>
            <a:r>
              <a:rPr sz="1800" spc="-5" dirty="0">
                <a:latin typeface="Century Gothic"/>
                <a:cs typeface="Century Gothic"/>
              </a:rPr>
              <a:t>про</a:t>
            </a:r>
            <a:r>
              <a:rPr sz="1800" spc="-10" dirty="0">
                <a:latin typeface="Century Gothic"/>
                <a:cs typeface="Century Gothic"/>
              </a:rPr>
              <a:t>ве</a:t>
            </a:r>
            <a:r>
              <a:rPr sz="1800" dirty="0">
                <a:latin typeface="Century Gothic"/>
                <a:cs typeface="Century Gothic"/>
              </a:rPr>
              <a:t>д</a:t>
            </a:r>
            <a:r>
              <a:rPr sz="1800" spc="5" dirty="0">
                <a:latin typeface="Century Gothic"/>
                <a:cs typeface="Century Gothic"/>
              </a:rPr>
              <a:t>е</a:t>
            </a:r>
            <a:r>
              <a:rPr sz="1800" spc="-5" dirty="0">
                <a:latin typeface="Century Gothic"/>
                <a:cs typeface="Century Gothic"/>
              </a:rPr>
              <a:t>ни</a:t>
            </a:r>
            <a:r>
              <a:rPr sz="1800" dirty="0">
                <a:latin typeface="Century Gothic"/>
                <a:cs typeface="Century Gothic"/>
              </a:rPr>
              <a:t>я	го</a:t>
            </a:r>
            <a:r>
              <a:rPr sz="1800" spc="-10" dirty="0">
                <a:latin typeface="Century Gothic"/>
                <a:cs typeface="Century Gothic"/>
              </a:rPr>
              <a:t>с</a:t>
            </a:r>
            <a:r>
              <a:rPr sz="1800" spc="-5" dirty="0">
                <a:latin typeface="Century Gothic"/>
                <a:cs typeface="Century Gothic"/>
              </a:rPr>
              <a:t>уд</a:t>
            </a:r>
            <a:r>
              <a:rPr sz="1800" spc="-10" dirty="0">
                <a:latin typeface="Century Gothic"/>
                <a:cs typeface="Century Gothic"/>
              </a:rPr>
              <a:t>а</a:t>
            </a:r>
            <a:r>
              <a:rPr sz="1800" spc="-5" dirty="0">
                <a:latin typeface="Century Gothic"/>
                <a:cs typeface="Century Gothic"/>
              </a:rPr>
              <a:t>рс</a:t>
            </a:r>
            <a:r>
              <a:rPr sz="1800" spc="-10" dirty="0">
                <a:latin typeface="Century Gothic"/>
                <a:cs typeface="Century Gothic"/>
              </a:rPr>
              <a:t>т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10" dirty="0">
                <a:latin typeface="Century Gothic"/>
                <a:cs typeface="Century Gothic"/>
              </a:rPr>
              <a:t>е</a:t>
            </a:r>
            <a:r>
              <a:rPr sz="1800" spc="-5" dirty="0">
                <a:latin typeface="Century Gothic"/>
                <a:cs typeface="Century Gothic"/>
              </a:rPr>
              <a:t>н</a:t>
            </a:r>
            <a:r>
              <a:rPr sz="1800" spc="5" dirty="0">
                <a:latin typeface="Century Gothic"/>
                <a:cs typeface="Century Gothic"/>
              </a:rPr>
              <a:t>н</a:t>
            </a:r>
            <a:r>
              <a:rPr sz="1800" dirty="0">
                <a:latin typeface="Century Gothic"/>
                <a:cs typeface="Century Gothic"/>
              </a:rPr>
              <a:t>ой	</a:t>
            </a:r>
            <a:r>
              <a:rPr sz="1800" spc="5" dirty="0">
                <a:latin typeface="Century Gothic"/>
                <a:cs typeface="Century Gothic"/>
              </a:rPr>
              <a:t>ит</a:t>
            </a:r>
            <a:r>
              <a:rPr sz="1800" dirty="0">
                <a:latin typeface="Century Gothic"/>
                <a:cs typeface="Century Gothic"/>
              </a:rPr>
              <a:t>ог</a:t>
            </a:r>
            <a:r>
              <a:rPr sz="1800" spc="-10" dirty="0">
                <a:latin typeface="Century Gothic"/>
                <a:cs typeface="Century Gothic"/>
              </a:rPr>
              <a:t>о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5" dirty="0">
                <a:latin typeface="Century Gothic"/>
                <a:cs typeface="Century Gothic"/>
              </a:rPr>
              <a:t>о</a:t>
            </a:r>
            <a:r>
              <a:rPr sz="1800" dirty="0">
                <a:latin typeface="Century Gothic"/>
                <a:cs typeface="Century Gothic"/>
              </a:rPr>
              <a:t>й	</a:t>
            </a:r>
            <a:r>
              <a:rPr sz="1800" spc="-5" dirty="0">
                <a:latin typeface="Century Gothic"/>
                <a:cs typeface="Century Gothic"/>
              </a:rPr>
              <a:t>а</a:t>
            </a:r>
            <a:r>
              <a:rPr sz="1800" spc="-10" dirty="0">
                <a:latin typeface="Century Gothic"/>
                <a:cs typeface="Century Gothic"/>
              </a:rPr>
              <a:t>т</a:t>
            </a:r>
            <a:r>
              <a:rPr sz="1800" spc="5" dirty="0">
                <a:latin typeface="Century Gothic"/>
                <a:cs typeface="Century Gothic"/>
              </a:rPr>
              <a:t>те</a:t>
            </a:r>
            <a:r>
              <a:rPr sz="1800" dirty="0">
                <a:latin typeface="Century Gothic"/>
                <a:cs typeface="Century Gothic"/>
              </a:rPr>
              <a:t>стац</a:t>
            </a:r>
            <a:r>
              <a:rPr sz="1800" spc="5" dirty="0">
                <a:latin typeface="Century Gothic"/>
                <a:cs typeface="Century Gothic"/>
              </a:rPr>
              <a:t>и</a:t>
            </a:r>
            <a:r>
              <a:rPr sz="1800" dirty="0">
                <a:latin typeface="Century Gothic"/>
                <a:cs typeface="Century Gothic"/>
              </a:rPr>
              <a:t>и  по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образовательным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программам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основного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общего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образования»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872" y="1304925"/>
            <a:ext cx="4920615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Федеральные</a:t>
            </a:r>
            <a:r>
              <a:rPr sz="2400" spc="-4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документы:</a:t>
            </a:r>
            <a:endParaRPr sz="2400" dirty="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1689"/>
              </a:spcBef>
              <a:buFont typeface="Wingdings"/>
              <a:buChar char=""/>
              <a:tabLst>
                <a:tab pos="299720" algn="l"/>
                <a:tab pos="2132330" algn="l"/>
                <a:tab pos="3005455" algn="l"/>
                <a:tab pos="3464560" algn="l"/>
                <a:tab pos="3938270" algn="l"/>
              </a:tabLst>
            </a:pPr>
            <a:r>
              <a:rPr sz="1800" spc="-5" dirty="0">
                <a:latin typeface="Century Gothic"/>
                <a:cs typeface="Century Gothic"/>
              </a:rPr>
              <a:t>Феде</a:t>
            </a:r>
            <a:r>
              <a:rPr sz="1800" spc="-10" dirty="0">
                <a:latin typeface="Century Gothic"/>
                <a:cs typeface="Century Gothic"/>
              </a:rPr>
              <a:t>ра</a:t>
            </a:r>
            <a:r>
              <a:rPr sz="1800" spc="-5" dirty="0">
                <a:latin typeface="Century Gothic"/>
                <a:cs typeface="Century Gothic"/>
              </a:rPr>
              <a:t>ль</a:t>
            </a:r>
            <a:r>
              <a:rPr sz="1800" spc="5" dirty="0">
                <a:latin typeface="Century Gothic"/>
                <a:cs typeface="Century Gothic"/>
              </a:rPr>
              <a:t>н</a:t>
            </a:r>
            <a:r>
              <a:rPr sz="1800" spc="10" dirty="0">
                <a:latin typeface="Century Gothic"/>
                <a:cs typeface="Century Gothic"/>
              </a:rPr>
              <a:t>ы</a:t>
            </a:r>
            <a:r>
              <a:rPr sz="1800" dirty="0">
                <a:latin typeface="Century Gothic"/>
                <a:cs typeface="Century Gothic"/>
              </a:rPr>
              <a:t>й	</a:t>
            </a:r>
            <a:r>
              <a:rPr sz="1800" spc="-10" dirty="0">
                <a:latin typeface="Century Gothic"/>
                <a:cs typeface="Century Gothic"/>
              </a:rPr>
              <a:t>за</a:t>
            </a:r>
            <a:r>
              <a:rPr sz="1800" dirty="0">
                <a:latin typeface="Century Gothic"/>
                <a:cs typeface="Century Gothic"/>
              </a:rPr>
              <a:t>к</a:t>
            </a:r>
            <a:r>
              <a:rPr sz="1800" spc="-10" dirty="0">
                <a:latin typeface="Century Gothic"/>
                <a:cs typeface="Century Gothic"/>
              </a:rPr>
              <a:t>о</a:t>
            </a:r>
            <a:r>
              <a:rPr sz="1800" dirty="0">
                <a:latin typeface="Century Gothic"/>
                <a:cs typeface="Century Gothic"/>
              </a:rPr>
              <a:t>н	</a:t>
            </a:r>
            <a:r>
              <a:rPr sz="1800" spc="-5" dirty="0">
                <a:latin typeface="Century Gothic"/>
                <a:cs typeface="Century Gothic"/>
              </a:rPr>
              <a:t>о</a:t>
            </a:r>
            <a:r>
              <a:rPr sz="1800" dirty="0">
                <a:latin typeface="Century Gothic"/>
                <a:cs typeface="Century Gothic"/>
              </a:rPr>
              <a:t>т	</a:t>
            </a:r>
            <a:r>
              <a:rPr sz="1800" spc="-5" dirty="0">
                <a:latin typeface="Century Gothic"/>
                <a:cs typeface="Century Gothic"/>
              </a:rPr>
              <a:t>2</a:t>
            </a:r>
            <a:r>
              <a:rPr sz="1800" dirty="0">
                <a:latin typeface="Century Gothic"/>
                <a:cs typeface="Century Gothic"/>
              </a:rPr>
              <a:t>9	дека</a:t>
            </a:r>
            <a:r>
              <a:rPr sz="1800" spc="5" dirty="0">
                <a:latin typeface="Century Gothic"/>
                <a:cs typeface="Century Gothic"/>
              </a:rPr>
              <a:t>б</a:t>
            </a:r>
            <a:r>
              <a:rPr sz="1800" spc="-5" dirty="0">
                <a:latin typeface="Century Gothic"/>
                <a:cs typeface="Century Gothic"/>
              </a:rPr>
              <a:t>ря  </a:t>
            </a:r>
            <a:r>
              <a:rPr sz="1800" dirty="0">
                <a:latin typeface="Century Gothic"/>
                <a:cs typeface="Century Gothic"/>
              </a:rPr>
              <a:t>в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Российской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Федерации»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9020" y="2453639"/>
            <a:ext cx="7924800" cy="2092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434975" marR="266700" indent="-342900" algn="just">
              <a:lnSpc>
                <a:spcPct val="100000"/>
              </a:lnSpc>
              <a:spcBef>
                <a:spcPts val="320"/>
              </a:spcBef>
              <a:buFont typeface="Wingdings"/>
              <a:buChar char=""/>
              <a:tabLst>
                <a:tab pos="435609" algn="l"/>
              </a:tabLst>
            </a:pPr>
            <a:r>
              <a:rPr sz="2000" spc="-5" dirty="0">
                <a:latin typeface="Century Gothic"/>
                <a:cs typeface="Century Gothic"/>
              </a:rPr>
              <a:t>работников </a:t>
            </a:r>
            <a:r>
              <a:rPr sz="2000" dirty="0">
                <a:latin typeface="Century Gothic"/>
                <a:cs typeface="Century Gothic"/>
              </a:rPr>
              <a:t>образовательной </a:t>
            </a:r>
            <a:r>
              <a:rPr sz="2000" spc="-5" dirty="0">
                <a:latin typeface="Century Gothic"/>
                <a:cs typeface="Century Gothic"/>
              </a:rPr>
              <a:t>организации, </a:t>
            </a:r>
            <a:r>
              <a:rPr sz="2000" dirty="0">
                <a:latin typeface="Century Gothic"/>
                <a:cs typeface="Century Gothic"/>
              </a:rPr>
              <a:t>являющихся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учителями </a:t>
            </a:r>
            <a:r>
              <a:rPr sz="2000" spc="-5" dirty="0">
                <a:latin typeface="Century Gothic"/>
                <a:cs typeface="Century Gothic"/>
              </a:rPr>
              <a:t>обучающихся, проходящих </a:t>
            </a:r>
            <a:r>
              <a:rPr sz="2000" dirty="0">
                <a:latin typeface="Century Gothic"/>
                <a:cs typeface="Century Gothic"/>
              </a:rPr>
              <a:t>государственную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итоговую</a:t>
            </a:r>
            <a:r>
              <a:rPr sz="2000" spc="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аттестацию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данном</a:t>
            </a:r>
            <a:r>
              <a:rPr sz="2000" spc="-5" dirty="0">
                <a:latin typeface="Century Gothic"/>
                <a:cs typeface="Century Gothic"/>
              </a:rPr>
              <a:t> ППЭ</a:t>
            </a:r>
            <a:endParaRPr sz="2000" dirty="0">
              <a:latin typeface="Century Gothic"/>
              <a:cs typeface="Century Gothic"/>
            </a:endParaRPr>
          </a:p>
          <a:p>
            <a:pPr marL="434975" indent="-343535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35609" algn="l"/>
              </a:tabLst>
            </a:pPr>
            <a:r>
              <a:rPr sz="2000" spc="-5" dirty="0">
                <a:latin typeface="Century Gothic"/>
                <a:cs typeface="Century Gothic"/>
              </a:rPr>
              <a:t>родителей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(законных</a:t>
            </a:r>
            <a:r>
              <a:rPr sz="2000" spc="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представителей)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участников</a:t>
            </a:r>
          </a:p>
          <a:p>
            <a:pPr marL="434975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государственной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итоговой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аттестации,</a:t>
            </a:r>
            <a:r>
              <a:rPr sz="2000" spc="-6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проходящих</a:t>
            </a:r>
            <a:endParaRPr sz="2000" dirty="0">
              <a:latin typeface="Century Gothic"/>
              <a:cs typeface="Century Gothic"/>
            </a:endParaRPr>
          </a:p>
          <a:p>
            <a:pPr marL="434975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государственную</a:t>
            </a:r>
            <a:r>
              <a:rPr sz="2000" spc="-5" dirty="0">
                <a:latin typeface="Century Gothic"/>
                <a:cs typeface="Century Gothic"/>
              </a:rPr>
              <a:t> итоговую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аттестацию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5" dirty="0">
                <a:latin typeface="Century Gothic"/>
                <a:cs typeface="Century Gothic"/>
              </a:rPr>
              <a:t>данном ППЭ</a:t>
            </a:r>
            <a:endParaRPr sz="2000" dirty="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1500" y="2481072"/>
            <a:ext cx="2923540" cy="2402205"/>
            <a:chOff x="571500" y="2481072"/>
            <a:chExt cx="2923540" cy="2402205"/>
          </a:xfrm>
        </p:grpSpPr>
        <p:sp>
          <p:nvSpPr>
            <p:cNvPr id="4" name="object 4"/>
            <p:cNvSpPr/>
            <p:nvPr/>
          </p:nvSpPr>
          <p:spPr>
            <a:xfrm>
              <a:off x="600455" y="2510028"/>
              <a:ext cx="2865120" cy="2344420"/>
            </a:xfrm>
            <a:custGeom>
              <a:avLst/>
              <a:gdLst/>
              <a:ahLst/>
              <a:cxnLst/>
              <a:rect l="l" t="t" r="r" b="b"/>
              <a:pathLst>
                <a:path w="2865120" h="2344420">
                  <a:moveTo>
                    <a:pt x="2474468" y="0"/>
                  </a:moveTo>
                  <a:lnTo>
                    <a:pt x="390664" y="0"/>
                  </a:lnTo>
                  <a:lnTo>
                    <a:pt x="341660" y="3043"/>
                  </a:lnTo>
                  <a:lnTo>
                    <a:pt x="294472" y="11929"/>
                  </a:lnTo>
                  <a:lnTo>
                    <a:pt x="249466" y="26292"/>
                  </a:lnTo>
                  <a:lnTo>
                    <a:pt x="207010" y="45766"/>
                  </a:lnTo>
                  <a:lnTo>
                    <a:pt x="167468" y="69985"/>
                  </a:lnTo>
                  <a:lnTo>
                    <a:pt x="131207" y="98584"/>
                  </a:lnTo>
                  <a:lnTo>
                    <a:pt x="98594" y="131195"/>
                  </a:lnTo>
                  <a:lnTo>
                    <a:pt x="69993" y="167454"/>
                  </a:lnTo>
                  <a:lnTo>
                    <a:pt x="45772" y="206994"/>
                  </a:lnTo>
                  <a:lnTo>
                    <a:pt x="26295" y="249450"/>
                  </a:lnTo>
                  <a:lnTo>
                    <a:pt x="11931" y="294456"/>
                  </a:lnTo>
                  <a:lnTo>
                    <a:pt x="3043" y="341645"/>
                  </a:lnTo>
                  <a:lnTo>
                    <a:pt x="0" y="390651"/>
                  </a:lnTo>
                  <a:lnTo>
                    <a:pt x="0" y="1953260"/>
                  </a:lnTo>
                  <a:lnTo>
                    <a:pt x="3043" y="2002266"/>
                  </a:lnTo>
                  <a:lnTo>
                    <a:pt x="11931" y="2049455"/>
                  </a:lnTo>
                  <a:lnTo>
                    <a:pt x="26295" y="2094461"/>
                  </a:lnTo>
                  <a:lnTo>
                    <a:pt x="45772" y="2136917"/>
                  </a:lnTo>
                  <a:lnTo>
                    <a:pt x="69993" y="2176457"/>
                  </a:lnTo>
                  <a:lnTo>
                    <a:pt x="98594" y="2212716"/>
                  </a:lnTo>
                  <a:lnTo>
                    <a:pt x="131207" y="2245327"/>
                  </a:lnTo>
                  <a:lnTo>
                    <a:pt x="167468" y="2273926"/>
                  </a:lnTo>
                  <a:lnTo>
                    <a:pt x="207010" y="2298145"/>
                  </a:lnTo>
                  <a:lnTo>
                    <a:pt x="249466" y="2317619"/>
                  </a:lnTo>
                  <a:lnTo>
                    <a:pt x="294472" y="2331982"/>
                  </a:lnTo>
                  <a:lnTo>
                    <a:pt x="341660" y="2340868"/>
                  </a:lnTo>
                  <a:lnTo>
                    <a:pt x="390664" y="2343912"/>
                  </a:lnTo>
                  <a:lnTo>
                    <a:pt x="2474468" y="2343912"/>
                  </a:lnTo>
                  <a:lnTo>
                    <a:pt x="2523474" y="2340868"/>
                  </a:lnTo>
                  <a:lnTo>
                    <a:pt x="2570663" y="2331982"/>
                  </a:lnTo>
                  <a:lnTo>
                    <a:pt x="2615669" y="2317619"/>
                  </a:lnTo>
                  <a:lnTo>
                    <a:pt x="2658125" y="2298145"/>
                  </a:lnTo>
                  <a:lnTo>
                    <a:pt x="2697665" y="2273926"/>
                  </a:lnTo>
                  <a:lnTo>
                    <a:pt x="2733924" y="2245327"/>
                  </a:lnTo>
                  <a:lnTo>
                    <a:pt x="2766535" y="2212716"/>
                  </a:lnTo>
                  <a:lnTo>
                    <a:pt x="2795134" y="2176457"/>
                  </a:lnTo>
                  <a:lnTo>
                    <a:pt x="2819353" y="2136917"/>
                  </a:lnTo>
                  <a:lnTo>
                    <a:pt x="2838827" y="2094461"/>
                  </a:lnTo>
                  <a:lnTo>
                    <a:pt x="2853190" y="2049455"/>
                  </a:lnTo>
                  <a:lnTo>
                    <a:pt x="2862076" y="2002266"/>
                  </a:lnTo>
                  <a:lnTo>
                    <a:pt x="2865120" y="1953260"/>
                  </a:lnTo>
                  <a:lnTo>
                    <a:pt x="2865120" y="390651"/>
                  </a:lnTo>
                  <a:lnTo>
                    <a:pt x="2862076" y="341645"/>
                  </a:lnTo>
                  <a:lnTo>
                    <a:pt x="2853190" y="294456"/>
                  </a:lnTo>
                  <a:lnTo>
                    <a:pt x="2838827" y="249450"/>
                  </a:lnTo>
                  <a:lnTo>
                    <a:pt x="2819353" y="206994"/>
                  </a:lnTo>
                  <a:lnTo>
                    <a:pt x="2795134" y="167454"/>
                  </a:lnTo>
                  <a:lnTo>
                    <a:pt x="2766535" y="131195"/>
                  </a:lnTo>
                  <a:lnTo>
                    <a:pt x="2733924" y="98584"/>
                  </a:lnTo>
                  <a:lnTo>
                    <a:pt x="2697665" y="69985"/>
                  </a:lnTo>
                  <a:lnTo>
                    <a:pt x="2658125" y="45766"/>
                  </a:lnTo>
                  <a:lnTo>
                    <a:pt x="2615669" y="26292"/>
                  </a:lnTo>
                  <a:lnTo>
                    <a:pt x="2570663" y="11929"/>
                  </a:lnTo>
                  <a:lnTo>
                    <a:pt x="2523474" y="3043"/>
                  </a:lnTo>
                  <a:lnTo>
                    <a:pt x="2474468" y="0"/>
                  </a:lnTo>
                  <a:close/>
                </a:path>
              </a:pathLst>
            </a:custGeom>
            <a:solidFill>
              <a:srgbClr val="F852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00455" y="2510028"/>
              <a:ext cx="2865120" cy="2344420"/>
            </a:xfrm>
            <a:custGeom>
              <a:avLst/>
              <a:gdLst/>
              <a:ahLst/>
              <a:cxnLst/>
              <a:rect l="l" t="t" r="r" b="b"/>
              <a:pathLst>
                <a:path w="2865120" h="2344420">
                  <a:moveTo>
                    <a:pt x="0" y="390651"/>
                  </a:moveTo>
                  <a:lnTo>
                    <a:pt x="3043" y="341645"/>
                  </a:lnTo>
                  <a:lnTo>
                    <a:pt x="11931" y="294456"/>
                  </a:lnTo>
                  <a:lnTo>
                    <a:pt x="26295" y="249450"/>
                  </a:lnTo>
                  <a:lnTo>
                    <a:pt x="45772" y="206994"/>
                  </a:lnTo>
                  <a:lnTo>
                    <a:pt x="69993" y="167454"/>
                  </a:lnTo>
                  <a:lnTo>
                    <a:pt x="98594" y="131195"/>
                  </a:lnTo>
                  <a:lnTo>
                    <a:pt x="131207" y="98584"/>
                  </a:lnTo>
                  <a:lnTo>
                    <a:pt x="167468" y="69985"/>
                  </a:lnTo>
                  <a:lnTo>
                    <a:pt x="207010" y="45766"/>
                  </a:lnTo>
                  <a:lnTo>
                    <a:pt x="249466" y="26292"/>
                  </a:lnTo>
                  <a:lnTo>
                    <a:pt x="294472" y="11929"/>
                  </a:lnTo>
                  <a:lnTo>
                    <a:pt x="341660" y="3043"/>
                  </a:lnTo>
                  <a:lnTo>
                    <a:pt x="390664" y="0"/>
                  </a:lnTo>
                  <a:lnTo>
                    <a:pt x="2474468" y="0"/>
                  </a:lnTo>
                  <a:lnTo>
                    <a:pt x="2523474" y="3043"/>
                  </a:lnTo>
                  <a:lnTo>
                    <a:pt x="2570663" y="11929"/>
                  </a:lnTo>
                  <a:lnTo>
                    <a:pt x="2615669" y="26292"/>
                  </a:lnTo>
                  <a:lnTo>
                    <a:pt x="2658125" y="45766"/>
                  </a:lnTo>
                  <a:lnTo>
                    <a:pt x="2697665" y="69985"/>
                  </a:lnTo>
                  <a:lnTo>
                    <a:pt x="2733924" y="98584"/>
                  </a:lnTo>
                  <a:lnTo>
                    <a:pt x="2766535" y="131195"/>
                  </a:lnTo>
                  <a:lnTo>
                    <a:pt x="2795134" y="167454"/>
                  </a:lnTo>
                  <a:lnTo>
                    <a:pt x="2819353" y="206994"/>
                  </a:lnTo>
                  <a:lnTo>
                    <a:pt x="2838827" y="249450"/>
                  </a:lnTo>
                  <a:lnTo>
                    <a:pt x="2853190" y="294456"/>
                  </a:lnTo>
                  <a:lnTo>
                    <a:pt x="2862076" y="341645"/>
                  </a:lnTo>
                  <a:lnTo>
                    <a:pt x="2865120" y="390651"/>
                  </a:lnTo>
                  <a:lnTo>
                    <a:pt x="2865120" y="1953260"/>
                  </a:lnTo>
                  <a:lnTo>
                    <a:pt x="2862076" y="2002266"/>
                  </a:lnTo>
                  <a:lnTo>
                    <a:pt x="2853190" y="2049455"/>
                  </a:lnTo>
                  <a:lnTo>
                    <a:pt x="2838827" y="2094461"/>
                  </a:lnTo>
                  <a:lnTo>
                    <a:pt x="2819353" y="2136917"/>
                  </a:lnTo>
                  <a:lnTo>
                    <a:pt x="2795134" y="2176457"/>
                  </a:lnTo>
                  <a:lnTo>
                    <a:pt x="2766535" y="2212716"/>
                  </a:lnTo>
                  <a:lnTo>
                    <a:pt x="2733924" y="2245327"/>
                  </a:lnTo>
                  <a:lnTo>
                    <a:pt x="2697665" y="2273926"/>
                  </a:lnTo>
                  <a:lnTo>
                    <a:pt x="2658125" y="2298145"/>
                  </a:lnTo>
                  <a:lnTo>
                    <a:pt x="2615669" y="2317619"/>
                  </a:lnTo>
                  <a:lnTo>
                    <a:pt x="2570663" y="2331982"/>
                  </a:lnTo>
                  <a:lnTo>
                    <a:pt x="2523474" y="2340868"/>
                  </a:lnTo>
                  <a:lnTo>
                    <a:pt x="2474468" y="2343912"/>
                  </a:lnTo>
                  <a:lnTo>
                    <a:pt x="390664" y="2343912"/>
                  </a:lnTo>
                  <a:lnTo>
                    <a:pt x="341660" y="2340868"/>
                  </a:lnTo>
                  <a:lnTo>
                    <a:pt x="294472" y="2331982"/>
                  </a:lnTo>
                  <a:lnTo>
                    <a:pt x="249466" y="2317619"/>
                  </a:lnTo>
                  <a:lnTo>
                    <a:pt x="207010" y="2298145"/>
                  </a:lnTo>
                  <a:lnTo>
                    <a:pt x="167468" y="2273926"/>
                  </a:lnTo>
                  <a:lnTo>
                    <a:pt x="131207" y="2245327"/>
                  </a:lnTo>
                  <a:lnTo>
                    <a:pt x="98594" y="2212716"/>
                  </a:lnTo>
                  <a:lnTo>
                    <a:pt x="69993" y="2176457"/>
                  </a:lnTo>
                  <a:lnTo>
                    <a:pt x="45772" y="2136917"/>
                  </a:lnTo>
                  <a:lnTo>
                    <a:pt x="26295" y="2094461"/>
                  </a:lnTo>
                  <a:lnTo>
                    <a:pt x="11931" y="2049455"/>
                  </a:lnTo>
                  <a:lnTo>
                    <a:pt x="3043" y="2002266"/>
                  </a:lnTo>
                  <a:lnTo>
                    <a:pt x="0" y="1953260"/>
                  </a:lnTo>
                  <a:lnTo>
                    <a:pt x="0" y="390651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4585" y="2794254"/>
            <a:ext cx="24136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12A35"/>
                </a:solidFill>
                <a:latin typeface="Calibri"/>
                <a:cs typeface="Calibri"/>
              </a:rPr>
              <a:t>Возможность </a:t>
            </a:r>
            <a:r>
              <a:rPr sz="2800" b="1" spc="-5" dirty="0">
                <a:solidFill>
                  <a:srgbClr val="212A35"/>
                </a:solidFill>
                <a:latin typeface="Calibri"/>
                <a:cs typeface="Calibri"/>
              </a:rPr>
              <a:t> во</a:t>
            </a:r>
            <a:r>
              <a:rPr sz="2800" b="1" spc="-20" dirty="0">
                <a:solidFill>
                  <a:srgbClr val="212A35"/>
                </a:solidFill>
                <a:latin typeface="Calibri"/>
                <a:cs typeface="Calibri"/>
              </a:rPr>
              <a:t>з</a:t>
            </a:r>
            <a:r>
              <a:rPr sz="2800" b="1" spc="-10" dirty="0">
                <a:solidFill>
                  <a:srgbClr val="212A35"/>
                </a:solidFill>
                <a:latin typeface="Calibri"/>
                <a:cs typeface="Calibri"/>
              </a:rPr>
              <a:t>никно</a:t>
            </a:r>
            <a:r>
              <a:rPr sz="2800" b="1" spc="-15" dirty="0">
                <a:solidFill>
                  <a:srgbClr val="212A35"/>
                </a:solidFill>
                <a:latin typeface="Calibri"/>
                <a:cs typeface="Calibri"/>
              </a:rPr>
              <a:t>в</a:t>
            </a:r>
            <a:r>
              <a:rPr sz="2800" b="1" spc="-10" dirty="0">
                <a:solidFill>
                  <a:srgbClr val="212A35"/>
                </a:solidFill>
                <a:latin typeface="Calibri"/>
                <a:cs typeface="Calibri"/>
              </a:rPr>
              <a:t>ения</a:t>
            </a:r>
            <a:endParaRPr sz="2800" dirty="0">
              <a:latin typeface="Calibri"/>
              <a:cs typeface="Calibri"/>
            </a:endParaRPr>
          </a:p>
          <a:p>
            <a:pPr marL="411480" marR="366395" indent="-35560">
              <a:lnSpc>
                <a:spcPct val="100000"/>
              </a:lnSpc>
            </a:pPr>
            <a:r>
              <a:rPr sz="2800" b="1" spc="-60" dirty="0">
                <a:solidFill>
                  <a:srgbClr val="212A35"/>
                </a:solidFill>
                <a:latin typeface="Calibri"/>
                <a:cs typeface="Calibri"/>
              </a:rPr>
              <a:t>к</a:t>
            </a:r>
            <a:r>
              <a:rPr sz="2800" b="1" spc="-5" dirty="0">
                <a:solidFill>
                  <a:srgbClr val="212A35"/>
                </a:solidFill>
                <a:latin typeface="Calibri"/>
                <a:cs typeface="Calibri"/>
              </a:rPr>
              <a:t>он</a:t>
            </a:r>
            <a:r>
              <a:rPr sz="2800" b="1" spc="-65" dirty="0">
                <a:solidFill>
                  <a:srgbClr val="212A35"/>
                </a:solidFill>
                <a:latin typeface="Calibri"/>
                <a:cs typeface="Calibri"/>
              </a:rPr>
              <a:t>ф</a:t>
            </a:r>
            <a:r>
              <a:rPr sz="2800" b="1" spc="-5" dirty="0">
                <a:solidFill>
                  <a:srgbClr val="212A35"/>
                </a:solidFill>
                <a:latin typeface="Calibri"/>
                <a:cs typeface="Calibri"/>
              </a:rPr>
              <a:t>ликта  интересов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453" y="5420055"/>
            <a:ext cx="85070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E5496"/>
                </a:solidFill>
                <a:latin typeface="Century Gothic"/>
                <a:cs typeface="Century Gothic"/>
              </a:rPr>
              <a:t>Деятельность </a:t>
            </a:r>
            <a:r>
              <a:rPr sz="20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общественных наблюдателей осуществляется </a:t>
            </a:r>
            <a:r>
              <a:rPr sz="2000" b="1" dirty="0">
                <a:solidFill>
                  <a:srgbClr val="2E5496"/>
                </a:solidFill>
                <a:latin typeface="Century Gothic"/>
                <a:cs typeface="Century Gothic"/>
              </a:rPr>
              <a:t> на безвозмездной</a:t>
            </a:r>
            <a:r>
              <a:rPr sz="2000" b="1" spc="-3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основе.</a:t>
            </a:r>
            <a:r>
              <a:rPr sz="2000" b="1" spc="-3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Понесенные</a:t>
            </a:r>
            <a:r>
              <a:rPr sz="2000" b="1" spc="-3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расходы</a:t>
            </a:r>
            <a:r>
              <a:rPr sz="2000" b="1" spc="-2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общественным</a:t>
            </a:r>
            <a:endParaRPr sz="2000" dirty="0">
              <a:latin typeface="Century Gothic"/>
              <a:cs typeface="Century Gothic"/>
            </a:endParaRPr>
          </a:p>
          <a:p>
            <a:pPr marL="2096135">
              <a:lnSpc>
                <a:spcPct val="100000"/>
              </a:lnSpc>
            </a:pPr>
            <a:r>
              <a:rPr sz="20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наблюдателям</a:t>
            </a:r>
            <a:r>
              <a:rPr sz="2000" b="1" spc="-4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2E5496"/>
                </a:solidFill>
                <a:latin typeface="Century Gothic"/>
                <a:cs typeface="Century Gothic"/>
              </a:rPr>
              <a:t>не</a:t>
            </a:r>
            <a:r>
              <a:rPr sz="2000" b="1" spc="-1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возмещаются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9090" y="5380482"/>
            <a:ext cx="9044940" cy="0"/>
          </a:xfrm>
          <a:custGeom>
            <a:avLst/>
            <a:gdLst/>
            <a:ahLst/>
            <a:cxnLst/>
            <a:rect l="l" t="t" r="r" b="b"/>
            <a:pathLst>
              <a:path w="9044940">
                <a:moveTo>
                  <a:pt x="0" y="0"/>
                </a:moveTo>
                <a:lnTo>
                  <a:pt x="9044813" y="0"/>
                </a:lnTo>
              </a:path>
            </a:pathLst>
          </a:custGeom>
          <a:ln w="198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39090" y="6406134"/>
            <a:ext cx="9044940" cy="0"/>
          </a:xfrm>
          <a:custGeom>
            <a:avLst/>
            <a:gdLst/>
            <a:ahLst/>
            <a:cxnLst/>
            <a:rect l="l" t="t" r="r" b="b"/>
            <a:pathLst>
              <a:path w="9044940">
                <a:moveTo>
                  <a:pt x="0" y="0"/>
                </a:moveTo>
                <a:lnTo>
                  <a:pt x="9044813" y="0"/>
                </a:lnTo>
              </a:path>
            </a:pathLst>
          </a:custGeom>
          <a:ln w="1981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97535" y="186690"/>
            <a:ext cx="11450320" cy="194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823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C00000"/>
                </a:solidFill>
                <a:latin typeface="Century Gothic"/>
                <a:cs typeface="Century Gothic"/>
              </a:rPr>
              <a:t>Права</a:t>
            </a:r>
            <a:r>
              <a:rPr sz="27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C00000"/>
                </a:solidFill>
                <a:latin typeface="Century Gothic"/>
                <a:cs typeface="Century Gothic"/>
              </a:rPr>
              <a:t>и</a:t>
            </a:r>
            <a:r>
              <a:rPr sz="27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 обязанности</a:t>
            </a:r>
            <a:r>
              <a:rPr sz="2700" b="1" spc="2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700" b="1" spc="-5" dirty="0">
                <a:solidFill>
                  <a:srgbClr val="C00000"/>
                </a:solidFill>
                <a:latin typeface="Century Gothic"/>
                <a:cs typeface="Century Gothic"/>
              </a:rPr>
              <a:t>общественного</a:t>
            </a:r>
            <a:r>
              <a:rPr sz="2700" b="1" spc="-10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C00000"/>
                </a:solidFill>
                <a:latin typeface="Century Gothic"/>
                <a:cs typeface="Century Gothic"/>
              </a:rPr>
              <a:t>наблюдателя</a:t>
            </a:r>
            <a:endParaRPr sz="27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 dirty="0">
              <a:latin typeface="Century Gothic"/>
              <a:cs typeface="Century Gothic"/>
            </a:endParaRPr>
          </a:p>
          <a:p>
            <a:pPr marL="12700" marR="506095">
              <a:lnSpc>
                <a:spcPct val="97800"/>
              </a:lnSpc>
            </a:pPr>
            <a:r>
              <a:rPr sz="2000" b="1" dirty="0">
                <a:latin typeface="Century Gothic"/>
                <a:cs typeface="Century Gothic"/>
              </a:rPr>
              <a:t>Общественными </a:t>
            </a:r>
            <a:r>
              <a:rPr sz="2000" b="1" spc="-5" dirty="0">
                <a:latin typeface="Century Gothic"/>
                <a:cs typeface="Century Gothic"/>
              </a:rPr>
              <a:t>наблюдателями </a:t>
            </a:r>
            <a:r>
              <a:rPr sz="2000" spc="-5" dirty="0">
                <a:latin typeface="Century Gothic"/>
                <a:cs typeface="Century Gothic"/>
              </a:rPr>
              <a:t>при проведении </a:t>
            </a:r>
            <a:r>
              <a:rPr sz="2000" dirty="0">
                <a:latin typeface="Century Gothic"/>
                <a:cs typeface="Century Gothic"/>
              </a:rPr>
              <a:t>государственной </a:t>
            </a:r>
            <a:r>
              <a:rPr sz="2000" spc="-5" dirty="0">
                <a:latin typeface="Century Gothic"/>
                <a:cs typeface="Century Gothic"/>
              </a:rPr>
              <a:t>итоговой </a:t>
            </a:r>
            <a:r>
              <a:rPr sz="200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аттестации могут </a:t>
            </a:r>
            <a:r>
              <a:rPr sz="2000" dirty="0">
                <a:latin typeface="Century Gothic"/>
                <a:cs typeface="Century Gothic"/>
              </a:rPr>
              <a:t>быть совершеннолетние дееспособные граждане Российской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Федерации,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получившие</a:t>
            </a:r>
            <a:r>
              <a:rPr sz="2000" spc="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аккредитацию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в</a:t>
            </a:r>
            <a:r>
              <a:rPr sz="2000" spc="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установленном </a:t>
            </a:r>
            <a:r>
              <a:rPr sz="2000" spc="-5" dirty="0">
                <a:latin typeface="Century Gothic"/>
                <a:cs typeface="Century Gothic"/>
              </a:rPr>
              <a:t>порядке,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за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исключением</a:t>
            </a:r>
            <a:r>
              <a:rPr sz="2400" dirty="0">
                <a:latin typeface="Calibri"/>
                <a:cs typeface="Calibri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86662"/>
            <a:ext cx="11056366" cy="7069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6063" y="1115695"/>
            <a:ext cx="106508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Для </a:t>
            </a:r>
            <a:r>
              <a:rPr sz="2000" spc="-5" dirty="0">
                <a:latin typeface="Century Gothic"/>
                <a:cs typeface="Century Gothic"/>
              </a:rPr>
              <a:t>присутствия </a:t>
            </a:r>
            <a:r>
              <a:rPr sz="2000" dirty="0">
                <a:latin typeface="Century Gothic"/>
                <a:cs typeface="Century Gothic"/>
              </a:rPr>
              <a:t>на любом </a:t>
            </a:r>
            <a:r>
              <a:rPr sz="2000" spc="-5" dirty="0">
                <a:latin typeface="Century Gothic"/>
                <a:cs typeface="Century Gothic"/>
              </a:rPr>
              <a:t>из этапов проведения </a:t>
            </a:r>
            <a:r>
              <a:rPr sz="2000" dirty="0">
                <a:latin typeface="Century Gothic"/>
                <a:cs typeface="Century Gothic"/>
              </a:rPr>
              <a:t>ГИА общественный наблюдатель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должен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иметь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при</a:t>
            </a:r>
            <a:r>
              <a:rPr sz="2000" dirty="0">
                <a:latin typeface="Century Gothic"/>
                <a:cs typeface="Century Gothic"/>
              </a:rPr>
              <a:t> себе: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3242" y="186690"/>
            <a:ext cx="9114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Права</a:t>
            </a:r>
            <a:r>
              <a:rPr sz="2700" spc="-5" dirty="0"/>
              <a:t> </a:t>
            </a:r>
            <a:r>
              <a:rPr sz="2700" dirty="0"/>
              <a:t>и</a:t>
            </a:r>
            <a:r>
              <a:rPr sz="2700" spc="-5" dirty="0"/>
              <a:t> обязанности</a:t>
            </a:r>
            <a:r>
              <a:rPr sz="2700" spc="20" dirty="0"/>
              <a:t> </a:t>
            </a:r>
            <a:r>
              <a:rPr sz="2700" spc="-5" dirty="0"/>
              <a:t>общественного</a:t>
            </a:r>
            <a:r>
              <a:rPr sz="2700" spc="-10" dirty="0"/>
              <a:t> </a:t>
            </a:r>
            <a:r>
              <a:rPr sz="2700" dirty="0"/>
              <a:t>наблюдателя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32832" y="1860804"/>
            <a:ext cx="6612890" cy="33756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435609" indent="-343535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434975" algn="l"/>
                <a:tab pos="435609" algn="l"/>
              </a:tabLst>
            </a:pPr>
            <a:r>
              <a:rPr sz="2000" dirty="0">
                <a:latin typeface="Century Gothic"/>
                <a:cs typeface="Century Gothic"/>
              </a:rPr>
              <a:t>документ,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удостоверяющий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личность</a:t>
            </a:r>
          </a:p>
          <a:p>
            <a:pPr marL="434975" marR="249554" indent="-342900">
              <a:lnSpc>
                <a:spcPct val="100000"/>
              </a:lnSpc>
              <a:spcBef>
                <a:spcPts val="805"/>
              </a:spcBef>
              <a:buFont typeface="Wingdings"/>
              <a:buChar char=""/>
              <a:tabLst>
                <a:tab pos="434975" algn="l"/>
                <a:tab pos="435609" algn="l"/>
              </a:tabLst>
            </a:pPr>
            <a:r>
              <a:rPr sz="2000" dirty="0">
                <a:latin typeface="Century Gothic"/>
                <a:cs typeface="Century Gothic"/>
              </a:rPr>
              <a:t>удостоверение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общественного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наблюдателя,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где указываются </a:t>
            </a:r>
            <a:r>
              <a:rPr sz="2000" spc="-5" dirty="0">
                <a:latin typeface="Century Gothic"/>
                <a:cs typeface="Century Gothic"/>
              </a:rPr>
              <a:t>ФИО, реквизиты документа, </a:t>
            </a:r>
            <a:r>
              <a:rPr sz="2000" dirty="0">
                <a:latin typeface="Century Gothic"/>
                <a:cs typeface="Century Gothic"/>
              </a:rPr>
              <a:t> удостоверяющего личность общественного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наблюдателя</a:t>
            </a:r>
          </a:p>
          <a:p>
            <a:pPr marL="92075" marR="323850">
              <a:lnSpc>
                <a:spcPct val="100000"/>
              </a:lnSpc>
              <a:spcBef>
                <a:spcPts val="795"/>
              </a:spcBef>
            </a:pPr>
            <a:r>
              <a:rPr sz="2000" spc="-25" dirty="0">
                <a:latin typeface="Century Gothic"/>
                <a:cs typeface="Century Gothic"/>
              </a:rPr>
              <a:t>(к </a:t>
            </a:r>
            <a:r>
              <a:rPr sz="2000" dirty="0">
                <a:latin typeface="Century Gothic"/>
                <a:cs typeface="Century Gothic"/>
              </a:rPr>
              <a:t>удостоверению общественного наблюдателя </a:t>
            </a:r>
            <a:r>
              <a:rPr sz="2000" spc="-5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прилагается </a:t>
            </a:r>
            <a:r>
              <a:rPr sz="2000" dirty="0">
                <a:latin typeface="Century Gothic"/>
                <a:cs typeface="Century Gothic"/>
              </a:rPr>
              <a:t>график </a:t>
            </a:r>
            <a:r>
              <a:rPr sz="2000" spc="-5" dirty="0">
                <a:latin typeface="Century Gothic"/>
                <a:cs typeface="Century Gothic"/>
              </a:rPr>
              <a:t>посещения </a:t>
            </a:r>
            <a:r>
              <a:rPr sz="2000" dirty="0">
                <a:latin typeface="Century Gothic"/>
                <a:cs typeface="Century Gothic"/>
              </a:rPr>
              <a:t>мест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проведения </a:t>
            </a:r>
            <a:r>
              <a:rPr sz="2000" dirty="0">
                <a:latin typeface="Century Gothic"/>
                <a:cs typeface="Century Gothic"/>
              </a:rPr>
              <a:t>ГИА, </a:t>
            </a:r>
            <a:r>
              <a:rPr sz="2000" spc="-5" dirty="0">
                <a:latin typeface="Century Gothic"/>
                <a:cs typeface="Century Gothic"/>
              </a:rPr>
              <a:t>где указывается </a:t>
            </a:r>
            <a:r>
              <a:rPr sz="2000" dirty="0">
                <a:latin typeface="Century Gothic"/>
                <a:cs typeface="Century Gothic"/>
              </a:rPr>
              <a:t>место 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проведения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ГИА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и дата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проведения</a:t>
            </a:r>
            <a:endParaRPr sz="2000" dirty="0">
              <a:latin typeface="Century Gothic"/>
              <a:cs typeface="Century Gothic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latin typeface="Century Gothic"/>
                <a:cs typeface="Century Gothic"/>
              </a:rPr>
              <a:t>общественного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наблюдения)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50876" y="1937029"/>
            <a:ext cx="4794250" cy="4620895"/>
            <a:chOff x="150876" y="1937029"/>
            <a:chExt cx="4794250" cy="46208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71" y="1937029"/>
              <a:ext cx="3314319" cy="39239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255" y="1961387"/>
              <a:ext cx="3198876" cy="3808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9684" y="1956816"/>
              <a:ext cx="3208020" cy="3817620"/>
            </a:xfrm>
            <a:custGeom>
              <a:avLst/>
              <a:gdLst/>
              <a:ahLst/>
              <a:cxnLst/>
              <a:rect l="l" t="t" r="r" b="b"/>
              <a:pathLst>
                <a:path w="3208020" h="3817620">
                  <a:moveTo>
                    <a:pt x="0" y="3817620"/>
                  </a:moveTo>
                  <a:lnTo>
                    <a:pt x="3208019" y="3817620"/>
                  </a:lnTo>
                  <a:lnTo>
                    <a:pt x="3208019" y="0"/>
                  </a:lnTo>
                  <a:lnTo>
                    <a:pt x="0" y="0"/>
                  </a:lnTo>
                  <a:lnTo>
                    <a:pt x="0" y="3817620"/>
                  </a:lnTo>
                  <a:close/>
                </a:path>
              </a:pathLst>
            </a:custGeom>
            <a:ln w="9144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887" y="3803904"/>
              <a:ext cx="3936111" cy="27534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372" y="3828288"/>
              <a:ext cx="3820667" cy="26380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6800" y="3823716"/>
              <a:ext cx="3830320" cy="2647315"/>
            </a:xfrm>
            <a:custGeom>
              <a:avLst/>
              <a:gdLst/>
              <a:ahLst/>
              <a:cxnLst/>
              <a:rect l="l" t="t" r="r" b="b"/>
              <a:pathLst>
                <a:path w="3830320" h="2647315">
                  <a:moveTo>
                    <a:pt x="0" y="2647187"/>
                  </a:moveTo>
                  <a:lnTo>
                    <a:pt x="3829812" y="2647187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2647187"/>
                  </a:lnTo>
                  <a:close/>
                </a:path>
              </a:pathLst>
            </a:custGeom>
            <a:ln w="9144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876" y="4713732"/>
              <a:ext cx="1423416" cy="1780032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132832" y="5423915"/>
            <a:ext cx="6612890" cy="1015365"/>
          </a:xfrm>
          <a:custGeom>
            <a:avLst/>
            <a:gdLst/>
            <a:ahLst/>
            <a:cxnLst/>
            <a:rect l="l" t="t" r="r" b="b"/>
            <a:pathLst>
              <a:path w="6612890" h="1015364">
                <a:moveTo>
                  <a:pt x="6612635" y="0"/>
                </a:moveTo>
                <a:lnTo>
                  <a:pt x="0" y="0"/>
                </a:lnTo>
                <a:lnTo>
                  <a:pt x="0" y="1014984"/>
                </a:lnTo>
                <a:lnTo>
                  <a:pt x="6612635" y="1014984"/>
                </a:lnTo>
                <a:lnTo>
                  <a:pt x="6612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132832" y="5453278"/>
            <a:ext cx="66128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16510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F4E79"/>
                </a:solidFill>
                <a:latin typeface="Century Gothic"/>
                <a:cs typeface="Century Gothic"/>
              </a:rPr>
              <a:t>Указанные документы рекомендуется </a:t>
            </a:r>
            <a:r>
              <a:rPr sz="2000" b="1" dirty="0">
                <a:solidFill>
                  <a:srgbClr val="1F4E79"/>
                </a:solidFill>
                <a:latin typeface="Century Gothic"/>
                <a:cs typeface="Century Gothic"/>
              </a:rPr>
              <a:t>держать </a:t>
            </a:r>
            <a:r>
              <a:rPr sz="2000" b="1" spc="-545" dirty="0">
                <a:solidFill>
                  <a:srgbClr val="1F4E79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Century Gothic"/>
                <a:cs typeface="Century Gothic"/>
              </a:rPr>
              <a:t>при </a:t>
            </a:r>
            <a:r>
              <a:rPr sz="2000" b="1" dirty="0">
                <a:solidFill>
                  <a:srgbClr val="1F4E79"/>
                </a:solidFill>
                <a:latin typeface="Century Gothic"/>
                <a:cs typeface="Century Gothic"/>
              </a:rPr>
              <a:t>себе в </a:t>
            </a:r>
            <a:r>
              <a:rPr sz="2000" b="1" spc="-5" dirty="0">
                <a:solidFill>
                  <a:srgbClr val="1F4E79"/>
                </a:solidFill>
                <a:latin typeface="Century Gothic"/>
                <a:cs typeface="Century Gothic"/>
              </a:rPr>
              <a:t>течение всего времени пребывания </a:t>
            </a:r>
            <a:r>
              <a:rPr sz="2000" b="1" dirty="0">
                <a:solidFill>
                  <a:srgbClr val="1F4E79"/>
                </a:solidFill>
                <a:latin typeface="Century Gothic"/>
                <a:cs typeface="Century Gothic"/>
              </a:rPr>
              <a:t> в</a:t>
            </a:r>
            <a:r>
              <a:rPr sz="2000" b="1" spc="-5" dirty="0">
                <a:solidFill>
                  <a:srgbClr val="1F4E79"/>
                </a:solidFill>
                <a:latin typeface="Century Gothic"/>
                <a:cs typeface="Century Gothic"/>
              </a:rPr>
              <a:t> пункте</a:t>
            </a:r>
            <a:r>
              <a:rPr sz="2000" b="1" spc="-15" dirty="0">
                <a:solidFill>
                  <a:srgbClr val="1F4E79"/>
                </a:solidFill>
                <a:latin typeface="Century Gothic"/>
                <a:cs typeface="Century Gothic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Century Gothic"/>
                <a:cs typeface="Century Gothic"/>
              </a:rPr>
              <a:t>проведения</a:t>
            </a:r>
            <a:r>
              <a:rPr sz="2000" b="1" spc="-25" dirty="0">
                <a:solidFill>
                  <a:srgbClr val="1F4E79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entury Gothic"/>
                <a:cs typeface="Century Gothic"/>
              </a:rPr>
              <a:t>экзаменов</a:t>
            </a:r>
            <a:endParaRPr sz="2000" dirty="0">
              <a:latin typeface="Century Gothic"/>
              <a:cs typeface="Century Gothic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33594" y="5410200"/>
            <a:ext cx="6612890" cy="1066800"/>
            <a:chOff x="5133594" y="5410200"/>
            <a:chExt cx="6612890" cy="1066800"/>
          </a:xfrm>
        </p:grpSpPr>
        <p:sp>
          <p:nvSpPr>
            <p:cNvPr id="17" name="object 17"/>
            <p:cNvSpPr/>
            <p:nvPr/>
          </p:nvSpPr>
          <p:spPr>
            <a:xfrm>
              <a:off x="5133594" y="5410200"/>
              <a:ext cx="6612890" cy="29209"/>
            </a:xfrm>
            <a:custGeom>
              <a:avLst/>
              <a:gdLst/>
              <a:ahLst/>
              <a:cxnLst/>
              <a:rect l="l" t="t" r="r" b="b"/>
              <a:pathLst>
                <a:path w="6612890" h="29210">
                  <a:moveTo>
                    <a:pt x="0" y="28956"/>
                  </a:moveTo>
                  <a:lnTo>
                    <a:pt x="6612382" y="28956"/>
                  </a:lnTo>
                  <a:lnTo>
                    <a:pt x="6612382" y="0"/>
                  </a:lnTo>
                  <a:lnTo>
                    <a:pt x="0" y="0"/>
                  </a:lnTo>
                  <a:lnTo>
                    <a:pt x="0" y="28956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133594" y="6462522"/>
              <a:ext cx="6612890" cy="0"/>
            </a:xfrm>
            <a:custGeom>
              <a:avLst/>
              <a:gdLst/>
              <a:ahLst/>
              <a:cxnLst/>
              <a:rect l="l" t="t" r="r" b="b"/>
              <a:pathLst>
                <a:path w="6612890">
                  <a:moveTo>
                    <a:pt x="0" y="0"/>
                  </a:moveTo>
                  <a:lnTo>
                    <a:pt x="6612382" y="0"/>
                  </a:lnTo>
                </a:path>
              </a:pathLst>
            </a:custGeom>
            <a:ln w="28956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634" y="1135316"/>
            <a:ext cx="10980166" cy="51738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1698" y="1015085"/>
            <a:ext cx="10713720" cy="414536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000" b="1" dirty="0">
                <a:latin typeface="Century Gothic"/>
                <a:cs typeface="Century Gothic"/>
              </a:rPr>
              <a:t>Общественный</a:t>
            </a:r>
            <a:r>
              <a:rPr sz="2000" b="1" spc="-60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наблюдатель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вправе:</a:t>
            </a:r>
            <a:endParaRPr sz="20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>
                <a:latin typeface="Century Gothic"/>
                <a:cs typeface="Century Gothic"/>
              </a:rPr>
              <a:t>присутствовать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на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всех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этапах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экзаменов</a:t>
            </a:r>
            <a:endParaRPr sz="16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dirty="0">
                <a:latin typeface="Century Gothic"/>
                <a:cs typeface="Century Gothic"/>
              </a:rPr>
              <a:t>свободно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перемещаться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по</a:t>
            </a:r>
            <a:r>
              <a:rPr sz="1600" spc="-5" dirty="0">
                <a:latin typeface="Century Gothic"/>
                <a:cs typeface="Century Gothic"/>
              </a:rPr>
              <a:t> пункту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5" dirty="0">
                <a:latin typeface="Century Gothic"/>
                <a:cs typeface="Century Gothic"/>
              </a:rPr>
              <a:t>ГИА-9</a:t>
            </a:r>
            <a:endParaRPr sz="1600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dirty="0" err="1" smtClean="0">
                <a:latin typeface="Century Gothic"/>
                <a:cs typeface="Century Gothic"/>
              </a:rPr>
              <a:t>решать</a:t>
            </a:r>
            <a:r>
              <a:rPr sz="1600" spc="-50" dirty="0" smtClean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все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возникающие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вопросы </a:t>
            </a:r>
            <a:r>
              <a:rPr sz="1600" dirty="0">
                <a:latin typeface="Century Gothic"/>
                <a:cs typeface="Century Gothic"/>
              </a:rPr>
              <a:t>на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всех </a:t>
            </a:r>
            <a:r>
              <a:rPr sz="1600" spc="-5" dirty="0">
                <a:latin typeface="Century Gothic"/>
                <a:cs typeface="Century Gothic"/>
              </a:rPr>
              <a:t>этапах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ГИА-9:</a:t>
            </a:r>
          </a:p>
          <a:p>
            <a:pPr marL="337185">
              <a:lnSpc>
                <a:spcPct val="100000"/>
              </a:lnSpc>
              <a:spcBef>
                <a:spcPts val="800"/>
              </a:spcBef>
            </a:pPr>
            <a:r>
              <a:rPr sz="1600" dirty="0">
                <a:latin typeface="Century Gothic"/>
                <a:cs typeface="Century Gothic"/>
              </a:rPr>
              <a:t>с </a:t>
            </a:r>
            <a:r>
              <a:rPr sz="1600" spc="-5" dirty="0">
                <a:latin typeface="Century Gothic"/>
                <a:cs typeface="Century Gothic"/>
              </a:rPr>
              <a:t>членами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государственной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экзаменационной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комиссии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(членами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ГЭК)</a:t>
            </a:r>
          </a:p>
          <a:p>
            <a:pPr marL="337185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latin typeface="Century Gothic"/>
                <a:cs typeface="Century Gothic"/>
              </a:rPr>
              <a:t>с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руководителем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 </a:t>
            </a:r>
            <a:r>
              <a:rPr sz="1600" spc="-15" dirty="0">
                <a:latin typeface="Century Gothic"/>
                <a:cs typeface="Century Gothic"/>
              </a:rPr>
              <a:t>(на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этапе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 </a:t>
            </a:r>
            <a:r>
              <a:rPr sz="1600" dirty="0">
                <a:latin typeface="Century Gothic"/>
                <a:cs typeface="Century Gothic"/>
              </a:rPr>
              <a:t>ГИА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в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ППЭ)</a:t>
            </a:r>
            <a:endParaRPr sz="1600" dirty="0">
              <a:latin typeface="Century Gothic"/>
              <a:cs typeface="Century Gothic"/>
            </a:endParaRPr>
          </a:p>
          <a:p>
            <a:pPr marL="337185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latin typeface="Century Gothic"/>
                <a:cs typeface="Century Gothic"/>
              </a:rPr>
              <a:t>с</a:t>
            </a:r>
            <a:r>
              <a:rPr sz="1600" spc="-5" dirty="0">
                <a:latin typeface="Century Gothic"/>
                <a:cs typeface="Century Gothic"/>
              </a:rPr>
              <a:t> должностными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лицами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Рособрнадзора,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органа исполнительной</a:t>
            </a:r>
            <a:r>
              <a:rPr sz="1600" spc="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власти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субъекта</a:t>
            </a:r>
            <a:endParaRPr sz="1600" dirty="0">
              <a:latin typeface="Century Gothic"/>
              <a:cs typeface="Century Gothic"/>
            </a:endParaRPr>
          </a:p>
          <a:p>
            <a:pPr marL="337185">
              <a:lnSpc>
                <a:spcPct val="100000"/>
              </a:lnSpc>
            </a:pPr>
            <a:r>
              <a:rPr sz="1600" spc="-5" dirty="0">
                <a:latin typeface="Century Gothic"/>
                <a:cs typeface="Century Gothic"/>
              </a:rPr>
              <a:t>Российской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5" dirty="0" err="1">
                <a:latin typeface="Century Gothic"/>
                <a:cs typeface="Century Gothic"/>
              </a:rPr>
              <a:t>Федерации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endParaRPr lang="ru-RU" sz="1600" spc="25" dirty="0" smtClean="0">
              <a:latin typeface="Century Gothic"/>
              <a:cs typeface="Century Gothic"/>
            </a:endParaRPr>
          </a:p>
          <a:p>
            <a:pPr marL="337185">
              <a:lnSpc>
                <a:spcPct val="100000"/>
              </a:lnSpc>
            </a:pPr>
            <a:r>
              <a:rPr sz="1600" spc="-5" dirty="0" err="1" smtClean="0">
                <a:latin typeface="Century Gothic"/>
                <a:cs typeface="Century Gothic"/>
              </a:rPr>
              <a:t>присутствовать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при </a:t>
            </a:r>
            <a:r>
              <a:rPr sz="1600" dirty="0">
                <a:latin typeface="Century Gothic"/>
                <a:cs typeface="Century Gothic"/>
              </a:rPr>
              <a:t>составлении членом ГЭК </a:t>
            </a:r>
            <a:r>
              <a:rPr sz="1600" spc="-5" dirty="0">
                <a:latin typeface="Century Gothic"/>
                <a:cs typeface="Century Gothic"/>
              </a:rPr>
              <a:t>акта </a:t>
            </a:r>
            <a:r>
              <a:rPr sz="1600" dirty="0">
                <a:latin typeface="Century Gothic"/>
                <a:cs typeface="Century Gothic"/>
              </a:rPr>
              <a:t>об удалении с </a:t>
            </a:r>
            <a:r>
              <a:rPr sz="1600" spc="-5" dirty="0">
                <a:latin typeface="Century Gothic"/>
                <a:cs typeface="Century Gothic"/>
              </a:rPr>
              <a:t>экзамена </a:t>
            </a:r>
            <a:r>
              <a:rPr sz="1600" dirty="0">
                <a:latin typeface="Century Gothic"/>
                <a:cs typeface="Century Gothic"/>
              </a:rPr>
              <a:t>лиц, </a:t>
            </a:r>
            <a:r>
              <a:rPr sz="1600" spc="-540" dirty="0" smtClean="0">
                <a:latin typeface="Century Gothic"/>
                <a:cs typeface="Century Gothic"/>
              </a:rPr>
              <a:t> </a:t>
            </a:r>
            <a:r>
              <a:rPr sz="1600" dirty="0" err="1" smtClean="0">
                <a:latin typeface="Century Gothic"/>
                <a:cs typeface="Century Gothic"/>
              </a:rPr>
              <a:t>допустивших</a:t>
            </a:r>
            <a:r>
              <a:rPr sz="1600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нарушение</a:t>
            </a:r>
            <a:r>
              <a:rPr sz="1600" spc="-3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Порядка</a:t>
            </a:r>
            <a:r>
              <a:rPr sz="1600" spc="-25" dirty="0" smtClean="0">
                <a:latin typeface="Century Gothic"/>
                <a:cs typeface="Century Gothic"/>
              </a:rPr>
              <a:t> </a:t>
            </a:r>
            <a:r>
              <a:rPr sz="1600" dirty="0" smtClean="0">
                <a:latin typeface="Century Gothic"/>
                <a:cs typeface="Century Gothic"/>
              </a:rPr>
              <a:t>ГИА</a:t>
            </a:r>
            <a:r>
              <a:rPr lang="ru-RU" sz="1600" dirty="0" smtClean="0">
                <a:latin typeface="Century Gothic"/>
                <a:cs typeface="Century Gothic"/>
              </a:rPr>
              <a:t>, акта о досрочном завершении экзамена по уважительной причине участником ГИА</a:t>
            </a:r>
            <a:endParaRPr sz="1600" dirty="0" smtClean="0">
              <a:latin typeface="Century Gothic"/>
              <a:cs typeface="Century Gothic"/>
            </a:endParaRPr>
          </a:p>
          <a:p>
            <a:pPr marL="355600" marR="956944" indent="-342900">
              <a:lnSpc>
                <a:spcPct val="100000"/>
              </a:lnSpc>
              <a:spcBef>
                <a:spcPts val="790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 err="1" smtClean="0">
                <a:latin typeface="Century Gothic"/>
                <a:cs typeface="Century Gothic"/>
              </a:rPr>
              <a:t>участвовать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dirty="0" smtClean="0">
                <a:latin typeface="Century Gothic"/>
                <a:cs typeface="Century Gothic"/>
              </a:rPr>
              <a:t>в</a:t>
            </a:r>
            <a:r>
              <a:rPr sz="1600" spc="1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проверке</a:t>
            </a:r>
            <a:r>
              <a:rPr sz="1600" spc="-20" dirty="0" smtClean="0">
                <a:latin typeface="Century Gothic"/>
                <a:cs typeface="Century Gothic"/>
              </a:rPr>
              <a:t> </a:t>
            </a:r>
            <a:r>
              <a:rPr sz="1600" dirty="0" err="1" smtClean="0">
                <a:latin typeface="Century Gothic"/>
                <a:cs typeface="Century Gothic"/>
              </a:rPr>
              <a:t>сведений</a:t>
            </a:r>
            <a:r>
              <a:rPr sz="1600" dirty="0" smtClean="0">
                <a:latin typeface="Century Gothic"/>
                <a:cs typeface="Century Gothic"/>
              </a:rPr>
              <a:t>,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изложенных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dirty="0" smtClean="0">
                <a:latin typeface="Century Gothic"/>
                <a:cs typeface="Century Gothic"/>
              </a:rPr>
              <a:t>в</a:t>
            </a:r>
            <a:r>
              <a:rPr sz="1600" spc="1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апелляции</a:t>
            </a:r>
            <a:r>
              <a:rPr sz="1600" spc="-10" dirty="0" smtClean="0">
                <a:latin typeface="Century Gothic"/>
                <a:cs typeface="Century Gothic"/>
              </a:rPr>
              <a:t> </a:t>
            </a:r>
            <a:r>
              <a:rPr sz="1600" dirty="0" smtClean="0">
                <a:latin typeface="Century Gothic"/>
                <a:cs typeface="Century Gothic"/>
              </a:rPr>
              <a:t>о </a:t>
            </a:r>
            <a:r>
              <a:rPr sz="1600" spc="-5" dirty="0" err="1" smtClean="0">
                <a:latin typeface="Century Gothic"/>
                <a:cs typeface="Century Gothic"/>
              </a:rPr>
              <a:t>нарушении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spc="-53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Порядка</a:t>
            </a:r>
            <a:r>
              <a:rPr sz="1600" spc="-25" dirty="0" smtClean="0">
                <a:latin typeface="Century Gothic"/>
                <a:cs typeface="Century Gothic"/>
              </a:rPr>
              <a:t> </a:t>
            </a:r>
            <a:r>
              <a:rPr sz="1600" dirty="0" smtClean="0">
                <a:latin typeface="Century Gothic"/>
                <a:cs typeface="Century Gothic"/>
              </a:rPr>
              <a:t>ГИА,</a:t>
            </a:r>
            <a:r>
              <a:rPr sz="1600" spc="-25" dirty="0" smtClean="0">
                <a:latin typeface="Century Gothic"/>
                <a:cs typeface="Century Gothic"/>
              </a:rPr>
              <a:t> </a:t>
            </a:r>
            <a:r>
              <a:rPr sz="1600" dirty="0" smtClean="0">
                <a:latin typeface="Century Gothic"/>
                <a:cs typeface="Century Gothic"/>
              </a:rPr>
              <a:t>в</a:t>
            </a:r>
            <a:r>
              <a:rPr sz="1600" spc="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случае</a:t>
            </a:r>
            <a:r>
              <a:rPr sz="1600" spc="-10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подачи</a:t>
            </a:r>
            <a:r>
              <a:rPr sz="1600" spc="5" dirty="0" smtClean="0">
                <a:latin typeface="Century Gothic"/>
                <a:cs typeface="Century Gothic"/>
              </a:rPr>
              <a:t> </a:t>
            </a:r>
            <a:r>
              <a:rPr sz="1600" dirty="0" err="1" smtClean="0">
                <a:latin typeface="Century Gothic"/>
                <a:cs typeface="Century Gothic"/>
              </a:rPr>
              <a:t>такой</a:t>
            </a:r>
            <a:r>
              <a:rPr sz="1600" spc="-20" dirty="0" smtClean="0">
                <a:latin typeface="Century Gothic"/>
                <a:cs typeface="Century Gothic"/>
              </a:rPr>
              <a:t> </a:t>
            </a:r>
            <a:r>
              <a:rPr sz="1600" dirty="0" err="1" smtClean="0">
                <a:latin typeface="Century Gothic"/>
                <a:cs typeface="Century Gothic"/>
              </a:rPr>
              <a:t>апелляции</a:t>
            </a:r>
            <a:r>
              <a:rPr sz="1600" spc="-40" dirty="0" smtClean="0">
                <a:latin typeface="Century Gothic"/>
                <a:cs typeface="Century Gothic"/>
              </a:rPr>
              <a:t> </a:t>
            </a:r>
            <a:r>
              <a:rPr sz="1600" dirty="0" err="1" smtClean="0">
                <a:latin typeface="Century Gothic"/>
                <a:cs typeface="Century Gothic"/>
              </a:rPr>
              <a:t>участником</a:t>
            </a:r>
            <a:r>
              <a:rPr sz="1600" spc="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экзамена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3242" y="186690"/>
            <a:ext cx="9114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Права</a:t>
            </a:r>
            <a:r>
              <a:rPr sz="2700" spc="-5" dirty="0"/>
              <a:t> </a:t>
            </a:r>
            <a:r>
              <a:rPr sz="2700" dirty="0"/>
              <a:t>и</a:t>
            </a:r>
            <a:r>
              <a:rPr sz="2700" spc="-5" dirty="0"/>
              <a:t> обязанности</a:t>
            </a:r>
            <a:r>
              <a:rPr sz="2700" spc="20" dirty="0"/>
              <a:t> </a:t>
            </a:r>
            <a:r>
              <a:rPr sz="2700" spc="-5" dirty="0"/>
              <a:t>общественного</a:t>
            </a:r>
            <a:r>
              <a:rPr sz="2700" spc="-10" dirty="0"/>
              <a:t> </a:t>
            </a:r>
            <a:r>
              <a:rPr sz="2700" dirty="0"/>
              <a:t>наблюдателя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8675" y="1360932"/>
            <a:ext cx="10342245" cy="4136390"/>
          </a:xfrm>
          <a:custGeom>
            <a:avLst/>
            <a:gdLst/>
            <a:ahLst/>
            <a:cxnLst/>
            <a:rect l="l" t="t" r="r" b="b"/>
            <a:pathLst>
              <a:path w="10342245" h="4136390">
                <a:moveTo>
                  <a:pt x="10341864" y="0"/>
                </a:moveTo>
                <a:lnTo>
                  <a:pt x="0" y="0"/>
                </a:lnTo>
                <a:lnTo>
                  <a:pt x="0" y="4136136"/>
                </a:lnTo>
                <a:lnTo>
                  <a:pt x="10341864" y="4136136"/>
                </a:lnTo>
                <a:lnTo>
                  <a:pt x="10341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77161" y="1019302"/>
            <a:ext cx="10186035" cy="42322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Century Gothic"/>
                <a:cs typeface="Century Gothic"/>
              </a:rPr>
              <a:t>Общественным</a:t>
            </a:r>
            <a:r>
              <a:rPr sz="1800" b="1" spc="-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наблюдателям</a:t>
            </a:r>
            <a:r>
              <a:rPr sz="1800" b="1" spc="-4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запрещается:</a:t>
            </a:r>
            <a:endParaRPr sz="1800" dirty="0">
              <a:latin typeface="Century Gothic"/>
              <a:cs typeface="Century Gothic"/>
            </a:endParaRPr>
          </a:p>
          <a:p>
            <a:pPr marL="363220" indent="-35052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362585" algn="l"/>
                <a:tab pos="363220" algn="l"/>
              </a:tabLst>
            </a:pPr>
            <a:r>
              <a:rPr sz="1800" spc="-5" dirty="0">
                <a:latin typeface="Century Gothic"/>
                <a:cs typeface="Century Gothic"/>
              </a:rPr>
              <a:t>иметь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при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себе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средства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связи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2200" dirty="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864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оказывать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содействие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участникам,</a:t>
            </a:r>
            <a:r>
              <a:rPr sz="1800" dirty="0">
                <a:latin typeface="Century Gothic"/>
                <a:cs typeface="Century Gothic"/>
              </a:rPr>
              <a:t> в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том</a:t>
            </a:r>
            <a:r>
              <a:rPr sz="1800" dirty="0">
                <a:latin typeface="Century Gothic"/>
                <a:cs typeface="Century Gothic"/>
              </a:rPr>
              <a:t> числе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передавать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им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средства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связи,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электронно-вычислительную технику, </a:t>
            </a:r>
            <a:r>
              <a:rPr sz="1800" dirty="0">
                <a:latin typeface="Century Gothic"/>
                <a:cs typeface="Century Gothic"/>
              </a:rPr>
              <a:t>фото-, </a:t>
            </a:r>
            <a:r>
              <a:rPr sz="1800" spc="-10" dirty="0">
                <a:latin typeface="Century Gothic"/>
                <a:cs typeface="Century Gothic"/>
              </a:rPr>
              <a:t>аудио- </a:t>
            </a:r>
            <a:r>
              <a:rPr sz="1800" dirty="0">
                <a:latin typeface="Century Gothic"/>
                <a:cs typeface="Century Gothic"/>
              </a:rPr>
              <a:t>и </a:t>
            </a:r>
            <a:r>
              <a:rPr sz="1800" spc="-5" dirty="0">
                <a:latin typeface="Century Gothic"/>
                <a:cs typeface="Century Gothic"/>
              </a:rPr>
              <a:t>видеоаппаратуру, </a:t>
            </a:r>
            <a:r>
              <a:rPr sz="1800" dirty="0">
                <a:latin typeface="Century Gothic"/>
                <a:cs typeface="Century Gothic"/>
              </a:rPr>
              <a:t>справочные 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материалы,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письменные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заметки</a:t>
            </a:r>
            <a:r>
              <a:rPr sz="1800" dirty="0">
                <a:latin typeface="Century Gothic"/>
                <a:cs typeface="Century Gothic"/>
              </a:rPr>
              <a:t> и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иные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средства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хранения</a:t>
            </a:r>
            <a:r>
              <a:rPr sz="1800" dirty="0">
                <a:latin typeface="Century Gothic"/>
                <a:cs typeface="Century Gothic"/>
              </a:rPr>
              <a:t> и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передачи 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информации</a:t>
            </a:r>
            <a:endParaRPr sz="1800" dirty="0">
              <a:latin typeface="Century Gothic"/>
              <a:cs typeface="Century Gothic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выносить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из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аудиторий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экзаменационные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материалы,</a:t>
            </a:r>
            <a:r>
              <a:rPr sz="1800" spc="49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используемые</a:t>
            </a:r>
            <a:r>
              <a:rPr sz="1800" spc="49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для 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проведения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5" dirty="0">
                <a:latin typeface="Century Gothic"/>
                <a:cs typeface="Century Gothic"/>
              </a:rPr>
              <a:t>ГИА-9, </a:t>
            </a:r>
            <a:r>
              <a:rPr sz="1800" dirty="0">
                <a:latin typeface="Century Gothic"/>
                <a:cs typeface="Century Gothic"/>
              </a:rPr>
              <a:t>на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бумажном</a:t>
            </a:r>
            <a:r>
              <a:rPr sz="1800" spc="-5" dirty="0">
                <a:latin typeface="Century Gothic"/>
                <a:cs typeface="Century Gothic"/>
              </a:rPr>
              <a:t> или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электронном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носителях,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фотографировать </a:t>
            </a:r>
            <a:r>
              <a:rPr sz="1800" spc="-5" dirty="0">
                <a:latin typeface="Century Gothic"/>
                <a:cs typeface="Century Gothic"/>
              </a:rPr>
              <a:t> экзаменационные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материалы</a:t>
            </a:r>
            <a:endParaRPr sz="1800" dirty="0">
              <a:latin typeface="Century Gothic"/>
              <a:cs typeface="Century Gothic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вмешиваться </a:t>
            </a:r>
            <a:r>
              <a:rPr sz="1800" dirty="0">
                <a:latin typeface="Century Gothic"/>
                <a:cs typeface="Century Gothic"/>
              </a:rPr>
              <a:t>в </a:t>
            </a:r>
            <a:r>
              <a:rPr sz="1800" spc="-5" dirty="0">
                <a:latin typeface="Century Gothic"/>
                <a:cs typeface="Century Gothic"/>
              </a:rPr>
              <a:t>работу </a:t>
            </a:r>
            <a:r>
              <a:rPr sz="1800" dirty="0">
                <a:latin typeface="Century Gothic"/>
                <a:cs typeface="Century Gothic"/>
              </a:rPr>
              <a:t>и </a:t>
            </a:r>
            <a:r>
              <a:rPr sz="1800" spc="-5" dirty="0">
                <a:latin typeface="Century Gothic"/>
                <a:cs typeface="Century Gothic"/>
              </a:rPr>
              <a:t>создавать помехи лицам, задействованным </a:t>
            </a:r>
            <a:r>
              <a:rPr sz="1800" dirty="0">
                <a:latin typeface="Century Gothic"/>
                <a:cs typeface="Century Gothic"/>
              </a:rPr>
              <a:t>в </a:t>
            </a:r>
            <a:r>
              <a:rPr sz="1800" spc="-5" dirty="0">
                <a:latin typeface="Century Gothic"/>
                <a:cs typeface="Century Gothic"/>
              </a:rPr>
              <a:t>проведении </a:t>
            </a:r>
            <a:r>
              <a:rPr sz="1800" dirty="0">
                <a:latin typeface="Century Gothic"/>
                <a:cs typeface="Century Gothic"/>
              </a:rPr>
              <a:t> ГИА-9,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по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выполнению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ими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своих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обязанностей,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а </a:t>
            </a:r>
            <a:r>
              <a:rPr sz="1800" spc="-5" dirty="0">
                <a:latin typeface="Century Gothic"/>
                <a:cs typeface="Century Gothic"/>
              </a:rPr>
              <a:t>также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участникам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ГИА-9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408" y="5903976"/>
            <a:ext cx="1172464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1510030" marR="342900" indent="-1161415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Общественный наблюдатель сам обязан соблюдать порядок проведения ГИА. За нарушение </a:t>
            </a:r>
            <a:r>
              <a:rPr sz="1800" b="1" spc="-49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E5496"/>
                </a:solidFill>
                <a:latin typeface="Century Gothic"/>
                <a:cs typeface="Century Gothic"/>
              </a:rPr>
              <a:t>данного</a:t>
            </a:r>
            <a:r>
              <a:rPr sz="1800" b="1" spc="-1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порядка</a:t>
            </a:r>
            <a:r>
              <a:rPr sz="1800" b="1" spc="-2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общественный</a:t>
            </a:r>
            <a:r>
              <a:rPr sz="1800" b="1" spc="-15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наблюдатель</a:t>
            </a:r>
            <a:r>
              <a:rPr sz="1800" b="1" spc="-5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может </a:t>
            </a:r>
            <a:r>
              <a:rPr sz="1800" b="1" dirty="0">
                <a:solidFill>
                  <a:srgbClr val="2E5496"/>
                </a:solidFill>
                <a:latin typeface="Century Gothic"/>
                <a:cs typeface="Century Gothic"/>
              </a:rPr>
              <a:t>быть </a:t>
            </a: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удален</a:t>
            </a:r>
            <a:r>
              <a:rPr sz="1800" b="1" spc="-2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из</a:t>
            </a:r>
            <a:r>
              <a:rPr sz="1800" b="1" spc="-10" dirty="0">
                <a:solidFill>
                  <a:srgbClr val="2E5496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2E5496"/>
                </a:solidFill>
                <a:latin typeface="Century Gothic"/>
                <a:cs typeface="Century Gothic"/>
              </a:rPr>
              <a:t>ППЭ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097" y="5737097"/>
            <a:ext cx="11537950" cy="0"/>
          </a:xfrm>
          <a:custGeom>
            <a:avLst/>
            <a:gdLst/>
            <a:ahLst/>
            <a:cxnLst/>
            <a:rect l="l" t="t" r="r" b="b"/>
            <a:pathLst>
              <a:path w="11537950">
                <a:moveTo>
                  <a:pt x="0" y="0"/>
                </a:moveTo>
                <a:lnTo>
                  <a:pt x="11537950" y="0"/>
                </a:lnTo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29005" y="6689597"/>
            <a:ext cx="11537950" cy="0"/>
          </a:xfrm>
          <a:custGeom>
            <a:avLst/>
            <a:gdLst/>
            <a:ahLst/>
            <a:cxnLst/>
            <a:rect l="l" t="t" r="r" b="b"/>
            <a:pathLst>
              <a:path w="11537950">
                <a:moveTo>
                  <a:pt x="0" y="0"/>
                </a:moveTo>
                <a:lnTo>
                  <a:pt x="11537950" y="0"/>
                </a:lnTo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23513" y="205866"/>
            <a:ext cx="809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Права</a:t>
            </a:r>
            <a:r>
              <a:rPr spc="10" dirty="0"/>
              <a:t> </a:t>
            </a:r>
            <a:r>
              <a:rPr dirty="0"/>
              <a:t>и</a:t>
            </a:r>
            <a:r>
              <a:rPr spc="-5" dirty="0"/>
              <a:t> обязанности</a:t>
            </a:r>
            <a:r>
              <a:rPr spc="-15" dirty="0"/>
              <a:t> </a:t>
            </a:r>
            <a:r>
              <a:rPr spc="-10" dirty="0"/>
              <a:t>общественного</a:t>
            </a:r>
            <a:r>
              <a:rPr spc="15" dirty="0"/>
              <a:t> </a:t>
            </a:r>
            <a:r>
              <a:rPr spc="-5" dirty="0"/>
              <a:t>наблюдателя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26719" y="1267967"/>
            <a:ext cx="1080770" cy="4159250"/>
            <a:chOff x="426719" y="1267967"/>
            <a:chExt cx="1080770" cy="41592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43" y="1267967"/>
              <a:ext cx="1043940" cy="9799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" y="3308667"/>
              <a:ext cx="1042225" cy="10422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31" y="3310127"/>
              <a:ext cx="1005840" cy="10439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243" y="2241803"/>
              <a:ext cx="1078992" cy="1074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243" y="4349495"/>
              <a:ext cx="1078992" cy="10774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9170" y="186690"/>
            <a:ext cx="52838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/>
              <a:t>Этап проведения</a:t>
            </a:r>
            <a:r>
              <a:rPr sz="2700" spc="-10" dirty="0"/>
              <a:t> </a:t>
            </a:r>
            <a:r>
              <a:rPr sz="2700" spc="-5" dirty="0"/>
              <a:t>ГИА-9</a:t>
            </a:r>
            <a:r>
              <a:rPr sz="2700" spc="-15" dirty="0"/>
              <a:t> </a:t>
            </a:r>
            <a:r>
              <a:rPr sz="2700" dirty="0"/>
              <a:t>в</a:t>
            </a:r>
            <a:r>
              <a:rPr sz="2700" spc="-25" dirty="0"/>
              <a:t> </a:t>
            </a:r>
            <a:r>
              <a:rPr sz="2700" spc="-5" dirty="0"/>
              <a:t>ППЭ</a:t>
            </a:r>
            <a:endParaRPr sz="2700" dirty="0"/>
          </a:p>
        </p:txBody>
      </p:sp>
      <p:sp>
        <p:nvSpPr>
          <p:cNvPr id="3" name="object 3"/>
          <p:cNvSpPr/>
          <p:nvPr/>
        </p:nvSpPr>
        <p:spPr>
          <a:xfrm>
            <a:off x="313943" y="909827"/>
            <a:ext cx="9946005" cy="5038725"/>
          </a:xfrm>
          <a:custGeom>
            <a:avLst/>
            <a:gdLst/>
            <a:ahLst/>
            <a:cxnLst/>
            <a:rect l="l" t="t" r="r" b="b"/>
            <a:pathLst>
              <a:path w="9946005" h="5038725">
                <a:moveTo>
                  <a:pt x="9945624" y="0"/>
                </a:moveTo>
                <a:lnTo>
                  <a:pt x="0" y="0"/>
                </a:lnTo>
                <a:lnTo>
                  <a:pt x="0" y="5038344"/>
                </a:lnTo>
                <a:lnTo>
                  <a:pt x="9945624" y="5038344"/>
                </a:lnTo>
                <a:lnTo>
                  <a:pt x="9945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2988" y="940688"/>
            <a:ext cx="9792335" cy="4088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998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общественный</a:t>
            </a:r>
            <a:r>
              <a:rPr sz="1600" spc="3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наблюдатель</a:t>
            </a:r>
            <a:r>
              <a:rPr sz="1600" spc="3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должен</a:t>
            </a:r>
            <a:r>
              <a:rPr sz="1600" spc="35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прибыть</a:t>
            </a:r>
            <a:r>
              <a:rPr sz="1600" b="1" spc="34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34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пункт</a:t>
            </a:r>
            <a:r>
              <a:rPr sz="1600" spc="35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spc="36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</a:t>
            </a:r>
            <a:r>
              <a:rPr sz="1600" spc="3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не</a:t>
            </a:r>
            <a:r>
              <a:rPr sz="1600" spc="34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позднее,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чем</a:t>
            </a:r>
            <a:r>
              <a:rPr sz="1600" spc="430" dirty="0">
                <a:latin typeface="Century Gothic"/>
                <a:cs typeface="Century Gothic"/>
              </a:rPr>
              <a:t>    </a:t>
            </a:r>
            <a:r>
              <a:rPr sz="1600" b="1" spc="-5" dirty="0">
                <a:latin typeface="Century Gothic"/>
                <a:cs typeface="Century Gothic"/>
              </a:rPr>
              <a:t>за</a:t>
            </a:r>
            <a:r>
              <a:rPr sz="1600" b="1" spc="585" dirty="0">
                <a:latin typeface="Century Gothic"/>
                <a:cs typeface="Century Gothic"/>
              </a:rPr>
              <a:t>   </a:t>
            </a:r>
            <a:r>
              <a:rPr sz="1600" b="1" spc="-5" dirty="0">
                <a:latin typeface="Century Gothic"/>
                <a:cs typeface="Century Gothic"/>
              </a:rPr>
              <a:t>1</a:t>
            </a:r>
            <a:r>
              <a:rPr sz="1600" b="1" spc="585" dirty="0">
                <a:latin typeface="Century Gothic"/>
                <a:cs typeface="Century Gothic"/>
              </a:rPr>
              <a:t>   </a:t>
            </a:r>
            <a:r>
              <a:rPr sz="1600" b="1" spc="-5" dirty="0">
                <a:latin typeface="Century Gothic"/>
                <a:cs typeface="Century Gothic"/>
              </a:rPr>
              <a:t>час</a:t>
            </a:r>
            <a:r>
              <a:rPr sz="1600" b="1" spc="585" dirty="0">
                <a:latin typeface="Century Gothic"/>
                <a:cs typeface="Century Gothic"/>
              </a:rPr>
              <a:t>   </a:t>
            </a:r>
            <a:r>
              <a:rPr sz="1600" b="1" spc="-5" dirty="0">
                <a:latin typeface="Century Gothic"/>
                <a:cs typeface="Century Gothic"/>
              </a:rPr>
              <a:t>до</a:t>
            </a:r>
            <a:r>
              <a:rPr sz="1600" b="1" spc="585" dirty="0">
                <a:latin typeface="Century Gothic"/>
                <a:cs typeface="Century Gothic"/>
              </a:rPr>
              <a:t>   </a:t>
            </a:r>
            <a:r>
              <a:rPr sz="1600" b="1" dirty="0">
                <a:latin typeface="Century Gothic"/>
                <a:cs typeface="Century Gothic"/>
              </a:rPr>
              <a:t>начала      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spc="430" dirty="0">
                <a:latin typeface="Century Gothic"/>
                <a:cs typeface="Century Gothic"/>
              </a:rPr>
              <a:t>   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</a:t>
            </a:r>
            <a:r>
              <a:rPr sz="1600" spc="430" dirty="0">
                <a:latin typeface="Century Gothic"/>
                <a:cs typeface="Century Gothic"/>
              </a:rPr>
              <a:t>   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430" dirty="0">
                <a:latin typeface="Century Gothic"/>
                <a:cs typeface="Century Gothic"/>
              </a:rPr>
              <a:t>   </a:t>
            </a:r>
            <a:r>
              <a:rPr sz="1600" spc="434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находиться </a:t>
            </a:r>
            <a:r>
              <a:rPr sz="1600" b="1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28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</a:t>
            </a:r>
            <a:r>
              <a:rPr sz="1600" spc="280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не</a:t>
            </a:r>
            <a:r>
              <a:rPr sz="1600" b="1" spc="27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менее</a:t>
            </a:r>
            <a:r>
              <a:rPr sz="1600" b="1" spc="29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50</a:t>
            </a:r>
            <a:r>
              <a:rPr sz="1600" b="1" spc="28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%</a:t>
            </a:r>
            <a:r>
              <a:rPr sz="1600" b="1" spc="285" dirty="0">
                <a:latin typeface="Century Gothic"/>
                <a:cs typeface="Century Gothic"/>
              </a:rPr>
              <a:t> </a:t>
            </a:r>
            <a:r>
              <a:rPr sz="1600" b="1" spc="-5" dirty="0">
                <a:latin typeface="Century Gothic"/>
                <a:cs typeface="Century Gothic"/>
              </a:rPr>
              <a:t>времени</a:t>
            </a:r>
            <a:r>
              <a:rPr sz="1600" spc="-5" dirty="0">
                <a:latin typeface="Century Gothic"/>
                <a:cs typeface="Century Gothic"/>
              </a:rPr>
              <a:t>,</a:t>
            </a:r>
            <a:r>
              <a:rPr sz="1600" spc="28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установленного</a:t>
            </a:r>
            <a:r>
              <a:rPr sz="1600" spc="3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единым</a:t>
            </a:r>
            <a:r>
              <a:rPr sz="1600" spc="3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расписанием</a:t>
            </a:r>
            <a:r>
              <a:rPr sz="1600" spc="3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spc="3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ОГЭ,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ГВЭ,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по</a:t>
            </a:r>
            <a:r>
              <a:rPr sz="1600" spc="-5" dirty="0">
                <a:latin typeface="Century Gothic"/>
                <a:cs typeface="Century Gothic"/>
              </a:rPr>
              <a:t> соответствующему</a:t>
            </a:r>
            <a:r>
              <a:rPr sz="1600" spc="7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учебному</a:t>
            </a:r>
            <a:r>
              <a:rPr sz="1600" spc="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предмету</a:t>
            </a:r>
            <a:endParaRPr sz="1600" dirty="0">
              <a:latin typeface="Century Gothic"/>
              <a:cs typeface="Century Gothic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80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10" dirty="0">
                <a:latin typeface="Century Gothic"/>
                <a:cs typeface="Century Gothic"/>
              </a:rPr>
              <a:t>для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прохода</a:t>
            </a:r>
            <a:r>
              <a:rPr sz="1600" spc="-5" dirty="0">
                <a:latin typeface="Century Gothic"/>
                <a:cs typeface="Century Gothic"/>
              </a:rPr>
              <a:t> 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общественный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наблюдатель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должен</a:t>
            </a:r>
            <a:r>
              <a:rPr sz="1600" spc="-5" dirty="0">
                <a:latin typeface="Century Gothic"/>
                <a:cs typeface="Century Gothic"/>
              </a:rPr>
              <a:t> предъявить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удостоверение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общественного</a:t>
            </a:r>
            <a:r>
              <a:rPr sz="1600" spc="40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наблюдателя,</a:t>
            </a:r>
            <a:r>
              <a:rPr sz="1600" spc="39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где</a:t>
            </a:r>
            <a:r>
              <a:rPr sz="1600" spc="4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указано</a:t>
            </a:r>
            <a:r>
              <a:rPr sz="1600" spc="409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данное</a:t>
            </a:r>
            <a:r>
              <a:rPr sz="1600" spc="39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конкретное</a:t>
            </a:r>
            <a:r>
              <a:rPr sz="1600" spc="4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</a:t>
            </a:r>
            <a:r>
              <a:rPr sz="1600" spc="4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spc="40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дата</a:t>
            </a:r>
            <a:r>
              <a:rPr sz="1600" spc="40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наблюдения, </a:t>
            </a:r>
            <a:r>
              <a:rPr sz="1600" spc="-4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а также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документ,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удостоверяющий</a:t>
            </a:r>
            <a:r>
              <a:rPr sz="1600" spc="5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личность</a:t>
            </a:r>
            <a:endParaRPr sz="1600" dirty="0">
              <a:latin typeface="Century Gothic"/>
              <a:cs typeface="Century Gothic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81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личные</a:t>
            </a:r>
            <a:r>
              <a:rPr sz="1600" spc="18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вещи</a:t>
            </a:r>
            <a:r>
              <a:rPr sz="1600" spc="6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общественный</a:t>
            </a:r>
            <a:r>
              <a:rPr sz="1600" spc="6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наблюдатель</a:t>
            </a:r>
            <a:r>
              <a:rPr sz="1600" spc="6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оставляет</a:t>
            </a:r>
            <a:r>
              <a:rPr sz="1600" spc="62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6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специально</a:t>
            </a:r>
            <a:r>
              <a:rPr sz="1600" spc="6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отведённом</a:t>
            </a:r>
            <a:r>
              <a:rPr sz="1600" spc="63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месте </a:t>
            </a:r>
            <a:r>
              <a:rPr sz="1600" spc="-434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штабе ППЭ</a:t>
            </a:r>
            <a:endParaRPr sz="1600" dirty="0">
              <a:latin typeface="Century Gothic"/>
              <a:cs typeface="Century Gothic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790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10" dirty="0">
                <a:latin typeface="Century Gothic"/>
                <a:cs typeface="Century Gothic"/>
              </a:rPr>
              <a:t>до</a:t>
            </a:r>
            <a:r>
              <a:rPr sz="1600" spc="-5" dirty="0">
                <a:latin typeface="Century Gothic"/>
                <a:cs typeface="Century Gothic"/>
              </a:rPr>
              <a:t> начала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необходимо</a:t>
            </a:r>
            <a:r>
              <a:rPr sz="1600" dirty="0">
                <a:latin typeface="Century Gothic"/>
                <a:cs typeface="Century Gothic"/>
              </a:rPr>
              <a:t> уточнить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руководителя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ППЭ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члена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ГЭК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порядок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взаимодействия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во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время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и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после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проведения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экзамена,</a:t>
            </a:r>
            <a:r>
              <a:rPr sz="1600" dirty="0">
                <a:latin typeface="Century Gothic"/>
                <a:cs typeface="Century Gothic"/>
              </a:rPr>
              <a:t> установленный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данном 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конкретном ППЭ. В случае присутствия в ППЭ нескольких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общественных </a:t>
            </a:r>
            <a:r>
              <a:rPr sz="1600" spc="-10" dirty="0">
                <a:latin typeface="Century Gothic"/>
                <a:cs typeface="Century Gothic"/>
              </a:rPr>
              <a:t>наблюдателей им 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рекомендуется</a:t>
            </a:r>
            <a:r>
              <a:rPr sz="1600" spc="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до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начала</a:t>
            </a:r>
            <a:r>
              <a:rPr sz="160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экзамена</a:t>
            </a:r>
            <a:r>
              <a:rPr sz="1600" spc="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распределиться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учетом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оптимального</a:t>
            </a:r>
            <a:r>
              <a:rPr sz="1600" spc="3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охвата ППЭ</a:t>
            </a:r>
            <a:endParaRPr sz="1600" dirty="0">
              <a:latin typeface="Century Gothic"/>
              <a:cs typeface="Century Gothic"/>
            </a:endParaRPr>
          </a:p>
          <a:p>
            <a:pPr marL="299085" marR="6985" indent="-287020" algn="just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latin typeface="Century Gothic"/>
                <a:cs typeface="Century Gothic"/>
              </a:rPr>
              <a:t>одновременно</a:t>
            </a:r>
            <a:r>
              <a:rPr sz="1600" spc="650" dirty="0">
                <a:latin typeface="Century Gothic"/>
                <a:cs typeface="Century Gothic"/>
              </a:rPr>
              <a:t> 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650" dirty="0">
                <a:latin typeface="Century Gothic"/>
                <a:cs typeface="Century Gothic"/>
              </a:rPr>
              <a:t>  </a:t>
            </a:r>
            <a:r>
              <a:rPr sz="1600" spc="-10" dirty="0">
                <a:latin typeface="Century Gothic"/>
                <a:cs typeface="Century Gothic"/>
              </a:rPr>
              <a:t>аудитории</a:t>
            </a:r>
            <a:r>
              <a:rPr sz="1600" spc="420" dirty="0">
                <a:latin typeface="Century Gothic"/>
                <a:cs typeface="Century Gothic"/>
              </a:rPr>
              <a:t>  </a:t>
            </a:r>
            <a:r>
              <a:rPr sz="1600" spc="4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проведения</a:t>
            </a:r>
            <a:r>
              <a:rPr sz="1600" spc="420" dirty="0">
                <a:latin typeface="Century Gothic"/>
                <a:cs typeface="Century Gothic"/>
              </a:rPr>
              <a:t>   </a:t>
            </a:r>
            <a:r>
              <a:rPr sz="1600" spc="-5" dirty="0">
                <a:latin typeface="Century Gothic"/>
                <a:cs typeface="Century Gothic"/>
              </a:rPr>
              <a:t>ГИА</a:t>
            </a:r>
            <a:r>
              <a:rPr sz="1600" spc="650" dirty="0">
                <a:latin typeface="Century Gothic"/>
                <a:cs typeface="Century Gothic"/>
              </a:rPr>
              <a:t> </a:t>
            </a:r>
            <a:r>
              <a:rPr sz="1600" spc="65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может</a:t>
            </a:r>
            <a:r>
              <a:rPr sz="1600" spc="650" dirty="0">
                <a:latin typeface="Century Gothic"/>
                <a:cs typeface="Century Gothic"/>
              </a:rPr>
              <a:t>  </a:t>
            </a:r>
            <a:r>
              <a:rPr sz="1600" spc="-10" dirty="0">
                <a:latin typeface="Century Gothic"/>
                <a:cs typeface="Century Gothic"/>
              </a:rPr>
              <a:t>находиться</a:t>
            </a:r>
            <a:r>
              <a:rPr sz="1600" spc="420" dirty="0">
                <a:latin typeface="Century Gothic"/>
                <a:cs typeface="Century Gothic"/>
              </a:rPr>
              <a:t>  </a:t>
            </a:r>
            <a:r>
              <a:rPr sz="1600" spc="4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не     </a:t>
            </a:r>
            <a:r>
              <a:rPr sz="1600" spc="-10" dirty="0">
                <a:latin typeface="Century Gothic"/>
                <a:cs typeface="Century Gothic"/>
              </a:rPr>
              <a:t>более </a:t>
            </a:r>
            <a:r>
              <a:rPr sz="1600" spc="-5" dirty="0">
                <a:latin typeface="Century Gothic"/>
                <a:cs typeface="Century Gothic"/>
              </a:rPr>
              <a:t> 1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общественного</a:t>
            </a:r>
            <a:r>
              <a:rPr sz="1600" spc="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наблюдателя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988" y="5106415"/>
            <a:ext cx="84340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  <a:tab pos="659765" algn="l"/>
                <a:tab pos="1038225" algn="l"/>
                <a:tab pos="2265045" algn="l"/>
                <a:tab pos="2973705" algn="l"/>
                <a:tab pos="3775710" algn="l"/>
                <a:tab pos="4004310" algn="l"/>
                <a:tab pos="4696460" algn="l"/>
                <a:tab pos="5171440" algn="l"/>
                <a:tab pos="5803900" algn="l"/>
                <a:tab pos="5963920" algn="l"/>
                <a:tab pos="6630670" algn="l"/>
                <a:tab pos="7647305" algn="l"/>
              </a:tabLst>
            </a:pPr>
            <a:r>
              <a:rPr sz="1600" spc="-15" dirty="0">
                <a:latin typeface="Century Gothic"/>
                <a:cs typeface="Century Gothic"/>
              </a:rPr>
              <a:t>д</a:t>
            </a:r>
            <a:r>
              <a:rPr sz="1600" spc="-5" dirty="0">
                <a:latin typeface="Century Gothic"/>
                <a:cs typeface="Century Gothic"/>
              </a:rPr>
              <a:t>о</a:t>
            </a:r>
            <a:r>
              <a:rPr sz="1600" dirty="0">
                <a:latin typeface="Century Gothic"/>
                <a:cs typeface="Century Gothic"/>
              </a:rPr>
              <a:t>		</a:t>
            </a:r>
            <a:r>
              <a:rPr sz="1600" spc="-5" dirty="0">
                <a:latin typeface="Century Gothic"/>
                <a:cs typeface="Century Gothic"/>
              </a:rPr>
              <a:t>н</a:t>
            </a:r>
            <a:r>
              <a:rPr sz="1600" spc="-10" dirty="0">
                <a:latin typeface="Century Gothic"/>
                <a:cs typeface="Century Gothic"/>
              </a:rPr>
              <a:t>ач</a:t>
            </a:r>
            <a:r>
              <a:rPr sz="1600" spc="-5" dirty="0">
                <a:latin typeface="Century Gothic"/>
                <a:cs typeface="Century Gothic"/>
              </a:rPr>
              <a:t>а</a:t>
            </a:r>
            <a:r>
              <a:rPr sz="1600" spc="-10" dirty="0">
                <a:latin typeface="Century Gothic"/>
                <a:cs typeface="Century Gothic"/>
              </a:rPr>
              <a:t>л</a:t>
            </a:r>
            <a:r>
              <a:rPr sz="1600" spc="-5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10" dirty="0">
                <a:latin typeface="Century Gothic"/>
                <a:cs typeface="Century Gothic"/>
              </a:rPr>
              <a:t>экзамен</a:t>
            </a:r>
            <a:r>
              <a:rPr sz="1600" spc="-5" dirty="0">
                <a:latin typeface="Century Gothic"/>
                <a:cs typeface="Century Gothic"/>
              </a:rPr>
              <a:t>а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5" dirty="0">
                <a:latin typeface="Century Gothic"/>
                <a:cs typeface="Century Gothic"/>
              </a:rPr>
              <a:t>общ</a:t>
            </a:r>
            <a:r>
              <a:rPr sz="1600" spc="-15" dirty="0">
                <a:latin typeface="Century Gothic"/>
                <a:cs typeface="Century Gothic"/>
              </a:rPr>
              <a:t>е</a:t>
            </a:r>
            <a:r>
              <a:rPr sz="1600" spc="-5" dirty="0">
                <a:latin typeface="Century Gothic"/>
                <a:cs typeface="Century Gothic"/>
              </a:rPr>
              <a:t>с</a:t>
            </a:r>
            <a:r>
              <a:rPr sz="1600" spc="5" dirty="0">
                <a:latin typeface="Century Gothic"/>
                <a:cs typeface="Century Gothic"/>
              </a:rPr>
              <a:t>т</a:t>
            </a:r>
            <a:r>
              <a:rPr sz="1600" spc="-5" dirty="0">
                <a:latin typeface="Century Gothic"/>
                <a:cs typeface="Century Gothic"/>
              </a:rPr>
              <a:t>ве</a:t>
            </a:r>
            <a:r>
              <a:rPr sz="1600" dirty="0">
                <a:latin typeface="Century Gothic"/>
                <a:cs typeface="Century Gothic"/>
              </a:rPr>
              <a:t>н</a:t>
            </a:r>
            <a:r>
              <a:rPr sz="1600" spc="-5" dirty="0">
                <a:latin typeface="Century Gothic"/>
                <a:cs typeface="Century Gothic"/>
              </a:rPr>
              <a:t>ный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5" dirty="0">
                <a:latin typeface="Century Gothic"/>
                <a:cs typeface="Century Gothic"/>
              </a:rPr>
              <a:t>н</a:t>
            </a:r>
            <a:r>
              <a:rPr sz="1600" spc="-10" dirty="0">
                <a:latin typeface="Century Gothic"/>
                <a:cs typeface="Century Gothic"/>
              </a:rPr>
              <a:t>аб</a:t>
            </a:r>
            <a:r>
              <a:rPr sz="1600" spc="10" dirty="0">
                <a:latin typeface="Century Gothic"/>
                <a:cs typeface="Century Gothic"/>
              </a:rPr>
              <a:t>л</a:t>
            </a:r>
            <a:r>
              <a:rPr sz="1600" spc="-5" dirty="0">
                <a:latin typeface="Century Gothic"/>
                <a:cs typeface="Century Gothic"/>
              </a:rPr>
              <a:t>ю</a:t>
            </a:r>
            <a:r>
              <a:rPr sz="1600" spc="-15" dirty="0">
                <a:latin typeface="Century Gothic"/>
                <a:cs typeface="Century Gothic"/>
              </a:rPr>
              <a:t>д</a:t>
            </a:r>
            <a:r>
              <a:rPr sz="1600" spc="-10" dirty="0">
                <a:latin typeface="Century Gothic"/>
                <a:cs typeface="Century Gothic"/>
              </a:rPr>
              <a:t>ател</a:t>
            </a:r>
            <a:r>
              <a:rPr sz="1600" spc="-5" dirty="0">
                <a:latin typeface="Century Gothic"/>
                <a:cs typeface="Century Gothic"/>
              </a:rPr>
              <a:t>ь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25" dirty="0">
                <a:latin typeface="Century Gothic"/>
                <a:cs typeface="Century Gothic"/>
              </a:rPr>
              <a:t>д</a:t>
            </a:r>
            <a:r>
              <a:rPr sz="1600" spc="-5" dirty="0">
                <a:latin typeface="Century Gothic"/>
                <a:cs typeface="Century Gothic"/>
              </a:rPr>
              <a:t>олж</a:t>
            </a:r>
            <a:r>
              <a:rPr sz="1600" spc="-15" dirty="0">
                <a:latin typeface="Century Gothic"/>
                <a:cs typeface="Century Gothic"/>
              </a:rPr>
              <a:t>е</a:t>
            </a:r>
            <a:r>
              <a:rPr sz="1600" spc="-5" dirty="0">
                <a:latin typeface="Century Gothic"/>
                <a:cs typeface="Century Gothic"/>
              </a:rPr>
              <a:t>н  у	руководителя	ППЭ	форму		ППЭ	</a:t>
            </a:r>
            <a:r>
              <a:rPr sz="1600" spc="-10" dirty="0">
                <a:latin typeface="Century Gothic"/>
                <a:cs typeface="Century Gothic"/>
              </a:rPr>
              <a:t>18	</a:t>
            </a:r>
            <a:r>
              <a:rPr sz="1600" spc="-5" dirty="0">
                <a:latin typeface="Century Gothic"/>
                <a:cs typeface="Century Gothic"/>
              </a:rPr>
              <a:t>МАШ		</a:t>
            </a:r>
            <a:r>
              <a:rPr sz="1600" spc="-10" dirty="0">
                <a:latin typeface="Century Gothic"/>
                <a:cs typeface="Century Gothic"/>
              </a:rPr>
              <a:t>«Акт	</a:t>
            </a:r>
            <a:r>
              <a:rPr sz="1600" spc="-5" dirty="0">
                <a:latin typeface="Century Gothic"/>
                <a:cs typeface="Century Gothic"/>
              </a:rPr>
              <a:t>общественного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5681" y="5106415"/>
            <a:ext cx="12954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по</a:t>
            </a:r>
            <a:r>
              <a:rPr sz="1600" spc="5" dirty="0">
                <a:latin typeface="Century Gothic"/>
                <a:cs typeface="Century Gothic"/>
              </a:rPr>
              <a:t>л</a:t>
            </a:r>
            <a:r>
              <a:rPr sz="1600" dirty="0">
                <a:latin typeface="Century Gothic"/>
                <a:cs typeface="Century Gothic"/>
              </a:rPr>
              <a:t>у</a:t>
            </a:r>
            <a:r>
              <a:rPr sz="1600" spc="-5" dirty="0">
                <a:latin typeface="Century Gothic"/>
                <a:cs typeface="Century Gothic"/>
              </a:rPr>
              <a:t>чить  н</a:t>
            </a:r>
            <a:r>
              <a:rPr sz="1600" spc="-10" dirty="0">
                <a:latin typeface="Century Gothic"/>
                <a:cs typeface="Century Gothic"/>
              </a:rPr>
              <a:t>аб</a:t>
            </a:r>
            <a:r>
              <a:rPr sz="1600" spc="-5" dirty="0">
                <a:latin typeface="Century Gothic"/>
                <a:cs typeface="Century Gothic"/>
              </a:rPr>
              <a:t>людения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364" y="5594400"/>
            <a:ext cx="2924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за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проведением</a:t>
            </a:r>
            <a:r>
              <a:rPr sz="1600" spc="2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ГИА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в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ППЭ»</a:t>
            </a:r>
            <a:endParaRPr sz="1600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8025" y="1536191"/>
            <a:ext cx="11471910" cy="4432300"/>
            <a:chOff x="208025" y="1536191"/>
            <a:chExt cx="11471910" cy="44323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9568" y="1536191"/>
              <a:ext cx="1420368" cy="37856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025" y="5948933"/>
              <a:ext cx="11365865" cy="0"/>
            </a:xfrm>
            <a:custGeom>
              <a:avLst/>
              <a:gdLst/>
              <a:ahLst/>
              <a:cxnLst/>
              <a:rect l="l" t="t" r="r" b="b"/>
              <a:pathLst>
                <a:path w="11365865">
                  <a:moveTo>
                    <a:pt x="0" y="0"/>
                  </a:moveTo>
                  <a:lnTo>
                    <a:pt x="11365738" y="0"/>
                  </a:lnTo>
                </a:path>
              </a:pathLst>
            </a:custGeom>
            <a:ln w="38100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779" y="6024371"/>
            <a:ext cx="1136650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30"/>
              </a:spcBef>
            </a:pP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Общественный</a:t>
            </a:r>
            <a:r>
              <a:rPr sz="1800" b="1" spc="-2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наблюдатель</a:t>
            </a:r>
            <a:r>
              <a:rPr sz="1800" b="1" spc="-35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вправе</a:t>
            </a:r>
            <a:r>
              <a:rPr sz="1800" b="1" spc="-2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осуществлять</a:t>
            </a:r>
            <a:r>
              <a:rPr sz="1800" b="1" spc="-3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свои</a:t>
            </a:r>
            <a:r>
              <a:rPr sz="1800" b="1" spc="-15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полномочия</a:t>
            </a:r>
            <a:r>
              <a:rPr sz="1800" b="1" spc="-2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только</a:t>
            </a:r>
            <a:r>
              <a:rPr sz="1800" b="1" spc="-3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entury Gothic"/>
                <a:cs typeface="Century Gothic"/>
              </a:rPr>
              <a:t>в</a:t>
            </a:r>
            <a:r>
              <a:rPr sz="1800" b="1" spc="-1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сроки</a:t>
            </a:r>
            <a:endParaRPr sz="1800" dirty="0">
              <a:latin typeface="Century Gothic"/>
              <a:cs typeface="Century Gothic"/>
            </a:endParaRPr>
          </a:p>
          <a:p>
            <a:pPr marL="66675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entury Gothic"/>
                <a:cs typeface="Century Gothic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entury Gothic"/>
                <a:cs typeface="Century Gothic"/>
              </a:rPr>
              <a:t>в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 местах, указанных</a:t>
            </a:r>
            <a:r>
              <a:rPr sz="1800" b="1" spc="-15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entury Gothic"/>
                <a:cs typeface="Century Gothic"/>
              </a:rPr>
              <a:t>в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 удостоверении</a:t>
            </a:r>
            <a:r>
              <a:rPr sz="1800" b="1" spc="-3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общественного</a:t>
            </a:r>
            <a:r>
              <a:rPr sz="1800" b="1" spc="-20" dirty="0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entury Gothic"/>
                <a:cs typeface="Century Gothic"/>
              </a:rPr>
              <a:t>наблюдателя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542" y="6749033"/>
            <a:ext cx="11365865" cy="0"/>
          </a:xfrm>
          <a:custGeom>
            <a:avLst/>
            <a:gdLst/>
            <a:ahLst/>
            <a:cxnLst/>
            <a:rect l="l" t="t" r="r" b="b"/>
            <a:pathLst>
              <a:path w="11365865">
                <a:moveTo>
                  <a:pt x="0" y="0"/>
                </a:moveTo>
                <a:lnTo>
                  <a:pt x="11365738" y="0"/>
                </a:lnTo>
              </a:path>
            </a:pathLst>
          </a:custGeom>
          <a:ln w="38100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2910</Words>
  <Application>Microsoft Office PowerPoint</Application>
  <PresentationFormat>Произвольный</PresentationFormat>
  <Paragraphs>434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Century Gothic</vt:lpstr>
      <vt:lpstr>Calibri</vt:lpstr>
      <vt:lpstr>Wingdings</vt:lpstr>
      <vt:lpstr>Times New Roman</vt:lpstr>
      <vt:lpstr>Bookman Old Style</vt:lpstr>
      <vt:lpstr>Cambria</vt:lpstr>
      <vt:lpstr>Tahoma</vt:lpstr>
      <vt:lpstr>Тема3</vt:lpstr>
      <vt:lpstr>Слайд 1</vt:lpstr>
      <vt:lpstr>Слайд 2</vt:lpstr>
      <vt:lpstr>Предварительная работа</vt:lpstr>
      <vt:lpstr>Нормативные правовые документы</vt:lpstr>
      <vt:lpstr>Слайд 5</vt:lpstr>
      <vt:lpstr>Права и обязанности общественного наблюдателя</vt:lpstr>
      <vt:lpstr>Права и обязанности общественного наблюдателя</vt:lpstr>
      <vt:lpstr>Права и обязанности общественного наблюдателя</vt:lpstr>
      <vt:lpstr>Этап проведения ГИА-9 в ППЭ</vt:lpstr>
      <vt:lpstr>До начала экзамена общественный наблюдатель  должен обратить внимание</vt:lpstr>
      <vt:lpstr>Слайд 11</vt:lpstr>
      <vt:lpstr>В день проведения экзамена в ППЭ присутствуют:</vt:lpstr>
      <vt:lpstr>Слайд 13</vt:lpstr>
      <vt:lpstr>Использование средств связи</vt:lpstr>
      <vt:lpstr>До начала экзамена руководитель ППЭ проводит инструктаж (проводится не позднее 8.30) по процедуре проведения экзамена для</vt:lpstr>
      <vt:lpstr>Вход участников ГИА в ППЭ</vt:lpstr>
      <vt:lpstr>Допуск участников ГИА-9 в аудитории проведения</vt:lpstr>
      <vt:lpstr>Передача ЭМ руководителем ППЭ ответственным  организаторам в аудитории в штабе ППЭ</vt:lpstr>
      <vt:lpstr>Проведение экзамена в аудитории ППЭ</vt:lpstr>
      <vt:lpstr>Слайд 20</vt:lpstr>
      <vt:lpstr>Действия организатора в аудитории во время  экзамена</vt:lpstr>
      <vt:lpstr>ИК – индивидуальный комплект участника</vt:lpstr>
      <vt:lpstr>Завершение экзамена в аудитории</vt:lpstr>
      <vt:lpstr>Завершение экзамена в аудитории</vt:lpstr>
      <vt:lpstr>Упаковка экзаменационных материалов  в аудитории</vt:lpstr>
      <vt:lpstr>Акт общественного наблюдения</vt:lpstr>
      <vt:lpstr>Выдается один на день  экзамена (независимо от количества  предметов в ППЭ в этот день)</vt:lpstr>
      <vt:lpstr>Акт общественного наблюдения</vt:lpstr>
      <vt:lpstr>Акт общественного наблюдения</vt:lpstr>
      <vt:lpstr>Особенности организации и проведения ГИА-9  для участников с ОВЗ, детей-инвалидов и инвалидов</vt:lpstr>
      <vt:lpstr>Особенности организации и проведения ГИА-9  для участников с ОВЗ, детей-инвалидов и инвалидов</vt:lpstr>
      <vt:lpstr>Ассистенты</vt:lpstr>
      <vt:lpstr>Апрель 2019</vt:lpstr>
      <vt:lpstr>Права и обязанности общественного наблюдателя</vt:lpstr>
      <vt:lpstr>Права и обязанности общественного наблюдателя</vt:lpstr>
      <vt:lpstr>Права и обязанности общественного наблюдателя</vt:lpstr>
      <vt:lpstr>При осуществлении полномочий в местах проведения ГИА общественный  наблюдатель должен заполнять формы отчетности, предусмотренные для  каждого места проведения ГИА (18-МАШ)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Александрова_ЕИ</dc:creator>
  <cp:lastModifiedBy>Федотова_АД</cp:lastModifiedBy>
  <cp:revision>9</cp:revision>
  <dcterms:created xsi:type="dcterms:W3CDTF">2021-04-11T21:00:09Z</dcterms:created>
  <dcterms:modified xsi:type="dcterms:W3CDTF">2021-05-20T07:02:33Z</dcterms:modified>
</cp:coreProperties>
</file>