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comments/comment4.xml" ContentType="application/vnd.openxmlformats-officedocument.presentationml.comments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ppt/comments/comment5.xml" ContentType="application/vnd.openxmlformats-officedocument.presentationml.comment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slides/slide89.xml" ContentType="application/vnd.openxmlformats-officedocument.presentationml.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comments/comment6.xml" ContentType="application/vnd.openxmlformats-officedocument.presentationml.comment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comments/comment2.xml" ContentType="application/vnd.openxmlformats-officedocument.presentationml.comments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diagrams/quickStyle1.xml" ContentType="application/vnd.openxmlformats-officedocument.drawingml.diagramStyle+xml"/>
  <Default Extension="jpeg" ContentType="image/jpeg"/>
  <Override PartName="/ppt/comments/comment7.xml" ContentType="application/vnd.openxmlformats-officedocument.presentationml.comment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comments/comment3.xml" ContentType="application/vnd.openxmlformats-officedocument.presentationml.comments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notesSlides/notesSlide6.xml" ContentType="application/vnd.openxmlformats-officedocument.presentationml.notesSlide+xml"/>
  <Override PartName="/ppt/diagrams/drawing6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notesMasterIdLst>
    <p:notesMasterId r:id="rId98"/>
  </p:notesMasterIdLst>
  <p:handoutMasterIdLst>
    <p:handoutMasterId r:id="rId99"/>
  </p:handoutMasterIdLst>
  <p:sldIdLst>
    <p:sldId id="1049" r:id="rId2"/>
    <p:sldId id="1133" r:id="rId3"/>
    <p:sldId id="1131" r:id="rId4"/>
    <p:sldId id="1129" r:id="rId5"/>
    <p:sldId id="1130" r:id="rId6"/>
    <p:sldId id="1132" r:id="rId7"/>
    <p:sldId id="1050" r:id="rId8"/>
    <p:sldId id="1111" r:id="rId9"/>
    <p:sldId id="1051" r:id="rId10"/>
    <p:sldId id="1052" r:id="rId11"/>
    <p:sldId id="1053" r:id="rId12"/>
    <p:sldId id="1054" r:id="rId13"/>
    <p:sldId id="1055" r:id="rId14"/>
    <p:sldId id="1056" r:id="rId15"/>
    <p:sldId id="1057" r:id="rId16"/>
    <p:sldId id="1058" r:id="rId17"/>
    <p:sldId id="1059" r:id="rId18"/>
    <p:sldId id="1060" r:id="rId19"/>
    <p:sldId id="1061" r:id="rId20"/>
    <p:sldId id="1062" r:id="rId21"/>
    <p:sldId id="1063" r:id="rId22"/>
    <p:sldId id="1064" r:id="rId23"/>
    <p:sldId id="1065" r:id="rId24"/>
    <p:sldId id="1066" r:id="rId25"/>
    <p:sldId id="1067" r:id="rId26"/>
    <p:sldId id="1068" r:id="rId27"/>
    <p:sldId id="1113" r:id="rId28"/>
    <p:sldId id="1112" r:id="rId29"/>
    <p:sldId id="1069" r:id="rId30"/>
    <p:sldId id="1116" r:id="rId31"/>
    <p:sldId id="1071" r:id="rId32"/>
    <p:sldId id="1123" r:id="rId33"/>
    <p:sldId id="1134" r:id="rId34"/>
    <p:sldId id="1072" r:id="rId35"/>
    <p:sldId id="1138" r:id="rId36"/>
    <p:sldId id="1073" r:id="rId37"/>
    <p:sldId id="1074" r:id="rId38"/>
    <p:sldId id="1135" r:id="rId39"/>
    <p:sldId id="1140" r:id="rId40"/>
    <p:sldId id="1075" r:id="rId41"/>
    <p:sldId id="1139" r:id="rId42"/>
    <p:sldId id="1142" r:id="rId43"/>
    <p:sldId id="1076" r:id="rId44"/>
    <p:sldId id="1136" r:id="rId45"/>
    <p:sldId id="1137" r:id="rId46"/>
    <p:sldId id="1143" r:id="rId47"/>
    <p:sldId id="1144" r:id="rId48"/>
    <p:sldId id="1145" r:id="rId49"/>
    <p:sldId id="1146" r:id="rId50"/>
    <p:sldId id="1077" r:id="rId51"/>
    <p:sldId id="1078" r:id="rId52"/>
    <p:sldId id="1079" r:id="rId53"/>
    <p:sldId id="1080" r:id="rId54"/>
    <p:sldId id="1081" r:id="rId55"/>
    <p:sldId id="1082" r:id="rId56"/>
    <p:sldId id="1083" r:id="rId57"/>
    <p:sldId id="1141" r:id="rId58"/>
    <p:sldId id="1117" r:id="rId59"/>
    <p:sldId id="1103" r:id="rId60"/>
    <p:sldId id="1104" r:id="rId61"/>
    <p:sldId id="1105" r:id="rId62"/>
    <p:sldId id="1084" r:id="rId63"/>
    <p:sldId id="1085" r:id="rId64"/>
    <p:sldId id="1086" r:id="rId65"/>
    <p:sldId id="1106" r:id="rId66"/>
    <p:sldId id="1107" r:id="rId67"/>
    <p:sldId id="1087" r:id="rId68"/>
    <p:sldId id="1088" r:id="rId69"/>
    <p:sldId id="1089" r:id="rId70"/>
    <p:sldId id="1090" r:id="rId71"/>
    <p:sldId id="1091" r:id="rId72"/>
    <p:sldId id="1092" r:id="rId73"/>
    <p:sldId id="1094" r:id="rId74"/>
    <p:sldId id="1095" r:id="rId75"/>
    <p:sldId id="1148" r:id="rId76"/>
    <p:sldId id="1096" r:id="rId77"/>
    <p:sldId id="1097" r:id="rId78"/>
    <p:sldId id="1098" r:id="rId79"/>
    <p:sldId id="1099" r:id="rId80"/>
    <p:sldId id="1149" r:id="rId81"/>
    <p:sldId id="1118" r:id="rId82"/>
    <p:sldId id="1119" r:id="rId83"/>
    <p:sldId id="1120" r:id="rId84"/>
    <p:sldId id="1121" r:id="rId85"/>
    <p:sldId id="1122" r:id="rId86"/>
    <p:sldId id="1100" r:id="rId87"/>
    <p:sldId id="1108" r:id="rId88"/>
    <p:sldId id="1150" r:id="rId89"/>
    <p:sldId id="1109" r:id="rId90"/>
    <p:sldId id="1110" r:id="rId91"/>
    <p:sldId id="1101" r:id="rId92"/>
    <p:sldId id="1102" r:id="rId93"/>
    <p:sldId id="1125" r:id="rId94"/>
    <p:sldId id="1147" r:id="rId95"/>
    <p:sldId id="1115" r:id="rId96"/>
    <p:sldId id="785" r:id="rId97"/>
  </p:sldIdLst>
  <p:sldSz cx="9144000" cy="6858000" type="screen4x3"/>
  <p:notesSz cx="6797675" cy="99282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olovin" initials="G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0033CC"/>
    <a:srgbClr val="FF9933"/>
    <a:srgbClr val="FF6600"/>
    <a:srgbClr val="0066FF"/>
    <a:srgbClr val="CFDEFB"/>
    <a:srgbClr val="6699FF"/>
    <a:srgbClr val="CC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06" autoAdjust="0"/>
    <p:restoredTop sz="98279" autoAdjust="0"/>
  </p:normalViewPr>
  <p:slideViewPr>
    <p:cSldViewPr>
      <p:cViewPr>
        <p:scale>
          <a:sx n="100" d="100"/>
          <a:sy n="100" d="100"/>
        </p:scale>
        <p:origin x="-1944" y="-4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handoutMaster" Target="handoutMasters/handout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04-05T15:10:04.295" idx="1">
    <p:pos x="2174" y="5242"/>
    <p:text>Приказ МинобрнаукиРоссии от 9 января 2017 г. № 5 «Об утверждении единого расписания и продолжительности проведения единого государственного экзамена по каждому учебному предмету, перечня средств обучения и воспитания, используемых при его проведении в 2017 году»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04-05T15:10:04.295" idx="2">
    <p:pos x="2174" y="5242"/>
    <p:text>Приказ МинобрнаукиРоссии от 9 января 2017 г. № 5 «Об утверждении единого расписания и продолжительности проведения единого государственного экзамена по каждому учебному предмету, перечня средств обучения и воспитания, используемых при его проведении в 2017 году»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04-05T15:10:04.295" idx="4">
    <p:pos x="2174" y="5242"/>
    <p:text>Приказ МинобрнаукиРоссии от 9 января 2017 г. № 5 «Об утверждении единого расписания и продолжительности проведения единого государственного экзамена по каждому учебному предмету, перечня средств обучения и воспитания, используемых при его проведении в 2017 году»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04-12T15:06:48.521" idx="5">
    <p:pos x="9017" y="5928"/>
    <p:text>(работники по обеспечению охраны образовательных организаций)</p:tex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04-05T15:10:04.295" idx="6">
    <p:pos x="2174" y="5242"/>
    <p:text>Приказ МинобрнаукиРоссии от 9 января 2017 г. № 5 «Об утверждении единого расписания и продолжительности проведения единого государственного экзамена по каждому учебному предмету, перечня средств обучения и воспитания, используемых при его проведении в 2017 году»</p:tex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04-12T15:10:51.307" idx="9">
    <p:pos x="6860" y="3812"/>
    <p:text>ГИА</p:tex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04-12T15:10:51.307" idx="8">
    <p:pos x="6860" y="3812"/>
    <p:text>ГИА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28FFEC-7B68-48EB-B954-A66FC2038DBD}" type="doc">
      <dgm:prSet loTypeId="urn:microsoft.com/office/officeart/2005/8/layout/venn1" loCatId="relationship" qsTypeId="urn:microsoft.com/office/officeart/2005/8/quickstyle/3d1" qsCatId="3D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EC5EBB4A-D4C3-4464-AFE6-87F2D380FCEC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rgbClr val="00B0F0"/>
        </a:solidFill>
      </dgm:spPr>
      <dgm:t>
        <a:bodyPr/>
        <a:lstStyle/>
        <a:p>
          <a:pPr algn="ctr"/>
          <a:r>
            <a:rPr lang="ru-RU" sz="1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Организатор в аудитории</a:t>
          </a:r>
          <a:endParaRPr lang="ru-RU" sz="1200" b="1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E79A4040-5BAC-4E83-8B49-43F3128A38C2}" type="parTrans" cxnId="{03612FE1-0F6C-4BC3-BF9E-00B5D0894DBF}">
      <dgm:prSet/>
      <dgm:spPr/>
      <dgm:t>
        <a:bodyPr/>
        <a:lstStyle/>
        <a:p>
          <a:endParaRPr lang="ru-RU"/>
        </a:p>
      </dgm:t>
    </dgm:pt>
    <dgm:pt modelId="{B3903EFB-73BC-46FB-B8E5-61D727807B36}" type="sibTrans" cxnId="{03612FE1-0F6C-4BC3-BF9E-00B5D0894DBF}">
      <dgm:prSet/>
      <dgm:spPr/>
      <dgm:t>
        <a:bodyPr/>
        <a:lstStyle/>
        <a:p>
          <a:endParaRPr lang="ru-RU"/>
        </a:p>
      </dgm:t>
    </dgm:pt>
    <dgm:pt modelId="{032E03D5-4616-4ABB-9FC8-34DD8E4ADD1B}">
      <dgm:prSet phldrT="[Текст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1"/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Организатор вне аудитории</a:t>
          </a:r>
          <a:endParaRPr lang="ru-RU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C099AA2-2765-4FCE-B383-2589AB048373}" type="parTrans" cxnId="{821482CB-78AC-4A89-816E-05C814B502FD}">
      <dgm:prSet/>
      <dgm:spPr/>
      <dgm:t>
        <a:bodyPr/>
        <a:lstStyle/>
        <a:p>
          <a:endParaRPr lang="ru-RU"/>
        </a:p>
      </dgm:t>
    </dgm:pt>
    <dgm:pt modelId="{D4E3F2C2-20CB-49CC-9135-80A89750FA2A}" type="sibTrans" cxnId="{821482CB-78AC-4A89-816E-05C814B502FD}">
      <dgm:prSet/>
      <dgm:spPr/>
      <dgm:t>
        <a:bodyPr/>
        <a:lstStyle/>
        <a:p>
          <a:endParaRPr lang="ru-RU"/>
        </a:p>
      </dgm:t>
    </dgm:pt>
    <dgm:pt modelId="{A0694ED1-778C-44A9-BCFC-86B220AA7988}" type="pres">
      <dgm:prSet presAssocID="{2128FFEC-7B68-48EB-B954-A66FC2038DBD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8070E81-5696-436F-865C-DC9AEE5625EE}" type="pres">
      <dgm:prSet presAssocID="{EC5EBB4A-D4C3-4464-AFE6-87F2D380FCEC}" presName="circ1" presStyleLbl="vennNode1" presStyleIdx="0" presStyleCnt="2" custScaleX="96122" custScaleY="100547" custLinFactNeighborX="-2416" custLinFactNeighborY="41"/>
      <dgm:spPr/>
      <dgm:t>
        <a:bodyPr/>
        <a:lstStyle/>
        <a:p>
          <a:endParaRPr lang="ru-RU"/>
        </a:p>
      </dgm:t>
    </dgm:pt>
    <dgm:pt modelId="{ADB73A1D-6608-4678-8442-98E112C7468D}" type="pres">
      <dgm:prSet presAssocID="{EC5EBB4A-D4C3-4464-AFE6-87F2D380FCE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4A0D37-AC8C-4E5E-AC34-9A786B01FC3B}" type="pres">
      <dgm:prSet presAssocID="{032E03D5-4616-4ABB-9FC8-34DD8E4ADD1B}" presName="circ2" presStyleLbl="vennNode1" presStyleIdx="1" presStyleCnt="2" custScaleX="93710" custScaleY="99583" custLinFactNeighborX="3091" custLinFactNeighborY="-482"/>
      <dgm:spPr/>
      <dgm:t>
        <a:bodyPr/>
        <a:lstStyle/>
        <a:p>
          <a:endParaRPr lang="ru-RU"/>
        </a:p>
      </dgm:t>
    </dgm:pt>
    <dgm:pt modelId="{3E36078C-8E31-4C1A-87CC-F9CEF23D308D}" type="pres">
      <dgm:prSet presAssocID="{032E03D5-4616-4ABB-9FC8-34DD8E4ADD1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D90C40-B4CF-45F0-9A49-E11FF23115E1}" type="presOf" srcId="{032E03D5-4616-4ABB-9FC8-34DD8E4ADD1B}" destId="{3E36078C-8E31-4C1A-87CC-F9CEF23D308D}" srcOrd="1" destOrd="0" presId="urn:microsoft.com/office/officeart/2005/8/layout/venn1"/>
    <dgm:cxn modelId="{C7459503-EB8F-4D3E-98BC-74DB805F8770}" type="presOf" srcId="{EC5EBB4A-D4C3-4464-AFE6-87F2D380FCEC}" destId="{68070E81-5696-436F-865C-DC9AEE5625EE}" srcOrd="0" destOrd="0" presId="urn:microsoft.com/office/officeart/2005/8/layout/venn1"/>
    <dgm:cxn modelId="{821482CB-78AC-4A89-816E-05C814B502FD}" srcId="{2128FFEC-7B68-48EB-B954-A66FC2038DBD}" destId="{032E03D5-4616-4ABB-9FC8-34DD8E4ADD1B}" srcOrd="1" destOrd="0" parTransId="{AC099AA2-2765-4FCE-B383-2589AB048373}" sibTransId="{D4E3F2C2-20CB-49CC-9135-80A89750FA2A}"/>
    <dgm:cxn modelId="{03612FE1-0F6C-4BC3-BF9E-00B5D0894DBF}" srcId="{2128FFEC-7B68-48EB-B954-A66FC2038DBD}" destId="{EC5EBB4A-D4C3-4464-AFE6-87F2D380FCEC}" srcOrd="0" destOrd="0" parTransId="{E79A4040-5BAC-4E83-8B49-43F3128A38C2}" sibTransId="{B3903EFB-73BC-46FB-B8E5-61D727807B36}"/>
    <dgm:cxn modelId="{2FA92229-FAEE-4956-B1EC-6694DE00B6CA}" type="presOf" srcId="{2128FFEC-7B68-48EB-B954-A66FC2038DBD}" destId="{A0694ED1-778C-44A9-BCFC-86B220AA7988}" srcOrd="0" destOrd="0" presId="urn:microsoft.com/office/officeart/2005/8/layout/venn1"/>
    <dgm:cxn modelId="{6F7D8E01-6F71-494D-9D05-CC0F756D4531}" type="presOf" srcId="{EC5EBB4A-D4C3-4464-AFE6-87F2D380FCEC}" destId="{ADB73A1D-6608-4678-8442-98E112C7468D}" srcOrd="1" destOrd="0" presId="urn:microsoft.com/office/officeart/2005/8/layout/venn1"/>
    <dgm:cxn modelId="{154A3466-DCE5-49DE-8857-B71E21FFFF57}" type="presOf" srcId="{032E03D5-4616-4ABB-9FC8-34DD8E4ADD1B}" destId="{864A0D37-AC8C-4E5E-AC34-9A786B01FC3B}" srcOrd="0" destOrd="0" presId="urn:microsoft.com/office/officeart/2005/8/layout/venn1"/>
    <dgm:cxn modelId="{76024607-B5F8-4633-9414-FDFB68E01686}" type="presParOf" srcId="{A0694ED1-778C-44A9-BCFC-86B220AA7988}" destId="{68070E81-5696-436F-865C-DC9AEE5625EE}" srcOrd="0" destOrd="0" presId="urn:microsoft.com/office/officeart/2005/8/layout/venn1"/>
    <dgm:cxn modelId="{2677F52C-AF03-4FBF-83BC-9520CD810F1A}" type="presParOf" srcId="{A0694ED1-778C-44A9-BCFC-86B220AA7988}" destId="{ADB73A1D-6608-4678-8442-98E112C7468D}" srcOrd="1" destOrd="0" presId="urn:microsoft.com/office/officeart/2005/8/layout/venn1"/>
    <dgm:cxn modelId="{1E108826-26A6-454B-B387-7E99D9E91A7D}" type="presParOf" srcId="{A0694ED1-778C-44A9-BCFC-86B220AA7988}" destId="{864A0D37-AC8C-4E5E-AC34-9A786B01FC3B}" srcOrd="2" destOrd="0" presId="urn:microsoft.com/office/officeart/2005/8/layout/venn1"/>
    <dgm:cxn modelId="{B6C51D34-7C14-4B38-8F91-3D450E0A9D77}" type="presParOf" srcId="{A0694ED1-778C-44A9-BCFC-86B220AA7988}" destId="{3E36078C-8E31-4C1A-87CC-F9CEF23D308D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31C229-D790-4488-814B-F32349883C70}" type="doc">
      <dgm:prSet loTypeId="urn:microsoft.com/office/officeart/2005/8/layout/vProcess5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F3EE47DA-4C42-49A1-A744-662AC7AADDF4}">
      <dgm:prSet phldrT="[Текст]"/>
      <dgm:spPr>
        <a:solidFill>
          <a:schemeClr val="accent5">
            <a:lumMod val="90000"/>
          </a:schemeClr>
        </a:solidFill>
        <a:ln>
          <a:solidFill>
            <a:srgbClr val="CC6600"/>
          </a:solidFill>
        </a:ln>
      </dgm:spPr>
      <dgm:t>
        <a:bodyPr/>
        <a:lstStyle/>
        <a:p>
          <a:r>
            <a: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Явиться в 07-50</a:t>
          </a:r>
          <a:endParaRPr lang="ru-RU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49D27337-9BF7-4E7F-8EAD-BB07776A52B2}" type="parTrans" cxnId="{F91D2BD6-F3A2-4721-8A05-45B22A0D883B}">
      <dgm:prSet/>
      <dgm:spPr/>
      <dgm:t>
        <a:bodyPr/>
        <a:lstStyle/>
        <a:p>
          <a:endParaRPr lang="ru-RU"/>
        </a:p>
      </dgm:t>
    </dgm:pt>
    <dgm:pt modelId="{33B91308-050A-41E8-8CC1-5893306CB1A9}" type="sibTrans" cxnId="{F91D2BD6-F3A2-4721-8A05-45B22A0D883B}">
      <dgm:prSet/>
      <dgm:spPr>
        <a:solidFill>
          <a:schemeClr val="bg1">
            <a:alpha val="90000"/>
          </a:schemeClr>
        </a:solidFill>
        <a:ln>
          <a:solidFill>
            <a:srgbClr val="CC6600">
              <a:alpha val="90000"/>
            </a:srgbClr>
          </a:solidFill>
        </a:ln>
      </dgm:spPr>
      <dgm:t>
        <a:bodyPr/>
        <a:lstStyle/>
        <a:p>
          <a:endParaRPr lang="ru-RU"/>
        </a:p>
      </dgm:t>
    </dgm:pt>
    <dgm:pt modelId="{4E869CB5-8FF1-4545-B451-A480CED6956A}">
      <dgm:prSet phldrT="[Текст]"/>
      <dgm:spPr>
        <a:solidFill>
          <a:schemeClr val="accent5">
            <a:lumMod val="90000"/>
          </a:schemeClr>
        </a:solidFill>
        <a:ln>
          <a:solidFill>
            <a:srgbClr val="CC6600"/>
          </a:solidFill>
        </a:ln>
      </dgm:spPr>
      <dgm:t>
        <a:bodyPr/>
        <a:lstStyle/>
        <a:p>
          <a:r>
            <a: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получить у руководителя ППЭ форму ППЭ-07 «Список работников ППЭ»</a:t>
          </a:r>
          <a:endParaRPr lang="ru-RU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27472A80-8885-4009-8874-E5D9BA21994D}" type="parTrans" cxnId="{9151BC72-E3BF-4B9D-BD3E-ABEE034E908F}">
      <dgm:prSet/>
      <dgm:spPr/>
      <dgm:t>
        <a:bodyPr/>
        <a:lstStyle/>
        <a:p>
          <a:endParaRPr lang="ru-RU"/>
        </a:p>
      </dgm:t>
    </dgm:pt>
    <dgm:pt modelId="{C6A57C8F-F887-4823-BB46-6213CEB36DA8}" type="sibTrans" cxnId="{9151BC72-E3BF-4B9D-BD3E-ABEE034E908F}">
      <dgm:prSet/>
      <dgm:spPr>
        <a:solidFill>
          <a:schemeClr val="bg1">
            <a:alpha val="90000"/>
          </a:schemeClr>
        </a:solidFill>
        <a:ln>
          <a:solidFill>
            <a:srgbClr val="CC6600">
              <a:alpha val="90000"/>
            </a:srgbClr>
          </a:solidFill>
        </a:ln>
      </dgm:spPr>
      <dgm:t>
        <a:bodyPr/>
        <a:lstStyle/>
        <a:p>
          <a:endParaRPr lang="ru-RU"/>
        </a:p>
      </dgm:t>
    </dgm:pt>
    <dgm:pt modelId="{53B89EA7-3A36-43A5-BDCB-A91885E61FBB}">
      <dgm:prSet phldrT="[Текст]"/>
      <dgm:spPr>
        <a:solidFill>
          <a:schemeClr val="accent5">
            <a:lumMod val="90000"/>
          </a:schemeClr>
        </a:solidFill>
        <a:ln>
          <a:solidFill>
            <a:srgbClr val="CC6600"/>
          </a:solidFill>
        </a:ln>
      </dgm:spPr>
      <dgm:t>
        <a:bodyPr/>
        <a:lstStyle/>
        <a:p>
          <a:r>
            <a: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 8-00 начать регистрацию работников ППЭ</a:t>
          </a:r>
          <a:endParaRPr lang="ru-RU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E0DA15CE-7319-4356-8877-F452C6E5F663}" type="parTrans" cxnId="{3E00A541-911A-4AA2-8F0F-A945AFC5FFC6}">
      <dgm:prSet/>
      <dgm:spPr/>
      <dgm:t>
        <a:bodyPr/>
        <a:lstStyle/>
        <a:p>
          <a:endParaRPr lang="ru-RU"/>
        </a:p>
      </dgm:t>
    </dgm:pt>
    <dgm:pt modelId="{3B96442B-1996-4328-8A9C-70081C044D87}" type="sibTrans" cxnId="{3E00A541-911A-4AA2-8F0F-A945AFC5FFC6}">
      <dgm:prSet/>
      <dgm:spPr/>
      <dgm:t>
        <a:bodyPr/>
        <a:lstStyle/>
        <a:p>
          <a:endParaRPr lang="ru-RU"/>
        </a:p>
      </dgm:t>
    </dgm:pt>
    <dgm:pt modelId="{AEBADD2D-2B2E-455B-BC11-C59F5B8CB110}" type="pres">
      <dgm:prSet presAssocID="{2431C229-D790-4488-814B-F32349883C7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9DEEB2D-08B4-49B4-9689-41E9A68C4E48}" type="pres">
      <dgm:prSet presAssocID="{2431C229-D790-4488-814B-F32349883C70}" presName="dummyMaxCanvas" presStyleCnt="0">
        <dgm:presLayoutVars/>
      </dgm:prSet>
      <dgm:spPr/>
    </dgm:pt>
    <dgm:pt modelId="{1D6230F7-CD7C-4C8D-90F1-5D839DD157DE}" type="pres">
      <dgm:prSet presAssocID="{2431C229-D790-4488-814B-F32349883C70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836D9E-33F3-4E99-88A9-DAAD4C5DAB05}" type="pres">
      <dgm:prSet presAssocID="{2431C229-D790-4488-814B-F32349883C70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552AEA-E239-4843-9894-B765CC4BA8B0}" type="pres">
      <dgm:prSet presAssocID="{2431C229-D790-4488-814B-F32349883C70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4C1BD0-F8FF-48CE-B220-6257A2255497}" type="pres">
      <dgm:prSet presAssocID="{2431C229-D790-4488-814B-F32349883C70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AE5FC5-869F-4544-98AA-75B3D4481C85}" type="pres">
      <dgm:prSet presAssocID="{2431C229-D790-4488-814B-F32349883C70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16E9FB-69F2-44D8-9356-133A3025061F}" type="pres">
      <dgm:prSet presAssocID="{2431C229-D790-4488-814B-F32349883C70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33AFD2-9067-4E39-B03E-BC7C1C799BCF}" type="pres">
      <dgm:prSet presAssocID="{2431C229-D790-4488-814B-F32349883C70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217130-A1A9-470F-B6C2-2B342F877E26}" type="pres">
      <dgm:prSet presAssocID="{2431C229-D790-4488-814B-F32349883C70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09251BC-4B91-48C0-B141-26B171A8F33D}" type="presOf" srcId="{4E869CB5-8FF1-4545-B451-A480CED6956A}" destId="{8B33AFD2-9067-4E39-B03E-BC7C1C799BCF}" srcOrd="1" destOrd="0" presId="urn:microsoft.com/office/officeart/2005/8/layout/vProcess5"/>
    <dgm:cxn modelId="{3E00A541-911A-4AA2-8F0F-A945AFC5FFC6}" srcId="{2431C229-D790-4488-814B-F32349883C70}" destId="{53B89EA7-3A36-43A5-BDCB-A91885E61FBB}" srcOrd="2" destOrd="0" parTransId="{E0DA15CE-7319-4356-8877-F452C6E5F663}" sibTransId="{3B96442B-1996-4328-8A9C-70081C044D87}"/>
    <dgm:cxn modelId="{749CB71B-1D2E-4A03-8B10-A345441140D6}" type="presOf" srcId="{F3EE47DA-4C42-49A1-A744-662AC7AADDF4}" destId="{C816E9FB-69F2-44D8-9356-133A3025061F}" srcOrd="1" destOrd="0" presId="urn:microsoft.com/office/officeart/2005/8/layout/vProcess5"/>
    <dgm:cxn modelId="{9151BC72-E3BF-4B9D-BD3E-ABEE034E908F}" srcId="{2431C229-D790-4488-814B-F32349883C70}" destId="{4E869CB5-8FF1-4545-B451-A480CED6956A}" srcOrd="1" destOrd="0" parTransId="{27472A80-8885-4009-8874-E5D9BA21994D}" sibTransId="{C6A57C8F-F887-4823-BB46-6213CEB36DA8}"/>
    <dgm:cxn modelId="{98336D6F-D0AB-4F4F-AE14-187447853275}" type="presOf" srcId="{2431C229-D790-4488-814B-F32349883C70}" destId="{AEBADD2D-2B2E-455B-BC11-C59F5B8CB110}" srcOrd="0" destOrd="0" presId="urn:microsoft.com/office/officeart/2005/8/layout/vProcess5"/>
    <dgm:cxn modelId="{24EA1852-0CC2-43E2-894B-5BFD92EEDD84}" type="presOf" srcId="{33B91308-050A-41E8-8CC1-5893306CB1A9}" destId="{584C1BD0-F8FF-48CE-B220-6257A2255497}" srcOrd="0" destOrd="0" presId="urn:microsoft.com/office/officeart/2005/8/layout/vProcess5"/>
    <dgm:cxn modelId="{F91D2BD6-F3A2-4721-8A05-45B22A0D883B}" srcId="{2431C229-D790-4488-814B-F32349883C70}" destId="{F3EE47DA-4C42-49A1-A744-662AC7AADDF4}" srcOrd="0" destOrd="0" parTransId="{49D27337-9BF7-4E7F-8EAD-BB07776A52B2}" sibTransId="{33B91308-050A-41E8-8CC1-5893306CB1A9}"/>
    <dgm:cxn modelId="{C0C1B363-DE15-43E3-877C-43113B80F441}" type="presOf" srcId="{53B89EA7-3A36-43A5-BDCB-A91885E61FBB}" destId="{F0552AEA-E239-4843-9894-B765CC4BA8B0}" srcOrd="0" destOrd="0" presId="urn:microsoft.com/office/officeart/2005/8/layout/vProcess5"/>
    <dgm:cxn modelId="{40AD7A71-1125-4594-AFDF-F18950FAEBCE}" type="presOf" srcId="{4E869CB5-8FF1-4545-B451-A480CED6956A}" destId="{A2836D9E-33F3-4E99-88A9-DAAD4C5DAB05}" srcOrd="0" destOrd="0" presId="urn:microsoft.com/office/officeart/2005/8/layout/vProcess5"/>
    <dgm:cxn modelId="{A26890A3-DA9D-4F73-97F5-74C96CF7F41A}" type="presOf" srcId="{53B89EA7-3A36-43A5-BDCB-A91885E61FBB}" destId="{A3217130-A1A9-470F-B6C2-2B342F877E26}" srcOrd="1" destOrd="0" presId="urn:microsoft.com/office/officeart/2005/8/layout/vProcess5"/>
    <dgm:cxn modelId="{FCBA2D37-5E61-4508-AC2F-BA4E91C8F31C}" type="presOf" srcId="{F3EE47DA-4C42-49A1-A744-662AC7AADDF4}" destId="{1D6230F7-CD7C-4C8D-90F1-5D839DD157DE}" srcOrd="0" destOrd="0" presId="urn:microsoft.com/office/officeart/2005/8/layout/vProcess5"/>
    <dgm:cxn modelId="{8DEED18A-0FB0-4321-928A-E0517BA78B3B}" type="presOf" srcId="{C6A57C8F-F887-4823-BB46-6213CEB36DA8}" destId="{8AAE5FC5-869F-4544-98AA-75B3D4481C85}" srcOrd="0" destOrd="0" presId="urn:microsoft.com/office/officeart/2005/8/layout/vProcess5"/>
    <dgm:cxn modelId="{D93175BB-3673-48AF-9943-BB58A054A773}" type="presParOf" srcId="{AEBADD2D-2B2E-455B-BC11-C59F5B8CB110}" destId="{59DEEB2D-08B4-49B4-9689-41E9A68C4E48}" srcOrd="0" destOrd="0" presId="urn:microsoft.com/office/officeart/2005/8/layout/vProcess5"/>
    <dgm:cxn modelId="{EAC6EF67-49FE-4C5C-817F-57B60DD54C9D}" type="presParOf" srcId="{AEBADD2D-2B2E-455B-BC11-C59F5B8CB110}" destId="{1D6230F7-CD7C-4C8D-90F1-5D839DD157DE}" srcOrd="1" destOrd="0" presId="urn:microsoft.com/office/officeart/2005/8/layout/vProcess5"/>
    <dgm:cxn modelId="{017DAF2A-3528-4292-A0CC-AABF25F61D47}" type="presParOf" srcId="{AEBADD2D-2B2E-455B-BC11-C59F5B8CB110}" destId="{A2836D9E-33F3-4E99-88A9-DAAD4C5DAB05}" srcOrd="2" destOrd="0" presId="urn:microsoft.com/office/officeart/2005/8/layout/vProcess5"/>
    <dgm:cxn modelId="{E8FFF0F7-E6E9-4786-B4FD-27B5C8F820FF}" type="presParOf" srcId="{AEBADD2D-2B2E-455B-BC11-C59F5B8CB110}" destId="{F0552AEA-E239-4843-9894-B765CC4BA8B0}" srcOrd="3" destOrd="0" presId="urn:microsoft.com/office/officeart/2005/8/layout/vProcess5"/>
    <dgm:cxn modelId="{AB2C5002-3F30-4C00-AD2C-9A91E54C060E}" type="presParOf" srcId="{AEBADD2D-2B2E-455B-BC11-C59F5B8CB110}" destId="{584C1BD0-F8FF-48CE-B220-6257A2255497}" srcOrd="4" destOrd="0" presId="urn:microsoft.com/office/officeart/2005/8/layout/vProcess5"/>
    <dgm:cxn modelId="{3D81995C-88E3-4DB3-B824-439FB18A1BB9}" type="presParOf" srcId="{AEBADD2D-2B2E-455B-BC11-C59F5B8CB110}" destId="{8AAE5FC5-869F-4544-98AA-75B3D4481C85}" srcOrd="5" destOrd="0" presId="urn:microsoft.com/office/officeart/2005/8/layout/vProcess5"/>
    <dgm:cxn modelId="{E6DA9686-2FD0-4F39-9C6D-14EEAF6409EA}" type="presParOf" srcId="{AEBADD2D-2B2E-455B-BC11-C59F5B8CB110}" destId="{C816E9FB-69F2-44D8-9356-133A3025061F}" srcOrd="6" destOrd="0" presId="urn:microsoft.com/office/officeart/2005/8/layout/vProcess5"/>
    <dgm:cxn modelId="{3DD55E87-B34C-4285-8547-B79222EC5097}" type="presParOf" srcId="{AEBADD2D-2B2E-455B-BC11-C59F5B8CB110}" destId="{8B33AFD2-9067-4E39-B03E-BC7C1C799BCF}" srcOrd="7" destOrd="0" presId="urn:microsoft.com/office/officeart/2005/8/layout/vProcess5"/>
    <dgm:cxn modelId="{6C366A8C-4072-474A-849F-074509F14B62}" type="presParOf" srcId="{AEBADD2D-2B2E-455B-BC11-C59F5B8CB110}" destId="{A3217130-A1A9-470F-B6C2-2B342F877E26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603F608-0D81-44BE-8C91-12603B849539}" type="doc">
      <dgm:prSet loTypeId="urn:microsoft.com/office/officeart/2005/8/layout/process2" loCatId="process" qsTypeId="urn:microsoft.com/office/officeart/2005/8/quickstyle/simple1" qsCatId="simple" csTypeId="urn:microsoft.com/office/officeart/2005/8/colors/accent0_2" csCatId="mainScheme" phldr="1"/>
      <dgm:spPr/>
    </dgm:pt>
    <dgm:pt modelId="{F0A1CDE8-4351-42E1-B499-7F4FE52B3907}">
      <dgm:prSet phldrT="[Текст]" custT="1"/>
      <dgm:spPr>
        <a:ln>
          <a:solidFill>
            <a:srgbClr val="CC6600"/>
          </a:solidFill>
        </a:ln>
      </dgm:spPr>
      <dgm:t>
        <a:bodyPr/>
        <a:lstStyle/>
        <a:p>
          <a:r>
            <a:rPr lang="ru-RU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Проверить наличие документов</a:t>
          </a:r>
          <a:endParaRPr lang="ru-RU" sz="16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9C6D1AFB-BB53-4A24-BEA4-3EDF7BFDEF74}" type="parTrans" cxnId="{2617BCF7-FDF8-4EC8-A37D-75E5CED43EB7}">
      <dgm:prSet/>
      <dgm:spPr/>
      <dgm:t>
        <a:bodyPr/>
        <a:lstStyle/>
        <a:p>
          <a:endParaRPr lang="ru-RU"/>
        </a:p>
      </dgm:t>
    </dgm:pt>
    <dgm:pt modelId="{58D2BA7F-B5CC-451B-A26E-6AAE50394314}" type="sibTrans" cxnId="{2617BCF7-FDF8-4EC8-A37D-75E5CED43EB7}">
      <dgm:prSet/>
      <dgm:spPr/>
      <dgm:t>
        <a:bodyPr/>
        <a:lstStyle/>
        <a:p>
          <a:endParaRPr lang="ru-RU"/>
        </a:p>
      </dgm:t>
    </dgm:pt>
    <dgm:pt modelId="{AD607E64-30FA-4970-A0A4-7DA3560D994E}">
      <dgm:prSet phldrT="[Текст]"/>
      <dgm:spPr>
        <a:ln>
          <a:solidFill>
            <a:srgbClr val="CC6600"/>
          </a:solidFill>
        </a:ln>
      </dgm:spPr>
      <dgm:t>
        <a:bodyPr/>
        <a:lstStyle/>
        <a:p>
          <a:r>
            <a: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Установить соответствие личности документам</a:t>
          </a:r>
          <a:endParaRPr lang="ru-RU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2E0A3EBD-02B3-4602-9ED0-16FF3D3530FD}" type="parTrans" cxnId="{53A86106-6A54-4BBC-ADBB-30E0DD8B0AD3}">
      <dgm:prSet/>
      <dgm:spPr/>
      <dgm:t>
        <a:bodyPr/>
        <a:lstStyle/>
        <a:p>
          <a:endParaRPr lang="ru-RU"/>
        </a:p>
      </dgm:t>
    </dgm:pt>
    <dgm:pt modelId="{148A30E7-F316-48DC-9059-E1ADF028B724}" type="sibTrans" cxnId="{53A86106-6A54-4BBC-ADBB-30E0DD8B0AD3}">
      <dgm:prSet/>
      <dgm:spPr/>
      <dgm:t>
        <a:bodyPr/>
        <a:lstStyle/>
        <a:p>
          <a:endParaRPr lang="ru-RU"/>
        </a:p>
      </dgm:t>
    </dgm:pt>
    <dgm:pt modelId="{A2FC6107-2306-4DAD-86B7-4E1F9B067F7D}">
      <dgm:prSet phldrT="[Текст]"/>
      <dgm:spPr>
        <a:ln>
          <a:solidFill>
            <a:srgbClr val="CC6600"/>
          </a:solidFill>
        </a:ln>
      </dgm:spPr>
      <dgm:t>
        <a:bodyPr/>
        <a:lstStyle/>
        <a:p>
          <a:r>
            <a: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Проверить наличие в списках работников ППЭ</a:t>
          </a:r>
          <a:endParaRPr lang="ru-RU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FDB0780F-6F9E-4020-9934-6AFA249D9DCB}" type="parTrans" cxnId="{A055BF2F-C473-4526-A7FE-4CCCCDA31515}">
      <dgm:prSet/>
      <dgm:spPr/>
      <dgm:t>
        <a:bodyPr/>
        <a:lstStyle/>
        <a:p>
          <a:endParaRPr lang="ru-RU"/>
        </a:p>
      </dgm:t>
    </dgm:pt>
    <dgm:pt modelId="{638C3692-253B-4989-ADA3-9F3097F161E7}" type="sibTrans" cxnId="{A055BF2F-C473-4526-A7FE-4CCCCDA31515}">
      <dgm:prSet/>
      <dgm:spPr/>
      <dgm:t>
        <a:bodyPr/>
        <a:lstStyle/>
        <a:p>
          <a:endParaRPr lang="ru-RU"/>
        </a:p>
      </dgm:t>
    </dgm:pt>
    <dgm:pt modelId="{40641C26-A3B6-451B-98F9-C6DC62915F0A}" type="pres">
      <dgm:prSet presAssocID="{5603F608-0D81-44BE-8C91-12603B849539}" presName="linearFlow" presStyleCnt="0">
        <dgm:presLayoutVars>
          <dgm:resizeHandles val="exact"/>
        </dgm:presLayoutVars>
      </dgm:prSet>
      <dgm:spPr/>
    </dgm:pt>
    <dgm:pt modelId="{DEECCC83-4BB9-47CC-99A6-0D6E0CF340E6}" type="pres">
      <dgm:prSet presAssocID="{F0A1CDE8-4351-42E1-B499-7F4FE52B390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5058E9-EC49-4051-8F53-0F8EAF294B81}" type="pres">
      <dgm:prSet presAssocID="{58D2BA7F-B5CC-451B-A26E-6AAE50394314}" presName="sibTrans" presStyleLbl="sibTrans2D1" presStyleIdx="0" presStyleCnt="2"/>
      <dgm:spPr/>
      <dgm:t>
        <a:bodyPr/>
        <a:lstStyle/>
        <a:p>
          <a:endParaRPr lang="ru-RU"/>
        </a:p>
      </dgm:t>
    </dgm:pt>
    <dgm:pt modelId="{001EDCF9-336C-481C-ACCA-A3499ED400B6}" type="pres">
      <dgm:prSet presAssocID="{58D2BA7F-B5CC-451B-A26E-6AAE50394314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3818F364-71B3-4D73-A956-BC9785C7D082}" type="pres">
      <dgm:prSet presAssocID="{AD607E64-30FA-4970-A0A4-7DA3560D994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A2492D-484E-4C24-BE51-D0850E078AA0}" type="pres">
      <dgm:prSet presAssocID="{148A30E7-F316-48DC-9059-E1ADF028B724}" presName="sibTrans" presStyleLbl="sibTrans2D1" presStyleIdx="1" presStyleCnt="2"/>
      <dgm:spPr/>
      <dgm:t>
        <a:bodyPr/>
        <a:lstStyle/>
        <a:p>
          <a:endParaRPr lang="ru-RU"/>
        </a:p>
      </dgm:t>
    </dgm:pt>
    <dgm:pt modelId="{9DD134DC-F8D0-4FE3-A9C2-B6ADBC26309B}" type="pres">
      <dgm:prSet presAssocID="{148A30E7-F316-48DC-9059-E1ADF028B724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104B19E5-4F72-45E4-96CE-DE25650DEB79}" type="pres">
      <dgm:prSet presAssocID="{A2FC6107-2306-4DAD-86B7-4E1F9B067F7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54DEEC-D14A-4489-BD4F-189FE32C639B}" type="presOf" srcId="{148A30E7-F316-48DC-9059-E1ADF028B724}" destId="{9DD134DC-F8D0-4FE3-A9C2-B6ADBC26309B}" srcOrd="1" destOrd="0" presId="urn:microsoft.com/office/officeart/2005/8/layout/process2"/>
    <dgm:cxn modelId="{A055BF2F-C473-4526-A7FE-4CCCCDA31515}" srcId="{5603F608-0D81-44BE-8C91-12603B849539}" destId="{A2FC6107-2306-4DAD-86B7-4E1F9B067F7D}" srcOrd="2" destOrd="0" parTransId="{FDB0780F-6F9E-4020-9934-6AFA249D9DCB}" sibTransId="{638C3692-253B-4989-ADA3-9F3097F161E7}"/>
    <dgm:cxn modelId="{949A3FE2-E329-4213-A2C5-3F816D7A175F}" type="presOf" srcId="{58D2BA7F-B5CC-451B-A26E-6AAE50394314}" destId="{6A5058E9-EC49-4051-8F53-0F8EAF294B81}" srcOrd="0" destOrd="0" presId="urn:microsoft.com/office/officeart/2005/8/layout/process2"/>
    <dgm:cxn modelId="{53A86106-6A54-4BBC-ADBB-30E0DD8B0AD3}" srcId="{5603F608-0D81-44BE-8C91-12603B849539}" destId="{AD607E64-30FA-4970-A0A4-7DA3560D994E}" srcOrd="1" destOrd="0" parTransId="{2E0A3EBD-02B3-4602-9ED0-16FF3D3530FD}" sibTransId="{148A30E7-F316-48DC-9059-E1ADF028B724}"/>
    <dgm:cxn modelId="{5D5FD268-CCFA-4972-9EF9-B96BD8A4F678}" type="presOf" srcId="{58D2BA7F-B5CC-451B-A26E-6AAE50394314}" destId="{001EDCF9-336C-481C-ACCA-A3499ED400B6}" srcOrd="1" destOrd="0" presId="urn:microsoft.com/office/officeart/2005/8/layout/process2"/>
    <dgm:cxn modelId="{7DE42E95-41A3-4626-BCC4-84FB93679315}" type="presOf" srcId="{F0A1CDE8-4351-42E1-B499-7F4FE52B3907}" destId="{DEECCC83-4BB9-47CC-99A6-0D6E0CF340E6}" srcOrd="0" destOrd="0" presId="urn:microsoft.com/office/officeart/2005/8/layout/process2"/>
    <dgm:cxn modelId="{6E1C453E-55A9-4617-88FD-FF08FDC621BE}" type="presOf" srcId="{A2FC6107-2306-4DAD-86B7-4E1F9B067F7D}" destId="{104B19E5-4F72-45E4-96CE-DE25650DEB79}" srcOrd="0" destOrd="0" presId="urn:microsoft.com/office/officeart/2005/8/layout/process2"/>
    <dgm:cxn modelId="{2617BCF7-FDF8-4EC8-A37D-75E5CED43EB7}" srcId="{5603F608-0D81-44BE-8C91-12603B849539}" destId="{F0A1CDE8-4351-42E1-B499-7F4FE52B3907}" srcOrd="0" destOrd="0" parTransId="{9C6D1AFB-BB53-4A24-BEA4-3EDF7BFDEF74}" sibTransId="{58D2BA7F-B5CC-451B-A26E-6AAE50394314}"/>
    <dgm:cxn modelId="{16894C69-B065-4D77-B53E-7885B5DC388D}" type="presOf" srcId="{5603F608-0D81-44BE-8C91-12603B849539}" destId="{40641C26-A3B6-451B-98F9-C6DC62915F0A}" srcOrd="0" destOrd="0" presId="urn:microsoft.com/office/officeart/2005/8/layout/process2"/>
    <dgm:cxn modelId="{ACAA720F-7BF9-450C-AC22-0585D2A926F0}" type="presOf" srcId="{AD607E64-30FA-4970-A0A4-7DA3560D994E}" destId="{3818F364-71B3-4D73-A956-BC9785C7D082}" srcOrd="0" destOrd="0" presId="urn:microsoft.com/office/officeart/2005/8/layout/process2"/>
    <dgm:cxn modelId="{792910F8-F98E-43CA-8CD7-14F28BEFF9A5}" type="presOf" srcId="{148A30E7-F316-48DC-9059-E1ADF028B724}" destId="{82A2492D-484E-4C24-BE51-D0850E078AA0}" srcOrd="0" destOrd="0" presId="urn:microsoft.com/office/officeart/2005/8/layout/process2"/>
    <dgm:cxn modelId="{A3B28671-08A3-42B4-A807-D52112CCDDC8}" type="presParOf" srcId="{40641C26-A3B6-451B-98F9-C6DC62915F0A}" destId="{DEECCC83-4BB9-47CC-99A6-0D6E0CF340E6}" srcOrd="0" destOrd="0" presId="urn:microsoft.com/office/officeart/2005/8/layout/process2"/>
    <dgm:cxn modelId="{BB200970-BECE-40F6-8943-184AD18538A1}" type="presParOf" srcId="{40641C26-A3B6-451B-98F9-C6DC62915F0A}" destId="{6A5058E9-EC49-4051-8F53-0F8EAF294B81}" srcOrd="1" destOrd="0" presId="urn:microsoft.com/office/officeart/2005/8/layout/process2"/>
    <dgm:cxn modelId="{2D180AA5-617E-4F6B-AA9F-44DC1DE29EE3}" type="presParOf" srcId="{6A5058E9-EC49-4051-8F53-0F8EAF294B81}" destId="{001EDCF9-336C-481C-ACCA-A3499ED400B6}" srcOrd="0" destOrd="0" presId="urn:microsoft.com/office/officeart/2005/8/layout/process2"/>
    <dgm:cxn modelId="{3985B339-429D-42BC-8810-E710CFA94CEF}" type="presParOf" srcId="{40641C26-A3B6-451B-98F9-C6DC62915F0A}" destId="{3818F364-71B3-4D73-A956-BC9785C7D082}" srcOrd="2" destOrd="0" presId="urn:microsoft.com/office/officeart/2005/8/layout/process2"/>
    <dgm:cxn modelId="{EF92AAEC-BA26-455B-9ACB-F984739D4C5B}" type="presParOf" srcId="{40641C26-A3B6-451B-98F9-C6DC62915F0A}" destId="{82A2492D-484E-4C24-BE51-D0850E078AA0}" srcOrd="3" destOrd="0" presId="urn:microsoft.com/office/officeart/2005/8/layout/process2"/>
    <dgm:cxn modelId="{96C2C873-B4B4-4F40-9A62-82DAE8FB5719}" type="presParOf" srcId="{82A2492D-484E-4C24-BE51-D0850E078AA0}" destId="{9DD134DC-F8D0-4FE3-A9C2-B6ADBC26309B}" srcOrd="0" destOrd="0" presId="urn:microsoft.com/office/officeart/2005/8/layout/process2"/>
    <dgm:cxn modelId="{BD1F7F05-8E24-4D8D-91E0-9E760A59EB2D}" type="presParOf" srcId="{40641C26-A3B6-451B-98F9-C6DC62915F0A}" destId="{104B19E5-4F72-45E4-96CE-DE25650DEB79}" srcOrd="4" destOrd="0" presId="urn:microsoft.com/office/officeart/2005/8/layout/process2"/>
  </dgm:cxnLst>
  <dgm:bg>
    <a:solidFill>
      <a:schemeClr val="bg1">
        <a:lumMod val="85000"/>
      </a:schemeClr>
    </a:solidFill>
  </dgm:bg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A50A7C1-31B5-4016-BCB1-7321428BF407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88023EF-7607-41C2-8609-88C25AB14D61}">
      <dgm:prSet phldrT="[Текст]"/>
      <dgm:spPr>
        <a:solidFill>
          <a:srgbClr val="025B94"/>
        </a:solidFill>
      </dgm:spPr>
      <dgm:t>
        <a:bodyPr/>
        <a:lstStyle/>
        <a:p>
          <a:r>
            <a:rPr lang="ru-RU" dirty="0" smtClean="0">
              <a:latin typeface="Arial" pitchFamily="34" charset="0"/>
              <a:cs typeface="Arial" pitchFamily="34" charset="0"/>
            </a:rPr>
            <a:t>Сработал металлоискатель при входе участника ГИА </a:t>
          </a:r>
          <a:br>
            <a:rPr lang="ru-RU" dirty="0" smtClean="0">
              <a:latin typeface="Arial" pitchFamily="34" charset="0"/>
              <a:cs typeface="Arial" pitchFamily="34" charset="0"/>
            </a:rPr>
          </a:br>
          <a:r>
            <a:rPr lang="ru-RU" dirty="0" smtClean="0">
              <a:latin typeface="Arial" pitchFamily="34" charset="0"/>
              <a:cs typeface="Arial" pitchFamily="34" charset="0"/>
            </a:rPr>
            <a:t>в ППЭ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03E0203D-251F-449D-BE6B-C7BA8598D98C}" type="parTrans" cxnId="{2805CFC0-4F7E-487B-9152-1457D1BA6152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FAF22AAB-4991-4AC6-A944-F57168C2D8AB}" type="sibTrans" cxnId="{2805CFC0-4F7E-487B-9152-1457D1BA6152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92EA1466-5986-4E39-B43D-6BCD05C4906F}">
      <dgm:prSet phldrT="[Текст]"/>
      <dgm:spPr>
        <a:ln>
          <a:solidFill>
            <a:srgbClr val="CC6600">
              <a:alpha val="90000"/>
            </a:srgbClr>
          </a:solidFill>
        </a:ln>
      </dgm:spPr>
      <dgm:t>
        <a:bodyPr/>
        <a:lstStyle/>
        <a:p>
          <a:pPr algn="just"/>
          <a:r>
            <a:rPr lang="ru-RU" dirty="0" smtClean="0">
              <a:solidFill>
                <a:srgbClr val="012F4B"/>
              </a:solidFill>
              <a:latin typeface="Arial" pitchFamily="34" charset="0"/>
              <a:cs typeface="Arial" pitchFamily="34" charset="0"/>
            </a:rPr>
            <a:t>Предложить участнику ГИА предъявить предмет, </a:t>
          </a:r>
          <a:r>
            <a:rPr lang="en-US" dirty="0" smtClean="0">
              <a:solidFill>
                <a:srgbClr val="012F4B"/>
              </a:solidFill>
              <a:latin typeface="Arial" pitchFamily="34" charset="0"/>
              <a:cs typeface="Arial" pitchFamily="34" charset="0"/>
            </a:rPr>
            <a:t/>
          </a:r>
          <a:br>
            <a:rPr lang="en-US" dirty="0" smtClean="0">
              <a:solidFill>
                <a:srgbClr val="012F4B"/>
              </a:solidFill>
              <a:latin typeface="Arial" pitchFamily="34" charset="0"/>
              <a:cs typeface="Arial" pitchFamily="34" charset="0"/>
            </a:rPr>
          </a:br>
          <a:r>
            <a:rPr lang="ru-RU" dirty="0" smtClean="0">
              <a:solidFill>
                <a:srgbClr val="012F4B"/>
              </a:solidFill>
              <a:latin typeface="Arial" pitchFamily="34" charset="0"/>
              <a:cs typeface="Arial" pitchFamily="34" charset="0"/>
            </a:rPr>
            <a:t>на который сработал </a:t>
          </a:r>
          <a:r>
            <a:rPr lang="ru-RU" dirty="0" err="1" smtClean="0">
              <a:solidFill>
                <a:srgbClr val="012F4B"/>
              </a:solidFill>
              <a:latin typeface="Arial" pitchFamily="34" charset="0"/>
              <a:cs typeface="Arial" pitchFamily="34" charset="0"/>
            </a:rPr>
            <a:t>металлодетектор</a:t>
          </a:r>
          <a:endParaRPr lang="ru-RU" dirty="0">
            <a:solidFill>
              <a:srgbClr val="012F4B"/>
            </a:solidFill>
            <a:latin typeface="Arial" pitchFamily="34" charset="0"/>
            <a:cs typeface="Arial" pitchFamily="34" charset="0"/>
          </a:endParaRPr>
        </a:p>
      </dgm:t>
    </dgm:pt>
    <dgm:pt modelId="{08C1117B-A5CC-4307-8D6D-90567F3AFBB2}" type="parTrans" cxnId="{A5293124-0BA5-4058-9FF6-BAA8CED72E2D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370D5F6C-A878-4869-8E6B-9949A1F0F1C2}" type="sibTrans" cxnId="{A5293124-0BA5-4058-9FF6-BAA8CED72E2D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2E91856C-D6C7-41C7-A12B-1BF29E48DE01}">
      <dgm:prSet phldrT="[Текст]"/>
      <dgm:spPr>
        <a:solidFill>
          <a:srgbClr val="025B94"/>
        </a:solidFill>
      </dgm:spPr>
      <dgm:t>
        <a:bodyPr/>
        <a:lstStyle/>
        <a:p>
          <a:r>
            <a:rPr lang="ru-RU" dirty="0" smtClean="0">
              <a:latin typeface="Arial" pitchFamily="34" charset="0"/>
              <a:cs typeface="Arial" pitchFamily="34" charset="0"/>
            </a:rPr>
            <a:t>Отказ участника ГИА сдать обнаруженное металлоискателем запрещённое средство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D6FAA9F3-9C7A-4872-8029-892F40FBCA72}" type="parTrans" cxnId="{378B2E47-E6B7-4D8C-A8EF-A304E658E236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6D808DA9-5720-4178-9D83-20C060197F27}" type="sibTrans" cxnId="{378B2E47-E6B7-4D8C-A8EF-A304E658E236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1098988F-ABA9-4952-90BE-60DDF9FE17AE}">
      <dgm:prSet phldrT="[Текст]"/>
      <dgm:spPr>
        <a:ln>
          <a:solidFill>
            <a:srgbClr val="CC6600">
              <a:alpha val="90000"/>
            </a:srgbClr>
          </a:solidFill>
        </a:ln>
      </dgm:spPr>
      <dgm:t>
        <a:bodyPr/>
        <a:lstStyle/>
        <a:p>
          <a:pPr marL="0" indent="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dirty="0" smtClean="0">
              <a:solidFill>
                <a:srgbClr val="012F4B"/>
              </a:solidFill>
              <a:latin typeface="Calibri" pitchFamily="34" charset="0"/>
              <a:cs typeface="Calibri" pitchFamily="34" charset="0"/>
            </a:rPr>
            <a:t> </a:t>
          </a:r>
          <a:r>
            <a:rPr lang="ru-RU" dirty="0" smtClean="0">
              <a:solidFill>
                <a:srgbClr val="012F4B"/>
              </a:solidFill>
              <a:latin typeface="Arial" pitchFamily="34" charset="0"/>
              <a:cs typeface="Arial" pitchFamily="34" charset="0"/>
            </a:rPr>
            <a:t>Составление акта </a:t>
          </a:r>
          <a:r>
            <a:rPr lang="en-US" dirty="0" smtClean="0">
              <a:solidFill>
                <a:srgbClr val="012F4B"/>
              </a:solidFill>
              <a:latin typeface="Arial" pitchFamily="34" charset="0"/>
              <a:cs typeface="Arial" pitchFamily="34" charset="0"/>
            </a:rPr>
            <a:t/>
          </a:r>
          <a:br>
            <a:rPr lang="en-US" dirty="0" smtClean="0">
              <a:solidFill>
                <a:srgbClr val="012F4B"/>
              </a:solidFill>
              <a:latin typeface="Arial" pitchFamily="34" charset="0"/>
              <a:cs typeface="Arial" pitchFamily="34" charset="0"/>
            </a:rPr>
          </a:br>
          <a:r>
            <a:rPr lang="ru-RU" dirty="0" smtClean="0">
              <a:solidFill>
                <a:srgbClr val="012F4B"/>
              </a:solidFill>
              <a:latin typeface="Arial" pitchFamily="34" charset="0"/>
              <a:cs typeface="Arial" pitchFamily="34" charset="0"/>
            </a:rPr>
            <a:t>о </a:t>
          </a:r>
          <a:r>
            <a:rPr lang="ru-RU" dirty="0" err="1" smtClean="0">
              <a:solidFill>
                <a:srgbClr val="012F4B"/>
              </a:solidFill>
              <a:latin typeface="Arial" pitchFamily="34" charset="0"/>
              <a:cs typeface="Arial" pitchFamily="34" charset="0"/>
            </a:rPr>
            <a:t>недопуске</a:t>
          </a:r>
          <a:r>
            <a:rPr lang="ru-RU" dirty="0" smtClean="0">
              <a:solidFill>
                <a:srgbClr val="012F4B"/>
              </a:solidFill>
              <a:latin typeface="Arial" pitchFamily="34" charset="0"/>
              <a:cs typeface="Arial" pitchFamily="34" charset="0"/>
            </a:rPr>
            <a:t> участника ГИА, отказавшегося от сдачи запрещённого средства </a:t>
          </a:r>
          <a:r>
            <a:rPr lang="en-US" dirty="0" smtClean="0">
              <a:solidFill>
                <a:srgbClr val="012F4B"/>
              </a:solidFill>
              <a:latin typeface="Arial" pitchFamily="34" charset="0"/>
              <a:cs typeface="Arial" pitchFamily="34" charset="0"/>
            </a:rPr>
            <a:t/>
          </a:r>
          <a:br>
            <a:rPr lang="en-US" dirty="0" smtClean="0">
              <a:solidFill>
                <a:srgbClr val="012F4B"/>
              </a:solidFill>
              <a:latin typeface="Arial" pitchFamily="34" charset="0"/>
              <a:cs typeface="Arial" pitchFamily="34" charset="0"/>
            </a:rPr>
          </a:br>
          <a:r>
            <a:rPr lang="ru-RU" dirty="0" smtClean="0">
              <a:solidFill>
                <a:srgbClr val="012F4B"/>
              </a:solidFill>
              <a:latin typeface="Arial" pitchFamily="34" charset="0"/>
              <a:cs typeface="Arial" pitchFamily="34" charset="0"/>
            </a:rPr>
            <a:t>(ППЭ-21-1) руководителем ППЭ в 2-х экземплярах (с подписью участника ГИА)</a:t>
          </a:r>
          <a:endParaRPr lang="ru-RU" dirty="0">
            <a:solidFill>
              <a:srgbClr val="012F4B"/>
            </a:solidFill>
            <a:latin typeface="Arial" pitchFamily="34" charset="0"/>
            <a:cs typeface="Arial" pitchFamily="34" charset="0"/>
          </a:endParaRPr>
        </a:p>
      </dgm:t>
    </dgm:pt>
    <dgm:pt modelId="{07E84024-59FF-4DD2-BFF9-6D2E353AC470}" type="parTrans" cxnId="{E62B5C13-EA0A-42B4-B10B-DC147EF8DFD4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1BB129C4-1650-41CE-9480-77C8539E17A8}" type="sibTrans" cxnId="{E62B5C13-EA0A-42B4-B10B-DC147EF8DFD4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D88389DC-D235-46B0-BF40-21F211BD0F55}">
      <dgm:prSet phldrT="[Текст]"/>
      <dgm:spPr>
        <a:ln>
          <a:solidFill>
            <a:srgbClr val="CC6600">
              <a:alpha val="90000"/>
            </a:srgbClr>
          </a:solidFill>
        </a:ln>
      </dgm:spPr>
      <dgm:t>
        <a:bodyPr/>
        <a:lstStyle/>
        <a:p>
          <a:pPr marL="0" indent="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dirty="0" smtClean="0">
              <a:solidFill>
                <a:srgbClr val="012F4B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dirty="0" err="1" smtClean="0">
              <a:solidFill>
                <a:srgbClr val="012F4B"/>
              </a:solidFill>
              <a:latin typeface="Arial" pitchFamily="34" charset="0"/>
              <a:cs typeface="Arial" pitchFamily="34" charset="0"/>
            </a:rPr>
            <a:t>Недопуск</a:t>
          </a:r>
          <a:r>
            <a:rPr lang="ru-RU" dirty="0" smtClean="0">
              <a:solidFill>
                <a:srgbClr val="012F4B"/>
              </a:solidFill>
              <a:latin typeface="Arial" pitchFamily="34" charset="0"/>
              <a:cs typeface="Arial" pitchFamily="34" charset="0"/>
            </a:rPr>
            <a:t> участника ГИА </a:t>
          </a:r>
          <a:r>
            <a:rPr lang="en-US" dirty="0" smtClean="0">
              <a:solidFill>
                <a:srgbClr val="012F4B"/>
              </a:solidFill>
              <a:latin typeface="Arial" pitchFamily="34" charset="0"/>
              <a:cs typeface="Arial" pitchFamily="34" charset="0"/>
            </a:rPr>
            <a:t/>
          </a:r>
          <a:br>
            <a:rPr lang="en-US" dirty="0" smtClean="0">
              <a:solidFill>
                <a:srgbClr val="012F4B"/>
              </a:solidFill>
              <a:latin typeface="Arial" pitchFamily="34" charset="0"/>
              <a:cs typeface="Arial" pitchFamily="34" charset="0"/>
            </a:rPr>
          </a:br>
          <a:r>
            <a:rPr lang="ru-RU" dirty="0" smtClean="0">
              <a:solidFill>
                <a:srgbClr val="012F4B"/>
              </a:solidFill>
              <a:latin typeface="Arial" pitchFamily="34" charset="0"/>
              <a:cs typeface="Arial" pitchFamily="34" charset="0"/>
            </a:rPr>
            <a:t>в ППЭ</a:t>
          </a:r>
          <a:endParaRPr lang="ru-RU" dirty="0">
            <a:solidFill>
              <a:srgbClr val="012F4B"/>
            </a:solidFill>
            <a:latin typeface="Arial" pitchFamily="34" charset="0"/>
            <a:cs typeface="Arial" pitchFamily="34" charset="0"/>
          </a:endParaRPr>
        </a:p>
      </dgm:t>
    </dgm:pt>
    <dgm:pt modelId="{12343C56-5819-4438-8D7D-E79317994551}" type="parTrans" cxnId="{BFD55767-C798-4631-B048-DB7B70DBF8E2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4EB1FB80-35B8-4A93-B281-05A4B374C951}" type="sibTrans" cxnId="{BFD55767-C798-4631-B048-DB7B70DBF8E2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368C4713-8679-46BF-8A86-5CAE306E2254}" type="pres">
      <dgm:prSet presAssocID="{EA50A7C1-31B5-4016-BCB1-7321428BF40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83E657-1F1F-445D-AB03-5A13B3F25E5F}" type="pres">
      <dgm:prSet presAssocID="{488023EF-7607-41C2-8609-88C25AB14D61}" presName="composite" presStyleCnt="0"/>
      <dgm:spPr/>
    </dgm:pt>
    <dgm:pt modelId="{AA29E034-E631-4534-8C0B-A8977C184199}" type="pres">
      <dgm:prSet presAssocID="{488023EF-7607-41C2-8609-88C25AB14D61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D207DF-99E2-43D5-B218-2D316F4FCB97}" type="pres">
      <dgm:prSet presAssocID="{488023EF-7607-41C2-8609-88C25AB14D61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E598E1-D520-4E6C-91C5-00A1F413FA0E}" type="pres">
      <dgm:prSet presAssocID="{FAF22AAB-4991-4AC6-A944-F57168C2D8AB}" presName="space" presStyleCnt="0"/>
      <dgm:spPr/>
    </dgm:pt>
    <dgm:pt modelId="{0885ED08-170A-4480-937B-B2840CBA9947}" type="pres">
      <dgm:prSet presAssocID="{2E91856C-D6C7-41C7-A12B-1BF29E48DE01}" presName="composite" presStyleCnt="0"/>
      <dgm:spPr/>
    </dgm:pt>
    <dgm:pt modelId="{48A92509-615F-4654-BEED-09306BE0090A}" type="pres">
      <dgm:prSet presAssocID="{2E91856C-D6C7-41C7-A12B-1BF29E48DE01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74FC89-8A96-4579-ACF7-22FEAD3D4C9F}" type="pres">
      <dgm:prSet presAssocID="{2E91856C-D6C7-41C7-A12B-1BF29E48DE01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2EF7B2A-BA88-4F65-B417-1B44835A739B}" type="presOf" srcId="{488023EF-7607-41C2-8609-88C25AB14D61}" destId="{AA29E034-E631-4534-8C0B-A8977C184199}" srcOrd="0" destOrd="0" presId="urn:microsoft.com/office/officeart/2005/8/layout/hList1"/>
    <dgm:cxn modelId="{378B2E47-E6B7-4D8C-A8EF-A304E658E236}" srcId="{EA50A7C1-31B5-4016-BCB1-7321428BF407}" destId="{2E91856C-D6C7-41C7-A12B-1BF29E48DE01}" srcOrd="1" destOrd="0" parTransId="{D6FAA9F3-9C7A-4872-8029-892F40FBCA72}" sibTransId="{6D808DA9-5720-4178-9D83-20C060197F27}"/>
    <dgm:cxn modelId="{6C083F73-1B6D-4F12-A184-634593B0F7BC}" type="presOf" srcId="{EA50A7C1-31B5-4016-BCB1-7321428BF407}" destId="{368C4713-8679-46BF-8A86-5CAE306E2254}" srcOrd="0" destOrd="0" presId="urn:microsoft.com/office/officeart/2005/8/layout/hList1"/>
    <dgm:cxn modelId="{2805CFC0-4F7E-487B-9152-1457D1BA6152}" srcId="{EA50A7C1-31B5-4016-BCB1-7321428BF407}" destId="{488023EF-7607-41C2-8609-88C25AB14D61}" srcOrd="0" destOrd="0" parTransId="{03E0203D-251F-449D-BE6B-C7BA8598D98C}" sibTransId="{FAF22AAB-4991-4AC6-A944-F57168C2D8AB}"/>
    <dgm:cxn modelId="{BFD55767-C798-4631-B048-DB7B70DBF8E2}" srcId="{2E91856C-D6C7-41C7-A12B-1BF29E48DE01}" destId="{D88389DC-D235-46B0-BF40-21F211BD0F55}" srcOrd="1" destOrd="0" parTransId="{12343C56-5819-4438-8D7D-E79317994551}" sibTransId="{4EB1FB80-35B8-4A93-B281-05A4B374C951}"/>
    <dgm:cxn modelId="{473D354C-3EAA-4EFD-ADBE-C4FC55745F59}" type="presOf" srcId="{D88389DC-D235-46B0-BF40-21F211BD0F55}" destId="{FD74FC89-8A96-4579-ACF7-22FEAD3D4C9F}" srcOrd="0" destOrd="1" presId="urn:microsoft.com/office/officeart/2005/8/layout/hList1"/>
    <dgm:cxn modelId="{CAD133E7-6913-4147-B8EA-DBAD81528D07}" type="presOf" srcId="{92EA1466-5986-4E39-B43D-6BCD05C4906F}" destId="{18D207DF-99E2-43D5-B218-2D316F4FCB97}" srcOrd="0" destOrd="0" presId="urn:microsoft.com/office/officeart/2005/8/layout/hList1"/>
    <dgm:cxn modelId="{E62B5C13-EA0A-42B4-B10B-DC147EF8DFD4}" srcId="{2E91856C-D6C7-41C7-A12B-1BF29E48DE01}" destId="{1098988F-ABA9-4952-90BE-60DDF9FE17AE}" srcOrd="0" destOrd="0" parTransId="{07E84024-59FF-4DD2-BFF9-6D2E353AC470}" sibTransId="{1BB129C4-1650-41CE-9480-77C8539E17A8}"/>
    <dgm:cxn modelId="{D204C9C0-A837-4351-B7C0-7BB8B37AB8AC}" type="presOf" srcId="{2E91856C-D6C7-41C7-A12B-1BF29E48DE01}" destId="{48A92509-615F-4654-BEED-09306BE0090A}" srcOrd="0" destOrd="0" presId="urn:microsoft.com/office/officeart/2005/8/layout/hList1"/>
    <dgm:cxn modelId="{A5293124-0BA5-4058-9FF6-BAA8CED72E2D}" srcId="{488023EF-7607-41C2-8609-88C25AB14D61}" destId="{92EA1466-5986-4E39-B43D-6BCD05C4906F}" srcOrd="0" destOrd="0" parTransId="{08C1117B-A5CC-4307-8D6D-90567F3AFBB2}" sibTransId="{370D5F6C-A878-4869-8E6B-9949A1F0F1C2}"/>
    <dgm:cxn modelId="{79002097-7682-4022-84C2-2A07E55B3AE5}" type="presOf" srcId="{1098988F-ABA9-4952-90BE-60DDF9FE17AE}" destId="{FD74FC89-8A96-4579-ACF7-22FEAD3D4C9F}" srcOrd="0" destOrd="0" presId="urn:microsoft.com/office/officeart/2005/8/layout/hList1"/>
    <dgm:cxn modelId="{A4B2D3DA-70C0-4168-AF44-CD243B2DB647}" type="presParOf" srcId="{368C4713-8679-46BF-8A86-5CAE306E2254}" destId="{4E83E657-1F1F-445D-AB03-5A13B3F25E5F}" srcOrd="0" destOrd="0" presId="urn:microsoft.com/office/officeart/2005/8/layout/hList1"/>
    <dgm:cxn modelId="{ED47D2D6-783E-4DB2-A2D2-931EC8522FDA}" type="presParOf" srcId="{4E83E657-1F1F-445D-AB03-5A13B3F25E5F}" destId="{AA29E034-E631-4534-8C0B-A8977C184199}" srcOrd="0" destOrd="0" presId="urn:microsoft.com/office/officeart/2005/8/layout/hList1"/>
    <dgm:cxn modelId="{E07FD419-DD87-4F66-8ED5-1DD77FE44456}" type="presParOf" srcId="{4E83E657-1F1F-445D-AB03-5A13B3F25E5F}" destId="{18D207DF-99E2-43D5-B218-2D316F4FCB97}" srcOrd="1" destOrd="0" presId="urn:microsoft.com/office/officeart/2005/8/layout/hList1"/>
    <dgm:cxn modelId="{B4205783-72F5-4060-B633-ACF981F1FF9C}" type="presParOf" srcId="{368C4713-8679-46BF-8A86-5CAE306E2254}" destId="{63E598E1-D520-4E6C-91C5-00A1F413FA0E}" srcOrd="1" destOrd="0" presId="urn:microsoft.com/office/officeart/2005/8/layout/hList1"/>
    <dgm:cxn modelId="{F2929B1B-1F25-4B97-9761-3BFA104BC49E}" type="presParOf" srcId="{368C4713-8679-46BF-8A86-5CAE306E2254}" destId="{0885ED08-170A-4480-937B-B2840CBA9947}" srcOrd="2" destOrd="0" presId="urn:microsoft.com/office/officeart/2005/8/layout/hList1"/>
    <dgm:cxn modelId="{DDC6157A-331E-4952-AC13-71B45F542561}" type="presParOf" srcId="{0885ED08-170A-4480-937B-B2840CBA9947}" destId="{48A92509-615F-4654-BEED-09306BE0090A}" srcOrd="0" destOrd="0" presId="urn:microsoft.com/office/officeart/2005/8/layout/hList1"/>
    <dgm:cxn modelId="{E1C2B4FC-B972-411E-B131-4419730A1378}" type="presParOf" srcId="{0885ED08-170A-4480-937B-B2840CBA9947}" destId="{FD74FC89-8A96-4579-ACF7-22FEAD3D4C9F}" srcOrd="1" destOrd="0" presId="urn:microsoft.com/office/officeart/2005/8/layout/hList1"/>
  </dgm:cxnLst>
  <dgm:bg/>
  <dgm:whole>
    <a:ln>
      <a:solidFill>
        <a:srgbClr val="CC6600"/>
      </a:solidFill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A50A7C1-31B5-4016-BCB1-7321428BF407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88023EF-7607-41C2-8609-88C25AB14D61}">
      <dgm:prSet phldrT="[Текст]"/>
      <dgm:spPr>
        <a:solidFill>
          <a:srgbClr val="025B94"/>
        </a:solidFill>
        <a:ln>
          <a:solidFill>
            <a:srgbClr val="CC6600"/>
          </a:solidFill>
        </a:ln>
      </dgm:spPr>
      <dgm:t>
        <a:bodyPr/>
        <a:lstStyle/>
        <a:p>
          <a:r>
            <a:rPr lang="ru-RU" dirty="0" smtClean="0">
              <a:latin typeface="Arial" pitchFamily="34" charset="0"/>
              <a:cs typeface="Arial" pitchFamily="34" charset="0"/>
            </a:rPr>
            <a:t>Отсутствие в списках автоматизированного распределения участников ГИА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03E0203D-251F-449D-BE6B-C7BA8598D98C}" type="parTrans" cxnId="{2805CFC0-4F7E-487B-9152-1457D1BA6152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FAF22AAB-4991-4AC6-A944-F57168C2D8AB}" type="sibTrans" cxnId="{2805CFC0-4F7E-487B-9152-1457D1BA6152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92EA1466-5986-4E39-B43D-6BCD05C4906F}">
      <dgm:prSet phldrT="[Текст]"/>
      <dgm:spPr>
        <a:ln>
          <a:solidFill>
            <a:srgbClr val="CC6600">
              <a:alpha val="90000"/>
            </a:srgbClr>
          </a:solidFill>
        </a:ln>
      </dgm:spPr>
      <dgm:t>
        <a:bodyPr/>
        <a:lstStyle/>
        <a:p>
          <a:pPr algn="just"/>
          <a:r>
            <a:rPr lang="ru-RU" dirty="0" err="1" smtClean="0">
              <a:solidFill>
                <a:prstClr val="black"/>
              </a:solidFill>
              <a:latin typeface="Arial" pitchFamily="34" charset="0"/>
              <a:cs typeface="Arial" pitchFamily="34" charset="0"/>
            </a:rPr>
            <a:t>Недопуск</a:t>
          </a:r>
          <a:r>
            <a:rPr lang="ru-R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rPr>
            <a:t> участника ГИА в ППЭ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08C1117B-A5CC-4307-8D6D-90567F3AFBB2}" type="parTrans" cxnId="{A5293124-0BA5-4058-9FF6-BAA8CED72E2D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370D5F6C-A878-4869-8E6B-9949A1F0F1C2}" type="sibTrans" cxnId="{A5293124-0BA5-4058-9FF6-BAA8CED72E2D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2E91856C-D6C7-41C7-A12B-1BF29E48DE01}">
      <dgm:prSet phldrT="[Текст]"/>
      <dgm:spPr>
        <a:solidFill>
          <a:srgbClr val="025B94"/>
        </a:solidFill>
        <a:ln>
          <a:solidFill>
            <a:srgbClr val="CC6600"/>
          </a:solidFill>
        </a:ln>
      </dgm:spPr>
      <dgm:t>
        <a:bodyPr/>
        <a:lstStyle/>
        <a:p>
          <a:r>
            <a:rPr lang="ru-RU" dirty="0" smtClean="0">
              <a:latin typeface="Arial" pitchFamily="34" charset="0"/>
              <a:cs typeface="Arial" pitchFamily="34" charset="0"/>
            </a:rPr>
            <a:t>Явка без документа, удостоверяющего личность, выпускника текущего года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D6FAA9F3-9C7A-4872-8029-892F40FBCA72}" type="parTrans" cxnId="{378B2E47-E6B7-4D8C-A8EF-A304E658E236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6D808DA9-5720-4178-9D83-20C060197F27}" type="sibTrans" cxnId="{378B2E47-E6B7-4D8C-A8EF-A304E658E236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1098988F-ABA9-4952-90BE-60DDF9FE17AE}">
      <dgm:prSet phldrT="[Текст]"/>
      <dgm:spPr>
        <a:ln>
          <a:solidFill>
            <a:srgbClr val="CC6600">
              <a:alpha val="90000"/>
            </a:srgbClr>
          </a:solidFill>
        </a:ln>
      </dgm:spPr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rPr>
            <a:t> </a:t>
          </a:r>
          <a:r>
            <a:rPr lang="ru-R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rPr>
            <a:t>Идентификация личности участника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07E84024-59FF-4DD2-BFF9-6D2E353AC470}" type="parTrans" cxnId="{E62B5C13-EA0A-42B4-B10B-DC147EF8DFD4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1BB129C4-1650-41CE-9480-77C8539E17A8}" type="sibTrans" cxnId="{E62B5C13-EA0A-42B4-B10B-DC147EF8DFD4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F1AA42E1-742C-412C-9820-0AF751B4D5B9}">
      <dgm:prSet phldrT="[Текст]"/>
      <dgm:spPr>
        <a:solidFill>
          <a:srgbClr val="025B94"/>
        </a:solidFill>
        <a:ln>
          <a:solidFill>
            <a:srgbClr val="CC6600"/>
          </a:solidFill>
        </a:ln>
      </dgm:spPr>
      <dgm:t>
        <a:bodyPr/>
        <a:lstStyle/>
        <a:p>
          <a:r>
            <a:rPr lang="ru-RU" dirty="0" smtClean="0">
              <a:latin typeface="Arial" pitchFamily="34" charset="0"/>
              <a:cs typeface="Arial" pitchFamily="34" charset="0"/>
            </a:rPr>
            <a:t>Явка без документа, удостоверяющего личность, выпускника прошлых лет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CC8CC16B-E284-43CE-AA03-F968AC55AB5A}" type="parTrans" cxnId="{0CBE1716-099C-42B7-8B7C-DB8E88A3A250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699718E1-96EC-4FB6-BB7E-7CA9F6FD4201}" type="sibTrans" cxnId="{0CBE1716-099C-42B7-8B7C-DB8E88A3A250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20078EEE-E248-4235-A861-B134F57D784D}">
      <dgm:prSet phldrT="[Текст]"/>
      <dgm:spPr>
        <a:ln>
          <a:solidFill>
            <a:srgbClr val="CC6600">
              <a:alpha val="90000"/>
            </a:srgbClr>
          </a:solidFill>
        </a:ln>
      </dgm:spPr>
      <dgm:t>
        <a:bodyPr/>
        <a:lstStyle/>
        <a:p>
          <a:pPr algn="just"/>
          <a:r>
            <a:rPr lang="ru-RU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Составление акта о </a:t>
          </a:r>
          <a:r>
            <a:rPr lang="ru-RU" dirty="0" err="1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недопуске</a:t>
          </a:r>
          <a:r>
            <a:rPr lang="ru-RU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 участника ГИА в ППЭ руководителем ППЭ в 2-х экземплярах (с подписью участника ГИА)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0DD31BB9-9921-4B02-BD65-25DEDD0B7F21}" type="parTrans" cxnId="{868330A7-D151-498A-9021-86FFD7FAE3AD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96274A4C-FF44-46B4-99E2-E6206D553D58}" type="sibTrans" cxnId="{868330A7-D151-498A-9021-86FFD7FAE3AD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3E4B12F6-FF6D-447B-8A41-A08A77D62C36}">
      <dgm:prSet/>
      <dgm:spPr>
        <a:ln>
          <a:solidFill>
            <a:srgbClr val="CC6600">
              <a:alpha val="90000"/>
            </a:srgbClr>
          </a:solidFill>
        </a:ln>
      </dgm:spPr>
      <dgm:t>
        <a:bodyPr/>
        <a:lstStyle/>
        <a:p>
          <a:pPr algn="just"/>
          <a:r>
            <a:rPr lang="ru-RU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Фиксация данного факта для дальнейшего принятия решения</a:t>
          </a:r>
          <a:endParaRPr lang="ru-RU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gm:t>
    </dgm:pt>
    <dgm:pt modelId="{649D17A7-B6F5-4F8A-B0BD-5BC137CE13E1}" type="parTrans" cxnId="{5620762E-592D-48DB-A2C3-621F26B8E15E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0D198435-D08A-4E4D-9A96-5B31DFAC977F}" type="sibTrans" cxnId="{5620762E-592D-48DB-A2C3-621F26B8E15E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744C6268-4843-43BE-9D26-FAA6EF48F2F2}">
      <dgm:prSet/>
      <dgm:spPr>
        <a:ln>
          <a:solidFill>
            <a:srgbClr val="CC6600">
              <a:alpha val="90000"/>
            </a:srgbClr>
          </a:solidFill>
        </a:ln>
      </dgm:spPr>
      <dgm:t>
        <a:bodyPr/>
        <a:lstStyle/>
        <a:p>
          <a:pPr marL="0" indent="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  <a:tabLst>
              <a:tab pos="0" algn="l"/>
            </a:tabLst>
          </a:pPr>
          <a:r>
            <a:rPr lang="ru-R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rPr>
            <a:t> Допуск участника на экзамен</a:t>
          </a:r>
          <a:endParaRPr lang="ru-RU" dirty="0">
            <a:solidFill>
              <a:prstClr val="black"/>
            </a:solidFill>
            <a:latin typeface="Arial" pitchFamily="34" charset="0"/>
            <a:cs typeface="Arial" pitchFamily="34" charset="0"/>
          </a:endParaRPr>
        </a:p>
      </dgm:t>
    </dgm:pt>
    <dgm:pt modelId="{29066B93-7FFB-48CB-A06F-A6DBF7763D00}" type="parTrans" cxnId="{0CC6A86C-4A05-4F9F-9F3D-439F020DB188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725D277B-FEC4-4B20-8751-EBB7BC5D6E18}" type="sibTrans" cxnId="{0CC6A86C-4A05-4F9F-9F3D-439F020DB188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366E61D8-FE08-4BE5-A529-6580189BD03C}">
      <dgm:prSet/>
      <dgm:spPr>
        <a:ln>
          <a:solidFill>
            <a:srgbClr val="CC6600">
              <a:alpha val="90000"/>
            </a:srgbClr>
          </a:solidFill>
        </a:ln>
      </dgm:spPr>
      <dgm:t>
        <a:bodyPr/>
        <a:lstStyle/>
        <a:p>
          <a:pPr algn="just"/>
          <a:r>
            <a:rPr lang="ru-RU" dirty="0" err="1" smtClean="0">
              <a:solidFill>
                <a:prstClr val="black"/>
              </a:solidFill>
              <a:latin typeface="Arial" pitchFamily="34" charset="0"/>
              <a:cs typeface="Arial" pitchFamily="34" charset="0"/>
            </a:rPr>
            <a:t>Недопуск</a:t>
          </a:r>
          <a:r>
            <a:rPr lang="ru-R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rPr>
            <a:t> участника ГИА в ППЭ</a:t>
          </a:r>
          <a:endParaRPr lang="ru-RU" dirty="0">
            <a:solidFill>
              <a:prstClr val="black"/>
            </a:solidFill>
            <a:latin typeface="Arial" pitchFamily="34" charset="0"/>
            <a:cs typeface="Arial" pitchFamily="34" charset="0"/>
          </a:endParaRPr>
        </a:p>
      </dgm:t>
    </dgm:pt>
    <dgm:pt modelId="{1616C67D-01D0-462A-AFE8-2C0238D36AC1}" type="parTrans" cxnId="{C38FA783-6886-4BB1-B2B4-F2F6CB328657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00144359-78B3-46DF-B1B0-8276430714F3}" type="sibTrans" cxnId="{C38FA783-6886-4BB1-B2B4-F2F6CB328657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CE814D7C-FDDE-459A-A308-8A3BEDF23666}">
      <dgm:prSet phldrT="[Текст]"/>
      <dgm:spPr>
        <a:ln>
          <a:solidFill>
            <a:srgbClr val="CC6600">
              <a:alpha val="90000"/>
            </a:srgbClr>
          </a:solidFill>
        </a:ln>
      </dgm:spPr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rPr>
            <a:t> Составление акта об идентификации личности участника ГИА (форма ППЭ-20) сопровождающим </a:t>
          </a:r>
          <a:r>
            <a:rPr lang="ru-RU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в присутствии члена ГЭК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BFDF03F8-4500-4B5D-AF30-F2C4A29C114C}" type="parTrans" cxnId="{F8A7A69C-9AF7-44EF-8FFE-6B7788136C1E}">
      <dgm:prSet/>
      <dgm:spPr/>
      <dgm:t>
        <a:bodyPr/>
        <a:lstStyle/>
        <a:p>
          <a:endParaRPr lang="ru-RU"/>
        </a:p>
      </dgm:t>
    </dgm:pt>
    <dgm:pt modelId="{AEA31B6A-95E7-44EB-AA5B-7FDE6BBFFE87}" type="sibTrans" cxnId="{F8A7A69C-9AF7-44EF-8FFE-6B7788136C1E}">
      <dgm:prSet/>
      <dgm:spPr/>
      <dgm:t>
        <a:bodyPr/>
        <a:lstStyle/>
        <a:p>
          <a:endParaRPr lang="ru-RU"/>
        </a:p>
      </dgm:t>
    </dgm:pt>
    <dgm:pt modelId="{368C4713-8679-46BF-8A86-5CAE306E2254}" type="pres">
      <dgm:prSet presAssocID="{EA50A7C1-31B5-4016-BCB1-7321428BF40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83E657-1F1F-445D-AB03-5A13B3F25E5F}" type="pres">
      <dgm:prSet presAssocID="{488023EF-7607-41C2-8609-88C25AB14D61}" presName="composite" presStyleCnt="0"/>
      <dgm:spPr/>
    </dgm:pt>
    <dgm:pt modelId="{AA29E034-E631-4534-8C0B-A8977C184199}" type="pres">
      <dgm:prSet presAssocID="{488023EF-7607-41C2-8609-88C25AB14D61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D207DF-99E2-43D5-B218-2D316F4FCB97}" type="pres">
      <dgm:prSet presAssocID="{488023EF-7607-41C2-8609-88C25AB14D61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E598E1-D520-4E6C-91C5-00A1F413FA0E}" type="pres">
      <dgm:prSet presAssocID="{FAF22AAB-4991-4AC6-A944-F57168C2D8AB}" presName="space" presStyleCnt="0"/>
      <dgm:spPr/>
    </dgm:pt>
    <dgm:pt modelId="{0885ED08-170A-4480-937B-B2840CBA9947}" type="pres">
      <dgm:prSet presAssocID="{2E91856C-D6C7-41C7-A12B-1BF29E48DE01}" presName="composite" presStyleCnt="0"/>
      <dgm:spPr/>
    </dgm:pt>
    <dgm:pt modelId="{48A92509-615F-4654-BEED-09306BE0090A}" type="pres">
      <dgm:prSet presAssocID="{2E91856C-D6C7-41C7-A12B-1BF29E48DE01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74FC89-8A96-4579-ACF7-22FEAD3D4C9F}" type="pres">
      <dgm:prSet presAssocID="{2E91856C-D6C7-41C7-A12B-1BF29E48DE01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4DE017-C48F-4326-9CB9-F7ADB1907764}" type="pres">
      <dgm:prSet presAssocID="{6D808DA9-5720-4178-9D83-20C060197F27}" presName="space" presStyleCnt="0"/>
      <dgm:spPr/>
    </dgm:pt>
    <dgm:pt modelId="{4AF4D86E-B215-4C9D-B315-3B0071AEB88E}" type="pres">
      <dgm:prSet presAssocID="{F1AA42E1-742C-412C-9820-0AF751B4D5B9}" presName="composite" presStyleCnt="0"/>
      <dgm:spPr/>
    </dgm:pt>
    <dgm:pt modelId="{6F9BDCC5-CAB1-40BD-8EA7-187A44BDD624}" type="pres">
      <dgm:prSet presAssocID="{F1AA42E1-742C-412C-9820-0AF751B4D5B9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675DD6-83B9-48F2-B217-C892F542B73F}" type="pres">
      <dgm:prSet presAssocID="{F1AA42E1-742C-412C-9820-0AF751B4D5B9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9D9BD1F-894F-4EE6-94E6-06A6AC23AF94}" type="presOf" srcId="{1098988F-ABA9-4952-90BE-60DDF9FE17AE}" destId="{FD74FC89-8A96-4579-ACF7-22FEAD3D4C9F}" srcOrd="0" destOrd="0" presId="urn:microsoft.com/office/officeart/2005/8/layout/hList1"/>
    <dgm:cxn modelId="{D4A49D30-1F25-43CE-BB48-08E5D9C47F96}" type="presOf" srcId="{3E4B12F6-FF6D-447B-8A41-A08A77D62C36}" destId="{18D207DF-99E2-43D5-B218-2D316F4FCB97}" srcOrd="0" destOrd="1" presId="urn:microsoft.com/office/officeart/2005/8/layout/hList1"/>
    <dgm:cxn modelId="{A5293124-0BA5-4058-9FF6-BAA8CED72E2D}" srcId="{488023EF-7607-41C2-8609-88C25AB14D61}" destId="{92EA1466-5986-4E39-B43D-6BCD05C4906F}" srcOrd="0" destOrd="0" parTransId="{08C1117B-A5CC-4307-8D6D-90567F3AFBB2}" sibTransId="{370D5F6C-A878-4869-8E6B-9949A1F0F1C2}"/>
    <dgm:cxn modelId="{0CC6A86C-4A05-4F9F-9F3D-439F020DB188}" srcId="{2E91856C-D6C7-41C7-A12B-1BF29E48DE01}" destId="{744C6268-4843-43BE-9D26-FAA6EF48F2F2}" srcOrd="2" destOrd="0" parTransId="{29066B93-7FFB-48CB-A06F-A6DBF7763D00}" sibTransId="{725D277B-FEC4-4B20-8751-EBB7BC5D6E18}"/>
    <dgm:cxn modelId="{0CBE1716-099C-42B7-8B7C-DB8E88A3A250}" srcId="{EA50A7C1-31B5-4016-BCB1-7321428BF407}" destId="{F1AA42E1-742C-412C-9820-0AF751B4D5B9}" srcOrd="2" destOrd="0" parTransId="{CC8CC16B-E284-43CE-AA03-F968AC55AB5A}" sibTransId="{699718E1-96EC-4FB6-BB7E-7CA9F6FD4201}"/>
    <dgm:cxn modelId="{92CBE9DB-353E-481D-8848-C66694BD7ECE}" type="presOf" srcId="{CE814D7C-FDDE-459A-A308-8A3BEDF23666}" destId="{FD74FC89-8A96-4579-ACF7-22FEAD3D4C9F}" srcOrd="0" destOrd="1" presId="urn:microsoft.com/office/officeart/2005/8/layout/hList1"/>
    <dgm:cxn modelId="{F8A7A69C-9AF7-44EF-8FFE-6B7788136C1E}" srcId="{2E91856C-D6C7-41C7-A12B-1BF29E48DE01}" destId="{CE814D7C-FDDE-459A-A308-8A3BEDF23666}" srcOrd="1" destOrd="0" parTransId="{BFDF03F8-4500-4B5D-AF30-F2C4A29C114C}" sibTransId="{AEA31B6A-95E7-44EB-AA5B-7FDE6BBFFE87}"/>
    <dgm:cxn modelId="{EDF093C1-883F-49B3-84C6-DB64638D541D}" type="presOf" srcId="{366E61D8-FE08-4BE5-A529-6580189BD03C}" destId="{83675DD6-83B9-48F2-B217-C892F542B73F}" srcOrd="0" destOrd="1" presId="urn:microsoft.com/office/officeart/2005/8/layout/hList1"/>
    <dgm:cxn modelId="{378B2E47-E6B7-4D8C-A8EF-A304E658E236}" srcId="{EA50A7C1-31B5-4016-BCB1-7321428BF407}" destId="{2E91856C-D6C7-41C7-A12B-1BF29E48DE01}" srcOrd="1" destOrd="0" parTransId="{D6FAA9F3-9C7A-4872-8029-892F40FBCA72}" sibTransId="{6D808DA9-5720-4178-9D83-20C060197F27}"/>
    <dgm:cxn modelId="{2A34F58E-6449-4E3C-819C-295877FA139C}" type="presOf" srcId="{F1AA42E1-742C-412C-9820-0AF751B4D5B9}" destId="{6F9BDCC5-CAB1-40BD-8EA7-187A44BDD624}" srcOrd="0" destOrd="0" presId="urn:microsoft.com/office/officeart/2005/8/layout/hList1"/>
    <dgm:cxn modelId="{B48D5660-F1D9-4C8D-B4D1-9E2B1D3795E6}" type="presOf" srcId="{EA50A7C1-31B5-4016-BCB1-7321428BF407}" destId="{368C4713-8679-46BF-8A86-5CAE306E2254}" srcOrd="0" destOrd="0" presId="urn:microsoft.com/office/officeart/2005/8/layout/hList1"/>
    <dgm:cxn modelId="{5620762E-592D-48DB-A2C3-621F26B8E15E}" srcId="{488023EF-7607-41C2-8609-88C25AB14D61}" destId="{3E4B12F6-FF6D-447B-8A41-A08A77D62C36}" srcOrd="1" destOrd="0" parTransId="{649D17A7-B6F5-4F8A-B0BD-5BC137CE13E1}" sibTransId="{0D198435-D08A-4E4D-9A96-5B31DFAC977F}"/>
    <dgm:cxn modelId="{E62B5C13-EA0A-42B4-B10B-DC147EF8DFD4}" srcId="{2E91856C-D6C7-41C7-A12B-1BF29E48DE01}" destId="{1098988F-ABA9-4952-90BE-60DDF9FE17AE}" srcOrd="0" destOrd="0" parTransId="{07E84024-59FF-4DD2-BFF9-6D2E353AC470}" sibTransId="{1BB129C4-1650-41CE-9480-77C8539E17A8}"/>
    <dgm:cxn modelId="{868330A7-D151-498A-9021-86FFD7FAE3AD}" srcId="{F1AA42E1-742C-412C-9820-0AF751B4D5B9}" destId="{20078EEE-E248-4235-A861-B134F57D784D}" srcOrd="0" destOrd="0" parTransId="{0DD31BB9-9921-4B02-BD65-25DEDD0B7F21}" sibTransId="{96274A4C-FF44-46B4-99E2-E6206D553D58}"/>
    <dgm:cxn modelId="{6C680E38-78CA-42CF-A54D-393DDE71D3F3}" type="presOf" srcId="{488023EF-7607-41C2-8609-88C25AB14D61}" destId="{AA29E034-E631-4534-8C0B-A8977C184199}" srcOrd="0" destOrd="0" presId="urn:microsoft.com/office/officeart/2005/8/layout/hList1"/>
    <dgm:cxn modelId="{3B84803A-9218-446C-8045-027C9BFC32B8}" type="presOf" srcId="{92EA1466-5986-4E39-B43D-6BCD05C4906F}" destId="{18D207DF-99E2-43D5-B218-2D316F4FCB97}" srcOrd="0" destOrd="0" presId="urn:microsoft.com/office/officeart/2005/8/layout/hList1"/>
    <dgm:cxn modelId="{D2A11929-7B1C-459B-B016-68A68ACDB21A}" type="presOf" srcId="{20078EEE-E248-4235-A861-B134F57D784D}" destId="{83675DD6-83B9-48F2-B217-C892F542B73F}" srcOrd="0" destOrd="0" presId="urn:microsoft.com/office/officeart/2005/8/layout/hList1"/>
    <dgm:cxn modelId="{C38FA783-6886-4BB1-B2B4-F2F6CB328657}" srcId="{F1AA42E1-742C-412C-9820-0AF751B4D5B9}" destId="{366E61D8-FE08-4BE5-A529-6580189BD03C}" srcOrd="1" destOrd="0" parTransId="{1616C67D-01D0-462A-AFE8-2C0238D36AC1}" sibTransId="{00144359-78B3-46DF-B1B0-8276430714F3}"/>
    <dgm:cxn modelId="{C49689FE-CDC9-425E-92D3-FB6AFF003CB1}" type="presOf" srcId="{744C6268-4843-43BE-9D26-FAA6EF48F2F2}" destId="{FD74FC89-8A96-4579-ACF7-22FEAD3D4C9F}" srcOrd="0" destOrd="2" presId="urn:microsoft.com/office/officeart/2005/8/layout/hList1"/>
    <dgm:cxn modelId="{A885AA40-6FAB-4308-9CFF-59EF69D2684E}" type="presOf" srcId="{2E91856C-D6C7-41C7-A12B-1BF29E48DE01}" destId="{48A92509-615F-4654-BEED-09306BE0090A}" srcOrd="0" destOrd="0" presId="urn:microsoft.com/office/officeart/2005/8/layout/hList1"/>
    <dgm:cxn modelId="{2805CFC0-4F7E-487B-9152-1457D1BA6152}" srcId="{EA50A7C1-31B5-4016-BCB1-7321428BF407}" destId="{488023EF-7607-41C2-8609-88C25AB14D61}" srcOrd="0" destOrd="0" parTransId="{03E0203D-251F-449D-BE6B-C7BA8598D98C}" sibTransId="{FAF22AAB-4991-4AC6-A944-F57168C2D8AB}"/>
    <dgm:cxn modelId="{0FEECB89-662D-40A5-B92C-890342788FF5}" type="presParOf" srcId="{368C4713-8679-46BF-8A86-5CAE306E2254}" destId="{4E83E657-1F1F-445D-AB03-5A13B3F25E5F}" srcOrd="0" destOrd="0" presId="urn:microsoft.com/office/officeart/2005/8/layout/hList1"/>
    <dgm:cxn modelId="{E86CFC98-2DDC-4FA9-B901-A5A564F3CD17}" type="presParOf" srcId="{4E83E657-1F1F-445D-AB03-5A13B3F25E5F}" destId="{AA29E034-E631-4534-8C0B-A8977C184199}" srcOrd="0" destOrd="0" presId="urn:microsoft.com/office/officeart/2005/8/layout/hList1"/>
    <dgm:cxn modelId="{7B74262E-33BA-4A64-B1D5-66A8F2261B69}" type="presParOf" srcId="{4E83E657-1F1F-445D-AB03-5A13B3F25E5F}" destId="{18D207DF-99E2-43D5-B218-2D316F4FCB97}" srcOrd="1" destOrd="0" presId="urn:microsoft.com/office/officeart/2005/8/layout/hList1"/>
    <dgm:cxn modelId="{64A3C785-0ED8-4026-A5DF-048D84996BCE}" type="presParOf" srcId="{368C4713-8679-46BF-8A86-5CAE306E2254}" destId="{63E598E1-D520-4E6C-91C5-00A1F413FA0E}" srcOrd="1" destOrd="0" presId="urn:microsoft.com/office/officeart/2005/8/layout/hList1"/>
    <dgm:cxn modelId="{8E329783-B1B0-48E4-AAE1-7C621CF96C27}" type="presParOf" srcId="{368C4713-8679-46BF-8A86-5CAE306E2254}" destId="{0885ED08-170A-4480-937B-B2840CBA9947}" srcOrd="2" destOrd="0" presId="urn:microsoft.com/office/officeart/2005/8/layout/hList1"/>
    <dgm:cxn modelId="{FF5FEFC1-B1A7-461A-9E23-010171A3FBD0}" type="presParOf" srcId="{0885ED08-170A-4480-937B-B2840CBA9947}" destId="{48A92509-615F-4654-BEED-09306BE0090A}" srcOrd="0" destOrd="0" presId="urn:microsoft.com/office/officeart/2005/8/layout/hList1"/>
    <dgm:cxn modelId="{3DCA099D-9A8D-4C88-8EDA-E67B7642C5A8}" type="presParOf" srcId="{0885ED08-170A-4480-937B-B2840CBA9947}" destId="{FD74FC89-8A96-4579-ACF7-22FEAD3D4C9F}" srcOrd="1" destOrd="0" presId="urn:microsoft.com/office/officeart/2005/8/layout/hList1"/>
    <dgm:cxn modelId="{79EFD56A-83F1-4589-96DA-252160A37A76}" type="presParOf" srcId="{368C4713-8679-46BF-8A86-5CAE306E2254}" destId="{794DE017-C48F-4326-9CB9-F7ADB1907764}" srcOrd="3" destOrd="0" presId="urn:microsoft.com/office/officeart/2005/8/layout/hList1"/>
    <dgm:cxn modelId="{4746851C-F2E1-4E45-88FF-62EA5CFB7DBF}" type="presParOf" srcId="{368C4713-8679-46BF-8A86-5CAE306E2254}" destId="{4AF4D86E-B215-4C9D-B315-3B0071AEB88E}" srcOrd="4" destOrd="0" presId="urn:microsoft.com/office/officeart/2005/8/layout/hList1"/>
    <dgm:cxn modelId="{29A9214F-FF4A-479F-BFB1-D5D038E19BE2}" type="presParOf" srcId="{4AF4D86E-B215-4C9D-B315-3B0071AEB88E}" destId="{6F9BDCC5-CAB1-40BD-8EA7-187A44BDD624}" srcOrd="0" destOrd="0" presId="urn:microsoft.com/office/officeart/2005/8/layout/hList1"/>
    <dgm:cxn modelId="{D9FC324C-C057-4DC1-B5D4-B8B9AC3CAA4B}" type="presParOf" srcId="{4AF4D86E-B215-4C9D-B315-3B0071AEB88E}" destId="{83675DD6-83B9-48F2-B217-C892F542B73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A50A7C1-31B5-4016-BCB1-7321428BF407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88023EF-7607-41C2-8609-88C25AB14D61}">
      <dgm:prSet phldrT="[Текст]"/>
      <dgm:spPr>
        <a:solidFill>
          <a:srgbClr val="025B94"/>
        </a:solidFill>
      </dgm:spPr>
      <dgm:t>
        <a:bodyPr/>
        <a:lstStyle/>
        <a:p>
          <a:r>
            <a:rPr lang="ru-RU" dirty="0" smtClean="0">
              <a:latin typeface="Arial" pitchFamily="34" charset="0"/>
              <a:cs typeface="Arial" pitchFamily="34" charset="0"/>
            </a:rPr>
            <a:t>Технический сбой </a:t>
          </a:r>
          <a:br>
            <a:rPr lang="ru-RU" dirty="0" smtClean="0">
              <a:latin typeface="Arial" pitchFamily="34" charset="0"/>
              <a:cs typeface="Arial" pitchFamily="34" charset="0"/>
            </a:rPr>
          </a:br>
          <a:r>
            <a:rPr lang="ru-RU" dirty="0" smtClean="0">
              <a:latin typeface="Arial" pitchFamily="34" charset="0"/>
              <a:cs typeface="Arial" pitchFamily="34" charset="0"/>
            </a:rPr>
            <a:t>на станции печати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03E0203D-251F-449D-BE6B-C7BA8598D98C}" type="parTrans" cxnId="{2805CFC0-4F7E-487B-9152-1457D1BA6152}">
      <dgm:prSet/>
      <dgm:spPr/>
      <dgm:t>
        <a:bodyPr/>
        <a:lstStyle/>
        <a:p>
          <a:endParaRPr lang="ru-RU"/>
        </a:p>
      </dgm:t>
    </dgm:pt>
    <dgm:pt modelId="{FAF22AAB-4991-4AC6-A944-F57168C2D8AB}" type="sibTrans" cxnId="{2805CFC0-4F7E-487B-9152-1457D1BA6152}">
      <dgm:prSet/>
      <dgm:spPr/>
      <dgm:t>
        <a:bodyPr/>
        <a:lstStyle/>
        <a:p>
          <a:endParaRPr lang="ru-RU"/>
        </a:p>
      </dgm:t>
    </dgm:pt>
    <dgm:pt modelId="{92EA1466-5986-4E39-B43D-6BCD05C4906F}">
      <dgm:prSet phldrT="[Текст]" custT="1"/>
      <dgm:spPr/>
      <dgm:t>
        <a:bodyPr/>
        <a:lstStyle/>
        <a:p>
          <a:r>
            <a:rPr lang="ru-RU" sz="1600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  <a:t>Пригласить технического специалиста </a:t>
          </a:r>
          <a:br>
            <a:rPr lang="ru-RU" sz="1600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</a:br>
          <a:r>
            <a:rPr lang="ru-RU" sz="1600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  <a:t>через организатора </a:t>
          </a:r>
          <a:br>
            <a:rPr lang="ru-RU" sz="1600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</a:br>
          <a:r>
            <a:rPr lang="ru-RU" sz="1600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  <a:t>вне аудитории </a:t>
          </a:r>
          <a:br>
            <a:rPr lang="ru-RU" sz="1600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</a:br>
          <a:r>
            <a:rPr lang="ru-RU" sz="1600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  <a:t>для восстановления работоспособности ПО</a:t>
          </a:r>
          <a:endParaRPr lang="ru-RU" sz="1600" dirty="0">
            <a:solidFill>
              <a:srgbClr val="025B94"/>
            </a:solidFill>
            <a:latin typeface="Arial" pitchFamily="34" charset="0"/>
            <a:cs typeface="Arial" pitchFamily="34" charset="0"/>
          </a:endParaRPr>
        </a:p>
      </dgm:t>
    </dgm:pt>
    <dgm:pt modelId="{08C1117B-A5CC-4307-8D6D-90567F3AFBB2}" type="parTrans" cxnId="{A5293124-0BA5-4058-9FF6-BAA8CED72E2D}">
      <dgm:prSet/>
      <dgm:spPr/>
      <dgm:t>
        <a:bodyPr/>
        <a:lstStyle/>
        <a:p>
          <a:endParaRPr lang="ru-RU"/>
        </a:p>
      </dgm:t>
    </dgm:pt>
    <dgm:pt modelId="{370D5F6C-A878-4869-8E6B-9949A1F0F1C2}" type="sibTrans" cxnId="{A5293124-0BA5-4058-9FF6-BAA8CED72E2D}">
      <dgm:prSet/>
      <dgm:spPr/>
      <dgm:t>
        <a:bodyPr/>
        <a:lstStyle/>
        <a:p>
          <a:endParaRPr lang="ru-RU"/>
        </a:p>
      </dgm:t>
    </dgm:pt>
    <dgm:pt modelId="{2E91856C-D6C7-41C7-A12B-1BF29E48DE01}">
      <dgm:prSet phldrT="[Текст]"/>
      <dgm:spPr>
        <a:solidFill>
          <a:srgbClr val="025B94"/>
        </a:solidFill>
      </dgm:spPr>
      <dgm:t>
        <a:bodyPr/>
        <a:lstStyle/>
        <a:p>
          <a:r>
            <a:rPr lang="ru-RU" dirty="0" smtClean="0">
              <a:latin typeface="Arial" pitchFamily="34" charset="0"/>
              <a:cs typeface="Arial" pitchFamily="34" charset="0"/>
            </a:rPr>
            <a:t>Участник опоздал </a:t>
          </a:r>
          <a:br>
            <a:rPr lang="ru-RU" dirty="0" smtClean="0">
              <a:latin typeface="Arial" pitchFamily="34" charset="0"/>
              <a:cs typeface="Arial" pitchFamily="34" charset="0"/>
            </a:rPr>
          </a:br>
          <a:r>
            <a:rPr lang="ru-RU" dirty="0" smtClean="0">
              <a:latin typeface="Arial" pitchFamily="34" charset="0"/>
              <a:cs typeface="Arial" pitchFamily="34" charset="0"/>
            </a:rPr>
            <a:t>на экзамен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D6FAA9F3-9C7A-4872-8029-892F40FBCA72}" type="parTrans" cxnId="{378B2E47-E6B7-4D8C-A8EF-A304E658E236}">
      <dgm:prSet/>
      <dgm:spPr/>
      <dgm:t>
        <a:bodyPr/>
        <a:lstStyle/>
        <a:p>
          <a:endParaRPr lang="ru-RU"/>
        </a:p>
      </dgm:t>
    </dgm:pt>
    <dgm:pt modelId="{6D808DA9-5720-4178-9D83-20C060197F27}" type="sibTrans" cxnId="{378B2E47-E6B7-4D8C-A8EF-A304E658E236}">
      <dgm:prSet/>
      <dgm:spPr/>
      <dgm:t>
        <a:bodyPr/>
        <a:lstStyle/>
        <a:p>
          <a:endParaRPr lang="ru-RU"/>
        </a:p>
      </dgm:t>
    </dgm:pt>
    <dgm:pt modelId="{1098988F-ABA9-4952-90BE-60DDF9FE17AE}">
      <dgm:prSet phldrT="[Текст]" custT="1"/>
      <dgm:spPr/>
      <dgm:t>
        <a:bodyPr/>
        <a:lstStyle/>
        <a:p>
          <a:pPr marL="171450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600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  <a:t> Пригласить члена ГЭК для активации дополнительной печати ЭМ</a:t>
          </a:r>
          <a:endParaRPr lang="ru-RU" sz="1600" dirty="0">
            <a:solidFill>
              <a:srgbClr val="025B94"/>
            </a:solidFill>
            <a:latin typeface="Arial" pitchFamily="34" charset="0"/>
            <a:cs typeface="Arial" pitchFamily="34" charset="0"/>
          </a:endParaRPr>
        </a:p>
      </dgm:t>
    </dgm:pt>
    <dgm:pt modelId="{07E84024-59FF-4DD2-BFF9-6D2E353AC470}" type="parTrans" cxnId="{E62B5C13-EA0A-42B4-B10B-DC147EF8DFD4}">
      <dgm:prSet/>
      <dgm:spPr/>
      <dgm:t>
        <a:bodyPr/>
        <a:lstStyle/>
        <a:p>
          <a:endParaRPr lang="ru-RU"/>
        </a:p>
      </dgm:t>
    </dgm:pt>
    <dgm:pt modelId="{1BB129C4-1650-41CE-9480-77C8539E17A8}" type="sibTrans" cxnId="{E62B5C13-EA0A-42B4-B10B-DC147EF8DFD4}">
      <dgm:prSet/>
      <dgm:spPr/>
      <dgm:t>
        <a:bodyPr/>
        <a:lstStyle/>
        <a:p>
          <a:endParaRPr lang="ru-RU"/>
        </a:p>
      </dgm:t>
    </dgm:pt>
    <dgm:pt modelId="{F1AA42E1-742C-412C-9820-0AF751B4D5B9}">
      <dgm:prSet phldrT="[Текст]"/>
      <dgm:spPr>
        <a:solidFill>
          <a:srgbClr val="025B94"/>
        </a:solidFill>
      </dgm:spPr>
      <dgm:t>
        <a:bodyPr/>
        <a:lstStyle/>
        <a:p>
          <a:r>
            <a:rPr lang="ru-RU" dirty="0" smtClean="0">
              <a:latin typeface="Arial" pitchFamily="34" charset="0"/>
              <a:cs typeface="Arial" pitchFamily="34" charset="0"/>
            </a:rPr>
            <a:t>Обнаружение участников ЕГЭ брака/ некомплектности или порчи  ИК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CC8CC16B-E284-43CE-AA03-F968AC55AB5A}" type="parTrans" cxnId="{0CBE1716-099C-42B7-8B7C-DB8E88A3A250}">
      <dgm:prSet/>
      <dgm:spPr/>
      <dgm:t>
        <a:bodyPr/>
        <a:lstStyle/>
        <a:p>
          <a:endParaRPr lang="ru-RU"/>
        </a:p>
      </dgm:t>
    </dgm:pt>
    <dgm:pt modelId="{699718E1-96EC-4FB6-BB7E-7CA9F6FD4201}" type="sibTrans" cxnId="{0CBE1716-099C-42B7-8B7C-DB8E88A3A250}">
      <dgm:prSet/>
      <dgm:spPr/>
      <dgm:t>
        <a:bodyPr/>
        <a:lstStyle/>
        <a:p>
          <a:endParaRPr lang="ru-RU"/>
        </a:p>
      </dgm:t>
    </dgm:pt>
    <dgm:pt modelId="{20078EEE-E248-4235-A861-B134F57D784D}">
      <dgm:prSet phldrT="[Текст]"/>
      <dgm:spPr/>
      <dgm:t>
        <a:bodyPr/>
        <a:lstStyle/>
        <a:p>
          <a:r>
            <a:rPr lang="ru-RU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  <a:t>Распечатать </a:t>
          </a:r>
          <a:br>
            <a:rPr lang="ru-RU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</a:br>
          <a:r>
            <a:rPr lang="ru-RU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  <a:t>со вставленного диска  </a:t>
          </a:r>
          <a:br>
            <a:rPr lang="ru-RU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</a:br>
          <a:r>
            <a:rPr lang="ru-RU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  <a:t>и выдать новый комплект ЭМ (</a:t>
          </a:r>
          <a:r>
            <a:rPr lang="ru-RU" i="1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  <a:t>если участников меньше, чем ИК на диске</a:t>
          </a:r>
          <a:r>
            <a:rPr lang="ru-RU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  <a:t>)</a:t>
          </a:r>
          <a:endParaRPr lang="ru-RU" dirty="0">
            <a:solidFill>
              <a:srgbClr val="025B94"/>
            </a:solidFill>
            <a:latin typeface="Arial" pitchFamily="34" charset="0"/>
            <a:cs typeface="Arial" pitchFamily="34" charset="0"/>
          </a:endParaRPr>
        </a:p>
      </dgm:t>
    </dgm:pt>
    <dgm:pt modelId="{0DD31BB9-9921-4B02-BD65-25DEDD0B7F21}" type="parTrans" cxnId="{868330A7-D151-498A-9021-86FFD7FAE3AD}">
      <dgm:prSet/>
      <dgm:spPr/>
      <dgm:t>
        <a:bodyPr/>
        <a:lstStyle/>
        <a:p>
          <a:endParaRPr lang="ru-RU"/>
        </a:p>
      </dgm:t>
    </dgm:pt>
    <dgm:pt modelId="{96274A4C-FF44-46B4-99E2-E6206D553D58}" type="sibTrans" cxnId="{868330A7-D151-498A-9021-86FFD7FAE3AD}">
      <dgm:prSet/>
      <dgm:spPr/>
      <dgm:t>
        <a:bodyPr/>
        <a:lstStyle/>
        <a:p>
          <a:endParaRPr lang="ru-RU"/>
        </a:p>
      </dgm:t>
    </dgm:pt>
    <dgm:pt modelId="{3E4B12F6-FF6D-447B-8A41-A08A77D62C36}">
      <dgm:prSet custT="1"/>
      <dgm:spPr/>
      <dgm:t>
        <a:bodyPr/>
        <a:lstStyle/>
        <a:p>
          <a:r>
            <a:rPr lang="ru-RU" sz="1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Фиксация данного факта в служебной записке</a:t>
          </a:r>
          <a:endParaRPr lang="ru-RU" sz="1600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gm:t>
    </dgm:pt>
    <dgm:pt modelId="{649D17A7-B6F5-4F8A-B0BD-5BC137CE13E1}" type="parTrans" cxnId="{5620762E-592D-48DB-A2C3-621F26B8E15E}">
      <dgm:prSet/>
      <dgm:spPr/>
      <dgm:t>
        <a:bodyPr/>
        <a:lstStyle/>
        <a:p>
          <a:endParaRPr lang="ru-RU"/>
        </a:p>
      </dgm:t>
    </dgm:pt>
    <dgm:pt modelId="{0D198435-D08A-4E4D-9A96-5B31DFAC977F}" type="sibTrans" cxnId="{5620762E-592D-48DB-A2C3-621F26B8E15E}">
      <dgm:prSet/>
      <dgm:spPr/>
      <dgm:t>
        <a:bodyPr/>
        <a:lstStyle/>
        <a:p>
          <a:endParaRPr lang="ru-RU"/>
        </a:p>
      </dgm:t>
    </dgm:pt>
    <dgm:pt modelId="{C493CE99-8940-467F-9B61-E716A0C7251A}">
      <dgm:prSet phldrT="[Текст]"/>
      <dgm:spPr/>
      <dgm:t>
        <a:bodyPr/>
        <a:lstStyle/>
        <a:p>
          <a:r>
            <a:rPr lang="ru-RU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  <a:t>Распечатать ИК </a:t>
          </a:r>
          <a:br>
            <a:rPr lang="ru-RU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</a:br>
          <a:r>
            <a:rPr lang="ru-RU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  <a:t>с резервного диска </a:t>
          </a:r>
          <a:br>
            <a:rPr lang="ru-RU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</a:br>
          <a:r>
            <a:rPr lang="ru-RU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  <a:t>и выдать участнику </a:t>
          </a:r>
          <a:br>
            <a:rPr lang="ru-RU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</a:br>
          <a:r>
            <a:rPr lang="ru-RU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  <a:t>(</a:t>
          </a:r>
          <a:r>
            <a:rPr lang="ru-RU" i="1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  <a:t>если на вставленном не осталось ЭМ</a:t>
          </a:r>
          <a:r>
            <a:rPr lang="ru-RU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  <a:t>), пригласив для активации члена ГЭК</a:t>
          </a:r>
          <a:endParaRPr lang="ru-RU" dirty="0">
            <a:solidFill>
              <a:srgbClr val="025B94"/>
            </a:solidFill>
            <a:latin typeface="Arial" pitchFamily="34" charset="0"/>
            <a:cs typeface="Arial" pitchFamily="34" charset="0"/>
          </a:endParaRPr>
        </a:p>
      </dgm:t>
    </dgm:pt>
    <dgm:pt modelId="{FD376425-ECD9-4BE7-B166-24BB10BD2D45}" type="parTrans" cxnId="{83C44064-A8DD-4FB7-B49C-270E07317298}">
      <dgm:prSet/>
      <dgm:spPr/>
      <dgm:t>
        <a:bodyPr/>
        <a:lstStyle/>
        <a:p>
          <a:endParaRPr lang="ru-RU"/>
        </a:p>
      </dgm:t>
    </dgm:pt>
    <dgm:pt modelId="{C4B16932-3040-40FE-884C-53889A24DBF1}" type="sibTrans" cxnId="{83C44064-A8DD-4FB7-B49C-270E07317298}">
      <dgm:prSet/>
      <dgm:spPr/>
      <dgm:t>
        <a:bodyPr/>
        <a:lstStyle/>
        <a:p>
          <a:endParaRPr lang="ru-RU"/>
        </a:p>
      </dgm:t>
    </dgm:pt>
    <dgm:pt modelId="{11EF9DA8-1F1E-480B-9F52-3C3E5C9BA03C}">
      <dgm:prSet phldrT="[Текст]" custT="1"/>
      <dgm:spPr/>
      <dgm:t>
        <a:bodyPr/>
        <a:lstStyle/>
        <a:p>
          <a:pPr marL="171450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600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  <a:t> Выдать участнику ЭМ</a:t>
          </a:r>
          <a:endParaRPr lang="ru-RU" sz="1600" dirty="0">
            <a:solidFill>
              <a:srgbClr val="025B94"/>
            </a:solidFill>
            <a:latin typeface="Arial" pitchFamily="34" charset="0"/>
            <a:cs typeface="Arial" pitchFamily="34" charset="0"/>
          </a:endParaRPr>
        </a:p>
      </dgm:t>
    </dgm:pt>
    <dgm:pt modelId="{1B6BCD93-158F-47B8-842A-63B2C893227B}" type="parTrans" cxnId="{785ACF3B-D006-47A1-BCF3-29E57121B9C6}">
      <dgm:prSet/>
      <dgm:spPr/>
      <dgm:t>
        <a:bodyPr/>
        <a:lstStyle/>
        <a:p>
          <a:endParaRPr lang="ru-RU"/>
        </a:p>
      </dgm:t>
    </dgm:pt>
    <dgm:pt modelId="{1D14D727-00DF-4C4E-8C54-AB64E1E1D2D4}" type="sibTrans" cxnId="{785ACF3B-D006-47A1-BCF3-29E57121B9C6}">
      <dgm:prSet/>
      <dgm:spPr/>
      <dgm:t>
        <a:bodyPr/>
        <a:lstStyle/>
        <a:p>
          <a:endParaRPr lang="ru-RU"/>
        </a:p>
      </dgm:t>
    </dgm:pt>
    <dgm:pt modelId="{368C4713-8679-46BF-8A86-5CAE306E2254}" type="pres">
      <dgm:prSet presAssocID="{EA50A7C1-31B5-4016-BCB1-7321428BF40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83E657-1F1F-445D-AB03-5A13B3F25E5F}" type="pres">
      <dgm:prSet presAssocID="{488023EF-7607-41C2-8609-88C25AB14D61}" presName="composite" presStyleCnt="0"/>
      <dgm:spPr/>
    </dgm:pt>
    <dgm:pt modelId="{AA29E034-E631-4534-8C0B-A8977C184199}" type="pres">
      <dgm:prSet presAssocID="{488023EF-7607-41C2-8609-88C25AB14D61}" presName="parTx" presStyleLbl="alignNode1" presStyleIdx="0" presStyleCnt="3" custLinFactNeighborX="310" custLinFactNeighborY="-842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D207DF-99E2-43D5-B218-2D316F4FCB97}" type="pres">
      <dgm:prSet presAssocID="{488023EF-7607-41C2-8609-88C25AB14D61}" presName="desTx" presStyleLbl="alignAccFollowNode1" presStyleIdx="0" presStyleCnt="3" custScaleY="93170" custLinFactNeighborX="310" custLinFactNeighborY="-283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E598E1-D520-4E6C-91C5-00A1F413FA0E}" type="pres">
      <dgm:prSet presAssocID="{FAF22AAB-4991-4AC6-A944-F57168C2D8AB}" presName="space" presStyleCnt="0"/>
      <dgm:spPr/>
    </dgm:pt>
    <dgm:pt modelId="{0885ED08-170A-4480-937B-B2840CBA9947}" type="pres">
      <dgm:prSet presAssocID="{2E91856C-D6C7-41C7-A12B-1BF29E48DE01}" presName="composite" presStyleCnt="0"/>
      <dgm:spPr/>
    </dgm:pt>
    <dgm:pt modelId="{48A92509-615F-4654-BEED-09306BE0090A}" type="pres">
      <dgm:prSet presAssocID="{2E91856C-D6C7-41C7-A12B-1BF29E48DE01}" presName="parTx" presStyleLbl="alignNode1" presStyleIdx="1" presStyleCnt="3" custLinFactNeighborX="-2104" custLinFactNeighborY="-796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74FC89-8A96-4579-ACF7-22FEAD3D4C9F}" type="pres">
      <dgm:prSet presAssocID="{2E91856C-D6C7-41C7-A12B-1BF29E48DE01}" presName="desTx" presStyleLbl="alignAccFollowNode1" presStyleIdx="1" presStyleCnt="3" custScaleY="87043" custLinFactNeighborX="-2104" custLinFactNeighborY="-296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4DE017-C48F-4326-9CB9-F7ADB1907764}" type="pres">
      <dgm:prSet presAssocID="{6D808DA9-5720-4178-9D83-20C060197F27}" presName="space" presStyleCnt="0"/>
      <dgm:spPr/>
    </dgm:pt>
    <dgm:pt modelId="{4AF4D86E-B215-4C9D-B315-3B0071AEB88E}" type="pres">
      <dgm:prSet presAssocID="{F1AA42E1-742C-412C-9820-0AF751B4D5B9}" presName="composite" presStyleCnt="0"/>
      <dgm:spPr/>
    </dgm:pt>
    <dgm:pt modelId="{6F9BDCC5-CAB1-40BD-8EA7-187A44BDD624}" type="pres">
      <dgm:prSet presAssocID="{F1AA42E1-742C-412C-9820-0AF751B4D5B9}" presName="parTx" presStyleLbl="alignNode1" presStyleIdx="2" presStyleCnt="3" custLinFactNeighborX="-4106" custLinFactNeighborY="-796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675DD6-83B9-48F2-B217-C892F542B73F}" type="pres">
      <dgm:prSet presAssocID="{F1AA42E1-742C-412C-9820-0AF751B4D5B9}" presName="desTx" presStyleLbl="alignAccFollowNode1" presStyleIdx="2" presStyleCnt="3" custScaleY="85565" custLinFactNeighborX="-4106" custLinFactNeighborY="-295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0A6550-0C38-4E61-AC5B-E355E58A50BF}" type="presOf" srcId="{EA50A7C1-31B5-4016-BCB1-7321428BF407}" destId="{368C4713-8679-46BF-8A86-5CAE306E2254}" srcOrd="0" destOrd="0" presId="urn:microsoft.com/office/officeart/2005/8/layout/hList1"/>
    <dgm:cxn modelId="{76CC456B-5429-4CE1-95F4-F76859FD03A7}" type="presOf" srcId="{488023EF-7607-41C2-8609-88C25AB14D61}" destId="{AA29E034-E631-4534-8C0B-A8977C184199}" srcOrd="0" destOrd="0" presId="urn:microsoft.com/office/officeart/2005/8/layout/hList1"/>
    <dgm:cxn modelId="{83C44064-A8DD-4FB7-B49C-270E07317298}" srcId="{F1AA42E1-742C-412C-9820-0AF751B4D5B9}" destId="{C493CE99-8940-467F-9B61-E716A0C7251A}" srcOrd="1" destOrd="0" parTransId="{FD376425-ECD9-4BE7-B166-24BB10BD2D45}" sibTransId="{C4B16932-3040-40FE-884C-53889A24DBF1}"/>
    <dgm:cxn modelId="{A5293124-0BA5-4058-9FF6-BAA8CED72E2D}" srcId="{488023EF-7607-41C2-8609-88C25AB14D61}" destId="{92EA1466-5986-4E39-B43D-6BCD05C4906F}" srcOrd="0" destOrd="0" parTransId="{08C1117B-A5CC-4307-8D6D-90567F3AFBB2}" sibTransId="{370D5F6C-A878-4869-8E6B-9949A1F0F1C2}"/>
    <dgm:cxn modelId="{0CBE1716-099C-42B7-8B7C-DB8E88A3A250}" srcId="{EA50A7C1-31B5-4016-BCB1-7321428BF407}" destId="{F1AA42E1-742C-412C-9820-0AF751B4D5B9}" srcOrd="2" destOrd="0" parTransId="{CC8CC16B-E284-43CE-AA03-F968AC55AB5A}" sibTransId="{699718E1-96EC-4FB6-BB7E-7CA9F6FD4201}"/>
    <dgm:cxn modelId="{785ACF3B-D006-47A1-BCF3-29E57121B9C6}" srcId="{2E91856C-D6C7-41C7-A12B-1BF29E48DE01}" destId="{11EF9DA8-1F1E-480B-9F52-3C3E5C9BA03C}" srcOrd="1" destOrd="0" parTransId="{1B6BCD93-158F-47B8-842A-63B2C893227B}" sibTransId="{1D14D727-00DF-4C4E-8C54-AB64E1E1D2D4}"/>
    <dgm:cxn modelId="{1B540145-C79C-45F3-AA27-BEF399DD4CC1}" type="presOf" srcId="{C493CE99-8940-467F-9B61-E716A0C7251A}" destId="{83675DD6-83B9-48F2-B217-C892F542B73F}" srcOrd="0" destOrd="1" presId="urn:microsoft.com/office/officeart/2005/8/layout/hList1"/>
    <dgm:cxn modelId="{378B2E47-E6B7-4D8C-A8EF-A304E658E236}" srcId="{EA50A7C1-31B5-4016-BCB1-7321428BF407}" destId="{2E91856C-D6C7-41C7-A12B-1BF29E48DE01}" srcOrd="1" destOrd="0" parTransId="{D6FAA9F3-9C7A-4872-8029-892F40FBCA72}" sibTransId="{6D808DA9-5720-4178-9D83-20C060197F27}"/>
    <dgm:cxn modelId="{E4A14D7D-5F23-47FF-97A1-B8343B7B49B9}" type="presOf" srcId="{3E4B12F6-FF6D-447B-8A41-A08A77D62C36}" destId="{18D207DF-99E2-43D5-B218-2D316F4FCB97}" srcOrd="0" destOrd="1" presId="urn:microsoft.com/office/officeart/2005/8/layout/hList1"/>
    <dgm:cxn modelId="{632A8008-2B15-4B1D-8A85-C4846B4C6BB3}" type="presOf" srcId="{92EA1466-5986-4E39-B43D-6BCD05C4906F}" destId="{18D207DF-99E2-43D5-B218-2D316F4FCB97}" srcOrd="0" destOrd="0" presId="urn:microsoft.com/office/officeart/2005/8/layout/hList1"/>
    <dgm:cxn modelId="{702D7968-027E-49D9-975B-067249160F50}" type="presOf" srcId="{F1AA42E1-742C-412C-9820-0AF751B4D5B9}" destId="{6F9BDCC5-CAB1-40BD-8EA7-187A44BDD624}" srcOrd="0" destOrd="0" presId="urn:microsoft.com/office/officeart/2005/8/layout/hList1"/>
    <dgm:cxn modelId="{5620762E-592D-48DB-A2C3-621F26B8E15E}" srcId="{488023EF-7607-41C2-8609-88C25AB14D61}" destId="{3E4B12F6-FF6D-447B-8A41-A08A77D62C36}" srcOrd="1" destOrd="0" parTransId="{649D17A7-B6F5-4F8A-B0BD-5BC137CE13E1}" sibTransId="{0D198435-D08A-4E4D-9A96-5B31DFAC977F}"/>
    <dgm:cxn modelId="{E62B5C13-EA0A-42B4-B10B-DC147EF8DFD4}" srcId="{2E91856C-D6C7-41C7-A12B-1BF29E48DE01}" destId="{1098988F-ABA9-4952-90BE-60DDF9FE17AE}" srcOrd="0" destOrd="0" parTransId="{07E84024-59FF-4DD2-BFF9-6D2E353AC470}" sibTransId="{1BB129C4-1650-41CE-9480-77C8539E17A8}"/>
    <dgm:cxn modelId="{685DBBB9-FA4E-4045-9E17-3F44A3568846}" type="presOf" srcId="{20078EEE-E248-4235-A861-B134F57D784D}" destId="{83675DD6-83B9-48F2-B217-C892F542B73F}" srcOrd="0" destOrd="0" presId="urn:microsoft.com/office/officeart/2005/8/layout/hList1"/>
    <dgm:cxn modelId="{868330A7-D151-498A-9021-86FFD7FAE3AD}" srcId="{F1AA42E1-742C-412C-9820-0AF751B4D5B9}" destId="{20078EEE-E248-4235-A861-B134F57D784D}" srcOrd="0" destOrd="0" parTransId="{0DD31BB9-9921-4B02-BD65-25DEDD0B7F21}" sibTransId="{96274A4C-FF44-46B4-99E2-E6206D553D58}"/>
    <dgm:cxn modelId="{77049DD3-F3EF-414E-9BB6-80A290A8C4E9}" type="presOf" srcId="{11EF9DA8-1F1E-480B-9F52-3C3E5C9BA03C}" destId="{FD74FC89-8A96-4579-ACF7-22FEAD3D4C9F}" srcOrd="0" destOrd="1" presId="urn:microsoft.com/office/officeart/2005/8/layout/hList1"/>
    <dgm:cxn modelId="{405469D9-5786-494B-8CCE-BB6588856BA4}" type="presOf" srcId="{1098988F-ABA9-4952-90BE-60DDF9FE17AE}" destId="{FD74FC89-8A96-4579-ACF7-22FEAD3D4C9F}" srcOrd="0" destOrd="0" presId="urn:microsoft.com/office/officeart/2005/8/layout/hList1"/>
    <dgm:cxn modelId="{987C3B6D-6D6B-4EB9-B615-F8706E956287}" type="presOf" srcId="{2E91856C-D6C7-41C7-A12B-1BF29E48DE01}" destId="{48A92509-615F-4654-BEED-09306BE0090A}" srcOrd="0" destOrd="0" presId="urn:microsoft.com/office/officeart/2005/8/layout/hList1"/>
    <dgm:cxn modelId="{2805CFC0-4F7E-487B-9152-1457D1BA6152}" srcId="{EA50A7C1-31B5-4016-BCB1-7321428BF407}" destId="{488023EF-7607-41C2-8609-88C25AB14D61}" srcOrd="0" destOrd="0" parTransId="{03E0203D-251F-449D-BE6B-C7BA8598D98C}" sibTransId="{FAF22AAB-4991-4AC6-A944-F57168C2D8AB}"/>
    <dgm:cxn modelId="{76A779DD-738D-427E-87F3-AF11816F4198}" type="presParOf" srcId="{368C4713-8679-46BF-8A86-5CAE306E2254}" destId="{4E83E657-1F1F-445D-AB03-5A13B3F25E5F}" srcOrd="0" destOrd="0" presId="urn:microsoft.com/office/officeart/2005/8/layout/hList1"/>
    <dgm:cxn modelId="{353E1402-3EDE-486A-9EE1-6858E793F725}" type="presParOf" srcId="{4E83E657-1F1F-445D-AB03-5A13B3F25E5F}" destId="{AA29E034-E631-4534-8C0B-A8977C184199}" srcOrd="0" destOrd="0" presId="urn:microsoft.com/office/officeart/2005/8/layout/hList1"/>
    <dgm:cxn modelId="{35A7D618-226B-4E7B-A1AF-14D63B460119}" type="presParOf" srcId="{4E83E657-1F1F-445D-AB03-5A13B3F25E5F}" destId="{18D207DF-99E2-43D5-B218-2D316F4FCB97}" srcOrd="1" destOrd="0" presId="urn:microsoft.com/office/officeart/2005/8/layout/hList1"/>
    <dgm:cxn modelId="{90F80373-B1A7-454F-9878-6537D6571590}" type="presParOf" srcId="{368C4713-8679-46BF-8A86-5CAE306E2254}" destId="{63E598E1-D520-4E6C-91C5-00A1F413FA0E}" srcOrd="1" destOrd="0" presId="urn:microsoft.com/office/officeart/2005/8/layout/hList1"/>
    <dgm:cxn modelId="{DD9211C5-1A10-4870-BB86-501008D07D96}" type="presParOf" srcId="{368C4713-8679-46BF-8A86-5CAE306E2254}" destId="{0885ED08-170A-4480-937B-B2840CBA9947}" srcOrd="2" destOrd="0" presId="urn:microsoft.com/office/officeart/2005/8/layout/hList1"/>
    <dgm:cxn modelId="{12E96C10-9424-49D6-9BFA-7659CC7EDF5E}" type="presParOf" srcId="{0885ED08-170A-4480-937B-B2840CBA9947}" destId="{48A92509-615F-4654-BEED-09306BE0090A}" srcOrd="0" destOrd="0" presId="urn:microsoft.com/office/officeart/2005/8/layout/hList1"/>
    <dgm:cxn modelId="{048B39D5-A431-4B68-951B-0989BDFDEED4}" type="presParOf" srcId="{0885ED08-170A-4480-937B-B2840CBA9947}" destId="{FD74FC89-8A96-4579-ACF7-22FEAD3D4C9F}" srcOrd="1" destOrd="0" presId="urn:microsoft.com/office/officeart/2005/8/layout/hList1"/>
    <dgm:cxn modelId="{9EB958F5-28D4-4C0F-86D3-4C9D31CBE9DE}" type="presParOf" srcId="{368C4713-8679-46BF-8A86-5CAE306E2254}" destId="{794DE017-C48F-4326-9CB9-F7ADB1907764}" srcOrd="3" destOrd="0" presId="urn:microsoft.com/office/officeart/2005/8/layout/hList1"/>
    <dgm:cxn modelId="{7C0CEB1B-A25C-4564-895C-083C5BF2B81F}" type="presParOf" srcId="{368C4713-8679-46BF-8A86-5CAE306E2254}" destId="{4AF4D86E-B215-4C9D-B315-3B0071AEB88E}" srcOrd="4" destOrd="0" presId="urn:microsoft.com/office/officeart/2005/8/layout/hList1"/>
    <dgm:cxn modelId="{DFFFD70E-088A-45E0-AFCC-CCC7967416C3}" type="presParOf" srcId="{4AF4D86E-B215-4C9D-B315-3B0071AEB88E}" destId="{6F9BDCC5-CAB1-40BD-8EA7-187A44BDD624}" srcOrd="0" destOrd="0" presId="urn:microsoft.com/office/officeart/2005/8/layout/hList1"/>
    <dgm:cxn modelId="{7D1502A0-12D8-4B77-98A6-AA202FE58536}" type="presParOf" srcId="{4AF4D86E-B215-4C9D-B315-3B0071AEB88E}" destId="{83675DD6-83B9-48F2-B217-C892F542B73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8070E81-5696-436F-865C-DC9AEE5625EE}">
      <dsp:nvSpPr>
        <dsp:cNvPr id="0" name=""/>
        <dsp:cNvSpPr/>
      </dsp:nvSpPr>
      <dsp:spPr>
        <a:xfrm>
          <a:off x="1840099" y="0"/>
          <a:ext cx="1735141" cy="1815019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Организатор в аудитории</a:t>
          </a:r>
          <a:endParaRPr lang="ru-RU" sz="1200" b="1" kern="12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sp:txBody>
      <dsp:txXfrm>
        <a:off x="2082394" y="214029"/>
        <a:ext cx="1000442" cy="1386959"/>
      </dsp:txXfrm>
    </dsp:sp>
    <dsp:sp modelId="{864A0D37-AC8C-4E5E-AC34-9A786B01FC3B}">
      <dsp:nvSpPr>
        <dsp:cNvPr id="0" name=""/>
        <dsp:cNvSpPr/>
      </dsp:nvSpPr>
      <dsp:spPr>
        <a:xfrm>
          <a:off x="3262284" y="0"/>
          <a:ext cx="1691601" cy="1797617"/>
        </a:xfrm>
        <a:prstGeom prst="ellipse">
          <a:avLst/>
        </a:prstGeom>
        <a:solidFill>
          <a:schemeClr val="accent1"/>
        </a:solidFill>
        <a:ln w="2540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Организатор вне аудитории</a:t>
          </a:r>
          <a:endParaRPr lang="ru-RU" sz="12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3742333" y="211977"/>
        <a:ext cx="975337" cy="137366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D6230F7-CD7C-4C8D-90F1-5D839DD157DE}">
      <dsp:nvSpPr>
        <dsp:cNvPr id="0" name=""/>
        <dsp:cNvSpPr/>
      </dsp:nvSpPr>
      <dsp:spPr>
        <a:xfrm>
          <a:off x="0" y="0"/>
          <a:ext cx="4129000" cy="938368"/>
        </a:xfrm>
        <a:prstGeom prst="roundRect">
          <a:avLst>
            <a:gd name="adj" fmla="val 10000"/>
          </a:avLst>
        </a:prstGeom>
        <a:solidFill>
          <a:schemeClr val="accent5">
            <a:lumMod val="90000"/>
          </a:schemeClr>
        </a:solidFill>
        <a:ln w="25400" cap="flat" cmpd="sng" algn="ctr">
          <a:solidFill>
            <a:srgbClr val="CC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Явиться в 07-50</a:t>
          </a:r>
          <a:endParaRPr lang="ru-RU" sz="1800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0" y="0"/>
        <a:ext cx="3171395" cy="938368"/>
      </dsp:txXfrm>
    </dsp:sp>
    <dsp:sp modelId="{A2836D9E-33F3-4E99-88A9-DAAD4C5DAB05}">
      <dsp:nvSpPr>
        <dsp:cNvPr id="0" name=""/>
        <dsp:cNvSpPr/>
      </dsp:nvSpPr>
      <dsp:spPr>
        <a:xfrm>
          <a:off x="364323" y="1094763"/>
          <a:ext cx="4129000" cy="938368"/>
        </a:xfrm>
        <a:prstGeom prst="roundRect">
          <a:avLst>
            <a:gd name="adj" fmla="val 10000"/>
          </a:avLst>
        </a:prstGeom>
        <a:solidFill>
          <a:schemeClr val="accent5">
            <a:lumMod val="90000"/>
          </a:schemeClr>
        </a:solidFill>
        <a:ln w="25400" cap="flat" cmpd="sng" algn="ctr">
          <a:solidFill>
            <a:srgbClr val="CC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получить у руководителя ППЭ форму ППЭ-07 «Список работников ППЭ»</a:t>
          </a:r>
          <a:endParaRPr lang="ru-RU" sz="1800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364323" y="1094763"/>
        <a:ext cx="3154737" cy="938368"/>
      </dsp:txXfrm>
    </dsp:sp>
    <dsp:sp modelId="{F0552AEA-E239-4843-9894-B765CC4BA8B0}">
      <dsp:nvSpPr>
        <dsp:cNvPr id="0" name=""/>
        <dsp:cNvSpPr/>
      </dsp:nvSpPr>
      <dsp:spPr>
        <a:xfrm>
          <a:off x="728647" y="2189527"/>
          <a:ext cx="4129000" cy="938368"/>
        </a:xfrm>
        <a:prstGeom prst="roundRect">
          <a:avLst>
            <a:gd name="adj" fmla="val 10000"/>
          </a:avLst>
        </a:prstGeom>
        <a:solidFill>
          <a:schemeClr val="accent5">
            <a:lumMod val="90000"/>
          </a:schemeClr>
        </a:solidFill>
        <a:ln w="25400" cap="flat" cmpd="sng" algn="ctr">
          <a:solidFill>
            <a:srgbClr val="CC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 8-00 начать регистрацию работников ППЭ</a:t>
          </a:r>
          <a:endParaRPr lang="ru-RU" sz="1800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728647" y="2189527"/>
        <a:ext cx="3154737" cy="938368"/>
      </dsp:txXfrm>
    </dsp:sp>
    <dsp:sp modelId="{584C1BD0-F8FF-48CE-B220-6257A2255497}">
      <dsp:nvSpPr>
        <dsp:cNvPr id="0" name=""/>
        <dsp:cNvSpPr/>
      </dsp:nvSpPr>
      <dsp:spPr>
        <a:xfrm>
          <a:off x="3519061" y="711596"/>
          <a:ext cx="609939" cy="609939"/>
        </a:xfrm>
        <a:prstGeom prst="downArrow">
          <a:avLst>
            <a:gd name="adj1" fmla="val 55000"/>
            <a:gd name="adj2" fmla="val 45000"/>
          </a:avLst>
        </a:prstGeom>
        <a:solidFill>
          <a:schemeClr val="bg1">
            <a:alpha val="90000"/>
          </a:schemeClr>
        </a:solidFill>
        <a:ln w="25400" cap="flat" cmpd="sng" algn="ctr">
          <a:solidFill>
            <a:srgbClr val="CC66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/>
        </a:p>
      </dsp:txBody>
      <dsp:txXfrm>
        <a:off x="3519061" y="711596"/>
        <a:ext cx="609939" cy="609939"/>
      </dsp:txXfrm>
    </dsp:sp>
    <dsp:sp modelId="{8AAE5FC5-869F-4544-98AA-75B3D4481C85}">
      <dsp:nvSpPr>
        <dsp:cNvPr id="0" name=""/>
        <dsp:cNvSpPr/>
      </dsp:nvSpPr>
      <dsp:spPr>
        <a:xfrm>
          <a:off x="3883384" y="1800104"/>
          <a:ext cx="609939" cy="609939"/>
        </a:xfrm>
        <a:prstGeom prst="downArrow">
          <a:avLst>
            <a:gd name="adj1" fmla="val 55000"/>
            <a:gd name="adj2" fmla="val 45000"/>
          </a:avLst>
        </a:prstGeom>
        <a:solidFill>
          <a:schemeClr val="bg1">
            <a:alpha val="90000"/>
          </a:schemeClr>
        </a:solidFill>
        <a:ln w="25400" cap="flat" cmpd="sng" algn="ctr">
          <a:solidFill>
            <a:srgbClr val="CC66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/>
        </a:p>
      </dsp:txBody>
      <dsp:txXfrm>
        <a:off x="3883384" y="1800104"/>
        <a:ext cx="609939" cy="60993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EECCC83-4BB9-47CC-99A6-0D6E0CF340E6}">
      <dsp:nvSpPr>
        <dsp:cNvPr id="0" name=""/>
        <dsp:cNvSpPr/>
      </dsp:nvSpPr>
      <dsp:spPr>
        <a:xfrm>
          <a:off x="69540" y="0"/>
          <a:ext cx="1828800" cy="10160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C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Проверить наличие документов</a:t>
          </a:r>
          <a:endParaRPr lang="ru-RU" sz="1600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69540" y="0"/>
        <a:ext cx="1828800" cy="1016000"/>
      </dsp:txXfrm>
    </dsp:sp>
    <dsp:sp modelId="{6A5058E9-EC49-4051-8F53-0F8EAF294B81}">
      <dsp:nvSpPr>
        <dsp:cNvPr id="0" name=""/>
        <dsp:cNvSpPr/>
      </dsp:nvSpPr>
      <dsp:spPr>
        <a:xfrm rot="5400000">
          <a:off x="793440" y="1041399"/>
          <a:ext cx="380999" cy="457200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5400000">
        <a:off x="793440" y="1041399"/>
        <a:ext cx="380999" cy="457200"/>
      </dsp:txXfrm>
    </dsp:sp>
    <dsp:sp modelId="{3818F364-71B3-4D73-A956-BC9785C7D082}">
      <dsp:nvSpPr>
        <dsp:cNvPr id="0" name=""/>
        <dsp:cNvSpPr/>
      </dsp:nvSpPr>
      <dsp:spPr>
        <a:xfrm>
          <a:off x="69540" y="1523999"/>
          <a:ext cx="1828800" cy="10160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C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Установить соответствие личности документам</a:t>
          </a:r>
          <a:endParaRPr lang="ru-RU" sz="1500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69540" y="1523999"/>
        <a:ext cx="1828800" cy="1016000"/>
      </dsp:txXfrm>
    </dsp:sp>
    <dsp:sp modelId="{82A2492D-484E-4C24-BE51-D0850E078AA0}">
      <dsp:nvSpPr>
        <dsp:cNvPr id="0" name=""/>
        <dsp:cNvSpPr/>
      </dsp:nvSpPr>
      <dsp:spPr>
        <a:xfrm rot="5400000">
          <a:off x="793440" y="2565399"/>
          <a:ext cx="381000" cy="457200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5400000">
        <a:off x="793440" y="2565399"/>
        <a:ext cx="381000" cy="457200"/>
      </dsp:txXfrm>
    </dsp:sp>
    <dsp:sp modelId="{104B19E5-4F72-45E4-96CE-DE25650DEB79}">
      <dsp:nvSpPr>
        <dsp:cNvPr id="0" name=""/>
        <dsp:cNvSpPr/>
      </dsp:nvSpPr>
      <dsp:spPr>
        <a:xfrm>
          <a:off x="69540" y="3047999"/>
          <a:ext cx="1828800" cy="10160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C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Проверить наличие в списках работников ППЭ</a:t>
          </a:r>
          <a:endParaRPr lang="ru-RU" sz="1500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69540" y="3047999"/>
        <a:ext cx="1828800" cy="101600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A29E034-E631-4534-8C0B-A8977C184199}">
      <dsp:nvSpPr>
        <dsp:cNvPr id="0" name=""/>
        <dsp:cNvSpPr/>
      </dsp:nvSpPr>
      <dsp:spPr>
        <a:xfrm>
          <a:off x="40" y="168693"/>
          <a:ext cx="3845569" cy="1275701"/>
        </a:xfrm>
        <a:prstGeom prst="rect">
          <a:avLst/>
        </a:prstGeom>
        <a:solidFill>
          <a:srgbClr val="025B94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Arial" pitchFamily="34" charset="0"/>
              <a:cs typeface="Arial" pitchFamily="34" charset="0"/>
            </a:rPr>
            <a:t>Сработал металлоискатель при входе участника ГИА </a:t>
          </a:r>
          <a:br>
            <a:rPr lang="ru-RU" sz="2100" kern="1200" dirty="0" smtClean="0">
              <a:latin typeface="Arial" pitchFamily="34" charset="0"/>
              <a:cs typeface="Arial" pitchFamily="34" charset="0"/>
            </a:rPr>
          </a:br>
          <a:r>
            <a:rPr lang="ru-RU" sz="2100" kern="1200" dirty="0" smtClean="0">
              <a:latin typeface="Arial" pitchFamily="34" charset="0"/>
              <a:cs typeface="Arial" pitchFamily="34" charset="0"/>
            </a:rPr>
            <a:t>в ППЭ</a:t>
          </a:r>
          <a:endParaRPr lang="ru-RU" sz="2100" kern="1200" dirty="0">
            <a:latin typeface="Arial" pitchFamily="34" charset="0"/>
            <a:cs typeface="Arial" pitchFamily="34" charset="0"/>
          </a:endParaRPr>
        </a:p>
      </dsp:txBody>
      <dsp:txXfrm>
        <a:off x="40" y="168693"/>
        <a:ext cx="3845569" cy="1275701"/>
      </dsp:txXfrm>
    </dsp:sp>
    <dsp:sp modelId="{18D207DF-99E2-43D5-B218-2D316F4FCB97}">
      <dsp:nvSpPr>
        <dsp:cNvPr id="0" name=""/>
        <dsp:cNvSpPr/>
      </dsp:nvSpPr>
      <dsp:spPr>
        <a:xfrm>
          <a:off x="40" y="1444395"/>
          <a:ext cx="3845569" cy="291287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C66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just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>
              <a:solidFill>
                <a:srgbClr val="012F4B"/>
              </a:solidFill>
              <a:latin typeface="Arial" pitchFamily="34" charset="0"/>
              <a:cs typeface="Arial" pitchFamily="34" charset="0"/>
            </a:rPr>
            <a:t>Предложить участнику ГИА предъявить предмет, </a:t>
          </a:r>
          <a:r>
            <a:rPr lang="en-US" sz="2100" kern="1200" dirty="0" smtClean="0">
              <a:solidFill>
                <a:srgbClr val="012F4B"/>
              </a:solidFill>
              <a:latin typeface="Arial" pitchFamily="34" charset="0"/>
              <a:cs typeface="Arial" pitchFamily="34" charset="0"/>
            </a:rPr>
            <a:t/>
          </a:r>
          <a:br>
            <a:rPr lang="en-US" sz="2100" kern="1200" dirty="0" smtClean="0">
              <a:solidFill>
                <a:srgbClr val="012F4B"/>
              </a:solidFill>
              <a:latin typeface="Arial" pitchFamily="34" charset="0"/>
              <a:cs typeface="Arial" pitchFamily="34" charset="0"/>
            </a:rPr>
          </a:br>
          <a:r>
            <a:rPr lang="ru-RU" sz="2100" kern="1200" dirty="0" smtClean="0">
              <a:solidFill>
                <a:srgbClr val="012F4B"/>
              </a:solidFill>
              <a:latin typeface="Arial" pitchFamily="34" charset="0"/>
              <a:cs typeface="Arial" pitchFamily="34" charset="0"/>
            </a:rPr>
            <a:t>на который сработал </a:t>
          </a:r>
          <a:r>
            <a:rPr lang="ru-RU" sz="2100" kern="1200" dirty="0" err="1" smtClean="0">
              <a:solidFill>
                <a:srgbClr val="012F4B"/>
              </a:solidFill>
              <a:latin typeface="Arial" pitchFamily="34" charset="0"/>
              <a:cs typeface="Arial" pitchFamily="34" charset="0"/>
            </a:rPr>
            <a:t>металлодетектор</a:t>
          </a:r>
          <a:endParaRPr lang="ru-RU" sz="2100" kern="1200" dirty="0">
            <a:solidFill>
              <a:srgbClr val="012F4B"/>
            </a:solidFill>
            <a:latin typeface="Arial" pitchFamily="34" charset="0"/>
            <a:cs typeface="Arial" pitchFamily="34" charset="0"/>
          </a:endParaRPr>
        </a:p>
      </dsp:txBody>
      <dsp:txXfrm>
        <a:off x="40" y="1444395"/>
        <a:ext cx="3845569" cy="2912873"/>
      </dsp:txXfrm>
    </dsp:sp>
    <dsp:sp modelId="{48A92509-615F-4654-BEED-09306BE0090A}">
      <dsp:nvSpPr>
        <dsp:cNvPr id="0" name=""/>
        <dsp:cNvSpPr/>
      </dsp:nvSpPr>
      <dsp:spPr>
        <a:xfrm>
          <a:off x="4383989" y="168693"/>
          <a:ext cx="3845569" cy="1275701"/>
        </a:xfrm>
        <a:prstGeom prst="rect">
          <a:avLst/>
        </a:prstGeom>
        <a:solidFill>
          <a:srgbClr val="025B94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Arial" pitchFamily="34" charset="0"/>
              <a:cs typeface="Arial" pitchFamily="34" charset="0"/>
            </a:rPr>
            <a:t>Отказ участника ГИА сдать обнаруженное металлоискателем запрещённое средство</a:t>
          </a:r>
          <a:endParaRPr lang="ru-RU" sz="2100" kern="1200" dirty="0">
            <a:latin typeface="Arial" pitchFamily="34" charset="0"/>
            <a:cs typeface="Arial" pitchFamily="34" charset="0"/>
          </a:endParaRPr>
        </a:p>
      </dsp:txBody>
      <dsp:txXfrm>
        <a:off x="4383989" y="168693"/>
        <a:ext cx="3845569" cy="1275701"/>
      </dsp:txXfrm>
    </dsp:sp>
    <dsp:sp modelId="{FD74FC89-8A96-4579-ACF7-22FEAD3D4C9F}">
      <dsp:nvSpPr>
        <dsp:cNvPr id="0" name=""/>
        <dsp:cNvSpPr/>
      </dsp:nvSpPr>
      <dsp:spPr>
        <a:xfrm>
          <a:off x="4383989" y="1444395"/>
          <a:ext cx="3845569" cy="291287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C66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0" lvl="1" indent="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>
              <a:solidFill>
                <a:srgbClr val="012F4B"/>
              </a:solidFill>
              <a:latin typeface="Calibri" pitchFamily="34" charset="0"/>
              <a:cs typeface="Calibri" pitchFamily="34" charset="0"/>
            </a:rPr>
            <a:t> </a:t>
          </a:r>
          <a:r>
            <a:rPr lang="ru-RU" sz="2100" kern="1200" dirty="0" smtClean="0">
              <a:solidFill>
                <a:srgbClr val="012F4B"/>
              </a:solidFill>
              <a:latin typeface="Arial" pitchFamily="34" charset="0"/>
              <a:cs typeface="Arial" pitchFamily="34" charset="0"/>
            </a:rPr>
            <a:t>Составление акта </a:t>
          </a:r>
          <a:r>
            <a:rPr lang="en-US" sz="2100" kern="1200" dirty="0" smtClean="0">
              <a:solidFill>
                <a:srgbClr val="012F4B"/>
              </a:solidFill>
              <a:latin typeface="Arial" pitchFamily="34" charset="0"/>
              <a:cs typeface="Arial" pitchFamily="34" charset="0"/>
            </a:rPr>
            <a:t/>
          </a:r>
          <a:br>
            <a:rPr lang="en-US" sz="2100" kern="1200" dirty="0" smtClean="0">
              <a:solidFill>
                <a:srgbClr val="012F4B"/>
              </a:solidFill>
              <a:latin typeface="Arial" pitchFamily="34" charset="0"/>
              <a:cs typeface="Arial" pitchFamily="34" charset="0"/>
            </a:rPr>
          </a:br>
          <a:r>
            <a:rPr lang="ru-RU" sz="2100" kern="1200" dirty="0" smtClean="0">
              <a:solidFill>
                <a:srgbClr val="012F4B"/>
              </a:solidFill>
              <a:latin typeface="Arial" pitchFamily="34" charset="0"/>
              <a:cs typeface="Arial" pitchFamily="34" charset="0"/>
            </a:rPr>
            <a:t>о </a:t>
          </a:r>
          <a:r>
            <a:rPr lang="ru-RU" sz="2100" kern="1200" dirty="0" err="1" smtClean="0">
              <a:solidFill>
                <a:srgbClr val="012F4B"/>
              </a:solidFill>
              <a:latin typeface="Arial" pitchFamily="34" charset="0"/>
              <a:cs typeface="Arial" pitchFamily="34" charset="0"/>
            </a:rPr>
            <a:t>недопуске</a:t>
          </a:r>
          <a:r>
            <a:rPr lang="ru-RU" sz="2100" kern="1200" dirty="0" smtClean="0">
              <a:solidFill>
                <a:srgbClr val="012F4B"/>
              </a:solidFill>
              <a:latin typeface="Arial" pitchFamily="34" charset="0"/>
              <a:cs typeface="Arial" pitchFamily="34" charset="0"/>
            </a:rPr>
            <a:t> участника ГИА, отказавшегося от сдачи запрещённого средства </a:t>
          </a:r>
          <a:r>
            <a:rPr lang="en-US" sz="2100" kern="1200" dirty="0" smtClean="0">
              <a:solidFill>
                <a:srgbClr val="012F4B"/>
              </a:solidFill>
              <a:latin typeface="Arial" pitchFamily="34" charset="0"/>
              <a:cs typeface="Arial" pitchFamily="34" charset="0"/>
            </a:rPr>
            <a:t/>
          </a:r>
          <a:br>
            <a:rPr lang="en-US" sz="2100" kern="1200" dirty="0" smtClean="0">
              <a:solidFill>
                <a:srgbClr val="012F4B"/>
              </a:solidFill>
              <a:latin typeface="Arial" pitchFamily="34" charset="0"/>
              <a:cs typeface="Arial" pitchFamily="34" charset="0"/>
            </a:rPr>
          </a:br>
          <a:r>
            <a:rPr lang="ru-RU" sz="2100" kern="1200" dirty="0" smtClean="0">
              <a:solidFill>
                <a:srgbClr val="012F4B"/>
              </a:solidFill>
              <a:latin typeface="Arial" pitchFamily="34" charset="0"/>
              <a:cs typeface="Arial" pitchFamily="34" charset="0"/>
            </a:rPr>
            <a:t>(ППЭ-21-1) руководителем ППЭ в 2-х экземплярах (с подписью участника ГИА)</a:t>
          </a:r>
          <a:endParaRPr lang="ru-RU" sz="2100" kern="1200" dirty="0">
            <a:solidFill>
              <a:srgbClr val="012F4B"/>
            </a:solidFill>
            <a:latin typeface="Arial" pitchFamily="34" charset="0"/>
            <a:cs typeface="Arial" pitchFamily="34" charset="0"/>
          </a:endParaRPr>
        </a:p>
        <a:p>
          <a:pPr marL="0" lvl="1" indent="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>
              <a:solidFill>
                <a:srgbClr val="012F4B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2100" kern="1200" dirty="0" err="1" smtClean="0">
              <a:solidFill>
                <a:srgbClr val="012F4B"/>
              </a:solidFill>
              <a:latin typeface="Arial" pitchFamily="34" charset="0"/>
              <a:cs typeface="Arial" pitchFamily="34" charset="0"/>
            </a:rPr>
            <a:t>Недопуск</a:t>
          </a:r>
          <a:r>
            <a:rPr lang="ru-RU" sz="2100" kern="1200" dirty="0" smtClean="0">
              <a:solidFill>
                <a:srgbClr val="012F4B"/>
              </a:solidFill>
              <a:latin typeface="Arial" pitchFamily="34" charset="0"/>
              <a:cs typeface="Arial" pitchFamily="34" charset="0"/>
            </a:rPr>
            <a:t> участника ГИА </a:t>
          </a:r>
          <a:r>
            <a:rPr lang="en-US" sz="2100" kern="1200" dirty="0" smtClean="0">
              <a:solidFill>
                <a:srgbClr val="012F4B"/>
              </a:solidFill>
              <a:latin typeface="Arial" pitchFamily="34" charset="0"/>
              <a:cs typeface="Arial" pitchFamily="34" charset="0"/>
            </a:rPr>
            <a:t/>
          </a:r>
          <a:br>
            <a:rPr lang="en-US" sz="2100" kern="1200" dirty="0" smtClean="0">
              <a:solidFill>
                <a:srgbClr val="012F4B"/>
              </a:solidFill>
              <a:latin typeface="Arial" pitchFamily="34" charset="0"/>
              <a:cs typeface="Arial" pitchFamily="34" charset="0"/>
            </a:rPr>
          </a:br>
          <a:r>
            <a:rPr lang="ru-RU" sz="2100" kern="1200" dirty="0" smtClean="0">
              <a:solidFill>
                <a:srgbClr val="012F4B"/>
              </a:solidFill>
              <a:latin typeface="Arial" pitchFamily="34" charset="0"/>
              <a:cs typeface="Arial" pitchFamily="34" charset="0"/>
            </a:rPr>
            <a:t>в ППЭ</a:t>
          </a:r>
          <a:endParaRPr lang="ru-RU" sz="2100" kern="1200" dirty="0">
            <a:solidFill>
              <a:srgbClr val="012F4B"/>
            </a:solidFill>
            <a:latin typeface="Arial" pitchFamily="34" charset="0"/>
            <a:cs typeface="Arial" pitchFamily="34" charset="0"/>
          </a:endParaRPr>
        </a:p>
      </dsp:txBody>
      <dsp:txXfrm>
        <a:off x="4383989" y="1444395"/>
        <a:ext cx="3845569" cy="2912873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A29E034-E631-4534-8C0B-A8977C184199}">
      <dsp:nvSpPr>
        <dsp:cNvPr id="0" name=""/>
        <dsp:cNvSpPr/>
      </dsp:nvSpPr>
      <dsp:spPr>
        <a:xfrm>
          <a:off x="2571" y="576464"/>
          <a:ext cx="2507456" cy="986039"/>
        </a:xfrm>
        <a:prstGeom prst="rect">
          <a:avLst/>
        </a:prstGeom>
        <a:solidFill>
          <a:srgbClr val="025B94"/>
        </a:solidFill>
        <a:ln w="25400" cap="flat" cmpd="sng" algn="ctr">
          <a:solidFill>
            <a:srgbClr val="CC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itchFamily="34" charset="0"/>
              <a:cs typeface="Arial" pitchFamily="34" charset="0"/>
            </a:rPr>
            <a:t>Отсутствие в списках автоматизированного распределения участников ГИА</a:t>
          </a:r>
          <a:endParaRPr lang="ru-RU" sz="1600" kern="1200" dirty="0">
            <a:latin typeface="Arial" pitchFamily="34" charset="0"/>
            <a:cs typeface="Arial" pitchFamily="34" charset="0"/>
          </a:endParaRPr>
        </a:p>
      </dsp:txBody>
      <dsp:txXfrm>
        <a:off x="2571" y="576464"/>
        <a:ext cx="2507456" cy="986039"/>
      </dsp:txXfrm>
    </dsp:sp>
    <dsp:sp modelId="{18D207DF-99E2-43D5-B218-2D316F4FCB97}">
      <dsp:nvSpPr>
        <dsp:cNvPr id="0" name=""/>
        <dsp:cNvSpPr/>
      </dsp:nvSpPr>
      <dsp:spPr>
        <a:xfrm>
          <a:off x="2571" y="1562504"/>
          <a:ext cx="2507456" cy="27861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C66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err="1" smtClean="0">
              <a:solidFill>
                <a:prstClr val="black"/>
              </a:solidFill>
              <a:latin typeface="Arial" pitchFamily="34" charset="0"/>
              <a:cs typeface="Arial" pitchFamily="34" charset="0"/>
            </a:rPr>
            <a:t>Недопуск</a:t>
          </a:r>
          <a:r>
            <a:rPr lang="ru-RU" sz="1600" kern="12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rPr>
            <a:t> участника ГИА в ППЭ</a:t>
          </a:r>
          <a:endParaRPr lang="ru-RU" sz="1600" kern="1200" dirty="0">
            <a:latin typeface="Arial" pitchFamily="34" charset="0"/>
            <a:cs typeface="Arial" pitchFamily="34" charset="0"/>
          </a:endParaRP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Фиксация данного факта для дальнейшего принятия решения</a:t>
          </a:r>
          <a:endParaRPr lang="ru-RU" sz="1600" kern="1200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sp:txBody>
      <dsp:txXfrm>
        <a:off x="2571" y="1562504"/>
        <a:ext cx="2507456" cy="2786175"/>
      </dsp:txXfrm>
    </dsp:sp>
    <dsp:sp modelId="{48A92509-615F-4654-BEED-09306BE0090A}">
      <dsp:nvSpPr>
        <dsp:cNvPr id="0" name=""/>
        <dsp:cNvSpPr/>
      </dsp:nvSpPr>
      <dsp:spPr>
        <a:xfrm>
          <a:off x="2861071" y="576464"/>
          <a:ext cx="2507456" cy="986039"/>
        </a:xfrm>
        <a:prstGeom prst="rect">
          <a:avLst/>
        </a:prstGeom>
        <a:solidFill>
          <a:srgbClr val="025B94"/>
        </a:solidFill>
        <a:ln w="25400" cap="flat" cmpd="sng" algn="ctr">
          <a:solidFill>
            <a:srgbClr val="CC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itchFamily="34" charset="0"/>
              <a:cs typeface="Arial" pitchFamily="34" charset="0"/>
            </a:rPr>
            <a:t>Явка без документа, удостоверяющего личность, выпускника текущего года</a:t>
          </a:r>
          <a:endParaRPr lang="ru-RU" sz="1600" kern="1200" dirty="0">
            <a:latin typeface="Arial" pitchFamily="34" charset="0"/>
            <a:cs typeface="Arial" pitchFamily="34" charset="0"/>
          </a:endParaRPr>
        </a:p>
      </dsp:txBody>
      <dsp:txXfrm>
        <a:off x="2861071" y="576464"/>
        <a:ext cx="2507456" cy="986039"/>
      </dsp:txXfrm>
    </dsp:sp>
    <dsp:sp modelId="{FD74FC89-8A96-4579-ACF7-22FEAD3D4C9F}">
      <dsp:nvSpPr>
        <dsp:cNvPr id="0" name=""/>
        <dsp:cNvSpPr/>
      </dsp:nvSpPr>
      <dsp:spPr>
        <a:xfrm>
          <a:off x="2861071" y="1562504"/>
          <a:ext cx="2507456" cy="27861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C66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0" marR="0" lvl="1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600" kern="1200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rPr>
            <a:t> </a:t>
          </a:r>
          <a:r>
            <a:rPr lang="ru-RU" sz="1600" kern="12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rPr>
            <a:t>Идентификация личности участника</a:t>
          </a:r>
          <a:endParaRPr lang="ru-RU" sz="1600" kern="1200" dirty="0">
            <a:latin typeface="Arial" pitchFamily="34" charset="0"/>
            <a:cs typeface="Arial" pitchFamily="34" charset="0"/>
          </a:endParaRPr>
        </a:p>
        <a:p>
          <a:pPr marL="0" marR="0" lvl="1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600" kern="12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rPr>
            <a:t> Составление акта об идентификации личности участника ГИА (форма ППЭ-20) сопровождающим </a:t>
          </a:r>
          <a:r>
            <a:rPr lang="ru-RU" sz="1600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в присутствии члена ГЭК</a:t>
          </a:r>
          <a:endParaRPr lang="ru-RU" sz="1600" kern="1200" dirty="0">
            <a:latin typeface="Arial" pitchFamily="34" charset="0"/>
            <a:cs typeface="Arial" pitchFamily="34" charset="0"/>
          </a:endParaRPr>
        </a:p>
        <a:p>
          <a:pPr marL="0" lvl="1" indent="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tabLst>
              <a:tab pos="0" algn="l"/>
            </a:tabLst>
          </a:pPr>
          <a:r>
            <a:rPr lang="ru-RU" sz="1600" kern="12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rPr>
            <a:t> Допуск участника на экзамен</a:t>
          </a:r>
          <a:endParaRPr lang="ru-RU" sz="1600" kern="1200" dirty="0">
            <a:solidFill>
              <a:prstClr val="black"/>
            </a:solidFill>
            <a:latin typeface="Arial" pitchFamily="34" charset="0"/>
            <a:cs typeface="Arial" pitchFamily="34" charset="0"/>
          </a:endParaRPr>
        </a:p>
      </dsp:txBody>
      <dsp:txXfrm>
        <a:off x="2861071" y="1562504"/>
        <a:ext cx="2507456" cy="2786175"/>
      </dsp:txXfrm>
    </dsp:sp>
    <dsp:sp modelId="{6F9BDCC5-CAB1-40BD-8EA7-187A44BDD624}">
      <dsp:nvSpPr>
        <dsp:cNvPr id="0" name=""/>
        <dsp:cNvSpPr/>
      </dsp:nvSpPr>
      <dsp:spPr>
        <a:xfrm>
          <a:off x="5719571" y="576464"/>
          <a:ext cx="2507456" cy="986039"/>
        </a:xfrm>
        <a:prstGeom prst="rect">
          <a:avLst/>
        </a:prstGeom>
        <a:solidFill>
          <a:srgbClr val="025B94"/>
        </a:solidFill>
        <a:ln w="25400" cap="flat" cmpd="sng" algn="ctr">
          <a:solidFill>
            <a:srgbClr val="CC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itchFamily="34" charset="0"/>
              <a:cs typeface="Arial" pitchFamily="34" charset="0"/>
            </a:rPr>
            <a:t>Явка без документа, удостоверяющего личность, выпускника прошлых лет</a:t>
          </a:r>
          <a:endParaRPr lang="ru-RU" sz="1600" kern="1200" dirty="0">
            <a:latin typeface="Arial" pitchFamily="34" charset="0"/>
            <a:cs typeface="Arial" pitchFamily="34" charset="0"/>
          </a:endParaRPr>
        </a:p>
      </dsp:txBody>
      <dsp:txXfrm>
        <a:off x="5719571" y="576464"/>
        <a:ext cx="2507456" cy="986039"/>
      </dsp:txXfrm>
    </dsp:sp>
    <dsp:sp modelId="{83675DD6-83B9-48F2-B217-C892F542B73F}">
      <dsp:nvSpPr>
        <dsp:cNvPr id="0" name=""/>
        <dsp:cNvSpPr/>
      </dsp:nvSpPr>
      <dsp:spPr>
        <a:xfrm>
          <a:off x="5719571" y="1562504"/>
          <a:ext cx="2507456" cy="27861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C66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Составление акта о </a:t>
          </a:r>
          <a:r>
            <a:rPr lang="ru-RU" sz="1600" kern="1200" dirty="0" err="1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недопуске</a:t>
          </a:r>
          <a:r>
            <a:rPr lang="ru-RU" sz="1600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 участника ГИА в ППЭ руководителем ППЭ в 2-х экземплярах (с подписью участника ГИА)</a:t>
          </a:r>
          <a:endParaRPr lang="ru-RU" sz="1600" kern="1200" dirty="0">
            <a:latin typeface="Arial" pitchFamily="34" charset="0"/>
            <a:cs typeface="Arial" pitchFamily="34" charset="0"/>
          </a:endParaRP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err="1" smtClean="0">
              <a:solidFill>
                <a:prstClr val="black"/>
              </a:solidFill>
              <a:latin typeface="Arial" pitchFamily="34" charset="0"/>
              <a:cs typeface="Arial" pitchFamily="34" charset="0"/>
            </a:rPr>
            <a:t>Недопуск</a:t>
          </a:r>
          <a:r>
            <a:rPr lang="ru-RU" sz="1600" kern="12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rPr>
            <a:t> участника ГИА в ППЭ</a:t>
          </a:r>
          <a:endParaRPr lang="ru-RU" sz="1600" kern="1200" dirty="0">
            <a:solidFill>
              <a:prstClr val="black"/>
            </a:solidFill>
            <a:latin typeface="Arial" pitchFamily="34" charset="0"/>
            <a:cs typeface="Arial" pitchFamily="34" charset="0"/>
          </a:endParaRPr>
        </a:p>
      </dsp:txBody>
      <dsp:txXfrm>
        <a:off x="5719571" y="1562504"/>
        <a:ext cx="2507456" cy="2786175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A29E034-E631-4534-8C0B-A8977C184199}">
      <dsp:nvSpPr>
        <dsp:cNvPr id="0" name=""/>
        <dsp:cNvSpPr/>
      </dsp:nvSpPr>
      <dsp:spPr>
        <a:xfrm>
          <a:off x="10344" y="0"/>
          <a:ext cx="2507456" cy="975449"/>
        </a:xfrm>
        <a:prstGeom prst="rect">
          <a:avLst/>
        </a:prstGeom>
        <a:solidFill>
          <a:srgbClr val="025B94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Технический сбой </a:t>
          </a:r>
          <a:br>
            <a:rPr lang="ru-RU" sz="1400" kern="1200" dirty="0" smtClean="0">
              <a:latin typeface="Arial" pitchFamily="34" charset="0"/>
              <a:cs typeface="Arial" pitchFamily="34" charset="0"/>
            </a:rPr>
          </a:br>
          <a:r>
            <a:rPr lang="ru-RU" sz="1400" kern="1200" dirty="0" smtClean="0">
              <a:latin typeface="Arial" pitchFamily="34" charset="0"/>
              <a:cs typeface="Arial" pitchFamily="34" charset="0"/>
            </a:rPr>
            <a:t>на станции печати</a:t>
          </a:r>
          <a:endParaRPr lang="ru-RU" sz="1400" kern="1200" dirty="0">
            <a:latin typeface="Arial" pitchFamily="34" charset="0"/>
            <a:cs typeface="Arial" pitchFamily="34" charset="0"/>
          </a:endParaRPr>
        </a:p>
      </dsp:txBody>
      <dsp:txXfrm>
        <a:off x="10344" y="0"/>
        <a:ext cx="2507456" cy="975449"/>
      </dsp:txXfrm>
    </dsp:sp>
    <dsp:sp modelId="{18D207DF-99E2-43D5-B218-2D316F4FCB97}">
      <dsp:nvSpPr>
        <dsp:cNvPr id="0" name=""/>
        <dsp:cNvSpPr/>
      </dsp:nvSpPr>
      <dsp:spPr>
        <a:xfrm>
          <a:off x="10344" y="738272"/>
          <a:ext cx="2507456" cy="281278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  <a:t>Пригласить технического специалиста </a:t>
          </a:r>
          <a:br>
            <a:rPr lang="ru-RU" sz="1600" kern="1200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  <a:t>через организатора </a:t>
          </a:r>
          <a:br>
            <a:rPr lang="ru-RU" sz="1600" kern="1200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  <a:t>вне аудитории </a:t>
          </a:r>
          <a:br>
            <a:rPr lang="ru-RU" sz="1600" kern="1200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  <a:t>для восстановления работоспособности ПО</a:t>
          </a:r>
          <a:endParaRPr lang="ru-RU" sz="1600" kern="1200" dirty="0">
            <a:solidFill>
              <a:srgbClr val="025B94"/>
            </a:solidFill>
            <a:latin typeface="Arial" pitchFamily="34" charset="0"/>
            <a:cs typeface="Arial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Фиксация данного факта в служебной записке</a:t>
          </a:r>
          <a:endParaRPr lang="ru-RU" sz="1600" kern="1200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sp:txBody>
      <dsp:txXfrm>
        <a:off x="10344" y="738272"/>
        <a:ext cx="2507456" cy="2812787"/>
      </dsp:txXfrm>
    </dsp:sp>
    <dsp:sp modelId="{48A92509-615F-4654-BEED-09306BE0090A}">
      <dsp:nvSpPr>
        <dsp:cNvPr id="0" name=""/>
        <dsp:cNvSpPr/>
      </dsp:nvSpPr>
      <dsp:spPr>
        <a:xfrm>
          <a:off x="2808314" y="0"/>
          <a:ext cx="2507456" cy="975449"/>
        </a:xfrm>
        <a:prstGeom prst="rect">
          <a:avLst/>
        </a:prstGeom>
        <a:solidFill>
          <a:srgbClr val="025B94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Участник опоздал </a:t>
          </a:r>
          <a:br>
            <a:rPr lang="ru-RU" sz="1400" kern="1200" dirty="0" smtClean="0">
              <a:latin typeface="Arial" pitchFamily="34" charset="0"/>
              <a:cs typeface="Arial" pitchFamily="34" charset="0"/>
            </a:rPr>
          </a:br>
          <a:r>
            <a:rPr lang="ru-RU" sz="1400" kern="1200" dirty="0" smtClean="0">
              <a:latin typeface="Arial" pitchFamily="34" charset="0"/>
              <a:cs typeface="Arial" pitchFamily="34" charset="0"/>
            </a:rPr>
            <a:t>на экзамен</a:t>
          </a:r>
          <a:endParaRPr lang="ru-RU" sz="1400" kern="1200" dirty="0">
            <a:latin typeface="Arial" pitchFamily="34" charset="0"/>
            <a:cs typeface="Arial" pitchFamily="34" charset="0"/>
          </a:endParaRPr>
        </a:p>
      </dsp:txBody>
      <dsp:txXfrm>
        <a:off x="2808314" y="0"/>
        <a:ext cx="2507456" cy="975449"/>
      </dsp:txXfrm>
    </dsp:sp>
    <dsp:sp modelId="{FD74FC89-8A96-4579-ACF7-22FEAD3D4C9F}">
      <dsp:nvSpPr>
        <dsp:cNvPr id="0" name=""/>
        <dsp:cNvSpPr/>
      </dsp:nvSpPr>
      <dsp:spPr>
        <a:xfrm>
          <a:off x="2808314" y="838208"/>
          <a:ext cx="2507456" cy="262781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  <a:t> Пригласить члена ГЭК для активации дополнительной печати ЭМ</a:t>
          </a:r>
          <a:endParaRPr lang="ru-RU" sz="1600" kern="1200" dirty="0">
            <a:solidFill>
              <a:srgbClr val="025B94"/>
            </a:solidFill>
            <a:latin typeface="Arial" pitchFamily="34" charset="0"/>
            <a:cs typeface="Arial" pitchFamily="34" charset="0"/>
          </a:endParaRPr>
        </a:p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  <a:t> Выдать участнику ЭМ</a:t>
          </a:r>
          <a:endParaRPr lang="ru-RU" sz="1600" kern="1200" dirty="0">
            <a:solidFill>
              <a:srgbClr val="025B94"/>
            </a:solidFill>
            <a:latin typeface="Arial" pitchFamily="34" charset="0"/>
            <a:cs typeface="Arial" pitchFamily="34" charset="0"/>
          </a:endParaRPr>
        </a:p>
      </dsp:txBody>
      <dsp:txXfrm>
        <a:off x="2808314" y="838208"/>
        <a:ext cx="2507456" cy="2627813"/>
      </dsp:txXfrm>
    </dsp:sp>
    <dsp:sp modelId="{6F9BDCC5-CAB1-40BD-8EA7-187A44BDD624}">
      <dsp:nvSpPr>
        <dsp:cNvPr id="0" name=""/>
        <dsp:cNvSpPr/>
      </dsp:nvSpPr>
      <dsp:spPr>
        <a:xfrm>
          <a:off x="5616615" y="0"/>
          <a:ext cx="2507456" cy="975449"/>
        </a:xfrm>
        <a:prstGeom prst="rect">
          <a:avLst/>
        </a:prstGeom>
        <a:solidFill>
          <a:srgbClr val="025B94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Обнаружение участников ЕГЭ брака/ некомплектности или порчи  ИК</a:t>
          </a:r>
          <a:endParaRPr lang="ru-RU" sz="1400" kern="1200" dirty="0">
            <a:latin typeface="Arial" pitchFamily="34" charset="0"/>
            <a:cs typeface="Arial" pitchFamily="34" charset="0"/>
          </a:endParaRPr>
        </a:p>
      </dsp:txBody>
      <dsp:txXfrm>
        <a:off x="5616615" y="0"/>
        <a:ext cx="2507456" cy="975449"/>
      </dsp:txXfrm>
    </dsp:sp>
    <dsp:sp modelId="{83675DD6-83B9-48F2-B217-C892F542B73F}">
      <dsp:nvSpPr>
        <dsp:cNvPr id="0" name=""/>
        <dsp:cNvSpPr/>
      </dsp:nvSpPr>
      <dsp:spPr>
        <a:xfrm>
          <a:off x="5616615" y="874964"/>
          <a:ext cx="2507456" cy="258319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  <a:t>Распечатать </a:t>
          </a:r>
          <a:br>
            <a:rPr lang="ru-RU" sz="1400" kern="1200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</a:br>
          <a:r>
            <a:rPr lang="ru-RU" sz="1400" kern="1200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  <a:t>со вставленного диска  </a:t>
          </a:r>
          <a:br>
            <a:rPr lang="ru-RU" sz="1400" kern="1200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</a:br>
          <a:r>
            <a:rPr lang="ru-RU" sz="1400" kern="1200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  <a:t>и выдать новый комплект ЭМ (</a:t>
          </a:r>
          <a:r>
            <a:rPr lang="ru-RU" sz="1400" i="1" kern="1200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  <a:t>если участников меньше, чем ИК на диске</a:t>
          </a:r>
          <a:r>
            <a:rPr lang="ru-RU" sz="1400" kern="1200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  <a:t>)</a:t>
          </a:r>
          <a:endParaRPr lang="ru-RU" sz="1400" kern="1200" dirty="0">
            <a:solidFill>
              <a:srgbClr val="025B94"/>
            </a:solidFill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  <a:t>Распечатать ИК </a:t>
          </a:r>
          <a:br>
            <a:rPr lang="ru-RU" sz="1400" kern="1200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</a:br>
          <a:r>
            <a:rPr lang="ru-RU" sz="1400" kern="1200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  <a:t>с резервного диска </a:t>
          </a:r>
          <a:br>
            <a:rPr lang="ru-RU" sz="1400" kern="1200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</a:br>
          <a:r>
            <a:rPr lang="ru-RU" sz="1400" kern="1200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  <a:t>и выдать участнику </a:t>
          </a:r>
          <a:br>
            <a:rPr lang="ru-RU" sz="1400" kern="1200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</a:br>
          <a:r>
            <a:rPr lang="ru-RU" sz="1400" kern="1200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  <a:t>(</a:t>
          </a:r>
          <a:r>
            <a:rPr lang="ru-RU" sz="1400" i="1" kern="1200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  <a:t>если на вставленном не осталось ЭМ</a:t>
          </a:r>
          <a:r>
            <a:rPr lang="ru-RU" sz="1400" kern="1200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  <a:t>), пригласив для активации члена ГЭК</a:t>
          </a:r>
          <a:endParaRPr lang="ru-RU" sz="1400" kern="1200" dirty="0">
            <a:solidFill>
              <a:srgbClr val="025B94"/>
            </a:solidFill>
            <a:latin typeface="Arial" pitchFamily="34" charset="0"/>
            <a:cs typeface="Arial" pitchFamily="34" charset="0"/>
          </a:endParaRPr>
        </a:p>
      </dsp:txBody>
      <dsp:txXfrm>
        <a:off x="5616615" y="874964"/>
        <a:ext cx="2507456" cy="25831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6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6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6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C775174-70FC-4C23-B246-E705159823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43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138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3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43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43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64E90928-975E-4C27-B0C1-7A937AF4F0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/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37511E-E603-48CE-BFA0-77B93CE0B9E5}" type="slidenum">
              <a:rPr lang="ru-RU" smtClean="0"/>
              <a:pPr/>
              <a:t>41</a:t>
            </a:fld>
            <a:endParaRPr lang="ru-RU" smtClean="0"/>
          </a:p>
        </p:txBody>
      </p:sp>
      <p:sp>
        <p:nvSpPr>
          <p:cNvPr id="111619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3900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1620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D74BB5-7EAF-4E28-B95F-51485228FBE1}" type="slidenum">
              <a:rPr lang="ru-RU" smtClean="0"/>
              <a:pPr/>
              <a:t>42</a:t>
            </a:fld>
            <a:endParaRPr lang="ru-RU" smtClean="0"/>
          </a:p>
        </p:txBody>
      </p:sp>
      <p:sp>
        <p:nvSpPr>
          <p:cNvPr id="112643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3900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2644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E49411-15CF-4C13-937A-46AE92EEC0A2}" type="slidenum">
              <a:rPr lang="ru-RU" smtClean="0"/>
              <a:pPr/>
              <a:t>44</a:t>
            </a:fld>
            <a:endParaRPr lang="ru-RU" smtClean="0"/>
          </a:p>
        </p:txBody>
      </p:sp>
      <p:sp>
        <p:nvSpPr>
          <p:cNvPr id="113667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3900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3668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27BDD-2522-462C-801D-1621A5F9C78C}" type="slidenum">
              <a:rPr lang="ru-RU" smtClean="0"/>
              <a:pPr/>
              <a:t>45</a:t>
            </a:fld>
            <a:endParaRPr lang="ru-RU" smtClean="0"/>
          </a:p>
        </p:txBody>
      </p:sp>
      <p:sp>
        <p:nvSpPr>
          <p:cNvPr id="114691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3900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4692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mtClean="0">
                <a:latin typeface="Times New Roman" pitchFamily="18" charset="0"/>
              </a:rPr>
              <a:t>На сайте ФИПИ начал работу открытый банк заданий ЕГЭ. Познакомиться с содержанием разделов сайта можно, пройдя по ссылкам:</a:t>
            </a:r>
          </a:p>
          <a:p>
            <a:pPr>
              <a:lnSpc>
                <a:spcPct val="90000"/>
              </a:lnSpc>
            </a:pPr>
            <a:r>
              <a:rPr lang="ru-RU" smtClean="0">
                <a:latin typeface="Times New Roman" pitchFamily="18" charset="0"/>
              </a:rPr>
              <a:t> Открытые банки заданий содержат множество заданий, использовавшихся на экзаменах прошлых лет. В настоящий момент идет выверка банка в соответствии с кодификаторами 2014 г. Эту работу планируется завершить к 30 января 2014 г., после чего будет открыто представление заданий с учетом привязки к позициям кодификаторов.  Открытые банки заданий ЕГЭ предоставляют следующие возможности:</a:t>
            </a:r>
          </a:p>
          <a:p>
            <a:pPr>
              <a:lnSpc>
                <a:spcPct val="90000"/>
              </a:lnSpc>
            </a:pPr>
            <a:r>
              <a:rPr lang="ru-RU" smtClean="0">
                <a:latin typeface="Times New Roman" pitchFamily="18" charset="0"/>
              </a:rPr>
              <a:t>  познакомиться с заданиями, собранными по тематическому рубрикатору,</a:t>
            </a:r>
          </a:p>
          <a:p>
            <a:pPr>
              <a:lnSpc>
                <a:spcPct val="90000"/>
              </a:lnSpc>
            </a:pPr>
            <a:r>
              <a:rPr lang="ru-RU" smtClean="0">
                <a:latin typeface="Times New Roman" pitchFamily="18" charset="0"/>
              </a:rPr>
              <a:t>  загрузить задания по выбранной пользователем теме с разбивкой по 10 заданий на страницу и возможностью перелистывать страницы,</a:t>
            </a:r>
          </a:p>
          <a:p>
            <a:pPr>
              <a:lnSpc>
                <a:spcPct val="90000"/>
              </a:lnSpc>
            </a:pPr>
            <a:r>
              <a:rPr lang="ru-RU" smtClean="0">
                <a:latin typeface="Times New Roman" pitchFamily="18" charset="0"/>
              </a:rPr>
              <a:t>  открыть в отдельном окне задание, выбранное пользователем.</a:t>
            </a:r>
          </a:p>
          <a:p>
            <a:pPr>
              <a:lnSpc>
                <a:spcPct val="90000"/>
              </a:lnSpc>
            </a:pPr>
            <a:r>
              <a:rPr lang="ru-RU" smtClean="0">
                <a:latin typeface="Times New Roman" pitchFamily="18" charset="0"/>
              </a:rPr>
              <a:t> Ответы на задания не предоставляются.</a:t>
            </a:r>
          </a:p>
          <a:p>
            <a:pPr>
              <a:lnSpc>
                <a:spcPct val="90000"/>
              </a:lnSpc>
            </a:pPr>
            <a:endParaRPr lang="ru-RU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mtClean="0">
                <a:latin typeface="Times New Roman" pitchFamily="18" charset="0"/>
              </a:rPr>
              <a:t>На сайте ФИПИ начал работу открытый банк заданий ЕГЭ. Познакомиться с содержанием разделов сайта можно, пройдя по ссылкам:</a:t>
            </a:r>
          </a:p>
          <a:p>
            <a:pPr>
              <a:lnSpc>
                <a:spcPct val="90000"/>
              </a:lnSpc>
            </a:pPr>
            <a:r>
              <a:rPr lang="ru-RU" smtClean="0">
                <a:latin typeface="Times New Roman" pitchFamily="18" charset="0"/>
              </a:rPr>
              <a:t> Открытые банки заданий содержат множество заданий, использовавшихся на экзаменах прошлых лет. В настоящий момент идет выверка банка в соответствии с кодификаторами 2014 г. Эту работу планируется завершить к 30 января 2014 г., после чего будет открыто представление заданий с учетом привязки к позициям кодификаторов.  Открытые банки заданий ЕГЭ предоставляют следующие возможности:</a:t>
            </a:r>
          </a:p>
          <a:p>
            <a:pPr>
              <a:lnSpc>
                <a:spcPct val="90000"/>
              </a:lnSpc>
            </a:pPr>
            <a:r>
              <a:rPr lang="ru-RU" smtClean="0">
                <a:latin typeface="Times New Roman" pitchFamily="18" charset="0"/>
              </a:rPr>
              <a:t>  познакомиться с заданиями, собранными по тематическому рубрикатору,</a:t>
            </a:r>
          </a:p>
          <a:p>
            <a:pPr>
              <a:lnSpc>
                <a:spcPct val="90000"/>
              </a:lnSpc>
            </a:pPr>
            <a:r>
              <a:rPr lang="ru-RU" smtClean="0">
                <a:latin typeface="Times New Roman" pitchFamily="18" charset="0"/>
              </a:rPr>
              <a:t>  загрузить задания по выбранной пользователем теме с разбивкой по 10 заданий на страницу и возможностью перелистывать страницы,</a:t>
            </a:r>
          </a:p>
          <a:p>
            <a:pPr>
              <a:lnSpc>
                <a:spcPct val="90000"/>
              </a:lnSpc>
            </a:pPr>
            <a:r>
              <a:rPr lang="ru-RU" smtClean="0">
                <a:latin typeface="Times New Roman" pitchFamily="18" charset="0"/>
              </a:rPr>
              <a:t>  открыть в отдельном окне задание, выбранное пользователем.</a:t>
            </a:r>
          </a:p>
          <a:p>
            <a:pPr>
              <a:lnSpc>
                <a:spcPct val="90000"/>
              </a:lnSpc>
            </a:pPr>
            <a:r>
              <a:rPr lang="ru-RU" smtClean="0">
                <a:latin typeface="Times New Roman" pitchFamily="18" charset="0"/>
              </a:rPr>
              <a:t> Ответы на задания не предоставляются.</a:t>
            </a:r>
          </a:p>
          <a:p>
            <a:pPr>
              <a:lnSpc>
                <a:spcPct val="90000"/>
              </a:lnSpc>
            </a:pPr>
            <a:endParaRPr lang="ru-RU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mtClean="0">
                <a:latin typeface="Times New Roman" pitchFamily="18" charset="0"/>
              </a:rPr>
              <a:t>На сайте ФИПИ начал работу открытый банк заданий ЕГЭ. Познакомиться с содержанием разделов сайта можно, пройдя по ссылкам:</a:t>
            </a:r>
          </a:p>
          <a:p>
            <a:pPr>
              <a:lnSpc>
                <a:spcPct val="90000"/>
              </a:lnSpc>
            </a:pPr>
            <a:r>
              <a:rPr lang="ru-RU" smtClean="0">
                <a:latin typeface="Times New Roman" pitchFamily="18" charset="0"/>
              </a:rPr>
              <a:t> Открытые банки заданий содержат множество заданий, использовавшихся на экзаменах прошлых лет. В настоящий момент идет выверка банка в соответствии с кодификаторами 2014 г. Эту работу планируется завершить к 30 января 2014 г., после чего будет открыто представление заданий с учетом привязки к позициям кодификаторов.  Открытые банки заданий ЕГЭ предоставляют следующие возможности:</a:t>
            </a:r>
          </a:p>
          <a:p>
            <a:pPr>
              <a:lnSpc>
                <a:spcPct val="90000"/>
              </a:lnSpc>
            </a:pPr>
            <a:r>
              <a:rPr lang="ru-RU" smtClean="0">
                <a:latin typeface="Times New Roman" pitchFamily="18" charset="0"/>
              </a:rPr>
              <a:t>  познакомиться с заданиями, собранными по тематическому рубрикатору,</a:t>
            </a:r>
          </a:p>
          <a:p>
            <a:pPr>
              <a:lnSpc>
                <a:spcPct val="90000"/>
              </a:lnSpc>
            </a:pPr>
            <a:r>
              <a:rPr lang="ru-RU" smtClean="0">
                <a:latin typeface="Times New Roman" pitchFamily="18" charset="0"/>
              </a:rPr>
              <a:t>  загрузить задания по выбранной пользователем теме с разбивкой по 10 заданий на страницу и возможностью перелистывать страницы,</a:t>
            </a:r>
          </a:p>
          <a:p>
            <a:pPr>
              <a:lnSpc>
                <a:spcPct val="90000"/>
              </a:lnSpc>
            </a:pPr>
            <a:r>
              <a:rPr lang="ru-RU" smtClean="0">
                <a:latin typeface="Times New Roman" pitchFamily="18" charset="0"/>
              </a:rPr>
              <a:t>  открыть в отдельном окне задание, выбранное пользователем.</a:t>
            </a:r>
          </a:p>
          <a:p>
            <a:pPr>
              <a:lnSpc>
                <a:spcPct val="90000"/>
              </a:lnSpc>
            </a:pPr>
            <a:r>
              <a:rPr lang="ru-RU" smtClean="0">
                <a:latin typeface="Times New Roman" pitchFamily="18" charset="0"/>
              </a:rPr>
              <a:t> Ответы на задания не предоставляются.</a:t>
            </a:r>
          </a:p>
          <a:p>
            <a:pPr>
              <a:lnSpc>
                <a:spcPct val="90000"/>
              </a:lnSpc>
            </a:pPr>
            <a:endParaRPr lang="ru-RU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mtClean="0">
                <a:latin typeface="Times New Roman" pitchFamily="18" charset="0"/>
              </a:rPr>
              <a:t>На сайте ФИПИ начал работу открытый банк заданий ЕГЭ. Познакомиться с содержанием разделов сайта можно, пройдя по ссылкам:</a:t>
            </a:r>
          </a:p>
          <a:p>
            <a:pPr>
              <a:lnSpc>
                <a:spcPct val="90000"/>
              </a:lnSpc>
            </a:pPr>
            <a:r>
              <a:rPr lang="ru-RU" smtClean="0">
                <a:latin typeface="Times New Roman" pitchFamily="18" charset="0"/>
              </a:rPr>
              <a:t> Открытые банки заданий содержат множество заданий, использовавшихся на экзаменах прошлых лет. В настоящий момент идет выверка банка в соответствии с кодификаторами 2014 г. Эту работу планируется завершить к 30 января 2014 г., после чего будет открыто представление заданий с учетом привязки к позициям кодификаторов.  Открытые банки заданий ЕГЭ предоставляют следующие возможности:</a:t>
            </a:r>
          </a:p>
          <a:p>
            <a:pPr>
              <a:lnSpc>
                <a:spcPct val="90000"/>
              </a:lnSpc>
            </a:pPr>
            <a:r>
              <a:rPr lang="ru-RU" smtClean="0">
                <a:latin typeface="Times New Roman" pitchFamily="18" charset="0"/>
              </a:rPr>
              <a:t>  познакомиться с заданиями, собранными по тематическому рубрикатору,</a:t>
            </a:r>
          </a:p>
          <a:p>
            <a:pPr>
              <a:lnSpc>
                <a:spcPct val="90000"/>
              </a:lnSpc>
            </a:pPr>
            <a:r>
              <a:rPr lang="ru-RU" smtClean="0">
                <a:latin typeface="Times New Roman" pitchFamily="18" charset="0"/>
              </a:rPr>
              <a:t>  загрузить задания по выбранной пользователем теме с разбивкой по 10 заданий на страницу и возможностью перелистывать страницы,</a:t>
            </a:r>
          </a:p>
          <a:p>
            <a:pPr>
              <a:lnSpc>
                <a:spcPct val="90000"/>
              </a:lnSpc>
            </a:pPr>
            <a:r>
              <a:rPr lang="ru-RU" smtClean="0">
                <a:latin typeface="Times New Roman" pitchFamily="18" charset="0"/>
              </a:rPr>
              <a:t>  открыть в отдельном окне задание, выбранное пользователем.</a:t>
            </a:r>
          </a:p>
          <a:p>
            <a:pPr>
              <a:lnSpc>
                <a:spcPct val="90000"/>
              </a:lnSpc>
            </a:pPr>
            <a:r>
              <a:rPr lang="ru-RU" smtClean="0">
                <a:latin typeface="Times New Roman" pitchFamily="18" charset="0"/>
              </a:rPr>
              <a:t> Ответы на задания не предоставляются.</a:t>
            </a:r>
          </a:p>
          <a:p>
            <a:pPr>
              <a:lnSpc>
                <a:spcPct val="90000"/>
              </a:lnSpc>
            </a:pPr>
            <a:endParaRPr lang="ru-RU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1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71A2EA-DE01-420B-B42A-2A0DF5FC2D4E}" type="slidenum">
              <a:rPr lang="ru-RU" smtClean="0"/>
              <a:pPr/>
              <a:t>94</a:t>
            </a:fld>
            <a:endParaRPr lang="ru-RU" smtClean="0"/>
          </a:p>
        </p:txBody>
      </p:sp>
      <p:sp>
        <p:nvSpPr>
          <p:cNvPr id="120835" name="Text Box 2"/>
          <p:cNvSpPr txBox="1">
            <a:spLocks noChangeArrowheads="1"/>
          </p:cNvSpPr>
          <p:nvPr/>
        </p:nvSpPr>
        <p:spPr bwMode="auto">
          <a:xfrm>
            <a:off x="1133475" y="736600"/>
            <a:ext cx="4530725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0836" name="Rectangle 3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341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5040DC-6818-4F5E-9D3E-8CE4E9990E33}" type="slidenum">
              <a:rPr lang="ru-RU" smtClean="0"/>
              <a:pPr/>
              <a:t>6</a:t>
            </a:fld>
            <a:endParaRPr lang="ru-RU" smtClean="0"/>
          </a:p>
        </p:txBody>
      </p:sp>
      <p:sp>
        <p:nvSpPr>
          <p:cNvPr id="106499" name="Text Box 1"/>
          <p:cNvSpPr txBox="1">
            <a:spLocks noChangeArrowheads="1"/>
          </p:cNvSpPr>
          <p:nvPr/>
        </p:nvSpPr>
        <p:spPr bwMode="auto">
          <a:xfrm>
            <a:off x="1133475" y="720725"/>
            <a:ext cx="4518025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6500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24488" cy="445135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5C0D21-C946-4D62-91A3-C112CC89428B}" type="slidenum">
              <a:rPr lang="ru-RU" smtClean="0"/>
              <a:pPr/>
              <a:t>33</a:t>
            </a:fld>
            <a:endParaRPr lang="ru-RU" smtClean="0"/>
          </a:p>
        </p:txBody>
      </p:sp>
      <p:sp>
        <p:nvSpPr>
          <p:cNvPr id="107523" name="Text Box 2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107524" name="Text Box 3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1150529-DA26-4C26-9D9B-629A43188E9B}" type="slidenum">
              <a:rPr lang="ru-RU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35</a:t>
            </a:fld>
            <a:endParaRPr lang="ru-RU" smtClean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8547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8548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ln/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9929F2-6F26-4A43-B67C-E0914D41991C}" type="slidenum">
              <a:rPr lang="ru-RU" smtClean="0"/>
              <a:pPr/>
              <a:t>38</a:t>
            </a:fld>
            <a:endParaRPr lang="ru-RU" smtClean="0"/>
          </a:p>
        </p:txBody>
      </p:sp>
      <p:sp>
        <p:nvSpPr>
          <p:cNvPr id="109571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3900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9572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775E41-57CA-43F5-B11C-C5C00BEA8605}" type="slidenum">
              <a:rPr lang="ru-RU" smtClean="0"/>
              <a:pPr/>
              <a:t>39</a:t>
            </a:fld>
            <a:endParaRPr lang="ru-RU" smtClean="0"/>
          </a:p>
        </p:txBody>
      </p:sp>
      <p:sp>
        <p:nvSpPr>
          <p:cNvPr id="110595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3900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0596" name="Text Box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26075" cy="4451350"/>
          </a:xfrm>
          <a:noFill/>
          <a:ln/>
        </p:spPr>
        <p:txBody>
          <a:bodyPr lIns="90000" tIns="46800" rIns="90000" bIns="46800" anchor="ctr" anchorCtr="1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hapka"/>
          <p:cNvPicPr>
            <a:picLocks noChangeAspect="1" noChangeArrowheads="1"/>
          </p:cNvPicPr>
          <p:nvPr/>
        </p:nvPicPr>
        <p:blipFill>
          <a:blip r:embed="rId2" cstate="print"/>
          <a:srcRect t="20197" b="5771"/>
          <a:stretch>
            <a:fillRect/>
          </a:stretch>
        </p:blipFill>
        <p:spPr bwMode="auto">
          <a:xfrm>
            <a:off x="1066800" y="0"/>
            <a:ext cx="7543800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76200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304800" y="0"/>
            <a:ext cx="0" cy="68580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457200" y="228600"/>
            <a:ext cx="0" cy="60960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129540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609600"/>
            <a:ext cx="2133600" cy="5516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81000" y="609600"/>
            <a:ext cx="6248400" cy="55165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534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81000" y="2133600"/>
            <a:ext cx="4191000" cy="39925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24400" y="2133600"/>
            <a:ext cx="4191000" cy="39925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534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81000" y="2133600"/>
            <a:ext cx="4191000" cy="39925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724400" y="2133600"/>
            <a:ext cx="4191000" cy="1919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724400" y="4205288"/>
            <a:ext cx="4191000" cy="19208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534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81000" y="2133600"/>
            <a:ext cx="8534400" cy="3992563"/>
          </a:xfrm>
        </p:spPr>
        <p:txBody>
          <a:bodyPr/>
          <a:lstStyle/>
          <a:p>
            <a:pPr lvl="0"/>
            <a:endParaRPr lang="ru-RU" noProof="0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381000" y="609600"/>
            <a:ext cx="8534400" cy="55165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81000" y="2133600"/>
            <a:ext cx="4191000" cy="3992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24400" y="2133600"/>
            <a:ext cx="4191000" cy="3992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99FF"/>
            </a:gs>
            <a:gs pos="50000">
              <a:schemeClr val="bg1"/>
            </a:gs>
            <a:gs pos="100000">
              <a:srgbClr val="33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609600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2133600"/>
            <a:ext cx="8534400" cy="399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Line 12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76200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29" name="Line 13"/>
          <p:cNvSpPr>
            <a:spLocks noChangeShapeType="1"/>
          </p:cNvSpPr>
          <p:nvPr/>
        </p:nvSpPr>
        <p:spPr bwMode="auto">
          <a:xfrm>
            <a:off x="304800" y="0"/>
            <a:ext cx="0" cy="68580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30" name="Line 14"/>
          <p:cNvSpPr>
            <a:spLocks noChangeShapeType="1"/>
          </p:cNvSpPr>
          <p:nvPr/>
        </p:nvSpPr>
        <p:spPr bwMode="auto">
          <a:xfrm>
            <a:off x="457200" y="228600"/>
            <a:ext cx="0" cy="60960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031" name="Picture 16" descr="shapka"/>
          <p:cNvPicPr>
            <a:picLocks noChangeAspect="1" noChangeArrowheads="1"/>
          </p:cNvPicPr>
          <p:nvPr/>
        </p:nvPicPr>
        <p:blipFill>
          <a:blip r:embed="rId17" cstate="print"/>
          <a:srcRect t="20197" b="5771"/>
          <a:stretch>
            <a:fillRect/>
          </a:stretch>
        </p:blipFill>
        <p:spPr bwMode="auto">
          <a:xfrm>
            <a:off x="1066800" y="0"/>
            <a:ext cx="7543800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958" r:id="rId1"/>
    <p:sldLayoutId id="2147485944" r:id="rId2"/>
    <p:sldLayoutId id="2147485945" r:id="rId3"/>
    <p:sldLayoutId id="2147485946" r:id="rId4"/>
    <p:sldLayoutId id="2147485947" r:id="rId5"/>
    <p:sldLayoutId id="2147485948" r:id="rId6"/>
    <p:sldLayoutId id="2147485949" r:id="rId7"/>
    <p:sldLayoutId id="2147485950" r:id="rId8"/>
    <p:sldLayoutId id="2147485951" r:id="rId9"/>
    <p:sldLayoutId id="2147485952" r:id="rId10"/>
    <p:sldLayoutId id="2147485953" r:id="rId11"/>
    <p:sldLayoutId id="2147485954" r:id="rId12"/>
    <p:sldLayoutId id="2147485955" r:id="rId13"/>
    <p:sldLayoutId id="2147485956" r:id="rId14"/>
    <p:sldLayoutId id="2147485957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12" Type="http://schemas.openxmlformats.org/officeDocument/2006/relationships/image" Target="../media/image46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png"/><Relationship Id="rId5" Type="http://schemas.openxmlformats.org/officeDocument/2006/relationships/image" Target="../media/image39.jpe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comments" Target="../comments/comment1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comments" Target="../comments/comment2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image" Target="../media/image118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comments" Target="../comments/comment3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5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7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2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10" Type="http://schemas.openxmlformats.org/officeDocument/2006/relationships/image" Target="../media/image152.jpeg"/><Relationship Id="rId4" Type="http://schemas.openxmlformats.org/officeDocument/2006/relationships/image" Target="../media/image146.png"/><Relationship Id="rId9" Type="http://schemas.openxmlformats.org/officeDocument/2006/relationships/image" Target="../media/image15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63" y="1143000"/>
            <a:ext cx="8358187" cy="2667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Подготовка лиц, </a:t>
            </a:r>
            <a:br>
              <a:rPr lang="ru-RU" sz="2400" dirty="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задействованных при проведении </a:t>
            </a:r>
            <a:br>
              <a:rPr lang="ru-RU" sz="2400" dirty="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государственной итоговой аттестации </a:t>
            </a:r>
            <a:br>
              <a:rPr lang="ru-RU" sz="2400" dirty="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по образовательным программам среднего общего образования в пункте проведения экзаменов (</a:t>
            </a:r>
            <a:r>
              <a:rPr lang="ru-RU" sz="2400" u="sng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организаторы в аудитории</a:t>
            </a:r>
            <a:r>
              <a:rPr lang="ru-RU" sz="240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, </a:t>
            </a:r>
            <a:br>
              <a:rPr lang="ru-RU" sz="2400" dirty="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sz="2400" u="sng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организаторы вне аудитории)</a:t>
            </a:r>
            <a:endParaRPr lang="ru-RU" sz="2049" u="sng" dirty="0">
              <a:solidFill>
                <a:srgbClr val="002060"/>
              </a:solidFill>
            </a:endParaRPr>
          </a:p>
        </p:txBody>
      </p:sp>
      <p:sp>
        <p:nvSpPr>
          <p:cNvPr id="307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71600" y="4114800"/>
            <a:ext cx="6629400" cy="1524000"/>
          </a:xfrm>
        </p:spPr>
        <p:txBody>
          <a:bodyPr/>
          <a:lstStyle/>
          <a:p>
            <a:r>
              <a:rPr lang="ru-RU" sz="2800" b="1" smtClean="0">
                <a:solidFill>
                  <a:srgbClr val="0033CC"/>
                </a:solidFill>
                <a:latin typeface="Arial" charset="0"/>
                <a:cs typeface="Arial" charset="0"/>
              </a:rPr>
              <a:t>Организация и проведение ГИА </a:t>
            </a:r>
            <a:br>
              <a:rPr lang="ru-RU" sz="2800" b="1" smtClean="0">
                <a:solidFill>
                  <a:srgbClr val="0033CC"/>
                </a:solidFill>
                <a:latin typeface="Arial" charset="0"/>
                <a:cs typeface="Arial" charset="0"/>
              </a:rPr>
            </a:br>
            <a:r>
              <a:rPr lang="ru-RU" sz="2800" b="1" smtClean="0">
                <a:solidFill>
                  <a:srgbClr val="0033CC"/>
                </a:solidFill>
                <a:latin typeface="Arial" charset="0"/>
                <a:cs typeface="Arial" charset="0"/>
              </a:rPr>
              <a:t>в ППЭ в форме ЕГЭ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733800" y="5715000"/>
            <a:ext cx="51879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000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Смирнова Татьяна Александровна,</a:t>
            </a:r>
          </a:p>
          <a:p>
            <a:pPr marL="342900" indent="-342900" algn="just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000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главный специалист ГУ ЯО ЦОиККО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87900" y="1293813"/>
            <a:ext cx="4176713" cy="2063750"/>
          </a:xfrm>
          <a:prstGeom prst="rect">
            <a:avLst/>
          </a:prstGeom>
          <a:ln>
            <a:solidFill>
              <a:srgbClr val="FF993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1024"/>
          </a:p>
        </p:txBody>
      </p:sp>
      <p:sp>
        <p:nvSpPr>
          <p:cNvPr id="12291" name="Заголовок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534400" cy="609600"/>
          </a:xfrm>
        </p:spPr>
        <p:txBody>
          <a:bodyPr/>
          <a:lstStyle/>
          <a:p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Подготовка экзамена: аудитории ППЭ</a:t>
            </a:r>
          </a:p>
        </p:txBody>
      </p:sp>
      <p:pic>
        <p:nvPicPr>
          <p:cNvPr id="12292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76825" y="1484313"/>
            <a:ext cx="1760538" cy="2092325"/>
          </a:xfrm>
        </p:spPr>
      </p:pic>
      <p:pic>
        <p:nvPicPr>
          <p:cNvPr id="12293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3913" y="1431925"/>
            <a:ext cx="1581150" cy="24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876800" y="2743200"/>
            <a:ext cx="4114800" cy="5127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366" b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Убрать</a:t>
            </a:r>
            <a:r>
              <a:rPr lang="ru-RU" sz="1366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 (закрыть) стенды, плакаты </a:t>
            </a:r>
            <a:br>
              <a:rPr lang="ru-RU" sz="1366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</a:br>
            <a:r>
              <a:rPr lang="ru-RU" sz="1366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по соответствующим учебным предметам</a:t>
            </a:r>
          </a:p>
        </p:txBody>
      </p:sp>
      <p:pic>
        <p:nvPicPr>
          <p:cNvPr id="12295" name="Рисунок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1713" y="1574800"/>
            <a:ext cx="1235075" cy="96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Рисунок 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46950" y="1579563"/>
            <a:ext cx="1231900" cy="96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Рисунок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0475" y="1465263"/>
            <a:ext cx="1973263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4787900" y="3276600"/>
            <a:ext cx="4176713" cy="1143000"/>
          </a:xfrm>
          <a:prstGeom prst="rect">
            <a:avLst/>
          </a:prstGeom>
          <a:ln>
            <a:solidFill>
              <a:srgbClr val="FF993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1024"/>
          </a:p>
        </p:txBody>
      </p:sp>
      <p:pic>
        <p:nvPicPr>
          <p:cNvPr id="12299" name="Рисунок 12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77200" y="3429000"/>
            <a:ext cx="8588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0" name="Прямоугольник 13"/>
          <p:cNvSpPr>
            <a:spLocks noChangeArrowheads="1"/>
          </p:cNvSpPr>
          <p:nvPr/>
        </p:nvSpPr>
        <p:spPr bwMode="auto">
          <a:xfrm>
            <a:off x="4811713" y="3276600"/>
            <a:ext cx="343217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200" u="sng">
                <a:solidFill>
                  <a:srgbClr val="006AB3"/>
                </a:solidFill>
                <a:latin typeface="Arial" charset="0"/>
                <a:cs typeface="Arial" charset="0"/>
              </a:rPr>
              <a:t>Участники</a:t>
            </a:r>
            <a:r>
              <a:rPr lang="ru-RU" sz="1200">
                <a:solidFill>
                  <a:srgbClr val="006AB3"/>
                </a:solidFill>
                <a:latin typeface="Arial" charset="0"/>
                <a:cs typeface="Arial" charset="0"/>
              </a:rPr>
              <a:t>: </a:t>
            </a:r>
            <a:r>
              <a:rPr lang="ru-RU">
                <a:solidFill>
                  <a:srgbClr val="006AB3"/>
                </a:solidFill>
                <a:latin typeface="Arial" charset="0"/>
                <a:cs typeface="Arial" charset="0"/>
              </a:rPr>
              <a:t>отдельное  рабочее место с номером</a:t>
            </a:r>
            <a:r>
              <a:rPr lang="ru-RU" sz="1200">
                <a:solidFill>
                  <a:srgbClr val="006AB3"/>
                </a:solidFill>
                <a:latin typeface="Arial" charset="0"/>
                <a:cs typeface="Arial" charset="0"/>
              </a:rPr>
              <a:t>, </a:t>
            </a:r>
            <a:r>
              <a:rPr lang="ru-RU">
                <a:solidFill>
                  <a:srgbClr val="006AB3"/>
                </a:solidFill>
                <a:latin typeface="Arial" charset="0"/>
                <a:cs typeface="Arial" charset="0"/>
              </a:rPr>
              <a:t>черновики со штампом ОО </a:t>
            </a:r>
            <a:r>
              <a:rPr lang="ru-RU" sz="1200">
                <a:solidFill>
                  <a:srgbClr val="006AB3"/>
                </a:solidFill>
                <a:latin typeface="Arial" charset="0"/>
                <a:cs typeface="Arial" charset="0"/>
              </a:rPr>
              <a:t>из (по 2 листа на каждого участника ЕГЭ) </a:t>
            </a:r>
            <a:br>
              <a:rPr lang="ru-RU" sz="1200">
                <a:solidFill>
                  <a:srgbClr val="006AB3"/>
                </a:solidFill>
                <a:latin typeface="Arial" charset="0"/>
                <a:cs typeface="Arial" charset="0"/>
              </a:rPr>
            </a:br>
            <a:r>
              <a:rPr lang="ru-RU" sz="1200">
                <a:solidFill>
                  <a:srgbClr val="006AB3"/>
                </a:solidFill>
                <a:latin typeface="Arial" charset="0"/>
                <a:cs typeface="Arial" charset="0"/>
              </a:rPr>
              <a:t>(за исключением ЕГЭ по иностранным языкам – раздел «Говорение»)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787900" y="4419600"/>
            <a:ext cx="4176713" cy="1027113"/>
          </a:xfrm>
          <a:prstGeom prst="rect">
            <a:avLst/>
          </a:prstGeom>
          <a:ln>
            <a:solidFill>
              <a:srgbClr val="FF993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1024"/>
          </a:p>
        </p:txBody>
      </p:sp>
      <p:pic>
        <p:nvPicPr>
          <p:cNvPr id="12302" name="Рисунок 15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68863" y="4365625"/>
            <a:ext cx="928687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6207125" y="4365625"/>
            <a:ext cx="2324100" cy="9318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366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Функционирующие часы, находящиеся в поле зрения участников ГИА, и черные </a:t>
            </a:r>
            <a:r>
              <a:rPr lang="ru-RU" sz="1366" dirty="0" err="1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гелевые</a:t>
            </a:r>
            <a:r>
              <a:rPr lang="ru-RU" sz="1366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 ручки</a:t>
            </a:r>
          </a:p>
        </p:txBody>
      </p:sp>
      <p:pic>
        <p:nvPicPr>
          <p:cNvPr id="12304" name="Рисунок 17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03875" y="5084763"/>
            <a:ext cx="53498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4787900" y="5445125"/>
            <a:ext cx="4176713" cy="1033463"/>
          </a:xfrm>
          <a:prstGeom prst="rect">
            <a:avLst/>
          </a:prstGeom>
          <a:noFill/>
          <a:ln>
            <a:solidFill>
              <a:srgbClr val="FF993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1024"/>
          </a:p>
        </p:txBody>
      </p:sp>
      <p:pic>
        <p:nvPicPr>
          <p:cNvPr id="12306" name="Рисунок 19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32700" y="5516563"/>
            <a:ext cx="955675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4876800" y="5519738"/>
            <a:ext cx="2646363" cy="9334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366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Аудитории, </a:t>
            </a:r>
          </a:p>
          <a:p>
            <a:pPr algn="just">
              <a:defRPr/>
            </a:pPr>
            <a:r>
              <a:rPr lang="ru-RU" sz="1366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не задействованные для проведения ГИА, необходимо закрыть, опечатать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28600" y="1295400"/>
            <a:ext cx="4343400" cy="5410200"/>
          </a:xfrm>
          <a:prstGeom prst="rect">
            <a:avLst/>
          </a:prstGeom>
          <a:ln>
            <a:solidFill>
              <a:srgbClr val="FF993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1024"/>
          </a:p>
        </p:txBody>
      </p:sp>
      <p:pic>
        <p:nvPicPr>
          <p:cNvPr id="12309" name="Рисунок 22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4800" y="1447800"/>
            <a:ext cx="1597025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10" name="Рисунок 23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71800" y="1524000"/>
            <a:ext cx="1352550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250825" y="2895600"/>
            <a:ext cx="4129088" cy="38750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ru-RU" sz="1366" b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Разместить</a:t>
            </a:r>
            <a:r>
              <a:rPr lang="ru-RU" sz="1366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 предупреждения о ведении видеонаблюдения и запрете использования средств связи.</a:t>
            </a: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ru-RU" sz="1366" b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Подготовить</a:t>
            </a:r>
            <a:r>
              <a:rPr lang="ru-RU" sz="1366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 рабочие места для участников, организаторов и общественных наблюдателей.</a:t>
            </a: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ru-RU" sz="1366" b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Подготовить</a:t>
            </a:r>
            <a:r>
              <a:rPr lang="ru-RU" sz="1366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 стол, находящийся в зоне видимости камер видеонаблюдения, для оформления соответствующих форм ППЭ, осуществления раскладки ЭМ в процессе их печати в начале экзамена и раскладки  и последующей упаковки  ЭМ, собранных организаторами  у участников ЕГЭ после экзамена.</a:t>
            </a: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ru-RU" sz="1366" b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Подготовить</a:t>
            </a:r>
            <a:r>
              <a:rPr lang="ru-RU" sz="1366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 специальное место для размещения аппаратно-программного комплекса для печати ЭМ, расположенного </a:t>
            </a:r>
            <a:br>
              <a:rPr lang="ru-RU" sz="1366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</a:br>
            <a:r>
              <a:rPr lang="ru-RU" sz="1366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в зоне видимости камер видеонаблюдения</a:t>
            </a:r>
          </a:p>
        </p:txBody>
      </p:sp>
      <p:pic>
        <p:nvPicPr>
          <p:cNvPr id="12312" name="Рисунок 10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981575" y="1390650"/>
            <a:ext cx="1984375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13" name="Рисунок 24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905000" y="1600200"/>
            <a:ext cx="1033463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534400" cy="762000"/>
          </a:xfrm>
        </p:spPr>
        <p:txBody>
          <a:bodyPr/>
          <a:lstStyle/>
          <a:p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Подготовка экзамена: аудитории ППЭ</a:t>
            </a:r>
          </a:p>
        </p:txBody>
      </p:sp>
      <p:pic>
        <p:nvPicPr>
          <p:cNvPr id="13315" name="Объект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268413"/>
            <a:ext cx="6643688" cy="4392612"/>
          </a:xfrm>
          <a:prstGeom prst="rect">
            <a:avLst/>
          </a:prstGeom>
          <a:noFill/>
          <a:ln w="9525">
            <a:solidFill>
              <a:srgbClr val="CC6600"/>
            </a:solidFill>
            <a:miter lim="800000"/>
            <a:headEnd/>
            <a:tailEnd/>
          </a:ln>
        </p:spPr>
      </p:pic>
      <p:pic>
        <p:nvPicPr>
          <p:cNvPr id="13316" name="Рисунок 2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1844675"/>
            <a:ext cx="52705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Рисунок 2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25" y="1773238"/>
            <a:ext cx="5270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Рисунок 2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773238"/>
            <a:ext cx="61277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Рисунок 2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275" y="1773238"/>
            <a:ext cx="485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Рисунок 26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1844675"/>
            <a:ext cx="2889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Рисунок 28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2363" y="2492375"/>
            <a:ext cx="45085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Рисунок 29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28888" y="3308350"/>
            <a:ext cx="90805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3" name="Рисунок 30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94088" y="3324225"/>
            <a:ext cx="904875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4" name="Рисунок 31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94200" y="3332163"/>
            <a:ext cx="890588" cy="11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5" name="Рисунок 32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92713" y="3551238"/>
            <a:ext cx="1387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Заголовок 1"/>
          <p:cNvSpPr txBox="1">
            <a:spLocks/>
          </p:cNvSpPr>
          <p:nvPr/>
        </p:nvSpPr>
        <p:spPr>
          <a:xfrm>
            <a:off x="1081088" y="1470025"/>
            <a:ext cx="6983412" cy="862013"/>
          </a:xfrm>
          <a:prstGeom prst="rect">
            <a:avLst/>
          </a:prstGeom>
        </p:spPr>
        <p:txBody>
          <a:bodyPr lIns="97205" tIns="48603" rIns="97205" bIns="48603" anchor="ctr">
            <a:normAutofit fontScale="97500"/>
          </a:bodyPr>
          <a:lstStyle>
            <a:lvl1pPr algn="ctr" defTabSz="1708175" rtl="0" eaLnBrk="1" latinLnBrk="0" hangingPunct="1">
              <a:spcBef>
                <a:spcPct val="0"/>
              </a:spcBef>
              <a:buNone/>
              <a:defRPr sz="5200" b="1" i="0" kern="1200" baseline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2959" dirty="0"/>
          </a:p>
        </p:txBody>
      </p:sp>
      <p:pic>
        <p:nvPicPr>
          <p:cNvPr id="13327" name="Рисунок 27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140200" y="2349500"/>
            <a:ext cx="758825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люс 18"/>
          <p:cNvSpPr/>
          <p:nvPr/>
        </p:nvSpPr>
        <p:spPr>
          <a:xfrm>
            <a:off x="1908175" y="5589588"/>
            <a:ext cx="404813" cy="4318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024"/>
          </a:p>
        </p:txBody>
      </p:sp>
      <p:sp>
        <p:nvSpPr>
          <p:cNvPr id="13329" name="TextBox 4"/>
          <p:cNvSpPr txBox="1">
            <a:spLocks noChangeArrowheads="1"/>
          </p:cNvSpPr>
          <p:nvPr/>
        </p:nvSpPr>
        <p:spPr bwMode="auto">
          <a:xfrm>
            <a:off x="2339975" y="5661025"/>
            <a:ext cx="5765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FF0000"/>
                </a:solidFill>
                <a:latin typeface="Arial" charset="0"/>
                <a:cs typeface="Arial" charset="0"/>
              </a:rPr>
              <a:t>места для организаторов и общественного наблюдателя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24300" y="3048000"/>
            <a:ext cx="1871663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Станция печати ЭМ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534400" cy="762000"/>
          </a:xfrm>
        </p:spPr>
        <p:txBody>
          <a:bodyPr/>
          <a:lstStyle/>
          <a:p>
            <a:r>
              <a:rPr lang="ru-RU" sz="2400" smtClean="0"/>
              <a:t/>
            </a:r>
            <a:br>
              <a:rPr lang="ru-RU" sz="2400" smtClean="0"/>
            </a:br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Подготовка экзамена: аудитории ППЭ для проведения ЕГЭ по иностранному языку</a:t>
            </a:r>
            <a:r>
              <a:rPr lang="ru-RU" sz="2400" smtClean="0"/>
              <a:t/>
            </a:r>
            <a:br>
              <a:rPr lang="ru-RU" sz="2400" smtClean="0"/>
            </a:br>
            <a:endParaRPr lang="ru-RU" sz="2400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  <a:defRPr/>
            </a:pPr>
            <a:r>
              <a:rPr lang="ru-RU" dirty="0" smtClean="0"/>
              <a:t> </a:t>
            </a:r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1916113"/>
            <a:ext cx="8507413" cy="1073150"/>
          </a:xfrm>
          <a:prstGeom prst="rect">
            <a:avLst/>
          </a:prstGeom>
          <a:solidFill>
            <a:schemeClr val="bg1"/>
          </a:solidFill>
          <a:ln w="9525">
            <a:solidFill>
              <a:srgbClr val="FF993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ru-RU" sz="16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При проведении раздела «Говорение» ЕГЭ по иностранным языкам аудитории оборудуются компьютерами (ноутбуками) с установленным программным обеспечением и подключенной гарнитурой (наушники с микрофоном), средствами цифровой аудиозаписи</a:t>
            </a:r>
          </a:p>
        </p:txBody>
      </p:sp>
      <p:sp>
        <p:nvSpPr>
          <p:cNvPr id="14341" name="Прямоугольник 6"/>
          <p:cNvSpPr>
            <a:spLocks noChangeArrowheads="1"/>
          </p:cNvSpPr>
          <p:nvPr/>
        </p:nvSpPr>
        <p:spPr bwMode="auto">
          <a:xfrm>
            <a:off x="457200" y="4214813"/>
            <a:ext cx="8435975" cy="582612"/>
          </a:xfrm>
          <a:prstGeom prst="rect">
            <a:avLst/>
          </a:prstGeom>
          <a:solidFill>
            <a:schemeClr val="bg1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>
                <a:solidFill>
                  <a:srgbClr val="006AB3"/>
                </a:solidFill>
                <a:latin typeface="Arial" charset="0"/>
                <a:cs typeface="Arial" charset="0"/>
              </a:rPr>
              <a:t>Аудитории, выделяемые для проведения раздела «Аудирование», оборудуются средствами воспроизведения аудионосителей</a:t>
            </a:r>
            <a:endParaRPr lang="ru-RU" sz="1600" i="1">
              <a:solidFill>
                <a:srgbClr val="006AB3"/>
              </a:solidFill>
              <a:latin typeface="Arial" charset="0"/>
              <a:cs typeface="Arial" charset="0"/>
            </a:endParaRPr>
          </a:p>
        </p:txBody>
      </p:sp>
      <p:sp>
        <p:nvSpPr>
          <p:cNvPr id="14342" name="Прямоугольник 10"/>
          <p:cNvSpPr>
            <a:spLocks noChangeArrowheads="1"/>
          </p:cNvSpPr>
          <p:nvPr/>
        </p:nvSpPr>
        <p:spPr bwMode="auto">
          <a:xfrm>
            <a:off x="457200" y="3278188"/>
            <a:ext cx="8443913" cy="582612"/>
          </a:xfrm>
          <a:prstGeom prst="rect">
            <a:avLst/>
          </a:prstGeom>
          <a:solidFill>
            <a:schemeClr val="bg1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>
                <a:solidFill>
                  <a:srgbClr val="006AB3"/>
                </a:solidFill>
                <a:latin typeface="Arial" charset="0"/>
                <a:cs typeface="Arial" charset="0"/>
              </a:rPr>
              <a:t>Аудитории, выделяемые для проведения раздела «Говорение» ЕГЭ по иностранному языку, не обеспечиваются черновиками</a:t>
            </a:r>
            <a:endParaRPr lang="ru-RU" sz="1600" i="1">
              <a:solidFill>
                <a:srgbClr val="006AB3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534400" cy="1143000"/>
          </a:xfrm>
        </p:spPr>
        <p:txBody>
          <a:bodyPr/>
          <a:lstStyle/>
          <a:p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Подготовка экзамена: </a:t>
            </a:r>
            <a:b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особенности организации ППЭ и аудиторий  для участников ЕГЭ  с ОВЗ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484438" y="1539875"/>
            <a:ext cx="6411912" cy="520700"/>
          </a:xfrm>
          <a:prstGeom prst="roundRect">
            <a:avLst/>
          </a:prstGeom>
          <a:ln>
            <a:solidFill>
              <a:srgbClr val="FF993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260193" indent="-260193" algn="just">
              <a:buFont typeface="Arial" panose="020B0604020202020204" pitchFamily="34" charset="0"/>
              <a:buChar char="•"/>
              <a:defRPr/>
            </a:pPr>
            <a:r>
              <a:rPr lang="ru-RU" sz="1593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беспрепятственный доступ в ППЭ (наличие пандусов, поручней, расширенных дверей и других приспособлений)</a:t>
            </a:r>
          </a:p>
        </p:txBody>
      </p:sp>
      <p:pic>
        <p:nvPicPr>
          <p:cNvPr id="15364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788" y="1555750"/>
            <a:ext cx="1498600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75" y="2852738"/>
            <a:ext cx="1662113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2484438" y="2060575"/>
            <a:ext cx="6411912" cy="647700"/>
          </a:xfrm>
          <a:prstGeom prst="roundRect">
            <a:avLst/>
          </a:prstGeom>
          <a:ln>
            <a:solidFill>
              <a:srgbClr val="FF993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260193" indent="-260193" algn="just">
              <a:buFont typeface="Arial" panose="020B0604020202020204" pitchFamily="34" charset="0"/>
              <a:buChar char="•"/>
              <a:defRPr/>
            </a:pPr>
            <a:r>
              <a:rPr lang="ru-RU" sz="1593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наличие помещения для организации питания и перерывов, для медико-профилактических процедур</a:t>
            </a:r>
          </a:p>
        </p:txBody>
      </p:sp>
      <p:pic>
        <p:nvPicPr>
          <p:cNvPr id="15367" name="Рисунок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5875" y="4260850"/>
            <a:ext cx="1590675" cy="208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Рисунок 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34325" y="4076700"/>
            <a:ext cx="1209675" cy="149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323850" y="4221163"/>
            <a:ext cx="5976938" cy="749300"/>
          </a:xfrm>
          <a:prstGeom prst="roundRect">
            <a:avLst/>
          </a:prstGeom>
          <a:ln>
            <a:solidFill>
              <a:srgbClr val="FF993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260193" indent="-260193" algn="just">
              <a:buFont typeface="Arial" panose="020B0604020202020204" pitchFamily="34" charset="0"/>
              <a:buChar char="•"/>
              <a:defRPr/>
            </a:pPr>
            <a:r>
              <a:rPr lang="ru-RU" sz="1593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количество рабочих мест в аудитории не должно превышать 12 человек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23850" y="5013325"/>
            <a:ext cx="5976938" cy="795338"/>
          </a:xfrm>
          <a:prstGeom prst="roundRect">
            <a:avLst/>
          </a:prstGeom>
          <a:ln>
            <a:solidFill>
              <a:srgbClr val="FF993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260193" indent="-260193" algn="just">
              <a:buFont typeface="Arial" panose="020B0604020202020204" pitchFamily="34" charset="0"/>
              <a:buChar char="•"/>
              <a:defRPr/>
            </a:pPr>
            <a:r>
              <a:rPr lang="ru-RU" sz="1593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продолжительность экзамена для участника с ОВЗ, инвалидов и детей-инвалидов  увеличивается на 1,5 часа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3850" y="5949950"/>
            <a:ext cx="8496300" cy="336550"/>
          </a:xfrm>
          <a:prstGeom prst="rect">
            <a:avLst/>
          </a:prstGeom>
          <a:solidFill>
            <a:srgbClr val="D9DADB"/>
          </a:solidFill>
          <a:ln>
            <a:solidFill>
              <a:srgbClr val="FF9933"/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593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Аудитории оборудуются специальными техническими средствами (при необходимости)</a:t>
            </a:r>
            <a:endParaRPr lang="ru-RU" sz="1593" i="1" dirty="0">
              <a:solidFill>
                <a:srgbClr val="006AB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484438" y="2708275"/>
            <a:ext cx="6411912" cy="649288"/>
          </a:xfrm>
          <a:prstGeom prst="roundRect">
            <a:avLst/>
          </a:prstGeom>
          <a:ln>
            <a:solidFill>
              <a:srgbClr val="FF993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260193" indent="-260193" algn="just">
              <a:buFont typeface="Arial" panose="020B0604020202020204" pitchFamily="34" charset="0"/>
              <a:buChar char="•"/>
              <a:defRPr/>
            </a:pPr>
            <a:r>
              <a:rPr lang="ru-RU" sz="1593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присутствие ассистентов, оказывающих необходимую техническую помощь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484438" y="3357563"/>
            <a:ext cx="6411912" cy="647700"/>
          </a:xfrm>
          <a:prstGeom prst="roundRect">
            <a:avLst/>
          </a:prstGeom>
          <a:ln>
            <a:solidFill>
              <a:srgbClr val="FF993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260193" indent="-260193" algn="just">
              <a:buFont typeface="Arial" panose="020B0604020202020204" pitchFamily="34" charset="0"/>
              <a:buChar char="•"/>
              <a:defRPr/>
            </a:pPr>
            <a:r>
              <a:rPr lang="ru-RU" sz="1593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отключение в аудитории онлайн трансляции в сеть «Интернет»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875" y="4652963"/>
            <a:ext cx="1309688" cy="240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Заголовок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686800" cy="609600"/>
          </a:xfrm>
        </p:spPr>
        <p:txBody>
          <a:bodyPr/>
          <a:lstStyle/>
          <a:p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Подготовка экзамена: особенности организации аудиторий для участников ЕГЭ  с ОВЗ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0"/>
            <a:ext cx="8382000" cy="4373563"/>
          </a:xfrm>
          <a:solidFill>
            <a:schemeClr val="bg1"/>
          </a:solidFill>
          <a:ln>
            <a:solidFill>
              <a:srgbClr val="CC6600"/>
            </a:solidFill>
          </a:ln>
        </p:spPr>
        <p:txBody>
          <a:bodyPr>
            <a:normAutofit/>
          </a:bodyPr>
          <a:lstStyle/>
          <a:p>
            <a:pPr>
              <a:buFontTx/>
              <a:buNone/>
              <a:defRPr/>
            </a:pPr>
            <a:endParaRPr lang="ru-RU" sz="8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ru-RU" sz="182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экзаменационные </a:t>
            </a:r>
            <a:r>
              <a:rPr lang="ru-RU" sz="182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материалы оформляются рельефно-точечным шрифтом Брайля или в виде электронного документа, доступного с помощью компьютера</a:t>
            </a:r>
          </a:p>
          <a:p>
            <a:pPr algn="just">
              <a:defRPr/>
            </a:pPr>
            <a:r>
              <a:rPr lang="ru-RU" sz="182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письменная экзаменационная работа выполняется рельефно-точечным шрифтом Брайля или на компьютере</a:t>
            </a:r>
          </a:p>
          <a:p>
            <a:pPr algn="just">
              <a:defRPr/>
            </a:pPr>
            <a:r>
              <a:rPr lang="ru-RU" sz="182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на каждый рабочий стол необходимое количество черновиков по системе Брайля</a:t>
            </a:r>
          </a:p>
          <a:p>
            <a:pPr algn="just">
              <a:defRPr/>
            </a:pPr>
            <a:r>
              <a:rPr lang="ru-RU" sz="182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на каждый рабочий стол необходимое количество правил по заполнению ответов на задания </a:t>
            </a:r>
            <a:r>
              <a:rPr lang="ru-RU" sz="182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ЕГЭ</a:t>
            </a:r>
            <a:endParaRPr lang="ru-RU" sz="182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8788" y="1301750"/>
            <a:ext cx="8228012" cy="352425"/>
          </a:xfrm>
          <a:prstGeom prst="rect">
            <a:avLst/>
          </a:prstGeom>
          <a:solidFill>
            <a:srgbClr val="0070C0"/>
          </a:solidFill>
          <a:ln>
            <a:solidFill>
              <a:srgbClr val="FF993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Для слепых участников экзамена</a:t>
            </a:r>
          </a:p>
        </p:txBody>
      </p:sp>
      <p:pic>
        <p:nvPicPr>
          <p:cNvPr id="16390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608513"/>
            <a:ext cx="1716088" cy="224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4648200"/>
            <a:ext cx="2152650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Рисунок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6013" y="4746625"/>
            <a:ext cx="1433512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534400" cy="838200"/>
          </a:xfrm>
        </p:spPr>
        <p:txBody>
          <a:bodyPr/>
          <a:lstStyle/>
          <a:p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Подготовка экзамена: особенности организации аудиторий для участников ЕГЭ  с ОВЗ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6738" y="1951038"/>
            <a:ext cx="8196262" cy="4144962"/>
          </a:xfrm>
          <a:solidFill>
            <a:schemeClr val="bg1"/>
          </a:solidFill>
          <a:ln>
            <a:solidFill>
              <a:srgbClr val="CC6600"/>
            </a:solidFill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ru-RU" sz="182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экзаменационные материалы предоставляются в увеличенном </a:t>
            </a:r>
            <a:r>
              <a:rPr lang="ru-RU" sz="182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размере</a:t>
            </a:r>
            <a:endParaRPr lang="ru-RU" sz="182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182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sz="182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рименяются технические </a:t>
            </a:r>
            <a:r>
              <a:rPr lang="ru-RU" sz="182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средства для масштабирования </a:t>
            </a:r>
            <a:r>
              <a:rPr lang="ru-RU" sz="182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ЭМ </a:t>
            </a:r>
            <a:br>
              <a:rPr lang="ru-RU" sz="182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2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(не менее 16</a:t>
            </a:r>
            <a:r>
              <a:rPr lang="en-US" sz="182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pt</a:t>
            </a:r>
            <a:r>
              <a:rPr lang="en-US" sz="182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182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сразу  после печати </a:t>
            </a:r>
            <a:endParaRPr lang="ru-RU" sz="182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182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ru-RU" sz="182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аличие увеличительных устройств</a:t>
            </a:r>
          </a:p>
          <a:p>
            <a:pPr>
              <a:defRPr/>
            </a:pPr>
            <a:r>
              <a:rPr lang="ru-RU" sz="182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sz="182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ндивидуальное равномерное освещение не менее  </a:t>
            </a:r>
            <a:r>
              <a:rPr lang="ru-RU" sz="182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300 люкс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66738" y="1354138"/>
            <a:ext cx="7958137" cy="40640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Для слабовидящих участников экзамена </a:t>
            </a:r>
          </a:p>
        </p:txBody>
      </p:sp>
      <p:pic>
        <p:nvPicPr>
          <p:cNvPr id="17413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488" y="3860800"/>
            <a:ext cx="1739900" cy="255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4437063"/>
            <a:ext cx="1584325" cy="232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Рисунок 6"/>
          <p:cNvPicPr>
            <a:picLocks noChangeAspect="1"/>
          </p:cNvPicPr>
          <p:nvPr/>
        </p:nvPicPr>
        <p:blipFill>
          <a:blip r:embed="rId4" cstate="print"/>
          <a:srcRect b="38086"/>
          <a:stretch>
            <a:fillRect/>
          </a:stretch>
        </p:blipFill>
        <p:spPr bwMode="auto">
          <a:xfrm>
            <a:off x="609600" y="4191000"/>
            <a:ext cx="1741488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Рисунок 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4114800"/>
            <a:ext cx="1535113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534400" cy="1600200"/>
          </a:xfrm>
        </p:spPr>
        <p:txBody>
          <a:bodyPr/>
          <a:lstStyle/>
          <a:p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Подготовка экзамена: особенности организации аудиторий для участников ЕГЭ  с ОВЗ</a:t>
            </a:r>
          </a:p>
        </p:txBody>
      </p:sp>
      <p:sp>
        <p:nvSpPr>
          <p:cNvPr id="18435" name="Объект 2"/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3527425"/>
          </a:xfrm>
          <a:solidFill>
            <a:schemeClr val="bg1"/>
          </a:solidFill>
          <a:ln>
            <a:solidFill>
              <a:srgbClr val="CC6600"/>
            </a:solidFill>
          </a:ln>
        </p:spPr>
        <p:txBody>
          <a:bodyPr/>
          <a:lstStyle/>
          <a:p>
            <a:r>
              <a:rPr lang="ru-RU" sz="1800" smtClean="0">
                <a:solidFill>
                  <a:srgbClr val="006AB3"/>
                </a:solidFill>
                <a:latin typeface="Arial" charset="0"/>
                <a:cs typeface="Arial" charset="0"/>
              </a:rPr>
              <a:t>используется звукоусиливающая аппаратура как коллективного, так и индивидуального пользования</a:t>
            </a:r>
          </a:p>
          <a:p>
            <a:r>
              <a:rPr lang="ru-RU" sz="1800" smtClean="0">
                <a:solidFill>
                  <a:srgbClr val="006AB3"/>
                </a:solidFill>
                <a:latin typeface="Arial" charset="0"/>
                <a:cs typeface="Arial" charset="0"/>
              </a:rPr>
              <a:t>привлекается ассистент-сурдопереводчик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1325563"/>
            <a:ext cx="8113713" cy="404812"/>
          </a:xfrm>
          <a:prstGeom prst="rect">
            <a:avLst/>
          </a:prstGeom>
          <a:solidFill>
            <a:srgbClr val="006AB3"/>
          </a:solidFill>
          <a:ln>
            <a:solidFill>
              <a:srgbClr val="FF993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</a:rPr>
              <a:t>Для глухих и слабослышащих участников экзамена</a:t>
            </a:r>
          </a:p>
        </p:txBody>
      </p:sp>
      <p:pic>
        <p:nvPicPr>
          <p:cNvPr id="18437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1863" y="3500438"/>
            <a:ext cx="2306637" cy="31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3500438"/>
            <a:ext cx="1952625" cy="258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Рисунок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675" y="3573463"/>
            <a:ext cx="2276475" cy="295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534400" cy="838200"/>
          </a:xfrm>
        </p:spPr>
        <p:txBody>
          <a:bodyPr/>
          <a:lstStyle/>
          <a:p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Подготовка экзамена: особенности организации аудиторий для участников ЕГЭ  с ОВЗ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5138" y="1960563"/>
            <a:ext cx="8066087" cy="4392612"/>
          </a:xfrm>
          <a:solidFill>
            <a:schemeClr val="bg1"/>
          </a:solidFill>
          <a:ln>
            <a:solidFill>
              <a:srgbClr val="CC6600"/>
            </a:solidFill>
          </a:ln>
        </p:spPr>
        <p:txBody>
          <a:bodyPr>
            <a:normAutofit/>
          </a:bodyPr>
          <a:lstStyle/>
          <a:p>
            <a:pPr>
              <a:defRPr/>
            </a:pPr>
            <a:endParaRPr lang="ru-RU" sz="18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1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письменные </a:t>
            </a:r>
            <a:r>
              <a:rPr lang="ru-RU" sz="1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задания могут выполнятся на компьютере </a:t>
            </a:r>
            <a:r>
              <a:rPr lang="ru-RU" sz="1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со специализированным </a:t>
            </a:r>
            <a:r>
              <a:rPr lang="ru-RU" sz="1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программным обеспечением </a:t>
            </a:r>
            <a:r>
              <a:rPr lang="ru-RU" sz="1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(без доступа к сети «Интернет»)</a:t>
            </a:r>
          </a:p>
          <a:p>
            <a:pPr marL="0" indent="0">
              <a:buFontTx/>
              <a:buNone/>
              <a:defRPr/>
            </a:pPr>
            <a:endParaRPr lang="ru-RU" sz="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1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перенос ответов участника с компьютера в </a:t>
            </a:r>
            <a:r>
              <a:rPr lang="ru-RU" sz="1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стандартные бланки </a:t>
            </a:r>
            <a:r>
              <a:rPr lang="ru-RU" sz="1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ответов осуществляется ассистентом </a:t>
            </a:r>
            <a:r>
              <a:rPr lang="ru-RU" sz="1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 присутствии </a:t>
            </a:r>
            <a:r>
              <a:rPr lang="ru-RU" sz="1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члена ГЭК</a:t>
            </a:r>
            <a:endParaRPr lang="ru-RU" sz="1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1347788"/>
            <a:ext cx="8074025" cy="612775"/>
          </a:xfrm>
          <a:prstGeom prst="rect">
            <a:avLst/>
          </a:prstGeom>
          <a:solidFill>
            <a:srgbClr val="006AB3"/>
          </a:solidFill>
          <a:ln>
            <a:solidFill>
              <a:srgbClr val="FF993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Для участников экзамена </a:t>
            </a:r>
            <a:br>
              <a:rPr lang="ru-RU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 нарушениями опорно-двигательного аппарата </a:t>
            </a:r>
          </a:p>
        </p:txBody>
      </p:sp>
      <p:pic>
        <p:nvPicPr>
          <p:cNvPr id="19461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25" y="4292600"/>
            <a:ext cx="2044700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4249738"/>
            <a:ext cx="1966913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Рисунок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375" y="4233863"/>
            <a:ext cx="1997075" cy="262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534400" cy="838200"/>
          </a:xfrm>
        </p:spPr>
        <p:txBody>
          <a:bodyPr/>
          <a:lstStyle/>
          <a:p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Подготовка экзамена: особенности организации ППЭ </a:t>
            </a:r>
            <a:b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и аудиторий для участников ЕГЭ  с ОВЗ </a:t>
            </a:r>
            <a:b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на дому/на базе медицинского учреждения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2209800"/>
            <a:ext cx="8066088" cy="4143375"/>
          </a:xfrm>
          <a:solidFill>
            <a:schemeClr val="bg1"/>
          </a:solidFill>
          <a:ln>
            <a:solidFill>
              <a:srgbClr val="CC6600"/>
            </a:solidFill>
          </a:ln>
        </p:spPr>
        <p:txBody>
          <a:bodyPr>
            <a:normAutofit lnSpcReduction="10000"/>
          </a:bodyPr>
          <a:lstStyle/>
          <a:p>
            <a:pPr>
              <a:defRPr/>
            </a:pPr>
            <a:endParaRPr lang="ru-RU" sz="18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ru-RU" sz="1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Организуется по месту жительства /нахождения медицинского учреждения</a:t>
            </a:r>
          </a:p>
          <a:p>
            <a:pPr marL="0" indent="0" algn="just">
              <a:buFontTx/>
              <a:buNone/>
              <a:defRPr/>
            </a:pPr>
            <a:endParaRPr lang="ru-RU" sz="18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ru-RU" sz="1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Применяется бумажная технология/допускается использование печати ЭМ в ППЭ</a:t>
            </a:r>
          </a:p>
          <a:p>
            <a:pPr marL="0" indent="0" algn="just">
              <a:buFontTx/>
              <a:buNone/>
              <a:defRPr/>
            </a:pPr>
            <a:endParaRPr lang="ru-RU" sz="18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ru-RU" sz="1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Присутствуют: член ГЭК, руководитель ППЭ, не менее одного организатора, ассистент</a:t>
            </a:r>
          </a:p>
          <a:p>
            <a:pPr marL="0" indent="0" algn="just">
              <a:buFontTx/>
              <a:buNone/>
              <a:defRPr/>
            </a:pPr>
            <a:endParaRPr lang="ru-RU" sz="18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ru-RU" sz="1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Обеспечивается видеонаблюдение в режиме «офлайн»</a:t>
            </a:r>
          </a:p>
          <a:p>
            <a:pPr marL="0" indent="0" algn="just">
              <a:buFontTx/>
              <a:buNone/>
              <a:defRPr/>
            </a:pPr>
            <a:endParaRPr lang="ru-RU" sz="18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ru-RU" sz="1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При проведении ЕГЭ по иностранному языку  с разделом «Говорение» организуется только одна аудитория</a:t>
            </a:r>
            <a:endParaRPr lang="ru-RU" sz="1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9600" y="1524000"/>
            <a:ext cx="8074025" cy="612775"/>
          </a:xfrm>
          <a:prstGeom prst="rect">
            <a:avLst/>
          </a:prstGeom>
          <a:solidFill>
            <a:srgbClr val="006AB3"/>
          </a:solidFill>
          <a:ln>
            <a:solidFill>
              <a:srgbClr val="FF993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Предъявляются минимальные требования </a:t>
            </a:r>
            <a:br>
              <a:rPr lang="ru-RU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 процедуре и технологии проведения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534400" cy="1066800"/>
          </a:xfrm>
        </p:spPr>
        <p:txBody>
          <a:bodyPr/>
          <a:lstStyle/>
          <a:p>
            <a:r>
              <a:rPr lang="ru-RU" alt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Подготовка экзамена:</a:t>
            </a:r>
            <a:br>
              <a:rPr lang="ru-RU" alt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alt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лица, привлекаемые к проведению ЕГЭ</a:t>
            </a:r>
          </a:p>
        </p:txBody>
      </p:sp>
      <p:sp>
        <p:nvSpPr>
          <p:cNvPr id="21507" name="Прямоугольник 3"/>
          <p:cNvSpPr>
            <a:spLocks noChangeArrowheads="1"/>
          </p:cNvSpPr>
          <p:nvPr/>
        </p:nvSpPr>
        <p:spPr bwMode="auto">
          <a:xfrm>
            <a:off x="1908175" y="1484313"/>
            <a:ext cx="42037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58763" indent="-258763">
              <a:buFont typeface="Arial" charset="0"/>
              <a:buChar char="•"/>
            </a:pPr>
            <a:r>
              <a:rPr lang="ru-RU" altLang="ru-RU" sz="1800">
                <a:solidFill>
                  <a:srgbClr val="0070C0"/>
                </a:solidFill>
                <a:latin typeface="Arial" charset="0"/>
              </a:rPr>
              <a:t>руководитель и организаторы ППЭ</a:t>
            </a:r>
          </a:p>
        </p:txBody>
      </p:sp>
      <p:pic>
        <p:nvPicPr>
          <p:cNvPr id="21508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268413"/>
            <a:ext cx="984250" cy="183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Прямоугольник 5"/>
          <p:cNvSpPr>
            <a:spLocks noChangeArrowheads="1"/>
          </p:cNvSpPr>
          <p:nvPr/>
        </p:nvSpPr>
        <p:spPr bwMode="auto">
          <a:xfrm>
            <a:off x="1908175" y="2349500"/>
            <a:ext cx="2328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58763" indent="-258763">
              <a:buFont typeface="Arial" charset="0"/>
              <a:buChar char="•"/>
            </a:pPr>
            <a:r>
              <a:rPr lang="ru-RU" altLang="ru-RU" sz="1800">
                <a:solidFill>
                  <a:srgbClr val="0070C0"/>
                </a:solidFill>
                <a:latin typeface="Arial" charset="0"/>
              </a:rPr>
              <a:t>руководитель ОО</a:t>
            </a:r>
          </a:p>
        </p:txBody>
      </p:sp>
      <p:pic>
        <p:nvPicPr>
          <p:cNvPr id="21510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2205038"/>
            <a:ext cx="982663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Прямоугольник 7"/>
          <p:cNvSpPr>
            <a:spLocks noChangeArrowheads="1"/>
          </p:cNvSpPr>
          <p:nvPr/>
        </p:nvSpPr>
        <p:spPr bwMode="auto">
          <a:xfrm>
            <a:off x="2687638" y="3151188"/>
            <a:ext cx="5664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58763" indent="-258763">
              <a:buFont typeface="Arial" charset="0"/>
              <a:buChar char="•"/>
            </a:pPr>
            <a:r>
              <a:rPr lang="ru-RU" altLang="ru-RU" sz="1800">
                <a:solidFill>
                  <a:srgbClr val="0070C0"/>
                </a:solidFill>
                <a:latin typeface="Arial" charset="0"/>
              </a:rPr>
              <a:t>члены ГЭК, в том числе с токенами (не менее 2)</a:t>
            </a:r>
          </a:p>
        </p:txBody>
      </p:sp>
      <p:pic>
        <p:nvPicPr>
          <p:cNvPr id="21512" name="Рисунок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3663" y="1341438"/>
            <a:ext cx="13081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Рисунок 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8175" y="2800350"/>
            <a:ext cx="8636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Рисунок 1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72450" y="5013325"/>
            <a:ext cx="971550" cy="147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Рисунок 11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650" y="3933825"/>
            <a:ext cx="1008063" cy="107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6" name="Прямоугольник 12"/>
          <p:cNvSpPr>
            <a:spLocks noChangeArrowheads="1"/>
          </p:cNvSpPr>
          <p:nvPr/>
        </p:nvSpPr>
        <p:spPr bwMode="auto">
          <a:xfrm>
            <a:off x="4284663" y="3933825"/>
            <a:ext cx="323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58763" indent="-258763">
              <a:buFont typeface="Arial" charset="0"/>
              <a:buChar char="•"/>
            </a:pPr>
            <a:r>
              <a:rPr lang="ru-RU" altLang="ru-RU" sz="1800">
                <a:solidFill>
                  <a:srgbClr val="0070C0"/>
                </a:solidFill>
                <a:latin typeface="Arial" charset="0"/>
              </a:rPr>
              <a:t>технические специалисты</a:t>
            </a:r>
          </a:p>
        </p:txBody>
      </p:sp>
      <p:sp>
        <p:nvSpPr>
          <p:cNvPr id="21517" name="Прямоугольник 13"/>
          <p:cNvSpPr>
            <a:spLocks noChangeArrowheads="1"/>
          </p:cNvSpPr>
          <p:nvPr/>
        </p:nvSpPr>
        <p:spPr bwMode="auto">
          <a:xfrm>
            <a:off x="1403350" y="4221163"/>
            <a:ext cx="43830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58763" indent="-258763">
              <a:buFont typeface="Arial" charset="0"/>
              <a:buChar char="•"/>
            </a:pPr>
            <a:r>
              <a:rPr lang="ru-RU" altLang="ru-RU" sz="1800">
                <a:solidFill>
                  <a:srgbClr val="0070C0"/>
                </a:solidFill>
                <a:latin typeface="Arial" charset="0"/>
              </a:rPr>
              <a:t>медицинские работники, ассистенты</a:t>
            </a:r>
          </a:p>
        </p:txBody>
      </p:sp>
      <p:sp>
        <p:nvSpPr>
          <p:cNvPr id="21518" name="Прямоугольник 14"/>
          <p:cNvSpPr>
            <a:spLocks noChangeArrowheads="1"/>
          </p:cNvSpPr>
          <p:nvPr/>
        </p:nvSpPr>
        <p:spPr bwMode="auto">
          <a:xfrm>
            <a:off x="2219325" y="5016500"/>
            <a:ext cx="59944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58763" indent="-258763">
              <a:buFont typeface="Arial" charset="0"/>
              <a:buChar char="•"/>
            </a:pPr>
            <a:r>
              <a:rPr lang="ru-RU" altLang="ru-RU" sz="1800">
                <a:solidFill>
                  <a:srgbClr val="0070C0"/>
                </a:solidFill>
                <a:latin typeface="Arial" charset="0"/>
              </a:rPr>
              <a:t>сотрудники, осуществляющие охрану правопорядка и (или) сотрудники органов внутренних дел (полиции)</a:t>
            </a:r>
          </a:p>
        </p:txBody>
      </p:sp>
      <p:sp>
        <p:nvSpPr>
          <p:cNvPr id="21519" name="Прямоугольник 15"/>
          <p:cNvSpPr>
            <a:spLocks noChangeArrowheads="1"/>
          </p:cNvSpPr>
          <p:nvPr/>
        </p:nvSpPr>
        <p:spPr bwMode="auto">
          <a:xfrm>
            <a:off x="468313" y="6165850"/>
            <a:ext cx="61864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58763" indent="-258763">
              <a:buFont typeface="Arial" charset="0"/>
              <a:buChar char="•"/>
            </a:pPr>
            <a:r>
              <a:rPr lang="ru-RU" altLang="ru-RU" sz="1800">
                <a:solidFill>
                  <a:srgbClr val="0070C0"/>
                </a:solidFill>
                <a:latin typeface="Arial" charset="0"/>
              </a:rPr>
              <a:t>представители ОО, сопровождающие участников </a:t>
            </a:r>
          </a:p>
        </p:txBody>
      </p:sp>
      <p:pic>
        <p:nvPicPr>
          <p:cNvPr id="21520" name="Рисунок 16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738563"/>
            <a:ext cx="1063625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1" name="Рисунок 17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71550" y="4437063"/>
            <a:ext cx="627063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57200" y="2286000"/>
            <a:ext cx="8534400" cy="1449388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CC66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tIns="108000" bIns="108000">
            <a:spAutoFit/>
          </a:bodyPr>
          <a:lstStyle/>
          <a:p>
            <a:pPr algn="just">
              <a:defRPr/>
            </a:pPr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иметь при себе средства связи, электронно-вычислительную технику, фото-, аудио- и видеоаппаратуру, справочные материалы, письменные заметки и иные средства хранения и передачи информации, художественную литературу и т.д.</a:t>
            </a:r>
          </a:p>
        </p:txBody>
      </p:sp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457200" y="1905000"/>
            <a:ext cx="868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400" b="1" i="1">
                <a:solidFill>
                  <a:srgbClr val="FF0000"/>
                </a:solidFill>
                <a:latin typeface="Arial" charset="0"/>
                <a:cs typeface="Arial" charset="0"/>
              </a:rPr>
              <a:t>ЗАПРЕЩАЕТСЯ:</a:t>
            </a:r>
          </a:p>
        </p:txBody>
      </p:sp>
      <p:sp>
        <p:nvSpPr>
          <p:cNvPr id="4100" name="Прямоугольник 5"/>
          <p:cNvSpPr>
            <a:spLocks noChangeArrowheads="1"/>
          </p:cNvSpPr>
          <p:nvPr/>
        </p:nvSpPr>
        <p:spPr bwMode="auto">
          <a:xfrm>
            <a:off x="457200" y="1066800"/>
            <a:ext cx="8458200" cy="708025"/>
          </a:xfrm>
          <a:prstGeom prst="rect">
            <a:avLst/>
          </a:prstGeom>
          <a:solidFill>
            <a:schemeClr val="bg1"/>
          </a:solidFill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 i="1">
                <a:solidFill>
                  <a:srgbClr val="0033CC"/>
                </a:solidFill>
                <a:latin typeface="Arial" charset="0"/>
                <a:cs typeface="Arial" charset="0"/>
              </a:rPr>
              <a:t>Организатору необходимо помнить, что экзамен проходит </a:t>
            </a:r>
          </a:p>
          <a:p>
            <a:pPr algn="just"/>
            <a:r>
              <a:rPr lang="ru-RU" sz="2000" b="1" i="1">
                <a:solidFill>
                  <a:srgbClr val="0033CC"/>
                </a:solidFill>
                <a:latin typeface="Arial" charset="0"/>
                <a:cs typeface="Arial" charset="0"/>
              </a:rPr>
              <a:t>в спокойной и доброжелательной обстановке</a:t>
            </a:r>
            <a:endParaRPr lang="ru-RU" sz="2000" b="1" i="1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457200" y="5181600"/>
            <a:ext cx="8502650" cy="1449388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CC66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tIns="108000" bIns="108000">
            <a:spAutoFit/>
          </a:bodyPr>
          <a:lstStyle/>
          <a:p>
            <a:pPr algn="just">
              <a:defRPr/>
            </a:pPr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оказывать содействие  участникам ЕГЭ, в том числе  передавать им средства связи, электронно-вычислительную технику, фото-, аудио- и видеоаппаратуру, справочные материалы, письменные заметки и иные средства  хранения и передачи информации</a:t>
            </a: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457200" y="3886200"/>
            <a:ext cx="8534400" cy="1141413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CC66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tIns="108000" bIns="108000">
            <a:spAutoFit/>
          </a:bodyPr>
          <a:lstStyle/>
          <a:p>
            <a:pPr algn="just">
              <a:defRPr/>
            </a:pPr>
            <a:r>
              <a:rPr lang="ru-RU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выносить из аудитории и ППЭ экзаменационные материалы на бумажном или электронном носителях, фотографировать экзаменационные материалы </a:t>
            </a:r>
          </a:p>
        </p:txBody>
      </p:sp>
      <p:sp>
        <p:nvSpPr>
          <p:cNvPr id="4103" name="Rectangle 4"/>
          <p:cNvSpPr>
            <a:spLocks noChangeArrowheads="1"/>
          </p:cNvSpPr>
          <p:nvPr/>
        </p:nvSpPr>
        <p:spPr bwMode="auto">
          <a:xfrm>
            <a:off x="457200" y="609600"/>
            <a:ext cx="845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>
                <a:solidFill>
                  <a:srgbClr val="002060"/>
                </a:solidFill>
                <a:latin typeface="Arial" charset="0"/>
                <a:cs typeface="Arial" charset="0"/>
              </a:rPr>
              <a:t>Организаторы  ППЭ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2225" y="2997200"/>
            <a:ext cx="180975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Рисунок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4738" y="2492375"/>
            <a:ext cx="1885950" cy="204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Заголовок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8686800" cy="685800"/>
          </a:xfrm>
        </p:spPr>
        <p:txBody>
          <a:bodyPr/>
          <a:lstStyle/>
          <a:p>
            <a:r>
              <a:rPr lang="ru-RU" alt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Подготовка экзамена: лица, имеющие право находиться в ППЭ в день экзамена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313" y="1347788"/>
            <a:ext cx="7683500" cy="528637"/>
          </a:xfrm>
          <a:prstGeom prst="round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Представители СМИ</a:t>
            </a:r>
          </a:p>
        </p:txBody>
      </p:sp>
      <p:pic>
        <p:nvPicPr>
          <p:cNvPr id="22534" name="Рисунок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1916113"/>
            <a:ext cx="908050" cy="6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Рисунок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83413" y="1700213"/>
            <a:ext cx="1703387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1122363" y="1989138"/>
            <a:ext cx="5641975" cy="765175"/>
          </a:xfrm>
          <a:prstGeom prst="roundRect">
            <a:avLst/>
          </a:prstGeom>
          <a:solidFill>
            <a:schemeClr val="bg1"/>
          </a:solidFill>
          <a:ln>
            <a:solidFill>
              <a:srgbClr val="FF9933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260193" indent="-260193" algn="just">
              <a:defRPr/>
            </a:pPr>
            <a:r>
              <a:rPr lang="ru-RU" sz="1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присутствуют в аудиториях только </a:t>
            </a:r>
            <a:r>
              <a:rPr lang="ru-RU" sz="1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до момента  начала печати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754313" y="2874963"/>
            <a:ext cx="6167437" cy="554037"/>
          </a:xfrm>
          <a:prstGeom prst="round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Общественные наблюдатели</a:t>
            </a:r>
          </a:p>
        </p:txBody>
      </p:sp>
      <p:pic>
        <p:nvPicPr>
          <p:cNvPr id="22538" name="Рисунок 8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8275" y="2781300"/>
            <a:ext cx="135255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1979613" y="3573463"/>
            <a:ext cx="6904037" cy="1587500"/>
          </a:xfrm>
          <a:prstGeom prst="roundRect">
            <a:avLst/>
          </a:prstGeom>
          <a:solidFill>
            <a:schemeClr val="bg1"/>
          </a:solidFill>
          <a:ln>
            <a:solidFill>
              <a:srgbClr val="FF993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195144" indent="-195144" algn="just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имеют удостоверение об аккредитации;</a:t>
            </a:r>
          </a:p>
          <a:p>
            <a:pPr marL="195144" indent="-195144" algn="just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могут свободно перемещаться по ППЭ (</a:t>
            </a:r>
            <a:r>
              <a:rPr lang="ru-RU" sz="16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при этом в одной аудитории находится не более одного общественного наблюдателя</a:t>
            </a:r>
            <a:r>
              <a:rPr lang="ru-RU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);</a:t>
            </a:r>
          </a:p>
          <a:p>
            <a:pPr marL="195144" indent="-195144" algn="just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фиксируют все нарушения во время проведения экзамена и доводят до членов ГЭК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55650" y="5300663"/>
            <a:ext cx="5616575" cy="552450"/>
          </a:xfrm>
          <a:prstGeom prst="round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Должностные лица </a:t>
            </a:r>
            <a:r>
              <a:rPr lang="ru-RU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Рособрнадзора</a:t>
            </a:r>
            <a:r>
              <a:rPr lang="ru-RU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ОИВ субъекта РФ</a:t>
            </a:r>
          </a:p>
        </p:txBody>
      </p:sp>
      <p:sp>
        <p:nvSpPr>
          <p:cNvPr id="22541" name="Прямоугольник 13"/>
          <p:cNvSpPr>
            <a:spLocks noChangeArrowheads="1"/>
          </p:cNvSpPr>
          <p:nvPr/>
        </p:nvSpPr>
        <p:spPr bwMode="auto">
          <a:xfrm>
            <a:off x="457200" y="5943600"/>
            <a:ext cx="8534400" cy="830263"/>
          </a:xfrm>
          <a:prstGeom prst="rect">
            <a:avLst/>
          </a:prstGeom>
          <a:solidFill>
            <a:schemeClr val="bg1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FF0000"/>
                </a:solidFill>
                <a:latin typeface="Arial" charset="0"/>
                <a:cs typeface="Arial" charset="0"/>
              </a:rPr>
              <a:t>Допуск в ППЭ вышеперечисленных лиц осуществляется при наличии документов, удостоверяющих личность, и документов, подтверждающих их полномочия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534400" cy="1295400"/>
          </a:xfrm>
        </p:spPr>
        <p:txBody>
          <a:bodyPr/>
          <a:lstStyle/>
          <a:p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Подготовка экзамена:</a:t>
            </a:r>
            <a:b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информационная безопасность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12738" y="1295400"/>
            <a:ext cx="8678862" cy="1319213"/>
          </a:xfrm>
          <a:prstGeom prst="rect">
            <a:avLst/>
          </a:prstGeom>
          <a:solidFill>
            <a:schemeClr val="bg1"/>
          </a:solidFill>
          <a:ln>
            <a:solidFill>
              <a:srgbClr val="FF9933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ЗАПРЕЩАЕТСЯ</a:t>
            </a:r>
            <a:endParaRPr lang="ru-RU" sz="1024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1600" b="1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Иметь при себе и использовать средства связи (</a:t>
            </a:r>
            <a:r>
              <a:rPr lang="ru-RU" sz="1600" b="1" i="1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кроме штаба ППЭ по служебной необходимости определенным категориям работников</a:t>
            </a:r>
            <a:r>
              <a:rPr lang="ru-RU" sz="1600" b="1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), электронно-вычислительную технику, фото, аудио и видеоаппаратуру, и иные средства передачи информации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14475" y="2667000"/>
            <a:ext cx="5830888" cy="2897188"/>
          </a:xfrm>
          <a:prstGeom prst="roundRect">
            <a:avLst/>
          </a:prstGeom>
          <a:solidFill>
            <a:schemeClr val="bg1"/>
          </a:solidFill>
          <a:ln>
            <a:solidFill>
              <a:srgbClr val="FF993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i="1" u="sng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Категорически запрещается: </a:t>
            </a:r>
          </a:p>
          <a:p>
            <a:pPr algn="ctr">
              <a:defRPr/>
            </a:pPr>
            <a:r>
              <a:rPr lang="ru-RU" sz="1593" b="1" i="1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* выносить из аудиторий и ППЭ экзаменационные материалы на</a:t>
            </a:r>
          </a:p>
          <a:p>
            <a:pPr algn="ctr">
              <a:defRPr/>
            </a:pPr>
            <a:r>
              <a:rPr lang="ru-RU" sz="1593" b="1" i="1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бумажных или электронных носителях</a:t>
            </a:r>
          </a:p>
          <a:p>
            <a:pPr algn="ctr">
              <a:defRPr/>
            </a:pPr>
            <a:r>
              <a:rPr lang="ru-RU" sz="1593" b="1" i="1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* фотографировать КИМ  и бланки ответов экзаменационных работ</a:t>
            </a:r>
          </a:p>
          <a:p>
            <a:pPr algn="ctr">
              <a:defRPr/>
            </a:pPr>
            <a:r>
              <a:rPr lang="ru-RU" sz="1593" b="1" i="1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*передавать информацию третьим лицам</a:t>
            </a:r>
          </a:p>
        </p:txBody>
      </p:sp>
      <p:pic>
        <p:nvPicPr>
          <p:cNvPr id="23557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97288"/>
            <a:ext cx="1514475" cy="113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3325" y="3697288"/>
            <a:ext cx="1430338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Рисунок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" y="3854450"/>
            <a:ext cx="1144588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Рисунок 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25" y="3894138"/>
            <a:ext cx="10652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Рисунок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69200" y="3795713"/>
            <a:ext cx="1316038" cy="102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Рисунок 1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3325" y="3727450"/>
            <a:ext cx="1317625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990600" y="5867400"/>
            <a:ext cx="6873875" cy="596900"/>
          </a:xfrm>
          <a:prstGeom prst="roundRect">
            <a:avLst/>
          </a:prstGeom>
          <a:solidFill>
            <a:srgbClr val="006AB3"/>
          </a:solidFill>
          <a:ln>
            <a:solidFill>
              <a:srgbClr val="FF993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Федеральный закон от 30 декабря 2001 г. № 195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«Кодекс Российской Федерации об административных  правонарушениях»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534400" cy="762000"/>
          </a:xfrm>
        </p:spPr>
        <p:txBody>
          <a:bodyPr/>
          <a:lstStyle/>
          <a:p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Подготовка экзамена: </a:t>
            </a:r>
            <a:b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экзаменационные материалы</a:t>
            </a:r>
          </a:p>
        </p:txBody>
      </p:sp>
      <p:pic>
        <p:nvPicPr>
          <p:cNvPr id="24579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1484313"/>
            <a:ext cx="8229600" cy="2903537"/>
          </a:xfrm>
          <a:solidFill>
            <a:schemeClr val="bg1"/>
          </a:solidFill>
        </p:spPr>
      </p:pic>
      <p:sp>
        <p:nvSpPr>
          <p:cNvPr id="3" name="Прямоугольник 2"/>
          <p:cNvSpPr/>
          <p:nvPr/>
        </p:nvSpPr>
        <p:spPr>
          <a:xfrm>
            <a:off x="468313" y="4724400"/>
            <a:ext cx="8064500" cy="1225550"/>
          </a:xfrm>
          <a:prstGeom prst="rect">
            <a:avLst/>
          </a:prstGeom>
          <a:solidFill>
            <a:srgbClr val="025B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случае использования бумажной технологии </a:t>
            </a:r>
            <a:b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(на дому, в медицинских учреждениях) </a:t>
            </a:r>
            <a:r>
              <a:rPr lang="ru-RU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спецпакеты</a:t>
            </a:r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по 5 ИК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63938" y="3860800"/>
            <a:ext cx="2520950" cy="360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534400" cy="914400"/>
          </a:xfrm>
        </p:spPr>
        <p:txBody>
          <a:bodyPr/>
          <a:lstStyle/>
          <a:p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Подготовка экзамена: </a:t>
            </a:r>
            <a:b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экзаменационные материалы</a:t>
            </a:r>
          </a:p>
        </p:txBody>
      </p:sp>
      <p:sp>
        <p:nvSpPr>
          <p:cNvPr id="25603" name="Объект 3"/>
          <p:cNvSpPr>
            <a:spLocks noGrp="1"/>
          </p:cNvSpPr>
          <p:nvPr>
            <p:ph idx="1"/>
          </p:nvPr>
        </p:nvSpPr>
        <p:spPr>
          <a:xfrm>
            <a:off x="533400" y="2057400"/>
            <a:ext cx="3754438" cy="2554288"/>
          </a:xfrm>
          <a:solidFill>
            <a:schemeClr val="bg1"/>
          </a:solidFill>
          <a:ln>
            <a:solidFill>
              <a:srgbClr val="FF9933"/>
            </a:solidFill>
          </a:ln>
        </p:spPr>
        <p:txBody>
          <a:bodyPr>
            <a:spAutoFit/>
          </a:bodyPr>
          <a:lstStyle/>
          <a:p>
            <a:pPr marL="0" indent="0" algn="ctr">
              <a:buFontTx/>
              <a:buNone/>
            </a:pPr>
            <a:r>
              <a:rPr lang="ru-RU" sz="2000" b="1" smtClean="0">
                <a:solidFill>
                  <a:srgbClr val="0033CC"/>
                </a:solidFill>
                <a:latin typeface="Arial" charset="0"/>
                <a:cs typeface="Arial" charset="0"/>
              </a:rPr>
              <a:t>Электронные ЭМ шифруются пакетами </a:t>
            </a:r>
            <a:br>
              <a:rPr lang="ru-RU" sz="2000" b="1" smtClean="0">
                <a:solidFill>
                  <a:srgbClr val="0033CC"/>
                </a:solidFill>
                <a:latin typeface="Arial" charset="0"/>
                <a:cs typeface="Arial" charset="0"/>
              </a:rPr>
            </a:br>
            <a:r>
              <a:rPr lang="ru-RU" sz="2000" b="1" smtClean="0">
                <a:solidFill>
                  <a:srgbClr val="0033CC"/>
                </a:solidFill>
                <a:latin typeface="Arial" charset="0"/>
                <a:cs typeface="Arial" charset="0"/>
              </a:rPr>
              <a:t>по 15 и 5 штук, записываются </a:t>
            </a:r>
            <a:br>
              <a:rPr lang="ru-RU" sz="2000" b="1" smtClean="0">
                <a:solidFill>
                  <a:srgbClr val="0033CC"/>
                </a:solidFill>
                <a:latin typeface="Arial" charset="0"/>
                <a:cs typeface="Arial" charset="0"/>
              </a:rPr>
            </a:br>
            <a:r>
              <a:rPr lang="ru-RU" sz="2000" b="1" smtClean="0">
                <a:solidFill>
                  <a:srgbClr val="0033CC"/>
                </a:solidFill>
                <a:latin typeface="Arial" charset="0"/>
                <a:cs typeface="Arial" charset="0"/>
              </a:rPr>
              <a:t>на компакт-диск </a:t>
            </a:r>
            <a:br>
              <a:rPr lang="ru-RU" sz="2000" b="1" smtClean="0">
                <a:solidFill>
                  <a:srgbClr val="0033CC"/>
                </a:solidFill>
                <a:latin typeface="Arial" charset="0"/>
                <a:cs typeface="Arial" charset="0"/>
              </a:rPr>
            </a:br>
            <a:r>
              <a:rPr lang="ru-RU" sz="2000" b="1" smtClean="0">
                <a:solidFill>
                  <a:srgbClr val="0033CC"/>
                </a:solidFill>
                <a:latin typeface="Arial" charset="0"/>
                <a:cs typeface="Arial" charset="0"/>
              </a:rPr>
              <a:t>и вкладываются </a:t>
            </a:r>
            <a:br>
              <a:rPr lang="ru-RU" sz="2000" b="1" smtClean="0">
                <a:solidFill>
                  <a:srgbClr val="0033CC"/>
                </a:solidFill>
                <a:latin typeface="Arial" charset="0"/>
                <a:cs typeface="Arial" charset="0"/>
              </a:rPr>
            </a:br>
            <a:r>
              <a:rPr lang="ru-RU" sz="2000" b="1" smtClean="0">
                <a:solidFill>
                  <a:srgbClr val="0033CC"/>
                </a:solidFill>
                <a:latin typeface="Arial" charset="0"/>
                <a:cs typeface="Arial" charset="0"/>
              </a:rPr>
              <a:t>в доставочный </a:t>
            </a:r>
            <a:br>
              <a:rPr lang="ru-RU" sz="2000" b="1" smtClean="0">
                <a:solidFill>
                  <a:srgbClr val="0033CC"/>
                </a:solidFill>
                <a:latin typeface="Arial" charset="0"/>
                <a:cs typeface="Arial" charset="0"/>
              </a:rPr>
            </a:br>
            <a:r>
              <a:rPr lang="ru-RU" sz="2000" b="1" smtClean="0">
                <a:solidFill>
                  <a:srgbClr val="0033CC"/>
                </a:solidFill>
                <a:latin typeface="Arial" charset="0"/>
                <a:cs typeface="Arial" charset="0"/>
              </a:rPr>
              <a:t>сейф-пакет малый</a:t>
            </a:r>
          </a:p>
        </p:txBody>
      </p:sp>
      <p:sp>
        <p:nvSpPr>
          <p:cNvPr id="25604" name="object 7"/>
          <p:cNvSpPr>
            <a:spLocks noChangeArrowheads="1"/>
          </p:cNvSpPr>
          <p:nvPr/>
        </p:nvSpPr>
        <p:spPr bwMode="auto">
          <a:xfrm rot="-5400000">
            <a:off x="4644232" y="1772444"/>
            <a:ext cx="2087562" cy="208915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5605" name="object 6"/>
          <p:cNvSpPr>
            <a:spLocks noChangeArrowheads="1"/>
          </p:cNvSpPr>
          <p:nvPr/>
        </p:nvSpPr>
        <p:spPr bwMode="auto">
          <a:xfrm rot="-5400000">
            <a:off x="6480175" y="4040188"/>
            <a:ext cx="2232025" cy="230505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534400" cy="990600"/>
          </a:xfrm>
        </p:spPr>
        <p:txBody>
          <a:bodyPr/>
          <a:lstStyle/>
          <a:p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Подготовка экзамена:</a:t>
            </a:r>
            <a:b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доставка ЭМ в ППЭ</a:t>
            </a:r>
          </a:p>
        </p:txBody>
      </p:sp>
      <p:sp>
        <p:nvSpPr>
          <p:cNvPr id="26627" name="Объект 3"/>
          <p:cNvSpPr>
            <a:spLocks noGrp="1"/>
          </p:cNvSpPr>
          <p:nvPr>
            <p:ph idx="1"/>
          </p:nvPr>
        </p:nvSpPr>
        <p:spPr>
          <a:xfrm>
            <a:off x="3124200" y="1371600"/>
            <a:ext cx="2819400" cy="369888"/>
          </a:xfrm>
          <a:solidFill>
            <a:schemeClr val="bg1"/>
          </a:solidFill>
          <a:ln w="19050">
            <a:solidFill>
              <a:srgbClr val="CC6600"/>
            </a:solidFill>
          </a:ln>
        </p:spPr>
        <p:txBody>
          <a:bodyPr>
            <a:spAutoFit/>
          </a:bodyPr>
          <a:lstStyle/>
          <a:p>
            <a:pPr marL="0" indent="0" algn="ctr">
              <a:buFontTx/>
              <a:buNone/>
            </a:pPr>
            <a:r>
              <a:rPr lang="ru-RU" sz="1800" b="1" smtClean="0">
                <a:solidFill>
                  <a:srgbClr val="0070C0"/>
                </a:solidFill>
                <a:latin typeface="Arial" charset="0"/>
                <a:cs typeface="Arial" charset="0"/>
              </a:rPr>
              <a:t>ППЭ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3429000" y="1828800"/>
            <a:ext cx="0" cy="530225"/>
          </a:xfrm>
          <a:prstGeom prst="straightConnector1">
            <a:avLst/>
          </a:prstGeom>
          <a:ln w="57150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5562600" y="1828800"/>
            <a:ext cx="0" cy="530225"/>
          </a:xfrm>
          <a:prstGeom prst="straightConnector1">
            <a:avLst/>
          </a:prstGeom>
          <a:ln w="57150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0" name="TextBox 9"/>
          <p:cNvSpPr txBox="1">
            <a:spLocks noChangeArrowheads="1"/>
          </p:cNvSpPr>
          <p:nvPr/>
        </p:nvSpPr>
        <p:spPr bwMode="auto">
          <a:xfrm>
            <a:off x="2667000" y="2514600"/>
            <a:ext cx="1390650" cy="523875"/>
          </a:xfrm>
          <a:prstGeom prst="rect">
            <a:avLst/>
          </a:prstGeom>
          <a:solidFill>
            <a:schemeClr val="bg1"/>
          </a:solidFill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FF0000"/>
                </a:solidFill>
                <a:latin typeface="Arial" charset="0"/>
                <a:cs typeface="Arial" charset="0"/>
              </a:rPr>
              <a:t>Сейф-пакет большой</a:t>
            </a:r>
          </a:p>
        </p:txBody>
      </p:sp>
      <p:sp>
        <p:nvSpPr>
          <p:cNvPr id="26631" name="TextBox 10"/>
          <p:cNvSpPr txBox="1">
            <a:spLocks noChangeArrowheads="1"/>
          </p:cNvSpPr>
          <p:nvPr/>
        </p:nvSpPr>
        <p:spPr bwMode="auto">
          <a:xfrm>
            <a:off x="5029200" y="2438400"/>
            <a:ext cx="1439863" cy="523875"/>
          </a:xfrm>
          <a:prstGeom prst="rect">
            <a:avLst/>
          </a:prstGeom>
          <a:solidFill>
            <a:schemeClr val="bg1"/>
          </a:solidFill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0033CC"/>
                </a:solidFill>
                <a:latin typeface="Arial" charset="0"/>
                <a:cs typeface="Arial" charset="0"/>
              </a:rPr>
              <a:t>Сейф-пакет стандартный</a:t>
            </a:r>
          </a:p>
        </p:txBody>
      </p:sp>
      <p:sp>
        <p:nvSpPr>
          <p:cNvPr id="26632" name="TextBox 13"/>
          <p:cNvSpPr txBox="1">
            <a:spLocks noChangeArrowheads="1"/>
          </p:cNvSpPr>
          <p:nvPr/>
        </p:nvSpPr>
        <p:spPr bwMode="auto">
          <a:xfrm>
            <a:off x="1524000" y="3124200"/>
            <a:ext cx="3352800" cy="2892425"/>
          </a:xfrm>
          <a:prstGeom prst="rect">
            <a:avLst/>
          </a:prstGeom>
          <a:solidFill>
            <a:schemeClr val="bg1"/>
          </a:solidFill>
          <a:ln w="38100">
            <a:solidFill>
              <a:srgbClr val="CC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70C0"/>
                </a:solidFill>
                <a:latin typeface="Arial" charset="0"/>
                <a:cs typeface="Arial" charset="0"/>
              </a:rPr>
              <a:t>Упаковочные материалы</a:t>
            </a:r>
          </a:p>
          <a:p>
            <a:pPr algn="ctr"/>
            <a:endParaRPr lang="ru-RU" b="1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algn="ctr"/>
            <a:r>
              <a:rPr lang="ru-RU" b="1">
                <a:solidFill>
                  <a:srgbClr val="0070C0"/>
                </a:solidFill>
                <a:latin typeface="Arial" charset="0"/>
                <a:cs typeface="Arial" charset="0"/>
              </a:rPr>
              <a:t>+ </a:t>
            </a:r>
            <a:r>
              <a:rPr lang="ru-RU" b="1" i="1">
                <a:solidFill>
                  <a:srgbClr val="0070C0"/>
                </a:solidFill>
                <a:latin typeface="Arial" charset="0"/>
                <a:cs typeface="Arial" charset="0"/>
              </a:rPr>
              <a:t>Опись доставочного сейф-пакета (ППЭ-14-03)</a:t>
            </a:r>
          </a:p>
          <a:p>
            <a:pPr algn="ctr"/>
            <a:endParaRPr lang="ru-RU" b="1" i="1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algn="ctr"/>
            <a:r>
              <a:rPr lang="ru-RU" b="1" i="1">
                <a:solidFill>
                  <a:srgbClr val="0070C0"/>
                </a:solidFill>
                <a:latin typeface="Arial" charset="0"/>
                <a:cs typeface="Arial" charset="0"/>
              </a:rPr>
              <a:t>+ Ведомость материалов доставочного сейф-пакета </a:t>
            </a:r>
          </a:p>
          <a:p>
            <a:pPr algn="ctr"/>
            <a:r>
              <a:rPr lang="ru-RU" b="1" i="1">
                <a:solidFill>
                  <a:srgbClr val="FF0000"/>
                </a:solidFill>
                <a:latin typeface="Arial" charset="0"/>
                <a:cs typeface="Arial" charset="0"/>
              </a:rPr>
              <a:t>(ППЭ-14-04)</a:t>
            </a:r>
          </a:p>
          <a:p>
            <a:pPr algn="ctr"/>
            <a:endParaRPr lang="ru-RU" b="1" i="1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ru-RU" b="1" i="1">
                <a:solidFill>
                  <a:srgbClr val="0070C0"/>
                </a:solidFill>
                <a:latin typeface="Arial" charset="0"/>
                <a:cs typeface="Arial" charset="0"/>
              </a:rPr>
              <a:t>+ Акт приемки-передачи экзаменационных материалов в ППЭ </a:t>
            </a:r>
          </a:p>
          <a:p>
            <a:pPr algn="ctr"/>
            <a:r>
              <a:rPr lang="ru-RU" b="1" i="1">
                <a:solidFill>
                  <a:srgbClr val="0070C0"/>
                </a:solidFill>
                <a:latin typeface="Arial" charset="0"/>
                <a:cs typeface="Arial" charset="0"/>
              </a:rPr>
              <a:t>(ППЭ-14-01)</a:t>
            </a:r>
            <a:endParaRPr lang="ru-RU" b="1" i="1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26633" name="TextBox 14"/>
          <p:cNvSpPr txBox="1">
            <a:spLocks noChangeArrowheads="1"/>
          </p:cNvSpPr>
          <p:nvPr/>
        </p:nvSpPr>
        <p:spPr bwMode="auto">
          <a:xfrm>
            <a:off x="5029200" y="3124200"/>
            <a:ext cx="1871663" cy="738188"/>
          </a:xfrm>
          <a:prstGeom prst="rect">
            <a:avLst/>
          </a:prstGeom>
          <a:solidFill>
            <a:schemeClr val="bg1"/>
          </a:solidFill>
          <a:ln w="38100">
            <a:solidFill>
              <a:srgbClr val="CC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70C0"/>
                </a:solidFill>
                <a:latin typeface="Arial" charset="0"/>
                <a:cs typeface="Arial" charset="0"/>
              </a:rPr>
              <a:t>Сейф-пакеты </a:t>
            </a:r>
            <a:r>
              <a:rPr lang="en-US" b="1">
                <a:solidFill>
                  <a:srgbClr val="0070C0"/>
                </a:solidFill>
                <a:latin typeface="Arial" charset="0"/>
                <a:cs typeface="Arial" charset="0"/>
              </a:rPr>
              <a:t/>
            </a:r>
            <a:br>
              <a:rPr lang="en-US" b="1">
                <a:solidFill>
                  <a:srgbClr val="0070C0"/>
                </a:solidFill>
                <a:latin typeface="Arial" charset="0"/>
                <a:cs typeface="Arial" charset="0"/>
              </a:rPr>
            </a:br>
            <a:r>
              <a:rPr lang="ru-RU" b="1">
                <a:solidFill>
                  <a:srgbClr val="0070C0"/>
                </a:solidFill>
                <a:latin typeface="Arial" charset="0"/>
                <a:cs typeface="Arial" charset="0"/>
              </a:rPr>
              <a:t>с электронными носителями (ЭМ)</a:t>
            </a:r>
            <a:endParaRPr lang="ru-RU" b="1" i="1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524000" y="6096000"/>
            <a:ext cx="6408738" cy="576263"/>
          </a:xfrm>
          <a:prstGeom prst="rect">
            <a:avLst/>
          </a:prstGeom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Пакет руководителя в бумажном или электронном виде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534400" cy="990600"/>
          </a:xfrm>
        </p:spPr>
        <p:txBody>
          <a:bodyPr/>
          <a:lstStyle/>
          <a:p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Подготовка экзамена:</a:t>
            </a:r>
            <a:b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упаковочный материал</a:t>
            </a:r>
          </a:p>
        </p:txBody>
      </p:sp>
      <p:sp>
        <p:nvSpPr>
          <p:cNvPr id="27651" name="Объект 3"/>
          <p:cNvSpPr>
            <a:spLocks noGrp="1"/>
          </p:cNvSpPr>
          <p:nvPr>
            <p:ph idx="1"/>
          </p:nvPr>
        </p:nvSpPr>
        <p:spPr>
          <a:xfrm>
            <a:off x="611188" y="1484313"/>
            <a:ext cx="7715250" cy="400050"/>
          </a:xfrm>
          <a:solidFill>
            <a:schemeClr val="bg1"/>
          </a:solidFill>
          <a:ln>
            <a:solidFill>
              <a:srgbClr val="FF9933"/>
            </a:solidFill>
          </a:ln>
        </p:spPr>
        <p:txBody>
          <a:bodyPr>
            <a:spAutoFit/>
          </a:bodyPr>
          <a:lstStyle/>
          <a:p>
            <a:pPr marL="0" indent="0" algn="ctr">
              <a:buFontTx/>
              <a:buNone/>
            </a:pPr>
            <a:r>
              <a:rPr lang="ru-RU" sz="2000" b="1" smtClean="0">
                <a:solidFill>
                  <a:srgbClr val="0070C0"/>
                </a:solidFill>
                <a:latin typeface="Arial" charset="0"/>
                <a:cs typeface="Arial" charset="0"/>
              </a:rPr>
              <a:t>ВОЗВРАТНЫЙ ДОСТАВОЧНЫЙ ПАКЕТ (ВДП)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1828800" y="1981200"/>
            <a:ext cx="0" cy="8636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4572000" y="1981200"/>
            <a:ext cx="0" cy="8636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4" name="TextBox 8"/>
          <p:cNvSpPr txBox="1">
            <a:spLocks noChangeArrowheads="1"/>
          </p:cNvSpPr>
          <p:nvPr/>
        </p:nvSpPr>
        <p:spPr bwMode="auto">
          <a:xfrm>
            <a:off x="838200" y="2895600"/>
            <a:ext cx="1905000" cy="762000"/>
          </a:xfrm>
          <a:prstGeom prst="rect">
            <a:avLst/>
          </a:prstGeom>
          <a:solidFill>
            <a:schemeClr val="bg1"/>
          </a:solidFill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0033CC"/>
                </a:solidFill>
                <a:cs typeface="Times New Roman" pitchFamily="18" charset="0"/>
              </a:rPr>
              <a:t>ДЛЯ УПАКОВКИ ИСПОЛЬЗОВАННЫХ БЛАНКОВ</a:t>
            </a:r>
          </a:p>
        </p:txBody>
      </p:sp>
      <p:sp>
        <p:nvSpPr>
          <p:cNvPr id="27655" name="TextBox 9"/>
          <p:cNvSpPr txBox="1">
            <a:spLocks noChangeArrowheads="1"/>
          </p:cNvSpPr>
          <p:nvPr/>
        </p:nvSpPr>
        <p:spPr bwMode="auto">
          <a:xfrm>
            <a:off x="3505200" y="2895600"/>
            <a:ext cx="1981200" cy="762000"/>
          </a:xfrm>
          <a:prstGeom prst="rect">
            <a:avLst/>
          </a:prstGeom>
          <a:noFill/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0033CC"/>
                </a:solidFill>
                <a:cs typeface="Times New Roman" pitchFamily="18" charset="0"/>
              </a:rPr>
              <a:t>ДЛЯ УПАКОВКИ ИСПОРЧЕННЫХ/ БРАКОВАННЫХ ИК</a:t>
            </a:r>
          </a:p>
        </p:txBody>
      </p:sp>
      <p:sp>
        <p:nvSpPr>
          <p:cNvPr id="27656" name="TextBox 12"/>
          <p:cNvSpPr txBox="1">
            <a:spLocks noChangeArrowheads="1"/>
          </p:cNvSpPr>
          <p:nvPr/>
        </p:nvSpPr>
        <p:spPr bwMode="auto">
          <a:xfrm>
            <a:off x="609600" y="3886200"/>
            <a:ext cx="4953000" cy="307975"/>
          </a:xfrm>
          <a:prstGeom prst="rect">
            <a:avLst/>
          </a:prstGeom>
          <a:solidFill>
            <a:schemeClr val="bg1"/>
          </a:solidFill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70C0"/>
                </a:solidFill>
                <a:cs typeface="Times New Roman" pitchFamily="18" charset="0"/>
              </a:rPr>
              <a:t>В ЛЮБЫХ АУДИТОРИЯХ</a:t>
            </a:r>
          </a:p>
        </p:txBody>
      </p:sp>
      <p:sp>
        <p:nvSpPr>
          <p:cNvPr id="27657" name="TextBox 13"/>
          <p:cNvSpPr txBox="1">
            <a:spLocks noChangeArrowheads="1"/>
          </p:cNvSpPr>
          <p:nvPr/>
        </p:nvSpPr>
        <p:spPr bwMode="auto">
          <a:xfrm>
            <a:off x="609600" y="4419600"/>
            <a:ext cx="4953000" cy="338138"/>
          </a:xfrm>
          <a:prstGeom prst="rect">
            <a:avLst/>
          </a:prstGeom>
          <a:solidFill>
            <a:schemeClr val="bg1"/>
          </a:solidFill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0070C0"/>
                </a:solidFill>
                <a:latin typeface="Arial" charset="0"/>
                <a:cs typeface="Arial" charset="0"/>
              </a:rPr>
              <a:t>Черновики</a:t>
            </a:r>
            <a:r>
              <a:rPr lang="en-US" sz="1600" b="1">
                <a:solidFill>
                  <a:srgbClr val="0070C0"/>
                </a:solidFill>
                <a:latin typeface="Arial" charset="0"/>
                <a:cs typeface="Arial" charset="0"/>
              </a:rPr>
              <a:t> – </a:t>
            </a:r>
            <a:r>
              <a:rPr lang="ru-RU" sz="1600" b="1">
                <a:solidFill>
                  <a:srgbClr val="0070C0"/>
                </a:solidFill>
                <a:latin typeface="Arial" charset="0"/>
                <a:cs typeface="Arial" charset="0"/>
              </a:rPr>
              <a:t>в конверты А4</a:t>
            </a:r>
          </a:p>
        </p:txBody>
      </p:sp>
      <p:sp>
        <p:nvSpPr>
          <p:cNvPr id="27658" name="object 3"/>
          <p:cNvSpPr>
            <a:spLocks noChangeArrowheads="1"/>
          </p:cNvSpPr>
          <p:nvPr/>
        </p:nvSpPr>
        <p:spPr bwMode="auto">
          <a:xfrm rot="-5400000">
            <a:off x="6629400" y="1752600"/>
            <a:ext cx="1981200" cy="27432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19050">
            <a:solidFill>
              <a:srgbClr val="CC66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4572000" y="4876800"/>
            <a:ext cx="2438400" cy="1790700"/>
          </a:xfrm>
          <a:prstGeom prst="rect">
            <a:avLst/>
          </a:prstGeom>
          <a:noFill/>
          <a:ln w="25400" algn="ctr">
            <a:solidFill>
              <a:srgbClr val="FF9933"/>
            </a:solidFill>
            <a:miter lim="800000"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27660" name="object 3"/>
          <p:cNvSpPr>
            <a:spLocks noChangeArrowheads="1"/>
          </p:cNvSpPr>
          <p:nvPr/>
        </p:nvSpPr>
        <p:spPr bwMode="auto">
          <a:xfrm rot="-5400000">
            <a:off x="6400800" y="2057400"/>
            <a:ext cx="1981200" cy="27432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19050">
            <a:solidFill>
              <a:srgbClr val="CC66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534400" cy="1143000"/>
          </a:xfrm>
        </p:spPr>
        <p:txBody>
          <a:bodyPr/>
          <a:lstStyle/>
          <a:p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Подготовка экзамена:</a:t>
            </a:r>
            <a:b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упаковочный материал</a:t>
            </a:r>
          </a:p>
        </p:txBody>
      </p:sp>
      <p:sp>
        <p:nvSpPr>
          <p:cNvPr id="28675" name="Объект 3"/>
          <p:cNvSpPr>
            <a:spLocks noGrp="1"/>
          </p:cNvSpPr>
          <p:nvPr>
            <p:ph idx="1"/>
          </p:nvPr>
        </p:nvSpPr>
        <p:spPr>
          <a:xfrm>
            <a:off x="1828800" y="1557338"/>
            <a:ext cx="6400800" cy="460375"/>
          </a:xfrm>
          <a:solidFill>
            <a:schemeClr val="bg1"/>
          </a:solidFill>
          <a:ln>
            <a:solidFill>
              <a:srgbClr val="FF9933"/>
            </a:solidFill>
          </a:ln>
        </p:spPr>
        <p:txBody>
          <a:bodyPr>
            <a:spAutoFit/>
          </a:bodyPr>
          <a:lstStyle/>
          <a:p>
            <a:pPr marL="0" indent="0" algn="ctr">
              <a:buFontTx/>
              <a:buNone/>
            </a:pPr>
            <a:r>
              <a:rPr lang="ru-RU" sz="2400" b="1" smtClean="0">
                <a:solidFill>
                  <a:srgbClr val="0070C0"/>
                </a:solidFill>
                <a:latin typeface="Arial" charset="0"/>
                <a:cs typeface="Arial" charset="0"/>
              </a:rPr>
              <a:t>СЕЙФ-ПАКЕТ СТАНДАРТНЫЙ (СПс)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2133600" y="1981200"/>
            <a:ext cx="0" cy="100806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4572000" y="1981200"/>
            <a:ext cx="0" cy="100806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7391400" y="1981200"/>
            <a:ext cx="0" cy="100806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9" name="TextBox 8"/>
          <p:cNvSpPr txBox="1">
            <a:spLocks noChangeArrowheads="1"/>
          </p:cNvSpPr>
          <p:nvPr/>
        </p:nvSpPr>
        <p:spPr bwMode="auto">
          <a:xfrm>
            <a:off x="533400" y="3048000"/>
            <a:ext cx="2362200" cy="738188"/>
          </a:xfrm>
          <a:prstGeom prst="rect">
            <a:avLst/>
          </a:prstGeom>
          <a:solidFill>
            <a:schemeClr val="bg1"/>
          </a:solidFill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0033CC"/>
                </a:solidFill>
                <a:cs typeface="Times New Roman" pitchFamily="18" charset="0"/>
              </a:rPr>
              <a:t>ДЛЯ УПАКОВКИ НЕИСПОЛЬЗОВАННЫХ ДИСКОВ</a:t>
            </a:r>
          </a:p>
        </p:txBody>
      </p:sp>
      <p:sp>
        <p:nvSpPr>
          <p:cNvPr id="28680" name="TextBox 10"/>
          <p:cNvSpPr txBox="1">
            <a:spLocks noChangeArrowheads="1"/>
          </p:cNvSpPr>
          <p:nvPr/>
        </p:nvSpPr>
        <p:spPr bwMode="auto">
          <a:xfrm>
            <a:off x="3124200" y="3048000"/>
            <a:ext cx="2465388" cy="1198563"/>
          </a:xfrm>
          <a:prstGeom prst="rect">
            <a:avLst/>
          </a:prstGeom>
          <a:solidFill>
            <a:schemeClr val="bg1"/>
          </a:solidFill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0033CC"/>
                </a:solidFill>
                <a:cs typeface="Times New Roman" pitchFamily="18" charset="0"/>
              </a:rPr>
              <a:t>ДЛЯ УПАКОВКИ ВДП С ИСПОРЧЕННЫМИ/ БРАКОВАННЫМИ ИК И ИСПОЛЬЗОВАННЫХ ДИСКОВ</a:t>
            </a:r>
          </a:p>
        </p:txBody>
      </p:sp>
      <p:sp>
        <p:nvSpPr>
          <p:cNvPr id="28681" name="TextBox 11"/>
          <p:cNvSpPr txBox="1">
            <a:spLocks noChangeArrowheads="1"/>
          </p:cNvSpPr>
          <p:nvPr/>
        </p:nvSpPr>
        <p:spPr bwMode="auto">
          <a:xfrm>
            <a:off x="6477000" y="3048000"/>
            <a:ext cx="2540000" cy="738188"/>
          </a:xfrm>
          <a:prstGeom prst="rect">
            <a:avLst/>
          </a:prstGeom>
          <a:solidFill>
            <a:schemeClr val="bg1"/>
          </a:solidFill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FF0000"/>
                </a:solidFill>
                <a:cs typeface="Times New Roman" pitchFamily="18" charset="0"/>
              </a:rPr>
              <a:t>ДЛЯ УПАКОВКИ ИСПОЛЬЗОВАННЫХ КИМ И КОНТРОЛЬНЫХ ЛИСТОВ</a:t>
            </a:r>
          </a:p>
        </p:txBody>
      </p:sp>
      <p:sp>
        <p:nvSpPr>
          <p:cNvPr id="28682" name="TextBox 13"/>
          <p:cNvSpPr txBox="1">
            <a:spLocks noChangeArrowheads="1"/>
          </p:cNvSpPr>
          <p:nvPr/>
        </p:nvSpPr>
        <p:spPr bwMode="auto">
          <a:xfrm>
            <a:off x="228600" y="4876800"/>
            <a:ext cx="5459413" cy="369888"/>
          </a:xfrm>
          <a:prstGeom prst="rect">
            <a:avLst/>
          </a:prstGeom>
          <a:solidFill>
            <a:schemeClr val="bg1"/>
          </a:solidFill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>
                <a:solidFill>
                  <a:srgbClr val="FF0000"/>
                </a:solidFill>
                <a:latin typeface="Arial" charset="0"/>
                <a:cs typeface="Arial" charset="0"/>
              </a:rPr>
              <a:t>В ШТАБЕ ППЭ</a:t>
            </a:r>
          </a:p>
        </p:txBody>
      </p:sp>
      <p:sp>
        <p:nvSpPr>
          <p:cNvPr id="28683" name="TextBox 14"/>
          <p:cNvSpPr txBox="1">
            <a:spLocks noChangeArrowheads="1"/>
          </p:cNvSpPr>
          <p:nvPr/>
        </p:nvSpPr>
        <p:spPr bwMode="auto">
          <a:xfrm>
            <a:off x="6553200" y="4876800"/>
            <a:ext cx="2422525" cy="369888"/>
          </a:xfrm>
          <a:prstGeom prst="rect">
            <a:avLst/>
          </a:prstGeom>
          <a:solidFill>
            <a:schemeClr val="bg1"/>
          </a:solidFill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>
                <a:solidFill>
                  <a:srgbClr val="FF0000"/>
                </a:solidFill>
                <a:latin typeface="Arial" charset="0"/>
                <a:cs typeface="Arial" charset="0"/>
              </a:rPr>
              <a:t>В АУДИТОРИЯХ</a:t>
            </a:r>
          </a:p>
        </p:txBody>
      </p:sp>
      <p:sp>
        <p:nvSpPr>
          <p:cNvPr id="28684" name="object 5"/>
          <p:cNvSpPr>
            <a:spLocks noChangeArrowheads="1"/>
          </p:cNvSpPr>
          <p:nvPr/>
        </p:nvSpPr>
        <p:spPr bwMode="auto">
          <a:xfrm rot="-5400000">
            <a:off x="-38100" y="952500"/>
            <a:ext cx="2057400" cy="1524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Подготовка экзамена: </a:t>
            </a:r>
            <a:b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взаимодействие организатора вне аудитории и руководителя ППЭ до начала экзамена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33400" y="1844675"/>
            <a:ext cx="8415338" cy="4022725"/>
          </a:xfrm>
          <a:prstGeom prst="roundRect">
            <a:avLst/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ru-RU" sz="1600" b="1" i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До организации входа участников и работников  ППЭ руководитель ППЭ осуществляет:</a:t>
            </a:r>
          </a:p>
          <a:p>
            <a:pPr algn="just">
              <a:defRPr/>
            </a:pPr>
            <a:endParaRPr lang="ru-RU" sz="1600" b="1" i="1" dirty="0">
              <a:solidFill>
                <a:srgbClr val="006AB3"/>
              </a:solidFill>
              <a:latin typeface="Arial" pitchFamily="34" charset="0"/>
              <a:cs typeface="Arial" pitchFamily="34" charset="0"/>
            </a:endParaRPr>
          </a:p>
          <a:p>
            <a:pPr marL="260193" indent="-260193" algn="just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Получение сейф-пакетов от члена ГЭК с экзаменационными материалами, проверку комплектности </a:t>
            </a:r>
            <a:r>
              <a:rPr lang="en-US" sz="16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6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и целостности ЭМ (форма ППЭ-14-03), заполнение формы ППЭ-14-01, размещение в сейфе ППЭ – </a:t>
            </a:r>
            <a:r>
              <a:rPr lang="en-US" sz="16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6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не позднее 7.30</a:t>
            </a:r>
            <a:r>
              <a:rPr lang="ru-RU" sz="16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260193" indent="-260193" algn="just">
              <a:buFont typeface="Wingdings" panose="05000000000000000000" pitchFamily="2" charset="2"/>
              <a:buChar char="ü"/>
              <a:defRPr/>
            </a:pPr>
            <a:endParaRPr lang="ru-RU" sz="1600" dirty="0">
              <a:solidFill>
                <a:srgbClr val="006AB3"/>
              </a:solidFill>
              <a:latin typeface="Arial" pitchFamily="34" charset="0"/>
              <a:cs typeface="Arial" pitchFamily="34" charset="0"/>
            </a:endParaRPr>
          </a:p>
          <a:p>
            <a:pPr marL="260193" indent="-260193" algn="just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Вскрытие пакета руководителя ППЭ (</a:t>
            </a:r>
            <a:r>
              <a:rPr lang="ru-RU" sz="1600" i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распечатка – в случае использования электронной версии</a:t>
            </a:r>
            <a:r>
              <a:rPr lang="ru-RU" sz="16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), регистрация (по форме ППЭ-07), распределение, назначение ответственных организаторов </a:t>
            </a:r>
            <a:r>
              <a:rPr lang="en-US" sz="16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6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(форма ППЭ-07) – </a:t>
            </a:r>
            <a:r>
              <a:rPr lang="ru-RU" sz="1600" b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не позднее 7.50</a:t>
            </a:r>
            <a:r>
              <a:rPr lang="ru-RU" sz="16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534400" cy="762000"/>
          </a:xfrm>
        </p:spPr>
        <p:txBody>
          <a:bodyPr/>
          <a:lstStyle/>
          <a:p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Явка в ППЭ (организатор, уполномоченный на проведение регистрации)</a:t>
            </a:r>
          </a:p>
        </p:txBody>
      </p:sp>
      <p:sp>
        <p:nvSpPr>
          <p:cNvPr id="30723" name="Прямоугольник 3"/>
          <p:cNvSpPr>
            <a:spLocks noChangeArrowheads="1"/>
          </p:cNvSpPr>
          <p:nvPr/>
        </p:nvSpPr>
        <p:spPr bwMode="auto">
          <a:xfrm>
            <a:off x="179388" y="1341438"/>
            <a:ext cx="8831262" cy="582612"/>
          </a:xfrm>
          <a:prstGeom prst="rect">
            <a:avLst/>
          </a:prstGeom>
          <a:solidFill>
            <a:schemeClr val="bg1"/>
          </a:solidFill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025B94"/>
                </a:solidFill>
                <a:latin typeface="Arial" charset="0"/>
                <a:cs typeface="Arial" charset="0"/>
              </a:rPr>
              <a:t>Ответственный организатор вне аудитории, уполномоченный руководителем ППЭ на проведение регистрации лиц, привлекаемых к проведению ЕГЭ, должен:</a:t>
            </a:r>
          </a:p>
        </p:txBody>
      </p:sp>
      <p:graphicFrame>
        <p:nvGraphicFramePr>
          <p:cNvPr id="3" name="Схема 2"/>
          <p:cNvGraphicFramePr/>
          <p:nvPr/>
        </p:nvGraphicFramePr>
        <p:xfrm>
          <a:off x="290416" y="2060848"/>
          <a:ext cx="4857648" cy="3127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Выноска со стрелкой вверх 12"/>
          <p:cNvSpPr/>
          <p:nvPr/>
        </p:nvSpPr>
        <p:spPr>
          <a:xfrm>
            <a:off x="1524000" y="5013325"/>
            <a:ext cx="3119438" cy="1152525"/>
          </a:xfrm>
          <a:prstGeom prst="upArrowCallout">
            <a:avLst/>
          </a:prstGeom>
          <a:ln>
            <a:solidFill>
              <a:srgbClr val="CC66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12F4B"/>
                </a:solidFill>
                <a:latin typeface="Arial" pitchFamily="34" charset="0"/>
                <a:cs typeface="Arial" pitchFamily="34" charset="0"/>
              </a:rPr>
              <a:t>Совместно с сотрудниками, осуществляющими охрану правопорядка и/или полиции</a:t>
            </a:r>
          </a:p>
        </p:txBody>
      </p:sp>
      <p:graphicFrame>
        <p:nvGraphicFramePr>
          <p:cNvPr id="16" name="Схема 15"/>
          <p:cNvGraphicFramePr/>
          <p:nvPr/>
        </p:nvGraphicFramePr>
        <p:xfrm>
          <a:off x="6660232" y="2204864"/>
          <a:ext cx="196788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3" name="Стрелка вправо 22"/>
          <p:cNvSpPr/>
          <p:nvPr/>
        </p:nvSpPr>
        <p:spPr>
          <a:xfrm>
            <a:off x="5219700" y="4437063"/>
            <a:ext cx="1223963" cy="576262"/>
          </a:xfrm>
          <a:prstGeom prst="rightArrow">
            <a:avLst/>
          </a:prstGeom>
          <a:ln>
            <a:solidFill>
              <a:srgbClr val="CC66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763000" cy="990600"/>
          </a:xfrm>
        </p:spPr>
        <p:txBody>
          <a:bodyPr/>
          <a:lstStyle/>
          <a:p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Подготовка экзамена: </a:t>
            </a:r>
            <a:b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взаимодействие организатора в аудитории и руководителя ППЭ до начала экзамена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33400" y="1676400"/>
            <a:ext cx="8359775" cy="1676400"/>
          </a:xfrm>
          <a:prstGeom prst="roundRect">
            <a:avLst/>
          </a:prstGeom>
          <a:solidFill>
            <a:schemeClr val="bg1"/>
          </a:solidFill>
          <a:ln>
            <a:solidFill>
              <a:srgbClr val="FF9933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i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До организации входа участников в ППЭ руководитель ППЭ (организаторы вне аудиторий) в отношении организаторов в аудитории осуществляют:</a:t>
            </a:r>
          </a:p>
          <a:p>
            <a:pPr marL="260193" indent="-260193">
              <a:buFont typeface="Wingdings" panose="05000000000000000000" pitchFamily="2" charset="2"/>
              <a:buChar char="ü"/>
              <a:defRPr/>
            </a:pPr>
            <a:r>
              <a:rPr lang="ru-RU" sz="1600" b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Регистрацию</a:t>
            </a:r>
            <a:r>
              <a:rPr lang="ru-RU" sz="16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 (по форме ППЭ-07), распределение, назначение ответственных организаторов (форма ППЭ-07) – </a:t>
            </a:r>
            <a:r>
              <a:rPr lang="ru-RU" sz="1600" b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не позднее 08.00</a:t>
            </a:r>
            <a:r>
              <a:rPr lang="ru-RU" sz="16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260193" indent="-260193" algn="just">
              <a:buFont typeface="Wingdings" panose="05000000000000000000" pitchFamily="2" charset="2"/>
              <a:buChar char="ü"/>
              <a:defRPr/>
            </a:pPr>
            <a:r>
              <a:rPr lang="ru-RU" sz="1600" b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Проведение</a:t>
            </a:r>
            <a:r>
              <a:rPr lang="ru-RU" sz="16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 краткого инструктажа организаторов и работников ППЭ, выдачу ведомостей и протоколов организаторам – </a:t>
            </a:r>
            <a:r>
              <a:rPr lang="ru-RU" sz="1600" b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не ранее 08.15</a:t>
            </a:r>
            <a:endParaRPr lang="ru-RU" sz="1600" dirty="0">
              <a:solidFill>
                <a:srgbClr val="006AB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524000" y="3505200"/>
            <a:ext cx="6629400" cy="2743200"/>
          </a:xfrm>
          <a:prstGeom prst="roundRect">
            <a:avLst/>
          </a:prstGeom>
          <a:solidFill>
            <a:schemeClr val="bg1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spcBef>
                <a:spcPts val="1200"/>
              </a:spcBef>
              <a:defRPr/>
            </a:pPr>
            <a:r>
              <a:rPr lang="ru-RU" sz="1600" b="1" i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Руководитель ППЭ</a:t>
            </a:r>
            <a:r>
              <a:rPr lang="en-US" sz="1600" b="1" i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i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выдаёт организаторам в аудиториях:</a:t>
            </a:r>
          </a:p>
          <a:p>
            <a:pPr marL="260193" indent="-260193" algn="just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списки участников экзамена в аудиториях, протоколы (формы ППЭ-05-01, ППЭ-05-02, ППЭ-12-02, ППЭ-12-03,  ППЭ-12-04-МАШ, ППЭ-16);</a:t>
            </a:r>
          </a:p>
          <a:p>
            <a:pPr marL="260193" indent="-260193" algn="just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таблички с номером аудитории, ножницы;</a:t>
            </a:r>
          </a:p>
          <a:p>
            <a:pPr marL="260193" indent="-260193" algn="just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инструкция, памятки;</a:t>
            </a:r>
          </a:p>
          <a:p>
            <a:pPr marL="260193" indent="-260193" algn="just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инструкцию, зачитываемую организатором в аудитории перед началом экзамена для участников;</a:t>
            </a:r>
          </a:p>
          <a:p>
            <a:pPr marL="260193" indent="-260193" algn="just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черновики, конверт для упаковки черновиков;</a:t>
            </a:r>
          </a:p>
          <a:p>
            <a:pPr marL="260193" indent="-260193" algn="just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упаковочные материалы (ВДП, сейф-пакет, форму ППЭ-11)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/>
        </p:nvGraphicFramePr>
        <p:xfrm>
          <a:off x="762000" y="4800600"/>
          <a:ext cx="6781801" cy="1815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1905000" y="4114800"/>
            <a:ext cx="5943600" cy="609600"/>
          </a:xfrm>
          <a:prstGeom prst="rect">
            <a:avLst/>
          </a:prstGeom>
          <a:solidFill>
            <a:schemeClr val="bg1"/>
          </a:solidFill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 i="1">
                <a:solidFill>
                  <a:schemeClr val="accent2"/>
                </a:solidFill>
                <a:latin typeface="Arial" charset="0"/>
                <a:cs typeface="Arial" charset="0"/>
              </a:rPr>
              <a:t>Две категории организаторов ППЭ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457200" y="609600"/>
            <a:ext cx="845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>
                <a:solidFill>
                  <a:srgbClr val="002060"/>
                </a:solidFill>
                <a:latin typeface="Arial" charset="0"/>
                <a:cs typeface="Arial" charset="0"/>
              </a:rPr>
              <a:t>Организаторы  ППЭ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57200" y="1143000"/>
            <a:ext cx="8534400" cy="833438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CC66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tIns="108000" bIns="108000">
            <a:spAutoFit/>
          </a:bodyPr>
          <a:lstStyle/>
          <a:p>
            <a:pPr>
              <a:buFontTx/>
              <a:buChar char="•"/>
              <a:defRPr/>
            </a:pPr>
            <a:r>
              <a:rPr lang="ru-RU" sz="1800" dirty="0">
                <a:solidFill>
                  <a:schemeClr val="accent6"/>
                </a:solidFill>
                <a:latin typeface="Times New Roman" pitchFamily="16" charset="0"/>
              </a:rPr>
              <a:t> </a:t>
            </a: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назначаются департаментом образования по согласованию с ГЭК</a:t>
            </a:r>
          </a:p>
          <a:p>
            <a:pPr>
              <a:buFontTx/>
              <a:buChar char="•"/>
              <a:defRPr/>
            </a:pP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являются работниками ОО</a:t>
            </a:r>
          </a:p>
        </p:txBody>
      </p:sp>
      <p:sp>
        <p:nvSpPr>
          <p:cNvPr id="5126" name="Rectangle 4"/>
          <p:cNvSpPr>
            <a:spLocks noChangeArrowheads="1"/>
          </p:cNvSpPr>
          <p:nvPr/>
        </p:nvSpPr>
        <p:spPr bwMode="auto">
          <a:xfrm>
            <a:off x="533400" y="2286000"/>
            <a:ext cx="8458200" cy="609600"/>
          </a:xfrm>
          <a:prstGeom prst="rect">
            <a:avLst/>
          </a:prstGeom>
          <a:solidFill>
            <a:schemeClr val="bg1"/>
          </a:solidFill>
          <a:ln w="12700">
            <a:solidFill>
              <a:srgbClr val="CC6600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ru-RU" sz="1800" b="1" i="1">
                <a:solidFill>
                  <a:schemeClr val="accent2"/>
                </a:solidFill>
                <a:latin typeface="Arial" charset="0"/>
                <a:cs typeface="Arial" charset="0"/>
              </a:rPr>
              <a:t>Лица, прошедшие соответствующую подготовку</a:t>
            </a:r>
          </a:p>
        </p:txBody>
      </p:sp>
      <p:sp>
        <p:nvSpPr>
          <p:cNvPr id="5127" name="Rectangle 4"/>
          <p:cNvSpPr>
            <a:spLocks noChangeArrowheads="1"/>
          </p:cNvSpPr>
          <p:nvPr/>
        </p:nvSpPr>
        <p:spPr bwMode="auto">
          <a:xfrm>
            <a:off x="609600" y="3124200"/>
            <a:ext cx="3200400" cy="762000"/>
          </a:xfrm>
          <a:prstGeom prst="rect">
            <a:avLst/>
          </a:prstGeom>
          <a:solidFill>
            <a:schemeClr val="bg1"/>
          </a:solidFill>
          <a:ln w="12700">
            <a:solidFill>
              <a:srgbClr val="CC66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600" b="1" i="1">
                <a:solidFill>
                  <a:schemeClr val="accent2"/>
                </a:solidFill>
                <a:latin typeface="Arial" charset="0"/>
                <a:cs typeface="Arial" charset="0"/>
              </a:rPr>
              <a:t>В состав организаторов не входят специалисты  по учебному предмету</a:t>
            </a:r>
          </a:p>
        </p:txBody>
      </p:sp>
      <p:sp>
        <p:nvSpPr>
          <p:cNvPr id="5128" name="Rectangle 4"/>
          <p:cNvSpPr>
            <a:spLocks noChangeArrowheads="1"/>
          </p:cNvSpPr>
          <p:nvPr/>
        </p:nvSpPr>
        <p:spPr bwMode="auto">
          <a:xfrm>
            <a:off x="3962400" y="3124200"/>
            <a:ext cx="5029200" cy="914400"/>
          </a:xfrm>
          <a:prstGeom prst="rect">
            <a:avLst/>
          </a:prstGeom>
          <a:solidFill>
            <a:schemeClr val="bg1"/>
          </a:solidFill>
          <a:ln w="12700">
            <a:solidFill>
              <a:srgbClr val="CC66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600" b="1" i="1">
                <a:solidFill>
                  <a:schemeClr val="accent2"/>
                </a:solidFill>
                <a:latin typeface="Arial" charset="0"/>
                <a:cs typeface="Arial" charset="0"/>
              </a:rPr>
              <a:t>Не привлекаются педагогические работники, являющиеся учителями обучающихся, сдающих экзамен в данном ППЭ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971800"/>
            <a:ext cx="2514600" cy="1617663"/>
          </a:xfrm>
          <a:prstGeom prst="rect">
            <a:avLst/>
          </a:prstGeom>
          <a:noFill/>
          <a:ln w="19050">
            <a:solidFill>
              <a:srgbClr val="CC6600"/>
            </a:solidFill>
            <a:miter lim="800000"/>
            <a:headEnd/>
            <a:tailEnd/>
          </a:ln>
        </p:spPr>
      </p:pic>
      <p:sp>
        <p:nvSpPr>
          <p:cNvPr id="32771" name="Прямоугольник 3"/>
          <p:cNvSpPr>
            <a:spLocks noChangeArrowheads="1"/>
          </p:cNvSpPr>
          <p:nvPr/>
        </p:nvSpPr>
        <p:spPr bwMode="auto">
          <a:xfrm>
            <a:off x="5334000" y="990600"/>
            <a:ext cx="3276600" cy="1295400"/>
          </a:xfrm>
          <a:prstGeom prst="rect">
            <a:avLst/>
          </a:prstGeom>
          <a:solidFill>
            <a:srgbClr val="66FFFF"/>
          </a:solidFill>
          <a:ln w="19050">
            <a:solidFill>
              <a:srgbClr val="CC6600"/>
            </a:solidFill>
            <a:miter lim="800000"/>
            <a:headEnd/>
            <a:tailEnd/>
          </a:ln>
        </p:spPr>
        <p:txBody>
          <a:bodyPr lIns="52688" tIns="26344" rIns="52688" bIns="26344">
            <a:spAutoFit/>
          </a:bodyPr>
          <a:lstStyle/>
          <a:p>
            <a:pPr algn="ctr"/>
            <a:r>
              <a:rPr lang="ru-RU" altLang="ru-RU" sz="1600" b="1">
                <a:solidFill>
                  <a:srgbClr val="002060"/>
                </a:solidFill>
                <a:latin typeface="Arial" charset="0"/>
                <a:cs typeface="Arial" charset="0"/>
              </a:rPr>
              <a:t>ВДП для упаковки: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ru-RU" sz="1600">
                <a:solidFill>
                  <a:srgbClr val="002060"/>
                </a:solidFill>
                <a:latin typeface="Arial" charset="0"/>
                <a:cs typeface="Arial" charset="0"/>
              </a:rPr>
              <a:t> Бланков ответов участников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ru-RU" sz="1600">
                <a:solidFill>
                  <a:srgbClr val="002060"/>
                </a:solidFill>
                <a:latin typeface="Arial" charset="0"/>
                <a:cs typeface="Arial" charset="0"/>
              </a:rPr>
              <a:t> Испорченных (бракованных) комплектов ЭМ</a:t>
            </a:r>
          </a:p>
          <a:p>
            <a:pPr algn="ctr"/>
            <a:r>
              <a:rPr lang="ru-RU" altLang="ru-RU" sz="1600">
                <a:solidFill>
                  <a:srgbClr val="002060"/>
                </a:solidFill>
                <a:latin typeface="Arial" charset="0"/>
                <a:cs typeface="Arial" charset="0"/>
              </a:rPr>
              <a:t>(</a:t>
            </a:r>
            <a:r>
              <a:rPr lang="ru-RU" altLang="ru-RU" sz="1600" i="1">
                <a:solidFill>
                  <a:srgbClr val="002060"/>
                </a:solidFill>
                <a:latin typeface="Arial" charset="0"/>
                <a:cs typeface="Arial" charset="0"/>
              </a:rPr>
              <a:t>2 на аудиторию</a:t>
            </a:r>
            <a:r>
              <a:rPr lang="ru-RU" altLang="ru-RU" sz="1600">
                <a:solidFill>
                  <a:srgbClr val="002060"/>
                </a:solidFill>
                <a:latin typeface="Arial" charset="0"/>
                <a:cs typeface="Arial" charset="0"/>
              </a:rPr>
              <a:t>) </a:t>
            </a:r>
          </a:p>
        </p:txBody>
      </p:sp>
      <p:sp>
        <p:nvSpPr>
          <p:cNvPr id="32772" name="Прямоугольник 5"/>
          <p:cNvSpPr>
            <a:spLocks noChangeArrowheads="1"/>
          </p:cNvSpPr>
          <p:nvPr/>
        </p:nvSpPr>
        <p:spPr bwMode="auto">
          <a:xfrm>
            <a:off x="304800" y="914400"/>
            <a:ext cx="3733800" cy="792163"/>
          </a:xfrm>
          <a:prstGeom prst="rect">
            <a:avLst/>
          </a:prstGeom>
          <a:solidFill>
            <a:srgbClr val="66FFFF"/>
          </a:solidFill>
          <a:ln w="19050">
            <a:solidFill>
              <a:srgbClr val="CC6600"/>
            </a:solidFill>
            <a:miter lim="800000"/>
            <a:headEnd/>
            <a:tailEnd/>
          </a:ln>
        </p:spPr>
        <p:txBody>
          <a:bodyPr lIns="52688" tIns="26344" rIns="52688" bIns="26344">
            <a:spAutoFit/>
          </a:bodyPr>
          <a:lstStyle/>
          <a:p>
            <a:pPr algn="ctr"/>
            <a:r>
              <a:rPr lang="ru-RU" altLang="ru-RU" sz="1600" b="1">
                <a:solidFill>
                  <a:srgbClr val="002060"/>
                </a:solidFill>
                <a:latin typeface="Arial" charset="0"/>
                <a:cs typeface="Arial" charset="0"/>
              </a:rPr>
              <a:t>Сейф-пакет (стандартный) </a:t>
            </a:r>
          </a:p>
          <a:p>
            <a:pPr algn="ctr"/>
            <a:r>
              <a:rPr lang="ru-RU" altLang="ru-RU" sz="1600">
                <a:solidFill>
                  <a:srgbClr val="002060"/>
                </a:solidFill>
                <a:latin typeface="Arial" charset="0"/>
                <a:cs typeface="Arial" charset="0"/>
              </a:rPr>
              <a:t> Использованные КИМ с контрольным листом (</a:t>
            </a:r>
            <a:r>
              <a:rPr lang="ru-RU" altLang="ru-RU" sz="1600" i="1">
                <a:solidFill>
                  <a:srgbClr val="002060"/>
                </a:solidFill>
                <a:latin typeface="Arial" charset="0"/>
                <a:cs typeface="Arial" charset="0"/>
              </a:rPr>
              <a:t>1 на аудиторию</a:t>
            </a:r>
            <a:r>
              <a:rPr lang="ru-RU" altLang="ru-RU" sz="1600">
                <a:solidFill>
                  <a:srgbClr val="002060"/>
                </a:solidFill>
                <a:latin typeface="Arial" charset="0"/>
                <a:cs typeface="Arial" charset="0"/>
              </a:rPr>
              <a:t>)</a:t>
            </a:r>
          </a:p>
        </p:txBody>
      </p:sp>
      <p:pic>
        <p:nvPicPr>
          <p:cNvPr id="3277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2438400"/>
            <a:ext cx="2057400" cy="1397000"/>
          </a:xfrm>
          <a:prstGeom prst="rect">
            <a:avLst/>
          </a:prstGeom>
          <a:noFill/>
          <a:ln w="19050">
            <a:solidFill>
              <a:srgbClr val="CC6600"/>
            </a:solidFill>
            <a:miter lim="800000"/>
            <a:headEnd/>
            <a:tailEnd/>
          </a:ln>
        </p:spPr>
      </p:pic>
      <p:pic>
        <p:nvPicPr>
          <p:cNvPr id="3891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gray">
          <a:xfrm>
            <a:off x="4572000" y="4876800"/>
            <a:ext cx="2438400" cy="1790700"/>
          </a:xfrm>
          <a:prstGeom prst="rect">
            <a:avLst/>
          </a:prstGeom>
          <a:noFill/>
          <a:ln w="25400" algn="ctr">
            <a:solidFill>
              <a:srgbClr val="FF9933"/>
            </a:solidFill>
            <a:miter lim="800000"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32775" name="Прямоугольник 8"/>
          <p:cNvSpPr>
            <a:spLocks noChangeArrowheads="1"/>
          </p:cNvSpPr>
          <p:nvPr/>
        </p:nvSpPr>
        <p:spPr bwMode="auto">
          <a:xfrm>
            <a:off x="2209800" y="5029200"/>
            <a:ext cx="1905000" cy="1295400"/>
          </a:xfrm>
          <a:prstGeom prst="rect">
            <a:avLst/>
          </a:prstGeom>
          <a:solidFill>
            <a:srgbClr val="66FFFF"/>
          </a:solidFill>
          <a:ln w="19050">
            <a:solidFill>
              <a:srgbClr val="CC6600"/>
            </a:solidFill>
            <a:miter lim="800000"/>
            <a:headEnd/>
            <a:tailEnd/>
          </a:ln>
        </p:spPr>
        <p:txBody>
          <a:bodyPr lIns="52688" tIns="26344" rIns="52688" bIns="26344">
            <a:spAutoFit/>
          </a:bodyPr>
          <a:lstStyle/>
          <a:p>
            <a:pPr algn="ctr"/>
            <a:r>
              <a:rPr lang="ru-RU" altLang="ru-RU" sz="1600" b="1">
                <a:solidFill>
                  <a:srgbClr val="002060"/>
                </a:solidFill>
                <a:latin typeface="Arial" charset="0"/>
                <a:cs typeface="Arial" charset="0"/>
              </a:rPr>
              <a:t>Конверт </a:t>
            </a:r>
          </a:p>
          <a:p>
            <a:pPr algn="ctr"/>
            <a:r>
              <a:rPr lang="ru-RU" altLang="ru-RU" sz="1600">
                <a:solidFill>
                  <a:srgbClr val="002060"/>
                </a:solidFill>
                <a:latin typeface="Arial" charset="0"/>
                <a:cs typeface="Arial" charset="0"/>
              </a:rPr>
              <a:t>для упаковки использованных черновиков </a:t>
            </a:r>
          </a:p>
          <a:p>
            <a:pPr algn="ctr"/>
            <a:r>
              <a:rPr lang="ru-RU" altLang="ru-RU" sz="1600">
                <a:solidFill>
                  <a:srgbClr val="002060"/>
                </a:solidFill>
                <a:latin typeface="Arial" charset="0"/>
                <a:cs typeface="Arial" charset="0"/>
              </a:rPr>
              <a:t>(</a:t>
            </a:r>
            <a:r>
              <a:rPr lang="ru-RU" altLang="ru-RU" sz="1600" i="1">
                <a:solidFill>
                  <a:srgbClr val="002060"/>
                </a:solidFill>
                <a:latin typeface="Arial" charset="0"/>
                <a:cs typeface="Arial" charset="0"/>
              </a:rPr>
              <a:t>1 на аудиторию</a:t>
            </a:r>
            <a:r>
              <a:rPr lang="ru-RU" altLang="ru-RU" sz="1600">
                <a:solidFill>
                  <a:srgbClr val="002060"/>
                </a:solidFill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32776" name="Прямоугольник 9"/>
          <p:cNvSpPr>
            <a:spLocks noChangeArrowheads="1"/>
          </p:cNvSpPr>
          <p:nvPr/>
        </p:nvSpPr>
        <p:spPr bwMode="auto">
          <a:xfrm>
            <a:off x="2667000" y="2057400"/>
            <a:ext cx="1828800" cy="546100"/>
          </a:xfrm>
          <a:prstGeom prst="rect">
            <a:avLst/>
          </a:prstGeom>
          <a:solidFill>
            <a:srgbClr val="66FFFF"/>
          </a:solidFill>
          <a:ln w="19050">
            <a:solidFill>
              <a:srgbClr val="CC6600"/>
            </a:solidFill>
            <a:miter lim="800000"/>
            <a:headEnd/>
            <a:tailEnd/>
          </a:ln>
        </p:spPr>
        <p:txBody>
          <a:bodyPr lIns="52688" tIns="26344" rIns="52688" bIns="26344">
            <a:spAutoFit/>
          </a:bodyPr>
          <a:lstStyle/>
          <a:p>
            <a:pPr algn="ctr"/>
            <a:r>
              <a:rPr lang="ru-RU" altLang="ru-RU" sz="1600" b="1">
                <a:solidFill>
                  <a:srgbClr val="002060"/>
                </a:solidFill>
                <a:latin typeface="Arial" charset="0"/>
                <a:cs typeface="Arial" charset="0"/>
              </a:rPr>
              <a:t>Форма ППЭ-11 </a:t>
            </a:r>
          </a:p>
          <a:p>
            <a:pPr algn="ctr"/>
            <a:r>
              <a:rPr lang="ru-RU" altLang="ru-RU" sz="1600">
                <a:solidFill>
                  <a:srgbClr val="002060"/>
                </a:solidFill>
                <a:latin typeface="Arial" charset="0"/>
                <a:cs typeface="Arial" charset="0"/>
              </a:rPr>
              <a:t>(</a:t>
            </a:r>
            <a:r>
              <a:rPr lang="ru-RU" altLang="ru-RU" sz="1600" i="1">
                <a:solidFill>
                  <a:srgbClr val="002060"/>
                </a:solidFill>
                <a:latin typeface="Arial" charset="0"/>
                <a:cs typeface="Arial" charset="0"/>
              </a:rPr>
              <a:t>1 на аудиторию</a:t>
            </a:r>
            <a:r>
              <a:rPr lang="ru-RU" altLang="ru-RU" sz="1600">
                <a:solidFill>
                  <a:srgbClr val="002060"/>
                </a:solidFill>
                <a:latin typeface="Arial" charset="0"/>
                <a:cs typeface="Arial" charset="0"/>
              </a:rPr>
              <a:t>)</a:t>
            </a:r>
          </a:p>
        </p:txBody>
      </p:sp>
      <p:pic>
        <p:nvPicPr>
          <p:cNvPr id="3277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2590800"/>
            <a:ext cx="2209800" cy="1524000"/>
          </a:xfrm>
          <a:prstGeom prst="rect">
            <a:avLst/>
          </a:prstGeom>
          <a:noFill/>
          <a:ln w="19050">
            <a:solidFill>
              <a:srgbClr val="CC6600"/>
            </a:solidFill>
            <a:miter lim="800000"/>
            <a:headEnd/>
            <a:tailEnd/>
          </a:ln>
        </p:spPr>
      </p:pic>
      <p:sp>
        <p:nvSpPr>
          <p:cNvPr id="32778" name="Rectangle 4"/>
          <p:cNvSpPr>
            <a:spLocks noChangeArrowheads="1"/>
          </p:cNvSpPr>
          <p:nvPr/>
        </p:nvSpPr>
        <p:spPr bwMode="auto">
          <a:xfrm>
            <a:off x="301625" y="304800"/>
            <a:ext cx="88423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2400" b="1">
                <a:solidFill>
                  <a:srgbClr val="002060"/>
                </a:solidFill>
                <a:latin typeface="Arial" charset="0"/>
                <a:cs typeface="Arial" charset="0"/>
              </a:rPr>
              <a:t>Выдача упаковочных материалов в аудитории</a:t>
            </a:r>
          </a:p>
        </p:txBody>
      </p:sp>
      <p:pic>
        <p:nvPicPr>
          <p:cNvPr id="32779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1981200"/>
            <a:ext cx="200183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534400" cy="990600"/>
          </a:xfrm>
        </p:spPr>
        <p:txBody>
          <a:bodyPr/>
          <a:lstStyle/>
          <a:p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Подготовка экзамена: действия организаторов ППЭ </a:t>
            </a:r>
            <a:r>
              <a:rPr lang="en-US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/>
            </a:r>
            <a:br>
              <a:rPr lang="en-US" sz="240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до начала входа участников ЕГЭ</a:t>
            </a:r>
          </a:p>
        </p:txBody>
      </p:sp>
      <p:sp>
        <p:nvSpPr>
          <p:cNvPr id="33795" name="Объект 2"/>
          <p:cNvSpPr>
            <a:spLocks noGrp="1"/>
          </p:cNvSpPr>
          <p:nvPr>
            <p:ph idx="1"/>
          </p:nvPr>
        </p:nvSpPr>
        <p:spPr>
          <a:xfrm>
            <a:off x="457200" y="1752600"/>
            <a:ext cx="8458200" cy="4883150"/>
          </a:xfrm>
          <a:solidFill>
            <a:schemeClr val="bg1"/>
          </a:solidFill>
          <a:ln>
            <a:solidFill>
              <a:srgbClr val="CC6600"/>
            </a:solidFill>
          </a:ln>
        </p:spPr>
        <p:txBody>
          <a:bodyPr/>
          <a:lstStyle/>
          <a:p>
            <a:pPr marL="285750" indent="-285750" algn="just">
              <a:lnSpc>
                <a:spcPct val="115000"/>
              </a:lnSpc>
            </a:pPr>
            <a:r>
              <a:rPr lang="ru-RU" sz="1600" b="1" smtClean="0">
                <a:solidFill>
                  <a:srgbClr val="0070C0"/>
                </a:solidFill>
                <a:latin typeface="Arial" charset="0"/>
                <a:ea typeface="Times New Roman" pitchFamily="18" charset="0"/>
                <a:cs typeface="Arial" charset="0"/>
              </a:rPr>
              <a:t>не позднее 08.45 </a:t>
            </a:r>
            <a:r>
              <a:rPr lang="ru-RU" sz="1600" smtClean="0">
                <a:solidFill>
                  <a:srgbClr val="0070C0"/>
                </a:solidFill>
                <a:latin typeface="Arial" charset="0"/>
                <a:ea typeface="Times New Roman" pitchFamily="18" charset="0"/>
                <a:cs typeface="Arial" charset="0"/>
              </a:rPr>
              <a:t>пройти в свою аудиторию </a:t>
            </a:r>
          </a:p>
          <a:p>
            <a:pPr marL="285750" indent="-285750" algn="just">
              <a:lnSpc>
                <a:spcPct val="115000"/>
              </a:lnSpc>
            </a:pPr>
            <a:r>
              <a:rPr lang="ru-RU" sz="1600" smtClean="0">
                <a:solidFill>
                  <a:srgbClr val="0070C0"/>
                </a:solidFill>
                <a:latin typeface="Arial" charset="0"/>
                <a:ea typeface="Times New Roman" pitchFamily="18" charset="0"/>
                <a:cs typeface="Arial" charset="0"/>
              </a:rPr>
              <a:t>проверить ее готовность к экзамену (</a:t>
            </a:r>
            <a:r>
              <a:rPr lang="ru-RU" sz="1600" i="1" smtClean="0">
                <a:solidFill>
                  <a:srgbClr val="0070C0"/>
                </a:solidFill>
                <a:latin typeface="Arial" charset="0"/>
                <a:ea typeface="Times New Roman" pitchFamily="18" charset="0"/>
                <a:cs typeface="Arial" charset="0"/>
              </a:rPr>
              <a:t>в том числе готовность средств видеонаблюдения</a:t>
            </a:r>
            <a:r>
              <a:rPr lang="en-US" sz="1600" smtClean="0">
                <a:solidFill>
                  <a:srgbClr val="0070C0"/>
                </a:solidFill>
                <a:latin typeface="Arial" charset="0"/>
                <a:ea typeface="Times New Roman" pitchFamily="18" charset="0"/>
                <a:cs typeface="Arial" charset="0"/>
              </a:rPr>
              <a:t>)</a:t>
            </a:r>
            <a:r>
              <a:rPr lang="ru-RU" sz="1600" smtClean="0">
                <a:solidFill>
                  <a:srgbClr val="0070C0"/>
                </a:solidFill>
                <a:latin typeface="Arial" charset="0"/>
                <a:ea typeface="Times New Roman" pitchFamily="18" charset="0"/>
                <a:cs typeface="Arial" charset="0"/>
              </a:rPr>
              <a:t> </a:t>
            </a:r>
          </a:p>
          <a:p>
            <a:pPr marL="285750" indent="-285750" algn="just">
              <a:lnSpc>
                <a:spcPct val="115000"/>
              </a:lnSpc>
            </a:pPr>
            <a:r>
              <a:rPr lang="ru-RU" sz="1600" smtClean="0">
                <a:solidFill>
                  <a:srgbClr val="0070C0"/>
                </a:solidFill>
                <a:latin typeface="Arial" charset="0"/>
                <a:ea typeface="Times New Roman" pitchFamily="18" charset="0"/>
                <a:cs typeface="Arial" charset="0"/>
              </a:rPr>
              <a:t>проветрить аудиторию (</a:t>
            </a:r>
            <a:r>
              <a:rPr lang="ru-RU" sz="1600" i="1" smtClean="0">
                <a:solidFill>
                  <a:srgbClr val="0070C0"/>
                </a:solidFill>
                <a:latin typeface="Arial" charset="0"/>
                <a:ea typeface="Times New Roman" pitchFamily="18" charset="0"/>
                <a:cs typeface="Arial" charset="0"/>
              </a:rPr>
              <a:t>при необходимости</a:t>
            </a:r>
            <a:r>
              <a:rPr lang="en-US" sz="1600" smtClean="0">
                <a:solidFill>
                  <a:srgbClr val="0070C0"/>
                </a:solidFill>
                <a:latin typeface="Arial" charset="0"/>
                <a:ea typeface="Times New Roman" pitchFamily="18" charset="0"/>
                <a:cs typeface="Arial" charset="0"/>
              </a:rPr>
              <a:t>)</a:t>
            </a:r>
            <a:endParaRPr lang="ru-RU" sz="1600" smtClean="0">
              <a:solidFill>
                <a:srgbClr val="0070C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marL="285750" indent="-285750" algn="just">
              <a:lnSpc>
                <a:spcPct val="115000"/>
              </a:lnSpc>
            </a:pPr>
            <a:r>
              <a:rPr lang="ru-RU" sz="1600" smtClean="0">
                <a:solidFill>
                  <a:srgbClr val="0070C0"/>
                </a:solidFill>
                <a:latin typeface="Arial" charset="0"/>
                <a:ea typeface="Times New Roman" pitchFamily="18" charset="0"/>
                <a:cs typeface="Arial" charset="0"/>
              </a:rPr>
              <a:t>вывесить у входа в аудиторию один экземпляр формы </a:t>
            </a:r>
            <a:r>
              <a:rPr lang="ru-RU" sz="1600" b="1" smtClean="0">
                <a:solidFill>
                  <a:srgbClr val="0070C0"/>
                </a:solidFill>
                <a:latin typeface="Arial" charset="0"/>
                <a:ea typeface="Times New Roman" pitchFamily="18" charset="0"/>
                <a:cs typeface="Arial" charset="0"/>
              </a:rPr>
              <a:t>ППЭ-05-01</a:t>
            </a:r>
            <a:r>
              <a:rPr lang="ru-RU" sz="1600" smtClean="0">
                <a:solidFill>
                  <a:srgbClr val="0070C0"/>
                </a:solidFill>
                <a:latin typeface="Arial" charset="0"/>
                <a:ea typeface="Times New Roman" pitchFamily="18" charset="0"/>
                <a:cs typeface="Arial" charset="0"/>
              </a:rPr>
              <a:t> «Список участников ГИА в аудитории ППЭ»</a:t>
            </a:r>
          </a:p>
          <a:p>
            <a:pPr marL="285750" indent="-285750" algn="just">
              <a:lnSpc>
                <a:spcPct val="115000"/>
              </a:lnSpc>
            </a:pPr>
            <a:r>
              <a:rPr lang="ru-RU" sz="1600" smtClean="0">
                <a:solidFill>
                  <a:srgbClr val="0070C0"/>
                </a:solidFill>
                <a:latin typeface="Arial" charset="0"/>
                <a:ea typeface="Times New Roman" pitchFamily="18" charset="0"/>
                <a:cs typeface="Arial" charset="0"/>
              </a:rPr>
              <a:t>раздать на рабочие места участников ЕГЭ черновики со штампом образовательной организации, на базе которой расположен ППЭ, на каждого участника ЕГЭ (</a:t>
            </a:r>
            <a:r>
              <a:rPr lang="ru-RU" sz="1600" i="1" smtClean="0">
                <a:solidFill>
                  <a:srgbClr val="0070C0"/>
                </a:solidFill>
                <a:latin typeface="Arial" charset="0"/>
                <a:ea typeface="Times New Roman" pitchFamily="18" charset="0"/>
                <a:cs typeface="Arial" charset="0"/>
              </a:rPr>
              <a:t>минимальное количество - два листа</a:t>
            </a:r>
            <a:r>
              <a:rPr lang="ru-RU" sz="1600" smtClean="0">
                <a:solidFill>
                  <a:srgbClr val="0070C0"/>
                </a:solidFill>
                <a:latin typeface="Arial" charset="0"/>
                <a:ea typeface="Times New Roman" pitchFamily="18" charset="0"/>
                <a:cs typeface="Arial" charset="0"/>
              </a:rPr>
              <a:t>)</a:t>
            </a:r>
          </a:p>
          <a:p>
            <a:pPr marL="285750" indent="-285750" algn="just">
              <a:lnSpc>
                <a:spcPct val="115000"/>
              </a:lnSpc>
            </a:pPr>
            <a:r>
              <a:rPr lang="ru-RU" sz="1600" smtClean="0">
                <a:solidFill>
                  <a:srgbClr val="0070C0"/>
                </a:solidFill>
                <a:latin typeface="Arial" charset="0"/>
                <a:ea typeface="Times New Roman" pitchFamily="18" charset="0"/>
                <a:cs typeface="Arial" charset="0"/>
              </a:rPr>
              <a:t>оформить на доске образец регистрационных полей бланка регистрации участника ЕГЭ (</a:t>
            </a:r>
            <a:r>
              <a:rPr lang="ru-RU" sz="1600" i="1" smtClean="0">
                <a:solidFill>
                  <a:srgbClr val="0070C0"/>
                </a:solidFill>
                <a:latin typeface="Arial" charset="0"/>
                <a:ea typeface="Times New Roman" pitchFamily="18" charset="0"/>
                <a:cs typeface="Arial" charset="0"/>
              </a:rPr>
              <a:t>оформление на доске регистрационных полей бланка регистрации участника ЕГЭ может быть произведено за день до проведения экзамена</a:t>
            </a:r>
            <a:r>
              <a:rPr lang="ru-RU" sz="1600" smtClean="0">
                <a:solidFill>
                  <a:srgbClr val="0070C0"/>
                </a:solidFill>
                <a:latin typeface="Arial" charset="0"/>
                <a:ea typeface="Times New Roman" pitchFamily="18" charset="0"/>
                <a:cs typeface="Arial" charset="0"/>
              </a:rPr>
              <a:t>)  </a:t>
            </a:r>
          </a:p>
          <a:p>
            <a:pPr marL="285750" indent="-285750" algn="just">
              <a:lnSpc>
                <a:spcPct val="115000"/>
              </a:lnSpc>
            </a:pPr>
            <a:r>
              <a:rPr lang="ru-RU" sz="1600" smtClean="0">
                <a:solidFill>
                  <a:srgbClr val="0070C0"/>
                </a:solidFill>
                <a:latin typeface="Arial" charset="0"/>
                <a:ea typeface="Times New Roman" pitchFamily="18" charset="0"/>
                <a:cs typeface="Arial" charset="0"/>
              </a:rPr>
              <a:t>подготовить необходимую информацию для заполнения бланков регистрации с использованием полученной у руководителя формы </a:t>
            </a:r>
            <a:r>
              <a:rPr lang="ru-RU" sz="1600" b="1" smtClean="0">
                <a:solidFill>
                  <a:srgbClr val="0070C0"/>
                </a:solidFill>
                <a:latin typeface="Arial" charset="0"/>
                <a:ea typeface="Times New Roman" pitchFamily="18" charset="0"/>
                <a:cs typeface="Arial" charset="0"/>
              </a:rPr>
              <a:t>ППЭ-16</a:t>
            </a:r>
            <a:r>
              <a:rPr lang="ru-RU" sz="1600" smtClean="0">
                <a:solidFill>
                  <a:srgbClr val="0070C0"/>
                </a:solidFill>
                <a:latin typeface="Arial" charset="0"/>
                <a:ea typeface="Times New Roman" pitchFamily="18" charset="0"/>
                <a:cs typeface="Arial" charset="0"/>
              </a:rPr>
              <a:t> «Расшифровка кодов образовательных организаций ППЭ»</a:t>
            </a:r>
            <a:endParaRPr lang="ru-RU" sz="1600" smtClean="0">
              <a:solidFill>
                <a:srgbClr val="0070C0"/>
              </a:solidFill>
              <a:latin typeface="Arial" charset="0"/>
              <a:ea typeface="Calibri" pitchFamily="34" charset="0"/>
              <a:cs typeface="Arial" charset="0"/>
            </a:endParaRPr>
          </a:p>
        </p:txBody>
      </p:sp>
      <p:sp>
        <p:nvSpPr>
          <p:cNvPr id="33796" name="Прямоугольник 4"/>
          <p:cNvSpPr>
            <a:spLocks noChangeArrowheads="1"/>
          </p:cNvSpPr>
          <p:nvPr/>
        </p:nvSpPr>
        <p:spPr bwMode="auto">
          <a:xfrm>
            <a:off x="2224088" y="1219200"/>
            <a:ext cx="46021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6AB3"/>
                </a:solidFill>
                <a:latin typeface="Arial" charset="0"/>
                <a:cs typeface="Arial" charset="0"/>
              </a:rPr>
              <a:t>Организаторы</a:t>
            </a:r>
            <a:r>
              <a:rPr lang="ru-RU" sz="2000" b="1">
                <a:solidFill>
                  <a:srgbClr val="006AB3"/>
                </a:solidFill>
              </a:rPr>
              <a:t> в аудитории обязаны: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Подготовка экзамена: </a:t>
            </a:r>
            <a:b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взаимодействие организатора вне аудитории и руководителя ППЭ до начала экзамена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76400" y="2286000"/>
            <a:ext cx="5334000" cy="1714500"/>
          </a:xfrm>
          <a:prstGeom prst="roundRect">
            <a:avLst/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 b="1" i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Ответственному организатору </a:t>
            </a:r>
            <a:r>
              <a:rPr lang="en-US" sz="1800" b="1" i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800" b="1" i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i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вне аудитории </a:t>
            </a:r>
          </a:p>
          <a:p>
            <a:pPr>
              <a:defRPr/>
            </a:pPr>
            <a:r>
              <a:rPr lang="ru-RU" sz="18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ППЭ-06-01, ППЭ-06-02 – для размещения  на информационном стенде при входе в</a:t>
            </a:r>
            <a:r>
              <a:rPr lang="en-US" sz="18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18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ППЭ</a:t>
            </a:r>
          </a:p>
        </p:txBody>
      </p:sp>
      <p:sp>
        <p:nvSpPr>
          <p:cNvPr id="34820" name="Прямоугольник 5"/>
          <p:cNvSpPr>
            <a:spLocks noChangeArrowheads="1"/>
          </p:cNvSpPr>
          <p:nvPr/>
        </p:nvSpPr>
        <p:spPr bwMode="auto">
          <a:xfrm>
            <a:off x="1143000" y="4648200"/>
            <a:ext cx="7427913" cy="668338"/>
          </a:xfrm>
          <a:prstGeom prst="rect">
            <a:avLst/>
          </a:prstGeom>
          <a:solidFill>
            <a:schemeClr val="bg1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 lIns="52688" tIns="26344" rIns="52688" bIns="26344">
            <a:spAutoFit/>
          </a:bodyPr>
          <a:lstStyle/>
          <a:p>
            <a:pPr algn="ctr"/>
            <a:r>
              <a:rPr lang="ru-RU" sz="2000" b="1">
                <a:solidFill>
                  <a:srgbClr val="C00000"/>
                </a:solidFill>
                <a:latin typeface="Arial" charset="0"/>
                <a:cs typeface="Arial" charset="0"/>
              </a:rPr>
              <a:t>Не позднее 08.45 пройти на свое место дежурства и </a:t>
            </a:r>
          </a:p>
          <a:p>
            <a:pPr algn="ctr"/>
            <a:r>
              <a:rPr lang="ru-RU" sz="2000" b="1">
                <a:solidFill>
                  <a:srgbClr val="C00000"/>
                </a:solidFill>
                <a:latin typeface="Arial" charset="0"/>
                <a:cs typeface="Arial" charset="0"/>
              </a:rPr>
              <a:t>приступить к выполнению обязанностей!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3" name="Text Box 5"/>
          <p:cNvSpPr txBox="1">
            <a:spLocks noChangeArrowheads="1"/>
          </p:cNvSpPr>
          <p:nvPr/>
        </p:nvSpPr>
        <p:spPr bwMode="auto">
          <a:xfrm>
            <a:off x="457200" y="1600200"/>
            <a:ext cx="8540750" cy="525463"/>
          </a:xfrm>
          <a:prstGeom prst="rect">
            <a:avLst/>
          </a:prstGeom>
          <a:solidFill>
            <a:srgbClr val="FFFFFF"/>
          </a:soli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108000" rIns="90000" bIns="108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Дежурные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 входе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sz="2000" b="1" dirty="0" smtClean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 09.00</a:t>
            </a:r>
            <a:r>
              <a:rPr lang="ru-RU" sz="2000" dirty="0" smtClean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начать </a:t>
            </a: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допуск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в ППЭ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участников ГИА                 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57200" y="2362200"/>
            <a:ext cx="8594725" cy="2373313"/>
          </a:xfrm>
          <a:prstGeom prst="rect">
            <a:avLst/>
          </a:prstGeom>
          <a:solidFill>
            <a:srgbClr val="FFFFFF"/>
          </a:soli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108000" rIns="90000" bIns="108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Дежурные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этаже: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помогают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присутствующим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 ППЭ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ориентироваться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 помещениях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ППЭ</a:t>
            </a:r>
          </a:p>
          <a:p>
            <a:pPr marL="342900" indent="-342900" algn="just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endParaRPr lang="ru-RU" sz="2000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осуществляют 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контроль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за перемещением по ППЭ лиц, имеющих право присутствовать в ППЭ </a:t>
            </a:r>
            <a:endParaRPr lang="ru-RU" sz="2000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81000" y="304800"/>
            <a:ext cx="8534400" cy="12192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2400" b="1" kern="0" dirty="0">
                <a:solidFill>
                  <a:srgbClr val="002060"/>
                </a:solidFill>
                <a:latin typeface="Arial" charset="0"/>
                <a:ea typeface="+mj-ea"/>
                <a:cs typeface="Arial" charset="0"/>
              </a:rPr>
              <a:t>Подготовка экзамена: </a:t>
            </a:r>
            <a:br>
              <a:rPr lang="ru-RU" sz="2400" b="1" kern="0" dirty="0">
                <a:solidFill>
                  <a:srgbClr val="002060"/>
                </a:solidFill>
                <a:latin typeface="Arial" charset="0"/>
                <a:ea typeface="+mj-ea"/>
                <a:cs typeface="Arial" charset="0"/>
              </a:rPr>
            </a:br>
            <a:r>
              <a:rPr lang="ru-RU" sz="2400" b="1" kern="0" dirty="0">
                <a:solidFill>
                  <a:srgbClr val="002060"/>
                </a:solidFill>
                <a:latin typeface="Arial" charset="0"/>
                <a:ea typeface="+mj-ea"/>
                <a:cs typeface="Arial" charset="0"/>
              </a:rPr>
              <a:t>взаимодействие организатора вне аудитории и руководителя ППЭ до начала экзамена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534400" cy="914400"/>
          </a:xfrm>
        </p:spPr>
        <p:txBody>
          <a:bodyPr/>
          <a:lstStyle/>
          <a:p>
            <a:r>
              <a:rPr lang="ru-RU" alt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Подготовка экзамена:</a:t>
            </a:r>
            <a:br>
              <a:rPr lang="ru-RU" alt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alt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организация входа участников в ППЭ</a:t>
            </a:r>
          </a:p>
        </p:txBody>
      </p:sp>
      <p:pic>
        <p:nvPicPr>
          <p:cNvPr id="3686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2600" y="3716338"/>
            <a:ext cx="3687763" cy="2560637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1219200"/>
            <a:ext cx="2514600" cy="338138"/>
          </a:xfrm>
          <a:prstGeom prst="rect">
            <a:avLst/>
          </a:prstGeom>
          <a:solidFill>
            <a:schemeClr val="bg1"/>
          </a:solidFill>
          <a:ln>
            <a:solidFill>
              <a:srgbClr val="CC66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59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 9:00 в день экзамена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82588" y="2852738"/>
            <a:ext cx="8675687" cy="406400"/>
          </a:xfrm>
          <a:prstGeom prst="rect">
            <a:avLst/>
          </a:prstGeom>
          <a:solidFill>
            <a:schemeClr val="bg1"/>
          </a:solidFill>
          <a:ln>
            <a:solidFill>
              <a:srgbClr val="FF9933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Паспортный контроль. Организатор на входе в ППЭ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392613" y="3429000"/>
            <a:ext cx="4468812" cy="903288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проверяет документ, удостоверяющий личность участника, наличие его в списке распределения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392613" y="4365625"/>
            <a:ext cx="4572000" cy="1158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 случае отсутствия у обучающегося документа, </a:t>
            </a:r>
          </a:p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его личность ПИСЬМЕННО подтверждает сопровождающий в форме ППЭ-20</a:t>
            </a:r>
          </a:p>
          <a:p>
            <a:pPr algn="ctr">
              <a:defRPr/>
            </a:pPr>
            <a:endParaRPr lang="ru-RU" sz="1366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ru-RU" sz="1366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Организатор (вне или в аудитории)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82600" y="1811338"/>
            <a:ext cx="8128000" cy="91440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Организаторы вне аудитории</a:t>
            </a:r>
            <a:r>
              <a:rPr lang="ru-RU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указывают участникам на необходимость оставить личные вещи (</a:t>
            </a:r>
            <a:r>
              <a:rPr lang="ru-RU" sz="16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специально выделенном в ППЭ месте для личных вещей участников</a:t>
            </a:r>
            <a:r>
              <a:rPr lang="ru-RU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590800" y="1336675"/>
            <a:ext cx="6553200" cy="3873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Член ГЭК осуществляет контроль за организацией входа участников в ППЭ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419600" y="5638800"/>
            <a:ext cx="4468813" cy="712788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сопровождает участников в аудитории </a:t>
            </a:r>
            <a:br>
              <a:rPr lang="ru-RU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соответствии с автоматизированным распределением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4"/>
          <p:cNvSpPr>
            <a:spLocks noChangeArrowheads="1"/>
          </p:cNvSpPr>
          <p:nvPr/>
        </p:nvSpPr>
        <p:spPr bwMode="auto">
          <a:xfrm>
            <a:off x="152400" y="685800"/>
            <a:ext cx="3505200" cy="1201738"/>
          </a:xfrm>
          <a:prstGeom prst="rect">
            <a:avLst/>
          </a:prstGeom>
          <a:solidFill>
            <a:schemeClr val="bg1"/>
          </a:solidFill>
          <a:ln w="1905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Отсутствие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 объективным причинам у  обучающегося документа, удостоверяющего личность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114800" y="762000"/>
            <a:ext cx="4648200" cy="1941513"/>
          </a:xfrm>
          <a:prstGeom prst="rect">
            <a:avLst/>
          </a:prstGeom>
          <a:solidFill>
            <a:schemeClr val="bg1"/>
          </a:solidFill>
          <a:ln w="1905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pPr marL="342900" indent="-342900" algn="just"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>
                <a:solidFill>
                  <a:schemeClr val="accent6"/>
                </a:solidFill>
                <a:latin typeface="Arial" pitchFamily="34" charset="0"/>
                <a:ea typeface="MS Gothic" charset="-128"/>
                <a:cs typeface="Arial" pitchFamily="34" charset="0"/>
              </a:rPr>
              <a:t>Сопровождающий составляет акт об идентификации участника (ППЭ-20)</a:t>
            </a:r>
          </a:p>
          <a:p>
            <a:pPr marL="342900" indent="-342900" algn="just"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dirty="0">
              <a:solidFill>
                <a:schemeClr val="accent6"/>
              </a:solidFill>
              <a:latin typeface="Arial" pitchFamily="34" charset="0"/>
              <a:ea typeface="MS Gothic" charset="-128"/>
              <a:cs typeface="Arial" pitchFamily="34" charset="0"/>
            </a:endParaRPr>
          </a:p>
          <a:p>
            <a:pPr marL="342900" indent="-342900" algn="just"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>
                <a:solidFill>
                  <a:schemeClr val="accent6"/>
                </a:solidFill>
                <a:latin typeface="Arial" pitchFamily="34" charset="0"/>
                <a:ea typeface="MS Gothic" charset="-128"/>
                <a:cs typeface="Arial" pitchFamily="34" charset="0"/>
              </a:rPr>
              <a:t>Обучающийся допускается в ППЭ</a:t>
            </a:r>
          </a:p>
          <a:p>
            <a:pPr marL="342900" indent="-342900" algn="just"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dirty="0">
              <a:solidFill>
                <a:schemeClr val="accent6"/>
              </a:solidFill>
              <a:latin typeface="Arial" pitchFamily="34" charset="0"/>
              <a:ea typeface="MS Gothic" charset="-128"/>
              <a:cs typeface="Arial" pitchFamily="34" charset="0"/>
            </a:endParaRPr>
          </a:p>
        </p:txBody>
      </p:sp>
      <p:sp>
        <p:nvSpPr>
          <p:cNvPr id="37892" name="Прямоугольник 10"/>
          <p:cNvSpPr>
            <a:spLocks noChangeArrowheads="1"/>
          </p:cNvSpPr>
          <p:nvPr/>
        </p:nvSpPr>
        <p:spPr bwMode="auto">
          <a:xfrm>
            <a:off x="304800" y="304800"/>
            <a:ext cx="8458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2060"/>
                </a:solidFill>
                <a:latin typeface="Arial" charset="0"/>
                <a:cs typeface="Arial" charset="0"/>
              </a:rPr>
              <a:t>Допуск в ППЭ</a:t>
            </a:r>
          </a:p>
        </p:txBody>
      </p:sp>
      <p:pic>
        <p:nvPicPr>
          <p:cNvPr id="3789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981200"/>
            <a:ext cx="3505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534400" cy="914400"/>
          </a:xfrm>
        </p:spPr>
        <p:txBody>
          <a:bodyPr/>
          <a:lstStyle/>
          <a:p>
            <a:r>
              <a:rPr lang="ru-RU" alt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Подготовка экзамена:</a:t>
            </a:r>
            <a:br>
              <a:rPr lang="ru-RU" alt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alt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организация входа участников в ППЭ</a:t>
            </a:r>
          </a:p>
        </p:txBody>
      </p:sp>
      <p:pic>
        <p:nvPicPr>
          <p:cNvPr id="38915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1436688"/>
            <a:ext cx="3773487" cy="2597150"/>
          </a:xfrm>
        </p:spPr>
      </p:pic>
      <p:sp>
        <p:nvSpPr>
          <p:cNvPr id="5" name="Прямоугольник 4"/>
          <p:cNvSpPr/>
          <p:nvPr/>
        </p:nvSpPr>
        <p:spPr>
          <a:xfrm>
            <a:off x="4319588" y="1268413"/>
            <a:ext cx="4556125" cy="2630487"/>
          </a:xfrm>
          <a:prstGeom prst="rect">
            <a:avLst/>
          </a:prstGeom>
          <a:ln>
            <a:solidFill>
              <a:srgbClr val="CC66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593" b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Сотрудники полиции с использованием металлоискателей проверяют наличие </a:t>
            </a:r>
            <a:r>
              <a:rPr lang="en-US" sz="1593" b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593" b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</a:br>
            <a:r>
              <a:rPr lang="ru-RU" sz="1593" b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у участников ЕГЭ запрещенных средств. При появлении сигнала металлоискателя сотрудник полиции и организатор предлагают участнику ЕГЭ показать предмет, вызывающий сигнал, </a:t>
            </a:r>
            <a:r>
              <a:rPr lang="en-US" sz="1593" b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593" b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</a:br>
            <a:r>
              <a:rPr lang="ru-RU" sz="1593" b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и сдать его в место хранения личных вещей, сопроводив предложение дополнительными разъяснениями</a:t>
            </a:r>
          </a:p>
        </p:txBody>
      </p:sp>
      <p:pic>
        <p:nvPicPr>
          <p:cNvPr id="38917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5525" y="3789363"/>
            <a:ext cx="4040188" cy="280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77800" y="4614863"/>
            <a:ext cx="4695825" cy="1246187"/>
          </a:xfrm>
          <a:prstGeom prst="rect">
            <a:avLst/>
          </a:prstGeom>
          <a:ln>
            <a:solidFill>
              <a:srgbClr val="CC66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593" b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По медицинским показаниям при предъявлении медицинской справки участник ЕГЭ может быть освобожден от проверки с использованием металлоискателя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534400" cy="762000"/>
          </a:xfrm>
        </p:spPr>
        <p:txBody>
          <a:bodyPr/>
          <a:lstStyle/>
          <a:p>
            <a:r>
              <a:rPr lang="ru-RU" alt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Подготовка экзамена:</a:t>
            </a:r>
            <a:br>
              <a:rPr lang="ru-RU" alt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alt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организация входа участников в ППЭ</a:t>
            </a:r>
            <a:endParaRPr lang="ru-RU" sz="2400" smtClean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</p:nvPr>
        </p:nvGraphicFramePr>
        <p:xfrm>
          <a:off x="457200" y="1484784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57200" y="1295400"/>
            <a:ext cx="3581400" cy="4095750"/>
          </a:xfrm>
          <a:prstGeom prst="rect">
            <a:avLst/>
          </a:prstGeom>
          <a:solidFill>
            <a:schemeClr val="bg1"/>
          </a:soli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отказ участника от сдачи запрещенного средства</a:t>
            </a:r>
          </a:p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организатор вне аудитории  приглашает руководителя ППЭ</a:t>
            </a:r>
          </a:p>
          <a:p>
            <a:pPr algn="just"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руководитель ППЭ составляет акт о </a:t>
            </a:r>
            <a:r>
              <a:rPr lang="ru-RU" sz="2000" dirty="0" err="1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недопуске</a:t>
            </a: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участника в ППЭ</a:t>
            </a:r>
          </a:p>
          <a:p>
            <a:pPr algn="just"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участник не допускается в ППЭ </a:t>
            </a:r>
          </a:p>
        </p:txBody>
      </p:sp>
      <p:pic>
        <p:nvPicPr>
          <p:cNvPr id="4096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609600"/>
            <a:ext cx="642938" cy="642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0964" name="Прямоугольник 6"/>
          <p:cNvSpPr>
            <a:spLocks noChangeArrowheads="1"/>
          </p:cNvSpPr>
          <p:nvPr/>
        </p:nvSpPr>
        <p:spPr bwMode="auto">
          <a:xfrm>
            <a:off x="1219200" y="609600"/>
            <a:ext cx="2819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rgbClr val="002060"/>
                </a:solidFill>
                <a:latin typeface="Arial" charset="0"/>
                <a:cs typeface="Arial" charset="0"/>
              </a:rPr>
              <a:t>Недопуск в ППЭ</a:t>
            </a:r>
          </a:p>
        </p:txBody>
      </p:sp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gray">
          <a:xfrm>
            <a:off x="4267200" y="0"/>
            <a:ext cx="4876800" cy="68580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457200" y="1143000"/>
            <a:ext cx="8470900" cy="833438"/>
          </a:xfrm>
          <a:prstGeom prst="rect">
            <a:avLst/>
          </a:prstGeom>
          <a:solidFill>
            <a:srgbClr val="CC6600"/>
          </a:soli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Пронос участником ГИА лекарственного средства в ППЭ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457200" y="2057400"/>
            <a:ext cx="8534400" cy="1695450"/>
          </a:xfrm>
          <a:prstGeom prst="rect">
            <a:avLst/>
          </a:prstGeom>
          <a:solidFill>
            <a:schemeClr val="bg1"/>
          </a:soli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108000" rIns="90000" bIns="108000">
            <a:spAutoFit/>
          </a:bodyPr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Участник должен предъявить медицинскую справку</a:t>
            </a:r>
          </a:p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На справке должны стоять:</a:t>
            </a:r>
          </a:p>
          <a:p>
            <a:pPr algn="just">
              <a:buFont typeface="Times New Roman" pitchFamily="18" charset="0"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штамп и печать медицинской организации</a:t>
            </a:r>
          </a:p>
          <a:p>
            <a:pPr algn="just">
              <a:buFont typeface="Times New Roman" pitchFamily="18" charset="0"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подпись и печать врача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457200" y="3810000"/>
            <a:ext cx="8534400" cy="1695450"/>
          </a:xfrm>
          <a:prstGeom prst="rect">
            <a:avLst/>
          </a:prstGeom>
          <a:solidFill>
            <a:schemeClr val="bg1"/>
          </a:soli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108000" rIns="90000" bIns="108000">
            <a:spAutoFit/>
          </a:bodyPr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Организатор вне аудитории, дежурный на входе, приглашает медицинского работника, который подтверждает (не подтверждает), что проносимое лекарственное средство соответствует назначению врача</a:t>
            </a:r>
          </a:p>
        </p:txBody>
      </p:sp>
      <p:sp>
        <p:nvSpPr>
          <p:cNvPr id="41989" name="Прямоугольник 6"/>
          <p:cNvSpPr>
            <a:spLocks noChangeArrowheads="1"/>
          </p:cNvSpPr>
          <p:nvPr/>
        </p:nvSpPr>
        <p:spPr bwMode="auto">
          <a:xfrm>
            <a:off x="2743200" y="609600"/>
            <a:ext cx="22923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rgbClr val="002060"/>
                </a:solidFill>
                <a:latin typeface="Arial" charset="0"/>
                <a:cs typeface="Arial" charset="0"/>
              </a:rPr>
              <a:t>Допуск в ППЭ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трелка вниз 7"/>
          <p:cNvSpPr/>
          <p:nvPr/>
        </p:nvSpPr>
        <p:spPr>
          <a:xfrm>
            <a:off x="2209800" y="1676400"/>
            <a:ext cx="1547826" cy="914400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2" name="Стрелка вниз 7"/>
          <p:cNvSpPr/>
          <p:nvPr/>
        </p:nvSpPr>
        <p:spPr>
          <a:xfrm>
            <a:off x="6096000" y="1676399"/>
            <a:ext cx="1547826" cy="914401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59405" name="Text Box 36"/>
          <p:cNvSpPr txBox="1">
            <a:spLocks noChangeArrowheads="1"/>
          </p:cNvSpPr>
          <p:nvPr/>
        </p:nvSpPr>
        <p:spPr bwMode="auto">
          <a:xfrm>
            <a:off x="2286000" y="1022350"/>
            <a:ext cx="5257800" cy="587375"/>
          </a:xfrm>
          <a:prstGeom prst="rect">
            <a:avLst/>
          </a:prstGeom>
          <a:solidFill>
            <a:srgbClr val="FFFFFF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2400" b="1" i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Организаторы в аудитории</a:t>
            </a:r>
            <a:r>
              <a:rPr lang="ru-RU" sz="2800" b="1" i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153" name="Rectangle 4"/>
          <p:cNvSpPr>
            <a:spLocks noChangeArrowheads="1"/>
          </p:cNvSpPr>
          <p:nvPr/>
        </p:nvSpPr>
        <p:spPr bwMode="auto">
          <a:xfrm>
            <a:off x="533400" y="609600"/>
            <a:ext cx="845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>
                <a:solidFill>
                  <a:srgbClr val="002060"/>
                </a:solidFill>
                <a:latin typeface="Arial" charset="0"/>
                <a:cs typeface="Arial" charset="0"/>
              </a:rPr>
              <a:t>Роли организаторов</a:t>
            </a:r>
          </a:p>
        </p:txBody>
      </p:sp>
      <p:sp>
        <p:nvSpPr>
          <p:cNvPr id="6154" name="Text Box 20"/>
          <p:cNvSpPr txBox="1">
            <a:spLocks noChangeArrowheads="1"/>
          </p:cNvSpPr>
          <p:nvPr/>
        </p:nvSpPr>
        <p:spPr bwMode="auto">
          <a:xfrm>
            <a:off x="533400" y="2590800"/>
            <a:ext cx="4191000" cy="685800"/>
          </a:xfrm>
          <a:prstGeom prst="rect">
            <a:avLst/>
          </a:prstGeom>
          <a:solidFill>
            <a:schemeClr val="bg1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sz="2000" b="1" i="1">
                <a:solidFill>
                  <a:srgbClr val="0070C0"/>
                </a:solidFill>
                <a:latin typeface="Arial" charset="0"/>
                <a:cs typeface="Arial" charset="0"/>
              </a:rPr>
              <a:t>Ответственный организатор в аудитории</a:t>
            </a:r>
            <a:endParaRPr lang="ru-RU" sz="200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ru-RU" sz="2400">
              <a:solidFill>
                <a:schemeClr val="bg1"/>
              </a:solidFill>
              <a:cs typeface="Times New Roman" pitchFamily="18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ru-RU" sz="2400">
              <a:solidFill>
                <a:schemeClr val="bg1"/>
              </a:solidFill>
              <a:cs typeface="Times New Roman" pitchFamily="18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ru-RU" sz="2400">
              <a:solidFill>
                <a:schemeClr val="bg1"/>
              </a:solidFill>
              <a:cs typeface="Times New Roman" pitchFamily="18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ru-RU" sz="2400">
              <a:solidFill>
                <a:schemeClr val="bg1"/>
              </a:solidFill>
              <a:cs typeface="Times New Roman" pitchFamily="18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ru-RU" sz="2400">
              <a:solidFill>
                <a:schemeClr val="bg1"/>
              </a:solidFill>
              <a:cs typeface="Times New Roman" pitchFamily="18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ru-RU" sz="2400">
              <a:solidFill>
                <a:schemeClr val="bg1"/>
              </a:solidFill>
              <a:cs typeface="Times New Roman" pitchFamily="18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ru-RU" sz="2400">
              <a:solidFill>
                <a:schemeClr val="bg1"/>
              </a:solidFill>
              <a:cs typeface="Times New Roman" pitchFamily="18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ru-RU" sz="240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6155" name="Text Box 20"/>
          <p:cNvSpPr txBox="1">
            <a:spLocks noChangeArrowheads="1"/>
          </p:cNvSpPr>
          <p:nvPr/>
        </p:nvSpPr>
        <p:spPr bwMode="auto">
          <a:xfrm>
            <a:off x="4926013" y="2590800"/>
            <a:ext cx="4065587" cy="685800"/>
          </a:xfrm>
          <a:prstGeom prst="rect">
            <a:avLst/>
          </a:prstGeom>
          <a:solidFill>
            <a:schemeClr val="bg1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sz="2000" b="1" i="1">
                <a:solidFill>
                  <a:srgbClr val="0070C0"/>
                </a:solidFill>
                <a:latin typeface="Arial" charset="0"/>
                <a:cs typeface="Arial" charset="0"/>
              </a:rPr>
              <a:t>Организатор в аудитории</a:t>
            </a:r>
            <a:endParaRPr lang="ru-RU" sz="200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ru-RU" sz="2400">
              <a:solidFill>
                <a:schemeClr val="bg1"/>
              </a:solidFill>
              <a:cs typeface="Times New Roman" pitchFamily="18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ru-RU" sz="2400">
              <a:solidFill>
                <a:schemeClr val="bg1"/>
              </a:solidFill>
              <a:cs typeface="Times New Roman" pitchFamily="18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ru-RU" sz="2400">
              <a:solidFill>
                <a:schemeClr val="bg1"/>
              </a:solidFill>
              <a:cs typeface="Times New Roman" pitchFamily="18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ru-RU" sz="2400">
              <a:solidFill>
                <a:schemeClr val="bg1"/>
              </a:solidFill>
              <a:cs typeface="Times New Roman" pitchFamily="18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ru-RU" sz="2400">
              <a:solidFill>
                <a:schemeClr val="bg1"/>
              </a:solidFill>
              <a:cs typeface="Times New Roman" pitchFamily="18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ru-RU" sz="2400">
              <a:solidFill>
                <a:schemeClr val="bg1"/>
              </a:solidFill>
              <a:cs typeface="Times New Roman" pitchFamily="18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ru-RU" sz="2400">
              <a:solidFill>
                <a:schemeClr val="bg1"/>
              </a:solidFill>
              <a:cs typeface="Times New Roman" pitchFamily="18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ru-RU" sz="240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3" name="Text Box 36"/>
          <p:cNvSpPr txBox="1">
            <a:spLocks noChangeArrowheads="1"/>
          </p:cNvSpPr>
          <p:nvPr/>
        </p:nvSpPr>
        <p:spPr bwMode="auto">
          <a:xfrm>
            <a:off x="2438400" y="3429000"/>
            <a:ext cx="4724400" cy="587375"/>
          </a:xfrm>
          <a:prstGeom prst="rect">
            <a:avLst/>
          </a:prstGeom>
          <a:solidFill>
            <a:srgbClr val="FFFFFF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2000" b="1" i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Организаторы вне аудитории </a:t>
            </a:r>
          </a:p>
        </p:txBody>
      </p:sp>
      <p:sp>
        <p:nvSpPr>
          <p:cNvPr id="24" name="Стрелка вниз 23"/>
          <p:cNvSpPr/>
          <p:nvPr/>
        </p:nvSpPr>
        <p:spPr>
          <a:xfrm>
            <a:off x="1295400" y="4038600"/>
            <a:ext cx="1614017" cy="1000132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25" name="Стрелка вниз 24"/>
          <p:cNvSpPr/>
          <p:nvPr/>
        </p:nvSpPr>
        <p:spPr>
          <a:xfrm>
            <a:off x="4038600" y="4038600"/>
            <a:ext cx="1614017" cy="1000132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26" name="Стрелка вниз 25"/>
          <p:cNvSpPr/>
          <p:nvPr/>
        </p:nvSpPr>
        <p:spPr>
          <a:xfrm>
            <a:off x="6705600" y="4038600"/>
            <a:ext cx="1614017" cy="1000132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6166" name="Text Box 20"/>
          <p:cNvSpPr txBox="1">
            <a:spLocks noChangeArrowheads="1"/>
          </p:cNvSpPr>
          <p:nvPr/>
        </p:nvSpPr>
        <p:spPr bwMode="auto">
          <a:xfrm>
            <a:off x="457200" y="5029200"/>
            <a:ext cx="2743200" cy="838200"/>
          </a:xfrm>
          <a:prstGeom prst="rect">
            <a:avLst/>
          </a:prstGeom>
          <a:solidFill>
            <a:schemeClr val="bg1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sz="2000" b="1" i="1">
                <a:solidFill>
                  <a:srgbClr val="0033CC"/>
                </a:solidFill>
                <a:latin typeface="Arial" charset="0"/>
                <a:cs typeface="Arial" charset="0"/>
              </a:rPr>
              <a:t>Помощник руководителя ППЭ</a:t>
            </a:r>
            <a:endParaRPr lang="ru-RU" sz="200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ru-RU" sz="2400">
              <a:solidFill>
                <a:schemeClr val="bg1"/>
              </a:solidFill>
              <a:cs typeface="Times New Roman" pitchFamily="18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ru-RU" sz="2400">
              <a:solidFill>
                <a:schemeClr val="bg1"/>
              </a:solidFill>
              <a:cs typeface="Times New Roman" pitchFamily="18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ru-RU" sz="2400">
              <a:solidFill>
                <a:schemeClr val="bg1"/>
              </a:solidFill>
              <a:cs typeface="Times New Roman" pitchFamily="18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ru-RU" sz="2400">
              <a:solidFill>
                <a:schemeClr val="bg1"/>
              </a:solidFill>
              <a:cs typeface="Times New Roman" pitchFamily="18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ru-RU" sz="2400">
              <a:solidFill>
                <a:schemeClr val="bg1"/>
              </a:solidFill>
              <a:cs typeface="Times New Roman" pitchFamily="18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ru-RU" sz="2400">
              <a:solidFill>
                <a:schemeClr val="bg1"/>
              </a:solidFill>
              <a:cs typeface="Times New Roman" pitchFamily="18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ru-RU" sz="2400">
              <a:solidFill>
                <a:schemeClr val="bg1"/>
              </a:solidFill>
              <a:cs typeface="Times New Roman" pitchFamily="18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ru-RU" sz="240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6167" name="Text Box 20"/>
          <p:cNvSpPr txBox="1">
            <a:spLocks noChangeArrowheads="1"/>
          </p:cNvSpPr>
          <p:nvPr/>
        </p:nvSpPr>
        <p:spPr bwMode="auto">
          <a:xfrm>
            <a:off x="3733800" y="5029200"/>
            <a:ext cx="2209800" cy="990600"/>
          </a:xfrm>
          <a:prstGeom prst="rect">
            <a:avLst/>
          </a:prstGeom>
          <a:solidFill>
            <a:schemeClr val="bg1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sz="2000" b="1" i="1">
                <a:solidFill>
                  <a:srgbClr val="0033CC"/>
                </a:solidFill>
                <a:latin typeface="Arial" charset="0"/>
                <a:cs typeface="Arial" charset="0"/>
              </a:rPr>
              <a:t>Дежурные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sz="2000" b="1" i="1">
                <a:solidFill>
                  <a:srgbClr val="0033CC"/>
                </a:solidFill>
                <a:latin typeface="Arial" charset="0"/>
                <a:cs typeface="Arial" charset="0"/>
              </a:rPr>
              <a:t>на входе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sz="2000" b="1" i="1">
                <a:solidFill>
                  <a:srgbClr val="0033CC"/>
                </a:solidFill>
                <a:latin typeface="Arial" charset="0"/>
                <a:cs typeface="Arial" charset="0"/>
              </a:rPr>
              <a:t>в ППЭ</a:t>
            </a:r>
            <a:endParaRPr lang="ru-RU" sz="200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ru-RU" sz="2400">
              <a:solidFill>
                <a:schemeClr val="bg1"/>
              </a:solidFill>
              <a:cs typeface="Times New Roman" pitchFamily="18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ru-RU" sz="2400">
              <a:solidFill>
                <a:schemeClr val="bg1"/>
              </a:solidFill>
              <a:cs typeface="Times New Roman" pitchFamily="18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ru-RU" sz="2400">
              <a:solidFill>
                <a:schemeClr val="bg1"/>
              </a:solidFill>
              <a:cs typeface="Times New Roman" pitchFamily="18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ru-RU" sz="2400">
              <a:solidFill>
                <a:schemeClr val="bg1"/>
              </a:solidFill>
              <a:cs typeface="Times New Roman" pitchFamily="18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ru-RU" sz="2400">
              <a:solidFill>
                <a:schemeClr val="bg1"/>
              </a:solidFill>
              <a:cs typeface="Times New Roman" pitchFamily="18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ru-RU" sz="2400">
              <a:solidFill>
                <a:schemeClr val="bg1"/>
              </a:solidFill>
              <a:cs typeface="Times New Roman" pitchFamily="18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ru-RU" sz="2400">
              <a:solidFill>
                <a:schemeClr val="bg1"/>
              </a:solidFill>
              <a:cs typeface="Times New Roman" pitchFamily="18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ru-RU" sz="240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6168" name="Text Box 20"/>
          <p:cNvSpPr txBox="1">
            <a:spLocks noChangeArrowheads="1"/>
          </p:cNvSpPr>
          <p:nvPr/>
        </p:nvSpPr>
        <p:spPr bwMode="auto">
          <a:xfrm>
            <a:off x="6400800" y="5029200"/>
            <a:ext cx="2590800" cy="762000"/>
          </a:xfrm>
          <a:prstGeom prst="rect">
            <a:avLst/>
          </a:prstGeom>
          <a:solidFill>
            <a:schemeClr val="bg1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sz="2000" b="1" i="1">
                <a:solidFill>
                  <a:srgbClr val="0033CC"/>
                </a:solidFill>
                <a:latin typeface="Arial" charset="0"/>
                <a:cs typeface="Arial" charset="0"/>
              </a:rPr>
              <a:t>Дежурные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sz="2000" b="1" i="1">
                <a:solidFill>
                  <a:srgbClr val="0033CC"/>
                </a:solidFill>
                <a:latin typeface="Arial" charset="0"/>
                <a:cs typeface="Arial" charset="0"/>
              </a:rPr>
              <a:t>на этажах</a:t>
            </a:r>
            <a:endParaRPr lang="ru-RU" sz="200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ru-RU" sz="2400">
              <a:solidFill>
                <a:schemeClr val="bg1"/>
              </a:solidFill>
              <a:cs typeface="Times New Roman" pitchFamily="18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ru-RU" sz="2400">
              <a:solidFill>
                <a:schemeClr val="bg1"/>
              </a:solidFill>
              <a:cs typeface="Times New Roman" pitchFamily="18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ru-RU" sz="2400">
              <a:solidFill>
                <a:schemeClr val="bg1"/>
              </a:solidFill>
              <a:cs typeface="Times New Roman" pitchFamily="18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ru-RU" sz="2400">
              <a:solidFill>
                <a:schemeClr val="bg1"/>
              </a:solidFill>
              <a:cs typeface="Times New Roman" pitchFamily="18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ru-RU" sz="2400">
              <a:solidFill>
                <a:schemeClr val="bg1"/>
              </a:solidFill>
              <a:cs typeface="Times New Roman" pitchFamily="18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ru-RU" sz="2400">
              <a:solidFill>
                <a:schemeClr val="bg1"/>
              </a:solidFill>
              <a:cs typeface="Times New Roman" pitchFamily="18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ru-RU" sz="2400">
              <a:solidFill>
                <a:schemeClr val="bg1"/>
              </a:solidFill>
              <a:cs typeface="Times New Roman" pitchFamily="18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ru-RU" sz="2400">
              <a:solidFill>
                <a:schemeClr val="bg1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534400" cy="1066800"/>
          </a:xfrm>
        </p:spPr>
        <p:txBody>
          <a:bodyPr/>
          <a:lstStyle/>
          <a:p>
            <a:r>
              <a:rPr lang="ru-RU" alt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Подготовка экзамена:</a:t>
            </a:r>
            <a:br>
              <a:rPr lang="ru-RU" alt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alt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организация входа участников в ППЭ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03388" y="1479550"/>
            <a:ext cx="6108700" cy="385763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Участники ЕГЭ не допускаются в ППЭ в случаях: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42925" y="2055813"/>
            <a:ext cx="8328025" cy="52070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Отсутствия участника ЕГЭ в списках распределения </a:t>
            </a:r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данный ППЭ на данный экзамен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42925" y="2636838"/>
            <a:ext cx="8328025" cy="52070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Отказа от сдачи запрещённых средств, в том числе средств связи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42925" y="3236913"/>
            <a:ext cx="8328025" cy="52070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Отсутствия у выпускника прошлых лет документа, удостоверяющего личность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42925" y="4048125"/>
            <a:ext cx="8328025" cy="52070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Опоздание не является причиной </a:t>
            </a:r>
            <a:r>
              <a:rPr lang="ru-RU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недопуска</a:t>
            </a:r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участника в ППЭ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42925" y="5018088"/>
            <a:ext cx="8328025" cy="858837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случае </a:t>
            </a:r>
            <a:r>
              <a:rPr lang="ru-RU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недопуска</a:t>
            </a:r>
            <a:r>
              <a:rPr 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(ППЭ-21-1) или опоздания участника ГИА в ППЭ  руководителем ППЭ </a:t>
            </a:r>
            <a:br>
              <a:rPr 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 членом ГЭК составляется акт  (ППЭ-21-2)</a:t>
            </a:r>
          </a:p>
        </p:txBody>
      </p:sp>
      <p:sp>
        <p:nvSpPr>
          <p:cNvPr id="2" name="Стрелка вниз 1"/>
          <p:cNvSpPr/>
          <p:nvPr/>
        </p:nvSpPr>
        <p:spPr>
          <a:xfrm>
            <a:off x="2484438" y="4652963"/>
            <a:ext cx="142875" cy="288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3995738" y="4652963"/>
            <a:ext cx="144462" cy="288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5795963" y="4652963"/>
            <a:ext cx="144462" cy="288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457200" y="1066800"/>
            <a:ext cx="3733800" cy="5326063"/>
          </a:xfrm>
          <a:prstGeom prst="rect">
            <a:avLst/>
          </a:prstGeom>
          <a:solidFill>
            <a:schemeClr val="bg1"/>
          </a:soli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опоздание участников  на экзамен</a:t>
            </a:r>
          </a:p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участник допускается в ППЭ (</a:t>
            </a:r>
            <a:r>
              <a:rPr lang="ru-RU" sz="2000" i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время и окончание экзамена не продлевается</a:t>
            </a: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just"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руководитель ППЭ составляет акт о допуске участника ГИА в ППЭ после начала экзамена</a:t>
            </a:r>
          </a:p>
          <a:p>
            <a:pPr algn="just"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организаторы в аудитории предоставляют информацию для заполнения регистрационных полей бланков ЕГЭ</a:t>
            </a:r>
          </a:p>
        </p:txBody>
      </p:sp>
      <p:sp>
        <p:nvSpPr>
          <p:cNvPr id="44035" name="Прямоугольник 6"/>
          <p:cNvSpPr>
            <a:spLocks noChangeArrowheads="1"/>
          </p:cNvSpPr>
          <p:nvPr/>
        </p:nvSpPr>
        <p:spPr bwMode="auto">
          <a:xfrm>
            <a:off x="914400" y="533400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rgbClr val="002060"/>
                </a:solidFill>
                <a:latin typeface="Arial" charset="0"/>
                <a:cs typeface="Arial" charset="0"/>
              </a:rPr>
              <a:t>Допуск в ППЭ</a:t>
            </a:r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4267200" y="0"/>
            <a:ext cx="4876800" cy="68580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304800" y="990600"/>
            <a:ext cx="3810000" cy="4987925"/>
          </a:xfrm>
          <a:prstGeom prst="rect">
            <a:avLst/>
          </a:prstGeom>
          <a:solidFill>
            <a:schemeClr val="bg1"/>
          </a:soli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опоздание участников  на экзамен по иностранным языкам</a:t>
            </a:r>
          </a:p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участник допускается в ППЭ (</a:t>
            </a:r>
            <a:r>
              <a:rPr lang="ru-RU" sz="1600" i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время и окончание экзамена не продлевается</a:t>
            </a:r>
            <a:r>
              <a:rPr lang="ru-RU" sz="16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just"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6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персональное </a:t>
            </a:r>
            <a:r>
              <a:rPr lang="ru-RU" sz="1600" dirty="0" err="1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аудирование</a:t>
            </a:r>
            <a:r>
              <a:rPr lang="ru-RU" sz="16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не проводится</a:t>
            </a:r>
          </a:p>
          <a:p>
            <a:pPr algn="just"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6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руководитель ППЭ составляет акт о допуске участника ГИА в ППЭ после начала экзамена</a:t>
            </a:r>
          </a:p>
          <a:p>
            <a:pPr algn="just"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6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организаторы в аудитории предоставляют информацию для заполнения регистрационных полей бланков ЕГЭ</a:t>
            </a:r>
          </a:p>
        </p:txBody>
      </p:sp>
      <p:sp>
        <p:nvSpPr>
          <p:cNvPr id="45059" name="Прямоугольник 6"/>
          <p:cNvSpPr>
            <a:spLocks noChangeArrowheads="1"/>
          </p:cNvSpPr>
          <p:nvPr/>
        </p:nvSpPr>
        <p:spPr bwMode="auto">
          <a:xfrm>
            <a:off x="914400" y="533400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rgbClr val="002060"/>
                </a:solidFill>
                <a:latin typeface="Arial" charset="0"/>
                <a:cs typeface="Arial" charset="0"/>
              </a:rPr>
              <a:t>Допуск в ППЭ</a:t>
            </a:r>
          </a:p>
        </p:txBody>
      </p:sp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4267200" y="0"/>
            <a:ext cx="4876800" cy="68580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510588" cy="914400"/>
          </a:xfrm>
        </p:spPr>
        <p:txBody>
          <a:bodyPr/>
          <a:lstStyle/>
          <a:p>
            <a:r>
              <a:rPr lang="ru-RU" sz="2400" smtClean="0">
                <a:latin typeface="Arial" charset="0"/>
                <a:cs typeface="Arial" charset="0"/>
              </a:rPr>
              <a:t>Подготовка экзамена:</a:t>
            </a:r>
            <a:br>
              <a:rPr lang="ru-RU" sz="2400" smtClean="0">
                <a:latin typeface="Arial" charset="0"/>
                <a:cs typeface="Arial" charset="0"/>
              </a:rPr>
            </a:br>
            <a:r>
              <a:rPr lang="ru-RU" sz="2400" smtClean="0">
                <a:latin typeface="Arial" charset="0"/>
                <a:cs typeface="Arial" charset="0"/>
              </a:rPr>
              <a:t>алгоритм действий в нестандартных ситуациях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925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57200" y="1295400"/>
            <a:ext cx="3581400" cy="4403725"/>
          </a:xfrm>
          <a:prstGeom prst="rect">
            <a:avLst/>
          </a:prstGeom>
          <a:solidFill>
            <a:schemeClr val="bg1"/>
          </a:soli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отсутствие участника ГИА в списках распределения в данный ППЭ</a:t>
            </a:r>
            <a:endParaRPr lang="ru-RU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организатор вне аудитории приглашает члена ГЭК</a:t>
            </a:r>
          </a:p>
          <a:p>
            <a:pPr algn="just"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член ГЭК  фиксирует данный факт, составляется акт о </a:t>
            </a:r>
            <a:r>
              <a:rPr lang="ru-RU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недопуске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участника в ППЭ</a:t>
            </a:r>
          </a:p>
          <a:p>
            <a:pPr algn="just"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участник не допускается в ППЭ</a:t>
            </a:r>
            <a:endParaRPr lang="ru-RU" sz="24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0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609600"/>
            <a:ext cx="642938" cy="642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710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gray">
          <a:xfrm>
            <a:off x="4191000" y="0"/>
            <a:ext cx="4953000" cy="68580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sp>
        <p:nvSpPr>
          <p:cNvPr id="47109" name="Прямоугольник 6"/>
          <p:cNvSpPr>
            <a:spLocks noChangeArrowheads="1"/>
          </p:cNvSpPr>
          <p:nvPr/>
        </p:nvSpPr>
        <p:spPr bwMode="auto">
          <a:xfrm>
            <a:off x="1219200" y="685800"/>
            <a:ext cx="2819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rgbClr val="002060"/>
                </a:solidFill>
                <a:latin typeface="Arial" charset="0"/>
                <a:cs typeface="Arial" charset="0"/>
              </a:rPr>
              <a:t>Недопуск в ППЭ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57200" y="1295400"/>
            <a:ext cx="3581400" cy="5019675"/>
          </a:xfrm>
          <a:prstGeom prst="rect">
            <a:avLst/>
          </a:prstGeom>
          <a:solidFill>
            <a:schemeClr val="bg1"/>
          </a:soli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отсутствия документа, удостоверяющего личность, у выпускника прошлых лет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организатор вне аудитории  приглашает руководителя ППЭ</a:t>
            </a:r>
          </a:p>
          <a:p>
            <a:pPr algn="just"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руководитель ППЭ составляет акт о </a:t>
            </a:r>
            <a:r>
              <a:rPr lang="ru-RU" sz="2000" dirty="0" err="1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недопуске</a:t>
            </a: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выпускника прошлых лет в ППЭ</a:t>
            </a:r>
          </a:p>
          <a:p>
            <a:pPr algn="just"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выпускник прошлых лет не допускается в ППЭ</a:t>
            </a:r>
          </a:p>
        </p:txBody>
      </p:sp>
      <p:pic>
        <p:nvPicPr>
          <p:cNvPr id="4813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609600"/>
            <a:ext cx="642938" cy="642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813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gray">
          <a:xfrm>
            <a:off x="4191000" y="0"/>
            <a:ext cx="4953000" cy="68580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sp>
        <p:nvSpPr>
          <p:cNvPr id="48133" name="Прямоугольник 6"/>
          <p:cNvSpPr>
            <a:spLocks noChangeArrowheads="1"/>
          </p:cNvSpPr>
          <p:nvPr/>
        </p:nvSpPr>
        <p:spPr bwMode="auto">
          <a:xfrm>
            <a:off x="1219200" y="685800"/>
            <a:ext cx="2819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rgbClr val="002060"/>
                </a:solidFill>
                <a:latin typeface="Arial" charset="0"/>
                <a:cs typeface="Arial" charset="0"/>
              </a:rPr>
              <a:t>Недопуск в ППЭ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4"/>
          <p:cNvSpPr>
            <a:spLocks noChangeArrowheads="1"/>
          </p:cNvSpPr>
          <p:nvPr/>
        </p:nvSpPr>
        <p:spPr bwMode="auto">
          <a:xfrm>
            <a:off x="609600" y="6858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>
                <a:solidFill>
                  <a:srgbClr val="002060"/>
                </a:solidFill>
                <a:latin typeface="Arial" charset="0"/>
                <a:cs typeface="Arial" charset="0"/>
              </a:rPr>
              <a:t>На этапе проведения ЕГЭ</a:t>
            </a:r>
          </a:p>
        </p:txBody>
      </p:sp>
      <p:sp>
        <p:nvSpPr>
          <p:cNvPr id="92163" name="TextBox 8"/>
          <p:cNvSpPr txBox="1">
            <a:spLocks noChangeArrowheads="1"/>
          </p:cNvSpPr>
          <p:nvPr/>
        </p:nvSpPr>
        <p:spPr bwMode="auto">
          <a:xfrm>
            <a:off x="457200" y="1524000"/>
            <a:ext cx="8534400" cy="2065338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CC66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tIns="108000" bIns="108000">
            <a:spAutoFit/>
          </a:bodyPr>
          <a:lstStyle/>
          <a:p>
            <a:pPr algn="just" defTabSz="1028700">
              <a:tabLst>
                <a:tab pos="130175" algn="l"/>
              </a:tabLst>
              <a:defRPr/>
            </a:pPr>
            <a:r>
              <a:rPr lang="ru-RU" sz="2000" b="1" i="1" dirty="0">
                <a:solidFill>
                  <a:srgbClr val="262673"/>
                </a:solidFill>
                <a:latin typeface="Arial" pitchFamily="34" charset="0"/>
                <a:cs typeface="Arial" pitchFamily="34" charset="0"/>
              </a:rPr>
              <a:t>помогать </a:t>
            </a: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участникам ЕГЭ ориентироваться в помещениях ППЭ</a:t>
            </a:r>
          </a:p>
          <a:p>
            <a:pPr algn="just" defTabSz="1028700">
              <a:tabLst>
                <a:tab pos="130175" algn="l"/>
              </a:tabLst>
              <a:defRPr/>
            </a:pPr>
            <a:endParaRPr lang="ru-RU" sz="20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algn="just" defTabSz="1028700">
              <a:tabLst>
                <a:tab pos="130175" algn="l"/>
              </a:tabLst>
              <a:defRPr/>
            </a:pPr>
            <a:r>
              <a:rPr lang="ru-RU" sz="2000" b="1" i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указывать</a:t>
            </a: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место нахождения нужной аудитории</a:t>
            </a:r>
          </a:p>
          <a:p>
            <a:pPr algn="just" defTabSz="1028700">
              <a:tabLst>
                <a:tab pos="130175" algn="l"/>
              </a:tabLst>
              <a:defRPr/>
            </a:pPr>
            <a:endParaRPr lang="ru-RU" sz="20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algn="just" defTabSz="1028700">
              <a:tabLst>
                <a:tab pos="130175" algn="l"/>
              </a:tabLst>
              <a:defRPr/>
            </a:pPr>
            <a:r>
              <a:rPr lang="ru-RU" sz="2000" b="1" i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осуществлять</a:t>
            </a: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контроль за перемещением по ППЭ лиц, имеющих право  присутствовать в ППЭ в день проведения экзамена</a:t>
            </a:r>
          </a:p>
        </p:txBody>
      </p:sp>
      <p:sp>
        <p:nvSpPr>
          <p:cNvPr id="92165" name="TextBox 10"/>
          <p:cNvSpPr txBox="1">
            <a:spLocks noChangeArrowheads="1"/>
          </p:cNvSpPr>
          <p:nvPr/>
        </p:nvSpPr>
        <p:spPr bwMode="auto">
          <a:xfrm>
            <a:off x="457200" y="3810000"/>
            <a:ext cx="8534400" cy="530225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CC66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tIns="108000" bIns="108000">
            <a:spAutoFit/>
          </a:bodyPr>
          <a:lstStyle/>
          <a:p>
            <a:pPr algn="just" defTabSz="1028700">
              <a:tabLst>
                <a:tab pos="130175" algn="l"/>
              </a:tabLst>
              <a:defRPr/>
            </a:pPr>
            <a:r>
              <a:rPr lang="ru-RU" sz="2000" b="1" i="1" dirty="0">
                <a:solidFill>
                  <a:srgbClr val="262673"/>
                </a:solidFill>
                <a:latin typeface="Arial" pitchFamily="34" charset="0"/>
                <a:cs typeface="Arial" pitchFamily="34" charset="0"/>
              </a:rPr>
              <a:t>следить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 соблюдением тишины и порядка в ППЭ</a:t>
            </a:r>
          </a:p>
        </p:txBody>
      </p:sp>
      <p:sp>
        <p:nvSpPr>
          <p:cNvPr id="49157" name="Прямоугольник 5"/>
          <p:cNvSpPr>
            <a:spLocks noChangeArrowheads="1"/>
          </p:cNvSpPr>
          <p:nvPr/>
        </p:nvSpPr>
        <p:spPr bwMode="auto">
          <a:xfrm>
            <a:off x="2895600" y="1066800"/>
            <a:ext cx="4343400" cy="338138"/>
          </a:xfrm>
          <a:prstGeom prst="rect">
            <a:avLst/>
          </a:prstGeom>
          <a:solidFill>
            <a:schemeClr val="bg1"/>
          </a:solidFill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rgbClr val="002060"/>
                </a:solidFill>
                <a:latin typeface="Arial" charset="0"/>
                <a:cs typeface="Arial" charset="0"/>
              </a:rPr>
              <a:t>Организатор вне аудиторий должен: </a:t>
            </a: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457200" y="4495800"/>
            <a:ext cx="8534400" cy="833438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CC66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tIns="108000" bIns="108000">
            <a:spAutoFit/>
          </a:bodyPr>
          <a:lstStyle/>
          <a:p>
            <a:pPr algn="just" defTabSz="1028700">
              <a:tabLst>
                <a:tab pos="130175" algn="l"/>
              </a:tabLst>
              <a:defRPr/>
            </a:pP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сопровождать </a:t>
            </a: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участников ЕГЭ при выходе из аудитории в время экзамена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ChangeArrowheads="1"/>
          </p:cNvSpPr>
          <p:nvPr/>
        </p:nvSpPr>
        <p:spPr bwMode="auto">
          <a:xfrm>
            <a:off x="609600" y="609600"/>
            <a:ext cx="845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>
                <a:solidFill>
                  <a:srgbClr val="002060"/>
                </a:solidFill>
                <a:latin typeface="Arial" charset="0"/>
                <a:cs typeface="Arial" charset="0"/>
              </a:rPr>
              <a:t>На этапе проведения ЕГЭ</a:t>
            </a:r>
          </a:p>
        </p:txBody>
      </p:sp>
      <p:sp>
        <p:nvSpPr>
          <p:cNvPr id="50179" name="Прямоугольник 5"/>
          <p:cNvSpPr>
            <a:spLocks noChangeArrowheads="1"/>
          </p:cNvSpPr>
          <p:nvPr/>
        </p:nvSpPr>
        <p:spPr bwMode="auto">
          <a:xfrm>
            <a:off x="2895600" y="1066800"/>
            <a:ext cx="4191000" cy="338138"/>
          </a:xfrm>
          <a:prstGeom prst="rect">
            <a:avLst/>
          </a:prstGeom>
          <a:solidFill>
            <a:schemeClr val="bg1"/>
          </a:solidFill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rgbClr val="002060"/>
                </a:solidFill>
                <a:latin typeface="Arial" charset="0"/>
                <a:cs typeface="Arial" charset="0"/>
              </a:rPr>
              <a:t>Организатор вне аудиторий должен: </a:t>
            </a:r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457200" y="1600200"/>
            <a:ext cx="8534400" cy="4219575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CC66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tIns="108000" bIns="108000">
            <a:spAutoFit/>
          </a:bodyPr>
          <a:lstStyle/>
          <a:p>
            <a:pPr algn="just" defTabSz="1028700">
              <a:tabLst>
                <a:tab pos="130175" algn="l"/>
              </a:tabLst>
              <a:defRPr/>
            </a:pPr>
            <a:r>
              <a:rPr lang="ru-RU" sz="2000" b="1" i="1" dirty="0">
                <a:solidFill>
                  <a:srgbClr val="262673"/>
                </a:solidFill>
                <a:latin typeface="Arial" pitchFamily="34" charset="0"/>
                <a:cs typeface="Arial" pitchFamily="34" charset="0"/>
              </a:rPr>
              <a:t>следить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 соблюдением порядка проведения ЕГЭ в ППЭ</a:t>
            </a:r>
          </a:p>
          <a:p>
            <a:pPr algn="just" defTabSz="1028700">
              <a:tabLst>
                <a:tab pos="130175" algn="l"/>
              </a:tabLst>
              <a:defRPr/>
            </a:pPr>
            <a:endParaRPr lang="ru-RU" sz="20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algn="just" defTabSz="1028700">
              <a:tabLst>
                <a:tab pos="130175" algn="l"/>
              </a:tabLst>
              <a:defRPr/>
            </a:pPr>
            <a:r>
              <a:rPr lang="ru-RU" sz="2000" b="1" i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не допускать </a:t>
            </a: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следующих нарушений порядка участниками ЕГЭ, организаторами в аудитории (вне аудиторий), ассистентами в ППЭ, в том числе в коридорах, туалетных комнатах, медицинском пункте и т.д.:</a:t>
            </a:r>
          </a:p>
          <a:p>
            <a:pPr algn="just" defTabSz="1028700">
              <a:tabLst>
                <a:tab pos="130175" algn="l"/>
              </a:tabLst>
              <a:defRPr/>
            </a:pPr>
            <a:r>
              <a:rPr lang="ru-RU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наличия в ППЭ у указанных лиц средств связи, электронно-вычислительной техники, фото-, аудио- и видеоаппаратуры, справочных материалов, письменных заметок и иных средств хранения и передачи информации;</a:t>
            </a:r>
          </a:p>
          <a:p>
            <a:pPr algn="just" defTabSz="1028700">
              <a:tabLst>
                <a:tab pos="130175" algn="l"/>
              </a:tabLst>
              <a:defRPr/>
            </a:pPr>
            <a:r>
              <a:rPr lang="ru-RU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выноса из аудиторий и ППЭ экзаменационных материалов на бумажном  или электронном носителях, фотографирования экзаменационных материалов</a:t>
            </a:r>
          </a:p>
        </p:txBody>
      </p:sp>
      <p:sp>
        <p:nvSpPr>
          <p:cNvPr id="50181" name="Прямоугольник 5"/>
          <p:cNvSpPr>
            <a:spLocks noChangeArrowheads="1"/>
          </p:cNvSpPr>
          <p:nvPr/>
        </p:nvSpPr>
        <p:spPr bwMode="auto">
          <a:xfrm>
            <a:off x="457200" y="5943600"/>
            <a:ext cx="8534400" cy="708025"/>
          </a:xfrm>
          <a:prstGeom prst="rect">
            <a:avLst/>
          </a:prstGeom>
          <a:solidFill>
            <a:schemeClr val="bg1"/>
          </a:solidFill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>
                <a:solidFill>
                  <a:srgbClr val="002060"/>
                </a:solidFill>
                <a:latin typeface="Arial" charset="0"/>
                <a:cs typeface="Arial" charset="0"/>
              </a:rPr>
              <a:t>Сопровождать участников ЕГЭ при выходе из аудитории во время экзамена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ChangeArrowheads="1"/>
          </p:cNvSpPr>
          <p:nvPr/>
        </p:nvSpPr>
        <p:spPr bwMode="auto">
          <a:xfrm>
            <a:off x="609600" y="609600"/>
            <a:ext cx="845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>
                <a:solidFill>
                  <a:srgbClr val="002060"/>
                </a:solidFill>
                <a:latin typeface="Arial" charset="0"/>
                <a:cs typeface="Arial" charset="0"/>
              </a:rPr>
              <a:t>На этапе проведения ЕГЭ</a:t>
            </a:r>
          </a:p>
        </p:txBody>
      </p:sp>
      <p:sp>
        <p:nvSpPr>
          <p:cNvPr id="51203" name="Прямоугольник 5"/>
          <p:cNvSpPr>
            <a:spLocks noChangeArrowheads="1"/>
          </p:cNvSpPr>
          <p:nvPr/>
        </p:nvSpPr>
        <p:spPr bwMode="auto">
          <a:xfrm>
            <a:off x="2895600" y="1066800"/>
            <a:ext cx="4495800" cy="338138"/>
          </a:xfrm>
          <a:prstGeom prst="rect">
            <a:avLst/>
          </a:prstGeom>
          <a:solidFill>
            <a:schemeClr val="bg1"/>
          </a:solidFill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rgbClr val="002060"/>
                </a:solidFill>
                <a:latin typeface="Arial" charset="0"/>
                <a:cs typeface="Arial" charset="0"/>
              </a:rPr>
              <a:t>Организатор вне аудиторий должен: </a:t>
            </a: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457200" y="1447800"/>
            <a:ext cx="8534400" cy="833438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CC66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tIns="108000" bIns="108000">
            <a:spAutoFit/>
          </a:bodyPr>
          <a:lstStyle/>
          <a:p>
            <a:pPr algn="just" defTabSz="1028700">
              <a:tabLst>
                <a:tab pos="130175" algn="l"/>
              </a:tabLst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Передать полученную от организатора в аудитории информацию о завершении  печати ЭМ руководителю ППЭ</a:t>
            </a:r>
            <a:endParaRPr lang="ru-RU" sz="2000" b="1" i="1" u="sng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457200" y="2362200"/>
            <a:ext cx="8534400" cy="833438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CC66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tIns="108000" bIns="108000">
            <a:spAutoFit/>
          </a:bodyPr>
          <a:lstStyle/>
          <a:p>
            <a:pPr algn="just" defTabSz="1028700">
              <a:tabLst>
                <a:tab pos="130175" algn="l"/>
              </a:tabLst>
              <a:defRPr/>
            </a:pP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 случае сопровождения участника ЕГЭ </a:t>
            </a:r>
            <a:r>
              <a:rPr lang="ru-RU" sz="2000" b="1" i="1" u="sng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 медицинскому работнику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пригласить члена ГЭК в медицинский кабинет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457200" y="3276600"/>
            <a:ext cx="8534400" cy="1141413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CC66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tIns="108000" bIns="108000">
            <a:spAutoFit/>
          </a:bodyPr>
          <a:lstStyle/>
          <a:p>
            <a:pPr algn="just" defTabSz="1028700">
              <a:tabLst>
                <a:tab pos="130175" algn="l"/>
              </a:tabLst>
              <a:defRPr/>
            </a:pPr>
            <a:r>
              <a:rPr lang="ru-RU" sz="2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В случае выявления нарушений порядка проведения ЕГЭ следует незамедлительно обратиться к члену ГЭК, руководителю ППЭ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ChangeArrowheads="1"/>
          </p:cNvSpPr>
          <p:nvPr/>
        </p:nvSpPr>
        <p:spPr bwMode="auto">
          <a:xfrm>
            <a:off x="609600" y="609600"/>
            <a:ext cx="845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 i="1">
                <a:solidFill>
                  <a:srgbClr val="0033CC"/>
                </a:solidFill>
                <a:latin typeface="Arial" charset="0"/>
                <a:cs typeface="Arial" charset="0"/>
              </a:rPr>
              <a:t>На</a:t>
            </a:r>
            <a:r>
              <a:rPr lang="ru-RU" sz="2400" b="1" i="1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ru-RU" sz="2400" b="1" i="1">
                <a:solidFill>
                  <a:srgbClr val="0033CC"/>
                </a:solidFill>
                <a:latin typeface="Arial" charset="0"/>
                <a:cs typeface="Arial" charset="0"/>
              </a:rPr>
              <a:t>этапе завершения ЕГЭ</a:t>
            </a:r>
          </a:p>
        </p:txBody>
      </p:sp>
      <p:sp>
        <p:nvSpPr>
          <p:cNvPr id="52227" name="Прямоугольник 5"/>
          <p:cNvSpPr>
            <a:spLocks noChangeArrowheads="1"/>
          </p:cNvSpPr>
          <p:nvPr/>
        </p:nvSpPr>
        <p:spPr bwMode="auto">
          <a:xfrm>
            <a:off x="2895600" y="1066800"/>
            <a:ext cx="4191000" cy="338138"/>
          </a:xfrm>
          <a:prstGeom prst="rect">
            <a:avLst/>
          </a:prstGeom>
          <a:solidFill>
            <a:schemeClr val="bg1"/>
          </a:solidFill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rgbClr val="002060"/>
                </a:solidFill>
                <a:latin typeface="Arial" charset="0"/>
                <a:cs typeface="Arial" charset="0"/>
              </a:rPr>
              <a:t>Организатор вне аудиторий должен: 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57200" y="1600200"/>
            <a:ext cx="8610600" cy="833438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CC66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tIns="108000" bIns="108000">
            <a:spAutoFit/>
          </a:bodyPr>
          <a:lstStyle/>
          <a:p>
            <a:pPr algn="just" defTabSz="1028700">
              <a:tabLst>
                <a:tab pos="130175" algn="l"/>
              </a:tabLst>
              <a:defRPr/>
            </a:pP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контролировать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организованный выход участников ЕГЭ, завершивших экзамен, из ППЭ 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57200" y="2514600"/>
            <a:ext cx="8610600" cy="1141413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CC66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tIns="108000" bIns="108000">
            <a:spAutoFit/>
          </a:bodyPr>
          <a:lstStyle/>
          <a:p>
            <a:pPr algn="just" defTabSz="1028700">
              <a:tabLst>
                <a:tab pos="130175" algn="l"/>
              </a:tabLst>
              <a:defRPr/>
            </a:pP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выполнять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все указания руководителя ППЭ и членов ГЭК, оказывать содействие в решении ситуаций, не предусмотренных настоящей инструкцией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04800" y="2286000"/>
            <a:ext cx="8578850" cy="833438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CC66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tIns="108000" bIns="108000">
            <a:spAutoFit/>
          </a:bodyPr>
          <a:lstStyle/>
          <a:p>
            <a:pPr algn="just">
              <a:defRPr/>
            </a:pP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нормативными правовыми документами, регламентирующими проведение ГИА</a:t>
            </a:r>
          </a:p>
        </p:txBody>
      </p:sp>
      <p:sp>
        <p:nvSpPr>
          <p:cNvPr id="2" name="TextBox 12"/>
          <p:cNvSpPr txBox="1">
            <a:spLocks noChangeArrowheads="1"/>
          </p:cNvSpPr>
          <p:nvPr/>
        </p:nvSpPr>
        <p:spPr bwMode="auto">
          <a:xfrm>
            <a:off x="304800" y="3200400"/>
            <a:ext cx="8578850" cy="833438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CC66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tIns="108000" bIns="108000">
            <a:spAutoFit/>
          </a:bodyPr>
          <a:lstStyle/>
          <a:p>
            <a:pPr algn="just">
              <a:defRPr/>
            </a:pP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инструкциями, определяющими  порядок работы организаторов в ППЭ</a:t>
            </a:r>
          </a:p>
        </p:txBody>
      </p:sp>
      <p:sp>
        <p:nvSpPr>
          <p:cNvPr id="3" name="TextBox 12"/>
          <p:cNvSpPr txBox="1">
            <a:spLocks noChangeArrowheads="1"/>
          </p:cNvSpPr>
          <p:nvPr/>
        </p:nvSpPr>
        <p:spPr bwMode="auto">
          <a:xfrm>
            <a:off x="304800" y="4114800"/>
            <a:ext cx="8578850" cy="525463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CC66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tIns="108000" bIns="108000">
            <a:spAutoFit/>
          </a:bodyPr>
          <a:lstStyle/>
          <a:p>
            <a:pPr algn="just">
              <a:defRPr/>
            </a:pP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правилами заполнения  бланков ЕГЭ</a:t>
            </a:r>
          </a:p>
        </p:txBody>
      </p:sp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304800" y="4724400"/>
            <a:ext cx="8578850" cy="833438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CC66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tIns="108000" bIns="108000">
            <a:spAutoFit/>
          </a:bodyPr>
          <a:lstStyle/>
          <a:p>
            <a:pPr algn="just">
              <a:defRPr/>
            </a:pP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правилами оформления ведомостей, протоколов, актов и служебных документов, заполняемых при проведении ЕГЭ ППЭ  </a:t>
            </a:r>
          </a:p>
        </p:txBody>
      </p:sp>
      <p:sp>
        <p:nvSpPr>
          <p:cNvPr id="7174" name="Rectangle 4"/>
          <p:cNvSpPr>
            <a:spLocks noChangeArrowheads="1"/>
          </p:cNvSpPr>
          <p:nvPr/>
        </p:nvSpPr>
        <p:spPr bwMode="auto">
          <a:xfrm>
            <a:off x="228600" y="685800"/>
            <a:ext cx="868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000" b="1" i="1">
                <a:solidFill>
                  <a:srgbClr val="0033CC"/>
                </a:solidFill>
                <a:latin typeface="Arial" charset="0"/>
                <a:cs typeface="Arial" charset="0"/>
              </a:rPr>
              <a:t>На подготовительном этапе до проведения экзаменов </a:t>
            </a:r>
            <a:r>
              <a:rPr lang="ru-RU" sz="2000" b="1" i="1">
                <a:solidFill>
                  <a:srgbClr val="C00000"/>
                </a:solidFill>
                <a:latin typeface="Arial" charset="0"/>
                <a:cs typeface="Arial" charset="0"/>
              </a:rPr>
              <a:t>не позднее чем за один день до экзаменов</a:t>
            </a:r>
            <a:endParaRPr lang="ru-RU" sz="2000" b="1" i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304800" y="1371600"/>
            <a:ext cx="8578850" cy="833438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CC66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tIns="108000" bIns="108000">
            <a:spAutoFit/>
          </a:bodyPr>
          <a:lstStyle/>
          <a:p>
            <a:pPr algn="just">
              <a:defRPr/>
            </a:pPr>
            <a:r>
              <a:rPr lang="ru-RU" sz="2000" b="1" i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пройти</a:t>
            </a: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обучение по порядку и процедуре проведения ЕГЭ и </a:t>
            </a:r>
            <a:r>
              <a:rPr lang="ru-RU" sz="2000" b="1" i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ознакомиться</a:t>
            </a: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с:</a:t>
            </a:r>
          </a:p>
        </p:txBody>
      </p:sp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304800" y="5638800"/>
            <a:ext cx="8578850" cy="1141413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CC66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tIns="108000" bIns="108000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Факт обучения </a:t>
            </a:r>
            <a:r>
              <a:rPr lang="ru-RU" sz="20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подтвердить</a:t>
            </a: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личной </a:t>
            </a:r>
            <a:r>
              <a:rPr lang="ru-RU" sz="20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подписью</a:t>
            </a: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 в ведомости  </a:t>
            </a:r>
          </a:p>
          <a:p>
            <a:pPr>
              <a:defRPr/>
            </a:pPr>
            <a:r>
              <a:rPr lang="ru-RU" sz="20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Лица, не прошедшие обучение и инструктаж, не могут быть допущены к проведению ГИА</a:t>
            </a:r>
            <a:endParaRPr lang="ru-RU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77" name="Rectangle 4"/>
          <p:cNvSpPr>
            <a:spLocks noChangeArrowheads="1"/>
          </p:cNvSpPr>
          <p:nvPr/>
        </p:nvSpPr>
        <p:spPr bwMode="auto">
          <a:xfrm>
            <a:off x="381000" y="228600"/>
            <a:ext cx="853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>
                <a:solidFill>
                  <a:srgbClr val="002060"/>
                </a:solidFill>
                <a:latin typeface="Arial" charset="0"/>
                <a:cs typeface="Arial" charset="0"/>
              </a:rPr>
              <a:t>Организаторы  ППЭ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686800" cy="1143000"/>
          </a:xfrm>
        </p:spPr>
        <p:txBody>
          <a:bodyPr/>
          <a:lstStyle/>
          <a:p>
            <a:r>
              <a:rPr lang="ru-RU" alt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Подготовка экзамена: </a:t>
            </a:r>
            <a:br>
              <a:rPr lang="ru-RU" alt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alt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действия организаторов  во время входа участников в ППЭ</a:t>
            </a:r>
            <a:endParaRPr lang="ru-RU" sz="2400" smtClean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9200" y="3886200"/>
            <a:ext cx="2386013" cy="2044700"/>
          </a:xfrm>
          <a:solidFill>
            <a:schemeClr val="bg1"/>
          </a:solidFill>
          <a:ln>
            <a:solidFill>
              <a:srgbClr val="CC6600"/>
            </a:solidFill>
          </a:ln>
        </p:spPr>
        <p:txBody>
          <a:bodyPr>
            <a:normAutofit/>
          </a:bodyPr>
          <a:lstStyle/>
          <a:p>
            <a:pPr marL="0" indent="0">
              <a:buFontTx/>
              <a:buNone/>
              <a:defRPr/>
            </a:pPr>
            <a:endParaRPr lang="ru-RU" sz="1821" dirty="0"/>
          </a:p>
          <a:p>
            <a:pPr marL="0" indent="0" algn="ctr">
              <a:buFontTx/>
              <a:buNone/>
              <a:defRPr/>
            </a:pPr>
            <a:r>
              <a:rPr lang="ru-RU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Оказывать содействие участникам в перемещении по ППЭ</a:t>
            </a:r>
            <a:endPara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252" name="Прямоугольник 4"/>
          <p:cNvSpPr>
            <a:spLocks noChangeArrowheads="1"/>
          </p:cNvSpPr>
          <p:nvPr/>
        </p:nvSpPr>
        <p:spPr bwMode="auto">
          <a:xfrm>
            <a:off x="1039813" y="2420938"/>
            <a:ext cx="28844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006AB3"/>
                </a:solidFill>
                <a:latin typeface="Arial" charset="0"/>
                <a:cs typeface="Arial" charset="0"/>
              </a:rPr>
              <a:t>Организаторы </a:t>
            </a:r>
            <a:br>
              <a:rPr lang="ru-RU" sz="2000" b="1">
                <a:solidFill>
                  <a:srgbClr val="006AB3"/>
                </a:solidFill>
                <a:latin typeface="Arial" charset="0"/>
                <a:cs typeface="Arial" charset="0"/>
              </a:rPr>
            </a:br>
            <a:r>
              <a:rPr lang="ru-RU" sz="2000" b="1">
                <a:solidFill>
                  <a:srgbClr val="006AB3"/>
                </a:solidFill>
                <a:latin typeface="Arial" charset="0"/>
                <a:cs typeface="Arial" charset="0"/>
              </a:rPr>
              <a:t>вне  аудитории обязаны: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2195513" y="3500438"/>
            <a:ext cx="431800" cy="288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3254" name="Прямоугольник 5"/>
          <p:cNvSpPr>
            <a:spLocks noChangeArrowheads="1"/>
          </p:cNvSpPr>
          <p:nvPr/>
        </p:nvSpPr>
        <p:spPr bwMode="auto">
          <a:xfrm>
            <a:off x="5651500" y="1773238"/>
            <a:ext cx="20161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006AB3"/>
                </a:solidFill>
                <a:latin typeface="Arial" charset="0"/>
                <a:cs typeface="Arial" charset="0"/>
              </a:rPr>
              <a:t>Организаторы </a:t>
            </a:r>
            <a:br>
              <a:rPr lang="ru-RU" sz="2000" b="1">
                <a:solidFill>
                  <a:srgbClr val="006AB3"/>
                </a:solidFill>
                <a:latin typeface="Arial" charset="0"/>
                <a:cs typeface="Arial" charset="0"/>
              </a:rPr>
            </a:br>
            <a:r>
              <a:rPr lang="ru-RU" sz="2000" b="1">
                <a:solidFill>
                  <a:srgbClr val="006AB3"/>
                </a:solidFill>
                <a:latin typeface="Arial" charset="0"/>
                <a:cs typeface="Arial" charset="0"/>
              </a:rPr>
              <a:t>в  аудитории обязаны: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6443663" y="2781300"/>
            <a:ext cx="431800" cy="2873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5105400" y="5257800"/>
            <a:ext cx="3592513" cy="1447800"/>
          </a:xfrm>
          <a:prstGeom prst="rect">
            <a:avLst/>
          </a:prstGeom>
          <a:solidFill>
            <a:schemeClr val="bg1"/>
          </a:solidFill>
          <a:ln>
            <a:solidFill>
              <a:srgbClr val="CC6600"/>
            </a:solidFill>
          </a:ln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12F4B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12F4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12F4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12F4B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12F4B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endParaRPr lang="ru-RU" sz="1821" dirty="0" smtClean="0"/>
          </a:p>
          <a:p>
            <a:pPr marL="0" indent="0" algn="ctr">
              <a:buFont typeface="Arial" pitchFamily="34" charset="0"/>
              <a:buNone/>
              <a:defRPr/>
            </a:pPr>
            <a:r>
              <a:rPr lang="ru-RU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Направлять участника ЕГЭ </a:t>
            </a:r>
            <a:br>
              <a:rPr lang="ru-RU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рабочее место согласно спискам автоматизированного распределения</a:t>
            </a:r>
          </a:p>
        </p:txBody>
      </p:sp>
      <p:sp>
        <p:nvSpPr>
          <p:cNvPr id="9" name="Стрелка вниз 8"/>
          <p:cNvSpPr/>
          <p:nvPr/>
        </p:nvSpPr>
        <p:spPr>
          <a:xfrm>
            <a:off x="6477000" y="4876800"/>
            <a:ext cx="431800" cy="2873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Объект 2"/>
          <p:cNvSpPr txBox="1">
            <a:spLocks/>
          </p:cNvSpPr>
          <p:nvPr/>
        </p:nvSpPr>
        <p:spPr bwMode="auto">
          <a:xfrm>
            <a:off x="5181600" y="3124200"/>
            <a:ext cx="3505200" cy="1676400"/>
          </a:xfrm>
          <a:prstGeom prst="rect">
            <a:avLst/>
          </a:prstGeom>
          <a:solidFill>
            <a:schemeClr val="bg1"/>
          </a:solidFill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>
            <a:normAutofit fontScale="55000" lnSpcReduction="20000"/>
          </a:bodyPr>
          <a:lstStyle/>
          <a:p>
            <a:pPr>
              <a:spcBef>
                <a:spcPct val="20000"/>
              </a:spcBef>
              <a:defRPr/>
            </a:pPr>
            <a:endParaRPr lang="ru-RU" sz="1821" kern="0" dirty="0">
              <a:latin typeface="+mn-lt"/>
            </a:endParaRPr>
          </a:p>
          <a:p>
            <a:pPr algn="ctr">
              <a:spcBef>
                <a:spcPct val="20000"/>
              </a:spcBef>
              <a:defRPr/>
            </a:pPr>
            <a:r>
              <a:rPr lang="ru-RU" sz="33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Проверять соответствие документа, удостоверяющего личность, форме ППЭ-05-02 «Протокол проведения ГИА в аудитории»</a:t>
            </a:r>
          </a:p>
          <a:p>
            <a:pPr algn="ctr">
              <a:spcBef>
                <a:spcPct val="20000"/>
              </a:spcBef>
              <a:defRPr/>
            </a:pPr>
            <a:endParaRPr lang="ru-RU" sz="1821" kern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956675" cy="963613"/>
          </a:xfrm>
        </p:spPr>
        <p:txBody>
          <a:bodyPr/>
          <a:lstStyle/>
          <a:p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Подготовка экзамена:</a:t>
            </a:r>
            <a:b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распределение участников по аудиториям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3400" y="3657600"/>
            <a:ext cx="8147050" cy="1066800"/>
          </a:xfrm>
          <a:prstGeom prst="rect">
            <a:avLst/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Участники занимают свои места, не переговариваются, не меняются местами, имеют при себе документ, удостоверяющий личность, черную </a:t>
            </a:r>
            <a:r>
              <a:rPr lang="ru-RU" sz="1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гелевую</a:t>
            </a:r>
            <a:r>
              <a:rPr lang="ru-RU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капиллярную ручку с чернилами черного цвета, при необходимости – лекарства и питание,  разрешенные дополнительные материалы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2400" y="4759325"/>
            <a:ext cx="8812213" cy="2054225"/>
          </a:xfrm>
          <a:prstGeom prst="rect">
            <a:avLst/>
          </a:prstGeom>
          <a:solidFill>
            <a:schemeClr val="bg1"/>
          </a:solidFill>
          <a:ln>
            <a:solidFill>
              <a:srgbClr val="CC6600"/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600" dirty="0">
                <a:solidFill>
                  <a:srgbClr val="012F4B"/>
                </a:solidFill>
                <a:latin typeface="Arial" pitchFamily="34" charset="0"/>
                <a:cs typeface="Arial" pitchFamily="34" charset="0"/>
              </a:rPr>
              <a:t>Организатор в аудитории должен: </a:t>
            </a:r>
          </a:p>
          <a:p>
            <a:pPr marL="260193" indent="-260193" algn="just"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проследить, чтобы  участник ЕГЭ занял отведенное ему место строго в соответствии с формой </a:t>
            </a:r>
            <a:r>
              <a:rPr lang="ru-RU" sz="1600" b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ППЭ-05-01</a:t>
            </a:r>
            <a:r>
              <a:rPr lang="ru-RU" sz="16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  «Список участников ГИА в аудитории ППЭ»</a:t>
            </a:r>
          </a:p>
          <a:p>
            <a:pPr marL="260193" indent="-260193" algn="just"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следить, чтобы участники ЕГЭ не менялись местами</a:t>
            </a:r>
          </a:p>
          <a:p>
            <a:pPr marL="260193" indent="-260193" algn="just"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напомнить участникам ЕГЭ о ведении видеонаблюдения в ППЭ и о запрете иметь при себе уведомление о регистрации на экзамен, средства связи, электронно-вычислительную технику, фото-, аудио- и видеоаппаратуру, справочные материалы, письменные заметки и иные средства хранения и передачи информации </a:t>
            </a:r>
          </a:p>
        </p:txBody>
      </p:sp>
      <p:sp>
        <p:nvSpPr>
          <p:cNvPr id="54277" name="Прямоугольник 2"/>
          <p:cNvSpPr>
            <a:spLocks noChangeArrowheads="1"/>
          </p:cNvSpPr>
          <p:nvPr/>
        </p:nvSpPr>
        <p:spPr bwMode="auto">
          <a:xfrm>
            <a:off x="107950" y="1295400"/>
            <a:ext cx="8856663" cy="2300288"/>
          </a:xfrm>
          <a:prstGeom prst="rect">
            <a:avLst/>
          </a:prstGeom>
          <a:solidFill>
            <a:schemeClr val="bg1"/>
          </a:solidFill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07975" algn="just">
              <a:buFont typeface="Wingdings" pitchFamily="2" charset="2"/>
              <a:buChar char="ü"/>
            </a:pPr>
            <a:r>
              <a:rPr lang="en-US" sz="1600">
                <a:solidFill>
                  <a:srgbClr val="006AB3"/>
                </a:solidFill>
                <a:latin typeface="Arial" charset="0"/>
                <a:cs typeface="Arial" charset="0"/>
              </a:rPr>
              <a:t>O</a:t>
            </a:r>
            <a:r>
              <a:rPr lang="ru-RU" sz="1600">
                <a:solidFill>
                  <a:srgbClr val="006AB3"/>
                </a:solidFill>
                <a:latin typeface="Arial" charset="0"/>
                <a:cs typeface="Arial" charset="0"/>
              </a:rPr>
              <a:t>дин из организаторов в аудитории или организатор вне аудитории провожает участников экзамена до аудитории </a:t>
            </a:r>
          </a:p>
          <a:p>
            <a:pPr indent="307975" algn="just">
              <a:buFont typeface="Wingdings" pitchFamily="2" charset="2"/>
              <a:buChar char="ü"/>
            </a:pPr>
            <a:r>
              <a:rPr lang="ru-RU" sz="1600">
                <a:solidFill>
                  <a:srgbClr val="006AB3"/>
                </a:solidFill>
                <a:latin typeface="Arial" charset="0"/>
                <a:cs typeface="Arial" charset="0"/>
              </a:rPr>
              <a:t>При входе в аудиторию организатор в аудитории:</a:t>
            </a:r>
          </a:p>
          <a:p>
            <a:pPr marL="742950" lvl="1" indent="-285750" algn="just">
              <a:buFont typeface="Arial" charset="0"/>
              <a:buChar char="•"/>
            </a:pPr>
            <a:r>
              <a:rPr lang="ru-RU" sz="1600">
                <a:solidFill>
                  <a:srgbClr val="006AB3"/>
                </a:solidFill>
                <a:latin typeface="Arial" charset="0"/>
                <a:cs typeface="Arial" charset="0"/>
              </a:rPr>
              <a:t>отмечает явку в форме </a:t>
            </a:r>
            <a:r>
              <a:rPr lang="ru-RU" sz="1600" b="1">
                <a:solidFill>
                  <a:srgbClr val="006AB3"/>
                </a:solidFill>
                <a:latin typeface="Arial" charset="0"/>
                <a:cs typeface="Arial" charset="0"/>
              </a:rPr>
              <a:t>ППЭ-05-01</a:t>
            </a:r>
            <a:r>
              <a:rPr lang="ru-RU" sz="1600">
                <a:solidFill>
                  <a:srgbClr val="006AB3"/>
                </a:solidFill>
                <a:latin typeface="Arial" charset="0"/>
                <a:cs typeface="Arial" charset="0"/>
              </a:rPr>
              <a:t> «Список участников ГИА в аудитории ППЭ», </a:t>
            </a:r>
          </a:p>
          <a:p>
            <a:pPr marL="742950" lvl="1" indent="-285750" algn="just">
              <a:buFont typeface="Arial" charset="0"/>
              <a:buChar char="•"/>
            </a:pPr>
            <a:r>
              <a:rPr lang="ru-RU" sz="1600">
                <a:solidFill>
                  <a:srgbClr val="006AB3"/>
                </a:solidFill>
                <a:latin typeface="Arial" charset="0"/>
                <a:cs typeface="Arial" charset="0"/>
              </a:rPr>
              <a:t>сверяет паспортные данные участника с данными в форме </a:t>
            </a:r>
            <a:r>
              <a:rPr lang="ru-RU" sz="1600" b="1">
                <a:solidFill>
                  <a:srgbClr val="006AB3"/>
                </a:solidFill>
                <a:latin typeface="Arial" charset="0"/>
                <a:cs typeface="Arial" charset="0"/>
              </a:rPr>
              <a:t>ППЭ-05-02</a:t>
            </a:r>
            <a:r>
              <a:rPr lang="ru-RU" sz="1600">
                <a:solidFill>
                  <a:srgbClr val="006AB3"/>
                </a:solidFill>
                <a:latin typeface="Arial" charset="0"/>
                <a:cs typeface="Arial" charset="0"/>
              </a:rPr>
              <a:t> «Протокол проведения ГИА в аудитории ППЭ», в случае несовпадения заполняется ведомость коррекции персональных данных (</a:t>
            </a:r>
            <a:r>
              <a:rPr lang="ru-RU" sz="1600" b="1">
                <a:solidFill>
                  <a:srgbClr val="006AB3"/>
                </a:solidFill>
                <a:latin typeface="Arial" charset="0"/>
                <a:cs typeface="Arial" charset="0"/>
              </a:rPr>
              <a:t>ППЭ-12-02</a:t>
            </a:r>
            <a:r>
              <a:rPr lang="ru-RU" sz="1600">
                <a:solidFill>
                  <a:srgbClr val="006AB3"/>
                </a:solidFill>
                <a:latin typeface="Arial" charset="0"/>
                <a:cs typeface="Arial" charset="0"/>
              </a:rPr>
              <a:t>)</a:t>
            </a:r>
          </a:p>
          <a:p>
            <a:pPr marL="742950" lvl="1" indent="-285750" algn="just">
              <a:buFont typeface="Arial" charset="0"/>
              <a:buChar char="•"/>
            </a:pPr>
            <a:r>
              <a:rPr lang="ru-RU" sz="1600">
                <a:solidFill>
                  <a:srgbClr val="006AB3"/>
                </a:solidFill>
                <a:latin typeface="Arial" charset="0"/>
                <a:cs typeface="Arial" charset="0"/>
              </a:rPr>
              <a:t> сообщает участнику номер его места в аудитории</a:t>
            </a:r>
          </a:p>
          <a:p>
            <a:pPr indent="307975" algn="just">
              <a:buFont typeface="Wingdings" pitchFamily="2" charset="2"/>
              <a:buChar char="ü"/>
            </a:pPr>
            <a:r>
              <a:rPr lang="ru-RU" sz="1600">
                <a:solidFill>
                  <a:srgbClr val="006AB3"/>
                </a:solidFill>
                <a:latin typeface="Arial" charset="0"/>
                <a:cs typeface="Arial" charset="0"/>
              </a:rPr>
              <a:t>Второй организатор указывает место в аудитории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Подготовка экзамена:</a:t>
            </a:r>
            <a:b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форма ППЭ-05-01 </a:t>
            </a:r>
          </a:p>
        </p:txBody>
      </p:sp>
      <p:pic>
        <p:nvPicPr>
          <p:cNvPr id="55299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1700213"/>
            <a:ext cx="645795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Овал 7"/>
          <p:cNvSpPr/>
          <p:nvPr/>
        </p:nvSpPr>
        <p:spPr>
          <a:xfrm>
            <a:off x="6999288" y="4221163"/>
            <a:ext cx="841375" cy="5762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smtClean="0">
                <a:solidFill>
                  <a:srgbClr val="002060"/>
                </a:solidFill>
                <a:latin typeface="Arial" charset="0"/>
                <a:cs typeface="Arial" charset="0"/>
              </a:rPr>
              <a:t>Подготовка экзамена: </a:t>
            </a:r>
            <a:br>
              <a:rPr lang="ru-RU" sz="280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sz="2800" smtClean="0">
                <a:solidFill>
                  <a:srgbClr val="002060"/>
                </a:solidFill>
                <a:latin typeface="Arial" charset="0"/>
                <a:cs typeface="Arial" charset="0"/>
              </a:rPr>
              <a:t>форма ППЭ-05-02 </a:t>
            </a:r>
          </a:p>
        </p:txBody>
      </p:sp>
      <p:pic>
        <p:nvPicPr>
          <p:cNvPr id="56323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775"/>
            <a:ext cx="9144000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Овал 6"/>
          <p:cNvSpPr/>
          <p:nvPr/>
        </p:nvSpPr>
        <p:spPr>
          <a:xfrm>
            <a:off x="2987675" y="4460875"/>
            <a:ext cx="1439863" cy="5746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Заголовок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534400" cy="685800"/>
          </a:xfrm>
        </p:spPr>
        <p:txBody>
          <a:bodyPr/>
          <a:lstStyle/>
          <a:p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Подготовка экзамена: форма ППЭ-12-02 </a:t>
            </a:r>
          </a:p>
        </p:txBody>
      </p:sp>
      <p:pic>
        <p:nvPicPr>
          <p:cNvPr id="57347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" y="1341438"/>
            <a:ext cx="8839200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Овал 7"/>
          <p:cNvSpPr/>
          <p:nvPr/>
        </p:nvSpPr>
        <p:spPr>
          <a:xfrm>
            <a:off x="111125" y="5684838"/>
            <a:ext cx="5400675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2416175" y="3163888"/>
            <a:ext cx="2735263" cy="24495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3495675" y="3163888"/>
            <a:ext cx="3024188" cy="24495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4719638" y="3163888"/>
            <a:ext cx="2663825" cy="24495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534400" cy="9144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Подготовка экзамена: действия организаторов в аудитории  до начала экзамена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55650" y="1268413"/>
            <a:ext cx="8007350" cy="1008062"/>
          </a:xfrm>
          <a:prstGeom prst="rect">
            <a:avLst/>
          </a:prstGeom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08.15 пройти краткий инструктаж у руководителя ППЭ, </a:t>
            </a:r>
            <a:br>
              <a:rPr 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получив информацию о назначении ответственных организаторов в аудитории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4211638" y="2276475"/>
            <a:ext cx="817562" cy="542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84213" y="2819400"/>
            <a:ext cx="8078787" cy="1905000"/>
          </a:xfrm>
          <a:prstGeom prst="rect">
            <a:avLst/>
          </a:prstGeom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 08.45 получить от руководителя ППЭ формы ППЭ: </a:t>
            </a:r>
            <a:br>
              <a:rPr 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(ППЭ-05-01, ППЭ-05-02, ППЭ-12-03, ППЭ-12-04-МАШ, ППЭ-16), инструкцию для участников,  </a:t>
            </a:r>
          </a:p>
          <a:p>
            <a:pPr>
              <a:defRPr/>
            </a:pPr>
            <a:r>
              <a:rPr 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ножницы, </a:t>
            </a:r>
            <a:br>
              <a:rPr 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таблички с номерами аудиторий, черновики, </a:t>
            </a:r>
            <a:br>
              <a:rPr 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конверт для упаковки использованных черновиков, ВДП, </a:t>
            </a:r>
            <a:r>
              <a:rPr lang="ru-RU" sz="1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сейф-пакеты</a:t>
            </a:r>
            <a:r>
              <a:rPr 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форму ППЭ-11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4191000" y="4724400"/>
            <a:ext cx="9144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62000" y="5334000"/>
            <a:ext cx="7848600" cy="1392238"/>
          </a:xfrm>
          <a:prstGeom prst="rect">
            <a:avLst/>
          </a:prstGeom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 позднее 09.45 получить от руководителя ППЭ в штабе ППЭ </a:t>
            </a:r>
            <a:r>
              <a:rPr lang="ru-RU" sz="1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сейф-пакеты</a:t>
            </a:r>
            <a:r>
              <a:rPr lang="ru-RU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с электронными носителями с ЭМ, ДБО №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Заголовок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534400" cy="1143000"/>
          </a:xfrm>
        </p:spPr>
        <p:txBody>
          <a:bodyPr/>
          <a:lstStyle/>
          <a:p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Подготовка экзамена:</a:t>
            </a:r>
            <a:b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выдача экзаменационных материалов руководителем ППЭ в Штабе ППЭ</a:t>
            </a: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685800" y="2743200"/>
            <a:ext cx="8077200" cy="3276600"/>
          </a:xfrm>
          <a:prstGeom prst="rect">
            <a:avLst/>
          </a:prstGeom>
          <a:solidFill>
            <a:schemeClr val="bg1"/>
          </a:solidFill>
          <a:ln>
            <a:solidFill>
              <a:srgbClr val="CC6600"/>
            </a:solidFill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defTabSz="972122">
              <a:defRPr/>
            </a:pPr>
            <a:r>
              <a:rPr lang="ru-RU" sz="1800" b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В присутствии члена ГЭК руководитель выдаёт</a:t>
            </a:r>
            <a:r>
              <a:rPr lang="en-US" sz="1800" b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ответственным организаторам в штабе ППЭ </a:t>
            </a:r>
          </a:p>
          <a:p>
            <a:pPr algn="just" defTabSz="972122">
              <a:spcAft>
                <a:spcPts val="1000"/>
              </a:spcAft>
              <a:defRPr/>
            </a:pPr>
            <a:r>
              <a:rPr lang="ru-RU" sz="18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ЭМ </a:t>
            </a:r>
            <a:r>
              <a:rPr lang="ru-RU" sz="1800" b="1" u="sng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на каждую аудиторию:</a:t>
            </a:r>
          </a:p>
          <a:p>
            <a:pPr marL="342927" indent="-342927" algn="just" defTabSz="972122">
              <a:spcAft>
                <a:spcPts val="500"/>
              </a:spcAft>
              <a:buFont typeface="Wingdings" panose="05000000000000000000" pitchFamily="2" charset="2"/>
              <a:buChar char="ü"/>
              <a:defRPr/>
            </a:pPr>
            <a:r>
              <a:rPr lang="ru-RU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сейф-пакеты с электронными носителями с ЭМ 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 форме ППЭ-14-04 «Ведомость материалов доставочного сейф-пакета»</a:t>
            </a:r>
            <a:r>
              <a:rPr lang="ru-RU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8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по форме ППЭ-14-02 «Ведомость учета экзаменационных материалов»,</a:t>
            </a:r>
            <a:r>
              <a:rPr lang="ru-RU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получив </a:t>
            </a:r>
            <a:r>
              <a:rPr lang="ru-RU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подписи</a:t>
            </a:r>
            <a:r>
              <a:rPr lang="ru-RU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ответственного организатора</a:t>
            </a:r>
          </a:p>
          <a:p>
            <a:pPr marL="342927" indent="-342927" algn="just" defTabSz="972122">
              <a:spcAft>
                <a:spcPts val="500"/>
              </a:spcAft>
              <a:buFont typeface="Wingdings" panose="05000000000000000000" pitchFamily="2" charset="2"/>
              <a:buChar char="ü"/>
              <a:defRPr/>
            </a:pPr>
            <a:endParaRPr lang="ru-RU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27" indent="-342927" algn="just" defTabSz="972122">
              <a:spcAft>
                <a:spcPts val="500"/>
              </a:spcAft>
              <a:buFont typeface="Wingdings" panose="05000000000000000000" pitchFamily="2" charset="2"/>
              <a:buChar char="ü"/>
              <a:defRPr/>
            </a:pPr>
            <a:r>
              <a:rPr lang="ru-RU" sz="18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ДБО № 2, по форме ППЭ-14-02 «Ведомость учета экзаменационных материалов»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95400" y="1752600"/>
            <a:ext cx="6769100" cy="461963"/>
          </a:xfrm>
          <a:prstGeom prst="rect">
            <a:avLst/>
          </a:prstGeom>
          <a:solidFill>
            <a:srgbClr val="87888A"/>
          </a:solidFill>
          <a:ln>
            <a:solidFill>
              <a:srgbClr val="FF993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ru-RU"/>
            </a:defPPr>
            <a:lvl1pPr algn="ctr">
              <a:defRPr sz="2800" b="1">
                <a:solidFill>
                  <a:srgbClr val="C0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defTabSz="972122">
              <a:defRPr/>
            </a:pPr>
            <a:r>
              <a:rPr lang="ru-RU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Не позднее </a:t>
            </a:r>
            <a:r>
              <a:rPr lang="ru-RU" sz="2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09.45  </a:t>
            </a:r>
            <a:r>
              <a:rPr lang="ru-RU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до начала </a:t>
            </a:r>
            <a:r>
              <a:rPr lang="ru-RU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экзамена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Заголовок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534400" cy="990600"/>
          </a:xfrm>
        </p:spPr>
        <p:txBody>
          <a:bodyPr/>
          <a:lstStyle/>
          <a:p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Подготовка экзамена: </a:t>
            </a:r>
            <a:b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новые формы ППЭ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84663" y="2205038"/>
            <a:ext cx="4367212" cy="2678112"/>
          </a:xfrm>
          <a:prstGeom prst="rect">
            <a:avLst/>
          </a:prstGeom>
          <a:solidFill>
            <a:schemeClr val="bg1"/>
          </a:solidFill>
          <a:ln>
            <a:solidFill>
              <a:srgbClr val="FF9933"/>
            </a:solidFill>
          </a:ln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ru-RU" sz="2400" spc="-5" dirty="0" smtClean="0">
                <a:solidFill>
                  <a:srgbClr val="012F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ППЭ-14-04 </a:t>
            </a:r>
            <a:r>
              <a:rPr lang="en-US" sz="2400" spc="-5" dirty="0" smtClean="0">
                <a:solidFill>
                  <a:srgbClr val="012F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spc="-5" dirty="0" smtClean="0">
                <a:solidFill>
                  <a:srgbClr val="012F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spc="-5" dirty="0" smtClean="0">
                <a:solidFill>
                  <a:srgbClr val="012F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«Ведомость материалов доставочного сейф-пакета </a:t>
            </a:r>
            <a:r>
              <a:rPr lang="en-US" sz="2400" spc="-5" dirty="0" smtClean="0">
                <a:solidFill>
                  <a:srgbClr val="012F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spc="-5" dirty="0" smtClean="0">
                <a:solidFill>
                  <a:srgbClr val="012F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spc="-5" dirty="0" smtClean="0">
                <a:solidFill>
                  <a:srgbClr val="012F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___ по экзамену </a:t>
            </a:r>
            <a:r>
              <a:rPr lang="ru-RU" sz="2400" spc="-15" dirty="0" smtClean="0">
                <a:solidFill>
                  <a:srgbClr val="012F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_____»</a:t>
            </a:r>
            <a:endParaRPr lang="ru-RU" sz="2400" dirty="0">
              <a:solidFill>
                <a:srgbClr val="012F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2400" spc="-15" dirty="0">
              <a:solidFill>
                <a:srgbClr val="012F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2400" spc="-15" dirty="0" smtClean="0">
                <a:solidFill>
                  <a:srgbClr val="012F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(помещается внутрь </a:t>
            </a:r>
            <a:r>
              <a:rPr lang="en-US" sz="2400" spc="-15" dirty="0" smtClean="0">
                <a:solidFill>
                  <a:srgbClr val="012F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spc="-15" dirty="0" smtClean="0">
                <a:solidFill>
                  <a:srgbClr val="012F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spc="-15" dirty="0" smtClean="0">
                <a:solidFill>
                  <a:srgbClr val="012F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сейф-пакета с дисками с ЭМ)</a:t>
            </a:r>
          </a:p>
        </p:txBody>
      </p:sp>
      <p:pic>
        <p:nvPicPr>
          <p:cNvPr id="6042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154113"/>
            <a:ext cx="3886200" cy="555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 rot="16200000" flipV="1">
            <a:off x="1714500" y="2781300"/>
            <a:ext cx="2362200" cy="1828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Прямоугольник 12"/>
          <p:cNvSpPr>
            <a:spLocks noChangeArrowheads="1"/>
          </p:cNvSpPr>
          <p:nvPr/>
        </p:nvSpPr>
        <p:spPr bwMode="auto">
          <a:xfrm>
            <a:off x="1524000" y="2209800"/>
            <a:ext cx="2057400" cy="682625"/>
          </a:xfrm>
          <a:prstGeom prst="rect">
            <a:avLst/>
          </a:prstGeom>
          <a:solidFill>
            <a:srgbClr val="66FFFF"/>
          </a:solidFill>
          <a:ln w="19050">
            <a:solidFill>
              <a:srgbClr val="CC6600"/>
            </a:solidFill>
            <a:miter lim="800000"/>
            <a:headEnd/>
            <a:tailEnd/>
          </a:ln>
        </p:spPr>
        <p:txBody>
          <a:bodyPr lIns="52688" tIns="26344" rIns="52688" bIns="26344">
            <a:spAutoFit/>
          </a:bodyPr>
          <a:lstStyle/>
          <a:p>
            <a:pPr algn="ctr"/>
            <a:r>
              <a:rPr lang="ru-RU" altLang="ru-RU" sz="2000" b="1">
                <a:solidFill>
                  <a:srgbClr val="002060"/>
                </a:solidFill>
                <a:latin typeface="Arial" charset="0"/>
                <a:cs typeface="Arial" charset="0"/>
              </a:rPr>
              <a:t>Электронный носитель</a:t>
            </a:r>
            <a:endParaRPr lang="ru-RU" altLang="ru-RU" sz="200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61443" name="Rectangle 4"/>
          <p:cNvSpPr>
            <a:spLocks noChangeArrowheads="1"/>
          </p:cNvSpPr>
          <p:nvPr/>
        </p:nvSpPr>
        <p:spPr bwMode="auto">
          <a:xfrm>
            <a:off x="301625" y="533400"/>
            <a:ext cx="8842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2400" b="1">
                <a:solidFill>
                  <a:srgbClr val="002060"/>
                </a:solidFill>
                <a:latin typeface="Arial" charset="0"/>
                <a:cs typeface="Arial" charset="0"/>
              </a:rPr>
              <a:t>Выдача ЭМ  в аудитории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57200" y="990600"/>
            <a:ext cx="8382000" cy="838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>
              <a:defRPr/>
            </a:pP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 позднее чем за 15 минут до начала экзамена (09:45) (ППЭ-14-02, ППЭ-14-04) </a:t>
            </a:r>
          </a:p>
        </p:txBody>
      </p:sp>
      <p:sp>
        <p:nvSpPr>
          <p:cNvPr id="61445" name="Прямоугольник 15"/>
          <p:cNvSpPr>
            <a:spLocks noChangeArrowheads="1"/>
          </p:cNvSpPr>
          <p:nvPr/>
        </p:nvSpPr>
        <p:spPr bwMode="auto">
          <a:xfrm>
            <a:off x="4648200" y="2209800"/>
            <a:ext cx="3048000" cy="682625"/>
          </a:xfrm>
          <a:prstGeom prst="rect">
            <a:avLst/>
          </a:prstGeom>
          <a:solidFill>
            <a:srgbClr val="66FFFF"/>
          </a:solidFill>
          <a:ln w="19050">
            <a:solidFill>
              <a:srgbClr val="CC6600"/>
            </a:solidFill>
            <a:miter lim="800000"/>
            <a:headEnd/>
            <a:tailEnd/>
          </a:ln>
        </p:spPr>
        <p:txBody>
          <a:bodyPr lIns="52688" tIns="26344" rIns="52688" bIns="26344">
            <a:spAutoFit/>
          </a:bodyPr>
          <a:lstStyle/>
          <a:p>
            <a:pPr algn="ctr"/>
            <a:r>
              <a:rPr lang="ru-RU" altLang="ru-RU" sz="2000" b="1">
                <a:solidFill>
                  <a:srgbClr val="002060"/>
                </a:solidFill>
                <a:latin typeface="Arial" charset="0"/>
                <a:cs typeface="Arial" charset="0"/>
              </a:rPr>
              <a:t>Дополнительные бланки ответов № 2</a:t>
            </a:r>
            <a:endParaRPr lang="ru-RU" altLang="ru-RU" sz="200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pic>
        <p:nvPicPr>
          <p:cNvPr id="61446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3200400"/>
            <a:ext cx="1676400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7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3505200"/>
            <a:ext cx="10668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62000" y="2133600"/>
            <a:ext cx="7772400" cy="136207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4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Организация печати ЭМ </a:t>
            </a:r>
            <a:r>
              <a:rPr lang="ru-RU" sz="24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4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аудиториях ППЭ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3"/>
          <p:cNvSpPr txBox="1">
            <a:spLocks noChangeArrowheads="1"/>
          </p:cNvSpPr>
          <p:nvPr/>
        </p:nvSpPr>
        <p:spPr bwMode="auto">
          <a:xfrm>
            <a:off x="539750" y="533400"/>
            <a:ext cx="8439150" cy="635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144000" rIns="90000" bIns="1800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i="1">
                <a:solidFill>
                  <a:srgbClr val="0033CC"/>
                </a:solidFill>
                <a:latin typeface="Arial" charset="0"/>
                <a:cs typeface="Arial" charset="0"/>
              </a:rPr>
              <a:t>В день проведения экзамена организаторы должны: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457200" y="2667000"/>
            <a:ext cx="8518525" cy="525463"/>
          </a:xfrm>
          <a:prstGeom prst="rect">
            <a:avLst/>
          </a:prstGeom>
          <a:solidFill>
            <a:schemeClr val="bg1"/>
          </a:soli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108000" rIns="90000" bIns="108000">
            <a:spAutoFit/>
          </a:bodyPr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i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зарегистрироваться </a:t>
            </a:r>
            <a:r>
              <a:rPr lang="ru-RU" sz="2000" i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(при себе иметь паспорт)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457200" y="5943600"/>
            <a:ext cx="8534400" cy="525463"/>
          </a:xfrm>
          <a:prstGeom prst="rect">
            <a:avLst/>
          </a:prstGeom>
          <a:solidFill>
            <a:schemeClr val="bg1"/>
          </a:soli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108000" rIns="90000" bIns="108000">
            <a:spAutoFit/>
          </a:bodyPr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i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получить </a:t>
            </a:r>
            <a:r>
              <a:rPr lang="ru-RU" sz="2000" b="1" i="1" dirty="0" err="1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бейджи</a:t>
            </a:r>
            <a:r>
              <a:rPr lang="ru-RU" sz="2000" b="1" i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с соответствующей информацией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457200" y="4038600"/>
            <a:ext cx="8534400" cy="1757363"/>
          </a:xfrm>
          <a:prstGeom prst="rect">
            <a:avLst/>
          </a:prstGeom>
          <a:solidFill>
            <a:schemeClr val="bg1"/>
          </a:soli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108000" rIns="90000" bIns="108000">
            <a:spAutoFit/>
          </a:bodyPr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i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получить информацию:</a:t>
            </a:r>
            <a:r>
              <a:rPr lang="ru-RU" sz="20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о распределении в аудитории, о назначении ответственных организаторов  в аудитории и о распределении</a:t>
            </a:r>
            <a:r>
              <a:rPr lang="ru-RU" sz="2000" i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организаторов вне аудитории по местам дежурства согласно </a:t>
            </a:r>
            <a:r>
              <a:rPr lang="ru-RU" sz="20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ППЭ-07 </a:t>
            </a: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«Список работников ППЭ и общественных наблюдателей»</a:t>
            </a:r>
            <a:endParaRPr lang="ru-RU" sz="2000" b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457200" y="990600"/>
            <a:ext cx="8534400" cy="525463"/>
          </a:xfrm>
          <a:prstGeom prst="rect">
            <a:avLst/>
          </a:prstGeom>
          <a:solidFill>
            <a:schemeClr val="bg1"/>
          </a:soli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108000" rIns="90000" bIns="108000">
            <a:spAutoFit/>
          </a:bodyPr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i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прийти в ППЭ</a:t>
            </a: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не позднее 08.00</a:t>
            </a: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457200" y="1600200"/>
            <a:ext cx="8534400" cy="833438"/>
          </a:xfrm>
          <a:prstGeom prst="rect">
            <a:avLst/>
          </a:prstGeom>
          <a:solidFill>
            <a:schemeClr val="bg1"/>
          </a:soli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108000" rIns="90000" bIns="108000">
            <a:spAutoFit/>
          </a:bodyPr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i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оставить личные вещи </a:t>
            </a:r>
            <a:r>
              <a:rPr lang="ru-RU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специальном месте для хранения личных вещей</a:t>
            </a:r>
            <a:endParaRPr lang="ru-RU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533400" y="3352800"/>
            <a:ext cx="8458200" cy="525463"/>
          </a:xfrm>
          <a:prstGeom prst="rect">
            <a:avLst/>
          </a:prstGeom>
          <a:solidFill>
            <a:schemeClr val="bg1"/>
          </a:soli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108000" rIns="90000" bIns="108000">
            <a:spAutoFit/>
          </a:bodyPr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i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пройти</a:t>
            </a:r>
            <a:r>
              <a:rPr lang="ru-RU" sz="2000" i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i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краткий инструктаж </a:t>
            </a:r>
            <a:r>
              <a:rPr lang="ru-RU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 ранее 08.15 </a:t>
            </a:r>
          </a:p>
        </p:txBody>
      </p:sp>
      <p:sp>
        <p:nvSpPr>
          <p:cNvPr id="8201" name="Rectangle 4"/>
          <p:cNvSpPr>
            <a:spLocks noChangeArrowheads="1"/>
          </p:cNvSpPr>
          <p:nvPr/>
        </p:nvSpPr>
        <p:spPr bwMode="auto">
          <a:xfrm>
            <a:off x="381000" y="228600"/>
            <a:ext cx="853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>
                <a:solidFill>
                  <a:srgbClr val="002060"/>
                </a:solidFill>
                <a:latin typeface="Arial" charset="0"/>
                <a:cs typeface="Arial" charset="0"/>
              </a:rPr>
              <a:t>Организаторы  ППЭ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Заголовок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8534400" cy="690563"/>
          </a:xfrm>
        </p:spPr>
        <p:txBody>
          <a:bodyPr/>
          <a:lstStyle/>
          <a:p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Проведение экзамена. </a:t>
            </a:r>
            <a:b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Подготовка к печати ЭМ в аудитории ППЭ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12850" y="1331913"/>
            <a:ext cx="6721475" cy="795337"/>
          </a:xfrm>
          <a:prstGeom prst="roundRect">
            <a:avLst/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7287" tIns="53643" rIns="107287" bIns="53643" anchor="ctr"/>
          <a:lstStyle/>
          <a:p>
            <a:pPr algn="ctr">
              <a:defRPr/>
            </a:pPr>
            <a:r>
              <a:rPr lang="ru-RU" dirty="0">
                <a:solidFill>
                  <a:srgbClr val="00206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С 9.30 в Штабе ППЭ член ГЭК совместно с техническим специалистом </a:t>
            </a:r>
            <a:br>
              <a:rPr lang="ru-RU" dirty="0">
                <a:solidFill>
                  <a:srgbClr val="00206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lang="ru-RU" dirty="0">
                <a:solidFill>
                  <a:srgbClr val="00206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скачивают ключ доступа к ЭМ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635500" y="3430588"/>
            <a:ext cx="1962150" cy="1047750"/>
          </a:xfrm>
          <a:prstGeom prst="roundRect">
            <a:avLst/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7287" tIns="53643" rIns="107287" bIns="53643" anchor="ctr"/>
          <a:lstStyle/>
          <a:p>
            <a:pPr algn="ctr">
              <a:defRPr/>
            </a:pP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Технический специалист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204913" y="3430588"/>
            <a:ext cx="2860675" cy="1047750"/>
          </a:xfrm>
          <a:prstGeom prst="roundRect">
            <a:avLst/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287" tIns="53643" rIns="107287" bIns="53643" anchor="ctr"/>
          <a:lstStyle/>
          <a:p>
            <a:pPr>
              <a:defRPr/>
            </a:pPr>
            <a:r>
              <a:rPr lang="ru-RU" dirty="0">
                <a:ln w="0"/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Загружает ключ доступа к ЭМ </a:t>
            </a:r>
            <a:br>
              <a:rPr lang="ru-RU" dirty="0">
                <a:ln w="0"/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dirty="0">
                <a:ln w="0"/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ПО Печати ЭМ в каждой аудитории </a:t>
            </a:r>
          </a:p>
          <a:p>
            <a:pPr>
              <a:defRPr/>
            </a:pPr>
            <a:r>
              <a:rPr lang="ru-RU" dirty="0">
                <a:ln w="0"/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Запускает АРМ Организатора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648200" y="4638675"/>
            <a:ext cx="1949450" cy="1071563"/>
          </a:xfrm>
          <a:prstGeom prst="roundRect">
            <a:avLst/>
          </a:prstGeom>
          <a:solidFill>
            <a:schemeClr val="bg1"/>
          </a:solidFill>
          <a:ln>
            <a:solidFill>
              <a:srgbClr val="E2001A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7287" tIns="53643" rIns="107287" bIns="53643" anchor="ctr"/>
          <a:lstStyle/>
          <a:p>
            <a:pPr algn="ctr">
              <a:defRPr/>
            </a:pP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Член ГЭК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203325" y="4640263"/>
            <a:ext cx="2862263" cy="1069975"/>
          </a:xfrm>
          <a:prstGeom prst="roundRect">
            <a:avLst/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287" tIns="53643" rIns="107287" bIns="53643" anchor="ctr"/>
          <a:lstStyle/>
          <a:p>
            <a:pPr>
              <a:defRPr/>
            </a:pPr>
            <a:r>
              <a:rPr lang="ru-RU" dirty="0">
                <a:ln w="0"/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Подключает к станции печати </a:t>
            </a:r>
            <a:r>
              <a:rPr lang="ru-RU" dirty="0" err="1">
                <a:ln w="0"/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токен</a:t>
            </a:r>
            <a:r>
              <a:rPr lang="ru-RU" dirty="0">
                <a:ln w="0"/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и вводит пароль доступа (активирует ключ доступа к ЭМ)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212850" y="2282825"/>
            <a:ext cx="6721475" cy="920750"/>
          </a:xfrm>
          <a:prstGeom prst="roundRect">
            <a:avLst/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7287" tIns="53643" rIns="107287" bIns="53643" anchor="ctr"/>
          <a:lstStyle/>
          <a:p>
            <a:pPr algn="ctr">
              <a:defRPr/>
            </a:pP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После успешного скачивания ключа доступа к ЭМ с федерального портала </a:t>
            </a:r>
            <a:b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член ГЭК и технический специалист в каждой аудитории загружают и активируют  ключ доступа к ЭМ </a:t>
            </a:r>
            <a:endParaRPr lang="ru-RU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63497" name="Прямоугольник 34"/>
          <p:cNvSpPr>
            <a:spLocks noChangeArrowheads="1"/>
          </p:cNvSpPr>
          <p:nvPr/>
        </p:nvSpPr>
        <p:spPr bwMode="auto">
          <a:xfrm>
            <a:off x="457200" y="6067425"/>
            <a:ext cx="8458200" cy="600075"/>
          </a:xfrm>
          <a:prstGeom prst="rect">
            <a:avLst/>
          </a:prstGeom>
          <a:solidFill>
            <a:schemeClr val="bg1"/>
          </a:solidFill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 lIns="107287" tIns="53643" rIns="107287" bIns="53643">
            <a:spAutoFit/>
          </a:bodyPr>
          <a:lstStyle/>
          <a:p>
            <a:pPr algn="ctr"/>
            <a:r>
              <a:rPr lang="ru-RU" sz="1600" b="1">
                <a:solidFill>
                  <a:srgbClr val="E2001A"/>
                </a:solidFill>
              </a:rPr>
              <a:t>Организаторы в аудитории уже могут проводить первую часть инструктажа участников экзамена</a:t>
            </a:r>
          </a:p>
        </p:txBody>
      </p:sp>
      <p:pic>
        <p:nvPicPr>
          <p:cNvPr id="63498" name="Рисунок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1200" y="3375025"/>
            <a:ext cx="754063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9" name="Picture 13" descr="3D деловой человек на телефоне - Стоковое фото andresr #77571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8188" y="4678363"/>
            <a:ext cx="703262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Нашивка 20"/>
          <p:cNvSpPr/>
          <p:nvPr/>
        </p:nvSpPr>
        <p:spPr>
          <a:xfrm rot="10800000">
            <a:off x="4208463" y="3835400"/>
            <a:ext cx="214312" cy="284163"/>
          </a:xfrm>
          <a:prstGeom prst="chevron">
            <a:avLst/>
          </a:prstGeom>
          <a:solidFill>
            <a:srgbClr val="D9DADB"/>
          </a:solidFill>
          <a:ln>
            <a:solidFill>
              <a:srgbClr val="E20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anchor="ctr"/>
          <a:lstStyle/>
          <a:p>
            <a:pPr algn="ctr">
              <a:defRPr/>
            </a:pPr>
            <a:endParaRPr lang="ru-RU" sz="900">
              <a:solidFill>
                <a:schemeClr val="tx1"/>
              </a:solidFill>
            </a:endParaRPr>
          </a:p>
        </p:txBody>
      </p:sp>
      <p:sp>
        <p:nvSpPr>
          <p:cNvPr id="22" name="Нашивка 21"/>
          <p:cNvSpPr/>
          <p:nvPr/>
        </p:nvSpPr>
        <p:spPr>
          <a:xfrm rot="10800000">
            <a:off x="4222750" y="4968875"/>
            <a:ext cx="212725" cy="284163"/>
          </a:xfrm>
          <a:prstGeom prst="chevron">
            <a:avLst/>
          </a:prstGeom>
          <a:solidFill>
            <a:srgbClr val="D9DADB"/>
          </a:solidFill>
          <a:ln>
            <a:solidFill>
              <a:srgbClr val="E20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anchor="ctr"/>
          <a:lstStyle/>
          <a:p>
            <a:pPr algn="ctr">
              <a:defRPr/>
            </a:pPr>
            <a:endParaRPr lang="ru-RU" sz="9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Проведение экзамена. </a:t>
            </a:r>
            <a:b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Активация ключа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09600" y="1989138"/>
            <a:ext cx="8355013" cy="576262"/>
          </a:xfrm>
          <a:prstGeom prst="rect">
            <a:avLst/>
          </a:prstGeom>
          <a:ln>
            <a:solidFill>
              <a:srgbClr val="CC66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7287" tIns="53643" rIns="107287" bIns="53643" anchor="ctr"/>
          <a:lstStyle/>
          <a:p>
            <a:pPr algn="ctr"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Период выполнения: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30 мин до начала экзамена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000875" y="2781300"/>
            <a:ext cx="1963738" cy="719138"/>
          </a:xfrm>
          <a:prstGeom prst="roundRect">
            <a:avLst/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7287" tIns="53643" rIns="107287" bIns="53643" anchor="ctr"/>
          <a:lstStyle/>
          <a:p>
            <a:pPr algn="ctr">
              <a:defRPr/>
            </a:pP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Технический специалист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016750" y="3702050"/>
            <a:ext cx="1949450" cy="735013"/>
          </a:xfrm>
          <a:prstGeom prst="roundRect">
            <a:avLst/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7287" tIns="53643" rIns="107287" bIns="53643" anchor="ctr"/>
          <a:lstStyle/>
          <a:p>
            <a:pPr algn="ctr">
              <a:defRPr/>
            </a:pP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Член ГЭК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38200" y="2781300"/>
            <a:ext cx="5791200" cy="1655763"/>
          </a:xfrm>
          <a:prstGeom prst="roundRect">
            <a:avLst/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7287" tIns="53643" rIns="107287" bIns="53643" anchor="ctr"/>
          <a:lstStyle/>
          <a:p>
            <a:pPr algn="ctr">
              <a:defRPr/>
            </a:pPr>
            <a:r>
              <a:rPr lang="ru-RU" sz="1600" dirty="0">
                <a:ln w="0"/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9-30 Загрузка ключа доступа к ЭМ </a:t>
            </a:r>
            <a:br>
              <a:rPr lang="ru-RU" sz="1600" dirty="0">
                <a:ln w="0"/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1600" dirty="0">
                <a:ln w="0"/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 Станции печати ЭМ в каждой аудитории. </a:t>
            </a:r>
          </a:p>
          <a:p>
            <a:pPr algn="ctr">
              <a:defRPr/>
            </a:pPr>
            <a:r>
              <a:rPr lang="ru-RU" sz="1600" dirty="0">
                <a:ln w="0"/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Активация ключа доступа  членом ГЭК </a:t>
            </a:r>
            <a:br>
              <a:rPr lang="ru-RU" sz="1600" dirty="0">
                <a:ln w="0"/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1600" dirty="0">
                <a:ln w="0"/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(для этого он подключает к Станции печати ЭМ </a:t>
            </a:r>
            <a:r>
              <a:rPr lang="ru-RU" sz="16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токен</a:t>
            </a:r>
            <a:r>
              <a:rPr lang="ru-RU" sz="1600" dirty="0">
                <a:ln w="0"/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и вводит пароль)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534400" cy="1066800"/>
          </a:xfrm>
        </p:spPr>
        <p:txBody>
          <a:bodyPr/>
          <a:lstStyle/>
          <a:p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Подготовка экзамена: </a:t>
            </a:r>
            <a:b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функции организатора в аудитории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559425" y="5916613"/>
            <a:ext cx="47625" cy="5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024"/>
          </a:p>
        </p:txBody>
      </p:sp>
      <p:pic>
        <p:nvPicPr>
          <p:cNvPr id="65540" name="Рисунок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7563" y="2525713"/>
            <a:ext cx="2522537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4875213" y="4254500"/>
            <a:ext cx="3898900" cy="833438"/>
          </a:xfrm>
          <a:prstGeom prst="roundRect">
            <a:avLst/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972122">
              <a:defRPr/>
            </a:pPr>
            <a:r>
              <a:rPr lang="ru-RU" sz="2400" b="1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Организатор 2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12738" y="4254500"/>
            <a:ext cx="3898900" cy="833438"/>
          </a:xfrm>
          <a:prstGeom prst="roundRect">
            <a:avLst/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972122">
              <a:defRPr/>
            </a:pPr>
            <a:r>
              <a:rPr lang="ru-RU" sz="2400" b="1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Организатор 1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01625" y="5495925"/>
            <a:ext cx="3898900" cy="812800"/>
          </a:xfrm>
          <a:prstGeom prst="roundRect">
            <a:avLst/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972122">
              <a:defRPr/>
            </a:pPr>
            <a:r>
              <a:rPr lang="ru-RU" sz="24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выполняет печать ЭМ</a:t>
            </a:r>
            <a:endParaRPr lang="ru-RU" sz="2400" b="1" dirty="0">
              <a:ln w="0"/>
              <a:solidFill>
                <a:srgbClr val="006AB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921250" y="5495925"/>
            <a:ext cx="3898900" cy="812800"/>
          </a:xfrm>
          <a:prstGeom prst="roundRect">
            <a:avLst/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972122">
              <a:defRPr/>
            </a:pPr>
            <a:r>
              <a:rPr lang="ru-RU" sz="16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проводит инструктаж участников ЕГЭ и </a:t>
            </a:r>
            <a:r>
              <a:rPr lang="ru-RU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проверку качества печати контрольного листа</a:t>
            </a:r>
            <a:endParaRPr lang="ru-RU" sz="16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>
          <a:xfrm>
            <a:off x="425450" y="1341438"/>
            <a:ext cx="8229600" cy="46005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  <a:defRPr/>
            </a:pPr>
            <a:r>
              <a:rPr lang="ru-RU" sz="2400" dirty="0" smtClean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Ответственный организатор распределяет роли организаторов на процедуру печати ЭМ</a:t>
            </a:r>
            <a:endParaRPr lang="ru-RU" sz="2049" dirty="0">
              <a:solidFill>
                <a:srgbClr val="006AB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5546" name="Рисунок 1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86513" y="2382838"/>
            <a:ext cx="1458912" cy="185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Заголовок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534400" cy="9144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Подготовка экзамена: </a:t>
            </a:r>
            <a:b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функции организатора в аудитории</a:t>
            </a:r>
            <a:endParaRPr lang="ru-RU" altLang="ru-RU" sz="2400" smtClean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66563" name="Прямоугольник 8"/>
          <p:cNvSpPr>
            <a:spLocks noChangeArrowheads="1"/>
          </p:cNvSpPr>
          <p:nvPr/>
        </p:nvSpPr>
        <p:spPr bwMode="auto">
          <a:xfrm>
            <a:off x="331788" y="2636838"/>
            <a:ext cx="8416925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471488" lvl="2" indent="-457200" algn="just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20000"/>
              <a:buFont typeface="Wingdings" pitchFamily="2" charset="2"/>
              <a:buChar char="Ø"/>
            </a:pPr>
            <a:r>
              <a:rPr lang="ru-RU" altLang="ru-RU" sz="2000">
                <a:solidFill>
                  <a:srgbClr val="025B94"/>
                </a:solidFill>
                <a:latin typeface="Arial" charset="0"/>
                <a:cs typeface="Arial" charset="0"/>
              </a:rPr>
              <a:t>Созданный экзамен содержит корректную информацию</a:t>
            </a:r>
            <a:r>
              <a:rPr lang="en-US" altLang="ru-RU" sz="2000">
                <a:solidFill>
                  <a:srgbClr val="025B94"/>
                </a:solidFill>
                <a:latin typeface="Arial" charset="0"/>
                <a:cs typeface="Arial" charset="0"/>
              </a:rPr>
              <a:t>:</a:t>
            </a:r>
          </a:p>
          <a:p>
            <a:pPr marL="928688" lvl="3" indent="-457200" algn="just">
              <a:spcAft>
                <a:spcPts val="600"/>
              </a:spcAft>
              <a:buClr>
                <a:srgbClr val="0070C0"/>
              </a:buClr>
              <a:buSzPct val="120000"/>
              <a:buFont typeface="Wingdings" pitchFamily="2" charset="2"/>
              <a:buChar char="ü"/>
            </a:pPr>
            <a:r>
              <a:rPr lang="ru-RU" altLang="ru-RU" sz="2000">
                <a:solidFill>
                  <a:srgbClr val="025B94"/>
                </a:solidFill>
                <a:latin typeface="Arial" charset="0"/>
                <a:cs typeface="Arial" charset="0"/>
              </a:rPr>
              <a:t>Регион</a:t>
            </a:r>
          </a:p>
          <a:p>
            <a:pPr marL="928688" lvl="3" indent="-457200" algn="just">
              <a:spcAft>
                <a:spcPts val="600"/>
              </a:spcAft>
              <a:buClr>
                <a:srgbClr val="0070C0"/>
              </a:buClr>
              <a:buSzPct val="120000"/>
              <a:buFont typeface="Wingdings" pitchFamily="2" charset="2"/>
              <a:buChar char="ü"/>
            </a:pPr>
            <a:r>
              <a:rPr lang="ru-RU" altLang="ru-RU" sz="2000">
                <a:solidFill>
                  <a:srgbClr val="025B94"/>
                </a:solidFill>
                <a:latin typeface="Arial" charset="0"/>
                <a:cs typeface="Arial" charset="0"/>
              </a:rPr>
              <a:t>Код ППЭ</a:t>
            </a:r>
          </a:p>
          <a:p>
            <a:pPr marL="928688" lvl="3" indent="-457200" algn="just">
              <a:spcAft>
                <a:spcPts val="600"/>
              </a:spcAft>
              <a:buClr>
                <a:srgbClr val="0070C0"/>
              </a:buClr>
              <a:buSzPct val="120000"/>
              <a:buFont typeface="Wingdings" pitchFamily="2" charset="2"/>
              <a:buChar char="ü"/>
            </a:pPr>
            <a:r>
              <a:rPr lang="ru-RU" altLang="ru-RU" sz="2000">
                <a:solidFill>
                  <a:srgbClr val="025B94"/>
                </a:solidFill>
                <a:latin typeface="Arial" charset="0"/>
                <a:cs typeface="Arial" charset="0"/>
              </a:rPr>
              <a:t>Номер аудитории</a:t>
            </a:r>
          </a:p>
          <a:p>
            <a:pPr marL="928688" lvl="3" indent="-457200" algn="just">
              <a:spcAft>
                <a:spcPts val="600"/>
              </a:spcAft>
              <a:buClr>
                <a:srgbClr val="0070C0"/>
              </a:buClr>
              <a:buSzPct val="120000"/>
              <a:buFont typeface="Wingdings" pitchFamily="2" charset="2"/>
              <a:buChar char="ü"/>
            </a:pPr>
            <a:r>
              <a:rPr lang="ru-RU" altLang="ru-RU" sz="2000">
                <a:solidFill>
                  <a:srgbClr val="025B94"/>
                </a:solidFill>
                <a:latin typeface="Arial" charset="0"/>
                <a:cs typeface="Arial" charset="0"/>
              </a:rPr>
              <a:t>Время</a:t>
            </a:r>
          </a:p>
          <a:p>
            <a:pPr marL="928688" lvl="3" indent="-457200" algn="just">
              <a:spcAft>
                <a:spcPts val="600"/>
              </a:spcAft>
              <a:buClr>
                <a:srgbClr val="0070C0"/>
              </a:buClr>
              <a:buSzPct val="120000"/>
              <a:buFont typeface="Wingdings" pitchFamily="2" charset="2"/>
              <a:buChar char="ü"/>
            </a:pPr>
            <a:r>
              <a:rPr lang="ru-RU" altLang="ru-RU" sz="2000">
                <a:solidFill>
                  <a:srgbClr val="025B94"/>
                </a:solidFill>
                <a:latin typeface="Arial" charset="0"/>
                <a:cs typeface="Arial" charset="0"/>
              </a:rPr>
              <a:t>Дату экзамена</a:t>
            </a:r>
          </a:p>
          <a:p>
            <a:pPr marL="928688" lvl="3" indent="-457200" algn="just">
              <a:spcAft>
                <a:spcPts val="600"/>
              </a:spcAft>
              <a:buClr>
                <a:srgbClr val="0070C0"/>
              </a:buClr>
              <a:buSzPct val="120000"/>
              <a:buFont typeface="Wingdings" pitchFamily="2" charset="2"/>
              <a:buChar char="ü"/>
            </a:pPr>
            <a:r>
              <a:rPr lang="ru-RU" altLang="ru-RU" sz="2000">
                <a:solidFill>
                  <a:srgbClr val="025B94"/>
                </a:solidFill>
                <a:latin typeface="Arial" charset="0"/>
                <a:cs typeface="Arial" charset="0"/>
              </a:rPr>
              <a:t>Предмет</a:t>
            </a:r>
          </a:p>
        </p:txBody>
      </p:sp>
      <p:pic>
        <p:nvPicPr>
          <p:cNvPr id="66564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8" y="3213100"/>
            <a:ext cx="5580062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5" name="Прямоугольник 3"/>
          <p:cNvSpPr>
            <a:spLocks noChangeArrowheads="1"/>
          </p:cNvSpPr>
          <p:nvPr/>
        </p:nvSpPr>
        <p:spPr bwMode="auto">
          <a:xfrm>
            <a:off x="1828800" y="1371600"/>
            <a:ext cx="5638800" cy="1016000"/>
          </a:xfrm>
          <a:prstGeom prst="rect">
            <a:avLst/>
          </a:prstGeom>
          <a:solidFill>
            <a:schemeClr val="bg1"/>
          </a:solidFill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>
                <a:solidFill>
                  <a:srgbClr val="0070C0"/>
                </a:solidFill>
                <a:latin typeface="Arial" charset="0"/>
                <a:cs typeface="Arial" charset="0"/>
              </a:rPr>
              <a:t>Подготовка экзамена: </a:t>
            </a:r>
            <a:br>
              <a:rPr lang="ru-RU" altLang="ru-RU" sz="2000" b="1">
                <a:solidFill>
                  <a:srgbClr val="0070C0"/>
                </a:solidFill>
                <a:latin typeface="Arial" charset="0"/>
                <a:cs typeface="Arial" charset="0"/>
              </a:rPr>
            </a:br>
            <a:r>
              <a:rPr lang="ru-RU" altLang="ru-RU" sz="2000" b="1">
                <a:solidFill>
                  <a:srgbClr val="0070C0"/>
                </a:solidFill>
                <a:latin typeface="Arial" charset="0"/>
                <a:cs typeface="Arial" charset="0"/>
              </a:rPr>
              <a:t>до начала экзамена организаторам необходимо проверить на станции печати </a:t>
            </a:r>
            <a:endParaRPr lang="ru-RU" sz="200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839200" cy="860425"/>
          </a:xfrm>
        </p:spPr>
        <p:txBody>
          <a:bodyPr/>
          <a:lstStyle/>
          <a:p>
            <a:r>
              <a:rPr lang="ru-RU" altLang="ru-RU" sz="2400" smtClean="0">
                <a:latin typeface="Arial" charset="0"/>
                <a:cs typeface="Arial" charset="0"/>
              </a:rPr>
              <a:t>Проведение экзамена: </a:t>
            </a:r>
            <a:br>
              <a:rPr lang="ru-RU" altLang="ru-RU" sz="2400" smtClean="0">
                <a:latin typeface="Arial" charset="0"/>
                <a:cs typeface="Arial" charset="0"/>
              </a:rPr>
            </a:br>
            <a:r>
              <a:rPr lang="ru-RU" altLang="ru-RU" sz="2400" smtClean="0">
                <a:latin typeface="Arial" charset="0"/>
                <a:cs typeface="Arial" charset="0"/>
              </a:rPr>
              <a:t>инструктаж участников ЕГЭ и печать ЭМ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981200" y="1066800"/>
            <a:ext cx="5907088" cy="2743200"/>
          </a:xfrm>
          <a:prstGeom prst="roundRect">
            <a:avLst/>
          </a:prstGeom>
          <a:solidFill>
            <a:schemeClr val="bg1"/>
          </a:solidFill>
          <a:ln>
            <a:solidFill>
              <a:srgbClr val="FF993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600" b="1" i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Ответственный организатор проводит инструктаж участников. </a:t>
            </a:r>
            <a:br>
              <a:rPr lang="ru-RU" sz="1600" b="1" i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i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Первая часть инструктажа в 09.50 о:</a:t>
            </a:r>
          </a:p>
          <a:p>
            <a:pPr marL="195144" indent="-195144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порядке проведения экзамена;</a:t>
            </a:r>
          </a:p>
          <a:p>
            <a:pPr marL="195144" indent="-195144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правилах оформления экзаменационной работы;</a:t>
            </a:r>
          </a:p>
          <a:p>
            <a:pPr marL="195144" indent="-195144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продолжительности экзамена;</a:t>
            </a:r>
          </a:p>
          <a:p>
            <a:pPr marL="195144" indent="-195144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порядке подачи апелляции;</a:t>
            </a:r>
          </a:p>
          <a:p>
            <a:pPr marL="195144" indent="-195144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случаях удаления с экзамена;</a:t>
            </a:r>
          </a:p>
          <a:p>
            <a:pPr marL="195144" indent="-195144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времени и месте ознакомления с результатами;</a:t>
            </a:r>
          </a:p>
          <a:p>
            <a:pPr marL="195144" indent="-195144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том, что записи на КИМ, оборотной стороне бланков  и черновиках не обрабатываются и не проверяются</a:t>
            </a:r>
          </a:p>
        </p:txBody>
      </p:sp>
      <p:pic>
        <p:nvPicPr>
          <p:cNvPr id="67588" name="Рисунок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762000"/>
            <a:ext cx="104616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Скругленный прямоугольник 13"/>
          <p:cNvSpPr/>
          <p:nvPr/>
        </p:nvSpPr>
        <p:spPr>
          <a:xfrm>
            <a:off x="457200" y="4114800"/>
            <a:ext cx="8229600" cy="2376488"/>
          </a:xfrm>
          <a:prstGeom prst="roundRect">
            <a:avLst/>
          </a:prstGeom>
          <a:solidFill>
            <a:schemeClr val="bg1"/>
          </a:solidFill>
          <a:ln>
            <a:solidFill>
              <a:srgbClr val="FF993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 b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Демонстрирует участникам ЕГЭ целостность </a:t>
            </a:r>
            <a:br>
              <a:rPr lang="ru-RU" sz="1800" b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упаковки сейф-пакета с электронным носителем, </a:t>
            </a:r>
            <a:br>
              <a:rPr lang="ru-RU" sz="1800" b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информирует о процедуре печати ЭМ в аудитории. </a:t>
            </a:r>
          </a:p>
          <a:p>
            <a:pPr algn="ctr">
              <a:defRPr/>
            </a:pPr>
            <a:r>
              <a:rPr lang="ru-RU" sz="1800" b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В 10.00  - вскрытие сейф-пакета с электронным носителем с ЭМ</a:t>
            </a:r>
            <a:br>
              <a:rPr lang="ru-RU" sz="1800" b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и запуск печати ЭМ</a:t>
            </a:r>
          </a:p>
        </p:txBody>
      </p:sp>
      <p:sp>
        <p:nvSpPr>
          <p:cNvPr id="3" name="Стрелка вниз 2"/>
          <p:cNvSpPr/>
          <p:nvPr/>
        </p:nvSpPr>
        <p:spPr>
          <a:xfrm>
            <a:off x="3962400" y="3810000"/>
            <a:ext cx="720725" cy="2873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15"/>
          <p:cNvSpPr txBox="1">
            <a:spLocks/>
          </p:cNvSpPr>
          <p:nvPr/>
        </p:nvSpPr>
        <p:spPr bwMode="auto">
          <a:xfrm>
            <a:off x="228600" y="381000"/>
            <a:ext cx="85312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00420" tIns="100210" rIns="200420" bIns="100210" anchor="ctr"/>
          <a:lstStyle/>
          <a:p>
            <a:pPr algn="ctr" defTabSz="750888" eaLnBrk="1" hangingPunct="1"/>
            <a:r>
              <a:rPr lang="ru-RU" sz="2400" b="1">
                <a:solidFill>
                  <a:srgbClr val="002060"/>
                </a:solidFill>
                <a:latin typeface="Arial" charset="0"/>
              </a:rPr>
              <a:t>Проведение экзамена. </a:t>
            </a:r>
            <a:br>
              <a:rPr lang="ru-RU" sz="2400" b="1">
                <a:solidFill>
                  <a:srgbClr val="002060"/>
                </a:solidFill>
                <a:latin typeface="Arial" charset="0"/>
              </a:rPr>
            </a:br>
            <a:r>
              <a:rPr lang="ru-RU" sz="2400" b="1">
                <a:solidFill>
                  <a:srgbClr val="002060"/>
                </a:solidFill>
                <a:latin typeface="Arial" charset="0"/>
              </a:rPr>
              <a:t>Печать ЭМ</a:t>
            </a:r>
          </a:p>
        </p:txBody>
      </p:sp>
      <p:sp>
        <p:nvSpPr>
          <p:cNvPr id="68611" name="Заголовок 15"/>
          <p:cNvSpPr txBox="1">
            <a:spLocks/>
          </p:cNvSpPr>
          <p:nvPr/>
        </p:nvSpPr>
        <p:spPr bwMode="auto">
          <a:xfrm>
            <a:off x="5072063" y="1712913"/>
            <a:ext cx="393700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00420" tIns="100210" rIns="200420" bIns="100210" anchor="ctr"/>
          <a:lstStyle/>
          <a:p>
            <a:pPr algn="ctr" defTabSz="750888" eaLnBrk="1" hangingPunct="1"/>
            <a:r>
              <a:rPr lang="ru-RU" sz="1900" b="1">
                <a:solidFill>
                  <a:srgbClr val="FF0000"/>
                </a:solidFill>
                <a:latin typeface="Arial" charset="0"/>
              </a:rPr>
              <a:t>Подготовка к печати</a:t>
            </a:r>
          </a:p>
        </p:txBody>
      </p:sp>
      <p:pic>
        <p:nvPicPr>
          <p:cNvPr id="68612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6375" y="1341438"/>
            <a:ext cx="5002213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4016375" y="4868863"/>
            <a:ext cx="5002213" cy="1493837"/>
          </a:xfrm>
          <a:prstGeom prst="rect">
            <a:avLst/>
          </a:prstGeom>
          <a:solidFill>
            <a:schemeClr val="bg1"/>
          </a:solidFill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 lIns="107287" tIns="53643" rIns="107287" bIns="53643">
            <a:spAutoFit/>
          </a:bodyPr>
          <a:lstStyle/>
          <a:p>
            <a:pPr algn="just"/>
            <a:r>
              <a:rPr lang="ru-RU" sz="1800">
                <a:solidFill>
                  <a:srgbClr val="ED1C24"/>
                </a:solidFill>
              </a:rPr>
              <a:t>Ориентировочное время выполнения данной операции (для 15 участников ЕГЭ) до 20 минут при скорости печати принтера не менее 25 страниц в минуту.</a:t>
            </a:r>
          </a:p>
          <a:p>
            <a:endParaRPr lang="ru-RU" sz="1800"/>
          </a:p>
        </p:txBody>
      </p:sp>
      <p:grpSp>
        <p:nvGrpSpPr>
          <p:cNvPr id="68614" name="Группа 5"/>
          <p:cNvGrpSpPr>
            <a:grpSpLocks/>
          </p:cNvGrpSpPr>
          <p:nvPr/>
        </p:nvGrpSpPr>
        <p:grpSpPr bwMode="auto">
          <a:xfrm>
            <a:off x="107950" y="1341438"/>
            <a:ext cx="3908425" cy="5032375"/>
            <a:chOff x="116462" y="1340768"/>
            <a:chExt cx="4234100" cy="5032759"/>
          </a:xfrm>
        </p:grpSpPr>
        <p:sp>
          <p:nvSpPr>
            <p:cNvPr id="68615" name="TextBox 4"/>
            <p:cNvSpPr txBox="1">
              <a:spLocks noChangeArrowheads="1"/>
            </p:cNvSpPr>
            <p:nvPr/>
          </p:nvSpPr>
          <p:spPr bwMode="auto">
            <a:xfrm>
              <a:off x="116463" y="1340768"/>
              <a:ext cx="4234099" cy="503275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CC6600"/>
              </a:solidFill>
              <a:miter lim="800000"/>
              <a:headEnd/>
              <a:tailEnd/>
            </a:ln>
          </p:spPr>
          <p:txBody>
            <a:bodyPr lIns="107287" tIns="53643" rIns="107287" bIns="53643">
              <a:spAutoFit/>
            </a:bodyPr>
            <a:lstStyle/>
            <a:p>
              <a:pPr algn="just"/>
              <a:r>
                <a:rPr lang="ru-RU" sz="1600" b="1">
                  <a:solidFill>
                    <a:srgbClr val="92D050"/>
                  </a:solidFill>
                  <a:latin typeface="Arial" charset="0"/>
                  <a:cs typeface="Arial" charset="0"/>
                </a:rPr>
                <a:t>Шаг 1.</a:t>
              </a:r>
              <a:r>
                <a:rPr lang="ru-RU" sz="1600" b="1">
                  <a:solidFill>
                    <a:srgbClr val="006AB3"/>
                  </a:solidFill>
                  <a:latin typeface="Arial" charset="0"/>
                  <a:cs typeface="Arial" charset="0"/>
                </a:rPr>
                <a:t> </a:t>
              </a:r>
              <a:r>
                <a:rPr lang="ru-RU" sz="1600" b="1">
                  <a:solidFill>
                    <a:srgbClr val="002060"/>
                  </a:solidFill>
                  <a:latin typeface="Arial" charset="0"/>
                  <a:cs typeface="Arial" charset="0"/>
                </a:rPr>
                <a:t>Не ранее 10.00 </a:t>
              </a:r>
              <a:r>
                <a:rPr lang="ru-RU" sz="1600">
                  <a:solidFill>
                    <a:srgbClr val="002060"/>
                  </a:solidFill>
                  <a:latin typeface="Arial" charset="0"/>
                  <a:cs typeface="Arial" charset="0"/>
                </a:rPr>
                <a:t>по местному времени организатор в аудитории, ответственный за печать ЭМ, извлекает из сейф-пакета электронный носитель с ЭМ, устанавливает его в CD (</a:t>
              </a:r>
              <a:r>
                <a:rPr lang="en-US" sz="1600">
                  <a:solidFill>
                    <a:srgbClr val="002060"/>
                  </a:solidFill>
                  <a:latin typeface="Arial" charset="0"/>
                  <a:cs typeface="Arial" charset="0"/>
                </a:rPr>
                <a:t>DVD</a:t>
              </a:r>
              <a:r>
                <a:rPr lang="ru-RU" sz="1600">
                  <a:solidFill>
                    <a:srgbClr val="002060"/>
                  </a:solidFill>
                  <a:latin typeface="Arial" charset="0"/>
                  <a:cs typeface="Arial" charset="0"/>
                </a:rPr>
                <a:t>)-привод станции печати ЭМ</a:t>
              </a:r>
              <a:endParaRPr lang="ru-RU" sz="1600" b="1">
                <a:solidFill>
                  <a:srgbClr val="002060"/>
                </a:solidFill>
                <a:latin typeface="Arial" charset="0"/>
                <a:cs typeface="Arial" charset="0"/>
              </a:endParaRPr>
            </a:p>
            <a:p>
              <a:pPr algn="just"/>
              <a:r>
                <a:rPr lang="ru-RU" sz="1600" b="1">
                  <a:solidFill>
                    <a:srgbClr val="002060"/>
                  </a:solidFill>
                  <a:latin typeface="Arial" charset="0"/>
                  <a:cs typeface="Arial" charset="0"/>
                </a:rPr>
                <a:t> </a:t>
              </a:r>
            </a:p>
            <a:p>
              <a:pPr algn="just"/>
              <a:r>
                <a:rPr lang="ru-RU" sz="1600" b="1">
                  <a:solidFill>
                    <a:srgbClr val="00B0F0"/>
                  </a:solidFill>
                  <a:latin typeface="Arial" charset="0"/>
                  <a:cs typeface="Arial" charset="0"/>
                </a:rPr>
                <a:t>Шаг 2.</a:t>
              </a:r>
              <a:r>
                <a:rPr lang="ru-RU" sz="1600" b="1">
                  <a:solidFill>
                    <a:srgbClr val="006AB3"/>
                  </a:solidFill>
                  <a:latin typeface="Arial" charset="0"/>
                  <a:cs typeface="Arial" charset="0"/>
                </a:rPr>
                <a:t>  </a:t>
              </a:r>
              <a:r>
                <a:rPr lang="ru-RU" sz="1600" b="1">
                  <a:solidFill>
                    <a:srgbClr val="002060"/>
                  </a:solidFill>
                  <a:latin typeface="Arial" charset="0"/>
                  <a:cs typeface="Arial" charset="0"/>
                </a:rPr>
                <a:t>После  10-00  </a:t>
              </a:r>
              <a:r>
                <a:rPr lang="ru-RU" sz="1600">
                  <a:solidFill>
                    <a:srgbClr val="002060"/>
                  </a:solidFill>
                  <a:latin typeface="Arial" charset="0"/>
                  <a:cs typeface="Arial" charset="0"/>
                </a:rPr>
                <a:t>организатор в аудитории, ответственный за печать </a:t>
              </a:r>
              <a:r>
                <a:rPr lang="ru-RU" sz="1600" b="1" u="sng">
                  <a:solidFill>
                    <a:srgbClr val="002060"/>
                  </a:solidFill>
                  <a:latin typeface="Arial" charset="0"/>
                  <a:cs typeface="Arial" charset="0"/>
                </a:rPr>
                <a:t>вводит количество ЭМ для печати, равное количеству участников ЕГЭ</a:t>
              </a:r>
              <a:r>
                <a:rPr lang="ru-RU" sz="1600">
                  <a:solidFill>
                    <a:srgbClr val="002060"/>
                  </a:solidFill>
                  <a:latin typeface="Arial" charset="0"/>
                  <a:cs typeface="Arial" charset="0"/>
                </a:rPr>
                <a:t>, фактически присутствующих в данной аудитории</a:t>
              </a:r>
            </a:p>
            <a:p>
              <a:pPr algn="just"/>
              <a:endParaRPr lang="ru-RU" sz="1600" b="1">
                <a:solidFill>
                  <a:srgbClr val="006AB3"/>
                </a:solidFill>
                <a:latin typeface="Arial" charset="0"/>
                <a:cs typeface="Arial" charset="0"/>
              </a:endParaRPr>
            </a:p>
            <a:p>
              <a:pPr algn="just"/>
              <a:r>
                <a:rPr lang="ru-RU" sz="1600" b="1">
                  <a:solidFill>
                    <a:srgbClr val="FFC000"/>
                  </a:solidFill>
                  <a:latin typeface="Arial" charset="0"/>
                  <a:cs typeface="Arial" charset="0"/>
                </a:rPr>
                <a:t>Шаг 3.</a:t>
              </a:r>
              <a:r>
                <a:rPr lang="ru-RU" sz="1600">
                  <a:latin typeface="Arial" charset="0"/>
                  <a:cs typeface="Arial" charset="0"/>
                </a:rPr>
                <a:t> </a:t>
              </a:r>
              <a:r>
                <a:rPr lang="ru-RU" sz="1600">
                  <a:solidFill>
                    <a:srgbClr val="002060"/>
                  </a:solidFill>
                  <a:latin typeface="Arial" charset="0"/>
                  <a:cs typeface="Arial" charset="0"/>
                </a:rPr>
                <a:t>Выполняет печать ЭМ,</a:t>
              </a:r>
              <a:r>
                <a:rPr lang="ru-RU" sz="1600" b="1">
                  <a:solidFill>
                    <a:srgbClr val="002060"/>
                  </a:solidFill>
                  <a:latin typeface="Arial" charset="0"/>
                  <a:cs typeface="Arial" charset="0"/>
                </a:rPr>
                <a:t> </a:t>
              </a:r>
              <a:r>
                <a:rPr lang="ru-RU" sz="1600">
                  <a:solidFill>
                    <a:srgbClr val="002060"/>
                  </a:solidFill>
                  <a:latin typeface="Arial" charset="0"/>
                  <a:cs typeface="Arial" charset="0"/>
                </a:rPr>
                <a:t>нажав кнопку </a:t>
              </a:r>
              <a:r>
                <a:rPr lang="ru-RU" sz="1600" b="1">
                  <a:solidFill>
                    <a:srgbClr val="002060"/>
                  </a:solidFill>
                  <a:latin typeface="Arial" charset="0"/>
                  <a:cs typeface="Arial" charset="0"/>
                </a:rPr>
                <a:t>«Печать ЭМ»</a:t>
              </a:r>
              <a:r>
                <a:rPr lang="ru-RU" sz="1600">
                  <a:solidFill>
                    <a:srgbClr val="002060"/>
                  </a:solidFill>
                  <a:latin typeface="Arial" charset="0"/>
                  <a:cs typeface="Arial" charset="0"/>
                </a:rPr>
                <a:t>, фиксирует дату и время вскрытия в форме ППЭ-05-02 «Протокол проведения ЕГЭ в аудитории».</a:t>
              </a:r>
            </a:p>
          </p:txBody>
        </p:sp>
        <p:sp>
          <p:nvSpPr>
            <p:cNvPr id="2" name="Блок-схема: знак завершения 1"/>
            <p:cNvSpPr/>
            <p:nvPr/>
          </p:nvSpPr>
          <p:spPr>
            <a:xfrm>
              <a:off x="116462" y="1374108"/>
              <a:ext cx="947600" cy="288947"/>
            </a:xfrm>
            <a:prstGeom prst="flowChartTerminator">
              <a:avLst/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Прямоугольник 8"/>
          <p:cNvSpPr>
            <a:spLocks noChangeArrowheads="1"/>
          </p:cNvSpPr>
          <p:nvPr/>
        </p:nvSpPr>
        <p:spPr bwMode="auto">
          <a:xfrm>
            <a:off x="119063" y="990600"/>
            <a:ext cx="4333875" cy="23225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107287" tIns="53643" rIns="107287" bIns="53643">
            <a:spAutoFit/>
          </a:bodyPr>
          <a:lstStyle/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ru-RU" sz="1500">
                <a:solidFill>
                  <a:srgbClr val="00B0F0"/>
                </a:solidFill>
                <a:latin typeface="Arial" charset="0"/>
                <a:cs typeface="Arial" charset="0"/>
              </a:rPr>
              <a:t>1.   </a:t>
            </a:r>
            <a:r>
              <a:rPr lang="ru-RU" sz="1500">
                <a:solidFill>
                  <a:srgbClr val="006AB3"/>
                </a:solidFill>
                <a:latin typeface="Arial" charset="0"/>
                <a:cs typeface="Arial" charset="0"/>
              </a:rPr>
              <a:t>Общий ход выполнения печати ЭМ отражает индикатор процесса, под которым расположен список всех экземпляров ЭМ, отправленных на принтер.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ru-RU" sz="1500">
                <a:solidFill>
                  <a:srgbClr val="006AB3"/>
                </a:solidFill>
                <a:latin typeface="Arial" charset="0"/>
                <a:cs typeface="Arial" charset="0"/>
              </a:rPr>
              <a:t>Для каждого экземпляра ЭМ в списке указан порядковый номер экземпляра, уникальный номер ЭМ, а также статус выполнения печати.</a:t>
            </a:r>
          </a:p>
        </p:txBody>
      </p:sp>
      <p:sp>
        <p:nvSpPr>
          <p:cNvPr id="69635" name="Прямоугольник 9"/>
          <p:cNvSpPr>
            <a:spLocks noChangeArrowheads="1"/>
          </p:cNvSpPr>
          <p:nvPr/>
        </p:nvSpPr>
        <p:spPr bwMode="auto">
          <a:xfrm>
            <a:off x="112713" y="3200400"/>
            <a:ext cx="4306887" cy="170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107287" tIns="53643" rIns="107287" bIns="53643">
            <a:spAutoFit/>
          </a:bodyPr>
          <a:lstStyle/>
          <a:p>
            <a:pPr algn="just">
              <a:lnSpc>
                <a:spcPct val="115000"/>
              </a:lnSpc>
              <a:spcAft>
                <a:spcPts val="1175"/>
              </a:spcAft>
            </a:pPr>
            <a:r>
              <a:rPr lang="ru-RU" sz="1500">
                <a:solidFill>
                  <a:srgbClr val="92D050"/>
                </a:solidFill>
                <a:latin typeface="Arial" charset="0"/>
                <a:cs typeface="Arial" charset="0"/>
              </a:rPr>
              <a:t>2.</a:t>
            </a:r>
            <a:r>
              <a:rPr lang="ru-RU" sz="1500">
                <a:solidFill>
                  <a:srgbClr val="006AB3"/>
                </a:solidFill>
                <a:latin typeface="Arial" charset="0"/>
                <a:cs typeface="Arial" charset="0"/>
              </a:rPr>
              <a:t>   В отмеченной области расположены параметры, характеризующие состояние экземпляров ЭМ на компакт-диске (Количество ЭМ на диске, Из них распечатано (успешно/брак), Доступно для печати ЭМ.)</a:t>
            </a:r>
          </a:p>
        </p:txBody>
      </p:sp>
      <p:sp>
        <p:nvSpPr>
          <p:cNvPr id="69636" name="Прямоугольник 10"/>
          <p:cNvSpPr>
            <a:spLocks noChangeArrowheads="1"/>
          </p:cNvSpPr>
          <p:nvPr/>
        </p:nvSpPr>
        <p:spPr bwMode="auto">
          <a:xfrm>
            <a:off x="112713" y="4800600"/>
            <a:ext cx="4306887" cy="2146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107287" tIns="53643" rIns="107287" bIns="53643">
            <a:spAutoFit/>
          </a:bodyPr>
          <a:lstStyle/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ru-RU" sz="1500">
                <a:solidFill>
                  <a:srgbClr val="FFC000"/>
                </a:solidFill>
                <a:latin typeface="Arial" charset="0"/>
                <a:cs typeface="Arial" charset="0"/>
              </a:rPr>
              <a:t>3.</a:t>
            </a:r>
            <a:r>
              <a:rPr lang="ru-RU" sz="1500">
                <a:solidFill>
                  <a:srgbClr val="006AB3"/>
                </a:solidFill>
                <a:latin typeface="Arial" charset="0"/>
                <a:cs typeface="Arial" charset="0"/>
              </a:rPr>
              <a:t>   Кнопки управления печатью.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ru-RU" sz="1500">
                <a:solidFill>
                  <a:srgbClr val="006AB3"/>
                </a:solidFill>
                <a:latin typeface="Arial" charset="0"/>
                <a:cs typeface="Arial" charset="0"/>
              </a:rPr>
              <a:t>«Продолжить» («Начать печать»). Начать печать ЭМ или продолжить заново после прерывания.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ru-RU" sz="1500">
                <a:solidFill>
                  <a:srgbClr val="006AB3"/>
                </a:solidFill>
                <a:latin typeface="Arial" charset="0"/>
                <a:cs typeface="Arial" charset="0"/>
              </a:rPr>
              <a:t> «Прервать печать». Остановка печати. Текущая печать экземпляра ЭМ может быть </a:t>
            </a:r>
            <a:br>
              <a:rPr lang="ru-RU" sz="1500">
                <a:solidFill>
                  <a:srgbClr val="006AB3"/>
                </a:solidFill>
                <a:latin typeface="Arial" charset="0"/>
                <a:cs typeface="Arial" charset="0"/>
              </a:rPr>
            </a:br>
            <a:r>
              <a:rPr lang="ru-RU" sz="1500">
                <a:solidFill>
                  <a:srgbClr val="006AB3"/>
                </a:solidFill>
                <a:latin typeface="Arial" charset="0"/>
                <a:cs typeface="Arial" charset="0"/>
              </a:rPr>
              <a:t>не завершена</a:t>
            </a:r>
          </a:p>
        </p:txBody>
      </p:sp>
      <p:sp>
        <p:nvSpPr>
          <p:cNvPr id="69637" name="Заголовок 15"/>
          <p:cNvSpPr txBox="1">
            <a:spLocks/>
          </p:cNvSpPr>
          <p:nvPr/>
        </p:nvSpPr>
        <p:spPr bwMode="auto">
          <a:xfrm>
            <a:off x="914400" y="228600"/>
            <a:ext cx="78343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00420" tIns="100210" rIns="200420" bIns="100210" anchor="ctr"/>
          <a:lstStyle/>
          <a:p>
            <a:pPr algn="ctr" defTabSz="750888" eaLnBrk="1" hangingPunct="1"/>
            <a:r>
              <a:rPr lang="ru-RU" sz="2400" b="1">
                <a:solidFill>
                  <a:srgbClr val="002060"/>
                </a:solidFill>
                <a:latin typeface="Arial" charset="0"/>
              </a:rPr>
              <a:t>Проведение экзамена. </a:t>
            </a:r>
          </a:p>
          <a:p>
            <a:pPr algn="ctr" defTabSz="750888" eaLnBrk="1" hangingPunct="1"/>
            <a:r>
              <a:rPr lang="ru-RU" sz="2400" b="1">
                <a:solidFill>
                  <a:srgbClr val="002060"/>
                </a:solidFill>
                <a:latin typeface="Arial" charset="0"/>
              </a:rPr>
              <a:t>Расшифровка и печать ЭМ</a:t>
            </a:r>
          </a:p>
        </p:txBody>
      </p:sp>
      <p:pic>
        <p:nvPicPr>
          <p:cNvPr id="69638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2938" y="1466850"/>
            <a:ext cx="4572000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9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4238625"/>
            <a:ext cx="3455988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Заголовок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534400" cy="990600"/>
          </a:xfrm>
        </p:spPr>
        <p:txBody>
          <a:bodyPr/>
          <a:lstStyle/>
          <a:p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Проведение экзамена: </a:t>
            </a:r>
            <a:b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проверка качества печати контрольного листа</a:t>
            </a:r>
          </a:p>
        </p:txBody>
      </p:sp>
      <p:pic>
        <p:nvPicPr>
          <p:cNvPr id="70659" name="Picture 2"/>
          <p:cNvPicPr>
            <a:picLocks noChangeAspect="1" noChangeArrowheads="1"/>
          </p:cNvPicPr>
          <p:nvPr/>
        </p:nvPicPr>
        <p:blipFill>
          <a:blip r:embed="rId2" cstate="print"/>
          <a:srcRect l="45435" t="25636" r="25427" b="22073"/>
          <a:stretch>
            <a:fillRect/>
          </a:stretch>
        </p:blipFill>
        <p:spPr bwMode="auto">
          <a:xfrm>
            <a:off x="5364163" y="3225800"/>
            <a:ext cx="3562350" cy="359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 rot="16200000">
            <a:off x="6434912" y="877198"/>
            <a:ext cx="1852715" cy="2842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0661" name="TextBox 2"/>
          <p:cNvSpPr txBox="1">
            <a:spLocks noChangeArrowheads="1"/>
          </p:cNvSpPr>
          <p:nvPr/>
        </p:nvSpPr>
        <p:spPr bwMode="auto">
          <a:xfrm>
            <a:off x="250825" y="1600200"/>
            <a:ext cx="5113338" cy="5251450"/>
          </a:xfrm>
          <a:prstGeom prst="rect">
            <a:avLst/>
          </a:prstGeom>
          <a:solidFill>
            <a:schemeClr val="bg1"/>
          </a:solidFill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ru-RU" sz="1800">
                <a:solidFill>
                  <a:srgbClr val="025B94"/>
                </a:solidFill>
                <a:latin typeface="Arial" charset="0"/>
                <a:cs typeface="Arial" charset="0"/>
              </a:rPr>
              <a:t>Проверяет качество печати контрольного листа, который распечатывается последним в комплекте ЭМ: отсутствие белых и темных полос, текст хорошо читаем и четко пропечатан, защитные знаки, расположенные по всей поверхности листа, четко видны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ru-RU" sz="1800">
                <a:solidFill>
                  <a:srgbClr val="025B94"/>
                </a:solidFill>
                <a:latin typeface="Arial" charset="0"/>
                <a:cs typeface="Arial" charset="0"/>
              </a:rPr>
              <a:t>По окончании проверки сообщает результат организатору, ответственному за печать, для подтверждения качества печати в программном обеспечении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ru-RU" sz="1800">
                <a:solidFill>
                  <a:srgbClr val="025B94"/>
                </a:solidFill>
                <a:latin typeface="Arial" charset="0"/>
                <a:cs typeface="Arial" charset="0"/>
              </a:rPr>
              <a:t>Качественный комплект размещается на столе для выдачи участникам, некачественный откладывается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ru-RU" sz="1800">
                <a:solidFill>
                  <a:srgbClr val="025B94"/>
                </a:solidFill>
                <a:latin typeface="Arial" charset="0"/>
                <a:cs typeface="Arial" charset="0"/>
              </a:rPr>
              <a:t>После завершения печати всех комплектов ЭМ напечатанные полные комплекты раздаются участникам ЕГЭ в аудитории в произвольном порядке</a:t>
            </a:r>
          </a:p>
        </p:txBody>
      </p:sp>
      <p:sp>
        <p:nvSpPr>
          <p:cNvPr id="70662" name="TextBox 3"/>
          <p:cNvSpPr txBox="1">
            <a:spLocks noChangeArrowheads="1"/>
          </p:cNvSpPr>
          <p:nvPr/>
        </p:nvSpPr>
        <p:spPr bwMode="auto">
          <a:xfrm>
            <a:off x="990600" y="1219200"/>
            <a:ext cx="17462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FF0000"/>
                </a:solidFill>
                <a:latin typeface="Arial" charset="0"/>
                <a:cs typeface="Arial" charset="0"/>
              </a:rPr>
              <a:t>Организатор 2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Заголовок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534400" cy="990600"/>
          </a:xfrm>
        </p:spPr>
        <p:txBody>
          <a:bodyPr/>
          <a:lstStyle/>
          <a:p>
            <a:r>
              <a:rPr lang="ru-RU" sz="2400" smtClean="0">
                <a:latin typeface="Arial" charset="0"/>
                <a:cs typeface="Arial" charset="0"/>
              </a:rPr>
              <a:t>Проведение экзамена: </a:t>
            </a:r>
            <a:br>
              <a:rPr lang="ru-RU" sz="2400" smtClean="0">
                <a:latin typeface="Arial" charset="0"/>
                <a:cs typeface="Arial" charset="0"/>
              </a:rPr>
            </a:br>
            <a:r>
              <a:rPr lang="ru-RU" sz="2400" smtClean="0">
                <a:latin typeface="Arial" charset="0"/>
                <a:cs typeface="Arial" charset="0"/>
              </a:rPr>
              <a:t>содержание полного комплекта ЭМ участника</a:t>
            </a:r>
          </a:p>
        </p:txBody>
      </p:sp>
      <p:pic>
        <p:nvPicPr>
          <p:cNvPr id="71683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557338"/>
            <a:ext cx="20383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579563"/>
            <a:ext cx="20383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Рисунок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2600" y="1570038"/>
            <a:ext cx="20383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6" name="Рисунок 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21213" y="1576388"/>
            <a:ext cx="20383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E:\Презентации\2008\13-14 марта\RUS_01_200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474150" y="3896002"/>
            <a:ext cx="3581487" cy="2561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 rot="16200000">
            <a:off x="5307366" y="4245943"/>
            <a:ext cx="1852715" cy="2842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Скругленный прямоугольник 10"/>
          <p:cNvSpPr/>
          <p:nvPr/>
        </p:nvSpPr>
        <p:spPr>
          <a:xfrm>
            <a:off x="96838" y="4537075"/>
            <a:ext cx="4524375" cy="2320925"/>
          </a:xfrm>
          <a:prstGeom prst="roundRect">
            <a:avLst>
              <a:gd name="adj" fmla="val 3501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000" dirty="0">
                <a:solidFill>
                  <a:srgbClr val="2333CD"/>
                </a:solidFill>
                <a:latin typeface="Arial" pitchFamily="34" charset="0"/>
                <a:cs typeface="Arial" pitchFamily="34" charset="0"/>
              </a:rPr>
              <a:t>Черно-белые односторонние бланки: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2333CD"/>
                </a:solidFill>
                <a:latin typeface="Arial" pitchFamily="34" charset="0"/>
                <a:cs typeface="Arial" pitchFamily="34" charset="0"/>
              </a:rPr>
              <a:t>бланк регистрации;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altLang="ru-RU" sz="2000" dirty="0">
                <a:solidFill>
                  <a:srgbClr val="2333CD"/>
                </a:solidFill>
                <a:latin typeface="Arial" pitchFamily="34" charset="0"/>
                <a:cs typeface="Arial" pitchFamily="34" charset="0"/>
              </a:rPr>
              <a:t>бланк ответов № 1;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altLang="ru-RU" sz="2000" dirty="0">
                <a:solidFill>
                  <a:srgbClr val="2333CD"/>
                </a:solidFill>
                <a:latin typeface="Arial" pitchFamily="34" charset="0"/>
                <a:cs typeface="Arial" pitchFamily="34" charset="0"/>
              </a:rPr>
              <a:t>бланк ответов № 2 лист 1;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altLang="ru-RU" sz="2000" dirty="0">
                <a:solidFill>
                  <a:srgbClr val="2333CD"/>
                </a:solidFill>
                <a:latin typeface="Arial" pitchFamily="34" charset="0"/>
                <a:cs typeface="Arial" pitchFamily="34" charset="0"/>
              </a:rPr>
              <a:t>бланк ответов № 2 лист 2;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altLang="ru-RU" sz="2000" dirty="0">
                <a:solidFill>
                  <a:srgbClr val="2333CD"/>
                </a:solidFill>
                <a:latin typeface="Arial" pitchFamily="34" charset="0"/>
                <a:cs typeface="Arial" pitchFamily="34" charset="0"/>
              </a:rPr>
              <a:t>КИМ;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altLang="ru-RU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контрольный лист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Заголовок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839200" cy="936625"/>
          </a:xfrm>
        </p:spPr>
        <p:txBody>
          <a:bodyPr/>
          <a:lstStyle/>
          <a:p>
            <a:r>
              <a:rPr lang="ru-RU" alt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Проведение экзамена: </a:t>
            </a:r>
            <a:br>
              <a:rPr lang="ru-RU" alt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alt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инструктаж участников ЕГЭ и печать ЭМ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3850" y="4365625"/>
            <a:ext cx="8569325" cy="719138"/>
          </a:xfrm>
          <a:prstGeom prst="roundRect">
            <a:avLst/>
          </a:prstGeom>
          <a:solidFill>
            <a:schemeClr val="bg1"/>
          </a:solidFill>
          <a:ln>
            <a:solidFill>
              <a:srgbClr val="FF993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Объявляется начало, продолжительность и время окончания экзамена, фиксируется время начала и окончания на доске  и в форме </a:t>
            </a:r>
            <a:r>
              <a:rPr lang="ru-RU" b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ППЭ-05-02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0825" y="3284538"/>
            <a:ext cx="8713788" cy="720725"/>
          </a:xfrm>
          <a:prstGeom prst="roundRect">
            <a:avLst/>
          </a:prstGeom>
          <a:solidFill>
            <a:schemeClr val="bg1"/>
          </a:solidFill>
          <a:ln>
            <a:solidFill>
              <a:srgbClr val="FF993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Организаторы проверяют правильность заполнения регистрационных полей бланков участниками;</a:t>
            </a:r>
          </a:p>
          <a:p>
            <a:pPr algn="ctr">
              <a:defRPr/>
            </a:pPr>
            <a:r>
              <a:rPr lang="ru-RU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проверяют соответствие данных участника в бланке регистрации и документе, удостоверяющем личность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0825" y="1066800"/>
            <a:ext cx="7777163" cy="1857375"/>
          </a:xfrm>
          <a:prstGeom prst="roundRect">
            <a:avLst/>
          </a:prstGeom>
          <a:solidFill>
            <a:schemeClr val="bg1"/>
          </a:solidFill>
          <a:ln>
            <a:solidFill>
              <a:srgbClr val="FF993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600" b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Вторая часть инструктажа – по окончании процедуры печати полного комплекта ЭМ организатор дает указание:</a:t>
            </a:r>
          </a:p>
          <a:p>
            <a:pPr>
              <a:defRPr/>
            </a:pPr>
            <a:r>
              <a:rPr lang="ru-RU" sz="16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- выполнить действия,  указанные в контрольном листе  в разделе «Участнику ЕГЭ»;</a:t>
            </a:r>
          </a:p>
          <a:p>
            <a:pPr>
              <a:defRPr/>
            </a:pPr>
            <a:r>
              <a:rPr lang="ru-RU" sz="16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- проверить качество напечатанного комплекта, правильность кода региона и номера ППЭ в бланке регистрации;</a:t>
            </a:r>
          </a:p>
          <a:p>
            <a:pPr>
              <a:defRPr/>
            </a:pPr>
            <a:r>
              <a:rPr lang="ru-RU" sz="16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- приступить к заполнению  бланка регистрации и регистрационных полей бланков ответов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0825" y="5445125"/>
            <a:ext cx="8753475" cy="933450"/>
          </a:xfrm>
          <a:prstGeom prst="roundRect">
            <a:avLst/>
          </a:prstGeom>
          <a:solidFill>
            <a:srgbClr val="006AB3"/>
          </a:solidFill>
          <a:ln>
            <a:solidFill>
              <a:srgbClr val="FF993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Организатор, ответственный за печать, сообщает организатору вне аудитории </a:t>
            </a:r>
            <a:br>
              <a:rPr lang="ru-RU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 завершении печати ЭМ и успешном начале экзамена</a:t>
            </a:r>
          </a:p>
        </p:txBody>
      </p:sp>
      <p:pic>
        <p:nvPicPr>
          <p:cNvPr id="72711" name="Рисунок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7838" y="1484313"/>
            <a:ext cx="1046162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трелка вниз 1"/>
          <p:cNvSpPr/>
          <p:nvPr/>
        </p:nvSpPr>
        <p:spPr>
          <a:xfrm>
            <a:off x="4067175" y="2924175"/>
            <a:ext cx="433388" cy="3603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4067175" y="4005263"/>
            <a:ext cx="433388" cy="3603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4067175" y="5084763"/>
            <a:ext cx="433388" cy="3603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763000" cy="762000"/>
          </a:xfrm>
        </p:spPr>
        <p:txBody>
          <a:bodyPr/>
          <a:lstStyle/>
          <a:p>
            <a:r>
              <a:rPr lang="ru-RU" alt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Подготовка экзамена:</a:t>
            </a:r>
            <a:br>
              <a:rPr lang="ru-RU" alt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alt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организация помещений и техническое оснащение ППЭ </a:t>
            </a:r>
            <a:endParaRPr lang="ru-RU" sz="2400" smtClean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grpSp>
        <p:nvGrpSpPr>
          <p:cNvPr id="9219" name="Группа 26"/>
          <p:cNvGrpSpPr>
            <a:grpSpLocks/>
          </p:cNvGrpSpPr>
          <p:nvPr/>
        </p:nvGrpSpPr>
        <p:grpSpPr bwMode="auto">
          <a:xfrm>
            <a:off x="80963" y="1268413"/>
            <a:ext cx="8883650" cy="5065712"/>
            <a:chOff x="81424" y="1268760"/>
            <a:chExt cx="8883064" cy="5064967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244925" y="1273521"/>
              <a:ext cx="3195427" cy="2215824"/>
            </a:xfrm>
            <a:prstGeom prst="rect">
              <a:avLst/>
            </a:prstGeom>
            <a:ln>
              <a:solidFill>
                <a:srgbClr val="CC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52029" tIns="26015" rIns="52029" bIns="26015" anchor="ctr"/>
            <a:lstStyle/>
            <a:p>
              <a:pPr algn="ctr">
                <a:defRPr/>
              </a:pPr>
              <a:endParaRPr lang="ru-RU" sz="1024"/>
            </a:p>
          </p:txBody>
        </p:sp>
        <p:pic>
          <p:nvPicPr>
            <p:cNvPr id="9221" name="Рисунок 4"/>
            <p:cNvPicPr>
              <a:picLocks noChangeAspect="1"/>
            </p:cNvPicPr>
            <p:nvPr/>
          </p:nvPicPr>
          <p:blipFill>
            <a:blip r:embed="rId2" cstate="print"/>
            <a:srcRect b="33118"/>
            <a:stretch>
              <a:fillRect/>
            </a:stretch>
          </p:blipFill>
          <p:spPr bwMode="auto">
            <a:xfrm>
              <a:off x="946784" y="2235653"/>
              <a:ext cx="1678153" cy="1402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Прямоугольник 6"/>
            <p:cNvSpPr/>
            <p:nvPr/>
          </p:nvSpPr>
          <p:spPr>
            <a:xfrm>
              <a:off x="398903" y="1568753"/>
              <a:ext cx="3019226" cy="473005"/>
            </a:xfrm>
            <a:prstGeom prst="rect">
              <a:avLst/>
            </a:prstGeom>
          </p:spPr>
          <p:txBody>
            <a:bodyPr lIns="52029" tIns="26015" rIns="52029" bIns="26015">
              <a:spAutoFit/>
            </a:bodyPr>
            <a:lstStyle/>
            <a:p>
              <a:pPr algn="ctr">
                <a:defRPr/>
              </a:pPr>
              <a:r>
                <a:rPr lang="ru-RU" sz="1366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Помещение для сопровождающих участников ГИА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244925" y="4105205"/>
              <a:ext cx="3195427" cy="2228522"/>
            </a:xfrm>
            <a:prstGeom prst="rect">
              <a:avLst/>
            </a:prstGeom>
            <a:ln>
              <a:solidFill>
                <a:srgbClr val="CC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52029" tIns="26015" rIns="52029" bIns="26015" anchor="ctr"/>
            <a:lstStyle/>
            <a:p>
              <a:pPr algn="ctr">
                <a:defRPr/>
              </a:pPr>
              <a:endParaRPr lang="ru-RU" sz="1024"/>
            </a:p>
          </p:txBody>
        </p:sp>
        <p:pic>
          <p:nvPicPr>
            <p:cNvPr id="9224" name="Рисунок 7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4366" y="4217971"/>
              <a:ext cx="759982" cy="157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Рисунок 8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52941" y="4280973"/>
              <a:ext cx="1446563" cy="1446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Прямоугольник 10"/>
            <p:cNvSpPr/>
            <p:nvPr/>
          </p:nvSpPr>
          <p:spPr>
            <a:xfrm>
              <a:off x="398903" y="5794056"/>
              <a:ext cx="2993828" cy="473005"/>
            </a:xfrm>
            <a:prstGeom prst="rect">
              <a:avLst/>
            </a:prstGeom>
          </p:spPr>
          <p:txBody>
            <a:bodyPr lIns="52029" tIns="26015" rIns="52029" bIns="26015">
              <a:spAutoFit/>
            </a:bodyPr>
            <a:lstStyle/>
            <a:p>
              <a:pPr algn="ctr">
                <a:defRPr/>
              </a:pPr>
              <a:r>
                <a:rPr lang="ru-RU" sz="1366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Специально выделенное место</a:t>
              </a:r>
            </a:p>
            <a:p>
              <a:pPr algn="ctr">
                <a:defRPr/>
              </a:pPr>
              <a:r>
                <a:rPr lang="ru-RU" sz="1366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для личных вещей участников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81424" y="2927453"/>
              <a:ext cx="534952" cy="1706312"/>
            </a:xfrm>
            <a:prstGeom prst="rect">
              <a:avLst/>
            </a:prstGeom>
            <a:ln>
              <a:solidFill>
                <a:srgbClr val="CC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52029" tIns="26015" rIns="52029" bIns="26015" anchor="ctr"/>
            <a:lstStyle/>
            <a:p>
              <a:pPr algn="ctr">
                <a:defRPr/>
              </a:pPr>
              <a:r>
                <a:rPr lang="ru-RU" sz="1138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В</a:t>
              </a:r>
            </a:p>
            <a:p>
              <a:pPr algn="ctr">
                <a:defRPr/>
              </a:pPr>
              <a:r>
                <a:rPr lang="ru-RU" sz="1138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Х</a:t>
              </a:r>
            </a:p>
            <a:p>
              <a:pPr algn="ctr">
                <a:defRPr/>
              </a:pPr>
              <a:r>
                <a:rPr lang="ru-RU" sz="1138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О</a:t>
              </a:r>
            </a:p>
            <a:p>
              <a:pPr algn="ctr">
                <a:defRPr/>
              </a:pPr>
              <a:r>
                <a:rPr lang="ru-RU" sz="1138" b="1" dirty="0">
                  <a:latin typeface="Arial" pitchFamily="34" charset="0"/>
                  <a:cs typeface="Arial" pitchFamily="34" charset="0"/>
                </a:rPr>
                <a:t>Д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233991" y="2925866"/>
              <a:ext cx="536540" cy="1798372"/>
            </a:xfrm>
            <a:prstGeom prst="rect">
              <a:avLst/>
            </a:prstGeom>
            <a:ln>
              <a:solidFill>
                <a:srgbClr val="CC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52029" tIns="26015" rIns="52029" bIns="26015" anchor="ctr"/>
            <a:lstStyle/>
            <a:p>
              <a:pPr algn="ctr">
                <a:defRPr/>
              </a:pPr>
              <a:r>
                <a:rPr lang="ru-RU" sz="1138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В</a:t>
              </a:r>
              <a:br>
                <a:rPr lang="ru-RU" sz="1138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138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Х</a:t>
              </a:r>
              <a:br>
                <a:rPr lang="ru-RU" sz="1138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138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О</a:t>
              </a:r>
              <a:br>
                <a:rPr lang="ru-RU" sz="1138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138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Д</a:t>
              </a:r>
              <a:br>
                <a:rPr lang="ru-RU" sz="1138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138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/>
              </a:r>
              <a:br>
                <a:rPr lang="ru-RU" sz="1138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138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в</a:t>
              </a:r>
              <a:br>
                <a:rPr lang="ru-RU" sz="1138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138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/>
              </a:r>
              <a:br>
                <a:rPr lang="ru-RU" sz="1138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138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П</a:t>
              </a:r>
              <a:br>
                <a:rPr lang="ru-RU" sz="1138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138" b="1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П</a:t>
              </a:r>
              <a:r>
                <a:rPr lang="ru-RU" sz="1138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/>
              </a:r>
              <a:br>
                <a:rPr lang="ru-RU" sz="1138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138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Э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851487" y="3448076"/>
              <a:ext cx="1828679" cy="2885651"/>
            </a:xfrm>
            <a:prstGeom prst="rect">
              <a:avLst/>
            </a:prstGeom>
            <a:ln>
              <a:solidFill>
                <a:srgbClr val="CC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52029" tIns="26015" rIns="52029" bIns="26015" anchor="ctr"/>
            <a:lstStyle/>
            <a:p>
              <a:pPr algn="ctr">
                <a:defRPr/>
              </a:pPr>
              <a:r>
                <a:rPr lang="ru-RU" sz="1366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Пункт охраны правопорядка</a:t>
              </a:r>
            </a:p>
          </p:txBody>
        </p:sp>
        <p:pic>
          <p:nvPicPr>
            <p:cNvPr id="9230" name="Рисунок 14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71370" y="3524917"/>
              <a:ext cx="867196" cy="1161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31" name="Рисунок 15"/>
            <p:cNvPicPr>
              <a:picLocks noChangeAspect="1"/>
            </p:cNvPicPr>
            <p:nvPr/>
          </p:nvPicPr>
          <p:blipFill>
            <a:blip r:embed="rId6" cstate="print"/>
            <a:srcRect t="-2" b="45438"/>
            <a:stretch>
              <a:fillRect/>
            </a:stretch>
          </p:blipFill>
          <p:spPr bwMode="auto">
            <a:xfrm>
              <a:off x="4442682" y="5222934"/>
              <a:ext cx="725886" cy="9005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Прямоугольник 16"/>
            <p:cNvSpPr/>
            <p:nvPr/>
          </p:nvSpPr>
          <p:spPr>
            <a:xfrm>
              <a:off x="5762711" y="3448076"/>
              <a:ext cx="1581046" cy="2885651"/>
            </a:xfrm>
            <a:prstGeom prst="rect">
              <a:avLst/>
            </a:prstGeom>
            <a:ln>
              <a:solidFill>
                <a:srgbClr val="CC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52029" tIns="26015" rIns="52029" bIns="26015" anchor="ctr"/>
            <a:lstStyle/>
            <a:p>
              <a:pPr algn="ctr">
                <a:defRPr/>
              </a:pPr>
              <a:endParaRPr lang="ru-RU" sz="1138" dirty="0"/>
            </a:p>
            <a:p>
              <a:pPr algn="ctr">
                <a:defRPr/>
              </a:pPr>
              <a:endParaRPr lang="ru-RU" sz="1138" dirty="0"/>
            </a:p>
            <a:p>
              <a:pPr algn="ctr">
                <a:defRPr/>
              </a:pPr>
              <a:endParaRPr lang="ru-RU" sz="1138" dirty="0"/>
            </a:p>
            <a:p>
              <a:pPr algn="ctr">
                <a:defRPr/>
              </a:pPr>
              <a:endParaRPr lang="ru-RU" sz="1138" dirty="0"/>
            </a:p>
            <a:p>
              <a:pPr algn="ctr">
                <a:defRPr/>
              </a:pPr>
              <a:endParaRPr lang="ru-RU" sz="1138" dirty="0"/>
            </a:p>
            <a:p>
              <a:pPr algn="ctr">
                <a:defRPr/>
              </a:pPr>
              <a:endParaRPr lang="ru-RU" sz="1138" dirty="0"/>
            </a:p>
            <a:p>
              <a:pPr algn="ctr">
                <a:defRPr/>
              </a:pPr>
              <a:r>
                <a:rPr lang="ru-RU" sz="1138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Помещение для руководителя ППЭ </a:t>
              </a:r>
            </a:p>
          </p:txBody>
        </p:sp>
        <p:pic>
          <p:nvPicPr>
            <p:cNvPr id="9233" name="Рисунок 17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875057" y="3708459"/>
              <a:ext cx="1150364" cy="10429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Прямоугольник 18"/>
            <p:cNvSpPr/>
            <p:nvPr/>
          </p:nvSpPr>
          <p:spPr>
            <a:xfrm>
              <a:off x="5762711" y="1273521"/>
              <a:ext cx="1581046" cy="2023765"/>
            </a:xfrm>
            <a:prstGeom prst="rect">
              <a:avLst/>
            </a:prstGeom>
            <a:ln>
              <a:solidFill>
                <a:srgbClr val="CC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52029" tIns="26015" rIns="52029" bIns="26015" anchor="ctr"/>
            <a:lstStyle/>
            <a:p>
              <a:pPr algn="ctr">
                <a:defRPr/>
              </a:pPr>
              <a:endParaRPr lang="ru-RU" sz="1138" dirty="0"/>
            </a:p>
            <a:p>
              <a:pPr algn="ctr">
                <a:defRPr/>
              </a:pPr>
              <a:endParaRPr lang="ru-RU" sz="1138" dirty="0"/>
            </a:p>
            <a:p>
              <a:pPr algn="ctr">
                <a:defRPr/>
              </a:pPr>
              <a:endParaRPr lang="ru-RU" sz="1138" dirty="0"/>
            </a:p>
            <a:p>
              <a:pPr algn="ctr">
                <a:defRPr/>
              </a:pPr>
              <a:endParaRPr lang="ru-RU" sz="1138" dirty="0"/>
            </a:p>
            <a:p>
              <a:pPr algn="ctr">
                <a:defRPr/>
              </a:pPr>
              <a:endParaRPr lang="ru-RU" sz="1138" dirty="0"/>
            </a:p>
            <a:p>
              <a:pPr algn="ctr">
                <a:defRPr/>
              </a:pPr>
              <a:endParaRPr lang="ru-RU" sz="1138" dirty="0"/>
            </a:p>
            <a:p>
              <a:pPr algn="ctr">
                <a:defRPr/>
              </a:pPr>
              <a:endParaRPr lang="ru-RU" sz="1138" dirty="0"/>
            </a:p>
            <a:p>
              <a:pPr algn="ctr">
                <a:defRPr/>
              </a:pPr>
              <a:r>
                <a:rPr lang="ru-RU" sz="1138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Помещение для медицинских </a:t>
              </a:r>
            </a:p>
            <a:p>
              <a:pPr algn="ctr">
                <a:defRPr/>
              </a:pPr>
              <a:r>
                <a:rPr lang="ru-RU" sz="1138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работников </a:t>
              </a:r>
            </a:p>
          </p:txBody>
        </p:sp>
        <p:pic>
          <p:nvPicPr>
            <p:cNvPr id="9235" name="Рисунок 19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079995" y="1424473"/>
              <a:ext cx="820859" cy="1070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Прямоугольник 20"/>
            <p:cNvSpPr/>
            <p:nvPr/>
          </p:nvSpPr>
          <p:spPr>
            <a:xfrm>
              <a:off x="7380268" y="1268760"/>
              <a:ext cx="1573108" cy="2952316"/>
            </a:xfrm>
            <a:prstGeom prst="rect">
              <a:avLst/>
            </a:prstGeom>
            <a:ln>
              <a:solidFill>
                <a:srgbClr val="CC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52029" tIns="26015" rIns="52029" bIns="26015" anchor="ctr"/>
            <a:lstStyle/>
            <a:p>
              <a:pPr algn="ctr">
                <a:defRPr/>
              </a:pPr>
              <a:r>
                <a:rPr lang="ru-RU" sz="1138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Аудитории для участников ГИА, в том числе для участников </a:t>
              </a:r>
              <a:br>
                <a:rPr lang="ru-RU" sz="1138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138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с ОВЗ (на 1 этаже</a:t>
              </a:r>
              <a:r>
                <a:rPr lang="ru-RU" sz="1138" dirty="0">
                  <a:latin typeface="Arial" pitchFamily="34" charset="0"/>
                  <a:cs typeface="Arial" pitchFamily="34" charset="0"/>
                </a:rPr>
                <a:t>)</a:t>
              </a:r>
            </a:p>
          </p:txBody>
        </p:sp>
        <p:pic>
          <p:nvPicPr>
            <p:cNvPr id="9237" name="Рисунок 21"/>
            <p:cNvPicPr>
              <a:picLocks noChangeAspect="1"/>
            </p:cNvPicPr>
            <p:nvPr/>
          </p:nvPicPr>
          <p:blipFill>
            <a:blip r:embed="rId9" cstate="print"/>
            <a:srcRect b="35576"/>
            <a:stretch>
              <a:fillRect/>
            </a:stretch>
          </p:blipFill>
          <p:spPr bwMode="auto">
            <a:xfrm>
              <a:off x="7568458" y="1534427"/>
              <a:ext cx="1256248" cy="886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38" name="Рисунок 23"/>
            <p:cNvPicPr>
              <a:picLocks noChangeAspect="1"/>
            </p:cNvPicPr>
            <p:nvPr/>
          </p:nvPicPr>
          <p:blipFill>
            <a:blip r:embed="rId10" cstate="print"/>
            <a:srcRect b="30319"/>
            <a:stretch>
              <a:fillRect/>
            </a:stretch>
          </p:blipFill>
          <p:spPr bwMode="auto">
            <a:xfrm>
              <a:off x="7524328" y="3212976"/>
              <a:ext cx="1283589" cy="1008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Прямоугольник 24"/>
            <p:cNvSpPr/>
            <p:nvPr/>
          </p:nvSpPr>
          <p:spPr>
            <a:xfrm>
              <a:off x="3851487" y="1273521"/>
              <a:ext cx="1830267" cy="2023765"/>
            </a:xfrm>
            <a:prstGeom prst="rect">
              <a:avLst/>
            </a:prstGeom>
            <a:ln>
              <a:solidFill>
                <a:srgbClr val="CC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52029" tIns="26015" rIns="52029" bIns="26015" anchor="ctr"/>
            <a:lstStyle/>
            <a:p>
              <a:pPr algn="ctr">
                <a:defRPr/>
              </a:pPr>
              <a:endParaRPr lang="ru-RU" sz="1138" dirty="0"/>
            </a:p>
            <a:p>
              <a:pPr algn="ctr">
                <a:defRPr/>
              </a:pPr>
              <a:endParaRPr lang="ru-RU" sz="1138" dirty="0"/>
            </a:p>
            <a:p>
              <a:pPr algn="ctr">
                <a:defRPr/>
              </a:pPr>
              <a:endParaRPr lang="ru-RU" sz="1138" dirty="0"/>
            </a:p>
            <a:p>
              <a:pPr algn="ctr">
                <a:defRPr/>
              </a:pPr>
              <a:endParaRPr lang="ru-RU" sz="1138" dirty="0">
                <a:solidFill>
                  <a:srgbClr val="002060"/>
                </a:solidFill>
              </a:endParaRPr>
            </a:p>
            <a:p>
              <a:pPr algn="ctr">
                <a:defRPr/>
              </a:pPr>
              <a:r>
                <a:rPr lang="ru-RU" sz="1138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Помещение для общественных наблюдателей, представителей СМИ </a:t>
              </a:r>
              <a:br>
                <a:rPr lang="ru-RU" sz="1138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138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и иных лиц, имеющих право присутствовать в ППЭ в день экзамена 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11" cstate="print"/>
            <a:srcRect b="4635"/>
            <a:stretch/>
          </p:blipFill>
          <p:spPr>
            <a:xfrm>
              <a:off x="4211455" y="1289841"/>
              <a:ext cx="1127648" cy="7421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6" name="Прямоугольник 25"/>
            <p:cNvSpPr/>
            <p:nvPr/>
          </p:nvSpPr>
          <p:spPr>
            <a:xfrm>
              <a:off x="7380268" y="4292502"/>
              <a:ext cx="1584220" cy="2017416"/>
            </a:xfrm>
            <a:prstGeom prst="rect">
              <a:avLst/>
            </a:prstGeom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Рабочие места для </a:t>
              </a:r>
              <a:r>
                <a:rPr lang="ru-RU" sz="137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организаторов</a:t>
              </a:r>
              <a:r>
                <a:rPr lang="ru-RU" sz="1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вне аудитории</a:t>
              </a:r>
            </a:p>
          </p:txBody>
        </p:sp>
      </p:grp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Заголовок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358188" cy="838200"/>
          </a:xfrm>
        </p:spPr>
        <p:txBody>
          <a:bodyPr/>
          <a:lstStyle/>
          <a:p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Проведение экзамена:</a:t>
            </a:r>
            <a:b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алгоритм действий в нестандартных ситуациях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</p:nvPr>
        </p:nvGraphicFramePr>
        <p:xfrm>
          <a:off x="467544" y="1384176"/>
          <a:ext cx="8229600" cy="4925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68313" y="5013325"/>
            <a:ext cx="8207375" cy="792163"/>
          </a:xfrm>
          <a:prstGeom prst="rect">
            <a:avLst/>
          </a:prstGeom>
          <a:solidFill>
            <a:srgbClr val="025B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В случае брака электронного носителя – в первую очередь используются резервные электронные носители того же объёма, что и бракованный электронный носитель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8313" y="5949950"/>
            <a:ext cx="8207375" cy="792163"/>
          </a:xfrm>
          <a:prstGeom prst="rect">
            <a:avLst/>
          </a:prstGeom>
          <a:solidFill>
            <a:srgbClr val="025B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В случае брака печати или порчи ЭМ – в первую очередь используются резервные электронные носители по 5 ЭМ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Заголовок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534400" cy="533400"/>
          </a:xfrm>
        </p:spPr>
        <p:txBody>
          <a:bodyPr/>
          <a:lstStyle/>
          <a:p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Проведение экзамена: разрешенные средства</a:t>
            </a:r>
          </a:p>
        </p:txBody>
      </p:sp>
      <p:pic>
        <p:nvPicPr>
          <p:cNvPr id="74755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4541838"/>
            <a:ext cx="4010025" cy="1936750"/>
          </a:xfrm>
          <a:prstGeom prst="rect">
            <a:avLst/>
          </a:prstGeom>
          <a:noFill/>
          <a:ln w="9525">
            <a:solidFill>
              <a:srgbClr val="CC6600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04800" y="1066800"/>
            <a:ext cx="8659813" cy="3376613"/>
          </a:xfrm>
          <a:prstGeom prst="rect">
            <a:avLst/>
          </a:prstGeom>
          <a:solidFill>
            <a:schemeClr val="bg1"/>
          </a:solidFill>
          <a:ln>
            <a:solidFill>
              <a:srgbClr val="CC6600"/>
            </a:solidFill>
          </a:ln>
        </p:spPr>
        <p:txBody>
          <a:bodyPr>
            <a:spAutoFit/>
          </a:bodyPr>
          <a:lstStyle/>
          <a:p>
            <a:pPr defTabSz="972122">
              <a:defRPr/>
            </a:pPr>
            <a:endParaRPr lang="ru-RU" sz="1593" dirty="0">
              <a:solidFill>
                <a:srgbClr val="006AB3"/>
              </a:solidFill>
            </a:endParaRPr>
          </a:p>
          <a:p>
            <a:pPr marL="260193" indent="-111124" defTabSz="972122">
              <a:spcAft>
                <a:spcPts val="854"/>
              </a:spcAft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гелевая</a:t>
            </a:r>
            <a:r>
              <a:rPr lang="ru-RU" sz="2000" b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, капиллярная  ручка с чернилами черного цвета; </a:t>
            </a:r>
          </a:p>
          <a:p>
            <a:pPr marL="260193" indent="-111124" defTabSz="972122">
              <a:spcAft>
                <a:spcPts val="854"/>
              </a:spcAft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 документ, удостоверяющий личность; </a:t>
            </a:r>
          </a:p>
          <a:p>
            <a:pPr marL="260193" indent="-111124" defTabSz="972122">
              <a:spcAft>
                <a:spcPts val="854"/>
              </a:spcAft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 средства обучения и воспитания </a:t>
            </a:r>
            <a:r>
              <a:rPr lang="ru-RU" sz="2000" b="1" i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(на отдельных предметах по списку)</a:t>
            </a:r>
            <a:r>
              <a:rPr lang="ru-RU" sz="2000" b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260193" indent="-111124" defTabSz="972122">
              <a:spcAft>
                <a:spcPts val="854"/>
              </a:spcAft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 лекарства и питание </a:t>
            </a:r>
            <a:r>
              <a:rPr lang="ru-RU" sz="2000" b="1" i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(при необходимости)</a:t>
            </a:r>
            <a:r>
              <a:rPr lang="ru-RU" sz="2000" b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 ;</a:t>
            </a:r>
          </a:p>
          <a:p>
            <a:pPr marL="260193" indent="-111124" defTabSz="972122">
              <a:spcAft>
                <a:spcPts val="854"/>
              </a:spcAft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 специальные технические средства </a:t>
            </a:r>
            <a:r>
              <a:rPr lang="ru-RU" sz="2000" b="1" i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(для лиц, указанных в пункте 37 Порядка);</a:t>
            </a:r>
          </a:p>
          <a:p>
            <a:pPr marL="260193" indent="-111124" defTabSz="972122">
              <a:spcAft>
                <a:spcPts val="854"/>
              </a:spcAft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 черновик со штампом ОО </a:t>
            </a:r>
            <a:endParaRPr lang="ru-RU" sz="1593" dirty="0">
              <a:solidFill>
                <a:srgbClr val="006AB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Заголовок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804275" cy="685800"/>
          </a:xfrm>
        </p:spPr>
        <p:txBody>
          <a:bodyPr/>
          <a:lstStyle/>
          <a:p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Проведение экзамена: разрешенные дополнительные  средства обучения и воспитания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2125" y="1620838"/>
            <a:ext cx="3863975" cy="3176587"/>
          </a:xfrm>
          <a:solidFill>
            <a:schemeClr val="bg1"/>
          </a:solidFill>
          <a:ln>
            <a:solidFill>
              <a:srgbClr val="CC6600"/>
            </a:solidFill>
          </a:ln>
        </p:spPr>
        <p:txBody>
          <a:bodyPr>
            <a:noAutofit/>
          </a:bodyPr>
          <a:lstStyle/>
          <a:p>
            <a:pPr marL="0" indent="0">
              <a:buFontTx/>
              <a:buNone/>
              <a:defRPr/>
            </a:pPr>
            <a:r>
              <a:rPr lang="ru-RU" sz="20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Математика: </a:t>
            </a:r>
          </a:p>
          <a:p>
            <a:pPr>
              <a:defRPr/>
            </a:pPr>
            <a:r>
              <a:rPr lang="ru-RU" sz="2000" dirty="0" smtClean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Линейка, не содержащая справочной информации (далее – линейка)</a:t>
            </a:r>
            <a:endParaRPr lang="ru-RU" sz="2000" dirty="0">
              <a:solidFill>
                <a:srgbClr val="006AB3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Tx/>
              <a:buNone/>
              <a:defRPr/>
            </a:pPr>
            <a:endParaRPr lang="en-US" sz="2000" dirty="0" smtClean="0">
              <a:solidFill>
                <a:srgbClr val="006AB3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ru-RU" sz="2000" dirty="0" smtClean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Физика</a:t>
            </a:r>
            <a:r>
              <a:rPr lang="ru-RU" sz="20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defRPr/>
            </a:pPr>
            <a:r>
              <a:rPr lang="ru-RU" sz="20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линейка </a:t>
            </a:r>
          </a:p>
          <a:p>
            <a:pPr>
              <a:defRPr/>
            </a:pPr>
            <a:r>
              <a:rPr lang="ru-RU" sz="20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непрограммируемый калькулятор</a:t>
            </a:r>
          </a:p>
          <a:p>
            <a:pPr marL="0" indent="0">
              <a:buFontTx/>
              <a:buNone/>
              <a:defRPr/>
            </a:pPr>
            <a:endParaRPr lang="ru-RU" sz="2000" dirty="0">
              <a:solidFill>
                <a:srgbClr val="006AB3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5013325"/>
            <a:ext cx="8458200" cy="1584325"/>
          </a:xfrm>
          <a:prstGeom prst="rect">
            <a:avLst/>
          </a:prstGeom>
          <a:ln>
            <a:solidFill>
              <a:srgbClr val="CC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59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Приказ </a:t>
            </a:r>
            <a:r>
              <a:rPr lang="ru-RU" sz="1593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Минобрнауки</a:t>
            </a:r>
            <a:r>
              <a:rPr lang="ru-RU" sz="159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России от 10 ноября 2017 г. № 1099 «Об утверждении единого расписания и продолжительности проведения единого государственного экзамена по каждому учебному предмету, перечня средств обучения и воспитания, используемых при его проведении в 2018 году»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37113" y="1609725"/>
            <a:ext cx="4127500" cy="3170238"/>
          </a:xfrm>
          <a:prstGeom prst="rect">
            <a:avLst/>
          </a:prstGeom>
          <a:solidFill>
            <a:schemeClr val="bg1"/>
          </a:solidFill>
          <a:ln>
            <a:solidFill>
              <a:srgbClr val="CC66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rgbClr val="006AB3"/>
                </a:solidFill>
                <a:latin typeface="Arial" panose="020B0604020202020204" pitchFamily="34" charset="0"/>
                <a:cs typeface="Arial" pitchFamily="34" charset="0"/>
              </a:rPr>
              <a:t>Химия:</a:t>
            </a:r>
          </a:p>
          <a:p>
            <a:pPr marL="325241" indent="-325241"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rgbClr val="006AB3"/>
                </a:solidFill>
                <a:latin typeface="Arial" panose="020B0604020202020204" pitchFamily="34" charset="0"/>
                <a:cs typeface="Arial" pitchFamily="34" charset="0"/>
              </a:rPr>
              <a:t>непрограммируемый калькулятор</a:t>
            </a:r>
          </a:p>
          <a:p>
            <a:pPr>
              <a:defRPr/>
            </a:pPr>
            <a:endParaRPr lang="ru-RU" sz="2000" dirty="0">
              <a:solidFill>
                <a:srgbClr val="006AB3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000" dirty="0">
                <a:solidFill>
                  <a:srgbClr val="006AB3"/>
                </a:solidFill>
                <a:latin typeface="Arial" panose="020B0604020202020204" pitchFamily="34" charset="0"/>
                <a:cs typeface="Arial" pitchFamily="34" charset="0"/>
              </a:rPr>
              <a:t>География:</a:t>
            </a:r>
          </a:p>
          <a:p>
            <a:pPr>
              <a:defRPr/>
            </a:pPr>
            <a:endParaRPr lang="ru-RU" sz="2000" dirty="0">
              <a:solidFill>
                <a:srgbClr val="006AB3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325241" indent="-325241"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rgbClr val="006AB3"/>
                </a:solidFill>
                <a:latin typeface="Arial" panose="020B0604020202020204" pitchFamily="34" charset="0"/>
                <a:cs typeface="Arial" pitchFamily="34" charset="0"/>
              </a:rPr>
              <a:t>линейка </a:t>
            </a:r>
          </a:p>
          <a:p>
            <a:pPr marL="325241" indent="-325241"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rgbClr val="006AB3"/>
                </a:solidFill>
                <a:latin typeface="Arial" panose="020B0604020202020204" pitchFamily="34" charset="0"/>
                <a:cs typeface="Arial" pitchFamily="34" charset="0"/>
              </a:rPr>
              <a:t>транспортир</a:t>
            </a:r>
          </a:p>
          <a:p>
            <a:pPr marL="325241" indent="-325241"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rgbClr val="006AB3"/>
                </a:solidFill>
                <a:latin typeface="Arial" panose="020B0604020202020204" pitchFamily="34" charset="0"/>
                <a:cs typeface="Arial" pitchFamily="34" charset="0"/>
              </a:rPr>
              <a:t>непрограммируемый калькулятор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Заголовок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59813" cy="685800"/>
          </a:xfrm>
        </p:spPr>
        <p:txBody>
          <a:bodyPr/>
          <a:lstStyle/>
          <a:p>
            <a:r>
              <a:rPr lang="ru-RU" alt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Проведение экзамена: </a:t>
            </a:r>
            <a:br>
              <a:rPr lang="ru-RU" alt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alt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действия организатора в аудитории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990600"/>
            <a:ext cx="8839200" cy="5867400"/>
          </a:xfrm>
          <a:solidFill>
            <a:schemeClr val="bg1"/>
          </a:solidFill>
          <a:ln>
            <a:solidFill>
              <a:srgbClr val="CC6600"/>
            </a:solidFill>
          </a:ln>
        </p:spPr>
        <p:txBody>
          <a:bodyPr>
            <a:noAutofit/>
          </a:bodyPr>
          <a:lstStyle/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ru-RU" sz="1600" b="1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Следит за порядком и не допускает: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endParaRPr lang="ru-RU" sz="1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ru-RU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разговоров  участников между собой, обмена любыми материалами и предметами между участниками;</a:t>
            </a:r>
          </a:p>
          <a:p>
            <a:pPr algn="just">
              <a:defRPr/>
            </a:pPr>
            <a:r>
              <a:rPr lang="ru-RU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наличия уведомлений о регистрации на экзамены, средств связи, электронно-вычислительной техники, фото, аудио и видеоаппаратуры, письменных заметок, справочных материалов  и иных средств хранения и передачи информации;</a:t>
            </a:r>
          </a:p>
          <a:p>
            <a:pPr algn="just">
              <a:defRPr/>
            </a:pPr>
            <a:r>
              <a:rPr lang="ru-RU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произвольного выхода участника из аудитории и перемещения по ППЭ без сопровождения организатора вне аудитории;</a:t>
            </a:r>
          </a:p>
          <a:p>
            <a:pPr algn="just">
              <a:defRPr/>
            </a:pPr>
            <a:r>
              <a:rPr lang="ru-RU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содействия обучающимся, выпускникам прошлых лет, в том числе в передаче им средств связи, электронно-вычислительной техники, фото, аудио и видеоаппаратуры, справочных материалов, письменных заметок и иных средств хранения и передачи информации;</a:t>
            </a:r>
          </a:p>
          <a:p>
            <a:pPr algn="just">
              <a:defRPr/>
            </a:pPr>
            <a:r>
              <a:rPr lang="ru-RU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выноса из аудиторий и ППЭ экзаменационных материалов на бумажном или электронном носителях, письменных принадлежностей, фотографирования или переписывания  экзаменационных материалов участниками, а также ассистентами или техническими специалистами;</a:t>
            </a:r>
          </a:p>
          <a:p>
            <a:pPr algn="just">
              <a:defRPr/>
            </a:pPr>
            <a:r>
              <a:rPr lang="ru-RU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оказания содействия  участникам ЕГЭ всеми лицами, находящимися в ППЭ</a:t>
            </a:r>
            <a:r>
              <a:rPr lang="ru-RU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buFontTx/>
              <a:buNone/>
              <a:defRPr/>
            </a:pPr>
            <a:endParaRPr lang="ru-RU" sz="1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ru-RU" sz="16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Организаторы в аудитории следят  за состоянием участников и при ухудшении самочувствия направляют участников в сопровождении организаторов вне аудиторий в медицинский </a:t>
            </a:r>
            <a:r>
              <a:rPr lang="ru-RU" sz="16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пункт </a:t>
            </a:r>
            <a:endParaRPr lang="ru-RU" sz="16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Заголовок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534400" cy="914400"/>
          </a:xfrm>
        </p:spPr>
        <p:txBody>
          <a:bodyPr/>
          <a:lstStyle/>
          <a:p>
            <a:r>
              <a:rPr lang="ru-RU" alt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Проведение экзамена: </a:t>
            </a:r>
            <a:br>
              <a:rPr lang="ru-RU" alt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alt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действия организатора в аудитории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065713"/>
          </a:xfrm>
          <a:solidFill>
            <a:schemeClr val="bg1"/>
          </a:solidFill>
          <a:ln>
            <a:solidFill>
              <a:srgbClr val="CC6600"/>
            </a:solidFill>
          </a:ln>
        </p:spPr>
        <p:txBody>
          <a:bodyPr>
            <a:normAutofit fontScale="92500"/>
          </a:bodyPr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ru-RU" sz="2400" b="1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Организатор обязан: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 Выдать </a:t>
            </a:r>
            <a:r>
              <a:rPr lang="ru-RU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по просьбе участника дополнительный бланк ответов № 2 ( </a:t>
            </a:r>
            <a:r>
              <a:rPr lang="ru-RU" sz="24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 случае,  когда в области ответов основного бланка ответов № 2 </a:t>
            </a:r>
            <a:r>
              <a:rPr lang="ru-RU" sz="2400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лист </a:t>
            </a:r>
            <a:r>
              <a:rPr lang="ru-RU" sz="24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№ 1 и </a:t>
            </a:r>
            <a:r>
              <a:rPr lang="ru-RU" sz="2400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лист </a:t>
            </a:r>
            <a:r>
              <a:rPr lang="ru-RU" sz="24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№ 2  не осталось места</a:t>
            </a:r>
            <a:r>
              <a:rPr lang="ru-RU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2. Выдать по просьбе участника дополнительные </a:t>
            </a:r>
            <a:r>
              <a:rPr lang="ru-RU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черновики </a:t>
            </a:r>
            <a:endParaRPr lang="ru-RU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3. Проверить комплектность оставленных на рабочем месте ЭМ </a:t>
            </a:r>
            <a:r>
              <a:rPr lang="ru-RU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400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4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случае выхода участника из аудитории</a:t>
            </a:r>
            <a:r>
              <a:rPr lang="ru-RU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4. Зафиксировать  время отсутствия  участников во время выхода из аудитории в форме </a:t>
            </a:r>
            <a:r>
              <a:rPr lang="ru-RU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ППЭ-12-04-МАШ</a:t>
            </a:r>
            <a:endParaRPr lang="ru-RU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sz="1593" dirty="0">
              <a:solidFill>
                <a:srgbClr val="0070C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sz="1593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Заголовок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534400" cy="1066800"/>
          </a:xfrm>
        </p:spPr>
        <p:txBody>
          <a:bodyPr/>
          <a:lstStyle/>
          <a:p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Проведение экзамена: работа с формой ППЭ-12-04-МАШ «Ведомость учета времени отсутствия участников ГИА в аудитории»</a:t>
            </a: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3203575" y="4652963"/>
            <a:ext cx="5832475" cy="2089150"/>
          </a:xfrm>
          <a:prstGeom prst="flowChartProcess">
            <a:avLst/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285750" indent="-285750">
              <a:buFont typeface="Arial" pitchFamily="34" charset="0"/>
              <a:buChar char="•"/>
              <a:defRPr/>
            </a:pPr>
            <a:endParaRPr lang="ru-RU" dirty="0">
              <a:solidFill>
                <a:srgbClr val="025B94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ru-RU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Организаторы в аудитории фиксируют каждый выход участника ЕГЭ из аудитории в ведомости учёта времени отсутствия участников ГИА в аудитории в форме ППЭ-12-04-МАШ </a:t>
            </a: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ru-RU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Если один и тот же участник ЕГЭ выходит несколько раз, </a:t>
            </a:r>
            <a:br>
              <a:rPr lang="ru-RU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то каждый его выход фиксируется в ведомости в новой строке </a:t>
            </a: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ru-RU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При нехватке места на одном листе записи продолжаются </a:t>
            </a:r>
            <a:br>
              <a:rPr lang="ru-RU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на следующем листе (</a:t>
            </a:r>
            <a:r>
              <a:rPr lang="ru-RU" i="1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выдаётся  в Штабе ППЭ по схеме, установленной руководителем ППЭ</a:t>
            </a:r>
            <a:r>
              <a:rPr lang="ru-RU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78852" name="Picture 3" descr="Картинки по запросу ппэ 12-04 маш егэ 2018"/>
          <p:cNvPicPr>
            <a:picLocks noChangeAspect="1" noChangeArrowheads="1"/>
          </p:cNvPicPr>
          <p:nvPr/>
        </p:nvPicPr>
        <p:blipFill>
          <a:blip r:embed="rId2" cstate="print"/>
          <a:srcRect l="4584" t="7639" r="47789" b="1170"/>
          <a:stretch>
            <a:fillRect/>
          </a:stretch>
        </p:blipFill>
        <p:spPr bwMode="auto">
          <a:xfrm>
            <a:off x="34925" y="1574800"/>
            <a:ext cx="3113088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3" name="Picture 5" descr="Картинки по запросу ппэ 12-04 маш егэ 2018"/>
          <p:cNvPicPr>
            <a:picLocks noChangeAspect="1" noChangeArrowheads="1"/>
          </p:cNvPicPr>
          <p:nvPr/>
        </p:nvPicPr>
        <p:blipFill>
          <a:blip r:embed="rId3" cstate="print"/>
          <a:srcRect l="293" t="23608" r="2489" b="17293"/>
          <a:stretch>
            <a:fillRect/>
          </a:stretch>
        </p:blipFill>
        <p:spPr bwMode="auto">
          <a:xfrm>
            <a:off x="3276600" y="1765300"/>
            <a:ext cx="5707063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4" name="TextBox 3"/>
          <p:cNvSpPr txBox="1">
            <a:spLocks noChangeArrowheads="1"/>
          </p:cNvSpPr>
          <p:nvPr/>
        </p:nvSpPr>
        <p:spPr bwMode="auto">
          <a:xfrm>
            <a:off x="4986338" y="1403350"/>
            <a:ext cx="22320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rgbClr val="FF0000"/>
                </a:solidFill>
                <a:latin typeface="Arial" charset="0"/>
                <a:cs typeface="Arial" charset="0"/>
              </a:rPr>
              <a:t>Образец заполнения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686800" cy="801688"/>
          </a:xfrm>
        </p:spPr>
        <p:txBody>
          <a:bodyPr/>
          <a:lstStyle/>
          <a:p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Проведение экзамена: </a:t>
            </a:r>
            <a:b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выдача дополнительных бланков ответов № 2</a:t>
            </a: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395288" y="1371600"/>
            <a:ext cx="8596312" cy="5010150"/>
          </a:xfrm>
          <a:prstGeom prst="flowChartProcess">
            <a:avLst/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ru-RU" sz="1600" i="1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В случае если участник ЕГЭ полностью заполнил бланк ответов № 2 лист 1, бланк ответов № 2 лист 2, организатор должен:</a:t>
            </a:r>
            <a:endParaRPr lang="ru-RU" sz="1600" dirty="0">
              <a:solidFill>
                <a:srgbClr val="025B94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убедиться, чтобы оба листа бланка ответов № 2 полностью заполнены, в противном случае ответы, внесенные в дополнительный бланк ответов № 2, оцениваться не будут; </a:t>
            </a: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выдать по просьбе участника ЕГЭ ДБО № 2;</a:t>
            </a: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в поле «Следующий дополнительный бланк ответов № 2» (</a:t>
            </a:r>
            <a:r>
              <a:rPr lang="ru-RU" sz="1600" i="1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последнего использованного бланка</a:t>
            </a:r>
            <a:r>
              <a:rPr lang="ru-RU" sz="1600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) внести цифровое значение штрих кода следующего ДБО № 2 (</a:t>
            </a:r>
            <a:r>
              <a:rPr lang="ru-RU" sz="1600" i="1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расположенное под </a:t>
            </a:r>
            <a:r>
              <a:rPr lang="ru-RU" sz="1600" i="1" dirty="0" err="1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штрихкодом</a:t>
            </a:r>
            <a:r>
              <a:rPr lang="ru-RU" sz="1600" i="1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 бланка</a:t>
            </a:r>
            <a:r>
              <a:rPr lang="ru-RU" sz="1600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), который выдается участнику ЕГЭ для заполнения; </a:t>
            </a: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в поле «Лист №» при выдаче ДБО № 2 внести порядковый номер листа работы участника ЕГЭ (</a:t>
            </a:r>
            <a:r>
              <a:rPr lang="ru-RU" sz="1600" i="1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при этом листами № 1 и № 2 являются основные бланки ответов № 2 лист 1 и лист 2 соответственно</a:t>
            </a:r>
            <a:r>
              <a:rPr lang="ru-RU" sz="1600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);</a:t>
            </a: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зафиксировать количество выданных ДБО № 2 в форме ППЭ-05-02 «Протокол проведения ГИА в аудитории» и прописать номера выданных дополнительных бланков ответов № 2 в форме ППЭ-12-03 «Ведомость использования дополнительных бланков ответов № 2»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ДБО № 2 копировать и выдавать копии категорически запрещено!                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При нехватке ДБО № 2 необходимо обратиться в Штаб ППЭ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Заголовок 1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973137"/>
          </a:xfrm>
        </p:spPr>
        <p:txBody>
          <a:bodyPr/>
          <a:lstStyle/>
          <a:p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Проведение экзамена: </a:t>
            </a:r>
            <a:b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возможные ситуации в аудитории во время экзамена, </a:t>
            </a:r>
            <a:b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оформление в ППЭ данных фактов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388" y="1219200"/>
            <a:ext cx="8812212" cy="5486400"/>
          </a:xfrm>
          <a:solidFill>
            <a:schemeClr val="bg1"/>
          </a:solidFill>
          <a:ln>
            <a:solidFill>
              <a:srgbClr val="CC6600"/>
            </a:solidFill>
          </a:ln>
        </p:spPr>
        <p:txBody>
          <a:bodyPr>
            <a:noAutofit/>
          </a:bodyPr>
          <a:lstStyle/>
          <a:p>
            <a:pPr marL="0" indent="0">
              <a:buFontTx/>
              <a:buNone/>
              <a:defRPr/>
            </a:pPr>
            <a:r>
              <a:rPr lang="ru-RU" sz="105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УДАЛЕНИЕ В СЛУЧАЕ НАРУШЕНИЯ ПОРЯДКА ПРОВЕДЕНИЯ ЕГЭ</a:t>
            </a:r>
          </a:p>
          <a:p>
            <a:pPr marL="0" indent="0">
              <a:buFontTx/>
              <a:buNone/>
              <a:defRPr/>
            </a:pPr>
            <a:r>
              <a:rPr lang="ru-RU" sz="1050" dirty="0" smtClean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Действия организатора:</a:t>
            </a:r>
          </a:p>
          <a:p>
            <a:pPr>
              <a:defRPr/>
            </a:pPr>
            <a:r>
              <a:rPr lang="ru-RU" sz="1050" dirty="0" smtClean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Отметка </a:t>
            </a:r>
            <a:r>
              <a:rPr lang="ru-RU" sz="105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в форме ППЭ-05-02 «Протокол проведения ГИА в аудитории»;</a:t>
            </a:r>
          </a:p>
          <a:p>
            <a:pPr>
              <a:defRPr/>
            </a:pPr>
            <a:r>
              <a:rPr lang="ru-RU" sz="105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Отметка в бланке регистрации и подпись организатора в присутствии члена ГЭК;</a:t>
            </a:r>
          </a:p>
          <a:p>
            <a:pPr>
              <a:defRPr/>
            </a:pPr>
            <a:r>
              <a:rPr lang="ru-RU" sz="105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Подпись участника в форме ППЭ-05-02 «Протокол проведения ГИА в аудитории»;</a:t>
            </a:r>
          </a:p>
          <a:p>
            <a:pPr>
              <a:defRPr/>
            </a:pPr>
            <a:r>
              <a:rPr lang="ru-RU" sz="105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Акт ППЭ-21 (оформление в штабе ППЭ, организатор ставит подпись в акте</a:t>
            </a:r>
            <a:r>
              <a:rPr lang="ru-RU" sz="1050" dirty="0" smtClean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).</a:t>
            </a:r>
          </a:p>
          <a:p>
            <a:pPr marL="0" indent="0">
              <a:buFontTx/>
              <a:buNone/>
              <a:defRPr/>
            </a:pPr>
            <a:r>
              <a:rPr lang="ru-RU" sz="1050" i="1" dirty="0">
                <a:latin typeface="Arial" pitchFamily="34" charset="0"/>
                <a:cs typeface="Arial" pitchFamily="34" charset="0"/>
              </a:rPr>
              <a:t>Рекомендуется продемонстрировать на камеру видеонаблюдения средство связи и электронно-вычислительной техники, фото-, аудио- и видеоаппаратуры, справочные материалы, письменные заметки и иные средстве хранения и передачи информации, обнаруженные у участника ЕГЭ. На камеру проговорить, какой именно предмет обнаружен и его содержание (в случае обнаружения письменных заметок).</a:t>
            </a:r>
            <a:endParaRPr lang="ru-RU" sz="1050" dirty="0">
              <a:solidFill>
                <a:srgbClr val="006AB3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ru-RU" sz="1050" dirty="0">
              <a:solidFill>
                <a:srgbClr val="006AB3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ru-RU" sz="10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ДОСРОЧНОЕ ЗАВЕРШЕНИЕ ЭКЗАМЕНА ПО УВАЖИТЕЛЬНОЙ </a:t>
            </a:r>
            <a:r>
              <a:rPr lang="ru-RU" sz="105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ПРИЧИНЕ</a:t>
            </a:r>
            <a:endParaRPr lang="ru-RU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ru-RU" sz="105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Действия организатора:</a:t>
            </a:r>
          </a:p>
          <a:p>
            <a:pPr>
              <a:defRPr/>
            </a:pPr>
            <a:r>
              <a:rPr lang="ru-RU" sz="105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sz="1050" dirty="0" smtClean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ригласить </a:t>
            </a:r>
            <a:r>
              <a:rPr lang="ru-RU" sz="105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организатора вне аудитории, который сопроводит такого участника ЕГЭ к медицинскому работнику и пригласит члена (членов) ГЭК </a:t>
            </a:r>
            <a:r>
              <a:rPr lang="ru-RU" sz="1050" dirty="0" smtClean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в медицинский </a:t>
            </a:r>
            <a:r>
              <a:rPr lang="ru-RU" sz="105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кабинет. </a:t>
            </a:r>
            <a:endParaRPr lang="ru-RU" sz="1050" dirty="0" smtClean="0">
              <a:solidFill>
                <a:srgbClr val="006AB3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1050" dirty="0" smtClean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05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случае подтверждения медицинским работником ухудшения состояния здоровья участника ЕГЭ и при согласии участника ЕГЭ досрочно завершить экзамен </a:t>
            </a:r>
            <a:r>
              <a:rPr lang="ru-RU" sz="1050" dirty="0" smtClean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заполняется:</a:t>
            </a:r>
            <a:endParaRPr lang="ru-RU" sz="1050" dirty="0">
              <a:solidFill>
                <a:srgbClr val="006AB3"/>
              </a:solidFill>
              <a:latin typeface="Arial" pitchFamily="34" charset="0"/>
              <a:cs typeface="Arial" pitchFamily="34" charset="0"/>
            </a:endParaRPr>
          </a:p>
          <a:p>
            <a:pPr lvl="1">
              <a:defRPr/>
            </a:pPr>
            <a:r>
              <a:rPr lang="ru-RU" sz="1050" dirty="0" smtClean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Отметка </a:t>
            </a:r>
            <a:r>
              <a:rPr lang="ru-RU" sz="105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в форме ППЭ-05-02 «Протокол проведения ГИА в аудитории»;</a:t>
            </a:r>
          </a:p>
          <a:p>
            <a:pPr lvl="1">
              <a:defRPr/>
            </a:pPr>
            <a:r>
              <a:rPr lang="ru-RU" sz="105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Отметка в бланке регистрации и подпись организатора в присутствии члена ГЭК;</a:t>
            </a:r>
          </a:p>
          <a:p>
            <a:pPr lvl="1">
              <a:defRPr/>
            </a:pPr>
            <a:r>
              <a:rPr lang="ru-RU" sz="105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Подпись участника в форме ППЭ-05-02 «Протокол проведения ГИА в аудитории»;</a:t>
            </a:r>
          </a:p>
          <a:p>
            <a:pPr lvl="1">
              <a:defRPr/>
            </a:pPr>
            <a:r>
              <a:rPr lang="ru-RU" sz="105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Акт ППЭ-22 (оформление в медицинском кабинете, организатор ставит подпись в акте).</a:t>
            </a:r>
          </a:p>
          <a:p>
            <a:pPr>
              <a:defRPr/>
            </a:pPr>
            <a:endParaRPr lang="ru-RU" sz="1050" dirty="0">
              <a:solidFill>
                <a:srgbClr val="006AB3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ru-RU" sz="10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АПЕЛЛЯЦИЯ О НАРУШЕНИИ УСТАНОВЛЕННОГО ПОРЯДКА ПРОВЕДЕНИЯ </a:t>
            </a:r>
            <a:r>
              <a:rPr lang="ru-RU" sz="105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ГИА-11</a:t>
            </a:r>
            <a:endParaRPr lang="ru-RU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ru-RU" sz="105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Действия организатора:</a:t>
            </a:r>
          </a:p>
          <a:p>
            <a:pPr>
              <a:defRPr/>
            </a:pPr>
            <a:r>
              <a:rPr lang="ru-RU" sz="105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Подается до выхода из ППЭ (пригласить члена ГЭК);</a:t>
            </a:r>
          </a:p>
          <a:p>
            <a:pPr>
              <a:defRPr/>
            </a:pPr>
            <a:r>
              <a:rPr lang="ru-RU" sz="105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ППЭ-02, ППЭ-03 (оформляются членом ГЭК в штабе </a:t>
            </a:r>
            <a:r>
              <a:rPr lang="ru-RU" sz="1050" dirty="0" smtClean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ППЭ). Организатор </a:t>
            </a:r>
            <a:r>
              <a:rPr lang="ru-RU" sz="105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может привлекаться к рассмотрению факта, изложенного участником ГИА </a:t>
            </a:r>
            <a:r>
              <a:rPr lang="ru-RU" sz="1050" dirty="0" smtClean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в апелляции, но не может участвовать в проверке данного факта)</a:t>
            </a:r>
            <a:endParaRPr lang="ru-RU" sz="1050" dirty="0">
              <a:solidFill>
                <a:srgbClr val="006AB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0900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2900" y="4583113"/>
            <a:ext cx="1141413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7467600" y="1295400"/>
            <a:ext cx="1389493" cy="1042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Заголовок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534400" cy="1066800"/>
          </a:xfrm>
        </p:spPr>
        <p:txBody>
          <a:bodyPr/>
          <a:lstStyle/>
          <a:p>
            <a:r>
              <a:rPr lang="ru-RU" alt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Завершение экзамена:</a:t>
            </a:r>
            <a:br>
              <a:rPr lang="ru-RU" alt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alt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действия организаторов в аудитории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3124200"/>
          </a:xfrm>
          <a:solidFill>
            <a:schemeClr val="bg1"/>
          </a:solidFill>
          <a:ln>
            <a:solidFill>
              <a:srgbClr val="CC6600"/>
            </a:solidFill>
          </a:ln>
        </p:spPr>
        <p:txBody>
          <a:bodyPr>
            <a:normAutofit fontScale="77500" lnSpcReduction="20000"/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Организатор: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1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 30 </a:t>
            </a:r>
            <a:r>
              <a:rPr lang="ru-RU" sz="21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минут </a:t>
            </a:r>
            <a:r>
              <a:rPr lang="ru-RU" sz="21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за 5 минут </a:t>
            </a:r>
            <a:r>
              <a:rPr lang="ru-RU" sz="21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 окончания выполнения экзаменационной работы объявляет </a:t>
            </a:r>
            <a:r>
              <a:rPr lang="ru-RU" sz="21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1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1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 </a:t>
            </a:r>
            <a:r>
              <a:rPr lang="ru-RU" sz="21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скором завершении экзамена и  необходимости переноса ответов из черновиков </a:t>
            </a:r>
            <a:r>
              <a:rPr lang="ru-RU" sz="21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1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1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21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КИМ в бланки ответов; 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1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 истечении установленного времени  объявляет об окончании выполнения экзаменационной работы;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1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производит сбор ЭМ, помещенных участниками на край стола своего рабочего места;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1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упаковывает бланки, КИМ и черновики в разные ВДП (сейф-пакеты);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1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извлекает </a:t>
            </a:r>
            <a:r>
              <a:rPr lang="en-US" sz="21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CD-</a:t>
            </a:r>
            <a:r>
              <a:rPr lang="ru-RU" sz="21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диск из </a:t>
            </a:r>
            <a:r>
              <a:rPr lang="en-US" sz="21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CD-</a:t>
            </a:r>
            <a:r>
              <a:rPr lang="ru-RU" sz="21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привода Станции печати и убирает его в сейф-пакет;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1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оформляет формы ППЭ, собирает подписи участников ЕГЭ;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1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сдают все ЭМ в упакованном виде  руководителю ППЭ в штабе ППЭ.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188" y="5229225"/>
            <a:ext cx="7923212" cy="727075"/>
          </a:xfrm>
          <a:prstGeom prst="rect">
            <a:avLst/>
          </a:prstGeom>
          <a:ln>
            <a:solidFill>
              <a:srgbClr val="CC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Организатор в аудитории: демонстрирует запечатанные возвратные пакеты с ЭМ участников ЕГЭ; объявляет на видеокамеру все данные протокол ППЭ-05-02 (предмет, кол-во участников, ЭМ, время и др.)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1188" y="5949950"/>
            <a:ext cx="7923212" cy="733425"/>
          </a:xfrm>
          <a:prstGeom prst="rect">
            <a:avLst/>
          </a:prstGeom>
          <a:ln>
            <a:solidFill>
              <a:srgbClr val="CC66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Организаторы покидают ППЭ после передачи всех ЭМ руководителю ППЭ </a:t>
            </a:r>
            <a:br>
              <a:rPr lang="ru-RU" sz="1600" b="1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и с разрешения руководителя ППЭ </a:t>
            </a:r>
            <a:endParaRPr lang="ru-RU" sz="1600" b="1" dirty="0">
              <a:solidFill>
                <a:srgbClr val="006AB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7200" y="4581525"/>
            <a:ext cx="8229600" cy="647700"/>
          </a:xfrm>
          <a:prstGeom prst="rect">
            <a:avLst/>
          </a:prstGeom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Запрещается извлекать электронный носитель  после начала печати </a:t>
            </a:r>
            <a:br>
              <a:rPr lang="ru-RU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до завершения времени выполнения экзаменационной работы! </a:t>
            </a:r>
          </a:p>
        </p:txBody>
      </p:sp>
      <p:pic>
        <p:nvPicPr>
          <p:cNvPr id="81927" name="Рисунок 5"/>
          <p:cNvPicPr>
            <a:picLocks noChangeAspect="1"/>
          </p:cNvPicPr>
          <p:nvPr/>
        </p:nvPicPr>
        <p:blipFill>
          <a:blip r:embed="rId2" cstate="print"/>
          <a:srcRect t="9157"/>
          <a:stretch>
            <a:fillRect/>
          </a:stretch>
        </p:blipFill>
        <p:spPr bwMode="auto">
          <a:xfrm>
            <a:off x="7850188" y="685800"/>
            <a:ext cx="1293812" cy="9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Заголовок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534400" cy="1143000"/>
          </a:xfrm>
        </p:spPr>
        <p:txBody>
          <a:bodyPr/>
          <a:lstStyle/>
          <a:p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Завершение экзамена в аудитории: </a:t>
            </a:r>
            <a:b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сбор экзаменационных материалов у участников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975"/>
            <a:ext cx="8513763" cy="2079625"/>
          </a:xfrm>
          <a:solidFill>
            <a:schemeClr val="bg1"/>
          </a:solidFill>
          <a:ln>
            <a:solidFill>
              <a:srgbClr val="CC6600"/>
            </a:solidFill>
          </a:ln>
        </p:spPr>
        <p:txBody>
          <a:bodyPr>
            <a:noAutofit/>
          </a:bodyPr>
          <a:lstStyle/>
          <a:p>
            <a:pPr marL="105703" indent="0" algn="just">
              <a:buFontTx/>
              <a:buNone/>
              <a:defRPr/>
            </a:pPr>
            <a:r>
              <a:rPr lang="ru-RU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 окончании выполнения экзаменационной работы участниками ЕГЭ </a:t>
            </a: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организатор:</a:t>
            </a:r>
          </a:p>
          <a:p>
            <a:pPr marL="391453" indent="-285750" algn="just">
              <a:defRPr/>
            </a:pPr>
            <a:r>
              <a:rPr lang="ru-RU" sz="1800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объявляет, что выполнение экзаменационной работы окончено</a:t>
            </a:r>
          </a:p>
          <a:p>
            <a:pPr marL="391453" indent="-285750" algn="just">
              <a:defRPr/>
            </a:pPr>
            <a:r>
              <a:rPr lang="ru-RU" sz="1800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просит положить все ЭМ на край стола</a:t>
            </a:r>
          </a:p>
          <a:p>
            <a:pPr marL="391453" indent="-285750" algn="just">
              <a:defRPr/>
            </a:pPr>
            <a:r>
              <a:rPr lang="ru-RU" sz="1800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контролирует ситуацию завершения экзамена  всеми  участниками </a:t>
            </a:r>
          </a:p>
          <a:p>
            <a:pPr marL="391453" indent="-285750" algn="just">
              <a:defRPr/>
            </a:pPr>
            <a:r>
              <a:rPr lang="ru-RU" sz="1800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собирает у участников ЭМ</a:t>
            </a:r>
          </a:p>
        </p:txBody>
      </p:sp>
      <p:pic>
        <p:nvPicPr>
          <p:cNvPr id="82948" name="Объект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505200"/>
            <a:ext cx="2441575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9" name="Прямоугольник 4"/>
          <p:cNvSpPr>
            <a:spLocks noChangeArrowheads="1"/>
          </p:cNvSpPr>
          <p:nvPr/>
        </p:nvSpPr>
        <p:spPr bwMode="auto">
          <a:xfrm>
            <a:off x="2895600" y="3505200"/>
            <a:ext cx="5767388" cy="2032000"/>
          </a:xfrm>
          <a:prstGeom prst="rect">
            <a:avLst/>
          </a:prstGeom>
          <a:solidFill>
            <a:schemeClr val="bg1"/>
          </a:solidFill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>
                <a:solidFill>
                  <a:srgbClr val="006AB3"/>
                </a:solidFill>
                <a:latin typeface="Arial" charset="0"/>
                <a:cs typeface="Arial" charset="0"/>
              </a:rPr>
              <a:t>Обучающиеся могут досрочно завершить выполнение экзаменационной работы, сдать ее организаторам в аудитории и покинуть аудиторию, </a:t>
            </a:r>
            <a:br>
              <a:rPr lang="ru-RU" sz="1800" b="1">
                <a:solidFill>
                  <a:srgbClr val="006AB3"/>
                </a:solidFill>
                <a:latin typeface="Arial" charset="0"/>
                <a:cs typeface="Arial" charset="0"/>
              </a:rPr>
            </a:br>
            <a:r>
              <a:rPr lang="ru-RU" sz="1800" b="1">
                <a:solidFill>
                  <a:srgbClr val="006AB3"/>
                </a:solidFill>
                <a:latin typeface="Arial" charset="0"/>
                <a:cs typeface="Arial" charset="0"/>
              </a:rPr>
              <a:t>не дожидаясь окончания экзамена. </a:t>
            </a:r>
          </a:p>
          <a:p>
            <a:pPr algn="ctr"/>
            <a:r>
              <a:rPr lang="ru-RU" sz="1800">
                <a:solidFill>
                  <a:srgbClr val="025B94"/>
                </a:solidFill>
                <a:latin typeface="Arial" charset="0"/>
                <a:cs typeface="Arial" charset="0"/>
              </a:rPr>
              <a:t>Организатору необходимо принять у них все ЭМ </a:t>
            </a:r>
            <a:br>
              <a:rPr lang="ru-RU" sz="1800">
                <a:solidFill>
                  <a:srgbClr val="025B94"/>
                </a:solidFill>
                <a:latin typeface="Arial" charset="0"/>
                <a:cs typeface="Arial" charset="0"/>
              </a:rPr>
            </a:br>
            <a:r>
              <a:rPr lang="ru-RU" sz="1800">
                <a:solidFill>
                  <a:srgbClr val="025B94"/>
                </a:solidFill>
                <a:latin typeface="Arial" charset="0"/>
                <a:cs typeface="Arial" charset="0"/>
              </a:rPr>
              <a:t>и получить их подпись в форме ППЭ-05-02 </a:t>
            </a:r>
            <a:endParaRPr lang="ru-RU" sz="1800" b="1">
              <a:solidFill>
                <a:srgbClr val="025B94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8915400" cy="609600"/>
          </a:xfrm>
        </p:spPr>
        <p:txBody>
          <a:bodyPr/>
          <a:lstStyle/>
          <a:p>
            <a:r>
              <a:rPr lang="ru-RU" alt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Подготовка экзамена:</a:t>
            </a:r>
            <a:br>
              <a:rPr lang="ru-RU" alt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alt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организация помещений и техническое оснащение ППЭ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2625" y="1450975"/>
            <a:ext cx="3090863" cy="15922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C66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244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3038" y="1743075"/>
            <a:ext cx="9445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Прямоугольник 5"/>
          <p:cNvSpPr>
            <a:spLocks noChangeArrowheads="1"/>
          </p:cNvSpPr>
          <p:nvPr/>
        </p:nvSpPr>
        <p:spPr bwMode="auto">
          <a:xfrm>
            <a:off x="815975" y="1941513"/>
            <a:ext cx="1897063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006AB3"/>
                </a:solidFill>
                <a:latin typeface="Arial" charset="0"/>
                <a:cs typeface="Arial" charset="0"/>
              </a:rPr>
              <a:t>Стационарные и (или) переносные металлоискатели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4213" y="3060700"/>
            <a:ext cx="3090862" cy="982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C66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6AB3"/>
              </a:solidFill>
            </a:endParaRPr>
          </a:p>
        </p:txBody>
      </p:sp>
      <p:pic>
        <p:nvPicPr>
          <p:cNvPr id="10247" name="Рисунок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7325" y="3317875"/>
            <a:ext cx="1001713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8" name="Прямоугольник 8"/>
          <p:cNvSpPr>
            <a:spLocks noChangeArrowheads="1"/>
          </p:cNvSpPr>
          <p:nvPr/>
        </p:nvSpPr>
        <p:spPr bwMode="auto">
          <a:xfrm>
            <a:off x="766763" y="3175000"/>
            <a:ext cx="1946275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006AB3"/>
                </a:solidFill>
                <a:latin typeface="Arial" charset="0"/>
                <a:cs typeface="Arial" charset="0"/>
              </a:rPr>
              <a:t>Средства видеонаблюдения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82625" y="5054600"/>
            <a:ext cx="3090863" cy="15906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C66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250" name="Рисунок 1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25750" y="5218113"/>
            <a:ext cx="862013" cy="167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1" name="Рисунок 1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86050" y="5943600"/>
            <a:ext cx="57785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2" name="Прямоугольник 12"/>
          <p:cNvSpPr>
            <a:spLocks noChangeArrowheads="1"/>
          </p:cNvSpPr>
          <p:nvPr/>
        </p:nvSpPr>
        <p:spPr bwMode="auto">
          <a:xfrm>
            <a:off x="815975" y="5378450"/>
            <a:ext cx="21209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>
                <a:solidFill>
                  <a:srgbClr val="006AB3"/>
                </a:solidFill>
                <a:latin typeface="Arial" charset="0"/>
                <a:cs typeface="Arial" charset="0"/>
              </a:rPr>
              <a:t>Объявления, </a:t>
            </a:r>
          </a:p>
          <a:p>
            <a:pPr algn="just"/>
            <a:r>
              <a:rPr lang="ru-RU">
                <a:solidFill>
                  <a:srgbClr val="006AB3"/>
                </a:solidFill>
                <a:latin typeface="Arial" charset="0"/>
                <a:cs typeface="Arial" charset="0"/>
              </a:rPr>
              <a:t>оповещающие о ведении видеонаблюдения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22238" y="3217863"/>
            <a:ext cx="511175" cy="1592262"/>
          </a:xfrm>
          <a:prstGeom prst="rect">
            <a:avLst/>
          </a:prstGeom>
          <a:ln>
            <a:solidFill>
              <a:srgbClr val="CC66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В</a:t>
            </a:r>
            <a:br>
              <a:rPr lang="ru-RU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Х</a:t>
            </a:r>
            <a:br>
              <a:rPr lang="ru-RU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О</a:t>
            </a:r>
            <a:br>
              <a:rPr lang="ru-RU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Д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908425" y="1450975"/>
            <a:ext cx="468313" cy="1592263"/>
          </a:xfrm>
          <a:prstGeom prst="rect">
            <a:avLst/>
          </a:prstGeom>
          <a:ln>
            <a:solidFill>
              <a:srgbClr val="CC66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Ш</a:t>
            </a:r>
            <a:br>
              <a:rPr lang="ru-RU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Т</a:t>
            </a:r>
            <a:br>
              <a:rPr lang="ru-RU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А</a:t>
            </a:r>
            <a:br>
              <a:rPr lang="ru-RU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Б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908425" y="3217863"/>
            <a:ext cx="468313" cy="3427412"/>
          </a:xfrm>
          <a:prstGeom prst="rect">
            <a:avLst/>
          </a:prstGeom>
          <a:ln>
            <a:solidFill>
              <a:srgbClr val="CC66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А</a:t>
            </a:r>
            <a:br>
              <a:rPr lang="ru-RU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У</a:t>
            </a:r>
            <a:br>
              <a:rPr lang="ru-RU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Д</a:t>
            </a:r>
            <a:br>
              <a:rPr lang="ru-RU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И</a:t>
            </a:r>
            <a:br>
              <a:rPr lang="ru-RU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Т</a:t>
            </a:r>
            <a:br>
              <a:rPr lang="ru-RU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О</a:t>
            </a:r>
            <a:br>
              <a:rPr lang="ru-RU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Р</a:t>
            </a:r>
            <a:br>
              <a:rPr lang="ru-RU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И</a:t>
            </a:r>
            <a:br>
              <a:rPr lang="ru-RU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err="1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И</a:t>
            </a:r>
            <a:endParaRPr lang="ru-RU" dirty="0">
              <a:solidFill>
                <a:srgbClr val="006AB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545013" y="1450975"/>
            <a:ext cx="4010025" cy="15922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C66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sz="1366" dirty="0">
              <a:solidFill>
                <a:srgbClr val="006AB3"/>
              </a:solidFill>
            </a:endParaRPr>
          </a:p>
          <a:p>
            <a:pPr>
              <a:defRPr/>
            </a:pPr>
            <a:endParaRPr lang="ru-RU" sz="1366" dirty="0">
              <a:solidFill>
                <a:srgbClr val="006AB3"/>
              </a:solidFill>
            </a:endParaRPr>
          </a:p>
          <a:p>
            <a:pPr>
              <a:defRPr/>
            </a:pPr>
            <a:endParaRPr lang="ru-RU" sz="1366" dirty="0">
              <a:solidFill>
                <a:srgbClr val="006AB3"/>
              </a:solidFill>
            </a:endParaRPr>
          </a:p>
          <a:p>
            <a:pPr>
              <a:defRPr/>
            </a:pPr>
            <a:endParaRPr lang="ru-RU" sz="1366" dirty="0">
              <a:solidFill>
                <a:srgbClr val="006AB3"/>
              </a:solidFill>
            </a:endParaRPr>
          </a:p>
          <a:p>
            <a:pPr>
              <a:defRPr/>
            </a:pPr>
            <a:r>
              <a:rPr lang="ru-RU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Программное обеспечение и компьютерное оборудование помещений для руководителя ППЭ</a:t>
            </a:r>
          </a:p>
        </p:txBody>
      </p:sp>
      <p:pic>
        <p:nvPicPr>
          <p:cNvPr id="10257" name="Рисунок 1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94250" y="1682750"/>
            <a:ext cx="936625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8" name="Рисунок 18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188" y="1533525"/>
            <a:ext cx="836612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9" name="Рисунок 19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70675" y="1630363"/>
            <a:ext cx="812800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0" name="Рисунок 20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99150" y="1778000"/>
            <a:ext cx="674688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4545013" y="3568700"/>
            <a:ext cx="4010025" cy="27257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C66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262" name="Рисунок 22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92950" y="4365625"/>
            <a:ext cx="1457325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3" name="Рисунок 24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86300" y="3697288"/>
            <a:ext cx="1033463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4" name="Рисунок 25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48263" y="5157788"/>
            <a:ext cx="1624012" cy="108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5" name="Рисунок 23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96000" y="3597275"/>
            <a:ext cx="985838" cy="206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Прямоугольник 26"/>
          <p:cNvSpPr/>
          <p:nvPr/>
        </p:nvSpPr>
        <p:spPr>
          <a:xfrm>
            <a:off x="682625" y="4073525"/>
            <a:ext cx="3090863" cy="982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C66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ru-RU" sz="16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Системы подавления сигналов подвижной связи </a:t>
            </a:r>
            <a:br>
              <a:rPr lang="ru-RU" sz="16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(по решению ГЭК)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16463" y="4365625"/>
            <a:ext cx="1295400" cy="719138"/>
          </a:xfrm>
          <a:prstGeom prst="rect">
            <a:avLst/>
          </a:prstGeom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Станция печати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Заголовок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534400" cy="1143000"/>
          </a:xfrm>
        </p:spPr>
        <p:txBody>
          <a:bodyPr/>
          <a:lstStyle/>
          <a:p>
            <a:r>
              <a:rPr lang="ru-RU" sz="2400" smtClean="0">
                <a:latin typeface="Arial" charset="0"/>
                <a:cs typeface="Arial" charset="0"/>
              </a:rPr>
              <a:t>Завершение экзамена в аудитории: </a:t>
            </a:r>
            <a:br>
              <a:rPr lang="ru-RU" sz="2400" smtClean="0">
                <a:latin typeface="Arial" charset="0"/>
                <a:cs typeface="Arial" charset="0"/>
              </a:rPr>
            </a:br>
            <a:r>
              <a:rPr lang="ru-RU" sz="2400" smtClean="0">
                <a:latin typeface="Arial" charset="0"/>
                <a:cs typeface="Arial" charset="0"/>
              </a:rPr>
              <a:t>сбор экзаменационных материалов у участников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2841625"/>
          </a:xfrm>
          <a:solidFill>
            <a:schemeClr val="bg1"/>
          </a:solidFill>
          <a:ln>
            <a:solidFill>
              <a:srgbClr val="CC6600"/>
            </a:solidFill>
          </a:ln>
        </p:spPr>
        <p:txBody>
          <a:bodyPr>
            <a:noAutofit/>
          </a:bodyPr>
          <a:lstStyle/>
          <a:p>
            <a:pPr marL="105703" indent="0" algn="just">
              <a:buFontTx/>
              <a:buNone/>
              <a:defRPr/>
            </a:pPr>
            <a:r>
              <a:rPr lang="ru-RU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 окончании выполнения экзаменационной работы участниками ЕГЭ </a:t>
            </a:r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организатор:</a:t>
            </a:r>
          </a:p>
          <a:p>
            <a:pPr marL="391453" indent="-285750" algn="just">
              <a:defRPr/>
            </a:pPr>
            <a:r>
              <a:rPr lang="ru-RU" sz="1400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собирает </a:t>
            </a:r>
            <a:r>
              <a:rPr lang="ru-RU" sz="1400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у участников </a:t>
            </a:r>
            <a:r>
              <a:rPr lang="ru-RU" sz="1400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ЕГЭ:</a:t>
            </a:r>
          </a:p>
          <a:p>
            <a:pPr marL="391453" indent="-285750" algn="ctr">
              <a:buFontTx/>
              <a:buNone/>
              <a:defRPr/>
            </a:pPr>
            <a:r>
              <a:rPr lang="ru-RU" sz="1400" i="1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бланки регистрации</a:t>
            </a:r>
          </a:p>
          <a:p>
            <a:pPr marL="391453" indent="-285750" algn="ctr">
              <a:buFontTx/>
              <a:buNone/>
              <a:defRPr/>
            </a:pPr>
            <a:r>
              <a:rPr lang="ru-RU" sz="1400" i="1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бланки </a:t>
            </a:r>
            <a:r>
              <a:rPr lang="ru-RU" sz="1400" i="1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ответов № </a:t>
            </a:r>
            <a:r>
              <a:rPr lang="ru-RU" sz="1400" i="1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1</a:t>
            </a:r>
          </a:p>
          <a:p>
            <a:pPr marL="391453" indent="-285750" algn="ctr">
              <a:buFontTx/>
              <a:buNone/>
              <a:defRPr/>
            </a:pPr>
            <a:r>
              <a:rPr lang="ru-RU" sz="1400" i="1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бланки </a:t>
            </a:r>
            <a:r>
              <a:rPr lang="ru-RU" sz="1400" i="1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ответов № 2 лист 1 </a:t>
            </a:r>
            <a:r>
              <a:rPr lang="ru-RU" sz="1400" i="1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1400" i="1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лист </a:t>
            </a:r>
            <a:r>
              <a:rPr lang="ru-RU" sz="1400" i="1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pPr marL="391453" indent="-285750" algn="ctr">
              <a:buFontTx/>
              <a:buNone/>
              <a:defRPr/>
            </a:pPr>
            <a:r>
              <a:rPr lang="ru-RU" sz="1400" i="1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ДБО </a:t>
            </a:r>
            <a:r>
              <a:rPr lang="ru-RU" sz="1400" i="1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№ </a:t>
            </a:r>
            <a:r>
              <a:rPr lang="ru-RU" sz="1400" i="1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pPr marL="391453" indent="-285750" algn="ctr">
              <a:buFontTx/>
              <a:buNone/>
              <a:defRPr/>
            </a:pPr>
            <a:r>
              <a:rPr lang="ru-RU" sz="1400" i="1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КИМ</a:t>
            </a:r>
            <a:r>
              <a:rPr lang="ru-RU" sz="1400" i="1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, включая контрольный </a:t>
            </a:r>
            <a:r>
              <a:rPr lang="ru-RU" sz="1400" i="1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лист</a:t>
            </a:r>
          </a:p>
          <a:p>
            <a:pPr marL="391453" indent="-285750" algn="ctr">
              <a:buFontTx/>
              <a:buNone/>
              <a:defRPr/>
            </a:pPr>
            <a:r>
              <a:rPr lang="ru-RU" sz="1400" i="1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 черновики </a:t>
            </a:r>
          </a:p>
          <a:p>
            <a:pPr marL="391453" indent="-285750">
              <a:defRPr/>
            </a:pPr>
            <a:r>
              <a:rPr lang="ru-RU" sz="1400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если </a:t>
            </a:r>
            <a:r>
              <a:rPr lang="ru-RU" sz="1400" b="1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бланки </a:t>
            </a:r>
            <a:r>
              <a:rPr lang="ru-RU" sz="1400" b="1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ответов № 2</a:t>
            </a:r>
            <a:r>
              <a:rPr lang="ru-RU" sz="1400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, предназначенные для записи ответов на задания с развернутым ответом, </a:t>
            </a:r>
            <a:r>
              <a:rPr lang="ru-RU" sz="1400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1400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ДБО № 2 содержат незаполненные области (</a:t>
            </a:r>
            <a:r>
              <a:rPr lang="ru-RU" sz="1400" u="sng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за исключением регистрационных полей</a:t>
            </a:r>
            <a:r>
              <a:rPr lang="ru-RU" sz="1400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), то необходимо погасить их следующим образом: «</a:t>
            </a:r>
            <a:r>
              <a:rPr lang="ru-RU" sz="1600" b="1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ru-RU" sz="1400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»</a:t>
            </a:r>
          </a:p>
        </p:txBody>
      </p:sp>
      <p:pic>
        <p:nvPicPr>
          <p:cNvPr id="83972" name="Объект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962400"/>
            <a:ext cx="2133600" cy="181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2362200" y="3962400"/>
            <a:ext cx="6629400" cy="2743200"/>
          </a:xfrm>
          <a:prstGeom prst="rect">
            <a:avLst/>
          </a:prstGeom>
          <a:solidFill>
            <a:schemeClr val="bg1"/>
          </a:solidFill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/>
          <a:lstStyle/>
          <a:p>
            <a:pPr marL="391453" indent="-285750" algn="just">
              <a:spcBef>
                <a:spcPct val="20000"/>
              </a:spcBef>
              <a:buFontTx/>
              <a:buChar char="•"/>
              <a:defRPr/>
            </a:pPr>
            <a:r>
              <a:rPr lang="ru-RU" kern="0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проверяет </a:t>
            </a:r>
            <a:r>
              <a:rPr lang="ru-RU" b="1" kern="0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бланк ответов № 1 </a:t>
            </a:r>
            <a:r>
              <a:rPr lang="ru-RU" kern="0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участника ЕГЭ на наличие замены ошибочных ответов на задания с кратким ответом: в случае если участник экзамена осуществлял во время выполнения экзаменационной работы замену ошибочных ответов, организатору необходимо посчитать количество замен ошибочных ответов, в поле «Количество заполненных полей «Замена ошибочных ответов» поставить соответствующее цифровое значение, а также поставить подпись в специально отведенном месте, в противном случае - в поле «Количество заполненных полей «Замена ошибочных ответов» ставит «</a:t>
            </a:r>
            <a:r>
              <a:rPr lang="ru-RU" sz="1600" b="1" kern="0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ru-RU" kern="0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» и подпись в специально отведенном месте</a:t>
            </a:r>
          </a:p>
          <a:p>
            <a:pPr marL="391453" indent="-285750" algn="just">
              <a:spcBef>
                <a:spcPct val="20000"/>
              </a:spcBef>
              <a:buFontTx/>
              <a:buChar char="•"/>
              <a:defRPr/>
            </a:pPr>
            <a:r>
              <a:rPr lang="ru-RU" kern="0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заполняет форму </a:t>
            </a:r>
            <a:r>
              <a:rPr lang="ru-RU" b="1" kern="0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ППЭ-05-02</a:t>
            </a:r>
            <a:r>
              <a:rPr lang="ru-RU" kern="0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 «Протокол проведения ГИА в аудитории», получив подписи у участников ЕГЭ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4"/>
          <p:cNvSpPr>
            <a:spLocks noChangeArrowheads="1"/>
          </p:cNvSpPr>
          <p:nvPr/>
        </p:nvSpPr>
        <p:spPr bwMode="auto">
          <a:xfrm>
            <a:off x="4724400" y="76200"/>
            <a:ext cx="4191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2400" b="1">
                <a:solidFill>
                  <a:srgbClr val="002060"/>
                </a:solidFill>
                <a:latin typeface="Arial" charset="0"/>
                <a:cs typeface="Arial" charset="0"/>
              </a:rPr>
              <a:t>Упаковка ЭМ в аудитории</a:t>
            </a:r>
          </a:p>
        </p:txBody>
      </p:sp>
      <p:pic>
        <p:nvPicPr>
          <p:cNvPr id="8499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Box 19"/>
          <p:cNvSpPr txBox="1">
            <a:spLocks noChangeArrowheads="1"/>
          </p:cNvSpPr>
          <p:nvPr/>
        </p:nvSpPr>
        <p:spPr bwMode="auto">
          <a:xfrm>
            <a:off x="0" y="0"/>
            <a:ext cx="5029200" cy="3265488"/>
          </a:xfrm>
          <a:prstGeom prst="rect">
            <a:avLst/>
          </a:prstGeom>
          <a:solidFill>
            <a:srgbClr val="66FFFF"/>
          </a:solidFill>
          <a:ln w="28575" algn="ctr">
            <a:solidFill>
              <a:srgbClr val="CC66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tIns="108000" bIns="108000">
            <a:spAutoFit/>
          </a:bodyPr>
          <a:lstStyle/>
          <a:p>
            <a:pPr algn="ctr" defTabSz="1028700">
              <a:tabLst>
                <a:tab pos="130175" algn="l"/>
              </a:tabLst>
              <a:defRPr/>
            </a:pPr>
            <a:r>
              <a:rPr lang="ru-RU" sz="18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ВДП</a:t>
            </a:r>
          </a:p>
          <a:p>
            <a:pPr algn="just" defTabSz="1028700">
              <a:buFont typeface="Arial" charset="0"/>
              <a:buChar char="•"/>
              <a:tabLst>
                <a:tab pos="130175" algn="l"/>
              </a:tabLst>
              <a:defRPr/>
            </a:pPr>
            <a:r>
              <a:rPr lang="ru-RU" sz="18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Заполнить форму ППЭ-11</a:t>
            </a:r>
          </a:p>
          <a:p>
            <a:pPr algn="just" defTabSz="1028700">
              <a:buFont typeface="Arial" charset="0"/>
              <a:buChar char="•"/>
              <a:tabLst>
                <a:tab pos="130175" algn="l"/>
              </a:tabLst>
              <a:defRPr/>
            </a:pPr>
            <a:r>
              <a:rPr lang="ru-RU" sz="18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Упаковать в ВДП бланки ответов всех типов: </a:t>
            </a:r>
          </a:p>
          <a:p>
            <a:pPr algn="just" defTabSz="1028700">
              <a:buFontTx/>
              <a:buAutoNum type="arabicParenR"/>
              <a:tabLst>
                <a:tab pos="130175" algn="l"/>
              </a:tabLst>
              <a:defRPr/>
            </a:pPr>
            <a:r>
              <a:rPr lang="ru-RU" sz="18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Бланки регистрации</a:t>
            </a:r>
          </a:p>
          <a:p>
            <a:pPr algn="just" defTabSz="1028700">
              <a:buFontTx/>
              <a:buAutoNum type="arabicParenR"/>
              <a:tabLst>
                <a:tab pos="130175" algn="l"/>
              </a:tabLst>
              <a:defRPr/>
            </a:pPr>
            <a:r>
              <a:rPr lang="ru-RU" sz="18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Бланки ответов №1</a:t>
            </a:r>
          </a:p>
          <a:p>
            <a:pPr algn="just" defTabSz="1028700">
              <a:buFontTx/>
              <a:buAutoNum type="arabicParenR"/>
              <a:tabLst>
                <a:tab pos="130175" algn="l"/>
              </a:tabLst>
              <a:defRPr/>
            </a:pPr>
            <a:r>
              <a:rPr lang="ru-RU" sz="18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Бланки ответов № 2 лист 1, лист 2, ДБО № 2 </a:t>
            </a:r>
            <a:r>
              <a:rPr lang="ru-RU" sz="1800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одного участника (комплект участника)</a:t>
            </a:r>
            <a:r>
              <a:rPr lang="ru-RU" sz="18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 algn="just" defTabSz="1028700">
              <a:tabLst>
                <a:tab pos="130175" algn="l"/>
              </a:tabLst>
              <a:defRPr/>
            </a:pPr>
            <a:r>
              <a:rPr lang="ru-RU" sz="18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бланки ответов № 2 лист 1, лист 2, ДБО № 2 </a:t>
            </a:r>
            <a:r>
              <a:rPr lang="ru-RU" sz="1800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следующего участника (комплект участника)</a:t>
            </a:r>
          </a:p>
          <a:p>
            <a:pPr algn="just" defTabSz="1028700">
              <a:buFont typeface="Arial" charset="0"/>
              <a:buChar char="•"/>
              <a:tabLst>
                <a:tab pos="130175" algn="l"/>
              </a:tabLst>
              <a:defRPr/>
            </a:pPr>
            <a:r>
              <a:rPr lang="ru-RU" sz="18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Заклеить ВДП</a:t>
            </a:r>
          </a:p>
        </p:txBody>
      </p:sp>
      <p:sp>
        <p:nvSpPr>
          <p:cNvPr id="5" name="Прямоугольник 4"/>
          <p:cNvSpPr/>
          <p:nvPr/>
        </p:nvSpPr>
        <p:spPr>
          <a:xfrm rot="16200000" flipV="1">
            <a:off x="1866900" y="3162300"/>
            <a:ext cx="1447800" cy="3352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16200000" flipV="1">
            <a:off x="2400300" y="1943100"/>
            <a:ext cx="381000" cy="3352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6200000" flipV="1">
            <a:off x="6172200" y="1676400"/>
            <a:ext cx="457200" cy="3962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9"/>
          <p:cNvSpPr txBox="1">
            <a:spLocks noChangeArrowheads="1"/>
          </p:cNvSpPr>
          <p:nvPr/>
        </p:nvSpPr>
        <p:spPr bwMode="auto">
          <a:xfrm>
            <a:off x="0" y="0"/>
            <a:ext cx="5029200" cy="1757363"/>
          </a:xfrm>
          <a:prstGeom prst="rect">
            <a:avLst/>
          </a:prstGeom>
          <a:solidFill>
            <a:srgbClr val="66FFFF"/>
          </a:solidFill>
          <a:ln w="28575" algn="ctr">
            <a:solidFill>
              <a:srgbClr val="CC66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tIns="108000" bIns="108000">
            <a:spAutoFit/>
          </a:bodyPr>
          <a:lstStyle/>
          <a:p>
            <a:pPr algn="ctr" defTabSz="1028700">
              <a:tabLst>
                <a:tab pos="130175" algn="l"/>
              </a:tabLst>
              <a:defRPr/>
            </a:pPr>
            <a:r>
              <a:rPr lang="ru-RU" sz="2000" b="1" dirty="0">
                <a:solidFill>
                  <a:srgbClr val="0033CC"/>
                </a:solidFill>
              </a:rPr>
              <a:t> </a:t>
            </a:r>
            <a:r>
              <a:rPr lang="ru-RU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ВДП</a:t>
            </a:r>
          </a:p>
          <a:p>
            <a:pPr algn="just" defTabSz="1028700">
              <a:buFont typeface="Arial" charset="0"/>
              <a:buChar char="•"/>
              <a:tabLst>
                <a:tab pos="130175" algn="l"/>
              </a:tabLst>
              <a:defRPr/>
            </a:pPr>
            <a:r>
              <a:rPr lang="ru-RU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Заполнить форму ППЭ-11</a:t>
            </a:r>
          </a:p>
          <a:p>
            <a:pPr algn="just" defTabSz="1028700">
              <a:buFont typeface="Arial" charset="0"/>
              <a:buChar char="•"/>
              <a:tabLst>
                <a:tab pos="130175" algn="l"/>
              </a:tabLst>
              <a:defRPr/>
            </a:pPr>
            <a:r>
              <a:rPr lang="ru-RU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Упаковать в ВДП </a:t>
            </a:r>
            <a:r>
              <a:rPr lang="ru-RU" sz="2000" b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испорченные комплекты ЭМ</a:t>
            </a:r>
            <a:endParaRPr lang="ru-RU" sz="2000" u="sng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algn="just" defTabSz="1028700">
              <a:buFont typeface="Arial" charset="0"/>
              <a:buChar char="•"/>
              <a:tabLst>
                <a:tab pos="130175" algn="l"/>
              </a:tabLst>
              <a:defRPr/>
            </a:pPr>
            <a:r>
              <a:rPr lang="ru-RU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Заклеить ВДП</a:t>
            </a:r>
          </a:p>
        </p:txBody>
      </p:sp>
      <p:sp>
        <p:nvSpPr>
          <p:cNvPr id="9" name="Прямоугольник 8"/>
          <p:cNvSpPr/>
          <p:nvPr/>
        </p:nvSpPr>
        <p:spPr>
          <a:xfrm rot="16200000" flipV="1">
            <a:off x="5981700" y="3314700"/>
            <a:ext cx="609600" cy="3581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6021" name="Rectangle 4"/>
          <p:cNvSpPr>
            <a:spLocks noChangeArrowheads="1"/>
          </p:cNvSpPr>
          <p:nvPr/>
        </p:nvSpPr>
        <p:spPr bwMode="auto">
          <a:xfrm>
            <a:off x="5105400" y="762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2400" b="1">
                <a:solidFill>
                  <a:srgbClr val="002060"/>
                </a:solidFill>
                <a:latin typeface="Arial" charset="0"/>
                <a:cs typeface="Arial" charset="0"/>
              </a:rPr>
              <a:t>Упаковка ЭМ в аудитории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4"/>
          <p:cNvSpPr>
            <a:spLocks noChangeArrowheads="1"/>
          </p:cNvSpPr>
          <p:nvPr/>
        </p:nvSpPr>
        <p:spPr bwMode="auto">
          <a:xfrm>
            <a:off x="4648200" y="304800"/>
            <a:ext cx="4267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2400" b="1">
                <a:solidFill>
                  <a:srgbClr val="002060"/>
                </a:solidFill>
                <a:latin typeface="Arial" charset="0"/>
                <a:cs typeface="Arial" charset="0"/>
              </a:rPr>
              <a:t>Упаковка ЭМ в аудитории</a:t>
            </a:r>
          </a:p>
        </p:txBody>
      </p:sp>
      <p:sp>
        <p:nvSpPr>
          <p:cNvPr id="44038" name="TextBox 7"/>
          <p:cNvSpPr txBox="1">
            <a:spLocks noChangeArrowheads="1"/>
          </p:cNvSpPr>
          <p:nvPr/>
        </p:nvSpPr>
        <p:spPr bwMode="auto">
          <a:xfrm>
            <a:off x="5029200" y="1143000"/>
            <a:ext cx="3962400" cy="4527550"/>
          </a:xfrm>
          <a:prstGeom prst="rect">
            <a:avLst/>
          </a:prstGeom>
          <a:solidFill>
            <a:srgbClr val="66FFFF"/>
          </a:solidFill>
          <a:ln w="9525" algn="ctr">
            <a:solidFill>
              <a:srgbClr val="CC66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tIns="108000" bIns="108000">
            <a:spAutoFit/>
          </a:bodyPr>
          <a:lstStyle/>
          <a:p>
            <a:pPr algn="ctr" defTabSz="1028700">
              <a:tabLst>
                <a:tab pos="130175" algn="l"/>
              </a:tabLst>
              <a:defRPr/>
            </a:pPr>
            <a:r>
              <a:rPr lang="ru-RU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СЕЙФ-ПАКЕТ </a:t>
            </a:r>
          </a:p>
          <a:p>
            <a:pPr algn="ctr" defTabSz="1028700">
              <a:tabLst>
                <a:tab pos="130175" algn="l"/>
              </a:tabLst>
              <a:defRPr/>
            </a:pPr>
            <a:r>
              <a:rPr lang="ru-RU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стандартный</a:t>
            </a:r>
            <a:r>
              <a:rPr lang="ru-RU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 defTabSz="1028700">
              <a:tabLst>
                <a:tab pos="130175" algn="l"/>
              </a:tabLst>
              <a:defRPr/>
            </a:pPr>
            <a:endParaRPr lang="ru-RU" sz="20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algn="ctr" defTabSz="1028700">
              <a:tabLst>
                <a:tab pos="130175" algn="l"/>
              </a:tabLst>
              <a:defRPr/>
            </a:pPr>
            <a:r>
              <a:rPr lang="ru-RU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Комплекты </a:t>
            </a:r>
          </a:p>
          <a:p>
            <a:pPr algn="ctr" defTabSz="1028700">
              <a:tabLst>
                <a:tab pos="130175" algn="l"/>
              </a:tabLst>
              <a:defRPr/>
            </a:pPr>
            <a:r>
              <a:rPr lang="ru-RU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распечатанных КИМ  с контрольными листами </a:t>
            </a:r>
          </a:p>
          <a:p>
            <a:pPr algn="just" defTabSz="1028700">
              <a:buFont typeface="Arial" charset="0"/>
              <a:buChar char="•"/>
              <a:tabLst>
                <a:tab pos="130175" algn="l"/>
              </a:tabLst>
              <a:defRPr/>
            </a:pPr>
            <a:r>
              <a:rPr lang="ru-RU" sz="20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заполнить форму ППЭ-11</a:t>
            </a:r>
          </a:p>
          <a:p>
            <a:pPr algn="just" defTabSz="1028700">
              <a:buFont typeface="Arial" charset="0"/>
              <a:buChar char="•"/>
              <a:tabLst>
                <a:tab pos="130175" algn="l"/>
              </a:tabLst>
              <a:defRPr/>
            </a:pPr>
            <a:r>
              <a:rPr lang="ru-RU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вложить ППЭ-11 в прозрачный карман </a:t>
            </a:r>
            <a:r>
              <a:rPr lang="ru-RU" sz="2000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сейф-пакета</a:t>
            </a:r>
            <a:endParaRPr lang="ru-RU" sz="20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algn="just" defTabSz="1028700">
              <a:buFont typeface="Arial" charset="0"/>
              <a:buChar char="•"/>
              <a:tabLst>
                <a:tab pos="130175" algn="l"/>
              </a:tabLst>
              <a:defRPr/>
            </a:pPr>
            <a:r>
              <a:rPr lang="ru-RU" sz="20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упаковать комплекты КИМ с контрольным листом участников в сейф-пакет</a:t>
            </a:r>
          </a:p>
          <a:p>
            <a:pPr algn="just" defTabSz="1028700">
              <a:buFont typeface="Arial" charset="0"/>
              <a:buChar char="•"/>
              <a:tabLst>
                <a:tab pos="130175" algn="l"/>
              </a:tabLst>
              <a:defRPr/>
            </a:pPr>
            <a:r>
              <a:rPr lang="ru-RU" sz="20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заклеить сейф-пакет</a:t>
            </a:r>
          </a:p>
        </p:txBody>
      </p:sp>
      <p:pic>
        <p:nvPicPr>
          <p:cNvPr id="87044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524000"/>
            <a:ext cx="3962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 rot="16200000" flipV="1">
            <a:off x="3314700" y="4229100"/>
            <a:ext cx="304800" cy="1752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70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200400"/>
            <a:ext cx="38100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 rot="16200000" flipV="1">
            <a:off x="3200400" y="4114800"/>
            <a:ext cx="381000" cy="1600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" name="Picture 3" descr="E:\Презентации\2008\13-14 марта\RUS_01_200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152400"/>
            <a:ext cx="3581487" cy="2561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 rot="16200000">
            <a:off x="1790160" y="343440"/>
            <a:ext cx="1852715" cy="2842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81000" y="3124200"/>
            <a:ext cx="3352800" cy="3603625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CC66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tIns="108000" bIns="108000">
            <a:spAutoFit/>
          </a:bodyPr>
          <a:lstStyle/>
          <a:p>
            <a:pPr defTabSz="1028700" eaLnBrk="1" hangingPunct="1">
              <a:tabLst>
                <a:tab pos="130175" algn="l"/>
              </a:tabLst>
              <a:defRPr/>
            </a:pP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 конверте необходимо указать:                                                                                    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код  региона</a:t>
            </a:r>
          </a:p>
          <a:p>
            <a:pPr defTabSz="1028700" eaLnBrk="1" hangingPunct="1">
              <a:tabLst>
                <a:tab pos="130175" algn="l"/>
              </a:tabLst>
              <a:defRPr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номер ППЭ (наименование и адрес)</a:t>
            </a:r>
          </a:p>
          <a:p>
            <a:pPr defTabSz="1028700" eaLnBrk="1" hangingPunct="1">
              <a:tabLst>
                <a:tab pos="130175" algn="l"/>
              </a:tabLst>
              <a:defRPr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номер аудитории</a:t>
            </a:r>
          </a:p>
          <a:p>
            <a:pPr defTabSz="1028700" eaLnBrk="1" hangingPunct="1">
              <a:tabLst>
                <a:tab pos="130175" algn="l"/>
              </a:tabLst>
              <a:defRPr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код учебного предмета</a:t>
            </a:r>
          </a:p>
          <a:p>
            <a:pPr defTabSz="1028700" eaLnBrk="1" hangingPunct="1">
              <a:tabLst>
                <a:tab pos="130175" algn="l"/>
              </a:tabLst>
              <a:defRPr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название учебного предмета</a:t>
            </a:r>
          </a:p>
          <a:p>
            <a:pPr defTabSz="1028700" eaLnBrk="1" hangingPunct="1">
              <a:tabLst>
                <a:tab pos="130175" algn="l"/>
              </a:tabLst>
              <a:defRPr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количество черновиков в конверте</a:t>
            </a:r>
          </a:p>
        </p:txBody>
      </p:sp>
      <p:pic>
        <p:nvPicPr>
          <p:cNvPr id="4505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3756025" y="2057400"/>
            <a:ext cx="5387975" cy="4197350"/>
          </a:xfrm>
          <a:prstGeom prst="rect">
            <a:avLst/>
          </a:prstGeom>
          <a:noFill/>
          <a:ln w="25400" algn="ctr">
            <a:solidFill>
              <a:srgbClr val="FF9933"/>
            </a:solidFill>
            <a:miter lim="800000"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88068" name="Рисунок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4495800"/>
            <a:ext cx="4114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9" name="Rectangle 4"/>
          <p:cNvSpPr>
            <a:spLocks noChangeArrowheads="1"/>
          </p:cNvSpPr>
          <p:nvPr/>
        </p:nvSpPr>
        <p:spPr bwMode="auto">
          <a:xfrm>
            <a:off x="457200" y="609600"/>
            <a:ext cx="822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2400" b="1">
                <a:solidFill>
                  <a:srgbClr val="002060"/>
                </a:solidFill>
                <a:latin typeface="Arial" charset="0"/>
                <a:cs typeface="Arial" charset="0"/>
              </a:rPr>
              <a:t>Упаковка ЭМ в аудитории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04800" y="914400"/>
            <a:ext cx="3352800" cy="2157413"/>
          </a:xfrm>
          <a:prstGeom prst="rect">
            <a:avLst/>
          </a:prstGeom>
          <a:solidFill>
            <a:srgbClr val="66FFFF"/>
          </a:solidFill>
          <a:ln w="9525" algn="ctr">
            <a:solidFill>
              <a:srgbClr val="CC66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tIns="108000" bIns="108000">
            <a:spAutoFit/>
          </a:bodyPr>
          <a:lstStyle/>
          <a:p>
            <a:pPr algn="ctr" defTabSz="1028700">
              <a:tabLst>
                <a:tab pos="130175" algn="l"/>
              </a:tabLst>
              <a:defRPr/>
            </a:pPr>
            <a:r>
              <a:rPr lang="ru-RU" sz="18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КОНВЕРТ</a:t>
            </a:r>
          </a:p>
          <a:p>
            <a:pPr algn="ctr" defTabSz="1028700">
              <a:tabLst>
                <a:tab pos="130175" algn="l"/>
              </a:tabLst>
              <a:defRPr/>
            </a:pPr>
            <a:r>
              <a:rPr lang="ru-RU" sz="18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Использованные черновики</a:t>
            </a:r>
          </a:p>
          <a:p>
            <a:pPr algn="just" defTabSz="1028700">
              <a:buFont typeface="Arial" charset="0"/>
              <a:buChar char="•"/>
              <a:tabLst>
                <a:tab pos="130175" algn="l"/>
              </a:tabLst>
              <a:defRPr/>
            </a:pPr>
            <a:r>
              <a:rPr lang="ru-RU" sz="18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заполнить форму 11-ППЭ</a:t>
            </a:r>
          </a:p>
          <a:p>
            <a:pPr algn="just" defTabSz="1028700">
              <a:buFont typeface="Arial" charset="0"/>
              <a:buChar char="•"/>
              <a:tabLst>
                <a:tab pos="130175" algn="l"/>
              </a:tabLst>
              <a:defRPr/>
            </a:pPr>
            <a:r>
              <a:rPr lang="ru-RU" sz="18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вложить черновики в конверт</a:t>
            </a:r>
          </a:p>
          <a:p>
            <a:pPr algn="just" defTabSz="1028700">
              <a:buFont typeface="Arial" charset="0"/>
              <a:buChar char="•"/>
              <a:tabLst>
                <a:tab pos="130175" algn="l"/>
              </a:tabLst>
              <a:defRPr/>
            </a:pPr>
            <a:r>
              <a:rPr lang="ru-RU" sz="18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заклеить конверт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TextBox 3"/>
          <p:cNvSpPr txBox="1">
            <a:spLocks noChangeArrowheads="1"/>
          </p:cNvSpPr>
          <p:nvPr/>
        </p:nvSpPr>
        <p:spPr bwMode="auto">
          <a:xfrm>
            <a:off x="533400" y="1066800"/>
            <a:ext cx="4572000" cy="1444625"/>
          </a:xfrm>
          <a:prstGeom prst="rect">
            <a:avLst/>
          </a:prstGeom>
          <a:solidFill>
            <a:srgbClr val="66FFFF"/>
          </a:solidFill>
          <a:ln w="28575" algn="ctr">
            <a:solidFill>
              <a:srgbClr val="CC66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tIns="108000" bIns="108000">
            <a:spAutoFit/>
          </a:bodyPr>
          <a:lstStyle/>
          <a:p>
            <a:pPr algn="ctr" defTabSz="1028700">
              <a:tabLst>
                <a:tab pos="130175" algn="l"/>
              </a:tabLst>
              <a:defRPr/>
            </a:pPr>
            <a:r>
              <a:rPr lang="ru-RU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Электронный носитель  извлечь из 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CD</a:t>
            </a:r>
            <a:r>
              <a:rPr lang="ru-RU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-привода, (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DVD</a:t>
            </a:r>
            <a:r>
              <a:rPr lang="ru-RU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)-привода,</a:t>
            </a:r>
          </a:p>
          <a:p>
            <a:pPr algn="ctr" defTabSz="1028700">
              <a:tabLst>
                <a:tab pos="130175" algn="l"/>
              </a:tabLst>
              <a:defRPr/>
            </a:pPr>
            <a:r>
              <a:rPr lang="ru-RU" sz="20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вложить в </a:t>
            </a:r>
            <a:r>
              <a:rPr lang="ru-RU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сейф-пакет</a:t>
            </a:r>
            <a:r>
              <a:rPr lang="ru-RU" sz="20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 algn="ctr" defTabSz="1028700">
              <a:tabLst>
                <a:tab pos="130175" algn="l"/>
              </a:tabLst>
              <a:defRPr/>
            </a:pPr>
            <a:r>
              <a:rPr lang="ru-RU" sz="20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в котором он был выдан</a:t>
            </a:r>
          </a:p>
        </p:txBody>
      </p:sp>
      <p:sp>
        <p:nvSpPr>
          <p:cNvPr id="89091" name="Rectangle 4"/>
          <p:cNvSpPr>
            <a:spLocks noChangeArrowheads="1"/>
          </p:cNvSpPr>
          <p:nvPr/>
        </p:nvSpPr>
        <p:spPr bwMode="auto">
          <a:xfrm>
            <a:off x="457200" y="609600"/>
            <a:ext cx="822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2400" b="1">
                <a:solidFill>
                  <a:srgbClr val="002060"/>
                </a:solidFill>
                <a:latin typeface="Arial" charset="0"/>
                <a:cs typeface="Arial" charset="0"/>
              </a:rPr>
              <a:t>Упаковка ЭМ в аудитории</a:t>
            </a:r>
          </a:p>
        </p:txBody>
      </p:sp>
      <p:pic>
        <p:nvPicPr>
          <p:cNvPr id="8909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819400"/>
            <a:ext cx="18288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048000"/>
            <a:ext cx="206692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Заголовок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534400" cy="533400"/>
          </a:xfrm>
        </p:spPr>
        <p:txBody>
          <a:bodyPr/>
          <a:lstStyle/>
          <a:p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Завершение экзамена: упаковка ЭМ</a:t>
            </a:r>
          </a:p>
        </p:txBody>
      </p:sp>
      <p:sp>
        <p:nvSpPr>
          <p:cNvPr id="90115" name="object 14"/>
          <p:cNvSpPr>
            <a:spLocks noChangeArrowheads="1"/>
          </p:cNvSpPr>
          <p:nvPr/>
        </p:nvSpPr>
        <p:spPr bwMode="auto">
          <a:xfrm>
            <a:off x="4191000" y="1981200"/>
            <a:ext cx="1295400" cy="1524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0116" name="object 24"/>
          <p:cNvSpPr>
            <a:spLocks noChangeArrowheads="1"/>
          </p:cNvSpPr>
          <p:nvPr/>
        </p:nvSpPr>
        <p:spPr bwMode="auto">
          <a:xfrm>
            <a:off x="990600" y="1981200"/>
            <a:ext cx="1195388" cy="116205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943600" y="4876800"/>
            <a:ext cx="3024188" cy="720725"/>
          </a:xfrm>
          <a:prstGeom prst="roundRect">
            <a:avLst>
              <a:gd name="adj" fmla="val 3501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2700" algn="ctr" fontAlgn="auto">
              <a:spcBef>
                <a:spcPts val="95"/>
              </a:spcBef>
              <a:spcAft>
                <a:spcPts val="0"/>
              </a:spcAft>
              <a:defRPr/>
            </a:pPr>
            <a:r>
              <a:rPr lang="ru-RU" spc="-10" dirty="0">
                <a:solidFill>
                  <a:srgbClr val="2B4976"/>
                </a:solidFill>
                <a:latin typeface="Arial" pitchFamily="34" charset="0"/>
                <a:cs typeface="Arial" pitchFamily="34" charset="0"/>
              </a:rPr>
              <a:t>Для бланков ответов 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943600" y="2057400"/>
            <a:ext cx="3024188" cy="1223963"/>
          </a:xfrm>
          <a:prstGeom prst="roundRect">
            <a:avLst>
              <a:gd name="adj" fmla="val 3501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2700" algn="ctr" fontAlgn="auto">
              <a:spcBef>
                <a:spcPts val="95"/>
              </a:spcBef>
              <a:spcAft>
                <a:spcPts val="0"/>
              </a:spcAft>
              <a:defRPr/>
            </a:pPr>
            <a:r>
              <a:rPr lang="ru-RU" sz="1600" spc="-10" dirty="0">
                <a:solidFill>
                  <a:srgbClr val="2B4976"/>
                </a:solidFill>
                <a:latin typeface="Arial" pitchFamily="34" charset="0"/>
                <a:cs typeface="Arial" pitchFamily="34" charset="0"/>
              </a:rPr>
              <a:t>Сейф-пакет стандартный для КИМ </a:t>
            </a:r>
            <a:r>
              <a:rPr lang="ru-RU" sz="1600" spc="-5" dirty="0">
                <a:solidFill>
                  <a:srgbClr val="2B4976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1600" spc="-15" dirty="0">
                <a:solidFill>
                  <a:srgbClr val="2B4976"/>
                </a:solidFill>
                <a:latin typeface="Arial" pitchFamily="34" charset="0"/>
                <a:cs typeface="Arial" pitchFamily="34" charset="0"/>
              </a:rPr>
              <a:t>контрольных</a:t>
            </a:r>
            <a:r>
              <a:rPr lang="ru-RU" sz="1600" spc="25" dirty="0">
                <a:solidFill>
                  <a:srgbClr val="2B497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spc="-10" dirty="0">
                <a:solidFill>
                  <a:srgbClr val="2B4976"/>
                </a:solidFill>
                <a:latin typeface="Arial" pitchFamily="34" charset="0"/>
                <a:cs typeface="Arial" pitchFamily="34" charset="0"/>
              </a:rPr>
              <a:t>листов </a:t>
            </a:r>
            <a:br>
              <a:rPr lang="ru-RU" sz="1600" spc="-10" dirty="0">
                <a:solidFill>
                  <a:srgbClr val="2B4976"/>
                </a:solidFill>
                <a:latin typeface="Arial" pitchFamily="34" charset="0"/>
                <a:cs typeface="Arial" pitchFamily="34" charset="0"/>
              </a:rPr>
            </a:b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943600" y="3352800"/>
            <a:ext cx="3024188" cy="947738"/>
          </a:xfrm>
          <a:prstGeom prst="roundRect">
            <a:avLst>
              <a:gd name="adj" fmla="val 3501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2700" algn="ctr" fontAlgn="auto">
              <a:spcBef>
                <a:spcPts val="95"/>
              </a:spcBef>
              <a:spcAft>
                <a:spcPts val="0"/>
              </a:spcAft>
              <a:defRPr/>
            </a:pPr>
            <a:r>
              <a:rPr lang="ru-RU" sz="1600" spc="-10" dirty="0">
                <a:solidFill>
                  <a:srgbClr val="2B4976"/>
                </a:solidFill>
                <a:latin typeface="Arial" pitchFamily="34" charset="0"/>
                <a:cs typeface="Arial" pitchFamily="34" charset="0"/>
              </a:rPr>
              <a:t>Для испорченных/</a:t>
            </a:r>
          </a:p>
          <a:p>
            <a:pPr marL="12700" algn="ctr" fontAlgn="auto">
              <a:spcBef>
                <a:spcPts val="95"/>
              </a:spcBef>
              <a:spcAft>
                <a:spcPts val="0"/>
              </a:spcAft>
              <a:defRPr/>
            </a:pPr>
            <a:r>
              <a:rPr lang="ru-RU" sz="1600" spc="-10" dirty="0">
                <a:solidFill>
                  <a:srgbClr val="2B4976"/>
                </a:solidFill>
                <a:latin typeface="Arial" pitchFamily="34" charset="0"/>
                <a:cs typeface="Arial" pitchFamily="34" charset="0"/>
              </a:rPr>
              <a:t>бракованные ЭМ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52400" y="3276600"/>
            <a:ext cx="2813050" cy="871538"/>
          </a:xfrm>
          <a:prstGeom prst="roundRect">
            <a:avLst>
              <a:gd name="adj" fmla="val 3501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2700" algn="ctr" fontAlgn="auto">
              <a:spcBef>
                <a:spcPts val="95"/>
              </a:spcBef>
              <a:spcAft>
                <a:spcPts val="0"/>
              </a:spcAft>
              <a:defRPr/>
            </a:pPr>
            <a:r>
              <a:rPr lang="ru-RU" sz="1600" spc="-10" dirty="0">
                <a:solidFill>
                  <a:srgbClr val="2B4976"/>
                </a:solidFill>
                <a:latin typeface="Arial" pitchFamily="34" charset="0"/>
                <a:cs typeface="Arial" pitchFamily="34" charset="0"/>
              </a:rPr>
              <a:t>В сейф-пакет малый </a:t>
            </a:r>
            <a:br>
              <a:rPr lang="ru-RU" sz="1600" spc="-10" dirty="0">
                <a:solidFill>
                  <a:srgbClr val="2B4976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spc="-10" dirty="0">
                <a:solidFill>
                  <a:srgbClr val="2B4976"/>
                </a:solidFill>
                <a:latin typeface="Arial" pitchFamily="34" charset="0"/>
                <a:cs typeface="Arial" pitchFamily="34" charset="0"/>
              </a:rPr>
              <a:t>(в котором поступили </a:t>
            </a:r>
            <a:br>
              <a:rPr lang="ru-RU" sz="1600" spc="-10" dirty="0">
                <a:solidFill>
                  <a:srgbClr val="2B4976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spc="-10" dirty="0">
                <a:solidFill>
                  <a:srgbClr val="2B4976"/>
                </a:solidFill>
                <a:latin typeface="Arial" pitchFamily="34" charset="0"/>
                <a:cs typeface="Arial" pitchFamily="34" charset="0"/>
              </a:rPr>
              <a:t>в аудиторию)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876800" y="1066800"/>
            <a:ext cx="4117975" cy="838200"/>
          </a:xfrm>
          <a:prstGeom prst="roundRect">
            <a:avLst>
              <a:gd name="adj" fmla="val 3501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2700" algn="ctr" fontAlgn="auto">
              <a:spcBef>
                <a:spcPts val="95"/>
              </a:spcBef>
              <a:spcAft>
                <a:spcPts val="0"/>
              </a:spcAft>
              <a:defRPr/>
            </a:pPr>
            <a:r>
              <a:rPr lang="ru-RU" sz="2000" spc="-1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Экзаменационные материалы, </a:t>
            </a:r>
            <a:br>
              <a:rPr lang="ru-RU" sz="2000" spc="-1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spc="-1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полученные от участников ЕГЭ</a:t>
            </a:r>
            <a:endParaRPr lang="ru-RU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04800" y="1066800"/>
            <a:ext cx="2768600" cy="838200"/>
          </a:xfrm>
          <a:prstGeom prst="roundRect">
            <a:avLst>
              <a:gd name="adj" fmla="val 3501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2700" algn="ctr" fontAlgn="auto">
              <a:spcBef>
                <a:spcPts val="95"/>
              </a:spcBef>
              <a:spcAft>
                <a:spcPts val="0"/>
              </a:spcAft>
              <a:defRPr/>
            </a:pPr>
            <a:r>
              <a:rPr lang="ru-RU" sz="2000" spc="-1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Использованные электронные носители</a:t>
            </a:r>
            <a:endParaRPr lang="ru-RU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2400" y="4267200"/>
            <a:ext cx="2736850" cy="935038"/>
          </a:xfrm>
          <a:prstGeom prst="rect">
            <a:avLst/>
          </a:prstGeom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Черновики – в конверт А4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514600" y="5562600"/>
            <a:ext cx="2057400" cy="708025"/>
          </a:xfrm>
          <a:prstGeom prst="rect">
            <a:avLst/>
          </a:prstGeom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Неиспользованные черновики и ДБО № 2 </a:t>
            </a:r>
            <a:br>
              <a:rPr lang="ru-RU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не упаковываются</a:t>
            </a: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gray">
          <a:xfrm>
            <a:off x="304800" y="4953000"/>
            <a:ext cx="2024063" cy="1485900"/>
          </a:xfrm>
          <a:prstGeom prst="rect">
            <a:avLst/>
          </a:prstGeom>
          <a:noFill/>
          <a:ln w="25400" algn="ctr">
            <a:solidFill>
              <a:srgbClr val="FF9933"/>
            </a:solidFill>
            <a:miter lim="800000"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90126" name="object 6"/>
          <p:cNvSpPr>
            <a:spLocks noChangeArrowheads="1"/>
          </p:cNvSpPr>
          <p:nvPr/>
        </p:nvSpPr>
        <p:spPr bwMode="auto">
          <a:xfrm>
            <a:off x="4648200" y="3581400"/>
            <a:ext cx="1793875" cy="1201738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0127" name="object 6"/>
          <p:cNvSpPr>
            <a:spLocks noChangeArrowheads="1"/>
          </p:cNvSpPr>
          <p:nvPr/>
        </p:nvSpPr>
        <p:spPr bwMode="auto">
          <a:xfrm>
            <a:off x="4648200" y="5029200"/>
            <a:ext cx="1828800" cy="12192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0128" name="object 6"/>
          <p:cNvSpPr>
            <a:spLocks noChangeArrowheads="1"/>
          </p:cNvSpPr>
          <p:nvPr/>
        </p:nvSpPr>
        <p:spPr bwMode="auto">
          <a:xfrm>
            <a:off x="4267200" y="2514600"/>
            <a:ext cx="1143000" cy="896938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Рисунок 20"/>
          <p:cNvPicPr>
            <a:picLocks noChangeAspect="1"/>
          </p:cNvPicPr>
          <p:nvPr/>
        </p:nvPicPr>
        <p:blipFill>
          <a:blip r:embed="rId2" cstate="print"/>
          <a:srcRect l="15555" r="19115"/>
          <a:stretch>
            <a:fillRect/>
          </a:stretch>
        </p:blipFill>
        <p:spPr bwMode="auto">
          <a:xfrm>
            <a:off x="52388" y="1455738"/>
            <a:ext cx="1395412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Заголовок 15"/>
          <p:cNvSpPr>
            <a:spLocks noGrp="1"/>
          </p:cNvSpPr>
          <p:nvPr>
            <p:ph type="title"/>
          </p:nvPr>
        </p:nvSpPr>
        <p:spPr>
          <a:xfrm>
            <a:off x="304800" y="228600"/>
            <a:ext cx="8839200" cy="758825"/>
          </a:xfrm>
        </p:spPr>
        <p:txBody>
          <a:bodyPr/>
          <a:lstStyle/>
          <a:p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Завершение экзамена в аудитории ППЭ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r="12270" b="6478"/>
          <a:stretch/>
        </p:blipFill>
        <p:spPr>
          <a:xfrm>
            <a:off x="7297227" y="5013176"/>
            <a:ext cx="1661723" cy="148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1141" name="Прямоугольник 1"/>
          <p:cNvSpPr>
            <a:spLocks noChangeArrowheads="1"/>
          </p:cNvSpPr>
          <p:nvPr/>
        </p:nvSpPr>
        <p:spPr bwMode="auto">
          <a:xfrm>
            <a:off x="1600200" y="1524000"/>
            <a:ext cx="7100888" cy="1093788"/>
          </a:xfrm>
          <a:prstGeom prst="rect">
            <a:avLst/>
          </a:prstGeom>
          <a:solidFill>
            <a:schemeClr val="bg1"/>
          </a:solidFill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 lIns="107287" tIns="53643" rIns="107287" bIns="53643">
            <a:spAutoFit/>
          </a:bodyPr>
          <a:lstStyle/>
          <a:p>
            <a:pPr indent="231775" algn="just">
              <a:tabLst>
                <a:tab pos="3203575" algn="r"/>
              </a:tabLst>
            </a:pPr>
            <a:r>
              <a:rPr lang="ru-RU" sz="1600">
                <a:solidFill>
                  <a:srgbClr val="002060"/>
                </a:solidFill>
                <a:latin typeface="Arial" charset="0"/>
                <a:ea typeface="Times New Roman" pitchFamily="18" charset="0"/>
                <a:cs typeface="Arial" charset="0"/>
              </a:rPr>
              <a:t>по завершении сбора ЭМ, подписания протокола проведения экзамена в аудитории (ППЭ-05-02) и упаковки ЭМ объявить данные протокола ППЭ-05-02  на камеру видеонаблюдения</a:t>
            </a:r>
          </a:p>
          <a:p>
            <a:pPr indent="231775" algn="just">
              <a:tabLst>
                <a:tab pos="3203575" algn="r"/>
              </a:tabLst>
            </a:pPr>
            <a:r>
              <a:rPr lang="ru-RU" sz="1600">
                <a:solidFill>
                  <a:srgbClr val="002060"/>
                </a:solidFill>
                <a:latin typeface="Arial" charset="0"/>
                <a:ea typeface="Times New Roman" pitchFamily="18" charset="0"/>
                <a:cs typeface="Arial" charset="0"/>
              </a:rPr>
              <a:t>продемонстрировать запечатанные ВДП с ЭМ</a:t>
            </a:r>
          </a:p>
        </p:txBody>
      </p:sp>
      <p:sp>
        <p:nvSpPr>
          <p:cNvPr id="91142" name="Прямоугольник 21"/>
          <p:cNvSpPr>
            <a:spLocks noChangeArrowheads="1"/>
          </p:cNvSpPr>
          <p:nvPr/>
        </p:nvSpPr>
        <p:spPr bwMode="auto">
          <a:xfrm>
            <a:off x="1524000" y="762000"/>
            <a:ext cx="4068763" cy="663575"/>
          </a:xfrm>
          <a:prstGeom prst="rect">
            <a:avLst/>
          </a:prstGeom>
          <a:solidFill>
            <a:schemeClr val="bg1"/>
          </a:solidFill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 lIns="107287" tIns="53643" rIns="107287" bIns="53643">
            <a:spAutoFit/>
          </a:bodyPr>
          <a:lstStyle/>
          <a:p>
            <a:pPr indent="231775" algn="just">
              <a:tabLst>
                <a:tab pos="3203575" algn="r"/>
              </a:tabLst>
            </a:pPr>
            <a:r>
              <a:rPr lang="ru-RU" sz="1800" b="1">
                <a:solidFill>
                  <a:srgbClr val="002060"/>
                </a:solidFill>
                <a:latin typeface="Arial" charset="0"/>
                <a:ea typeface="Times New Roman" pitchFamily="18" charset="0"/>
                <a:cs typeface="Arial" charset="0"/>
              </a:rPr>
              <a:t>Организатор в аудитории должен:</a:t>
            </a:r>
          </a:p>
        </p:txBody>
      </p:sp>
      <p:sp>
        <p:nvSpPr>
          <p:cNvPr id="91143" name="Прямоугольник 1"/>
          <p:cNvSpPr>
            <a:spLocks noChangeArrowheads="1"/>
          </p:cNvSpPr>
          <p:nvPr/>
        </p:nvSpPr>
        <p:spPr bwMode="auto">
          <a:xfrm>
            <a:off x="533400" y="2895600"/>
            <a:ext cx="7100888" cy="2816225"/>
          </a:xfrm>
          <a:prstGeom prst="rect">
            <a:avLst/>
          </a:prstGeom>
          <a:solidFill>
            <a:schemeClr val="bg1"/>
          </a:solidFill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 lIns="107287" tIns="53643" rIns="107287" bIns="53643">
            <a:spAutoFit/>
          </a:bodyPr>
          <a:lstStyle/>
          <a:p>
            <a:pPr indent="231775" algn="just">
              <a:tabLst>
                <a:tab pos="3203575" algn="r"/>
              </a:tabLst>
            </a:pPr>
            <a:r>
              <a:rPr lang="ru-RU" sz="1600">
                <a:solidFill>
                  <a:srgbClr val="002060"/>
                </a:solidFill>
                <a:latin typeface="Arial" charset="0"/>
                <a:ea typeface="Times New Roman" pitchFamily="18" charset="0"/>
                <a:cs typeface="Arial" charset="0"/>
              </a:rPr>
              <a:t>По окончании времени выполнения экзаменационной работы участниками экзамена организатор извлекает электронный носитель с ЭМ из </a:t>
            </a:r>
            <a:r>
              <a:rPr lang="en-US" sz="1600">
                <a:solidFill>
                  <a:srgbClr val="002060"/>
                </a:solidFill>
                <a:latin typeface="Arial" charset="0"/>
                <a:ea typeface="Times New Roman" pitchFamily="18" charset="0"/>
                <a:cs typeface="Arial" charset="0"/>
              </a:rPr>
              <a:t>CD</a:t>
            </a:r>
            <a:r>
              <a:rPr lang="ru-RU" sz="1600">
                <a:solidFill>
                  <a:srgbClr val="002060"/>
                </a:solidFill>
                <a:latin typeface="Arial" charset="0"/>
                <a:ea typeface="Times New Roman" pitchFamily="18" charset="0"/>
                <a:cs typeface="Arial" charset="0"/>
              </a:rPr>
              <a:t> (</a:t>
            </a:r>
            <a:r>
              <a:rPr lang="en-US" sz="1600">
                <a:solidFill>
                  <a:srgbClr val="002060"/>
                </a:solidFill>
                <a:latin typeface="Arial" charset="0"/>
                <a:ea typeface="Times New Roman" pitchFamily="18" charset="0"/>
                <a:cs typeface="Arial" charset="0"/>
              </a:rPr>
              <a:t>DVD</a:t>
            </a:r>
            <a:r>
              <a:rPr lang="ru-RU" sz="1600">
                <a:solidFill>
                  <a:srgbClr val="002060"/>
                </a:solidFill>
                <a:latin typeface="Arial" charset="0"/>
                <a:ea typeface="Times New Roman" pitchFamily="18" charset="0"/>
                <a:cs typeface="Arial" charset="0"/>
              </a:rPr>
              <a:t>)-привода, убирает его в тот же сейф-пакет для передачи руководителю ППЭ  и ожидает технического специалиста. Извлечение электронного носителя после начала печати ЭМ до завершения времени выполнения экзаменационной работы запрещается, за исключением случаев использования резервного электронного носителя. </a:t>
            </a:r>
          </a:p>
          <a:p>
            <a:pPr indent="231775" algn="just">
              <a:tabLst>
                <a:tab pos="3203575" algn="r"/>
              </a:tabLst>
            </a:pPr>
            <a:r>
              <a:rPr lang="ru-RU" sz="1600">
                <a:solidFill>
                  <a:srgbClr val="002060"/>
                </a:solidFill>
                <a:latin typeface="Arial" charset="0"/>
                <a:ea typeface="Times New Roman" pitchFamily="18" charset="0"/>
                <a:cs typeface="Arial" charset="0"/>
              </a:rPr>
              <a:t>После печати техническим специалистом протокола печати ЭМ в аудитории (форма ППЭ-23) организаторы в аудитории подписывают его и передают в Штаб ППЭ вместе с остальными формами ППЭ.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4"/>
          <p:cNvSpPr>
            <a:spLocks noChangeArrowheads="1"/>
          </p:cNvSpPr>
          <p:nvPr/>
        </p:nvSpPr>
        <p:spPr bwMode="auto">
          <a:xfrm>
            <a:off x="457200" y="609600"/>
            <a:ext cx="8534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400" b="1">
                <a:solidFill>
                  <a:srgbClr val="002060"/>
                </a:solidFill>
                <a:latin typeface="Arial" charset="0"/>
                <a:cs typeface="Arial" charset="0"/>
              </a:rPr>
              <a:t>По завершении сбора и упаковки ЭМ в аудитории</a:t>
            </a:r>
          </a:p>
        </p:txBody>
      </p:sp>
      <p:sp>
        <p:nvSpPr>
          <p:cNvPr id="189443" name="TextBox 8"/>
          <p:cNvSpPr txBox="1">
            <a:spLocks noChangeArrowheads="1"/>
          </p:cNvSpPr>
          <p:nvPr/>
        </p:nvSpPr>
        <p:spPr bwMode="auto">
          <a:xfrm>
            <a:off x="457200" y="1143000"/>
            <a:ext cx="8534400" cy="835025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CC66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tIns="108000" bIns="108000">
            <a:spAutoFit/>
          </a:bodyPr>
          <a:lstStyle/>
          <a:p>
            <a:pPr algn="just" defTabSz="1028700">
              <a:tabLst>
                <a:tab pos="130175" algn="l"/>
              </a:tabLst>
              <a:defRPr/>
            </a:pPr>
            <a:r>
              <a:rPr lang="ru-RU" sz="2000" b="1" i="1" dirty="0">
                <a:solidFill>
                  <a:srgbClr val="262673"/>
                </a:solidFill>
                <a:latin typeface="Arial" pitchFamily="34" charset="0"/>
                <a:cs typeface="Arial" pitchFamily="34" charset="0"/>
              </a:rPr>
              <a:t>ответственный организатор  </a:t>
            </a: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 центре видимости камеры  видеонаблюдения </a:t>
            </a:r>
            <a:r>
              <a:rPr lang="ru-RU" sz="2000" b="1" i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объявляет</a:t>
            </a: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 об окончании экзамена</a:t>
            </a:r>
            <a:endParaRPr lang="ru-RU" sz="2000" b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57200" y="2057400"/>
            <a:ext cx="8534400" cy="2373313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CC66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tIns="108000" bIns="108000">
            <a:spAutoFit/>
          </a:bodyPr>
          <a:lstStyle/>
          <a:p>
            <a:pPr algn="just" defTabSz="1028700">
              <a:tabLst>
                <a:tab pos="130175" algn="l"/>
              </a:tabLst>
              <a:defRPr/>
            </a:pP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ответственный организатор </a:t>
            </a: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после проведения сбора  экзаменационных материалов и подписания протокола проведения экзамена в аудитории (форма </a:t>
            </a:r>
            <a:r>
              <a:rPr lang="ru-RU" sz="20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ППЭ-05-02</a:t>
            </a: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) громко </a:t>
            </a:r>
            <a:r>
              <a:rPr lang="ru-RU" sz="2000" b="1" i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объявляет</a:t>
            </a: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все данные протокола</a:t>
            </a: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, в том числе  </a:t>
            </a:r>
            <a:r>
              <a:rPr lang="ru-RU" sz="2000" i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наименование предмета</a:t>
            </a: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000" i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количество участников</a:t>
            </a: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ЕГЭ в данной аудитории и </a:t>
            </a:r>
            <a:r>
              <a:rPr lang="ru-RU" sz="2000" i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количество экзаменационных материалов</a:t>
            </a: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(использованных и неиспользованных), а также  время  подписания  протокола 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57200" y="4495800"/>
            <a:ext cx="8534400" cy="1141413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CC66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tIns="108000" bIns="108000">
            <a:spAutoFit/>
          </a:bodyPr>
          <a:lstStyle/>
          <a:p>
            <a:pPr algn="just" defTabSz="1028700">
              <a:tabLst>
                <a:tab pos="130175" algn="l"/>
              </a:tabLst>
              <a:defRPr/>
            </a:pP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демонстрирует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на камеру видеонаблюдения запечатанные возвратные доставочные пакеты с экзаменационными материалами участников ЕГЭ</a:t>
            </a:r>
          </a:p>
        </p:txBody>
      </p:sp>
      <p:sp>
        <p:nvSpPr>
          <p:cNvPr id="189446" name="TextBox 10"/>
          <p:cNvSpPr txBox="1">
            <a:spLocks noChangeArrowheads="1"/>
          </p:cNvSpPr>
          <p:nvPr/>
        </p:nvSpPr>
        <p:spPr bwMode="auto">
          <a:xfrm>
            <a:off x="457200" y="5791200"/>
            <a:ext cx="8534400" cy="833438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CC66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tIns="108000" bIns="108000">
            <a:spAutoFit/>
          </a:bodyPr>
          <a:lstStyle/>
          <a:p>
            <a:pPr defTabSz="1028700">
              <a:tabLst>
                <a:tab pos="130175" algn="l"/>
              </a:tabLst>
              <a:defRPr/>
            </a:pPr>
            <a:r>
              <a:rPr lang="ru-RU" sz="2000" b="1" i="1" dirty="0">
                <a:solidFill>
                  <a:srgbClr val="262673"/>
                </a:solidFill>
                <a:latin typeface="Arial" pitchFamily="34" charset="0"/>
                <a:cs typeface="Arial" pitchFamily="34" charset="0"/>
              </a:rPr>
              <a:t>по завершении соответствующих процедур проходят в Штаб ППЭ и передают ЭМ руководителю ППЭ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Заголовок 37"/>
          <p:cNvSpPr>
            <a:spLocks noGrp="1"/>
          </p:cNvSpPr>
          <p:nvPr>
            <p:ph type="title"/>
          </p:nvPr>
        </p:nvSpPr>
        <p:spPr>
          <a:xfrm>
            <a:off x="838200" y="457200"/>
            <a:ext cx="8305800" cy="515938"/>
          </a:xfrm>
        </p:spPr>
        <p:txBody>
          <a:bodyPr/>
          <a:lstStyle/>
          <a:p>
            <a:r>
              <a:rPr lang="ru-RU" sz="2400" smtClean="0">
                <a:latin typeface="Arial" charset="0"/>
                <a:cs typeface="Arial" charset="0"/>
              </a:rPr>
              <a:t>Завершение экзамена в аудитории ППЭ </a:t>
            </a:r>
          </a:p>
        </p:txBody>
      </p:sp>
      <p:sp>
        <p:nvSpPr>
          <p:cNvPr id="93187" name="Содержимое 38"/>
          <p:cNvSpPr>
            <a:spLocks noGrp="1"/>
          </p:cNvSpPr>
          <p:nvPr>
            <p:ph idx="1"/>
          </p:nvPr>
        </p:nvSpPr>
        <p:spPr>
          <a:xfrm>
            <a:off x="382588" y="1250950"/>
            <a:ext cx="7348537" cy="693738"/>
          </a:xfrm>
          <a:solidFill>
            <a:schemeClr val="bg1"/>
          </a:solidFill>
          <a:ln>
            <a:solidFill>
              <a:srgbClr val="CC6600"/>
            </a:solidFill>
          </a:ln>
        </p:spPr>
        <p:txBody>
          <a:bodyPr/>
          <a:lstStyle/>
          <a:p>
            <a:pPr marL="41275" indent="328613" algn="ctr">
              <a:buFontTx/>
              <a:buNone/>
            </a:pPr>
            <a:r>
              <a:rPr lang="ru-RU" sz="1800" smtClean="0">
                <a:solidFill>
                  <a:srgbClr val="002060"/>
                </a:solidFill>
                <a:latin typeface="Arial" charset="0"/>
                <a:cs typeface="Arial" charset="0"/>
              </a:rPr>
              <a:t>Действия, приведенные ниже, выполняются после того, </a:t>
            </a:r>
            <a:br>
              <a:rPr lang="ru-RU" sz="180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sz="1800" smtClean="0">
                <a:solidFill>
                  <a:srgbClr val="002060"/>
                </a:solidFill>
                <a:latin typeface="Arial" charset="0"/>
                <a:cs typeface="Arial" charset="0"/>
              </a:rPr>
              <a:t>как аудиторию покинут все участники экзамена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167438" y="5789613"/>
            <a:ext cx="2603500" cy="552450"/>
          </a:xfrm>
          <a:prstGeom prst="roundRect">
            <a:avLst/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7287" tIns="53643" rIns="107287" bIns="53643" anchor="ctr"/>
          <a:lstStyle/>
          <a:p>
            <a:pPr algn="ctr">
              <a:defRPr/>
            </a:pPr>
            <a:r>
              <a:rPr lang="ru-RU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Организатор 1, 2, </a:t>
            </a:r>
            <a:br>
              <a:rPr lang="ru-RU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технический специалист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84175" y="5789613"/>
            <a:ext cx="5437188" cy="552450"/>
          </a:xfrm>
          <a:prstGeom prst="roundRect">
            <a:avLst/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287" tIns="53643" rIns="107287" bIns="53643" anchor="ctr"/>
          <a:lstStyle/>
          <a:p>
            <a:pPr algn="ctr">
              <a:defRPr/>
            </a:pPr>
            <a:r>
              <a:rPr lang="ru-RU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Подпись протокола</a:t>
            </a:r>
            <a:endParaRPr lang="ru-RU" sz="16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67438" y="2224088"/>
            <a:ext cx="2603500" cy="557212"/>
          </a:xfrm>
          <a:prstGeom prst="roundRect">
            <a:avLst/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7287" tIns="53643" rIns="107287" bIns="53643" anchor="ctr"/>
          <a:lstStyle/>
          <a:p>
            <a:pPr algn="ctr">
              <a:defRPr/>
            </a:pPr>
            <a:r>
              <a:rPr lang="ru-RU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Технический специалист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82588" y="2224088"/>
            <a:ext cx="5435600" cy="557212"/>
          </a:xfrm>
          <a:prstGeom prst="roundRect">
            <a:avLst/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287" tIns="53643" rIns="107287" bIns="53643" anchor="ctr"/>
          <a:lstStyle/>
          <a:p>
            <a:pPr algn="ctr">
              <a:defRPr/>
            </a:pPr>
            <a:r>
              <a:rPr lang="ru-RU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Кнопка «Экзамен завершен» в ПО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6167438" y="2932113"/>
            <a:ext cx="2603500" cy="557212"/>
          </a:xfrm>
          <a:prstGeom prst="roundRect">
            <a:avLst/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7287" tIns="53643" rIns="107287" bIns="53643" anchor="ctr"/>
          <a:lstStyle/>
          <a:p>
            <a:pPr algn="ctr">
              <a:defRPr/>
            </a:pPr>
            <a:r>
              <a:rPr lang="ru-RU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Технический специалист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382588" y="2932113"/>
            <a:ext cx="5435600" cy="557212"/>
          </a:xfrm>
          <a:prstGeom prst="roundRect">
            <a:avLst/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287" tIns="53643" rIns="107287" bIns="53643" anchor="ctr"/>
          <a:lstStyle/>
          <a:p>
            <a:pPr algn="ctr">
              <a:defRPr/>
            </a:pPr>
            <a:r>
              <a:rPr lang="ru-RU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Выгружает электронный журнал работы </a:t>
            </a:r>
          </a:p>
          <a:p>
            <a:pPr algn="ctr">
              <a:defRPr/>
            </a:pPr>
            <a:r>
              <a:rPr lang="ru-RU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станции печати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6167438" y="3908425"/>
            <a:ext cx="2603500" cy="552450"/>
          </a:xfrm>
          <a:prstGeom prst="roundRect">
            <a:avLst/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7287" tIns="53643" rIns="107287" bIns="53643" anchor="ctr"/>
          <a:lstStyle/>
          <a:p>
            <a:pPr algn="ctr">
              <a:defRPr/>
            </a:pPr>
            <a:r>
              <a:rPr lang="ru-RU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Организатор 1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382588" y="3640138"/>
            <a:ext cx="5435600" cy="1208087"/>
          </a:xfrm>
          <a:prstGeom prst="roundRect">
            <a:avLst/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287" tIns="53643" rIns="107287" bIns="53643" anchor="ctr"/>
          <a:lstStyle/>
          <a:p>
            <a:pPr algn="ctr">
              <a:defRPr/>
            </a:pPr>
            <a:r>
              <a:rPr lang="ru-RU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Кнопка «Печать протокола» (у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казывается результат печати и использования ЭМ в аудитории, вводится для всех пунктов в открывшемся окне соответствующее количество экземпляров ЭМ), кнопка «Продолжить»</a:t>
            </a:r>
            <a:endParaRPr lang="ru-RU" sz="16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6167438" y="4978400"/>
            <a:ext cx="2603500" cy="554038"/>
          </a:xfrm>
          <a:prstGeom prst="roundRect">
            <a:avLst/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7287" tIns="53643" rIns="107287" bIns="53643" anchor="ctr"/>
          <a:lstStyle/>
          <a:p>
            <a:pPr algn="ctr">
              <a:defRPr/>
            </a:pPr>
            <a:r>
              <a:rPr lang="ru-RU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Организатор 1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82588" y="4935538"/>
            <a:ext cx="5430837" cy="717550"/>
          </a:xfrm>
          <a:prstGeom prst="roundRect">
            <a:avLst/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287" tIns="53643" rIns="107287" bIns="53643" anchor="ctr"/>
          <a:lstStyle/>
          <a:p>
            <a:pPr algn="ctr">
              <a:defRPr/>
            </a:pPr>
            <a:r>
              <a:rPr lang="ru-RU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Проверка правильности сведений указанных в протоколе, при необходимости повторная печать протокола</a:t>
            </a:r>
          </a:p>
        </p:txBody>
      </p:sp>
      <p:sp>
        <p:nvSpPr>
          <p:cNvPr id="19" name="Нашивка 18"/>
          <p:cNvSpPr/>
          <p:nvPr/>
        </p:nvSpPr>
        <p:spPr>
          <a:xfrm rot="10800000">
            <a:off x="5886450" y="2332038"/>
            <a:ext cx="212725" cy="284162"/>
          </a:xfrm>
          <a:prstGeom prst="chevron">
            <a:avLst/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anchor="ctr"/>
          <a:lstStyle/>
          <a:p>
            <a:pPr algn="ctr">
              <a:defRPr/>
            </a:pPr>
            <a:endParaRPr lang="ru-RU" sz="900">
              <a:solidFill>
                <a:schemeClr val="tx1"/>
              </a:solidFill>
            </a:endParaRPr>
          </a:p>
        </p:txBody>
      </p:sp>
      <p:sp>
        <p:nvSpPr>
          <p:cNvPr id="20" name="Нашивка 19"/>
          <p:cNvSpPr/>
          <p:nvPr/>
        </p:nvSpPr>
        <p:spPr>
          <a:xfrm rot="10800000">
            <a:off x="5886450" y="3041650"/>
            <a:ext cx="212725" cy="284163"/>
          </a:xfrm>
          <a:prstGeom prst="chevron">
            <a:avLst/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anchor="ctr"/>
          <a:lstStyle/>
          <a:p>
            <a:pPr algn="ctr">
              <a:defRPr/>
            </a:pPr>
            <a:endParaRPr lang="ru-RU" sz="900">
              <a:solidFill>
                <a:schemeClr val="tx1"/>
              </a:solidFill>
            </a:endParaRPr>
          </a:p>
        </p:txBody>
      </p:sp>
      <p:sp>
        <p:nvSpPr>
          <p:cNvPr id="21" name="Нашивка 20"/>
          <p:cNvSpPr/>
          <p:nvPr/>
        </p:nvSpPr>
        <p:spPr>
          <a:xfrm rot="10800000">
            <a:off x="5886450" y="4041775"/>
            <a:ext cx="212725" cy="284163"/>
          </a:xfrm>
          <a:prstGeom prst="chevron">
            <a:avLst/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anchor="ctr"/>
          <a:lstStyle/>
          <a:p>
            <a:pPr algn="ctr">
              <a:defRPr/>
            </a:pPr>
            <a:endParaRPr lang="ru-RU" sz="900">
              <a:solidFill>
                <a:schemeClr val="tx1"/>
              </a:solidFill>
            </a:endParaRPr>
          </a:p>
        </p:txBody>
      </p:sp>
      <p:sp>
        <p:nvSpPr>
          <p:cNvPr id="22" name="Нашивка 21"/>
          <p:cNvSpPr/>
          <p:nvPr/>
        </p:nvSpPr>
        <p:spPr>
          <a:xfrm rot="10800000">
            <a:off x="5884863" y="5113338"/>
            <a:ext cx="212725" cy="284162"/>
          </a:xfrm>
          <a:prstGeom prst="chevron">
            <a:avLst/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anchor="ctr"/>
          <a:lstStyle/>
          <a:p>
            <a:pPr algn="ctr">
              <a:defRPr/>
            </a:pPr>
            <a:endParaRPr lang="ru-RU" sz="900">
              <a:solidFill>
                <a:schemeClr val="tx1"/>
              </a:solidFill>
            </a:endParaRPr>
          </a:p>
        </p:txBody>
      </p:sp>
      <p:sp>
        <p:nvSpPr>
          <p:cNvPr id="23" name="Нашивка 22"/>
          <p:cNvSpPr/>
          <p:nvPr/>
        </p:nvSpPr>
        <p:spPr>
          <a:xfrm rot="10800000">
            <a:off x="5888038" y="5895975"/>
            <a:ext cx="212725" cy="284163"/>
          </a:xfrm>
          <a:prstGeom prst="chevron">
            <a:avLst/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anchor="ctr"/>
          <a:lstStyle/>
          <a:p>
            <a:pPr algn="ctr">
              <a:defRPr/>
            </a:pPr>
            <a:endParaRPr lang="ru-RU" sz="9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364538" cy="762000"/>
          </a:xfrm>
        </p:spPr>
        <p:txBody>
          <a:bodyPr/>
          <a:lstStyle/>
          <a:p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Видеонаблюдение в ППЭ: </a:t>
            </a:r>
            <a:b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трансляция и видеозапись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9600" y="2895600"/>
            <a:ext cx="8229600" cy="582613"/>
          </a:xfrm>
          <a:prstGeom prst="rect">
            <a:avLst/>
          </a:prstGeom>
          <a:solidFill>
            <a:schemeClr val="bg1"/>
          </a:solidFill>
          <a:ln w="12700">
            <a:solidFill>
              <a:srgbClr val="FF993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ru-RU" sz="16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Трансляция и видеозапись в Штабе ППЭ начинается до момента доставки ЭМ в ППЭ (</a:t>
            </a:r>
            <a:r>
              <a:rPr lang="ru-RU" sz="1600" b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до 07.30</a:t>
            </a:r>
            <a:r>
              <a:rPr lang="ru-RU" sz="16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) и завершается после передачи всех ЭМ члену ГЭК</a:t>
            </a:r>
          </a:p>
        </p:txBody>
      </p:sp>
      <p:sp>
        <p:nvSpPr>
          <p:cNvPr id="11268" name="Прямоугольник 6"/>
          <p:cNvSpPr>
            <a:spLocks noChangeArrowheads="1"/>
          </p:cNvSpPr>
          <p:nvPr/>
        </p:nvSpPr>
        <p:spPr bwMode="auto">
          <a:xfrm>
            <a:off x="609600" y="3733800"/>
            <a:ext cx="8229600" cy="827088"/>
          </a:xfrm>
          <a:prstGeom prst="rect">
            <a:avLst/>
          </a:prstGeom>
          <a:solidFill>
            <a:schemeClr val="bg1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>
                <a:solidFill>
                  <a:srgbClr val="006AB3"/>
                </a:solidFill>
                <a:latin typeface="Arial" charset="0"/>
                <a:cs typeface="Arial" charset="0"/>
              </a:rPr>
              <a:t>При сканировании ЭМ в ППЭ трансляция и видеозапись завершается после получения информации из РЦОИ об успешном получении  и расшифровке переданных пакетов с электронными образами ЭМ</a:t>
            </a:r>
            <a:endParaRPr lang="ru-RU" sz="1600" i="1">
              <a:solidFill>
                <a:srgbClr val="006AB3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9600" y="1371600"/>
            <a:ext cx="8229600" cy="1317625"/>
          </a:xfrm>
          <a:prstGeom prst="rect">
            <a:avLst/>
          </a:prstGeom>
          <a:solidFill>
            <a:schemeClr val="bg1"/>
          </a:solidFill>
          <a:ln w="9525">
            <a:solidFill>
              <a:srgbClr val="FF993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ru-RU" sz="16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Трансляция и видеозапись в аудитории проведения экзаменов осуществляется в режиме реального времени и начинается </a:t>
            </a:r>
            <a:r>
              <a:rPr lang="ru-RU" sz="1600" b="1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с 08.00 </a:t>
            </a:r>
            <a:r>
              <a:rPr lang="ru-RU" sz="16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по местному времени и завершается после зачитывания организатором  данных протокола о проведении экзамена в аудитории (форма ППЭ-05-02) и демонстрации на камеру запечатанных ВДП с ЭМ участников ЕГЭ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09600" y="4724400"/>
            <a:ext cx="8188325" cy="1563688"/>
          </a:xfrm>
          <a:prstGeom prst="rect">
            <a:avLst/>
          </a:prstGeom>
          <a:solidFill>
            <a:srgbClr val="025B94"/>
          </a:solidFill>
          <a:ln w="38100">
            <a:solidFill>
              <a:srgbClr val="FF993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ru-RU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случае отключения средств видеонаблюдения и  приостановления видеозаписи экзамена  </a:t>
            </a:r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более чем на 15 минут </a:t>
            </a:r>
            <a:r>
              <a:rPr lang="ru-RU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член ГЭК совместно с председателем ГЭК принимает решение об остановке экзамена с последующим аннулированием результатов участников ЕГЭ. </a:t>
            </a:r>
          </a:p>
          <a:p>
            <a:pPr algn="just">
              <a:defRPr/>
            </a:pPr>
            <a:r>
              <a:rPr lang="ru-RU" sz="1600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Организатор в аудитории обязан своевременно довести информацию </a:t>
            </a:r>
            <a:br>
              <a:rPr lang="ru-RU" sz="1600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 отключении средств видеонаблюдения до руководителя ППЭ и(или) члена ГЭК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686800" cy="990600"/>
          </a:xfrm>
        </p:spPr>
        <p:txBody>
          <a:bodyPr/>
          <a:lstStyle/>
          <a:p>
            <a:r>
              <a:rPr lang="ru-RU" sz="2400" smtClean="0">
                <a:latin typeface="Arial" charset="0"/>
                <a:cs typeface="Arial" charset="0"/>
              </a:rPr>
              <a:t>Завершение экзамена.</a:t>
            </a:r>
            <a:br>
              <a:rPr lang="ru-RU" sz="2400" smtClean="0">
                <a:latin typeface="Arial" charset="0"/>
                <a:cs typeface="Arial" charset="0"/>
              </a:rPr>
            </a:br>
            <a:r>
              <a:rPr lang="ru-RU" sz="2400" smtClean="0">
                <a:latin typeface="Arial" charset="0"/>
                <a:cs typeface="Arial" charset="0"/>
              </a:rPr>
              <a:t>ППЭ-23 «Протокол печати ЭМ в аудитории»</a:t>
            </a:r>
          </a:p>
        </p:txBody>
      </p:sp>
      <p:sp>
        <p:nvSpPr>
          <p:cNvPr id="94211" name="Прямоугольник 3"/>
          <p:cNvSpPr>
            <a:spLocks noChangeArrowheads="1"/>
          </p:cNvSpPr>
          <p:nvPr/>
        </p:nvSpPr>
        <p:spPr bwMode="auto">
          <a:xfrm>
            <a:off x="4772025" y="1484313"/>
            <a:ext cx="3813175" cy="3432175"/>
          </a:xfrm>
          <a:prstGeom prst="rect">
            <a:avLst/>
          </a:prstGeom>
          <a:solidFill>
            <a:schemeClr val="bg1"/>
          </a:solidFill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 lIns="107287" tIns="53643" rIns="107287" bIns="53643">
            <a:spAutoFit/>
          </a:bodyPr>
          <a:lstStyle/>
          <a:p>
            <a:pPr algn="just"/>
            <a:r>
              <a:rPr lang="ru-RU" sz="1800">
                <a:solidFill>
                  <a:srgbClr val="002060"/>
                </a:solidFill>
                <a:latin typeface="Arial" charset="0"/>
                <a:cs typeface="Arial" charset="0"/>
              </a:rPr>
              <a:t>После завершения экзамена в аудитории ППЭ производится заполнение, проверка правильности данных, указанных в протоколе, печать и подписание протокола ППЭ-23.</a:t>
            </a:r>
          </a:p>
          <a:p>
            <a:pPr algn="just"/>
            <a:endParaRPr lang="ru-RU" sz="180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algn="just"/>
            <a:r>
              <a:rPr lang="ru-RU" sz="1800">
                <a:solidFill>
                  <a:srgbClr val="002060"/>
                </a:solidFill>
                <a:latin typeface="Arial" charset="0"/>
                <a:cs typeface="Arial" charset="0"/>
              </a:rPr>
              <a:t>До передачи руководителю ППЭ протокол подписывают организаторы в аудитории проведения экзамена совместно с техническим специалистом.</a:t>
            </a:r>
          </a:p>
        </p:txBody>
      </p:sp>
      <p:pic>
        <p:nvPicPr>
          <p:cNvPr id="94212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57300"/>
            <a:ext cx="3657600" cy="5600700"/>
          </a:xfrm>
          <a:prstGeom prst="rect">
            <a:avLst/>
          </a:prstGeom>
          <a:noFill/>
          <a:ln w="9525">
            <a:solidFill>
              <a:srgbClr val="CC66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914400"/>
            <a:ext cx="109855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Заголовок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534400" cy="1066800"/>
          </a:xfrm>
        </p:spPr>
        <p:txBody>
          <a:bodyPr/>
          <a:lstStyle/>
          <a:p>
            <a:r>
              <a:rPr lang="ru-RU" sz="2400" smtClean="0">
                <a:latin typeface="Arial" charset="0"/>
                <a:cs typeface="Arial" charset="0"/>
              </a:rPr>
              <a:t>Завершение экзамена в аудитории: </a:t>
            </a:r>
            <a:br>
              <a:rPr lang="ru-RU" sz="2400" smtClean="0">
                <a:latin typeface="Arial" charset="0"/>
                <a:cs typeface="Arial" charset="0"/>
              </a:rPr>
            </a:br>
            <a:r>
              <a:rPr lang="ru-RU" sz="2400" smtClean="0">
                <a:latin typeface="Arial" charset="0"/>
                <a:cs typeface="Arial" charset="0"/>
              </a:rPr>
              <a:t>заполнение форм ППЭ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0"/>
            <a:ext cx="7848600" cy="4495800"/>
          </a:xfrm>
          <a:solidFill>
            <a:schemeClr val="bg1"/>
          </a:solidFill>
          <a:ln>
            <a:solidFill>
              <a:srgbClr val="CC6600"/>
            </a:solidFill>
          </a:ln>
        </p:spPr>
        <p:txBody>
          <a:bodyPr>
            <a:normAutofit fontScale="85000" lnSpcReduction="10000"/>
          </a:bodyPr>
          <a:lstStyle/>
          <a:p>
            <a:pPr lvl="1">
              <a:buFont typeface="Wingdings" panose="05000000000000000000" pitchFamily="2" charset="2"/>
              <a:buChar char="ü"/>
              <a:defRPr/>
            </a:pPr>
            <a:endParaRPr lang="ru-RU" sz="1400" dirty="0" smtClean="0"/>
          </a:p>
          <a:p>
            <a:pPr marL="457200" lvl="1" indent="0" algn="ctr">
              <a:buFontTx/>
              <a:buNone/>
              <a:defRPr/>
            </a:pP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Формы ППЭ не гасить «</a:t>
            </a: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» </a:t>
            </a:r>
          </a:p>
          <a:p>
            <a:pPr marL="457200" lvl="1" indent="0">
              <a:buFontTx/>
              <a:buNone/>
              <a:defRPr/>
            </a:pPr>
            <a:r>
              <a:rPr lang="ru-RU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Ответственный организатор в аудитории  завершает заполнение  следующих форм:</a:t>
            </a:r>
          </a:p>
          <a:p>
            <a:pPr marL="457200" lvl="1" indent="0">
              <a:buFontTx/>
              <a:buNone/>
              <a:defRPr/>
            </a:pPr>
            <a:endParaRPr lang="ru-RU" sz="20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ru-RU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формы </a:t>
            </a:r>
            <a:r>
              <a:rPr lang="ru-RU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ППЭ-05-02 «Протокол проведения ГИА в аудитории»; 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ru-RU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ф</a:t>
            </a:r>
            <a:r>
              <a:rPr lang="ru-RU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ормы  </a:t>
            </a:r>
            <a:r>
              <a:rPr lang="ru-RU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ППЭ-12-02 «Ведомость коррекции персональных данных участников ГИА в аудитории»;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ru-RU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формы </a:t>
            </a:r>
            <a:r>
              <a:rPr lang="ru-RU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ППЭ-12-03 «Ведомость использования дополнительных бланков ответов № 2»;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ru-RU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формы </a:t>
            </a:r>
            <a:r>
              <a:rPr lang="ru-RU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ППЭ-12-04-МАШ «Ведомость учета времени отсутствия участников ГИА в аудитории</a:t>
            </a:r>
            <a:r>
              <a:rPr lang="ru-RU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»</a:t>
            </a:r>
            <a:r>
              <a:rPr lang="ru-RU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ru-RU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служебные </a:t>
            </a:r>
            <a:r>
              <a:rPr lang="ru-RU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записки (</a:t>
            </a:r>
            <a:r>
              <a:rPr lang="ru-RU" sz="2000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при наличии</a:t>
            </a:r>
            <a:r>
              <a:rPr lang="ru-RU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endParaRPr lang="ru-RU" sz="20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457200" lvl="1" indent="0">
              <a:buFontTx/>
              <a:buNone/>
              <a:defRPr/>
            </a:pPr>
            <a:r>
              <a:rPr lang="ru-RU" sz="2000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ППЭ-05-01 «Список участников ГИА в аудитории ППЭ </a:t>
            </a:r>
          </a:p>
          <a:p>
            <a:pPr marL="457200" lvl="1" indent="0">
              <a:buFontTx/>
              <a:buNone/>
              <a:defRPr/>
            </a:pPr>
            <a:r>
              <a:rPr lang="ru-RU" sz="2000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ППЭ-16 «Расшифровка кодов образовательных организаций ППЭ»</a:t>
            </a:r>
            <a:endParaRPr lang="ru-RU" sz="20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1">
              <a:buFont typeface="Wingdings" panose="05000000000000000000" pitchFamily="2" charset="2"/>
              <a:buChar char="ü"/>
              <a:defRPr/>
            </a:pPr>
            <a:endParaRPr lang="ru-RU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45450" y="565150"/>
            <a:ext cx="109855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Заголовок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534400" cy="838200"/>
          </a:xfrm>
        </p:spPr>
        <p:txBody>
          <a:bodyPr/>
          <a:lstStyle/>
          <a:p>
            <a:r>
              <a:rPr lang="ru-RU" sz="2400" smtClean="0">
                <a:latin typeface="Arial" charset="0"/>
                <a:cs typeface="Arial" charset="0"/>
              </a:rPr>
              <a:t>Завершение экзамена: передача ЭМ руководителю ППЭ в Штабе ППЭ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2362200"/>
            <a:ext cx="8686800" cy="3803650"/>
          </a:xfrm>
          <a:solidFill>
            <a:schemeClr val="bg1"/>
          </a:solidFill>
          <a:ln>
            <a:solidFill>
              <a:srgbClr val="CC6600"/>
            </a:solidFill>
          </a:ln>
        </p:spPr>
        <p:txBody>
          <a:bodyPr>
            <a:normAutofit fontScale="92500"/>
          </a:bodyPr>
          <a:lstStyle/>
          <a:p>
            <a:pPr marL="0" indent="0" algn="just">
              <a:spcBef>
                <a:spcPts val="0"/>
              </a:spcBef>
              <a:buFontTx/>
              <a:buNone/>
              <a:defRPr/>
            </a:pPr>
            <a:r>
              <a:rPr lang="ru-RU" sz="1600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ЭМ</a:t>
            </a:r>
            <a:r>
              <a:rPr lang="ru-RU" sz="16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которые организаторы передают руководителю ППЭ:</a:t>
            </a:r>
            <a:endParaRPr lang="ru-RU" sz="1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ru-RU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запечатанный возвратный доставочный пакет с бланками регистрации, бланками ответов № 1, бланками ответов № 2 (лист 1 и лист 2), в том числе </a:t>
            </a:r>
            <a:r>
              <a:rPr lang="ru-RU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 ДБО № 2;</a:t>
            </a:r>
          </a:p>
          <a:p>
            <a:pPr algn="just">
              <a:spcBef>
                <a:spcPts val="0"/>
              </a:spcBef>
              <a:defRPr/>
            </a:pPr>
            <a:r>
              <a:rPr lang="ru-RU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КИМ участников ЕГЭ, вложенные в </a:t>
            </a:r>
            <a:r>
              <a:rPr lang="ru-RU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сейф-пакет;</a:t>
            </a:r>
            <a:endParaRPr lang="ru-RU" sz="1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ru-RU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электронный носитель в сейф-пакете, в котором он был выдан (</a:t>
            </a:r>
            <a:r>
              <a:rPr lang="ru-RU" sz="16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принимается </a:t>
            </a:r>
            <a:r>
              <a:rPr lang="ru-RU" sz="1600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по </a:t>
            </a:r>
            <a:r>
              <a:rPr lang="ru-RU" sz="16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форме </a:t>
            </a:r>
            <a:r>
              <a:rPr lang="ru-RU" sz="1600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600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ППЭ-14-04 </a:t>
            </a:r>
            <a:r>
              <a:rPr lang="ru-RU" sz="16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«Ведомость материалов доставочного сейф-пакета» под подпись ответственного </a:t>
            </a:r>
            <a:r>
              <a:rPr lang="ru-RU" sz="1600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организатора</a:t>
            </a:r>
            <a:r>
              <a:rPr lang="ru-RU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);</a:t>
            </a:r>
            <a:endParaRPr lang="ru-RU" sz="1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ru-RU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возвратный доставочный пакет с испорченными комплектами ЭМ;</a:t>
            </a:r>
          </a:p>
          <a:p>
            <a:pPr algn="just">
              <a:spcBef>
                <a:spcPts val="0"/>
              </a:spcBef>
              <a:defRPr/>
            </a:pPr>
            <a:r>
              <a:rPr lang="ru-RU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запечатанный конверт с использованными черновиками;</a:t>
            </a:r>
          </a:p>
          <a:p>
            <a:pPr algn="just">
              <a:spcBef>
                <a:spcPts val="0"/>
              </a:spcBef>
              <a:defRPr/>
            </a:pPr>
            <a:r>
              <a:rPr lang="ru-RU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неиспользованные черновики; </a:t>
            </a:r>
          </a:p>
          <a:p>
            <a:pPr algn="just">
              <a:spcBef>
                <a:spcPts val="0"/>
              </a:spcBef>
              <a:defRPr/>
            </a:pPr>
            <a:r>
              <a:rPr lang="ru-RU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формы </a:t>
            </a:r>
            <a:r>
              <a:rPr lang="ru-RU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ППЭ-05-02 «Протокол проведения ГИА в аудитории</a:t>
            </a:r>
            <a:r>
              <a:rPr lang="ru-RU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», ППЭ-12-02 </a:t>
            </a:r>
            <a:r>
              <a:rPr lang="ru-RU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«Ведомость коррекции персональных данных участников ГИА в аудитории</a:t>
            </a:r>
            <a:r>
              <a:rPr lang="ru-RU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», ППЭ-12-03 </a:t>
            </a:r>
            <a:r>
              <a:rPr lang="ru-RU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«Ведомость использования дополнительных бланков ответов № 2</a:t>
            </a:r>
            <a:r>
              <a:rPr lang="ru-RU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», ППЭ-12-04-МАШ </a:t>
            </a:r>
            <a:r>
              <a:rPr lang="ru-RU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«Ведомость учета времени отсутствия участников ГИА в аудитории</a:t>
            </a:r>
            <a:r>
              <a:rPr lang="ru-RU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», неиспользованные </a:t>
            </a:r>
            <a:r>
              <a:rPr lang="ru-RU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ДБО № </a:t>
            </a:r>
            <a:r>
              <a:rPr lang="ru-RU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2, служебные </a:t>
            </a:r>
            <a:r>
              <a:rPr lang="ru-RU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записки (</a:t>
            </a:r>
            <a:r>
              <a:rPr lang="ru-RU" sz="16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при наличии</a:t>
            </a:r>
            <a:r>
              <a:rPr lang="ru-RU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), протокол печати ЭМ на Станции печати ППЭ-23.</a:t>
            </a:r>
            <a:endParaRPr lang="ru-RU" sz="1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6261" name="TextBox 3"/>
          <p:cNvSpPr txBox="1">
            <a:spLocks noChangeArrowheads="1"/>
          </p:cNvSpPr>
          <p:nvPr/>
        </p:nvSpPr>
        <p:spPr bwMode="auto">
          <a:xfrm>
            <a:off x="304800" y="990600"/>
            <a:ext cx="7848600" cy="1169988"/>
          </a:xfrm>
          <a:prstGeom prst="rect">
            <a:avLst/>
          </a:prstGeom>
          <a:solidFill>
            <a:schemeClr val="bg1"/>
          </a:solidFill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>
                <a:solidFill>
                  <a:srgbClr val="FF0000"/>
                </a:solidFill>
                <a:latin typeface="Arial" charset="0"/>
                <a:ea typeface="Segoe UI" pitchFamily="34" charset="0"/>
                <a:cs typeface="Arial" charset="0"/>
              </a:rPr>
              <a:t>Организаторы в Штабе ППЭ с ЭМ передают ЭМ руководителю ППЭ в присутствии члена ГЭК  по форме ППЭ-14-02 «Ведомость выдачи и возврата экзаменационных материалов по аудиториям ППЭ».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>
                <a:solidFill>
                  <a:srgbClr val="FF0000"/>
                </a:solidFill>
                <a:latin typeface="Arial" charset="0"/>
                <a:ea typeface="Segoe UI" pitchFamily="34" charset="0"/>
                <a:cs typeface="Arial" charset="0"/>
              </a:rPr>
              <a:t>Прием ЭМ должен проводиться за специально отведенным столом, находящимся в зоне видимости камер видеонаблюдения.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92275" y="6248400"/>
            <a:ext cx="5975350" cy="523875"/>
          </a:xfrm>
          <a:prstGeom prst="rect">
            <a:avLst/>
          </a:prstGeom>
          <a:ln>
            <a:solidFill>
              <a:srgbClr val="CC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Организаторы покидают ППЭ после передачи всех ЭМ руководителю ППЭ и с разрешения руководителя ППЭ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19200"/>
            <a:ext cx="2085975" cy="2371725"/>
          </a:xfrm>
          <a:prstGeom prst="rect">
            <a:avLst/>
          </a:prstGeom>
          <a:noFill/>
          <a:ln w="9525">
            <a:solidFill>
              <a:srgbClr val="CC6600"/>
            </a:solidFill>
            <a:miter lim="800000"/>
            <a:headEnd/>
            <a:tailEnd/>
          </a:ln>
        </p:spPr>
      </p:pic>
      <p:pic>
        <p:nvPicPr>
          <p:cNvPr id="9728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219200"/>
            <a:ext cx="2076450" cy="2362200"/>
          </a:xfrm>
          <a:prstGeom prst="rect">
            <a:avLst/>
          </a:prstGeom>
          <a:noFill/>
          <a:ln w="9525">
            <a:solidFill>
              <a:srgbClr val="CC6600"/>
            </a:solidFill>
            <a:miter lim="800000"/>
            <a:headEnd/>
            <a:tailEnd/>
          </a:ln>
        </p:spPr>
      </p:pic>
      <p:pic>
        <p:nvPicPr>
          <p:cNvPr id="9728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219200"/>
            <a:ext cx="1752600" cy="2324100"/>
          </a:xfrm>
          <a:prstGeom prst="rect">
            <a:avLst/>
          </a:prstGeom>
          <a:noFill/>
          <a:ln w="9525">
            <a:solidFill>
              <a:srgbClr val="CC6600"/>
            </a:solidFill>
            <a:miter lim="800000"/>
            <a:headEnd/>
            <a:tailEnd/>
          </a:ln>
        </p:spPr>
      </p:pic>
      <p:pic>
        <p:nvPicPr>
          <p:cNvPr id="9728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1219200"/>
            <a:ext cx="2114550" cy="838200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97286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3657600"/>
            <a:ext cx="2133600" cy="990600"/>
          </a:xfrm>
          <a:prstGeom prst="rect">
            <a:avLst/>
          </a:prstGeom>
          <a:noFill/>
          <a:ln w="9525">
            <a:solidFill>
              <a:srgbClr val="FF9966"/>
            </a:solidFill>
            <a:miter lim="800000"/>
            <a:headEnd/>
            <a:tailEnd/>
          </a:ln>
        </p:spPr>
      </p:pic>
      <p:sp>
        <p:nvSpPr>
          <p:cNvPr id="97287" name="Прямоугольник 12"/>
          <p:cNvSpPr>
            <a:spLocks noChangeArrowheads="1"/>
          </p:cNvSpPr>
          <p:nvPr/>
        </p:nvSpPr>
        <p:spPr bwMode="auto">
          <a:xfrm>
            <a:off x="533400" y="3657600"/>
            <a:ext cx="1981200" cy="484188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lIns="52688" tIns="26344" rIns="52688" bIns="26344">
            <a:spAutoFit/>
          </a:bodyPr>
          <a:lstStyle/>
          <a:p>
            <a:pPr algn="ctr"/>
            <a:r>
              <a:rPr lang="ru-RU" altLang="ru-RU" b="1">
                <a:solidFill>
                  <a:srgbClr val="404040"/>
                </a:solidFill>
                <a:latin typeface="Candara" pitchFamily="34" charset="0"/>
              </a:rPr>
              <a:t>Использованные черновики</a:t>
            </a:r>
          </a:p>
        </p:txBody>
      </p:sp>
      <p:pic>
        <p:nvPicPr>
          <p:cNvPr id="49161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gray">
          <a:xfrm>
            <a:off x="457200" y="4495800"/>
            <a:ext cx="2133600" cy="1511300"/>
          </a:xfrm>
          <a:prstGeom prst="rect">
            <a:avLst/>
          </a:prstGeom>
          <a:noFill/>
          <a:ln w="25400" algn="ctr">
            <a:solidFill>
              <a:srgbClr val="FF9933"/>
            </a:solidFill>
            <a:miter lim="800000"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2971800" y="3581400"/>
            <a:ext cx="6096000" cy="2590800"/>
          </a:xfrm>
          <a:prstGeom prst="rect">
            <a:avLst/>
          </a:prstGeom>
          <a:ln>
            <a:solidFill>
              <a:srgbClr val="FF99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just">
              <a:defRPr/>
            </a:pPr>
            <a:endParaRPr lang="ru-RU" dirty="0">
              <a:solidFill>
                <a:srgbClr val="006AB3"/>
              </a:solidFill>
            </a:endParaRPr>
          </a:p>
          <a:p>
            <a:pPr algn="just">
              <a:defRPr/>
            </a:pPr>
            <a:endParaRPr lang="ru-RU" dirty="0">
              <a:solidFill>
                <a:srgbClr val="006AB3"/>
              </a:solidFill>
            </a:endParaRPr>
          </a:p>
          <a:p>
            <a:pPr algn="just">
              <a:defRPr/>
            </a:pPr>
            <a:endParaRPr lang="ru-RU" dirty="0">
              <a:solidFill>
                <a:srgbClr val="006AB3"/>
              </a:solidFill>
            </a:endParaRPr>
          </a:p>
          <a:p>
            <a:pPr algn="just">
              <a:defRPr/>
            </a:pPr>
            <a:endParaRPr lang="ru-RU" dirty="0">
              <a:solidFill>
                <a:srgbClr val="006AB3"/>
              </a:solidFill>
            </a:endParaRPr>
          </a:p>
          <a:p>
            <a:pPr algn="just">
              <a:defRPr/>
            </a:pPr>
            <a:endParaRPr lang="ru-RU" dirty="0">
              <a:solidFill>
                <a:srgbClr val="0033CC"/>
              </a:solidFill>
            </a:endParaRPr>
          </a:p>
          <a:p>
            <a:pPr algn="just">
              <a:defRPr/>
            </a:pPr>
            <a:r>
              <a:rPr lang="ru-RU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Список участников ГИА в аудитории ППЭ (ППЭ-05-01)</a:t>
            </a:r>
          </a:p>
          <a:p>
            <a:pPr algn="just">
              <a:defRPr/>
            </a:pPr>
            <a:r>
              <a:rPr lang="ru-RU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Протокол проведения ГИА в аудитории (ППЭ-05-02)</a:t>
            </a:r>
          </a:p>
          <a:p>
            <a:pPr algn="just">
              <a:defRPr/>
            </a:pPr>
            <a:r>
              <a:rPr lang="ru-RU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Ведомость коррекции персональных данных участников ГИА в аудитории (ППЭ-12-02)</a:t>
            </a:r>
          </a:p>
          <a:p>
            <a:pPr algn="just">
              <a:defRPr/>
            </a:pPr>
            <a:r>
              <a:rPr lang="ru-RU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Ведомость использования дополнительных бланков ответов №2 (ППЭ-12-03)</a:t>
            </a:r>
          </a:p>
          <a:p>
            <a:pPr algn="just">
              <a:defRPr/>
            </a:pPr>
            <a:r>
              <a:rPr lang="ru-RU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Ведомость учета времени отсутствия участников ГИА в аудитории (ППЭ-12-04-МАШ)</a:t>
            </a:r>
          </a:p>
          <a:p>
            <a:pPr algn="just">
              <a:defRPr/>
            </a:pPr>
            <a:r>
              <a:rPr lang="ru-RU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Расшифровка кодов образовательных организаций ППЭ (ППЭ-16)</a:t>
            </a:r>
          </a:p>
          <a:p>
            <a:pPr algn="just">
              <a:defRPr/>
            </a:pPr>
            <a:r>
              <a:rPr lang="ru-RU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Протокол печати полных комплектов ЭМ в аудитории (ППЭ-23)</a:t>
            </a:r>
          </a:p>
          <a:p>
            <a:pPr algn="just">
              <a:defRPr/>
            </a:pPr>
            <a:endParaRPr lang="ru-RU" dirty="0">
              <a:solidFill>
                <a:srgbClr val="0033CC"/>
              </a:solidFill>
            </a:endParaRPr>
          </a:p>
          <a:p>
            <a:pPr algn="just">
              <a:defRPr/>
            </a:pPr>
            <a:endParaRPr lang="ru-RU" dirty="0">
              <a:solidFill>
                <a:srgbClr val="C00000"/>
              </a:solidFill>
            </a:endParaRPr>
          </a:p>
          <a:p>
            <a:pPr algn="just">
              <a:defRPr/>
            </a:pPr>
            <a:endParaRPr lang="ru-RU" dirty="0">
              <a:solidFill>
                <a:srgbClr val="C00000"/>
              </a:solidFill>
            </a:endParaRPr>
          </a:p>
          <a:p>
            <a:pPr algn="just">
              <a:defRPr/>
            </a:pPr>
            <a:endParaRPr lang="ru-RU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dirty="0">
              <a:solidFill>
                <a:srgbClr val="006AB3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85800" y="6248400"/>
            <a:ext cx="1873250" cy="533400"/>
          </a:xfrm>
          <a:prstGeom prst="rect">
            <a:avLst/>
          </a:prstGeom>
          <a:ln>
            <a:solidFill>
              <a:srgbClr val="FF99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>
              <a:defRPr/>
            </a:pPr>
            <a:r>
              <a:rPr lang="ru-RU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Неиспользованные ВДП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048000" y="6248400"/>
            <a:ext cx="1873250" cy="533400"/>
          </a:xfrm>
          <a:prstGeom prst="rect">
            <a:avLst/>
          </a:prstGeom>
          <a:ln>
            <a:solidFill>
              <a:srgbClr val="FF99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>
              <a:defRPr/>
            </a:pPr>
            <a:r>
              <a:rPr lang="ru-RU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Неиспользованные ДБО № 2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562600" y="6248400"/>
            <a:ext cx="1873250" cy="533400"/>
          </a:xfrm>
          <a:prstGeom prst="rect">
            <a:avLst/>
          </a:prstGeom>
          <a:ln>
            <a:solidFill>
              <a:srgbClr val="FF99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>
              <a:defRPr/>
            </a:pPr>
            <a:r>
              <a:rPr lang="ru-RU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Служебные записки</a:t>
            </a:r>
          </a:p>
        </p:txBody>
      </p:sp>
      <p:sp>
        <p:nvSpPr>
          <p:cNvPr id="97293" name="Rectangle 4"/>
          <p:cNvSpPr>
            <a:spLocks noChangeArrowheads="1"/>
          </p:cNvSpPr>
          <p:nvPr/>
        </p:nvSpPr>
        <p:spPr bwMode="auto">
          <a:xfrm>
            <a:off x="301625" y="533400"/>
            <a:ext cx="8842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2800" b="1" i="1">
                <a:solidFill>
                  <a:srgbClr val="002060"/>
                </a:solidFill>
              </a:rPr>
              <a:t>Приемка ЭМ из аудитории в Штабе ППЭ</a:t>
            </a:r>
          </a:p>
        </p:txBody>
      </p:sp>
      <p:pic>
        <p:nvPicPr>
          <p:cNvPr id="97294" name="Picture 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2800" y="2209800"/>
            <a:ext cx="99060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95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15200" y="2819400"/>
            <a:ext cx="762000" cy="646113"/>
          </a:xfrm>
          <a:prstGeom prst="rect">
            <a:avLst/>
          </a:prstGeom>
          <a:noFill/>
          <a:ln w="19050">
            <a:solidFill>
              <a:srgbClr val="CC6600"/>
            </a:solidFill>
            <a:miter lim="800000"/>
            <a:headEnd/>
            <a:tailEnd/>
          </a:ln>
        </p:spPr>
      </p:pic>
      <p:pic>
        <p:nvPicPr>
          <p:cNvPr id="97296" name="Picture 1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76800" y="1981200"/>
            <a:ext cx="1219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ChangeArrowheads="1"/>
          </p:cNvSpPr>
          <p:nvPr/>
        </p:nvSpPr>
        <p:spPr bwMode="auto">
          <a:xfrm>
            <a:off x="457200" y="3124200"/>
            <a:ext cx="4953000" cy="762000"/>
          </a:xfrm>
          <a:prstGeom prst="rect">
            <a:avLst/>
          </a:prstGeom>
          <a:solidFill>
            <a:schemeClr val="bg1"/>
          </a:solidFill>
          <a:ln w="9360">
            <a:solidFill>
              <a:srgbClr val="CC66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>
              <a:solidFill>
                <a:srgbClr val="000000"/>
              </a:solidFill>
            </a:endParaRPr>
          </a:p>
        </p:txBody>
      </p:sp>
      <p:sp>
        <p:nvSpPr>
          <p:cNvPr id="104451" name="Rectangle 6"/>
          <p:cNvSpPr>
            <a:spLocks noChangeArrowheads="1"/>
          </p:cNvSpPr>
          <p:nvPr/>
        </p:nvSpPr>
        <p:spPr bwMode="auto">
          <a:xfrm>
            <a:off x="457200" y="3200400"/>
            <a:ext cx="5791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i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контролировать незамедлительный </a:t>
            </a:r>
          </a:p>
          <a:p>
            <a:pPr>
              <a:defRPr/>
            </a:pPr>
            <a:r>
              <a:rPr lang="ru-RU" sz="2000" b="1" i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выход</a:t>
            </a: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участников из ППЭ</a:t>
            </a:r>
          </a:p>
        </p:txBody>
      </p:sp>
      <p:pic>
        <p:nvPicPr>
          <p:cNvPr id="9830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2971800"/>
            <a:ext cx="990600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3" name="Text Box 10"/>
          <p:cNvSpPr txBox="1">
            <a:spLocks noChangeArrowheads="1"/>
          </p:cNvSpPr>
          <p:nvPr/>
        </p:nvSpPr>
        <p:spPr bwMode="auto">
          <a:xfrm>
            <a:off x="457200" y="1524000"/>
            <a:ext cx="8524875" cy="1449388"/>
          </a:xfrm>
          <a:prstGeom prst="rect">
            <a:avLst/>
          </a:prstGeom>
          <a:solidFill>
            <a:schemeClr val="bg1"/>
          </a:solidFill>
          <a:ln w="9360">
            <a:solidFill>
              <a:srgbClr val="CC6600"/>
            </a:solidFill>
            <a:miter lim="800000"/>
            <a:headEnd/>
            <a:tailEnd/>
          </a:ln>
        </p:spPr>
        <p:txBody>
          <a:bodyPr lIns="90000" tIns="108000" rIns="90000" bIns="1080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i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передать </a:t>
            </a: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руководителю ППЭ: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ППЭ-06-01</a:t>
            </a: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«Список участников ГИА образовательной организации»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ППЭ-06-02</a:t>
            </a: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«Список участников ГИА в ППЭ по алфавиту»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ППЭ-20</a:t>
            </a: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«Акт об идентификации личности участника ГИА»</a:t>
            </a:r>
          </a:p>
        </p:txBody>
      </p:sp>
      <p:sp>
        <p:nvSpPr>
          <p:cNvPr id="98310" name="Прямоугольник 8"/>
          <p:cNvSpPr>
            <a:spLocks noChangeArrowheads="1"/>
          </p:cNvSpPr>
          <p:nvPr/>
        </p:nvSpPr>
        <p:spPr bwMode="auto">
          <a:xfrm>
            <a:off x="457200" y="533400"/>
            <a:ext cx="8610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i="1">
                <a:solidFill>
                  <a:srgbClr val="002060"/>
                </a:solidFill>
                <a:cs typeface="Times New Roman" pitchFamily="18" charset="0"/>
              </a:rPr>
              <a:t>На этапе завершения экзамена организаторы вне аудитории должны:</a:t>
            </a: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457200" y="4953000"/>
            <a:ext cx="8474075" cy="11509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algn="ctr">
            <a:solidFill>
              <a:srgbClr val="CC66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115646" tIns="57824" rIns="115646" bIns="57824" anchor="ctr">
            <a:spAutoFit/>
          </a:bodyPr>
          <a:lstStyle/>
          <a:p>
            <a:pPr algn="just" defTabSz="1028700">
              <a:tabLst>
                <a:tab pos="130175" algn="l"/>
              </a:tabLst>
              <a:defRPr/>
            </a:pPr>
            <a:r>
              <a:rPr lang="ru-RU" sz="1600" dirty="0">
                <a:latin typeface="Times New Roman" pitchFamily="16" charset="0"/>
              </a:rPr>
              <a:t> </a:t>
            </a:r>
            <a:r>
              <a:rPr lang="ru-RU" sz="2000" b="1" i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Организаторы </a:t>
            </a: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покидают ППЭ после передачи всех экзаменационных материалов и документации (форм) руководителю ППЭ  и с разрешения руководителя ППЭ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1676400" y="4191000"/>
            <a:ext cx="5476875" cy="381000"/>
          </a:xfrm>
          <a:prstGeom prst="rect">
            <a:avLst/>
          </a:prstGeom>
          <a:noFill/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2800" b="1" i="1" kern="0" dirty="0">
                <a:solidFill>
                  <a:srgbClr val="0033CC"/>
                </a:solidFill>
                <a:latin typeface="Arial" pitchFamily="34" charset="0"/>
                <a:ea typeface="+mj-ea"/>
                <a:cs typeface="Arial" pitchFamily="34" charset="0"/>
              </a:rPr>
              <a:t>Завершение экзамена в ППЭ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1625" y="1493838"/>
            <a:ext cx="1096963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smtClean="0">
                <a:latin typeface="Arial" charset="0"/>
                <a:cs typeface="Arial" charset="0"/>
              </a:rPr>
              <a:t>Завершение экзамена в ППЭ</a:t>
            </a:r>
          </a:p>
        </p:txBody>
      </p:sp>
      <p:sp>
        <p:nvSpPr>
          <p:cNvPr id="99332" name="Объект 2"/>
          <p:cNvSpPr>
            <a:spLocks noGrp="1"/>
          </p:cNvSpPr>
          <p:nvPr>
            <p:ph idx="1"/>
          </p:nvPr>
        </p:nvSpPr>
        <p:spPr>
          <a:xfrm>
            <a:off x="1524000" y="1828800"/>
            <a:ext cx="6397625" cy="2247900"/>
          </a:xfrm>
          <a:solidFill>
            <a:schemeClr val="bg1"/>
          </a:solidFill>
          <a:ln>
            <a:solidFill>
              <a:srgbClr val="CC6600"/>
            </a:solidFill>
          </a:ln>
        </p:spPr>
        <p:txBody>
          <a:bodyPr/>
          <a:lstStyle/>
          <a:p>
            <a:pPr lvl="1">
              <a:buFont typeface="Wingdings" pitchFamily="2" charset="2"/>
              <a:buChar char="ü"/>
            </a:pPr>
            <a:endParaRPr lang="ru-RU" sz="1400" smtClean="0"/>
          </a:p>
          <a:p>
            <a:pPr>
              <a:buFontTx/>
              <a:buNone/>
            </a:pPr>
            <a:r>
              <a:rPr lang="ru-RU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выполнять все указания руководителя ППЭ и членов ГЭК, оказывать содействие в решении ситуаций, не предусмотренных нормативными и методическими документами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71550" y="4724400"/>
            <a:ext cx="6913563" cy="1441450"/>
          </a:xfrm>
          <a:prstGeom prst="rect">
            <a:avLst/>
          </a:prstGeom>
          <a:solidFill>
            <a:srgbClr val="012F4B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После завершения экзамена организаторы </a:t>
            </a:r>
            <a:br>
              <a:rPr lang="ru-RU" sz="2400" dirty="0">
                <a:latin typeface="Arial" pitchFamily="34" charset="0"/>
                <a:cs typeface="Arial" pitchFamily="34" charset="0"/>
              </a:rPr>
            </a:br>
            <a:r>
              <a:rPr lang="ru-RU" sz="2400" dirty="0">
                <a:latin typeface="Arial" pitchFamily="34" charset="0"/>
                <a:cs typeface="Arial" pitchFamily="34" charset="0"/>
              </a:rPr>
              <a:t>покидают ППЭ </a:t>
            </a:r>
            <a:br>
              <a:rPr lang="ru-RU" sz="2400" dirty="0">
                <a:latin typeface="Arial" pitchFamily="34" charset="0"/>
                <a:cs typeface="Arial" pitchFamily="34" charset="0"/>
              </a:rPr>
            </a:br>
            <a:r>
              <a:rPr lang="ru-RU" sz="2400" dirty="0">
                <a:latin typeface="Arial" pitchFamily="34" charset="0"/>
                <a:cs typeface="Arial" pitchFamily="34" charset="0"/>
              </a:rPr>
              <a:t>только по указанию руководителя ППЭ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2"/>
          <p:cNvSpPr txBox="1">
            <a:spLocks noChangeArrowheads="1"/>
          </p:cNvSpPr>
          <p:nvPr/>
        </p:nvSpPr>
        <p:spPr bwMode="auto">
          <a:xfrm>
            <a:off x="990600" y="836613"/>
            <a:ext cx="7543800" cy="5256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 eaLnBrk="1" hangingPunct="1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4400" i="1">
              <a:solidFill>
                <a:srgbClr val="000000"/>
              </a:solidFill>
            </a:endParaRPr>
          </a:p>
        </p:txBody>
      </p:sp>
      <p:sp>
        <p:nvSpPr>
          <p:cNvPr id="100355" name="Прямоугольник 2"/>
          <p:cNvSpPr>
            <a:spLocks noChangeArrowheads="1"/>
          </p:cNvSpPr>
          <p:nvPr/>
        </p:nvSpPr>
        <p:spPr bwMode="auto">
          <a:xfrm>
            <a:off x="2286000" y="1905000"/>
            <a:ext cx="4572000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>
                <a:solidFill>
                  <a:srgbClr val="000000"/>
                </a:solidFill>
                <a:latin typeface="Arial" charset="0"/>
                <a:cs typeface="Arial" charset="0"/>
              </a:rPr>
              <a:t>Материалы располагаются</a:t>
            </a: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>
                <a:solidFill>
                  <a:srgbClr val="000000"/>
                </a:solidFill>
                <a:latin typeface="Arial" charset="0"/>
                <a:cs typeface="Arial" charset="0"/>
              </a:rPr>
              <a:t>на сайте ГУ ЯО ЦОиККО</a:t>
            </a: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>
                <a:latin typeface="Arial" charset="0"/>
                <a:cs typeface="Arial" charset="0"/>
              </a:rPr>
              <a:t>http://coikko.ru </a:t>
            </a: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>
                <a:solidFill>
                  <a:srgbClr val="000000"/>
                </a:solidFill>
                <a:latin typeface="Arial" charset="0"/>
                <a:cs typeface="Arial" charset="0"/>
              </a:rPr>
              <a:t>в разделе Государственная итоговая аттестация, ГИА-11,</a:t>
            </a: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>
                <a:solidFill>
                  <a:srgbClr val="000000"/>
                </a:solidFill>
                <a:latin typeface="Arial" charset="0"/>
                <a:cs typeface="Arial" charset="0"/>
              </a:rPr>
              <a:t> Инструктивные методические материалы </a:t>
            </a: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i="1">
                <a:solidFill>
                  <a:srgbClr val="000000"/>
                </a:solidFill>
                <a:latin typeface="Arial" charset="0"/>
                <a:cs typeface="Arial" charset="0"/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CCFF"/>
        </a:solidFill>
        <a:ln w="25400" cap="flat" cmpd="sng" algn="ctr">
          <a:solidFill>
            <a:srgbClr val="CC6600"/>
          </a:solidFill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000000">
              <a:alpha val="50000"/>
            </a:srgbClr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CCFF"/>
        </a:solidFill>
        <a:ln w="25400" cap="flat" cmpd="sng" algn="ctr">
          <a:solidFill>
            <a:srgbClr val="CC6600"/>
          </a:solidFill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000000">
              <a:alpha val="50000"/>
            </a:srgbClr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14343</TotalTime>
  <Words>5415</Words>
  <Application>Microsoft Office PowerPoint</Application>
  <PresentationFormat>Экран (4:3)</PresentationFormat>
  <Paragraphs>860</Paragraphs>
  <Slides>96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96</vt:i4>
      </vt:variant>
    </vt:vector>
  </HeadingPairs>
  <TitlesOfParts>
    <vt:vector size="106" baseType="lpstr">
      <vt:lpstr>Times New Roman</vt:lpstr>
      <vt:lpstr>Arial</vt:lpstr>
      <vt:lpstr>Calibri</vt:lpstr>
      <vt:lpstr>Wingdings</vt:lpstr>
      <vt:lpstr>MS Gothic</vt:lpstr>
      <vt:lpstr>Verdana</vt:lpstr>
      <vt:lpstr>Segoe UI</vt:lpstr>
      <vt:lpstr>Candara</vt:lpstr>
      <vt:lpstr>Arial Unicode MS</vt:lpstr>
      <vt:lpstr>Оформление по умолчанию</vt:lpstr>
      <vt:lpstr>Подготовка лиц,  задействованных при проведении  государственной итоговой аттестации  по образовательным программам среднего общего образования в пункте проведения экзаменов (организаторы в аудитории,  организаторы вне аудитории)</vt:lpstr>
      <vt:lpstr>Слайд 2</vt:lpstr>
      <vt:lpstr>Слайд 3</vt:lpstr>
      <vt:lpstr>Слайд 4</vt:lpstr>
      <vt:lpstr>Слайд 5</vt:lpstr>
      <vt:lpstr>Слайд 6</vt:lpstr>
      <vt:lpstr>Подготовка экзамена: организация помещений и техническое оснащение ППЭ </vt:lpstr>
      <vt:lpstr>Подготовка экзамена: организация помещений и техническое оснащение ППЭ </vt:lpstr>
      <vt:lpstr>Видеонаблюдение в ППЭ:  трансляция и видеозапись</vt:lpstr>
      <vt:lpstr>Подготовка экзамена: аудитории ППЭ</vt:lpstr>
      <vt:lpstr>Подготовка экзамена: аудитории ППЭ</vt:lpstr>
      <vt:lpstr> Подготовка экзамена: аудитории ППЭ для проведения ЕГЭ по иностранному языку </vt:lpstr>
      <vt:lpstr>Подготовка экзамена:  особенности организации ППЭ и аудиторий  для участников ЕГЭ  с ОВЗ</vt:lpstr>
      <vt:lpstr>Подготовка экзамена: особенности организации аудиторий для участников ЕГЭ  с ОВЗ</vt:lpstr>
      <vt:lpstr>Подготовка экзамена: особенности организации аудиторий для участников ЕГЭ  с ОВЗ</vt:lpstr>
      <vt:lpstr>Подготовка экзамена: особенности организации аудиторий для участников ЕГЭ  с ОВЗ</vt:lpstr>
      <vt:lpstr>Подготовка экзамена: особенности организации аудиторий для участников ЕГЭ  с ОВЗ</vt:lpstr>
      <vt:lpstr>Подготовка экзамена: особенности организации ППЭ  и аудиторий для участников ЕГЭ  с ОВЗ  на дому/на базе медицинского учреждения</vt:lpstr>
      <vt:lpstr>Подготовка экзамена: лица, привлекаемые к проведению ЕГЭ</vt:lpstr>
      <vt:lpstr>Подготовка экзамена: лица, имеющие право находиться в ППЭ в день экзамена</vt:lpstr>
      <vt:lpstr>Подготовка экзамена: информационная безопасность</vt:lpstr>
      <vt:lpstr>Подготовка экзамена:  экзаменационные материалы</vt:lpstr>
      <vt:lpstr>Подготовка экзамена:  экзаменационные материалы</vt:lpstr>
      <vt:lpstr>Подготовка экзамена: доставка ЭМ в ППЭ</vt:lpstr>
      <vt:lpstr>Подготовка экзамена: упаковочный материал</vt:lpstr>
      <vt:lpstr>Подготовка экзамена: упаковочный материал</vt:lpstr>
      <vt:lpstr>Подготовка экзамена:  взаимодействие организатора вне аудитории и руководителя ППЭ до начала экзамена</vt:lpstr>
      <vt:lpstr>Явка в ППЭ (организатор, уполномоченный на проведение регистрации)</vt:lpstr>
      <vt:lpstr>Подготовка экзамена:  взаимодействие организатора в аудитории и руководителя ППЭ до начала экзамена</vt:lpstr>
      <vt:lpstr>Слайд 30</vt:lpstr>
      <vt:lpstr>Подготовка экзамена: действия организаторов ППЭ  до начала входа участников ЕГЭ</vt:lpstr>
      <vt:lpstr>Подготовка экзамена:  взаимодействие организатора вне аудитории и руководителя ППЭ до начала экзамена</vt:lpstr>
      <vt:lpstr>Слайд 33</vt:lpstr>
      <vt:lpstr>Подготовка экзамена: организация входа участников в ППЭ</vt:lpstr>
      <vt:lpstr>Слайд 35</vt:lpstr>
      <vt:lpstr>Подготовка экзамена: организация входа участников в ППЭ</vt:lpstr>
      <vt:lpstr>Подготовка экзамена: организация входа участников в ППЭ</vt:lpstr>
      <vt:lpstr>Слайд 38</vt:lpstr>
      <vt:lpstr>Слайд 39</vt:lpstr>
      <vt:lpstr>Подготовка экзамена: организация входа участников в ППЭ</vt:lpstr>
      <vt:lpstr>Слайд 41</vt:lpstr>
      <vt:lpstr>Слайд 42</vt:lpstr>
      <vt:lpstr>Подготовка экзамена: алгоритм действий в нестандартных ситуациях</vt:lpstr>
      <vt:lpstr>Слайд 44</vt:lpstr>
      <vt:lpstr>Слайд 45</vt:lpstr>
      <vt:lpstr>Слайд 46</vt:lpstr>
      <vt:lpstr>Слайд 47</vt:lpstr>
      <vt:lpstr>Слайд 48</vt:lpstr>
      <vt:lpstr>Слайд 49</vt:lpstr>
      <vt:lpstr>Подготовка экзамена:  действия организаторов  во время входа участников в ППЭ</vt:lpstr>
      <vt:lpstr>Подготовка экзамена: распределение участников по аудиториям</vt:lpstr>
      <vt:lpstr>Подготовка экзамена: форма ППЭ-05-01 </vt:lpstr>
      <vt:lpstr>Подготовка экзамена:  форма ППЭ-05-02 </vt:lpstr>
      <vt:lpstr>Подготовка экзамена: форма ППЭ-12-02 </vt:lpstr>
      <vt:lpstr>Подготовка экзамена: действия организаторов в аудитории  до начала экзамена</vt:lpstr>
      <vt:lpstr>Подготовка экзамена: выдача экзаменационных материалов руководителем ППЭ в Штабе ППЭ</vt:lpstr>
      <vt:lpstr>Подготовка экзамена:  новые формы ППЭ</vt:lpstr>
      <vt:lpstr>Слайд 58</vt:lpstr>
      <vt:lpstr>Организация печати ЭМ  в аудиториях ППЭ</vt:lpstr>
      <vt:lpstr>Проведение экзамена.  Подготовка к печати ЭМ в аудитории ППЭ</vt:lpstr>
      <vt:lpstr>Проведение экзамена.  Активация ключа</vt:lpstr>
      <vt:lpstr>Подготовка экзамена:  функции организатора в аудитории</vt:lpstr>
      <vt:lpstr>Подготовка экзамена:  функции организатора в аудитории</vt:lpstr>
      <vt:lpstr>Проведение экзамена:  инструктаж участников ЕГЭ и печать ЭМ</vt:lpstr>
      <vt:lpstr>Слайд 65</vt:lpstr>
      <vt:lpstr>Слайд 66</vt:lpstr>
      <vt:lpstr>Проведение экзамена:  проверка качества печати контрольного листа</vt:lpstr>
      <vt:lpstr>Проведение экзамена:  содержание полного комплекта ЭМ участника</vt:lpstr>
      <vt:lpstr>Проведение экзамена:  инструктаж участников ЕГЭ и печать ЭМ</vt:lpstr>
      <vt:lpstr>Проведение экзамена: алгоритм действий в нестандартных ситуациях</vt:lpstr>
      <vt:lpstr>Проведение экзамена: разрешенные средства</vt:lpstr>
      <vt:lpstr>Проведение экзамена: разрешенные дополнительные  средства обучения и воспитания</vt:lpstr>
      <vt:lpstr>Проведение экзамена:  действия организатора в аудитории</vt:lpstr>
      <vt:lpstr>Проведение экзамена:  действия организатора в аудитории </vt:lpstr>
      <vt:lpstr>Проведение экзамена: работа с формой ППЭ-12-04-МАШ «Ведомость учета времени отсутствия участников ГИА в аудитории»</vt:lpstr>
      <vt:lpstr>Проведение экзамена:  выдача дополнительных бланков ответов № 2</vt:lpstr>
      <vt:lpstr>Проведение экзамена:  возможные ситуации в аудитории во время экзамена,  оформление в ППЭ данных фактов </vt:lpstr>
      <vt:lpstr>Завершение экзамена: действия организаторов в аудитории</vt:lpstr>
      <vt:lpstr>Завершение экзамена в аудитории:  сбор экзаменационных материалов у участников</vt:lpstr>
      <vt:lpstr>Завершение экзамена в аудитории:  сбор экзаменационных материалов у участников</vt:lpstr>
      <vt:lpstr>Слайд 81</vt:lpstr>
      <vt:lpstr>Слайд 82</vt:lpstr>
      <vt:lpstr>Слайд 83</vt:lpstr>
      <vt:lpstr>Слайд 84</vt:lpstr>
      <vt:lpstr>Слайд 85</vt:lpstr>
      <vt:lpstr>Завершение экзамена: упаковка ЭМ</vt:lpstr>
      <vt:lpstr>Завершение экзамена в аудитории ППЭ</vt:lpstr>
      <vt:lpstr>Слайд 88</vt:lpstr>
      <vt:lpstr>Завершение экзамена в аудитории ППЭ </vt:lpstr>
      <vt:lpstr>Завершение экзамена. ППЭ-23 «Протокол печати ЭМ в аудитории»</vt:lpstr>
      <vt:lpstr>Завершение экзамена в аудитории:  заполнение форм ППЭ</vt:lpstr>
      <vt:lpstr>Завершение экзамена: передача ЭМ руководителю ППЭ в Штабе ППЭ</vt:lpstr>
      <vt:lpstr>Слайд 93</vt:lpstr>
      <vt:lpstr>Слайд 94</vt:lpstr>
      <vt:lpstr>Завершение экзамена в ППЭ</vt:lpstr>
      <vt:lpstr>Слайд 96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Платон</dc:creator>
  <cp:lastModifiedBy>СмирноваТА</cp:lastModifiedBy>
  <cp:revision>786</cp:revision>
  <cp:lastPrinted>1601-01-01T00:00:00Z</cp:lastPrinted>
  <dcterms:created xsi:type="dcterms:W3CDTF">1601-01-01T00:00:00Z</dcterms:created>
  <dcterms:modified xsi:type="dcterms:W3CDTF">2018-05-24T06:28:53Z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