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80"/>
  </p:notesMasterIdLst>
  <p:handoutMasterIdLst>
    <p:handoutMasterId r:id="rId81"/>
  </p:handoutMasterIdLst>
  <p:sldIdLst>
    <p:sldId id="864" r:id="rId2"/>
    <p:sldId id="893" r:id="rId3"/>
    <p:sldId id="919" r:id="rId4"/>
    <p:sldId id="907" r:id="rId5"/>
    <p:sldId id="892" r:id="rId6"/>
    <p:sldId id="879" r:id="rId7"/>
    <p:sldId id="856" r:id="rId8"/>
    <p:sldId id="869" r:id="rId9"/>
    <p:sldId id="870" r:id="rId10"/>
    <p:sldId id="894" r:id="rId11"/>
    <p:sldId id="796" r:id="rId12"/>
    <p:sldId id="897" r:id="rId13"/>
    <p:sldId id="903" r:id="rId14"/>
    <p:sldId id="899" r:id="rId15"/>
    <p:sldId id="878" r:id="rId16"/>
    <p:sldId id="863" r:id="rId17"/>
    <p:sldId id="895" r:id="rId18"/>
    <p:sldId id="946" r:id="rId19"/>
    <p:sldId id="948" r:id="rId20"/>
    <p:sldId id="947" r:id="rId21"/>
    <p:sldId id="949" r:id="rId22"/>
    <p:sldId id="536" r:id="rId23"/>
    <p:sldId id="874" r:id="rId24"/>
    <p:sldId id="962" r:id="rId25"/>
    <p:sldId id="961" r:id="rId26"/>
    <p:sldId id="904" r:id="rId27"/>
    <p:sldId id="905" r:id="rId28"/>
    <p:sldId id="891" r:id="rId29"/>
    <p:sldId id="906" r:id="rId30"/>
    <p:sldId id="900" r:id="rId31"/>
    <p:sldId id="901" r:id="rId32"/>
    <p:sldId id="797" r:id="rId33"/>
    <p:sldId id="902" r:id="rId34"/>
    <p:sldId id="875" r:id="rId35"/>
    <p:sldId id="859" r:id="rId36"/>
    <p:sldId id="876" r:id="rId37"/>
    <p:sldId id="908" r:id="rId38"/>
    <p:sldId id="963" r:id="rId39"/>
    <p:sldId id="950" r:id="rId40"/>
    <p:sldId id="909" r:id="rId41"/>
    <p:sldId id="910" r:id="rId42"/>
    <p:sldId id="881" r:id="rId43"/>
    <p:sldId id="923" r:id="rId44"/>
    <p:sldId id="956" r:id="rId45"/>
    <p:sldId id="939" r:id="rId46"/>
    <p:sldId id="941" r:id="rId47"/>
    <p:sldId id="942" r:id="rId48"/>
    <p:sldId id="958" r:id="rId49"/>
    <p:sldId id="955" r:id="rId50"/>
    <p:sldId id="954" r:id="rId51"/>
    <p:sldId id="957" r:id="rId52"/>
    <p:sldId id="918" r:id="rId53"/>
    <p:sldId id="943" r:id="rId54"/>
    <p:sldId id="944" r:id="rId55"/>
    <p:sldId id="926" r:id="rId56"/>
    <p:sldId id="951" r:id="rId57"/>
    <p:sldId id="921" r:id="rId58"/>
    <p:sldId id="929" r:id="rId59"/>
    <p:sldId id="952" r:id="rId60"/>
    <p:sldId id="953" r:id="rId61"/>
    <p:sldId id="927" r:id="rId62"/>
    <p:sldId id="930" r:id="rId63"/>
    <p:sldId id="931" r:id="rId64"/>
    <p:sldId id="932" r:id="rId65"/>
    <p:sldId id="964" r:id="rId66"/>
    <p:sldId id="922" r:id="rId67"/>
    <p:sldId id="882" r:id="rId68"/>
    <p:sldId id="884" r:id="rId69"/>
    <p:sldId id="885" r:id="rId70"/>
    <p:sldId id="883" r:id="rId71"/>
    <p:sldId id="886" r:id="rId72"/>
    <p:sldId id="890" r:id="rId73"/>
    <p:sldId id="933" r:id="rId74"/>
    <p:sldId id="959" r:id="rId75"/>
    <p:sldId id="935" r:id="rId76"/>
    <p:sldId id="936" r:id="rId77"/>
    <p:sldId id="937" r:id="rId78"/>
    <p:sldId id="960" r:id="rId79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EFB"/>
    <a:srgbClr val="CC6600"/>
    <a:srgbClr val="6699FF"/>
    <a:srgbClr val="0033CC"/>
    <a:srgbClr val="FF9933"/>
    <a:srgbClr val="0066FF"/>
    <a:srgbClr val="CCFF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006" autoAdjust="0"/>
    <p:restoredTop sz="98279" autoAdjust="0"/>
  </p:normalViewPr>
  <p:slideViewPr>
    <p:cSldViewPr>
      <p:cViewPr>
        <p:scale>
          <a:sx n="120" d="100"/>
          <a:sy n="120" d="100"/>
        </p:scale>
        <p:origin x="-137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112EB-49CC-4552-A9CE-0FC395ED87D4}" type="doc">
      <dgm:prSet loTypeId="urn:microsoft.com/office/officeart/2005/8/layout/vList4#1" loCatId="picture" qsTypeId="urn:microsoft.com/office/officeart/2005/8/quickstyle/simple1" qsCatId="simple" csTypeId="urn:microsoft.com/office/officeart/2005/8/colors/accent1_2" csCatId="accent1" phldr="1"/>
      <dgm:spPr/>
    </dgm:pt>
    <dgm:pt modelId="{303D319A-F4B4-4871-BC29-C481851D1F64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Оборудуется стационарными или переносными металлоискателями</a:t>
          </a:r>
          <a:endParaRPr lang="ru-RU" dirty="0"/>
        </a:p>
      </dgm:t>
    </dgm:pt>
    <dgm:pt modelId="{D66F7622-DB21-49CD-8ABB-5905DF1FF12A}" type="par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824E1F57-CC75-49FC-AABA-AD327D31A7C9}" type="sibTrans" cxnId="{E4426EEE-7BD2-4E1E-AD5C-782B8361AF8D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E09CB41-9176-4A65-B943-A7ABE1DA1172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Размещаются объявления  (таблички) о ведении видеонаблюдения и запрете наличия и использования средств связи </a:t>
          </a:r>
          <a:endParaRPr lang="ru-RU" dirty="0"/>
        </a:p>
      </dgm:t>
    </dgm:pt>
    <dgm:pt modelId="{AA9A60C6-CE79-4DA1-A40C-291E98B75B8C}" type="par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C8024B6C-5BAC-4C18-949C-5FC795BCA051}" type="sibTrans" cxnId="{649ECFA0-580D-456D-B703-CF514F14A726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1A7C8708-36B4-4CB6-A341-038BA8CC03CF}">
      <dgm:prSet phldrT="[Текст]"/>
      <dgm:spPr>
        <a:solidFill>
          <a:srgbClr val="006AB3"/>
        </a:solidFill>
      </dgm:spPr>
      <dgm:t>
        <a:bodyPr/>
        <a:lstStyle/>
        <a:p>
          <a:pPr algn="ctr"/>
          <a:r>
            <a:rPr lang="ru-RU" dirty="0" smtClean="0"/>
            <a:t>Помещение для руководителя оборудуется персональным компьютером, принтером и телефонной связью</a:t>
          </a:r>
          <a:endParaRPr lang="ru-RU" dirty="0"/>
        </a:p>
      </dgm:t>
    </dgm:pt>
    <dgm:pt modelId="{B7BEFCB3-AF06-4381-8BF6-6743F771989A}" type="par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225EEF1B-0571-4F49-8947-7CDD6DECE351}" type="sibTrans" cxnId="{9322E864-7C24-4A9A-950B-6BFF2B58A814}">
      <dgm:prSet/>
      <dgm:spPr/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D0515152-6129-4670-97BC-2AD7A5D748E4}" type="pres">
      <dgm:prSet presAssocID="{E1C112EB-49CC-4552-A9CE-0FC395ED87D4}" presName="linear" presStyleCnt="0">
        <dgm:presLayoutVars>
          <dgm:dir/>
          <dgm:resizeHandles val="exact"/>
        </dgm:presLayoutVars>
      </dgm:prSet>
      <dgm:spPr/>
    </dgm:pt>
    <dgm:pt modelId="{77C26BAA-8212-4B89-AF41-6F2D337413A4}" type="pres">
      <dgm:prSet presAssocID="{303D319A-F4B4-4871-BC29-C481851D1F64}" presName="comp" presStyleCnt="0"/>
      <dgm:spPr/>
    </dgm:pt>
    <dgm:pt modelId="{BD2B7015-69AA-49CB-8435-AFE6295B37A0}" type="pres">
      <dgm:prSet presAssocID="{303D319A-F4B4-4871-BC29-C481851D1F64}" presName="box" presStyleLbl="node1" presStyleIdx="0" presStyleCnt="3" custScaleX="99994" custScaleY="99492" custLinFactNeighborX="3" custLinFactNeighborY="-32908"/>
      <dgm:spPr/>
      <dgm:t>
        <a:bodyPr/>
        <a:lstStyle/>
        <a:p>
          <a:endParaRPr lang="ru-RU"/>
        </a:p>
      </dgm:t>
    </dgm:pt>
    <dgm:pt modelId="{5700CE9A-EF3C-47A6-BD6A-68247CAB2DCB}" type="pres">
      <dgm:prSet presAssocID="{303D319A-F4B4-4871-BC29-C481851D1F64}" presName="img" presStyleLbl="fgImgPlace1" presStyleIdx="0" presStyleCnt="3" custScaleX="73309" custLinFactNeighborX="-9047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8000" b="-8000"/>
          </a:stretch>
        </a:blipFill>
      </dgm:spPr>
    </dgm:pt>
    <dgm:pt modelId="{F5662347-2270-4C95-8007-4C66BA933918}" type="pres">
      <dgm:prSet presAssocID="{303D319A-F4B4-4871-BC29-C481851D1F6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2D85A-6E23-47EB-9E40-B707D697CFA6}" type="pres">
      <dgm:prSet presAssocID="{824E1F57-CC75-49FC-AABA-AD327D31A7C9}" presName="spacer" presStyleCnt="0"/>
      <dgm:spPr/>
    </dgm:pt>
    <dgm:pt modelId="{74D123C0-C1F0-4C3C-BF26-71BB25CA6268}" type="pres">
      <dgm:prSet presAssocID="{1E09CB41-9176-4A65-B943-A7ABE1DA1172}" presName="comp" presStyleCnt="0"/>
      <dgm:spPr/>
    </dgm:pt>
    <dgm:pt modelId="{E20F9051-1F62-41A3-87AF-C852F4965754}" type="pres">
      <dgm:prSet presAssocID="{1E09CB41-9176-4A65-B943-A7ABE1DA1172}" presName="box" presStyleLbl="node1" presStyleIdx="1" presStyleCnt="3" custScaleX="99994" custScaleY="99492"/>
      <dgm:spPr/>
      <dgm:t>
        <a:bodyPr/>
        <a:lstStyle/>
        <a:p>
          <a:endParaRPr lang="ru-RU"/>
        </a:p>
      </dgm:t>
    </dgm:pt>
    <dgm:pt modelId="{34B13FDC-1610-4A13-8577-541FA2FBD980}" type="pres">
      <dgm:prSet presAssocID="{1E09CB41-9176-4A65-B943-A7ABE1DA1172}" presName="img" presStyleLbl="fgImgPlace1" presStyleIdx="1" presStyleCnt="3" custScaleX="73309" custLinFactNeighborX="-814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85AF11FE-7464-48D0-B826-E0E5917CCCC9}" type="pres">
      <dgm:prSet presAssocID="{1E09CB41-9176-4A65-B943-A7ABE1DA117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0F89E-E16A-4A47-B807-FEDB82CAF0B7}" type="pres">
      <dgm:prSet presAssocID="{C8024B6C-5BAC-4C18-949C-5FC795BCA051}" presName="spacer" presStyleCnt="0"/>
      <dgm:spPr/>
    </dgm:pt>
    <dgm:pt modelId="{5DC5EBD3-8522-4AD3-9F61-76E1602F2767}" type="pres">
      <dgm:prSet presAssocID="{1A7C8708-36B4-4CB6-A341-038BA8CC03CF}" presName="comp" presStyleCnt="0"/>
      <dgm:spPr/>
    </dgm:pt>
    <dgm:pt modelId="{B5FABB7E-2652-4BD7-98ED-6FDFBE6D5919}" type="pres">
      <dgm:prSet presAssocID="{1A7C8708-36B4-4CB6-A341-038BA8CC03CF}" presName="box" presStyleLbl="node1" presStyleIdx="2" presStyleCnt="3" custScaleX="99994" custScaleY="99492"/>
      <dgm:spPr/>
      <dgm:t>
        <a:bodyPr/>
        <a:lstStyle/>
        <a:p>
          <a:endParaRPr lang="ru-RU"/>
        </a:p>
      </dgm:t>
    </dgm:pt>
    <dgm:pt modelId="{5FA14DD7-EB23-4787-A604-3B18D441550E}" type="pres">
      <dgm:prSet presAssocID="{1A7C8708-36B4-4CB6-A341-038BA8CC03CF}" presName="img" presStyleLbl="fgImgPlace1" presStyleIdx="2" presStyleCnt="3" custScaleX="73309" custLinFactNeighborX="-8194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/>
          </a:stretch>
        </a:blipFill>
      </dgm:spPr>
    </dgm:pt>
    <dgm:pt modelId="{CF849611-B8C2-48E1-BD6F-4A3198970C07}" type="pres">
      <dgm:prSet presAssocID="{1A7C8708-36B4-4CB6-A341-038BA8CC03C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FC79C5-CB4D-468F-8985-F54F5A141120}" type="presOf" srcId="{E1C112EB-49CC-4552-A9CE-0FC395ED87D4}" destId="{D0515152-6129-4670-97BC-2AD7A5D748E4}" srcOrd="0" destOrd="0" presId="urn:microsoft.com/office/officeart/2005/8/layout/vList4#1"/>
    <dgm:cxn modelId="{E4426EEE-7BD2-4E1E-AD5C-782B8361AF8D}" srcId="{E1C112EB-49CC-4552-A9CE-0FC395ED87D4}" destId="{303D319A-F4B4-4871-BC29-C481851D1F64}" srcOrd="0" destOrd="0" parTransId="{D66F7622-DB21-49CD-8ABB-5905DF1FF12A}" sibTransId="{824E1F57-CC75-49FC-AABA-AD327D31A7C9}"/>
    <dgm:cxn modelId="{649ECFA0-580D-456D-B703-CF514F14A726}" srcId="{E1C112EB-49CC-4552-A9CE-0FC395ED87D4}" destId="{1E09CB41-9176-4A65-B943-A7ABE1DA1172}" srcOrd="1" destOrd="0" parTransId="{AA9A60C6-CE79-4DA1-A40C-291E98B75B8C}" sibTransId="{C8024B6C-5BAC-4C18-949C-5FC795BCA051}"/>
    <dgm:cxn modelId="{58F20F79-B3A0-4388-9E63-AFECD2806F89}" type="presOf" srcId="{1A7C8708-36B4-4CB6-A341-038BA8CC03CF}" destId="{B5FABB7E-2652-4BD7-98ED-6FDFBE6D5919}" srcOrd="0" destOrd="0" presId="urn:microsoft.com/office/officeart/2005/8/layout/vList4#1"/>
    <dgm:cxn modelId="{8CBA9807-E8CC-4606-8893-377D52CA34AD}" type="presOf" srcId="{1E09CB41-9176-4A65-B943-A7ABE1DA1172}" destId="{85AF11FE-7464-48D0-B826-E0E5917CCCC9}" srcOrd="1" destOrd="0" presId="urn:microsoft.com/office/officeart/2005/8/layout/vList4#1"/>
    <dgm:cxn modelId="{B3D1B261-5729-4169-933B-2D9976340F4A}" type="presOf" srcId="{1A7C8708-36B4-4CB6-A341-038BA8CC03CF}" destId="{CF849611-B8C2-48E1-BD6F-4A3198970C07}" srcOrd="1" destOrd="0" presId="urn:microsoft.com/office/officeart/2005/8/layout/vList4#1"/>
    <dgm:cxn modelId="{9322E864-7C24-4A9A-950B-6BFF2B58A814}" srcId="{E1C112EB-49CC-4552-A9CE-0FC395ED87D4}" destId="{1A7C8708-36B4-4CB6-A341-038BA8CC03CF}" srcOrd="2" destOrd="0" parTransId="{B7BEFCB3-AF06-4381-8BF6-6743F771989A}" sibTransId="{225EEF1B-0571-4F49-8947-7CDD6DECE351}"/>
    <dgm:cxn modelId="{8D28869F-7113-4F9E-A968-DB1DD280B9D6}" type="presOf" srcId="{1E09CB41-9176-4A65-B943-A7ABE1DA1172}" destId="{E20F9051-1F62-41A3-87AF-C852F4965754}" srcOrd="0" destOrd="0" presId="urn:microsoft.com/office/officeart/2005/8/layout/vList4#1"/>
    <dgm:cxn modelId="{7DCCC9A3-1584-444C-9444-E050501857EF}" type="presOf" srcId="{303D319A-F4B4-4871-BC29-C481851D1F64}" destId="{BD2B7015-69AA-49CB-8435-AFE6295B37A0}" srcOrd="0" destOrd="0" presId="urn:microsoft.com/office/officeart/2005/8/layout/vList4#1"/>
    <dgm:cxn modelId="{9737E7B9-FEC8-4ED9-8725-E01C3D93CE2F}" type="presOf" srcId="{303D319A-F4B4-4871-BC29-C481851D1F64}" destId="{F5662347-2270-4C95-8007-4C66BA933918}" srcOrd="1" destOrd="0" presId="urn:microsoft.com/office/officeart/2005/8/layout/vList4#1"/>
    <dgm:cxn modelId="{FABB20B0-8945-442E-9BBD-594AA89D3BBB}" type="presParOf" srcId="{D0515152-6129-4670-97BC-2AD7A5D748E4}" destId="{77C26BAA-8212-4B89-AF41-6F2D337413A4}" srcOrd="0" destOrd="0" presId="urn:microsoft.com/office/officeart/2005/8/layout/vList4#1"/>
    <dgm:cxn modelId="{6B27EAAC-E1C4-40FF-8899-F3778A6C68D4}" type="presParOf" srcId="{77C26BAA-8212-4B89-AF41-6F2D337413A4}" destId="{BD2B7015-69AA-49CB-8435-AFE6295B37A0}" srcOrd="0" destOrd="0" presId="urn:microsoft.com/office/officeart/2005/8/layout/vList4#1"/>
    <dgm:cxn modelId="{E9569E44-E786-4002-BFF8-4DF259730E3D}" type="presParOf" srcId="{77C26BAA-8212-4B89-AF41-6F2D337413A4}" destId="{5700CE9A-EF3C-47A6-BD6A-68247CAB2DCB}" srcOrd="1" destOrd="0" presId="urn:microsoft.com/office/officeart/2005/8/layout/vList4#1"/>
    <dgm:cxn modelId="{8BB30F8C-1E86-42FC-878F-7E1DF52552CF}" type="presParOf" srcId="{77C26BAA-8212-4B89-AF41-6F2D337413A4}" destId="{F5662347-2270-4C95-8007-4C66BA933918}" srcOrd="2" destOrd="0" presId="urn:microsoft.com/office/officeart/2005/8/layout/vList4#1"/>
    <dgm:cxn modelId="{46127804-2088-4CAB-AC90-06061F824150}" type="presParOf" srcId="{D0515152-6129-4670-97BC-2AD7A5D748E4}" destId="{D852D85A-6E23-47EB-9E40-B707D697CFA6}" srcOrd="1" destOrd="0" presId="urn:microsoft.com/office/officeart/2005/8/layout/vList4#1"/>
    <dgm:cxn modelId="{BCC17F06-1B43-430A-91BE-7F29F563FA1F}" type="presParOf" srcId="{D0515152-6129-4670-97BC-2AD7A5D748E4}" destId="{74D123C0-C1F0-4C3C-BF26-71BB25CA6268}" srcOrd="2" destOrd="0" presId="urn:microsoft.com/office/officeart/2005/8/layout/vList4#1"/>
    <dgm:cxn modelId="{472772BE-AEA7-4FEA-BF0A-28E5558A098B}" type="presParOf" srcId="{74D123C0-C1F0-4C3C-BF26-71BB25CA6268}" destId="{E20F9051-1F62-41A3-87AF-C852F4965754}" srcOrd="0" destOrd="0" presId="urn:microsoft.com/office/officeart/2005/8/layout/vList4#1"/>
    <dgm:cxn modelId="{39F101F8-2B07-444C-B27F-24BC811EF396}" type="presParOf" srcId="{74D123C0-C1F0-4C3C-BF26-71BB25CA6268}" destId="{34B13FDC-1610-4A13-8577-541FA2FBD980}" srcOrd="1" destOrd="0" presId="urn:microsoft.com/office/officeart/2005/8/layout/vList4#1"/>
    <dgm:cxn modelId="{F22CE6AE-0663-4A57-A81A-34A0EF589598}" type="presParOf" srcId="{74D123C0-C1F0-4C3C-BF26-71BB25CA6268}" destId="{85AF11FE-7464-48D0-B826-E0E5917CCCC9}" srcOrd="2" destOrd="0" presId="urn:microsoft.com/office/officeart/2005/8/layout/vList4#1"/>
    <dgm:cxn modelId="{8EF84F06-4FAC-46AF-A91D-021322E92B1A}" type="presParOf" srcId="{D0515152-6129-4670-97BC-2AD7A5D748E4}" destId="{D570F89E-E16A-4A47-B807-FEDB82CAF0B7}" srcOrd="3" destOrd="0" presId="urn:microsoft.com/office/officeart/2005/8/layout/vList4#1"/>
    <dgm:cxn modelId="{2111DEA7-3222-49C1-BE4C-EE585D6E9743}" type="presParOf" srcId="{D0515152-6129-4670-97BC-2AD7A5D748E4}" destId="{5DC5EBD3-8522-4AD3-9F61-76E1602F2767}" srcOrd="4" destOrd="0" presId="urn:microsoft.com/office/officeart/2005/8/layout/vList4#1"/>
    <dgm:cxn modelId="{142103B3-226B-4C63-AA4F-FE8160303E42}" type="presParOf" srcId="{5DC5EBD3-8522-4AD3-9F61-76E1602F2767}" destId="{B5FABB7E-2652-4BD7-98ED-6FDFBE6D5919}" srcOrd="0" destOrd="0" presId="urn:microsoft.com/office/officeart/2005/8/layout/vList4#1"/>
    <dgm:cxn modelId="{D7102CB6-01D0-4F49-B447-3633FF031443}" type="presParOf" srcId="{5DC5EBD3-8522-4AD3-9F61-76E1602F2767}" destId="{5FA14DD7-EB23-4787-A604-3B18D441550E}" srcOrd="1" destOrd="0" presId="urn:microsoft.com/office/officeart/2005/8/layout/vList4#1"/>
    <dgm:cxn modelId="{E2C26615-E724-45C7-BB5A-0542939724F4}" type="presParOf" srcId="{5DC5EBD3-8522-4AD3-9F61-76E1602F2767}" destId="{CF849611-B8C2-48E1-BD6F-4A3198970C07}" srcOrd="2" destOrd="0" presId="urn:microsoft.com/office/officeart/2005/8/layout/vList4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A76B0-0237-4662-AAEE-AA5892B7AA75}" type="doc">
      <dgm:prSet loTypeId="urn:microsoft.com/office/officeart/2005/8/layout/cycle4#3" loCatId="matrix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4A28A0E-FD47-4D6A-954A-CB4C3F4A9FB4}">
      <dgm:prSet custT="1"/>
      <dgm:spPr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Член ГЭК</a:t>
          </a:r>
          <a:endParaRPr lang="ru-RU" sz="1600" b="1" dirty="0">
            <a:latin typeface="+mj-lt"/>
          </a:endParaRPr>
        </a:p>
      </dgm:t>
    </dgm:pt>
    <dgm:pt modelId="{5F0B4CCC-0313-45E1-8FA0-6AB4AF4528C8}" type="parTrans" cxnId="{33510988-4B20-448D-A11E-95924A6287C9}">
      <dgm:prSet/>
      <dgm:spPr/>
      <dgm:t>
        <a:bodyPr/>
        <a:lstStyle/>
        <a:p>
          <a:endParaRPr lang="ru-RU"/>
        </a:p>
      </dgm:t>
    </dgm:pt>
    <dgm:pt modelId="{520C1F4A-8ED5-4A24-A4DB-4FC5E04E6D55}" type="sibTrans" cxnId="{33510988-4B20-448D-A11E-95924A6287C9}">
      <dgm:prSet/>
      <dgm:spPr/>
      <dgm:t>
        <a:bodyPr/>
        <a:lstStyle/>
        <a:p>
          <a:endParaRPr lang="ru-RU"/>
        </a:p>
      </dgm:t>
    </dgm:pt>
    <dgm:pt modelId="{B4C2C50C-8178-430D-BAB7-C272BFDBC98F}">
      <dgm:prSet custT="1"/>
      <dgm:spPr>
        <a:solidFill>
          <a:srgbClr val="0066FF"/>
        </a:solidFill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Руководитель ППЭ</a:t>
          </a:r>
          <a:endParaRPr lang="ru-RU" sz="1600" b="1" dirty="0">
            <a:latin typeface="+mj-lt"/>
          </a:endParaRPr>
        </a:p>
      </dgm:t>
    </dgm:pt>
    <dgm:pt modelId="{FF0DD77C-9B6A-4691-8FB9-4416B74A89E9}" type="parTrans" cxnId="{985A50BC-85DF-45CB-BB19-4CA2E68F3D54}">
      <dgm:prSet/>
      <dgm:spPr/>
      <dgm:t>
        <a:bodyPr/>
        <a:lstStyle/>
        <a:p>
          <a:endParaRPr lang="ru-RU"/>
        </a:p>
      </dgm:t>
    </dgm:pt>
    <dgm:pt modelId="{CCA16EF7-5260-4015-B3A1-A66A7C1F07AE}" type="sibTrans" cxnId="{985A50BC-85DF-45CB-BB19-4CA2E68F3D54}">
      <dgm:prSet/>
      <dgm:spPr/>
      <dgm:t>
        <a:bodyPr/>
        <a:lstStyle/>
        <a:p>
          <a:endParaRPr lang="ru-RU"/>
        </a:p>
      </dgm:t>
    </dgm:pt>
    <dgm:pt modelId="{040FC652-D389-4277-93A2-F21B9F26868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Организатор  в аудитории</a:t>
          </a:r>
          <a:endParaRPr lang="ru-RU" sz="1400" b="1" dirty="0">
            <a:latin typeface="+mj-lt"/>
          </a:endParaRPr>
        </a:p>
      </dgm:t>
    </dgm:pt>
    <dgm:pt modelId="{DFA9AE65-74BF-4525-B0A3-E5C4B28EFB49}" type="parTrans" cxnId="{99FC46D4-9F5A-438A-AC1B-B833160E691F}">
      <dgm:prSet/>
      <dgm:spPr/>
      <dgm:t>
        <a:bodyPr/>
        <a:lstStyle/>
        <a:p>
          <a:endParaRPr lang="ru-RU"/>
        </a:p>
      </dgm:t>
    </dgm:pt>
    <dgm:pt modelId="{481E4B5D-8446-433B-B311-87372E574A86}" type="sibTrans" cxnId="{99FC46D4-9F5A-438A-AC1B-B833160E691F}">
      <dgm:prSet/>
      <dgm:spPr/>
      <dgm:t>
        <a:bodyPr/>
        <a:lstStyle/>
        <a:p>
          <a:endParaRPr lang="ru-RU"/>
        </a:p>
      </dgm:t>
    </dgm:pt>
    <dgm:pt modelId="{555D09B5-EBF1-4197-AA5E-F3F42EF157F1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Организатор вне аудитории</a:t>
          </a:r>
          <a:endParaRPr lang="ru-RU" sz="1400" b="1" dirty="0">
            <a:latin typeface="+mj-lt"/>
          </a:endParaRPr>
        </a:p>
      </dgm:t>
    </dgm:pt>
    <dgm:pt modelId="{5D17BA11-2F9C-4B9B-A9B9-5D452D324BF7}" type="parTrans" cxnId="{B08EE6AB-DA89-4FAA-A091-663C3ED553BE}">
      <dgm:prSet/>
      <dgm:spPr/>
      <dgm:t>
        <a:bodyPr/>
        <a:lstStyle/>
        <a:p>
          <a:endParaRPr lang="ru-RU"/>
        </a:p>
      </dgm:t>
    </dgm:pt>
    <dgm:pt modelId="{AD97FA02-0541-4D96-A455-FF398955587B}" type="sibTrans" cxnId="{B08EE6AB-DA89-4FAA-A091-663C3ED553BE}">
      <dgm:prSet/>
      <dgm:spPr/>
      <dgm:t>
        <a:bodyPr/>
        <a:lstStyle/>
        <a:p>
          <a:endParaRPr lang="ru-RU"/>
        </a:p>
      </dgm:t>
    </dgm:pt>
    <dgm:pt modelId="{DBF7D039-3A3B-4B12-A4F0-D3F2A411E85B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медицинский работник, ассистенты</a:t>
          </a:r>
          <a:endParaRPr lang="ru-RU" sz="1400" b="1" dirty="0">
            <a:latin typeface="+mj-lt"/>
          </a:endParaRPr>
        </a:p>
      </dgm:t>
    </dgm:pt>
    <dgm:pt modelId="{E4E9366D-1D2A-49C6-AE81-153DD8AD31A5}" type="parTrans" cxnId="{C27AB04E-CE23-412B-8523-4AF3BDEC1F14}">
      <dgm:prSet/>
      <dgm:spPr/>
      <dgm:t>
        <a:bodyPr/>
        <a:lstStyle/>
        <a:p>
          <a:endParaRPr lang="ru-RU"/>
        </a:p>
      </dgm:t>
    </dgm:pt>
    <dgm:pt modelId="{794EA7C8-119F-4952-B3BE-D14F92F8FA23}" type="sibTrans" cxnId="{C27AB04E-CE23-412B-8523-4AF3BDEC1F14}">
      <dgm:prSet/>
      <dgm:spPr/>
      <dgm:t>
        <a:bodyPr/>
        <a:lstStyle/>
        <a:p>
          <a:endParaRPr lang="ru-RU"/>
        </a:p>
      </dgm:t>
    </dgm:pt>
    <dgm:pt modelId="{94C2DC84-6EE5-46FB-BC4A-50A82ECAE6C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технический специалист </a:t>
          </a:r>
          <a:endParaRPr lang="ru-RU" sz="1400" b="1" dirty="0">
            <a:latin typeface="+mj-lt"/>
          </a:endParaRPr>
        </a:p>
      </dgm:t>
    </dgm:pt>
    <dgm:pt modelId="{97A68638-896D-4AE1-A24D-FB18FB9762CF}" type="parTrans" cxnId="{138099C8-129E-4139-906B-EDF382E19D92}">
      <dgm:prSet/>
      <dgm:spPr/>
      <dgm:t>
        <a:bodyPr/>
        <a:lstStyle/>
        <a:p>
          <a:endParaRPr lang="ru-RU"/>
        </a:p>
      </dgm:t>
    </dgm:pt>
    <dgm:pt modelId="{E6D6BCC4-51A6-4F78-8324-6E57CE1B6E49}" type="sibTrans" cxnId="{138099C8-129E-4139-906B-EDF382E19D92}">
      <dgm:prSet/>
      <dgm:spPr/>
      <dgm:t>
        <a:bodyPr/>
        <a:lstStyle/>
        <a:p>
          <a:endParaRPr lang="ru-RU"/>
        </a:p>
      </dgm:t>
    </dgm:pt>
    <dgm:pt modelId="{06723D24-E0DB-41ED-B8BD-DF0F44C1558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сотрудники, осуществляющие охрану правопорядка</a:t>
          </a:r>
          <a:endParaRPr lang="ru-RU" sz="1400" b="1" dirty="0">
            <a:latin typeface="+mj-lt"/>
          </a:endParaRPr>
        </a:p>
      </dgm:t>
    </dgm:pt>
    <dgm:pt modelId="{7AEF7E31-11C9-491E-8B7E-E272A0C7B6B7}" type="parTrans" cxnId="{A9BC464F-978E-4A14-A4B7-CDBAFF57AE55}">
      <dgm:prSet/>
      <dgm:spPr/>
      <dgm:t>
        <a:bodyPr/>
        <a:lstStyle/>
        <a:p>
          <a:endParaRPr lang="ru-RU"/>
        </a:p>
      </dgm:t>
    </dgm:pt>
    <dgm:pt modelId="{A6BBC095-4FDB-4BF6-9400-8114AA90CE3C}" type="sibTrans" cxnId="{A9BC464F-978E-4A14-A4B7-CDBAFF57AE55}">
      <dgm:prSet/>
      <dgm:spPr/>
      <dgm:t>
        <a:bodyPr/>
        <a:lstStyle/>
        <a:p>
          <a:endParaRPr lang="ru-RU"/>
        </a:p>
      </dgm:t>
    </dgm:pt>
    <dgm:pt modelId="{D8F01008-5A10-4736-937D-056B17010B58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должностные лица </a:t>
          </a:r>
          <a:r>
            <a:rPr lang="ru-RU" sz="1400" b="1" dirty="0" err="1" smtClean="0">
              <a:latin typeface="+mj-lt"/>
            </a:rPr>
            <a:t>Рособрнадзора</a:t>
          </a:r>
          <a:r>
            <a:rPr lang="ru-RU" sz="1400" b="1" dirty="0" smtClean="0">
              <a:latin typeface="+mj-lt"/>
            </a:rPr>
            <a:t>  и (или) ОИВ субъекта РФ</a:t>
          </a:r>
          <a:endParaRPr lang="ru-RU" sz="1400" b="1" dirty="0">
            <a:latin typeface="+mj-lt"/>
          </a:endParaRPr>
        </a:p>
      </dgm:t>
    </dgm:pt>
    <dgm:pt modelId="{81249FE4-1490-4589-B3DA-67B1FE5149B0}" type="parTrans" cxnId="{67957A59-048D-4B1E-9CE8-F666CAF04525}">
      <dgm:prSet/>
      <dgm:spPr/>
      <dgm:t>
        <a:bodyPr/>
        <a:lstStyle/>
        <a:p>
          <a:endParaRPr lang="ru-RU"/>
        </a:p>
      </dgm:t>
    </dgm:pt>
    <dgm:pt modelId="{B4156A48-C778-4C1D-BBDF-6276EE6D1BDB}" type="sibTrans" cxnId="{67957A59-048D-4B1E-9CE8-F666CAF04525}">
      <dgm:prSet/>
      <dgm:spPr/>
      <dgm:t>
        <a:bodyPr/>
        <a:lstStyle/>
        <a:p>
          <a:endParaRPr lang="ru-RU"/>
        </a:p>
      </dgm:t>
    </dgm:pt>
    <dgm:pt modelId="{560458FD-8BFF-4389-981A-68F342C3247E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 представители СМИ</a:t>
          </a:r>
          <a:endParaRPr lang="ru-RU" sz="1400" b="1" dirty="0">
            <a:latin typeface="+mj-lt"/>
          </a:endParaRPr>
        </a:p>
      </dgm:t>
    </dgm:pt>
    <dgm:pt modelId="{DB9F59EA-A554-4555-A264-695D81F5B6ED}" type="parTrans" cxnId="{18B714C5-5D22-4679-9AF6-1B22B3BD9441}">
      <dgm:prSet/>
      <dgm:spPr/>
      <dgm:t>
        <a:bodyPr/>
        <a:lstStyle/>
        <a:p>
          <a:endParaRPr lang="ru-RU"/>
        </a:p>
      </dgm:t>
    </dgm:pt>
    <dgm:pt modelId="{58568EEC-4D80-4E7F-9EE6-2C465B28192B}" type="sibTrans" cxnId="{18B714C5-5D22-4679-9AF6-1B22B3BD9441}">
      <dgm:prSet/>
      <dgm:spPr/>
      <dgm:t>
        <a:bodyPr/>
        <a:lstStyle/>
        <a:p>
          <a:endParaRPr lang="ru-RU"/>
        </a:p>
      </dgm:t>
    </dgm:pt>
    <dgm:pt modelId="{926FAB51-9B4A-4062-A7B0-A592FC7CE7D5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общественные наблюдатели</a:t>
          </a:r>
          <a:endParaRPr lang="ru-RU" sz="1400" b="1" dirty="0">
            <a:latin typeface="+mj-lt"/>
          </a:endParaRPr>
        </a:p>
      </dgm:t>
    </dgm:pt>
    <dgm:pt modelId="{83AED801-DC80-43E4-8637-0644419FB9C6}" type="parTrans" cxnId="{1729ED54-C8BC-4502-A118-5C320E0D907B}">
      <dgm:prSet/>
      <dgm:spPr/>
      <dgm:t>
        <a:bodyPr/>
        <a:lstStyle/>
        <a:p>
          <a:endParaRPr lang="ru-RU"/>
        </a:p>
      </dgm:t>
    </dgm:pt>
    <dgm:pt modelId="{E8115764-305D-46C4-9908-D410C9E4BE69}" type="sibTrans" cxnId="{1729ED54-C8BC-4502-A118-5C320E0D907B}">
      <dgm:prSet/>
      <dgm:spPr/>
      <dgm:t>
        <a:bodyPr/>
        <a:lstStyle/>
        <a:p>
          <a:endParaRPr lang="ru-RU"/>
        </a:p>
      </dgm:t>
    </dgm:pt>
    <dgm:pt modelId="{69904291-16BD-4173-90EE-1F60227E9E07}">
      <dgm:prSet custT="1"/>
      <dgm:spPr>
        <a:solidFill>
          <a:schemeClr val="accent2">
            <a:lumMod val="75000"/>
          </a:schemeClr>
        </a:solidFill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Участник экзамена</a:t>
          </a:r>
          <a:endParaRPr lang="ru-RU" sz="1600" b="1" dirty="0">
            <a:latin typeface="+mj-lt"/>
          </a:endParaRPr>
        </a:p>
      </dgm:t>
    </dgm:pt>
    <dgm:pt modelId="{549D8917-C482-41AE-8C17-BE0225807D1E}" type="parTrans" cxnId="{BF82D28F-3B7F-4DEB-919A-B360DB8084B0}">
      <dgm:prSet/>
      <dgm:spPr/>
      <dgm:t>
        <a:bodyPr/>
        <a:lstStyle/>
        <a:p>
          <a:endParaRPr lang="ru-RU"/>
        </a:p>
      </dgm:t>
    </dgm:pt>
    <dgm:pt modelId="{1B009506-BD4B-4123-A1C9-F1F5A7113067}" type="sibTrans" cxnId="{BF82D28F-3B7F-4DEB-919A-B360DB8084B0}">
      <dgm:prSet/>
      <dgm:spPr/>
      <dgm:t>
        <a:bodyPr/>
        <a:lstStyle/>
        <a:p>
          <a:endParaRPr lang="ru-RU"/>
        </a:p>
      </dgm:t>
    </dgm:pt>
    <dgm:pt modelId="{FFC81944-1579-4658-BB63-3F7AE246C846}">
      <dgm:prSet custT="1"/>
      <dgm:spPr>
        <a:ln>
          <a:solidFill>
            <a:srgbClr val="CC6600"/>
          </a:solidFill>
        </a:ln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сопровождающие обучающихся</a:t>
          </a:r>
          <a:endParaRPr lang="ru-RU" sz="1400" b="1" dirty="0">
            <a:latin typeface="+mj-lt"/>
          </a:endParaRPr>
        </a:p>
      </dgm:t>
    </dgm:pt>
    <dgm:pt modelId="{8D26E721-D225-4ECF-905F-5E3A5ECA26CF}" type="parTrans" cxnId="{30FC4694-5B3E-4F11-8E77-7243299A8091}">
      <dgm:prSet/>
      <dgm:spPr/>
      <dgm:t>
        <a:bodyPr/>
        <a:lstStyle/>
        <a:p>
          <a:endParaRPr lang="ru-RU"/>
        </a:p>
      </dgm:t>
    </dgm:pt>
    <dgm:pt modelId="{4835B533-AF92-4532-8FCB-E99B88C3A684}" type="sibTrans" cxnId="{30FC4694-5B3E-4F11-8E77-7243299A8091}">
      <dgm:prSet/>
      <dgm:spPr/>
      <dgm:t>
        <a:bodyPr/>
        <a:lstStyle/>
        <a:p>
          <a:endParaRPr lang="ru-RU"/>
        </a:p>
      </dgm:t>
    </dgm:pt>
    <dgm:pt modelId="{29BF620D-2FB6-46E4-9C64-BA6A5E606601}">
      <dgm:prSet custT="1"/>
      <dgm:spPr>
        <a:solidFill>
          <a:srgbClr val="0066FF"/>
        </a:solidFill>
        <a:ln>
          <a:solidFill>
            <a:srgbClr val="CC6600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600" b="1" dirty="0" smtClean="0">
              <a:latin typeface="+mj-lt"/>
            </a:rPr>
            <a:t>Организатор в аудитории</a:t>
          </a:r>
          <a:endParaRPr lang="ru-RU" sz="1600" b="1" dirty="0">
            <a:latin typeface="+mj-lt"/>
          </a:endParaRPr>
        </a:p>
      </dgm:t>
    </dgm:pt>
    <dgm:pt modelId="{DD34CF0E-7242-4A0D-A9D2-BC7DFC642F92}" type="parTrans" cxnId="{764412D3-F203-4796-B1AE-30CCB8AE18F6}">
      <dgm:prSet/>
      <dgm:spPr/>
      <dgm:t>
        <a:bodyPr/>
        <a:lstStyle/>
        <a:p>
          <a:endParaRPr lang="ru-RU"/>
        </a:p>
      </dgm:t>
    </dgm:pt>
    <dgm:pt modelId="{999A43B7-7889-41D2-BC14-6840751D0E8F}" type="sibTrans" cxnId="{764412D3-F203-4796-B1AE-30CCB8AE18F6}">
      <dgm:prSet/>
      <dgm:spPr/>
      <dgm:t>
        <a:bodyPr/>
        <a:lstStyle/>
        <a:p>
          <a:endParaRPr lang="ru-RU"/>
        </a:p>
      </dgm:t>
    </dgm:pt>
    <dgm:pt modelId="{A5D92AF6-0E14-4AAB-A3D2-86B3EBEBD063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Организатор вне аудитории</a:t>
          </a:r>
          <a:endParaRPr lang="ru-RU" sz="1400" b="1" dirty="0">
            <a:latin typeface="+mj-lt"/>
          </a:endParaRPr>
        </a:p>
      </dgm:t>
    </dgm:pt>
    <dgm:pt modelId="{20107A72-1144-4AE9-AB0A-80DA5BFA4E37}" type="parTrans" cxnId="{00CF1478-048E-4AA5-961A-676FD4DFB204}">
      <dgm:prSet/>
      <dgm:spPr/>
      <dgm:t>
        <a:bodyPr/>
        <a:lstStyle/>
        <a:p>
          <a:endParaRPr lang="ru-RU"/>
        </a:p>
      </dgm:t>
    </dgm:pt>
    <dgm:pt modelId="{C609DD99-0FAE-4BDD-8E48-6297634F82A9}" type="sibTrans" cxnId="{00CF1478-048E-4AA5-961A-676FD4DFB204}">
      <dgm:prSet/>
      <dgm:spPr/>
      <dgm:t>
        <a:bodyPr/>
        <a:lstStyle/>
        <a:p>
          <a:endParaRPr lang="ru-RU"/>
        </a:p>
      </dgm:t>
    </dgm:pt>
    <dgm:pt modelId="{1093B666-C81C-43B6-BF8A-AF4E594BCCC8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j-lt"/>
            </a:rPr>
            <a:t>Технический специалист</a:t>
          </a:r>
          <a:endParaRPr lang="ru-RU" sz="1400" b="1" dirty="0">
            <a:latin typeface="+mj-lt"/>
          </a:endParaRPr>
        </a:p>
      </dgm:t>
    </dgm:pt>
    <dgm:pt modelId="{03C80B34-CAEF-423A-9B24-8B0C3431B906}" type="parTrans" cxnId="{5F2C54F3-7BD2-4AC7-8145-87C34914B479}">
      <dgm:prSet/>
      <dgm:spPr/>
      <dgm:t>
        <a:bodyPr/>
        <a:lstStyle/>
        <a:p>
          <a:endParaRPr lang="ru-RU"/>
        </a:p>
      </dgm:t>
    </dgm:pt>
    <dgm:pt modelId="{9F66899C-E91B-40F6-9D7B-7453DF2F1C8A}" type="sibTrans" cxnId="{5F2C54F3-7BD2-4AC7-8145-87C34914B479}">
      <dgm:prSet/>
      <dgm:spPr/>
      <dgm:t>
        <a:bodyPr/>
        <a:lstStyle/>
        <a:p>
          <a:endParaRPr lang="ru-RU"/>
        </a:p>
      </dgm:t>
    </dgm:pt>
    <dgm:pt modelId="{1306D778-6A3D-4766-8432-E825644014A7}" type="pres">
      <dgm:prSet presAssocID="{FF0A76B0-0237-4662-AAEE-AA5892B7AA7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0D204E-3AA3-408B-AEE2-E4CFEC2DA811}" type="pres">
      <dgm:prSet presAssocID="{FF0A76B0-0237-4662-AAEE-AA5892B7AA75}" presName="children" presStyleCnt="0"/>
      <dgm:spPr/>
    </dgm:pt>
    <dgm:pt modelId="{1F7CD110-2835-42A7-8352-C2CB224BC710}" type="pres">
      <dgm:prSet presAssocID="{FF0A76B0-0237-4662-AAEE-AA5892B7AA75}" presName="child1group" presStyleCnt="0"/>
      <dgm:spPr/>
    </dgm:pt>
    <dgm:pt modelId="{ABFC39B4-8690-4446-8B79-F3B3195F530B}" type="pres">
      <dgm:prSet presAssocID="{FF0A76B0-0237-4662-AAEE-AA5892B7AA75}" presName="child1" presStyleLbl="bgAcc1" presStyleIdx="0" presStyleCnt="4" custScaleX="114265" custScaleY="119981" custLinFactNeighborX="-28788"/>
      <dgm:spPr/>
      <dgm:t>
        <a:bodyPr/>
        <a:lstStyle/>
        <a:p>
          <a:endParaRPr lang="ru-RU"/>
        </a:p>
      </dgm:t>
    </dgm:pt>
    <dgm:pt modelId="{43651E37-9609-4B80-97F9-2C0B45D20B47}" type="pres">
      <dgm:prSet presAssocID="{FF0A76B0-0237-4662-AAEE-AA5892B7AA7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79BE1-367F-4B22-B679-D8DD545BE4B0}" type="pres">
      <dgm:prSet presAssocID="{FF0A76B0-0237-4662-AAEE-AA5892B7AA75}" presName="child2group" presStyleCnt="0"/>
      <dgm:spPr/>
    </dgm:pt>
    <dgm:pt modelId="{D61B7052-A76C-494F-A0A5-7BA50558AB95}" type="pres">
      <dgm:prSet presAssocID="{FF0A76B0-0237-4662-AAEE-AA5892B7AA75}" presName="child2" presStyleLbl="bgAcc1" presStyleIdx="1" presStyleCnt="4" custScaleX="130865" custLinFactNeighborX="35339" custLinFactNeighborY="-7493"/>
      <dgm:spPr/>
      <dgm:t>
        <a:bodyPr/>
        <a:lstStyle/>
        <a:p>
          <a:endParaRPr lang="ru-RU"/>
        </a:p>
      </dgm:t>
    </dgm:pt>
    <dgm:pt modelId="{64FF00A5-BCAB-4C35-AC9C-AA6F38A6BC52}" type="pres">
      <dgm:prSet presAssocID="{FF0A76B0-0237-4662-AAEE-AA5892B7AA7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92E9D-A7E2-4104-94C5-1E939989C48B}" type="pres">
      <dgm:prSet presAssocID="{FF0A76B0-0237-4662-AAEE-AA5892B7AA75}" presName="child3group" presStyleCnt="0"/>
      <dgm:spPr/>
    </dgm:pt>
    <dgm:pt modelId="{B145DE58-1FB8-4B08-8E08-67D22586A80A}" type="pres">
      <dgm:prSet presAssocID="{FF0A76B0-0237-4662-AAEE-AA5892B7AA75}" presName="child3" presStyleLbl="bgAcc1" presStyleIdx="2" presStyleCnt="4" custScaleX="128000" custLinFactNeighborX="32113" custLinFactNeighborY="102"/>
      <dgm:spPr/>
      <dgm:t>
        <a:bodyPr/>
        <a:lstStyle/>
        <a:p>
          <a:endParaRPr lang="ru-RU"/>
        </a:p>
      </dgm:t>
    </dgm:pt>
    <dgm:pt modelId="{AF24774A-C343-43EF-9348-6532ECB5F157}" type="pres">
      <dgm:prSet presAssocID="{FF0A76B0-0237-4662-AAEE-AA5892B7AA7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6ECDC-8C48-4845-929B-1E4F405741B9}" type="pres">
      <dgm:prSet presAssocID="{FF0A76B0-0237-4662-AAEE-AA5892B7AA75}" presName="child4group" presStyleCnt="0"/>
      <dgm:spPr/>
    </dgm:pt>
    <dgm:pt modelId="{3EA51494-095D-4001-982A-9F3353821A5C}" type="pres">
      <dgm:prSet presAssocID="{FF0A76B0-0237-4662-AAEE-AA5892B7AA75}" presName="child4" presStyleLbl="bgAcc1" presStyleIdx="3" presStyleCnt="4" custScaleX="109067" custLinFactNeighborX="-32048" custLinFactNeighborY="-7582"/>
      <dgm:spPr/>
      <dgm:t>
        <a:bodyPr/>
        <a:lstStyle/>
        <a:p>
          <a:endParaRPr lang="ru-RU"/>
        </a:p>
      </dgm:t>
    </dgm:pt>
    <dgm:pt modelId="{F1383AF6-DF84-42CD-9A8A-C4DD9A389AD1}" type="pres">
      <dgm:prSet presAssocID="{FF0A76B0-0237-4662-AAEE-AA5892B7AA7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FB397-C3ED-427D-8AAA-F1B227681900}" type="pres">
      <dgm:prSet presAssocID="{FF0A76B0-0237-4662-AAEE-AA5892B7AA75}" presName="childPlaceholder" presStyleCnt="0"/>
      <dgm:spPr/>
    </dgm:pt>
    <dgm:pt modelId="{18B5CCB2-A89A-40EE-8119-40E715D4F61D}" type="pres">
      <dgm:prSet presAssocID="{FF0A76B0-0237-4662-AAEE-AA5892B7AA75}" presName="circle" presStyleCnt="0"/>
      <dgm:spPr/>
    </dgm:pt>
    <dgm:pt modelId="{9546120B-DC95-4CAD-879C-EAD1A76275CE}" type="pres">
      <dgm:prSet presAssocID="{FF0A76B0-0237-4662-AAEE-AA5892B7AA7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1A472-C266-47B3-97DD-D7ED6222C346}" type="pres">
      <dgm:prSet presAssocID="{FF0A76B0-0237-4662-AAEE-AA5892B7AA75}" presName="quadrant2" presStyleLbl="node1" presStyleIdx="1" presStyleCnt="4" custScaleX="993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5D564-4632-4841-BECC-0323BC9064E4}" type="pres">
      <dgm:prSet presAssocID="{FF0A76B0-0237-4662-AAEE-AA5892B7AA7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A2680-2D91-4A68-91AB-BE4F9B238CB7}" type="pres">
      <dgm:prSet presAssocID="{FF0A76B0-0237-4662-AAEE-AA5892B7AA7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A657B-029E-47AA-933A-499E4AB482BB}" type="pres">
      <dgm:prSet presAssocID="{FF0A76B0-0237-4662-AAEE-AA5892B7AA75}" presName="quadrantPlaceholder" presStyleCnt="0"/>
      <dgm:spPr/>
    </dgm:pt>
    <dgm:pt modelId="{DBACF1D5-3277-4A4C-920A-CB71283E1F42}" type="pres">
      <dgm:prSet presAssocID="{FF0A76B0-0237-4662-AAEE-AA5892B7AA75}" presName="center1" presStyleLbl="fgShp" presStyleIdx="0" presStyleCnt="2"/>
      <dgm:spPr/>
    </dgm:pt>
    <dgm:pt modelId="{739F55D3-1488-4726-B79F-CA37EF1E03C5}" type="pres">
      <dgm:prSet presAssocID="{FF0A76B0-0237-4662-AAEE-AA5892B7AA75}" presName="center2" presStyleLbl="fgShp" presStyleIdx="1" presStyleCnt="2"/>
      <dgm:spPr/>
    </dgm:pt>
  </dgm:ptLst>
  <dgm:cxnLst>
    <dgm:cxn modelId="{6C38BD40-4394-4880-A110-AE504DB59667}" type="presOf" srcId="{1093B666-C81C-43B6-BF8A-AF4E594BCCC8}" destId="{3EA51494-095D-4001-982A-9F3353821A5C}" srcOrd="0" destOrd="1" presId="urn:microsoft.com/office/officeart/2005/8/layout/cycle4#3"/>
    <dgm:cxn modelId="{9C31FA82-4B73-48E1-AC15-50CB89F1431D}" type="presOf" srcId="{A5D92AF6-0E14-4AAB-A3D2-86B3EBEBD063}" destId="{F1383AF6-DF84-42CD-9A8A-C4DD9A389AD1}" srcOrd="1" destOrd="0" presId="urn:microsoft.com/office/officeart/2005/8/layout/cycle4#3"/>
    <dgm:cxn modelId="{D79295F9-03A8-49B5-AD00-AD273AB7107F}" type="presOf" srcId="{D8F01008-5A10-4736-937D-056B17010B58}" destId="{43651E37-9609-4B80-97F9-2C0B45D20B47}" srcOrd="1" destOrd="0" presId="urn:microsoft.com/office/officeart/2005/8/layout/cycle4#3"/>
    <dgm:cxn modelId="{383166CA-117F-4CC7-85F3-AA823F9E7AEA}" type="presOf" srcId="{555D09B5-EBF1-4197-AA5E-F3F42EF157F1}" destId="{64FF00A5-BCAB-4C35-AC9C-AA6F38A6BC52}" srcOrd="1" destOrd="1" presId="urn:microsoft.com/office/officeart/2005/8/layout/cycle4#3"/>
    <dgm:cxn modelId="{67957A59-048D-4B1E-9CE8-F666CAF04525}" srcId="{34A28A0E-FD47-4D6A-954A-CB4C3F4A9FB4}" destId="{D8F01008-5A10-4736-937D-056B17010B58}" srcOrd="0" destOrd="0" parTransId="{81249FE4-1490-4589-B3DA-67B1FE5149B0}" sibTransId="{B4156A48-C778-4C1D-BBDF-6276EE6D1BDB}"/>
    <dgm:cxn modelId="{B08C318B-FE7C-4AD8-8C5E-72682C72E6B2}" type="presOf" srcId="{A5D92AF6-0E14-4AAB-A3D2-86B3EBEBD063}" destId="{3EA51494-095D-4001-982A-9F3353821A5C}" srcOrd="0" destOrd="0" presId="urn:microsoft.com/office/officeart/2005/8/layout/cycle4#3"/>
    <dgm:cxn modelId="{B08EE6AB-DA89-4FAA-A091-663C3ED553BE}" srcId="{B4C2C50C-8178-430D-BAB7-C272BFDBC98F}" destId="{555D09B5-EBF1-4197-AA5E-F3F42EF157F1}" srcOrd="1" destOrd="0" parTransId="{5D17BA11-2F9C-4B9B-A9B9-5D452D324BF7}" sibTransId="{AD97FA02-0541-4D96-A455-FF398955587B}"/>
    <dgm:cxn modelId="{6F17AD5D-F863-4D77-958F-79D558508E64}" type="presOf" srcId="{926FAB51-9B4A-4062-A7B0-A592FC7CE7D5}" destId="{ABFC39B4-8690-4446-8B79-F3B3195F530B}" srcOrd="0" destOrd="2" presId="urn:microsoft.com/office/officeart/2005/8/layout/cycle4#3"/>
    <dgm:cxn modelId="{00CF1478-048E-4AA5-961A-676FD4DFB204}" srcId="{29BF620D-2FB6-46E4-9C64-BA6A5E606601}" destId="{A5D92AF6-0E14-4AAB-A3D2-86B3EBEBD063}" srcOrd="0" destOrd="0" parTransId="{20107A72-1144-4AE9-AB0A-80DA5BFA4E37}" sibTransId="{C609DD99-0FAE-4BDD-8E48-6297634F82A9}"/>
    <dgm:cxn modelId="{18B714C5-5D22-4679-9AF6-1B22B3BD9441}" srcId="{34A28A0E-FD47-4D6A-954A-CB4C3F4A9FB4}" destId="{560458FD-8BFF-4389-981A-68F342C3247E}" srcOrd="1" destOrd="0" parTransId="{DB9F59EA-A554-4555-A264-695D81F5B6ED}" sibTransId="{58568EEC-4D80-4E7F-9EE6-2C465B28192B}"/>
    <dgm:cxn modelId="{DB800E41-7FC0-42E3-999F-40E7A69D1451}" type="presOf" srcId="{29BF620D-2FB6-46E4-9C64-BA6A5E606601}" destId="{275A2680-2D91-4A68-91AB-BE4F9B238CB7}" srcOrd="0" destOrd="0" presId="urn:microsoft.com/office/officeart/2005/8/layout/cycle4#3"/>
    <dgm:cxn modelId="{1729ED54-C8BC-4502-A118-5C320E0D907B}" srcId="{34A28A0E-FD47-4D6A-954A-CB4C3F4A9FB4}" destId="{926FAB51-9B4A-4062-A7B0-A592FC7CE7D5}" srcOrd="2" destOrd="0" parTransId="{83AED801-DC80-43E4-8637-0644419FB9C6}" sibTransId="{E8115764-305D-46C4-9908-D410C9E4BE69}"/>
    <dgm:cxn modelId="{06B2D27C-8CF4-4C47-9E73-01E7A16A1372}" type="presOf" srcId="{FFC81944-1579-4658-BB63-3F7AE246C846}" destId="{AF24774A-C343-43EF-9348-6532ECB5F157}" srcOrd="1" destOrd="0" presId="urn:microsoft.com/office/officeart/2005/8/layout/cycle4#3"/>
    <dgm:cxn modelId="{6D1742D9-7972-4007-BA06-B84C9CD1DCC0}" type="presOf" srcId="{94C2DC84-6EE5-46FB-BC4A-50A82ECAE6C4}" destId="{64FF00A5-BCAB-4C35-AC9C-AA6F38A6BC52}" srcOrd="1" destOrd="3" presId="urn:microsoft.com/office/officeart/2005/8/layout/cycle4#3"/>
    <dgm:cxn modelId="{A3D92CA7-4677-4754-A17C-0E2E0BB3386F}" type="presOf" srcId="{FFC81944-1579-4658-BB63-3F7AE246C846}" destId="{B145DE58-1FB8-4B08-8E08-67D22586A80A}" srcOrd="0" destOrd="0" presId="urn:microsoft.com/office/officeart/2005/8/layout/cycle4#3"/>
    <dgm:cxn modelId="{C27AB04E-CE23-412B-8523-4AF3BDEC1F14}" srcId="{B4C2C50C-8178-430D-BAB7-C272BFDBC98F}" destId="{DBF7D039-3A3B-4B12-A4F0-D3F2A411E85B}" srcOrd="2" destOrd="0" parTransId="{E4E9366D-1D2A-49C6-AE81-153DD8AD31A5}" sibTransId="{794EA7C8-119F-4952-B3BE-D14F92F8FA23}"/>
    <dgm:cxn modelId="{E3FCF1FB-31D3-4D14-9B5E-2A05E7DD9821}" type="presOf" srcId="{B4C2C50C-8178-430D-BAB7-C272BFDBC98F}" destId="{0A41A472-C266-47B3-97DD-D7ED6222C346}" srcOrd="0" destOrd="0" presId="urn:microsoft.com/office/officeart/2005/8/layout/cycle4#3"/>
    <dgm:cxn modelId="{000AA9F8-8FEF-407E-9B2B-B51BF0634A18}" type="presOf" srcId="{FF0A76B0-0237-4662-AAEE-AA5892B7AA75}" destId="{1306D778-6A3D-4766-8432-E825644014A7}" srcOrd="0" destOrd="0" presId="urn:microsoft.com/office/officeart/2005/8/layout/cycle4#3"/>
    <dgm:cxn modelId="{80C4B374-7348-474D-B220-AC6E10E6DB69}" type="presOf" srcId="{926FAB51-9B4A-4062-A7B0-A592FC7CE7D5}" destId="{43651E37-9609-4B80-97F9-2C0B45D20B47}" srcOrd="1" destOrd="2" presId="urn:microsoft.com/office/officeart/2005/8/layout/cycle4#3"/>
    <dgm:cxn modelId="{0F2D3C56-7D29-4836-B884-D6BBAC193634}" type="presOf" srcId="{06723D24-E0DB-41ED-B8BD-DF0F44C15589}" destId="{D61B7052-A76C-494F-A0A5-7BA50558AB95}" srcOrd="0" destOrd="4" presId="urn:microsoft.com/office/officeart/2005/8/layout/cycle4#3"/>
    <dgm:cxn modelId="{5F2C54F3-7BD2-4AC7-8145-87C34914B479}" srcId="{29BF620D-2FB6-46E4-9C64-BA6A5E606601}" destId="{1093B666-C81C-43B6-BF8A-AF4E594BCCC8}" srcOrd="1" destOrd="0" parTransId="{03C80B34-CAEF-423A-9B24-8B0C3431B906}" sibTransId="{9F66899C-E91B-40F6-9D7B-7453DF2F1C8A}"/>
    <dgm:cxn modelId="{BF82D28F-3B7F-4DEB-919A-B360DB8084B0}" srcId="{FF0A76B0-0237-4662-AAEE-AA5892B7AA75}" destId="{69904291-16BD-4173-90EE-1F60227E9E07}" srcOrd="2" destOrd="0" parTransId="{549D8917-C482-41AE-8C17-BE0225807D1E}" sibTransId="{1B009506-BD4B-4123-A1C9-F1F5A7113067}"/>
    <dgm:cxn modelId="{8F34BE2C-ADA9-48F6-A06E-0992B6021E8E}" type="presOf" srcId="{34A28A0E-FD47-4D6A-954A-CB4C3F4A9FB4}" destId="{9546120B-DC95-4CAD-879C-EAD1A76275CE}" srcOrd="0" destOrd="0" presId="urn:microsoft.com/office/officeart/2005/8/layout/cycle4#3"/>
    <dgm:cxn modelId="{A2BFEFEB-43CB-4645-8632-3028F3DF9F93}" type="presOf" srcId="{06723D24-E0DB-41ED-B8BD-DF0F44C15589}" destId="{64FF00A5-BCAB-4C35-AC9C-AA6F38A6BC52}" srcOrd="1" destOrd="4" presId="urn:microsoft.com/office/officeart/2005/8/layout/cycle4#3"/>
    <dgm:cxn modelId="{8F17BA04-D425-463F-9CC9-9996456A697A}" type="presOf" srcId="{94C2DC84-6EE5-46FB-BC4A-50A82ECAE6C4}" destId="{D61B7052-A76C-494F-A0A5-7BA50558AB95}" srcOrd="0" destOrd="3" presId="urn:microsoft.com/office/officeart/2005/8/layout/cycle4#3"/>
    <dgm:cxn modelId="{8164BEDF-4317-455B-B404-1A30840155CA}" type="presOf" srcId="{040FC652-D389-4277-93A2-F21B9F268687}" destId="{64FF00A5-BCAB-4C35-AC9C-AA6F38A6BC52}" srcOrd="1" destOrd="0" presId="urn:microsoft.com/office/officeart/2005/8/layout/cycle4#3"/>
    <dgm:cxn modelId="{D6B1B78A-A9B6-4894-A96D-76DEF8DCC94C}" type="presOf" srcId="{560458FD-8BFF-4389-981A-68F342C3247E}" destId="{43651E37-9609-4B80-97F9-2C0B45D20B47}" srcOrd="1" destOrd="1" presId="urn:microsoft.com/office/officeart/2005/8/layout/cycle4#3"/>
    <dgm:cxn modelId="{3B24DC86-8110-42A0-B9EE-0E641D529D7C}" type="presOf" srcId="{555D09B5-EBF1-4197-AA5E-F3F42EF157F1}" destId="{D61B7052-A76C-494F-A0A5-7BA50558AB95}" srcOrd="0" destOrd="1" presId="urn:microsoft.com/office/officeart/2005/8/layout/cycle4#3"/>
    <dgm:cxn modelId="{66F2B0CB-CC74-4CB4-A113-84B423C6D48A}" type="presOf" srcId="{560458FD-8BFF-4389-981A-68F342C3247E}" destId="{ABFC39B4-8690-4446-8B79-F3B3195F530B}" srcOrd="0" destOrd="1" presId="urn:microsoft.com/office/officeart/2005/8/layout/cycle4#3"/>
    <dgm:cxn modelId="{BE0B23D4-4DD2-494A-A47E-C242585B6C52}" type="presOf" srcId="{DBF7D039-3A3B-4B12-A4F0-D3F2A411E85B}" destId="{64FF00A5-BCAB-4C35-AC9C-AA6F38A6BC52}" srcOrd="1" destOrd="2" presId="urn:microsoft.com/office/officeart/2005/8/layout/cycle4#3"/>
    <dgm:cxn modelId="{8B50B29B-3D8B-41CD-917A-80F6FA3B5C38}" type="presOf" srcId="{D8F01008-5A10-4736-937D-056B17010B58}" destId="{ABFC39B4-8690-4446-8B79-F3B3195F530B}" srcOrd="0" destOrd="0" presId="urn:microsoft.com/office/officeart/2005/8/layout/cycle4#3"/>
    <dgm:cxn modelId="{30FC4694-5B3E-4F11-8E77-7243299A8091}" srcId="{69904291-16BD-4173-90EE-1F60227E9E07}" destId="{FFC81944-1579-4658-BB63-3F7AE246C846}" srcOrd="0" destOrd="0" parTransId="{8D26E721-D225-4ECF-905F-5E3A5ECA26CF}" sibTransId="{4835B533-AF92-4532-8FCB-E99B88C3A684}"/>
    <dgm:cxn modelId="{8CCF5875-0F64-4F7A-A621-33148D8DD927}" type="presOf" srcId="{DBF7D039-3A3B-4B12-A4F0-D3F2A411E85B}" destId="{D61B7052-A76C-494F-A0A5-7BA50558AB95}" srcOrd="0" destOrd="2" presId="urn:microsoft.com/office/officeart/2005/8/layout/cycle4#3"/>
    <dgm:cxn modelId="{F6C85C69-DCC5-446E-AB1D-08B98ADF839B}" type="presOf" srcId="{1093B666-C81C-43B6-BF8A-AF4E594BCCC8}" destId="{F1383AF6-DF84-42CD-9A8A-C4DD9A389AD1}" srcOrd="1" destOrd="1" presId="urn:microsoft.com/office/officeart/2005/8/layout/cycle4#3"/>
    <dgm:cxn modelId="{764412D3-F203-4796-B1AE-30CCB8AE18F6}" srcId="{FF0A76B0-0237-4662-AAEE-AA5892B7AA75}" destId="{29BF620D-2FB6-46E4-9C64-BA6A5E606601}" srcOrd="3" destOrd="0" parTransId="{DD34CF0E-7242-4A0D-A9D2-BC7DFC642F92}" sibTransId="{999A43B7-7889-41D2-BC14-6840751D0E8F}"/>
    <dgm:cxn modelId="{0F4F0028-EC79-45FF-95B1-11D0A2C57BC9}" type="presOf" srcId="{040FC652-D389-4277-93A2-F21B9F268687}" destId="{D61B7052-A76C-494F-A0A5-7BA50558AB95}" srcOrd="0" destOrd="0" presId="urn:microsoft.com/office/officeart/2005/8/layout/cycle4#3"/>
    <dgm:cxn modelId="{138099C8-129E-4139-906B-EDF382E19D92}" srcId="{B4C2C50C-8178-430D-BAB7-C272BFDBC98F}" destId="{94C2DC84-6EE5-46FB-BC4A-50A82ECAE6C4}" srcOrd="3" destOrd="0" parTransId="{97A68638-896D-4AE1-A24D-FB18FB9762CF}" sibTransId="{E6D6BCC4-51A6-4F78-8324-6E57CE1B6E49}"/>
    <dgm:cxn modelId="{6EBF0522-12E6-4056-B7DF-9C61E82BFB78}" type="presOf" srcId="{69904291-16BD-4173-90EE-1F60227E9E07}" destId="{5CE5D564-4632-4841-BECC-0323BC9064E4}" srcOrd="0" destOrd="0" presId="urn:microsoft.com/office/officeart/2005/8/layout/cycle4#3"/>
    <dgm:cxn modelId="{985A50BC-85DF-45CB-BB19-4CA2E68F3D54}" srcId="{FF0A76B0-0237-4662-AAEE-AA5892B7AA75}" destId="{B4C2C50C-8178-430D-BAB7-C272BFDBC98F}" srcOrd="1" destOrd="0" parTransId="{FF0DD77C-9B6A-4691-8FB9-4416B74A89E9}" sibTransId="{CCA16EF7-5260-4015-B3A1-A66A7C1F07AE}"/>
    <dgm:cxn modelId="{99FC46D4-9F5A-438A-AC1B-B833160E691F}" srcId="{B4C2C50C-8178-430D-BAB7-C272BFDBC98F}" destId="{040FC652-D389-4277-93A2-F21B9F268687}" srcOrd="0" destOrd="0" parTransId="{DFA9AE65-74BF-4525-B0A3-E5C4B28EFB49}" sibTransId="{481E4B5D-8446-433B-B311-87372E574A86}"/>
    <dgm:cxn modelId="{A9BC464F-978E-4A14-A4B7-CDBAFF57AE55}" srcId="{B4C2C50C-8178-430D-BAB7-C272BFDBC98F}" destId="{06723D24-E0DB-41ED-B8BD-DF0F44C15589}" srcOrd="4" destOrd="0" parTransId="{7AEF7E31-11C9-491E-8B7E-E272A0C7B6B7}" sibTransId="{A6BBC095-4FDB-4BF6-9400-8114AA90CE3C}"/>
    <dgm:cxn modelId="{33510988-4B20-448D-A11E-95924A6287C9}" srcId="{FF0A76B0-0237-4662-AAEE-AA5892B7AA75}" destId="{34A28A0E-FD47-4D6A-954A-CB4C3F4A9FB4}" srcOrd="0" destOrd="0" parTransId="{5F0B4CCC-0313-45E1-8FA0-6AB4AF4528C8}" sibTransId="{520C1F4A-8ED5-4A24-A4DB-4FC5E04E6D55}"/>
    <dgm:cxn modelId="{1D654903-72ED-4106-9238-7D71B2FEFEB8}" type="presParOf" srcId="{1306D778-6A3D-4766-8432-E825644014A7}" destId="{DD0D204E-3AA3-408B-AEE2-E4CFEC2DA811}" srcOrd="0" destOrd="0" presId="urn:microsoft.com/office/officeart/2005/8/layout/cycle4#3"/>
    <dgm:cxn modelId="{91FDC21C-02C4-4B40-9294-8C5DBB28757D}" type="presParOf" srcId="{DD0D204E-3AA3-408B-AEE2-E4CFEC2DA811}" destId="{1F7CD110-2835-42A7-8352-C2CB224BC710}" srcOrd="0" destOrd="0" presId="urn:microsoft.com/office/officeart/2005/8/layout/cycle4#3"/>
    <dgm:cxn modelId="{61D4ECBD-9938-4491-879C-9A0439498C2C}" type="presParOf" srcId="{1F7CD110-2835-42A7-8352-C2CB224BC710}" destId="{ABFC39B4-8690-4446-8B79-F3B3195F530B}" srcOrd="0" destOrd="0" presId="urn:microsoft.com/office/officeart/2005/8/layout/cycle4#3"/>
    <dgm:cxn modelId="{B082E607-87B5-462F-A613-6C6E7CA36A3C}" type="presParOf" srcId="{1F7CD110-2835-42A7-8352-C2CB224BC710}" destId="{43651E37-9609-4B80-97F9-2C0B45D20B47}" srcOrd="1" destOrd="0" presId="urn:microsoft.com/office/officeart/2005/8/layout/cycle4#3"/>
    <dgm:cxn modelId="{D5CC9AED-D047-4AAE-BB64-FA57254D0A2F}" type="presParOf" srcId="{DD0D204E-3AA3-408B-AEE2-E4CFEC2DA811}" destId="{C1C79BE1-367F-4B22-B679-D8DD545BE4B0}" srcOrd="1" destOrd="0" presId="urn:microsoft.com/office/officeart/2005/8/layout/cycle4#3"/>
    <dgm:cxn modelId="{ECCA480E-6DBD-44DA-8DAB-1030932387BA}" type="presParOf" srcId="{C1C79BE1-367F-4B22-B679-D8DD545BE4B0}" destId="{D61B7052-A76C-494F-A0A5-7BA50558AB95}" srcOrd="0" destOrd="0" presId="urn:microsoft.com/office/officeart/2005/8/layout/cycle4#3"/>
    <dgm:cxn modelId="{A83DCDF6-16CB-4819-8A07-D0BC37EED22F}" type="presParOf" srcId="{C1C79BE1-367F-4B22-B679-D8DD545BE4B0}" destId="{64FF00A5-BCAB-4C35-AC9C-AA6F38A6BC52}" srcOrd="1" destOrd="0" presId="urn:microsoft.com/office/officeart/2005/8/layout/cycle4#3"/>
    <dgm:cxn modelId="{22DCFD9B-450B-4920-875F-BA3A335DBBE1}" type="presParOf" srcId="{DD0D204E-3AA3-408B-AEE2-E4CFEC2DA811}" destId="{F1492E9D-A7E2-4104-94C5-1E939989C48B}" srcOrd="2" destOrd="0" presId="urn:microsoft.com/office/officeart/2005/8/layout/cycle4#3"/>
    <dgm:cxn modelId="{68090A56-17B9-4B45-9A43-F0A2B9D2067F}" type="presParOf" srcId="{F1492E9D-A7E2-4104-94C5-1E939989C48B}" destId="{B145DE58-1FB8-4B08-8E08-67D22586A80A}" srcOrd="0" destOrd="0" presId="urn:microsoft.com/office/officeart/2005/8/layout/cycle4#3"/>
    <dgm:cxn modelId="{7FDF7361-CE45-4EB2-A3A9-422A319E83C5}" type="presParOf" srcId="{F1492E9D-A7E2-4104-94C5-1E939989C48B}" destId="{AF24774A-C343-43EF-9348-6532ECB5F157}" srcOrd="1" destOrd="0" presId="urn:microsoft.com/office/officeart/2005/8/layout/cycle4#3"/>
    <dgm:cxn modelId="{A81FF694-5BD2-4C23-B6DA-61C84DB13DBC}" type="presParOf" srcId="{DD0D204E-3AA3-408B-AEE2-E4CFEC2DA811}" destId="{A0A6ECDC-8C48-4845-929B-1E4F405741B9}" srcOrd="3" destOrd="0" presId="urn:microsoft.com/office/officeart/2005/8/layout/cycle4#3"/>
    <dgm:cxn modelId="{D957AA92-3891-4956-AC3B-C954CD37DC11}" type="presParOf" srcId="{A0A6ECDC-8C48-4845-929B-1E4F405741B9}" destId="{3EA51494-095D-4001-982A-9F3353821A5C}" srcOrd="0" destOrd="0" presId="urn:microsoft.com/office/officeart/2005/8/layout/cycle4#3"/>
    <dgm:cxn modelId="{F52EA28A-150E-4254-BDE9-09B79FDC7482}" type="presParOf" srcId="{A0A6ECDC-8C48-4845-929B-1E4F405741B9}" destId="{F1383AF6-DF84-42CD-9A8A-C4DD9A389AD1}" srcOrd="1" destOrd="0" presId="urn:microsoft.com/office/officeart/2005/8/layout/cycle4#3"/>
    <dgm:cxn modelId="{4B17080F-1F8B-4AA0-8284-C7B34A3F2E1D}" type="presParOf" srcId="{DD0D204E-3AA3-408B-AEE2-E4CFEC2DA811}" destId="{2EEFB397-C3ED-427D-8AAA-F1B227681900}" srcOrd="4" destOrd="0" presId="urn:microsoft.com/office/officeart/2005/8/layout/cycle4#3"/>
    <dgm:cxn modelId="{24F0F3F1-05D1-447C-9A9D-98C069157BC5}" type="presParOf" srcId="{1306D778-6A3D-4766-8432-E825644014A7}" destId="{18B5CCB2-A89A-40EE-8119-40E715D4F61D}" srcOrd="1" destOrd="0" presId="urn:microsoft.com/office/officeart/2005/8/layout/cycle4#3"/>
    <dgm:cxn modelId="{05FD844D-1B9F-4AA8-874A-42C93EE47E11}" type="presParOf" srcId="{18B5CCB2-A89A-40EE-8119-40E715D4F61D}" destId="{9546120B-DC95-4CAD-879C-EAD1A76275CE}" srcOrd="0" destOrd="0" presId="urn:microsoft.com/office/officeart/2005/8/layout/cycle4#3"/>
    <dgm:cxn modelId="{458EC99C-8724-4A86-A7C2-5ED134C59457}" type="presParOf" srcId="{18B5CCB2-A89A-40EE-8119-40E715D4F61D}" destId="{0A41A472-C266-47B3-97DD-D7ED6222C346}" srcOrd="1" destOrd="0" presId="urn:microsoft.com/office/officeart/2005/8/layout/cycle4#3"/>
    <dgm:cxn modelId="{04F8B67B-29CE-42D9-94AF-6D3973464DD3}" type="presParOf" srcId="{18B5CCB2-A89A-40EE-8119-40E715D4F61D}" destId="{5CE5D564-4632-4841-BECC-0323BC9064E4}" srcOrd="2" destOrd="0" presId="urn:microsoft.com/office/officeart/2005/8/layout/cycle4#3"/>
    <dgm:cxn modelId="{2BE25CBA-F355-4175-9EF4-029CFF269CE5}" type="presParOf" srcId="{18B5CCB2-A89A-40EE-8119-40E715D4F61D}" destId="{275A2680-2D91-4A68-91AB-BE4F9B238CB7}" srcOrd="3" destOrd="0" presId="urn:microsoft.com/office/officeart/2005/8/layout/cycle4#3"/>
    <dgm:cxn modelId="{261F1BE8-A38E-4263-962F-351028FDC863}" type="presParOf" srcId="{18B5CCB2-A89A-40EE-8119-40E715D4F61D}" destId="{E63A657B-029E-47AA-933A-499E4AB482BB}" srcOrd="4" destOrd="0" presId="urn:microsoft.com/office/officeart/2005/8/layout/cycle4#3"/>
    <dgm:cxn modelId="{84E396C0-E4C6-4A08-8F00-CD2D5791FA4A}" type="presParOf" srcId="{1306D778-6A3D-4766-8432-E825644014A7}" destId="{DBACF1D5-3277-4A4C-920A-CB71283E1F42}" srcOrd="2" destOrd="0" presId="urn:microsoft.com/office/officeart/2005/8/layout/cycle4#3"/>
    <dgm:cxn modelId="{33D151FB-BDEC-4A92-85CB-DB61430BA71E}" type="presParOf" srcId="{1306D778-6A3D-4766-8432-E825644014A7}" destId="{739F55D3-1488-4726-B79F-CA37EF1E03C5}" srcOrd="3" destOrd="0" presId="urn:microsoft.com/office/officeart/2005/8/layout/cycle4#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3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749AF5E-4815-4852-B532-5D0F0B3DF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DD44CCF-3C89-412B-B317-70FDD2B40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Техническая подготовка штаба ППЭ, включает подготовку и настройку: Станции сканирования и Станции авторизации для получения ключа доступа к КИМ, а также для автоматизированной передачи пакетов с электронными бланками из ППЭ в РЦОИ, включая передачу файла с результатами тестового сканирования.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>
                <a:latin typeface="+mn-lt"/>
              </a:rPr>
              <a:t>Должно быть подготовлено следующее оборудование: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- компьютер и сканирующее устройство для сканирования и шифрования бланков ответов участников в штабе ППЭ; 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– компьютер с выходом в Интернет в штабе ППЭ для получения ключа доступа к КИМ и передачи пакетов с электронными бланками в РЦОИ, 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– USB-модем для обеспечения резервного канала доступа в Интернет в случае возникновения сбоев при скачивании ключа доступа к ЭМ в день экзамена.</a:t>
            </a:r>
            <a:endParaRPr lang="ru-RU" sz="1600" dirty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47F5-4A1D-401A-BB2B-B9EEBF951A5A}" type="slidenum">
              <a:rPr lang="ru-RU" smtClean="0"/>
              <a:pPr/>
              <a:t>58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Должно быть также подготовлено резервное оборудование: сканирующее устройство, принтер, компьютер для каждой станции (Станция печати КИМ, Станция сканирования в ППЭ, Станция авторизации в ППЭ). Резервное оборудование хранится в штабе ППЭ.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1F9D88-63E2-4870-A91E-BE1AAD44E954}" type="slidenum">
              <a:rPr lang="ru-RU" smtClean="0"/>
              <a:pPr/>
              <a:t>59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F1A1B4-37BF-4BC7-BDC0-E527C0127F7E}" type="slidenum">
              <a:rPr lang="ru-RU" smtClean="0"/>
              <a:pPr/>
              <a:t>60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Техническая подготовка штаба ППЭ, включает подготовку и настройку: Станции сканирования и Станции авторизации для получения ключа доступа к КИМ, а также для автоматизированной передачи пакетов с электронными бланками из ППЭ в РЦОИ, включая передачу файла с результатами тестового сканирования. </a:t>
            </a:r>
            <a:endParaRPr lang="ru-RU" sz="1600" dirty="0" smtClean="0"/>
          </a:p>
          <a:p>
            <a:pPr>
              <a:defRPr/>
            </a:pPr>
            <a:r>
              <a:rPr lang="ru-RU" sz="1600" dirty="0" smtClean="0">
                <a:latin typeface="+mn-lt"/>
              </a:rPr>
              <a:t>Должно быть подготовлено следующее оборудование: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- компьютер и сканирующее устройство для сканирования и шифрования бланков ответов участников в штабе ППЭ; 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– компьютер с выходом в Интернет в штабе ППЭ для получения ключа доступа к КИМ и передачи пакетов с электронными бланками в РЦОИ, </a:t>
            </a:r>
          </a:p>
          <a:p>
            <a:pPr>
              <a:defRPr/>
            </a:pPr>
            <a:r>
              <a:rPr lang="ru-RU" sz="1600" dirty="0" smtClean="0">
                <a:latin typeface="+mn-lt"/>
              </a:rPr>
              <a:t>– USB-модем для обеспечения резервного канала доступа в Интернет в случае возникновения сбоев при скачивании ключа доступа к ЭМ в день экзамена.</a:t>
            </a:r>
            <a:endParaRPr lang="ru-RU" sz="1600" dirty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B0BB9C-ED2F-425D-B711-FAFD63C5D0B1}" type="slidenum">
              <a:rPr lang="ru-RU" smtClean="0"/>
              <a:pPr/>
              <a:t>63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Должно быть также подготовлено резервное оборудование: сканирующее устройство, принтер, компьютер для каждой станции (Станция печати КИМ, Станция сканирования в ППЭ, Станция авторизации в ППЭ). Резервное оборудование хранится в штабе ППЭ.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C865F-2E71-4E7B-84F7-D42E158F0588}" type="slidenum">
              <a:rPr lang="ru-RU" smtClean="0"/>
              <a:pPr/>
              <a:t>64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FBBFB-C71E-4409-8856-C7A0B3120879}" type="slidenum">
              <a:rPr lang="ru-RU" smtClean="0"/>
              <a:pPr/>
              <a:t>72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66C0F-E342-4E27-BECC-0C51FF68259B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A5D72601-A527-4021-902C-C09950348E64}" type="slidenum">
              <a:rPr lang="ru-RU" sz="1200">
                <a:latin typeface="+mn-lt"/>
              </a:rPr>
              <a:pPr algn="r">
                <a:defRPr/>
              </a:pPr>
              <a:t>48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различные материалы (с целью «занять» участников экзамена на время ожидания своей очереди сдачи):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научно-популярные журналы,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любые книги,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журналы,</a:t>
            </a:r>
          </a:p>
          <a:p>
            <a:pPr lvl="1" eaLnBrk="1" hangingPunct="1">
              <a:spcBef>
                <a:spcPct val="0"/>
              </a:spcBef>
            </a:pPr>
            <a:r>
              <a:rPr lang="ru-RU" smtClean="0"/>
              <a:t>газеты и т.п.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Материалы должны быть на языке проводимого экзамена.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Материалы могут быть взяты из школьной библиотеки.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Приносить участниками собственные материалы категорически запрещается.</a:t>
            </a:r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7EE8A7BE-2FD9-4834-B6F4-BA0255983FE8}" type="slidenum">
              <a:rPr lang="ru-RU" sz="1200">
                <a:latin typeface="+mn-lt"/>
              </a:rPr>
              <a:pPr algn="r">
                <a:defRPr/>
              </a:pPr>
              <a:t>51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7463AEE9-F9CE-4720-A99D-ED5359AE0086}" type="slidenum">
              <a:rPr lang="ru-RU" sz="1200">
                <a:latin typeface="+mn-lt"/>
              </a:rPr>
              <a:pPr algn="r">
                <a:defRPr/>
              </a:pPr>
              <a:t>52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D8CFA-21B3-49CF-9080-825D668AAC37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5D9A2-01A9-4EBA-830F-7F5304C501E5}" type="slidenum">
              <a:rPr lang="ru-RU" smtClean="0"/>
              <a:pPr/>
              <a:t>54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/>
        </p:nvPicPr>
        <p:blipFill>
          <a:blip r:embed="rId2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2133600"/>
            <a:ext cx="4191000" cy="191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205288"/>
            <a:ext cx="4191000" cy="1920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7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  <p:sldLayoutId id="2147485170" r:id="rId12"/>
    <p:sldLayoutId id="2147485171" r:id="rId13"/>
    <p:sldLayoutId id="2147485172" r:id="rId14"/>
    <p:sldLayoutId id="214748517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5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jpe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emf"/><Relationship Id="rId4" Type="http://schemas.openxmlformats.org/officeDocument/2006/relationships/image" Target="../media/image1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18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jpeg"/><Relationship Id="rId4" Type="http://schemas.openxmlformats.org/officeDocument/2006/relationships/image" Target="../media/image117.png"/><Relationship Id="rId9" Type="http://schemas.openxmlformats.org/officeDocument/2006/relationships/image" Target="../media/image1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eg"/><Relationship Id="rId5" Type="http://schemas.openxmlformats.org/officeDocument/2006/relationships/image" Target="../media/image144.jpeg"/><Relationship Id="rId4" Type="http://schemas.openxmlformats.org/officeDocument/2006/relationships/image" Target="../media/image14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image" Target="../media/image146.jpeg"/><Relationship Id="rId7" Type="http://schemas.openxmlformats.org/officeDocument/2006/relationships/image" Target="../media/image15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jpeg"/><Relationship Id="rId10" Type="http://schemas.openxmlformats.org/officeDocument/2006/relationships/image" Target="../media/image153.png"/><Relationship Id="rId4" Type="http://schemas.openxmlformats.org/officeDocument/2006/relationships/image" Target="../media/image147.jpeg"/><Relationship Id="rId9" Type="http://schemas.openxmlformats.org/officeDocument/2006/relationships/image" Target="../media/image15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jpe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56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5.jpe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56.png"/><Relationship Id="rId4" Type="http://schemas.openxmlformats.org/officeDocument/2006/relationships/image" Target="../media/image163.png"/><Relationship Id="rId9" Type="http://schemas.openxmlformats.org/officeDocument/2006/relationships/image" Target="../media/image167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5" Type="http://schemas.openxmlformats.org/officeDocument/2006/relationships/image" Target="../media/image174.png"/><Relationship Id="rId10" Type="http://schemas.openxmlformats.org/officeDocument/2006/relationships/image" Target="../media/image179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2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2057400" y="1371600"/>
            <a:ext cx="5410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</a:rPr>
              <a:t>ИНСТРУКТАЖ</a:t>
            </a:r>
            <a:br>
              <a:rPr lang="ru-RU" sz="3200" b="1">
                <a:solidFill>
                  <a:srgbClr val="0070C0"/>
                </a:solidFill>
              </a:rPr>
            </a:br>
            <a:r>
              <a:rPr lang="ru-RU" sz="3200" b="1">
                <a:solidFill>
                  <a:srgbClr val="0070C0"/>
                </a:solidFill>
              </a:rPr>
              <a:t>РУКОВОДИТЕЛЕЙ</a:t>
            </a:r>
            <a:br>
              <a:rPr lang="ru-RU" sz="3200" b="1">
                <a:solidFill>
                  <a:srgbClr val="0070C0"/>
                </a:solidFill>
              </a:rPr>
            </a:br>
            <a:r>
              <a:rPr lang="ru-RU" sz="3200" b="1">
                <a:solidFill>
                  <a:srgbClr val="0070C0"/>
                </a:solidFill>
              </a:rPr>
              <a:t>ПУНКТА ПРОВЕДЕНИЯ ЭКЗАМЕНА</a:t>
            </a:r>
            <a:br>
              <a:rPr lang="ru-RU" sz="3200" b="1">
                <a:solidFill>
                  <a:srgbClr val="0070C0"/>
                </a:solidFill>
              </a:rPr>
            </a:br>
            <a:endParaRPr lang="ru-RU" sz="3200" b="1">
              <a:solidFill>
                <a:srgbClr val="0070C0"/>
              </a:solidFill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286000" y="3733800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Организация и проведение государственной итоговой аттестации в пунктах проведения экзаменов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33800" y="5791200"/>
            <a:ext cx="5187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kern="0" dirty="0">
                <a:latin typeface="+mn-lt"/>
              </a:rPr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609600"/>
            <a:ext cx="86106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Организация помещений ППЭ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12192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cs typeface="Times New Roman" pitchFamily="18" charset="0"/>
              </a:rPr>
              <a:t>Аудитории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для участников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ЕГЭ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" y="1905000"/>
            <a:ext cx="84582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cs typeface="Times New Roman" pitchFamily="18" charset="0"/>
              </a:rPr>
              <a:t>Аудитории</a:t>
            </a:r>
            <a:r>
              <a:rPr lang="ru-RU" sz="2000" dirty="0">
                <a:cs typeface="Times New Roman" pitchFamily="18" charset="0"/>
              </a:rPr>
              <a:t>,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необходимые для проведения ЕГЭ для участников с ОВЗ, детей-инвалидов, инвалидов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8956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cs typeface="Times New Roman" pitchFamily="18" charset="0"/>
              </a:rPr>
              <a:t>Помещение для руководителя ППЭ</a:t>
            </a:r>
            <a:endParaRPr lang="ru-RU" sz="2000" i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35814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cs typeface="Times New Roman" pitchFamily="18" charset="0"/>
              </a:rPr>
              <a:t>Медицинский кабинет</a:t>
            </a:r>
            <a:endParaRPr lang="ru-RU" sz="2000" i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4343400"/>
            <a:ext cx="84582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i="1" dirty="0">
                <a:solidFill>
                  <a:srgbClr val="0033CC"/>
                </a:solidFill>
                <a:cs typeface="Times New Roman" pitchFamily="18" charset="0"/>
              </a:rPr>
              <a:t>Помещение для общественных наблюдателей и иных лиц</a:t>
            </a:r>
            <a:r>
              <a:rPr lang="ru-RU" sz="2000" dirty="0">
                <a:cs typeface="Times New Roman" pitchFamily="18" charset="0"/>
              </a:rPr>
              <a:t>,</a:t>
            </a: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имеющих право присутствовать в ППЭ в день экзамена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" y="5410200"/>
            <a:ext cx="84582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Указанные помещения должны быть изолированы от аудиторий для проведения экзамена</a:t>
            </a:r>
            <a:endParaRPr lang="ru-RU" sz="2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1484313"/>
            <a:ext cx="809625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сотрудников, осуществляющих охрану правопорядка, и или сотрудников органов внутренних дел (полиции) п.41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676400" y="2362200"/>
            <a:ext cx="5853113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организаторов вне аудитории – дежурных </a:t>
            </a:r>
          </a:p>
          <a:p>
            <a:pPr algn="ctr" eaLnBrk="1" hangingPunct="1"/>
            <a:r>
              <a:rPr lang="ru-RU" sz="2000">
                <a:cs typeface="Times New Roman" pitchFamily="18" charset="0"/>
              </a:rPr>
              <a:t>у входа в ППЭ (п.41)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2057400" y="3276600"/>
            <a:ext cx="51181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организаторов вне аудитории – дежурных в коридорах в ППЭ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2743200" y="4191000"/>
            <a:ext cx="4051300" cy="979488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tIns="180000" bIns="180000">
            <a:spAutoFit/>
          </a:bodyPr>
          <a:lstStyle/>
          <a:p>
            <a:pPr algn="ctr" eaLnBrk="1" hangingPunct="1"/>
            <a:r>
              <a:rPr lang="ru-RU" sz="2000">
                <a:cs typeface="Times New Roman" pitchFamily="18" charset="0"/>
              </a:rPr>
              <a:t>для организаторов в аудитории (п.43)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Организация ППЭ</a:t>
            </a:r>
          </a:p>
          <a:p>
            <a:pPr algn="ctr"/>
            <a:r>
              <a:rPr lang="ru-RU" sz="2000" b="1">
                <a:solidFill>
                  <a:srgbClr val="002060"/>
                </a:solidFill>
              </a:rPr>
              <a:t>В ППЭ должны быть организованы рабочие места (столы, стулья)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410200"/>
            <a:ext cx="84582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Специально выделенное места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каждой аудитории (стол), находящиеся </a:t>
            </a:r>
            <a:r>
              <a:rPr lang="ru-RU" sz="2000" b="1" i="1" dirty="0">
                <a:solidFill>
                  <a:srgbClr val="C00000"/>
                </a:solidFill>
                <a:cs typeface="Times New Roman" pitchFamily="18" charset="0"/>
              </a:rPr>
              <a:t>в зоне видимости камер видеонаблюдения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для заполнения форм ППЭ, осуществления раскладки и упаковки ЭМ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2514600"/>
            <a:ext cx="8458200" cy="760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0033CC"/>
                </a:solidFill>
                <a:cs typeface="Times New Roman" pitchFamily="18" charset="0"/>
              </a:rPr>
              <a:t>Отдельные места </a:t>
            </a:r>
            <a:r>
              <a:rPr lang="ru-RU" sz="2000" dirty="0">
                <a:cs typeface="Times New Roman" pitchFamily="18" charset="0"/>
              </a:rPr>
              <a:t>для хранения личных вещей участников ЕГЭ до входа в ППЭ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609600"/>
            <a:ext cx="86106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32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" y="1219200"/>
            <a:ext cx="8458200" cy="1068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b="1" dirty="0">
                <a:solidFill>
                  <a:srgbClr val="0033CC"/>
                </a:solidFill>
                <a:cs typeface="Times New Roman" pitchFamily="18" charset="0"/>
              </a:rPr>
              <a:t>Отдельные места </a:t>
            </a:r>
            <a:r>
              <a:rPr lang="ru-RU" sz="2000" dirty="0">
                <a:cs typeface="Times New Roman" pitchFamily="18" charset="0"/>
              </a:rPr>
              <a:t>для хранения личных вещей организаторов ППЭ, медицинского работника, технических специалистов, ассистентов до входа в ППЭ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33400" y="609600"/>
            <a:ext cx="8686800" cy="4572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Организация ППЭ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3886200"/>
            <a:ext cx="8534400" cy="7604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Помещения, не использующиеся для проведения экзамена, в день проведения экзамена должны быть заперты и опечатаны</a:t>
            </a:r>
            <a:endParaRPr lang="ru-RU" sz="20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 к помещениям и оборудованным местам в ППЭ, аудиториям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3058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Все помещения и оборудованные места должны быть обозначены 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табличками  с указанием названия помещения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305800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В коридорах/рекреациях должны быть указатели с 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номерами аудиторий и названиями помещений</a:t>
            </a:r>
          </a:p>
          <a:p>
            <a:pPr algn="just" eaLnBrk="1" hangingPunct="1"/>
            <a:endParaRPr lang="ru-RU" sz="2000">
              <a:cs typeface="Times New Roman" pitchFamily="18" charset="0"/>
            </a:endParaRPr>
          </a:p>
          <a:p>
            <a:pPr algn="just" eaLnBrk="1" hangingPunct="1"/>
            <a:r>
              <a:rPr lang="ru-RU" sz="2000">
                <a:cs typeface="Times New Roman" pitchFamily="18" charset="0"/>
              </a:rPr>
              <a:t>Подготовлены ограничительные ленты с табличкой «</a:t>
            </a:r>
            <a:r>
              <a:rPr lang="ru-RU" sz="2000" b="1">
                <a:cs typeface="Times New Roman" pitchFamily="18" charset="0"/>
              </a:rPr>
              <a:t>Прохода нет</a:t>
            </a:r>
            <a:r>
              <a:rPr lang="ru-RU" sz="2000"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516938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Подготовка аудиторий ППЭ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" y="1981200"/>
            <a:ext cx="8534400" cy="12001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В случае использования </a:t>
            </a:r>
            <a:r>
              <a:rPr lang="ru-RU" sz="1800" b="1" i="1" dirty="0">
                <a:solidFill>
                  <a:srgbClr val="0070C0"/>
                </a:solidFill>
              </a:rPr>
              <a:t>КИМ на электронных носителях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аудитории обеспечиваются </a:t>
            </a:r>
            <a:r>
              <a:rPr lang="ru-RU" sz="1800" b="1" i="1" dirty="0">
                <a:solidFill>
                  <a:srgbClr val="0070C0"/>
                </a:solidFill>
              </a:rPr>
              <a:t>специализированным аппаратно-программным комплексом </a:t>
            </a:r>
            <a:r>
              <a:rPr lang="ru-RU" sz="1800" dirty="0"/>
              <a:t>для проведения  печати КИМ. </a:t>
            </a:r>
          </a:p>
          <a:p>
            <a:pPr algn="just">
              <a:defRPr/>
            </a:pPr>
            <a:r>
              <a:rPr lang="ru-RU" sz="1800" dirty="0"/>
              <a:t>Также в аудиториях выделяются места (столы), на которых раскладываются ЭМ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3429000"/>
            <a:ext cx="8534400" cy="12001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При проведении </a:t>
            </a:r>
            <a:r>
              <a:rPr lang="ru-RU" sz="1800" b="1" i="1" dirty="0">
                <a:solidFill>
                  <a:srgbClr val="0070C0"/>
                </a:solidFill>
              </a:rPr>
              <a:t>ЕГЭ по иностранным языкам с включенным разделом «Говорение» </a:t>
            </a:r>
            <a:r>
              <a:rPr lang="ru-RU" sz="1800" dirty="0"/>
              <a:t>аудитории оборудуются </a:t>
            </a:r>
            <a:r>
              <a:rPr lang="ru-RU" sz="1800" b="1" i="1" dirty="0">
                <a:solidFill>
                  <a:srgbClr val="0070C0"/>
                </a:solidFill>
              </a:rPr>
              <a:t>компьютерами</a:t>
            </a:r>
            <a:r>
              <a:rPr lang="ru-RU" sz="1800" dirty="0"/>
              <a:t> (ноутбуками) </a:t>
            </a:r>
            <a:r>
              <a:rPr lang="ru-RU" sz="1800" b="1" i="1" dirty="0">
                <a:solidFill>
                  <a:srgbClr val="0070C0"/>
                </a:solidFill>
              </a:rPr>
              <a:t>с установленным программным обеспечением и подключенной гарнитурой (наушники с микрофоном), средствами цифровой аудиозаписи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48768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b="1" i="1" dirty="0">
                <a:solidFill>
                  <a:srgbClr val="0070C0"/>
                </a:solidFill>
              </a:rPr>
              <a:t>Аудитории</a:t>
            </a:r>
            <a:r>
              <a:rPr lang="ru-RU" sz="1800" dirty="0"/>
              <a:t>, выделяемые для проведения раздела «</a:t>
            </a:r>
            <a:r>
              <a:rPr lang="ru-RU" sz="1800" b="1" i="1" dirty="0" err="1">
                <a:solidFill>
                  <a:srgbClr val="0070C0"/>
                </a:solidFill>
              </a:rPr>
              <a:t>Аудирование</a:t>
            </a:r>
            <a:r>
              <a:rPr lang="ru-RU" sz="1800" dirty="0"/>
              <a:t>», оборудуются </a:t>
            </a:r>
            <a:r>
              <a:rPr lang="ru-RU" sz="1800" b="1" i="1" dirty="0">
                <a:solidFill>
                  <a:srgbClr val="0070C0"/>
                </a:solidFill>
              </a:rPr>
              <a:t>средствами воспроизведения </a:t>
            </a:r>
            <a:r>
              <a:rPr lang="ru-RU" sz="1800" b="1" i="1" dirty="0" err="1">
                <a:solidFill>
                  <a:srgbClr val="0070C0"/>
                </a:solidFill>
              </a:rPr>
              <a:t>аудионосителей</a:t>
            </a:r>
            <a:endParaRPr lang="ru-RU" sz="18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11430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При проведении ЕГЭ для </a:t>
            </a:r>
            <a:r>
              <a:rPr lang="ru-RU" sz="1800" b="1" i="1" dirty="0">
                <a:solidFill>
                  <a:srgbClr val="0070C0"/>
                </a:solidFill>
              </a:rPr>
              <a:t>участников с ОВЗ, детей-инвалидов и инвалидов </a:t>
            </a:r>
            <a:r>
              <a:rPr lang="ru-RU" sz="1800" dirty="0"/>
              <a:t>(</a:t>
            </a:r>
            <a:r>
              <a:rPr lang="ru-RU" sz="1800" i="1" dirty="0"/>
              <a:t>при необходимости</a:t>
            </a:r>
            <a:r>
              <a:rPr lang="ru-RU" sz="1800" dirty="0"/>
              <a:t>) аудитории оборудуются </a:t>
            </a:r>
            <a:r>
              <a:rPr lang="ru-RU" sz="1800" b="1" i="1" dirty="0">
                <a:solidFill>
                  <a:srgbClr val="0070C0"/>
                </a:solidFill>
              </a:rPr>
              <a:t>специальными техническими средствами</a:t>
            </a:r>
            <a:endParaRPr lang="ru-RU" sz="1800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516938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Требования к аудиториям ППЭ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47244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i="1" dirty="0"/>
              <a:t>Рабочие места для организаторов, места для ассистента и общественного наблюдателя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56388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Подготовлен </a:t>
            </a:r>
            <a:r>
              <a:rPr lang="ru-RU" sz="1800" b="1" i="1" dirty="0"/>
              <a:t>стол, находящийся в зоне видимости камер видеонаблюдения, для раскладки и упаковки ЭМ</a:t>
            </a:r>
            <a:endParaRPr lang="ru-RU" sz="1800" b="1" i="1" dirty="0"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1371600"/>
            <a:ext cx="8534400" cy="28622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/>
              <a:t>В каждой аудитории для проведения экзамена:</a:t>
            </a:r>
          </a:p>
          <a:p>
            <a:pPr algn="just">
              <a:defRPr/>
            </a:pPr>
            <a:endParaRPr lang="ru-RU" sz="1800" dirty="0"/>
          </a:p>
          <a:p>
            <a:pPr algn="just">
              <a:buFontTx/>
              <a:buChar char="-"/>
              <a:defRPr/>
            </a:pPr>
            <a:r>
              <a:rPr lang="ru-RU" sz="1800" dirty="0"/>
              <a:t> заметный </a:t>
            </a:r>
            <a:r>
              <a:rPr lang="ru-RU" sz="1800" b="1" dirty="0">
                <a:solidFill>
                  <a:srgbClr val="002060"/>
                </a:solidFill>
              </a:rPr>
              <a:t>номер на аудитории </a:t>
            </a:r>
            <a:r>
              <a:rPr lang="ru-RU" sz="1800" dirty="0"/>
              <a:t>снаружи и внутри аудитории в зоне видимости камер видеонаблюдения</a:t>
            </a:r>
          </a:p>
          <a:p>
            <a:pPr algn="just">
              <a:buFontTx/>
              <a:buChar char="-"/>
              <a:defRPr/>
            </a:pPr>
            <a:endParaRPr lang="ru-RU" sz="1800" dirty="0"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dirty="0">
                <a:cs typeface="Times New Roman" panose="02020603050405020304" pitchFamily="18" charset="0"/>
              </a:rPr>
              <a:t> предупреждающие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плакаты о ведении видеонаблюдения</a:t>
            </a:r>
          </a:p>
          <a:p>
            <a:pPr algn="just">
              <a:buFontTx/>
              <a:buChar char="-"/>
              <a:defRPr/>
            </a:pPr>
            <a:endParaRPr lang="ru-RU" sz="1800" dirty="0"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dirty="0"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плакаты</a:t>
            </a:r>
            <a:r>
              <a:rPr lang="ru-RU" sz="1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 запрете наличия средств связи</a:t>
            </a:r>
          </a:p>
          <a:p>
            <a:pPr algn="just">
              <a:buFontTx/>
              <a:buChar char="-"/>
              <a:defRPr/>
            </a:pPr>
            <a:endParaRPr lang="ru-RU" sz="1800" dirty="0"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dirty="0">
                <a:cs typeface="Times New Roman" panose="02020603050405020304" pitchFamily="18" charset="0"/>
              </a:rPr>
              <a:t> на доске подготовлена необходимая информация для заполнения бланков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64538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Видеонаблюдение в ППЭ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" y="2133600"/>
            <a:ext cx="8534400" cy="9239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Трансляция и видеозапись в </a:t>
            </a:r>
            <a:r>
              <a:rPr lang="ru-RU" sz="1800" b="1" dirty="0">
                <a:solidFill>
                  <a:srgbClr val="C00000"/>
                </a:solidFill>
              </a:rPr>
              <a:t>аудиториях проведения </a:t>
            </a:r>
            <a:r>
              <a:rPr lang="ru-RU" sz="1800" dirty="0"/>
              <a:t>экзаменов осуществляется в режиме реального времени и начинается </a:t>
            </a:r>
            <a:r>
              <a:rPr lang="ru-RU" sz="1800" b="1" dirty="0">
                <a:solidFill>
                  <a:srgbClr val="0070C0"/>
                </a:solidFill>
              </a:rPr>
              <a:t>с 09.00 </a:t>
            </a:r>
            <a:r>
              <a:rPr lang="ru-RU" sz="1800" dirty="0"/>
              <a:t>по местному времени  и до фактического времени окончания экзамена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0" y="12192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/>
              <a:t>Трансляция и видеозапись в Штабе ППЭ начинается </a:t>
            </a:r>
            <a:r>
              <a:rPr lang="ru-RU" sz="1800" b="1" dirty="0">
                <a:solidFill>
                  <a:srgbClr val="C00000"/>
                </a:solidFill>
              </a:rPr>
              <a:t>до момента получения ЭМ в Штабе ППЭ</a:t>
            </a:r>
            <a:r>
              <a:rPr lang="ru-RU" sz="1800" b="1" dirty="0">
                <a:solidFill>
                  <a:srgbClr val="0033CC"/>
                </a:solidFill>
              </a:rPr>
              <a:t> </a:t>
            </a:r>
            <a:r>
              <a:rPr lang="ru-RU" sz="1800" dirty="0"/>
              <a:t>(</a:t>
            </a:r>
            <a:r>
              <a:rPr lang="ru-RU" sz="1800" b="1" dirty="0">
                <a:solidFill>
                  <a:srgbClr val="0070C0"/>
                </a:solidFill>
              </a:rPr>
              <a:t>не позднее 07:30</a:t>
            </a:r>
            <a:r>
              <a:rPr lang="ru-RU" sz="1800" dirty="0"/>
              <a:t>) </a:t>
            </a:r>
            <a:r>
              <a:rPr lang="ru-RU" sz="1800" dirty="0">
                <a:solidFill>
                  <a:srgbClr val="006AB3"/>
                </a:solidFill>
              </a:rPr>
              <a:t> </a:t>
            </a:r>
            <a:r>
              <a:rPr lang="ru-RU" sz="1800" dirty="0"/>
              <a:t>и </a:t>
            </a:r>
            <a:r>
              <a:rPr lang="ru-RU" sz="1800" b="1" dirty="0">
                <a:solidFill>
                  <a:srgbClr val="C00000"/>
                </a:solidFill>
              </a:rPr>
              <a:t>до момента передачи всех ЭМ члену ГЭК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2286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Техническое оснащение ППЭ</a:t>
            </a: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480425" cy="4572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1946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26257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5613" y="2665413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75" y="2647950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338" y="2665413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38" y="2655888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2668588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0" y="2647950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26511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888" y="2651125"/>
            <a:ext cx="4302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713" y="26511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4588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Рисунок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0238" y="2122488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4138" y="2120900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Рисунок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388" y="2120900"/>
            <a:ext cx="4492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Рисунок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5913" y="2127250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Рисунок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119313"/>
            <a:ext cx="4492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Рисунок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4188" y="2117725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Рисунок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4913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Рисунок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3738" y="2124075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9" name="Рисунок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2250" y="2127250"/>
            <a:ext cx="4508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0" name="Рисунок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0238" y="3846513"/>
            <a:ext cx="4508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1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9963" y="3962400"/>
            <a:ext cx="48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Рисунок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9963" y="4686300"/>
            <a:ext cx="6492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Рисунок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3700" y="4754563"/>
            <a:ext cx="515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3347584" y="4755087"/>
            <a:ext cx="1308489" cy="7918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ВХОД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В</a:t>
            </a:r>
          </a:p>
          <a:p>
            <a:pPr algn="ctr">
              <a:defRPr/>
            </a:pPr>
            <a:r>
              <a:rPr lang="ru-RU" sz="1600" b="1" spc="173" dirty="0">
                <a:solidFill>
                  <a:srgbClr val="FF0000"/>
                </a:solidFill>
              </a:rPr>
              <a:t>ППЭ</a:t>
            </a:r>
          </a:p>
        </p:txBody>
      </p:sp>
      <p:sp>
        <p:nvSpPr>
          <p:cNvPr id="34" name="Стрелка вверх 33"/>
          <p:cNvSpPr/>
          <p:nvPr/>
        </p:nvSpPr>
        <p:spPr>
          <a:xfrm>
            <a:off x="3875088" y="4449763"/>
            <a:ext cx="252412" cy="280987"/>
          </a:xfrm>
          <a:prstGeom prst="up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5" name="Половина рамки 34"/>
          <p:cNvSpPr/>
          <p:nvPr/>
        </p:nvSpPr>
        <p:spPr>
          <a:xfrm>
            <a:off x="3257550" y="4143375"/>
            <a:ext cx="693738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flipH="1">
            <a:off x="3975100" y="4143375"/>
            <a:ext cx="693738" cy="266700"/>
          </a:xfrm>
          <a:prstGeom prst="halfFram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90" name="TextBox 36"/>
          <p:cNvSpPr txBox="1">
            <a:spLocks noChangeArrowheads="1"/>
          </p:cNvSpPr>
          <p:nvPr/>
        </p:nvSpPr>
        <p:spPr bwMode="auto">
          <a:xfrm>
            <a:off x="681038" y="3235325"/>
            <a:ext cx="25955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rgbClr val="C00000"/>
                </a:solidFill>
              </a:rPr>
              <a:t>Вместимость ППЭ не менее </a:t>
            </a:r>
            <a:br>
              <a:rPr lang="ru-RU" sz="1200" b="1">
                <a:solidFill>
                  <a:srgbClr val="C00000"/>
                </a:solidFill>
              </a:rPr>
            </a:br>
            <a:r>
              <a:rPr lang="ru-RU" sz="1200" b="1">
                <a:solidFill>
                  <a:srgbClr val="C00000"/>
                </a:solidFill>
              </a:rPr>
              <a:t>15 аудиторий по 15 человек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70213" y="3698875"/>
            <a:ext cx="2062162" cy="422275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tx1">
                    <a:lumMod val="75000"/>
                  </a:schemeClr>
                </a:solidFill>
              </a:rPr>
              <a:t>РАМКА МЕТАЛЛОИСКАТЕЛЯ</a:t>
            </a:r>
          </a:p>
        </p:txBody>
      </p:sp>
      <p:pic>
        <p:nvPicPr>
          <p:cNvPr id="19492" name="Рисунок 3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3302000"/>
            <a:ext cx="6286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3" name="Рисунок 3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0550" y="3302000"/>
            <a:ext cx="630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4" name="Рисунок 4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05688" y="3452813"/>
            <a:ext cx="336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5" name="Рисунок 4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72300" y="3414713"/>
            <a:ext cx="292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6" name="Рисунок 4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94525" y="3984625"/>
            <a:ext cx="2936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Рисунок 4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13575" y="4576763"/>
            <a:ext cx="292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8" name="TextBox 44"/>
          <p:cNvSpPr txBox="1">
            <a:spLocks noChangeArrowheads="1"/>
          </p:cNvSpPr>
          <p:nvPr/>
        </p:nvSpPr>
        <p:spPr bwMode="auto">
          <a:xfrm>
            <a:off x="7189788" y="4035425"/>
            <a:ext cx="1116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900" b="1">
                <a:solidFill>
                  <a:srgbClr val="006AB3"/>
                </a:solidFill>
              </a:rPr>
              <a:t>ОН и иные лица, имеющие право присутствовать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21400" y="4449763"/>
            <a:ext cx="80486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00" name="TextBox 47"/>
          <p:cNvSpPr txBox="1">
            <a:spLocks noChangeArrowheads="1"/>
          </p:cNvSpPr>
          <p:nvPr/>
        </p:nvSpPr>
        <p:spPr bwMode="auto">
          <a:xfrm>
            <a:off x="5888038" y="4873625"/>
            <a:ext cx="14176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rgbClr val="006AB3"/>
                </a:solidFill>
              </a:rPr>
              <a:t>СМИ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97188" y="4506913"/>
            <a:ext cx="69850" cy="976312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000" b="1" spc="-173" dirty="0">
                <a:solidFill>
                  <a:srgbClr val="006AB3"/>
                </a:solidFill>
              </a:rPr>
              <a:t>Личные</a:t>
            </a:r>
          </a:p>
        </p:txBody>
      </p:sp>
      <p:sp>
        <p:nvSpPr>
          <p:cNvPr id="19502" name="TextBox 49"/>
          <p:cNvSpPr txBox="1">
            <a:spLocks noChangeArrowheads="1"/>
          </p:cNvSpPr>
          <p:nvPr/>
        </p:nvSpPr>
        <p:spPr bwMode="auto">
          <a:xfrm>
            <a:off x="4770438" y="4667250"/>
            <a:ext cx="13398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900" b="1">
                <a:solidFill>
                  <a:srgbClr val="006AB3"/>
                </a:solidFill>
              </a:rPr>
              <a:t>ПРЕДСТАВИТЕЛИ от ОО</a:t>
            </a:r>
          </a:p>
          <a:p>
            <a:pPr algn="ctr">
              <a:lnSpc>
                <a:spcPct val="150000"/>
              </a:lnSpc>
            </a:pPr>
            <a:r>
              <a:rPr lang="ru-RU" sz="700" b="1">
                <a:solidFill>
                  <a:srgbClr val="006AB3"/>
                </a:solidFill>
              </a:rPr>
              <a:t>(СОПРОВОЖДАЮЩИЕ)</a:t>
            </a:r>
          </a:p>
        </p:txBody>
      </p:sp>
      <p:sp>
        <p:nvSpPr>
          <p:cNvPr id="19503" name="TextBox 51"/>
          <p:cNvSpPr txBox="1">
            <a:spLocks noChangeArrowheads="1"/>
          </p:cNvSpPr>
          <p:nvPr/>
        </p:nvSpPr>
        <p:spPr bwMode="auto">
          <a:xfrm>
            <a:off x="3078163" y="4754563"/>
            <a:ext cx="1238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900" b="1">
                <a:solidFill>
                  <a:srgbClr val="006AB3"/>
                </a:solidFill>
              </a:rPr>
              <a:t>ВЕЩИ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04800" y="6096000"/>
            <a:ext cx="84582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Заметные информационные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плакаты о ведении видеонаблюдения 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(аудитории, ППЭ)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04800" y="9144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15</a:t>
            </a:r>
            <a:r>
              <a:rPr lang="ru-RU" sz="20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рабочих мест для участников ЕГЭ в аудиториях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34400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проведения</a:t>
            </a:r>
          </a:p>
        </p:txBody>
      </p:sp>
      <p:pic>
        <p:nvPicPr>
          <p:cNvPr id="20483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876425"/>
            <a:ext cx="8201025" cy="4148138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9588" y="2446338"/>
            <a:ext cx="10414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5730" y="2815629"/>
            <a:ext cx="1471761" cy="607200"/>
          </a:xfrm>
          <a:prstGeom prst="rect">
            <a:avLst/>
          </a:prstGeom>
          <a:noFill/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000000"/>
                </a:solidFill>
              </a:rPr>
              <a:t>Справочно-познавательная информация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87513" y="2809875"/>
            <a:ext cx="1471612" cy="595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87513" y="2809875"/>
            <a:ext cx="1471612" cy="590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90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4321175"/>
            <a:ext cx="687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964113" y="3949700"/>
            <a:ext cx="1114425" cy="1284288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Черновик</a:t>
            </a:r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  <a:p>
            <a:pPr algn="ctr">
              <a:defRPr/>
            </a:pPr>
            <a:endParaRPr lang="ru-RU" sz="1600" dirty="0"/>
          </a:p>
        </p:txBody>
      </p:sp>
      <p:pic>
        <p:nvPicPr>
          <p:cNvPr id="20492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0738" y="4124325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025" y="4103688"/>
            <a:ext cx="981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6525" y="3259138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6588" y="4003675"/>
            <a:ext cx="3937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555750"/>
            <a:ext cx="7889875" cy="457517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096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Организация видеонаблюдения в аудитории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5213" y="2097088"/>
            <a:ext cx="4921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" y="5092700"/>
            <a:ext cx="536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Скругленный прямоугольник 95"/>
          <p:cNvSpPr/>
          <p:nvPr/>
        </p:nvSpPr>
        <p:spPr>
          <a:xfrm>
            <a:off x="5418138" y="2159000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446963" y="2895600"/>
            <a:ext cx="374650" cy="11334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1" name="TextBox 110"/>
          <p:cNvSpPr txBox="1"/>
          <p:nvPr/>
        </p:nvSpPr>
        <p:spPr>
          <a:xfrm>
            <a:off x="7515225" y="3006725"/>
            <a:ext cx="292100" cy="1036638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организатор</a:t>
            </a: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2405086" y="2502660"/>
            <a:ext cx="4930643" cy="37364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1700546" y="2135967"/>
            <a:ext cx="1307937" cy="310203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6322125" y="2533728"/>
            <a:ext cx="1004865" cy="290584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1734421" y="2096646"/>
            <a:ext cx="4668238" cy="3131625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1700156" y="4492252"/>
            <a:ext cx="6030141" cy="74425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Овал 117"/>
          <p:cNvSpPr/>
          <p:nvPr/>
        </p:nvSpPr>
        <p:spPr>
          <a:xfrm>
            <a:off x="6702425" y="2838450"/>
            <a:ext cx="417513" cy="41275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flipH="1">
            <a:off x="2959485" y="2482852"/>
            <a:ext cx="4388338" cy="316349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324600" y="3297238"/>
            <a:ext cx="685800" cy="514350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6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МЕСТО ОРГАНИЗАТОРА ДЛЯ ЗАЧИТЫВАНИЯ ПРОТОКОЛА</a:t>
            </a: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418138" y="3376613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407025" y="4594225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4322763" y="3398838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4319588" y="2154238"/>
            <a:ext cx="639762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189163" y="4579938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2173288" y="3421063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189163" y="2197100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3254375" y="4592638"/>
            <a:ext cx="636588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3254375" y="3398838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3254375" y="2168525"/>
            <a:ext cx="636588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4319588" y="4594225"/>
            <a:ext cx="641350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162801" y="3048000"/>
            <a:ext cx="321849" cy="94414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vert" lIns="52688" tIns="26344" rIns="52688" bIns="26344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0123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7391402" y="5389147"/>
            <a:ext cx="321849" cy="9906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vert" lIns="52688" tIns="26344" rIns="52688" bIns="26344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0123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4075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Пункт проведения экзамена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3352800"/>
            <a:ext cx="853440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ППЭ, утверждаются </a:t>
            </a:r>
            <a:r>
              <a:rPr lang="ru-RU" sz="2000" dirty="0"/>
              <a:t>департаментом образования по согласованию с ГЭК</a:t>
            </a:r>
          </a:p>
        </p:txBody>
      </p:sp>
      <p:sp>
        <p:nvSpPr>
          <p:cNvPr id="2" name="Прямоугольник 10"/>
          <p:cNvSpPr>
            <a:spLocks noChangeArrowheads="1"/>
          </p:cNvSpPr>
          <p:nvPr/>
        </p:nvSpPr>
        <p:spPr bwMode="auto">
          <a:xfrm>
            <a:off x="457200" y="1371600"/>
            <a:ext cx="1295400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ППЭ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/>
              <a:t> 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ОО</a:t>
            </a:r>
          </a:p>
        </p:txBody>
      </p:sp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1905000" y="1524000"/>
            <a:ext cx="1295400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ППЭ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на дому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95600" y="990600"/>
            <a:ext cx="403860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Экзамены проводятся в ППЭ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3352800" y="1524000"/>
            <a:ext cx="3581400" cy="1323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ППЭ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специальных учебно-воспитательных учреждениях закрытого типа</a:t>
            </a:r>
            <a:endParaRPr lang="ru-RU" sz="2000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" y="2895600"/>
            <a:ext cx="853440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ППЭ –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не менее 15 участников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7200" y="3810000"/>
            <a:ext cx="8534400" cy="13239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C00000"/>
                </a:solidFill>
                <a:cs typeface="Times New Roman" pitchFamily="18" charset="0"/>
              </a:rPr>
              <a:t>В случае угрозы возникновения чрезвычайной ситуации департамент образования по согласованию с ГЭК принимает решение о переносе сдачи экзамена в другой ППЭ или на другой день, предусмотренный единым расписанием проведения ЕГЭ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7086600" y="1371600"/>
            <a:ext cx="1524000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ППЭ –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лечебные учреждения</a:t>
            </a:r>
            <a:endParaRPr lang="ru-RU" sz="2000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" y="5181600"/>
            <a:ext cx="8534400" cy="3698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Экзамены в форме ЕГЭ и ГВЭ могут проводиться в одном ППЭ</a:t>
            </a:r>
            <a:endParaRPr lang="ru-RU" sz="1800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5638800"/>
            <a:ext cx="8534400" cy="7080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Аудитории для проведения ГВЭ должны быть изолированы от аудиторий для проведения ЕГЭ</a:t>
            </a:r>
            <a:endParaRPr lang="ru-RU" sz="2000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57200" y="6457950"/>
            <a:ext cx="8534400" cy="4000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Максимальное количество участников в аудитории –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15 человек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Нумерация рабочих мест</a:t>
            </a:r>
          </a:p>
        </p:txBody>
      </p:sp>
      <p:pic>
        <p:nvPicPr>
          <p:cNvPr id="2253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782763"/>
            <a:ext cx="7497763" cy="434498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9138" y="2857500"/>
            <a:ext cx="244475" cy="1822450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Б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У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К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ВЫ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88013" y="2857500"/>
            <a:ext cx="12700" cy="19669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43613" y="5692775"/>
            <a:ext cx="1419225" cy="90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34163" y="4824413"/>
            <a:ext cx="828675" cy="890587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580188" y="2613025"/>
            <a:ext cx="882650" cy="1382713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7688" y="2613025"/>
            <a:ext cx="290512" cy="1382713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E2001A"/>
                </a:solidFill>
              </a:rPr>
              <a:t>ОРГАНИЗАТОР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4800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3513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95588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14800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95588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3513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09813" y="3649663"/>
            <a:ext cx="1933575" cy="414337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300" b="1" kern="1600" spc="346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ЦИФРЫ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187575" y="4064000"/>
            <a:ext cx="2259013" cy="6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546" name="TextBox 22"/>
          <p:cNvSpPr txBox="1">
            <a:spLocks noChangeArrowheads="1"/>
          </p:cNvSpPr>
          <p:nvPr/>
        </p:nvSpPr>
        <p:spPr bwMode="auto">
          <a:xfrm rot="5400000">
            <a:off x="1641475" y="2914650"/>
            <a:ext cx="5476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3:А</a:t>
            </a:r>
          </a:p>
        </p:txBody>
      </p:sp>
      <p:sp>
        <p:nvSpPr>
          <p:cNvPr id="22547" name="TextBox 24"/>
          <p:cNvSpPr txBox="1">
            <a:spLocks noChangeArrowheads="1"/>
          </p:cNvSpPr>
          <p:nvPr/>
        </p:nvSpPr>
        <p:spPr bwMode="auto">
          <a:xfrm rot="5400000">
            <a:off x="1511301" y="4718050"/>
            <a:ext cx="768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3:Б</a:t>
            </a:r>
          </a:p>
        </p:txBody>
      </p:sp>
      <p:sp>
        <p:nvSpPr>
          <p:cNvPr id="22548" name="TextBox 25"/>
          <p:cNvSpPr txBox="1">
            <a:spLocks noChangeArrowheads="1"/>
          </p:cNvSpPr>
          <p:nvPr/>
        </p:nvSpPr>
        <p:spPr bwMode="auto">
          <a:xfrm rot="5400000">
            <a:off x="2880519" y="3017044"/>
            <a:ext cx="7524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2:А</a:t>
            </a:r>
          </a:p>
        </p:txBody>
      </p:sp>
      <p:sp>
        <p:nvSpPr>
          <p:cNvPr id="22549" name="TextBox 26"/>
          <p:cNvSpPr txBox="1">
            <a:spLocks noChangeArrowheads="1"/>
          </p:cNvSpPr>
          <p:nvPr/>
        </p:nvSpPr>
        <p:spPr bwMode="auto">
          <a:xfrm rot="5400000">
            <a:off x="3002757" y="46283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2:Б</a:t>
            </a:r>
          </a:p>
        </p:txBody>
      </p:sp>
      <p:sp>
        <p:nvSpPr>
          <p:cNvPr id="22550" name="TextBox 27"/>
          <p:cNvSpPr txBox="1">
            <a:spLocks noChangeArrowheads="1"/>
          </p:cNvSpPr>
          <p:nvPr/>
        </p:nvSpPr>
        <p:spPr bwMode="auto">
          <a:xfrm rot="5400000">
            <a:off x="4339432" y="29138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1:А</a:t>
            </a:r>
          </a:p>
        </p:txBody>
      </p:sp>
      <p:sp>
        <p:nvSpPr>
          <p:cNvPr id="22551" name="TextBox 28"/>
          <p:cNvSpPr txBox="1">
            <a:spLocks noChangeArrowheads="1"/>
          </p:cNvSpPr>
          <p:nvPr/>
        </p:nvSpPr>
        <p:spPr bwMode="auto">
          <a:xfrm rot="5400000">
            <a:off x="4339432" y="463470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1:Б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" y="1066800"/>
            <a:ext cx="8458200" cy="4222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Обозначение каждого рабочего места участника ЕГЭ </a:t>
            </a: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заметным номером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Аудитории проведения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3555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782763"/>
            <a:ext cx="7497763" cy="434498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9138" y="2857500"/>
            <a:ext cx="244475" cy="1822450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Б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У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К</a:t>
            </a:r>
          </a:p>
          <a:p>
            <a:pPr>
              <a:defRPr/>
            </a:pPr>
            <a:r>
              <a:rPr lang="ru-RU" sz="2300" b="1" dirty="0">
                <a:solidFill>
                  <a:schemeClr val="tx1">
                    <a:lumMod val="50000"/>
                  </a:schemeClr>
                </a:solidFill>
                <a:latin typeface="Lucida Console" panose="020B0609040504020204" pitchFamily="49" charset="0"/>
              </a:rPr>
              <a:t>ВЫ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688013" y="2857500"/>
            <a:ext cx="12700" cy="19669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43613" y="5692775"/>
            <a:ext cx="1419225" cy="90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34163" y="4824413"/>
            <a:ext cx="828675" cy="890587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6580188" y="2613025"/>
            <a:ext cx="882650" cy="1382713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7688" y="2613025"/>
            <a:ext cx="290512" cy="1382713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E2001A"/>
                </a:solidFill>
              </a:rPr>
              <a:t>ОРГАНИЗАТОР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4800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3513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95588" y="2422525"/>
            <a:ext cx="962025" cy="1184275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14800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95588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33513" y="4214813"/>
            <a:ext cx="962025" cy="1147762"/>
          </a:xfrm>
          <a:prstGeom prst="round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09813" y="3649663"/>
            <a:ext cx="1933575" cy="414337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300" b="1" kern="1600" spc="346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onsole" panose="020B0609040504020204" pitchFamily="49" charset="0"/>
              </a:rPr>
              <a:t>ЦИФРЫ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2187575" y="4064000"/>
            <a:ext cx="2259013" cy="63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70" name="TextBox 22"/>
          <p:cNvSpPr txBox="1">
            <a:spLocks noChangeArrowheads="1"/>
          </p:cNvSpPr>
          <p:nvPr/>
        </p:nvSpPr>
        <p:spPr bwMode="auto">
          <a:xfrm rot="5400000">
            <a:off x="1641475" y="2914650"/>
            <a:ext cx="54768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3:А</a:t>
            </a:r>
          </a:p>
        </p:txBody>
      </p:sp>
      <p:sp>
        <p:nvSpPr>
          <p:cNvPr id="23571" name="TextBox 24"/>
          <p:cNvSpPr txBox="1">
            <a:spLocks noChangeArrowheads="1"/>
          </p:cNvSpPr>
          <p:nvPr/>
        </p:nvSpPr>
        <p:spPr bwMode="auto">
          <a:xfrm rot="5400000">
            <a:off x="1511301" y="4718050"/>
            <a:ext cx="768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3:Б</a:t>
            </a:r>
          </a:p>
        </p:txBody>
      </p:sp>
      <p:sp>
        <p:nvSpPr>
          <p:cNvPr id="23572" name="TextBox 25"/>
          <p:cNvSpPr txBox="1">
            <a:spLocks noChangeArrowheads="1"/>
          </p:cNvSpPr>
          <p:nvPr/>
        </p:nvSpPr>
        <p:spPr bwMode="auto">
          <a:xfrm rot="5400000">
            <a:off x="2880519" y="3017044"/>
            <a:ext cx="7524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2:А</a:t>
            </a:r>
          </a:p>
        </p:txBody>
      </p:sp>
      <p:sp>
        <p:nvSpPr>
          <p:cNvPr id="23573" name="TextBox 26"/>
          <p:cNvSpPr txBox="1">
            <a:spLocks noChangeArrowheads="1"/>
          </p:cNvSpPr>
          <p:nvPr/>
        </p:nvSpPr>
        <p:spPr bwMode="auto">
          <a:xfrm rot="5400000">
            <a:off x="3002757" y="46283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2:Б</a:t>
            </a:r>
          </a:p>
        </p:txBody>
      </p:sp>
      <p:sp>
        <p:nvSpPr>
          <p:cNvPr id="23574" name="TextBox 27"/>
          <p:cNvSpPr txBox="1">
            <a:spLocks noChangeArrowheads="1"/>
          </p:cNvSpPr>
          <p:nvPr/>
        </p:nvSpPr>
        <p:spPr bwMode="auto">
          <a:xfrm rot="5400000">
            <a:off x="4339432" y="291385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1:А</a:t>
            </a:r>
          </a:p>
        </p:txBody>
      </p:sp>
      <p:sp>
        <p:nvSpPr>
          <p:cNvPr id="23575" name="TextBox 28"/>
          <p:cNvSpPr txBox="1">
            <a:spLocks noChangeArrowheads="1"/>
          </p:cNvSpPr>
          <p:nvPr/>
        </p:nvSpPr>
        <p:spPr bwMode="auto">
          <a:xfrm rot="5400000">
            <a:off x="4339432" y="4634706"/>
            <a:ext cx="54768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1:Б</a:t>
            </a:r>
          </a:p>
        </p:txBody>
      </p:sp>
      <p:pic>
        <p:nvPicPr>
          <p:cNvPr id="23576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114800"/>
            <a:ext cx="50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57200" y="990600"/>
            <a:ext cx="8458200" cy="7000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Часы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находящиеся в поле зрения участников ЕГЭ, в каждой аудитории с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проведением проверки их работоспособности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1447800"/>
            <a:ext cx="8458200" cy="70167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каждая аудитория должна быть обеспечена заметными информационными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плакатами о ведении видеонаблюдения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2286000"/>
            <a:ext cx="8467725" cy="996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в каждой аудитории д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олжны быть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убраны (закрыты) 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стенды, плакаты и иные материалы со справочно-познавательной информацией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 соответствующим учебным предметам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(п.36)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3352800"/>
            <a:ext cx="84582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в каждой аудитории д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олжны быть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часы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, находящиеся в поле зрения участников ЕГЭ, </a:t>
            </a:r>
            <a:r>
              <a:rPr lang="ru-RU" sz="2000" b="1" u="sng" dirty="0">
                <a:solidFill>
                  <a:srgbClr val="C00000"/>
                </a:solidFill>
                <a:cs typeface="Times New Roman" pitchFamily="18" charset="0"/>
              </a:rPr>
              <a:t>проверены на работоспособность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4191000"/>
            <a:ext cx="8458200" cy="711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cs typeface="Times New Roman" pitchFamily="18" charset="0"/>
              </a:rPr>
              <a:t>в каждой аудитории д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олжны быть подготовлены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ножницы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для вскрытия специальных доставочных пакетов с экзаменационными материалами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" y="5029200"/>
            <a:ext cx="8543925" cy="6921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36000" bIns="36000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аудитории для участников ЕГЭ 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ОВЗ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должны быть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оснащены необходимыми техническими средствами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(п.37)</a:t>
            </a: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152400" y="609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 к аудиториям для проведения экзаменов в ППЭ (п.36)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600200"/>
            <a:ext cx="3962400" cy="25781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Подготовка аудиторий ППЭ</a:t>
            </a:r>
          </a:p>
        </p:txBody>
      </p:sp>
      <p:pic>
        <p:nvPicPr>
          <p:cNvPr id="2560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1025" y="1695450"/>
            <a:ext cx="2032000" cy="2482850"/>
          </a:xfrm>
        </p:spPr>
      </p:pic>
      <p:pic>
        <p:nvPicPr>
          <p:cNvPr id="2560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7813" y="1676400"/>
            <a:ext cx="1449387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6"/>
          <p:cNvSpPr>
            <a:spLocks noChangeArrowheads="1"/>
          </p:cNvSpPr>
          <p:nvPr/>
        </p:nvSpPr>
        <p:spPr bwMode="auto">
          <a:xfrm>
            <a:off x="457200" y="3276600"/>
            <a:ext cx="381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  <a:cs typeface="Times New Roman" pitchFamily="18" charset="0"/>
              </a:rPr>
              <a:t>Закрыты стенды, плакаты  со справочно-познавательной информацией по соответствующим учебным предметам</a:t>
            </a:r>
          </a:p>
        </p:txBody>
      </p:sp>
      <p:pic>
        <p:nvPicPr>
          <p:cNvPr id="2560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2438" y="1909763"/>
            <a:ext cx="12350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905000"/>
            <a:ext cx="12303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238" y="1695450"/>
            <a:ext cx="19732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67200" y="1143000"/>
            <a:ext cx="47244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1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219200"/>
            <a:ext cx="83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Прямоугольник 13"/>
          <p:cNvSpPr>
            <a:spLocks noChangeArrowheads="1"/>
          </p:cNvSpPr>
          <p:nvPr/>
        </p:nvSpPr>
        <p:spPr bwMode="auto">
          <a:xfrm>
            <a:off x="4343400" y="1219200"/>
            <a:ext cx="30384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Отдельное  рабочее место, </a:t>
            </a:r>
          </a:p>
          <a:p>
            <a:pPr algn="just"/>
            <a:r>
              <a:rPr lang="ru-RU" sz="1600">
                <a:solidFill>
                  <a:srgbClr val="0070C0"/>
                </a:solidFill>
              </a:rPr>
              <a:t>черновики из расчета по 2 листа на каждого участника ЕГЭ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67200" y="3733800"/>
            <a:ext cx="4724400" cy="15160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4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733800"/>
            <a:ext cx="11366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Рисунок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572000"/>
            <a:ext cx="806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267200" y="5359400"/>
            <a:ext cx="4724400" cy="1498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17" name="Рисунок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5410200"/>
            <a:ext cx="9556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Прямоугольник 20"/>
          <p:cNvSpPr>
            <a:spLocks noChangeArrowheads="1"/>
          </p:cNvSpPr>
          <p:nvPr/>
        </p:nvSpPr>
        <p:spPr bwMode="auto">
          <a:xfrm>
            <a:off x="4495800" y="5486400"/>
            <a:ext cx="2990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Помещения,  </a:t>
            </a:r>
          </a:p>
          <a:p>
            <a:pPr algn="just"/>
            <a:r>
              <a:rPr lang="ru-RU" sz="1600">
                <a:solidFill>
                  <a:srgbClr val="0070C0"/>
                </a:solidFill>
              </a:rPr>
              <a:t>не задействованные для проведения ГИА, необходимо закрыть, опечатать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4419600"/>
            <a:ext cx="3962400" cy="224155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620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4495800"/>
            <a:ext cx="15970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Рисунок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19400" y="4495800"/>
            <a:ext cx="13525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2" name="Прямоугольник 24"/>
          <p:cNvSpPr>
            <a:spLocks noChangeArrowheads="1"/>
          </p:cNvSpPr>
          <p:nvPr/>
        </p:nvSpPr>
        <p:spPr bwMode="auto">
          <a:xfrm>
            <a:off x="468313" y="6022975"/>
            <a:ext cx="4127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>
                <a:solidFill>
                  <a:srgbClr val="0070C0"/>
                </a:solidFill>
                <a:cs typeface="Times New Roman" pitchFamily="18" charset="0"/>
              </a:rPr>
              <a:t>Разместить предупреждения о ведении видеонаблюдения</a:t>
            </a:r>
          </a:p>
        </p:txBody>
      </p:sp>
      <p:pic>
        <p:nvPicPr>
          <p:cNvPr id="25623" name="Рисунок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1676400"/>
            <a:ext cx="19827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267200" y="2286000"/>
            <a:ext cx="4724400" cy="1371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5" name="Прямоугольник 16"/>
          <p:cNvSpPr>
            <a:spLocks noChangeArrowheads="1"/>
          </p:cNvSpPr>
          <p:nvPr/>
        </p:nvSpPr>
        <p:spPr bwMode="auto">
          <a:xfrm>
            <a:off x="6400800" y="3810000"/>
            <a:ext cx="2209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Часы, находящиеся в поле зрения участников ГИА, и черные гелевые ручки</a:t>
            </a:r>
          </a:p>
        </p:txBody>
      </p:sp>
      <p:sp>
        <p:nvSpPr>
          <p:cNvPr id="25626" name="Прямоугольник 16"/>
          <p:cNvSpPr>
            <a:spLocks noChangeArrowheads="1"/>
          </p:cNvSpPr>
          <p:nvPr/>
        </p:nvSpPr>
        <p:spPr bwMode="auto">
          <a:xfrm>
            <a:off x="6019800" y="2362200"/>
            <a:ext cx="28956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 sz="1600">
                <a:solidFill>
                  <a:srgbClr val="0070C0"/>
                </a:solidFill>
              </a:rPr>
              <a:t>Стол, находящий в зоне видимости камер видеонаблюдения, для осуществления раскладки и упаковки ЭМ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05400" y="3048000"/>
            <a:ext cx="866168" cy="52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28" name="Рисунок 2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400" y="2286000"/>
            <a:ext cx="1033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Готовность ППЭ</a:t>
            </a:r>
          </a:p>
        </p:txBody>
      </p:sp>
      <p:pic>
        <p:nvPicPr>
          <p:cNvPr id="2662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325" y="1546225"/>
            <a:ext cx="1082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0450" y="1546225"/>
            <a:ext cx="108426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10"/>
          <p:cNvSpPr>
            <a:spLocks noChangeArrowheads="1"/>
          </p:cNvSpPr>
          <p:nvPr/>
        </p:nvSpPr>
        <p:spPr bwMode="auto">
          <a:xfrm>
            <a:off x="3368675" y="1682750"/>
            <a:ext cx="8620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СЕГОДНЯ</a:t>
            </a:r>
          </a:p>
        </p:txBody>
      </p:sp>
      <p:sp>
        <p:nvSpPr>
          <p:cNvPr id="26630" name="Прямоугольник 11"/>
          <p:cNvSpPr>
            <a:spLocks noChangeArrowheads="1"/>
          </p:cNvSpPr>
          <p:nvPr/>
        </p:nvSpPr>
        <p:spPr bwMode="auto">
          <a:xfrm>
            <a:off x="5072063" y="1682750"/>
            <a:ext cx="6873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>
                <a:solidFill>
                  <a:schemeClr val="bg1"/>
                </a:solidFill>
              </a:rPr>
              <a:t>ЗАВТРА</a:t>
            </a:r>
          </a:p>
        </p:txBody>
      </p:sp>
      <p:sp>
        <p:nvSpPr>
          <p:cNvPr id="26631" name="Прямоугольник 12"/>
          <p:cNvSpPr>
            <a:spLocks noChangeArrowheads="1"/>
          </p:cNvSpPr>
          <p:nvPr/>
        </p:nvSpPr>
        <p:spPr bwMode="auto">
          <a:xfrm>
            <a:off x="3349625" y="2171700"/>
            <a:ext cx="8620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pPr algn="ctr"/>
            <a:r>
              <a:rPr lang="ru-RU" sz="1200" b="1"/>
              <a:t>ППЭ готов</a:t>
            </a:r>
          </a:p>
        </p:txBody>
      </p:sp>
      <p:sp>
        <p:nvSpPr>
          <p:cNvPr id="26632" name="Прямоугольник 13"/>
          <p:cNvSpPr>
            <a:spLocks noChangeArrowheads="1"/>
          </p:cNvSpPr>
          <p:nvPr/>
        </p:nvSpPr>
        <p:spPr bwMode="auto">
          <a:xfrm>
            <a:off x="5000625" y="2171700"/>
            <a:ext cx="8842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2688" tIns="26344" rIns="52688" bIns="26344">
            <a:spAutoFit/>
          </a:bodyPr>
          <a:lstStyle/>
          <a:p>
            <a:r>
              <a:rPr lang="ru-RU" sz="1200" b="1"/>
              <a:t>ЭКЗАМЕН</a:t>
            </a:r>
          </a:p>
        </p:txBody>
      </p:sp>
      <p:sp>
        <p:nvSpPr>
          <p:cNvPr id="26633" name="Прямоугольник 14"/>
          <p:cNvSpPr>
            <a:spLocks noChangeArrowheads="1"/>
          </p:cNvSpPr>
          <p:nvPr/>
        </p:nvSpPr>
        <p:spPr bwMode="auto">
          <a:xfrm>
            <a:off x="1208088" y="3141663"/>
            <a:ext cx="2967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РУКОВОДИТЕЛЬ ОО</a:t>
            </a:r>
          </a:p>
        </p:txBody>
      </p:sp>
      <p:sp>
        <p:nvSpPr>
          <p:cNvPr id="26634" name="Прямоугольник 15"/>
          <p:cNvSpPr>
            <a:spLocks noChangeArrowheads="1"/>
          </p:cNvSpPr>
          <p:nvPr/>
        </p:nvSpPr>
        <p:spPr bwMode="auto">
          <a:xfrm>
            <a:off x="5597525" y="3141663"/>
            <a:ext cx="28336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E2001A"/>
                </a:solidFill>
              </a:rPr>
              <a:t>РУКОВОДИТЕЛЬ ППЭ</a:t>
            </a:r>
          </a:p>
        </p:txBody>
      </p:sp>
      <p:pic>
        <p:nvPicPr>
          <p:cNvPr id="2663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713" y="3556000"/>
            <a:ext cx="2122487" cy="26162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2663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05200"/>
            <a:ext cx="2362200" cy="2667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33800" y="3581400"/>
            <a:ext cx="1905000" cy="13001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АКТ готовности ППЭ </a:t>
            </a:r>
          </a:p>
          <a:p>
            <a:pPr algn="ctr" defTabSz="800100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(ППЭ-01)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7244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800600" y="1752600"/>
            <a:ext cx="4343400" cy="325755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>
          <a:xfrm>
            <a:off x="4876800" y="685800"/>
            <a:ext cx="4114800" cy="838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АКТ готовности ППЭ (ППЭ-01)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Требования к подготовке ППЭ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Журнал учета участников, обратившихся к медицинскому работнику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Инструкции для работников ППЭ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57200" y="27432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Черновики со штампом ОО</a:t>
            </a:r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Инструкции для участников ЕГЭ, зачитываемые организаторами в аудитории перед началом экзамена (одна инструкция на одну аудиторию)</a:t>
            </a: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457200" y="4267200"/>
            <a:ext cx="1295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Памятки</a:t>
            </a: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581400" y="4572000"/>
            <a:ext cx="1295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Бейджи</a:t>
            </a:r>
          </a:p>
        </p:txBody>
      </p:sp>
      <p:sp>
        <p:nvSpPr>
          <p:cNvPr id="28681" name="Text Box 4"/>
          <p:cNvSpPr txBox="1">
            <a:spLocks noChangeArrowheads="1"/>
          </p:cNvSpPr>
          <p:nvPr/>
        </p:nvSpPr>
        <p:spPr bwMode="auto">
          <a:xfrm>
            <a:off x="7467600" y="5029200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Шпагат</a:t>
            </a:r>
          </a:p>
        </p:txBody>
      </p:sp>
      <p:sp>
        <p:nvSpPr>
          <p:cNvPr id="28682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Журнал доступа к аппаратно-программному комплексу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603250" y="7620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 к подготовке ППЭ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066800" y="1484313"/>
            <a:ext cx="748665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solidFill>
                  <a:srgbClr val="0070C0"/>
                </a:solidFill>
                <a:cs typeface="Times New Roman" pitchFamily="18" charset="0"/>
              </a:rPr>
              <a:t>На бейдже должна быть отражена следующая информация: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2209800"/>
            <a:ext cx="3352800" cy="1323975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Tx/>
              <a:buChar char="-"/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 Фамилия, имя, отчество (полностью)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 Должность в ППЭ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z="2000" b="1" dirty="0">
                <a:solidFill>
                  <a:schemeClr val="accent6"/>
                </a:solidFill>
                <a:cs typeface="Times New Roman" pitchFamily="18" charset="0"/>
              </a:rPr>
              <a:t> Номер ППЭ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743200" y="3657600"/>
            <a:ext cx="38100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 dirty="0">
                <a:cs typeface="Times New Roman" pitchFamily="18" charset="0"/>
              </a:rPr>
              <a:t>Иванова Анна Ивановна </a:t>
            </a:r>
          </a:p>
          <a:p>
            <a:pPr algn="ctr" eaLnBrk="1" hangingPunct="1"/>
            <a:r>
              <a:rPr lang="ru-RU" sz="2000" b="1" dirty="0">
                <a:cs typeface="Times New Roman" pitchFamily="18" charset="0"/>
              </a:rPr>
              <a:t>организатор в </a:t>
            </a:r>
            <a:r>
              <a:rPr lang="ru-RU" sz="2000" b="1" dirty="0" smtClean="0">
                <a:cs typeface="Times New Roman" pitchFamily="18" charset="0"/>
              </a:rPr>
              <a:t>аудитории</a:t>
            </a:r>
            <a:endParaRPr lang="ru-RU" sz="2000" b="1" dirty="0">
              <a:cs typeface="Times New Roman" pitchFamily="18" charset="0"/>
            </a:endParaRPr>
          </a:p>
          <a:p>
            <a:pPr algn="ctr" eaLnBrk="1" hangingPunct="1"/>
            <a:r>
              <a:rPr lang="ru-RU" sz="2000" b="1" dirty="0">
                <a:cs typeface="Times New Roman" pitchFamily="18" charset="0"/>
              </a:rPr>
              <a:t>ППЭ 0023</a:t>
            </a: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419600" y="4953000"/>
            <a:ext cx="38100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>
                <a:cs typeface="Times New Roman" pitchFamily="18" charset="0"/>
              </a:rPr>
              <a:t>Иванова Анна Ивановна </a:t>
            </a:r>
          </a:p>
          <a:p>
            <a:pPr algn="ctr" eaLnBrk="1" hangingPunct="1"/>
            <a:r>
              <a:rPr lang="ru-RU" sz="2000" b="1">
                <a:cs typeface="Times New Roman" pitchFamily="18" charset="0"/>
              </a:rPr>
              <a:t>технический специалист </a:t>
            </a:r>
          </a:p>
          <a:p>
            <a:pPr algn="ctr" eaLnBrk="1" hangingPunct="1"/>
            <a:r>
              <a:rPr lang="ru-RU" sz="2000" b="1">
                <a:cs typeface="Times New Roman" pitchFamily="18" charset="0"/>
              </a:rPr>
              <a:t>ППЭ 0023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1447800"/>
            <a:ext cx="8610600" cy="4524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70C0"/>
                </a:solidFill>
              </a:rPr>
              <a:t>назначаются</a:t>
            </a:r>
            <a:r>
              <a:rPr lang="ru-RU" sz="2000" i="1" dirty="0"/>
              <a:t> </a:t>
            </a:r>
            <a:r>
              <a:rPr lang="ru-RU" sz="2000" dirty="0"/>
              <a:t>департаментом образования</a:t>
            </a:r>
            <a:r>
              <a:rPr lang="ru-RU" sz="2000" i="1" dirty="0"/>
              <a:t> по согласованию с ГЭК</a:t>
            </a:r>
            <a:r>
              <a:rPr lang="ru-RU" sz="2000" dirty="0"/>
              <a:t> (п.40)</a:t>
            </a:r>
            <a:endParaRPr lang="ru-RU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57200" y="2133600"/>
            <a:ext cx="86106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70C0"/>
                </a:solidFill>
              </a:rPr>
              <a:t>информируются</a:t>
            </a:r>
            <a:r>
              <a:rPr lang="ru-RU" sz="2000" i="1" dirty="0"/>
              <a:t> </a:t>
            </a:r>
            <a:r>
              <a:rPr lang="ru-RU" sz="2000" dirty="0"/>
              <a:t>о месте расположения ППЭ, в который направляются, не ранее чем за </a:t>
            </a:r>
            <a:r>
              <a:rPr lang="ru-RU" sz="2000" b="1" i="1" u="sng" dirty="0">
                <a:solidFill>
                  <a:srgbClr val="0070C0"/>
                </a:solidFill>
              </a:rPr>
              <a:t>три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рабочих дня до проведения экзамена по соответствующему учебному предмету (п.40) 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57200" y="3505200"/>
            <a:ext cx="8610600" cy="10683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tIns="72000" bIns="72000">
            <a:spAutoFit/>
          </a:bodyPr>
          <a:lstStyle/>
          <a:p>
            <a:pPr algn="just">
              <a:defRPr/>
            </a:pPr>
            <a:r>
              <a:rPr lang="ru-RU" sz="2000" b="1" i="1" dirty="0">
                <a:solidFill>
                  <a:srgbClr val="0070C0"/>
                </a:solidFill>
              </a:rPr>
              <a:t>несут</a:t>
            </a:r>
            <a:r>
              <a:rPr lang="ru-RU" sz="2000" dirty="0"/>
              <a:t>  персональную ответственность за соблюдение мер информационной безопасности и исполнение порядка проведения ЕГЭ в ППЭ на всех этапах проведения экзамена</a:t>
            </a: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60375" y="762000"/>
            <a:ext cx="8524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Работники ППЭ (руководитель, организаторы, технические специалисты,  ассистенты)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Требования к работникам ППЭ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295400"/>
            <a:ext cx="3733800" cy="1703677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руководитель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организаторы ППЭ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ассистенты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технические специалисты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352800"/>
            <a:ext cx="3733800" cy="13959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не могут быть учителями обучающихся, сдающих экзамен в данном ППЭ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295400"/>
            <a:ext cx="38100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организаторы ППЭ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ассистенты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743200"/>
            <a:ext cx="3810000" cy="1395900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C00000"/>
                </a:solidFill>
                <a:cs typeface="Times New Roman" pitchFamily="18" charset="0"/>
              </a:rPr>
              <a:t>не могут быть специалистами по соответствующему предмету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5181600"/>
            <a:ext cx="85344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cs typeface="Times New Roman" pitchFamily="18" charset="0"/>
              </a:rPr>
              <a:t>ИСКЛЮЧЕНИЕ: </a:t>
            </a:r>
          </a:p>
          <a:p>
            <a:pPr algn="ctr" eaLnBrk="1" hangingPunct="1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ППЭ, организованные в учреждениях уголовно-исполнительной системы</a:t>
            </a:r>
          </a:p>
        </p:txBody>
      </p:sp>
      <p:sp>
        <p:nvSpPr>
          <p:cNvPr id="31762" name="Line 7"/>
          <p:cNvSpPr>
            <a:spLocks noChangeShapeType="1"/>
          </p:cNvSpPr>
          <p:nvPr/>
        </p:nvSpPr>
        <p:spPr bwMode="gray">
          <a:xfrm rot="5400000" flipV="1">
            <a:off x="2019300" y="31623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1763" name="Line 7"/>
          <p:cNvSpPr>
            <a:spLocks noChangeShapeType="1"/>
          </p:cNvSpPr>
          <p:nvPr/>
        </p:nvSpPr>
        <p:spPr bwMode="gray">
          <a:xfrm rot="5400000" flipV="1">
            <a:off x="6134100" y="25527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ППЭ на дому, в медицинском учреждении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85800" y="1219200"/>
            <a:ext cx="7839075" cy="342900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smtClean="0">
                <a:solidFill>
                  <a:srgbClr val="0070C0"/>
                </a:solidFill>
              </a:rPr>
              <a:t>Организуется по месту жительства или по месту нахождения в медицинском учреждении</a:t>
            </a:r>
          </a:p>
          <a:p>
            <a:pPr>
              <a:buFontTx/>
              <a:buNone/>
            </a:pPr>
            <a:r>
              <a:rPr lang="ru-RU" sz="1800" smtClean="0">
                <a:solidFill>
                  <a:srgbClr val="0070C0"/>
                </a:solidFill>
              </a:rPr>
              <a:t>ПРИСУТСТВУЮТ:</a:t>
            </a:r>
          </a:p>
        </p:txBody>
      </p:sp>
      <p:pic>
        <p:nvPicPr>
          <p:cNvPr id="5124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8956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3"/>
          <p:cNvSpPr txBox="1">
            <a:spLocks noChangeArrowheads="1"/>
          </p:cNvSpPr>
          <p:nvPr/>
        </p:nvSpPr>
        <p:spPr bwMode="auto">
          <a:xfrm>
            <a:off x="609600" y="2514600"/>
            <a:ext cx="2628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33CC"/>
                </a:solidFill>
              </a:rPr>
              <a:t>Руководитель ППЭ</a:t>
            </a:r>
          </a:p>
        </p:txBody>
      </p:sp>
      <p:sp>
        <p:nvSpPr>
          <p:cNvPr id="5126" name="TextBox 17"/>
          <p:cNvSpPr txBox="1">
            <a:spLocks noChangeArrowheads="1"/>
          </p:cNvSpPr>
          <p:nvPr/>
        </p:nvSpPr>
        <p:spPr bwMode="auto">
          <a:xfrm>
            <a:off x="3505200" y="2514600"/>
            <a:ext cx="30829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 </a:t>
            </a:r>
            <a:r>
              <a:rPr lang="ru-RU" sz="1800" b="1">
                <a:solidFill>
                  <a:srgbClr val="0033CC"/>
                </a:solidFill>
              </a:rPr>
              <a:t>ДВА  организатора </a:t>
            </a:r>
          </a:p>
        </p:txBody>
      </p:sp>
      <p:pic>
        <p:nvPicPr>
          <p:cNvPr id="512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95600"/>
            <a:ext cx="9747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14"/>
          <p:cNvSpPr txBox="1">
            <a:spLocks noChangeArrowheads="1"/>
          </p:cNvSpPr>
          <p:nvPr/>
        </p:nvSpPr>
        <p:spPr bwMode="auto">
          <a:xfrm>
            <a:off x="6553200" y="2514600"/>
            <a:ext cx="23780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33CC"/>
                </a:solidFill>
              </a:rPr>
              <a:t>Член ГЭК</a:t>
            </a:r>
          </a:p>
        </p:txBody>
      </p:sp>
      <p:pic>
        <p:nvPicPr>
          <p:cNvPr id="5129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971800"/>
            <a:ext cx="982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3400" y="4724400"/>
            <a:ext cx="2514600" cy="1143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685800" y="4800600"/>
            <a:ext cx="2209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Рабочее место для участника ЕГЭ              </a:t>
            </a:r>
            <a:r>
              <a:rPr lang="ru-RU" b="1">
                <a:solidFill>
                  <a:srgbClr val="006AB3"/>
                </a:solidFill>
              </a:rPr>
              <a:t>(</a:t>
            </a:r>
            <a:r>
              <a:rPr lang="ru-RU" b="1" i="1">
                <a:solidFill>
                  <a:srgbClr val="006AB3"/>
                </a:solidFill>
              </a:rPr>
              <a:t>с учётом состояния его здоровья</a:t>
            </a:r>
            <a:r>
              <a:rPr lang="ru-RU" b="1">
                <a:solidFill>
                  <a:srgbClr val="006AB3"/>
                </a:solidFill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4724400"/>
            <a:ext cx="25146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3" name="TextBox 13"/>
          <p:cNvSpPr txBox="1">
            <a:spLocks noChangeArrowheads="1"/>
          </p:cNvSpPr>
          <p:nvPr/>
        </p:nvSpPr>
        <p:spPr bwMode="auto">
          <a:xfrm>
            <a:off x="3429000" y="4800600"/>
            <a:ext cx="2133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800" b="1">
                <a:solidFill>
                  <a:srgbClr val="006AB3"/>
                </a:solidFill>
              </a:rPr>
              <a:t>Рабочие места для всех работников ППЭ</a:t>
            </a:r>
            <a:endParaRPr lang="ru-RU" b="1">
              <a:solidFill>
                <a:srgbClr val="006AB3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9800" y="4724400"/>
            <a:ext cx="3124200" cy="1066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5" name="Рисунок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800600"/>
            <a:ext cx="1033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TextBox 13"/>
          <p:cNvSpPr txBox="1">
            <a:spLocks noChangeArrowheads="1"/>
          </p:cNvSpPr>
          <p:nvPr/>
        </p:nvSpPr>
        <p:spPr bwMode="auto">
          <a:xfrm>
            <a:off x="7162800" y="4800600"/>
            <a:ext cx="1828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006AB3"/>
                </a:solidFill>
              </a:rPr>
              <a:t>Видеонаблюдение в режиме «оффлайн»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2362200"/>
            <a:ext cx="258762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03250" y="1854200"/>
            <a:ext cx="2365375" cy="14938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Математика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</a:rPr>
              <a:t>Линейка</a:t>
            </a:r>
          </a:p>
          <a:p>
            <a:pPr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2772" name="Line 7"/>
          <p:cNvSpPr>
            <a:spLocks noChangeShapeType="1"/>
          </p:cNvSpPr>
          <p:nvPr/>
        </p:nvSpPr>
        <p:spPr bwMode="gray">
          <a:xfrm rot="5400000" flipV="1">
            <a:off x="1635125" y="2476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603250" y="3646488"/>
            <a:ext cx="2524125" cy="256063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Физика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Непрограммируемый калькулятор и линейка</a:t>
            </a:r>
          </a:p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defTabSz="1028700">
              <a:tabLst>
                <a:tab pos="130175" algn="l"/>
              </a:tabLst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gray">
          <a:xfrm rot="5400000" flipV="1">
            <a:off x="1714500" y="46101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6175375" y="1933575"/>
            <a:ext cx="2746375" cy="149383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Химия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Непрограммируемый калькулятор</a:t>
            </a:r>
            <a:r>
              <a:rPr lang="ru-RU" sz="1600" dirty="0"/>
              <a:t> </a:t>
            </a:r>
            <a:endParaRPr lang="ru-RU" sz="1600" b="1" dirty="0">
              <a:solidFill>
                <a:srgbClr val="002060"/>
              </a:solidFill>
            </a:endParaRPr>
          </a:p>
          <a:p>
            <a:pPr defTabSz="1028700">
              <a:tabLst>
                <a:tab pos="130175" algn="l"/>
              </a:tabLst>
              <a:defRPr/>
            </a:pP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gray">
          <a:xfrm rot="5400000" flipV="1">
            <a:off x="7388225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6254750" y="3789363"/>
            <a:ext cx="2730500" cy="25781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География</a:t>
            </a: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Транспортир, непрограммируемый калькулятор, линейка</a:t>
            </a:r>
          </a:p>
          <a:p>
            <a:pPr defTabSz="1028700">
              <a:tabLst>
                <a:tab pos="130175" algn="l"/>
              </a:tabLst>
              <a:defRPr/>
            </a:pPr>
            <a:endParaRPr lang="ru-RU" sz="1600" b="1" i="1" dirty="0">
              <a:solidFill>
                <a:srgbClr val="002060"/>
              </a:solidFill>
            </a:endParaRPr>
          </a:p>
          <a:p>
            <a:pPr defTabSz="1028700">
              <a:tabLst>
                <a:tab pos="130175" algn="l"/>
              </a:tabLst>
              <a:defRPr/>
            </a:pP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2778" name="Line 13"/>
          <p:cNvSpPr>
            <a:spLocks noChangeShapeType="1"/>
          </p:cNvSpPr>
          <p:nvPr/>
        </p:nvSpPr>
        <p:spPr bwMode="gray">
          <a:xfrm rot="5400000" flipV="1">
            <a:off x="7429500" y="47625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32779" name="Rectangle 4"/>
          <p:cNvSpPr>
            <a:spLocks noChangeArrowheads="1"/>
          </p:cNvSpPr>
          <p:nvPr/>
        </p:nvSpPr>
        <p:spPr bwMode="auto">
          <a:xfrm>
            <a:off x="539750" y="685800"/>
            <a:ext cx="844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Участникам ЕГЭ разрешается  пользоваться </a:t>
            </a:r>
          </a:p>
          <a:p>
            <a:pPr algn="ctr"/>
            <a:r>
              <a:rPr lang="ru-RU" sz="2800" b="1">
                <a:solidFill>
                  <a:schemeClr val="bg1"/>
                </a:solidFill>
              </a:rPr>
              <a:t>на экзаменах: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7159">
            <a:off x="3587750" y="3200400"/>
            <a:ext cx="21272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5" name="TextBox 30"/>
          <p:cNvGrpSpPr>
            <a:grpSpLocks/>
          </p:cNvGrpSpPr>
          <p:nvPr/>
        </p:nvGrpSpPr>
        <p:grpSpPr bwMode="auto">
          <a:xfrm>
            <a:off x="457200" y="1609725"/>
            <a:ext cx="3429000" cy="1895475"/>
            <a:chOff x="7" y="950"/>
            <a:chExt cx="1947" cy="942"/>
          </a:xfrm>
        </p:grpSpPr>
        <p:pic>
          <p:nvPicPr>
            <p:cNvPr id="33806" name="TextBox 3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" y="950"/>
              <a:ext cx="1947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Text Box 8"/>
            <p:cNvSpPr txBox="1">
              <a:spLocks noChangeArrowheads="1"/>
            </p:cNvSpPr>
            <p:nvPr/>
          </p:nvSpPr>
          <p:spPr bwMode="auto">
            <a:xfrm>
              <a:off x="50" y="1021"/>
              <a:ext cx="1792" cy="735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800" dirty="0">
                  <a:latin typeface="+mn-lt"/>
                  <a:cs typeface="Times New Roman" pitchFamily="18" charset="0"/>
                </a:rPr>
                <a:t>Обеспечивают выполнение арифметических вычислений: сложение, вычитание, умножение, деление, извлечение корня</a:t>
              </a:r>
            </a:p>
          </p:txBody>
        </p:sp>
      </p:grpSp>
      <p:grpSp>
        <p:nvGrpSpPr>
          <p:cNvPr id="33796" name="TextBox 31"/>
          <p:cNvGrpSpPr>
            <a:grpSpLocks/>
          </p:cNvGrpSpPr>
          <p:nvPr/>
        </p:nvGrpSpPr>
        <p:grpSpPr bwMode="auto">
          <a:xfrm>
            <a:off x="5556250" y="1600200"/>
            <a:ext cx="3429000" cy="1905000"/>
            <a:chOff x="3740" y="860"/>
            <a:chExt cx="2055" cy="1018"/>
          </a:xfrm>
        </p:grpSpPr>
        <p:pic>
          <p:nvPicPr>
            <p:cNvPr id="33804" name="TextBox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0" y="860"/>
              <a:ext cx="2055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Text Box 11"/>
            <p:cNvSpPr txBox="1">
              <a:spLocks noChangeArrowheads="1"/>
            </p:cNvSpPr>
            <p:nvPr/>
          </p:nvSpPr>
          <p:spPr bwMode="auto">
            <a:xfrm>
              <a:off x="3789" y="948"/>
              <a:ext cx="1964" cy="8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>
                  <a:cs typeface="Times New Roman" pitchFamily="18" charset="0"/>
                </a:rPr>
                <a:t>Обеспечивают выполнение вычислений тригонометрических функций: </a:t>
              </a:r>
              <a:r>
                <a:rPr lang="en-US" sz="1800">
                  <a:cs typeface="Times New Roman" pitchFamily="18" charset="0"/>
                </a:rPr>
                <a:t>sin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cos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tg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ctg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arcsin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arcos</a:t>
              </a:r>
              <a:r>
                <a:rPr lang="ru-RU" sz="1800">
                  <a:cs typeface="Times New Roman" pitchFamily="18" charset="0"/>
                </a:rPr>
                <a:t>,</a:t>
              </a:r>
              <a:r>
                <a:rPr lang="en-US" sz="1800">
                  <a:cs typeface="Times New Roman" pitchFamily="18" charset="0"/>
                </a:rPr>
                <a:t> arctg</a:t>
              </a:r>
              <a:endParaRPr lang="ru-RU" sz="1800">
                <a:cs typeface="Times New Roman" pitchFamily="18" charset="0"/>
              </a:endParaRPr>
            </a:p>
          </p:txBody>
        </p:sp>
      </p:grpSp>
      <p:grpSp>
        <p:nvGrpSpPr>
          <p:cNvPr id="33797" name="TextBox 32"/>
          <p:cNvGrpSpPr>
            <a:grpSpLocks/>
          </p:cNvGrpSpPr>
          <p:nvPr/>
        </p:nvGrpSpPr>
        <p:grpSpPr bwMode="auto">
          <a:xfrm>
            <a:off x="2968625" y="4724400"/>
            <a:ext cx="3254375" cy="1905000"/>
            <a:chOff x="1828" y="3064"/>
            <a:chExt cx="2050" cy="1191"/>
          </a:xfrm>
        </p:grpSpPr>
        <p:pic>
          <p:nvPicPr>
            <p:cNvPr id="33802" name="TextBox 3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8" y="3064"/>
              <a:ext cx="2050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 Box 14"/>
            <p:cNvSpPr txBox="1">
              <a:spLocks noChangeArrowheads="1"/>
            </p:cNvSpPr>
            <p:nvPr/>
          </p:nvSpPr>
          <p:spPr bwMode="auto">
            <a:xfrm>
              <a:off x="1890" y="3105"/>
              <a:ext cx="1890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800" b="1" i="1" u="sng">
                  <a:solidFill>
                    <a:srgbClr val="FF0000"/>
                  </a:solidFill>
                  <a:cs typeface="Times New Roman" pitchFamily="18" charset="0"/>
                </a:rPr>
                <a:t>Не осуществляют </a:t>
              </a:r>
              <a:r>
                <a:rPr lang="ru-RU" sz="1800">
                  <a:solidFill>
                    <a:srgbClr val="FF0000"/>
                  </a:solidFill>
                  <a:cs typeface="Times New Roman" pitchFamily="18" charset="0"/>
                </a:rPr>
                <a:t>функции средства связи, хранилища базы данных и не имеют доступ к сетям передачи данных (в том числе к сети «Интернет»)</a:t>
              </a:r>
            </a:p>
          </p:txBody>
        </p:sp>
      </p:grp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460375" y="609600"/>
            <a:ext cx="8683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Требования, предъявляемые к  непрограммируемым  калькуляторам:</a:t>
            </a:r>
          </a:p>
        </p:txBody>
      </p:sp>
      <p:grpSp>
        <p:nvGrpSpPr>
          <p:cNvPr id="33799" name="TextBox 32"/>
          <p:cNvGrpSpPr>
            <a:grpSpLocks/>
          </p:cNvGrpSpPr>
          <p:nvPr/>
        </p:nvGrpSpPr>
        <p:grpSpPr bwMode="auto">
          <a:xfrm>
            <a:off x="2968625" y="4724400"/>
            <a:ext cx="3254375" cy="1905000"/>
            <a:chOff x="1828" y="3064"/>
            <a:chExt cx="2050" cy="1191"/>
          </a:xfrm>
        </p:grpSpPr>
        <p:pic>
          <p:nvPicPr>
            <p:cNvPr id="33800" name="TextBox 3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28" y="3064"/>
              <a:ext cx="2050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Text Box 14"/>
            <p:cNvSpPr txBox="1">
              <a:spLocks noChangeArrowheads="1"/>
            </p:cNvSpPr>
            <p:nvPr/>
          </p:nvSpPr>
          <p:spPr bwMode="auto">
            <a:xfrm>
              <a:off x="1890" y="3105"/>
              <a:ext cx="1890" cy="10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800" b="1" i="1" u="sng">
                  <a:solidFill>
                    <a:srgbClr val="FF0000"/>
                  </a:solidFill>
                  <a:cs typeface="Times New Roman" pitchFamily="18" charset="0"/>
                </a:rPr>
                <a:t>Не осуществляют </a:t>
              </a:r>
              <a:r>
                <a:rPr lang="ru-RU" sz="1800">
                  <a:solidFill>
                    <a:srgbClr val="FF0000"/>
                  </a:solidFill>
                  <a:cs typeface="Times New Roman" pitchFamily="18" charset="0"/>
                </a:rPr>
                <a:t>функции средства связи, хранилища базы данных и не имеют доступ к сетям передачи данных (в том числе к сети «Интернет»)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10"/>
          <p:cNvGrpSpPr>
            <a:grpSpLocks/>
          </p:cNvGrpSpPr>
          <p:nvPr/>
        </p:nvGrpSpPr>
        <p:grpSpPr bwMode="auto">
          <a:xfrm>
            <a:off x="6248400" y="1524000"/>
            <a:ext cx="2895600" cy="1662113"/>
            <a:chOff x="8678705" y="-510547"/>
            <a:chExt cx="4357717" cy="1736156"/>
          </a:xfrm>
        </p:grpSpPr>
        <p:sp>
          <p:nvSpPr>
            <p:cNvPr id="8" name="TextBox 7"/>
            <p:cNvSpPr txBox="1"/>
            <p:nvPr/>
          </p:nvSpPr>
          <p:spPr>
            <a:xfrm>
              <a:off x="8678705" y="-510547"/>
              <a:ext cx="4357717" cy="17361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0070C0"/>
                  </a:solidFill>
                  <a:cs typeface="Times New Roman" pitchFamily="18" charset="0"/>
                </a:rPr>
                <a:t>Персональный компьютер </a:t>
              </a:r>
            </a:p>
            <a:p>
              <a:pPr eaLnBrk="1" hangingPunct="1">
                <a:defRPr/>
              </a:pPr>
              <a:r>
                <a:rPr lang="ru-RU" sz="1800" dirty="0">
                  <a:solidFill>
                    <a:schemeClr val="tx1"/>
                  </a:solidFill>
                  <a:cs typeface="Times New Roman" pitchFamily="18" charset="0"/>
                </a:rPr>
                <a:t>с необходимым </a:t>
              </a:r>
            </a:p>
            <a:p>
              <a:pPr eaLnBrk="1" hangingPunct="1">
                <a:defRPr/>
              </a:pPr>
              <a:r>
                <a:rPr lang="ru-RU" sz="1800" dirty="0">
                  <a:solidFill>
                    <a:schemeClr val="tx1"/>
                  </a:solidFill>
                  <a:cs typeface="Times New Roman" pitchFamily="18" charset="0"/>
                </a:rPr>
                <a:t>программным обеспечением</a:t>
              </a:r>
            </a:p>
          </p:txBody>
        </p:sp>
        <p:pic>
          <p:nvPicPr>
            <p:cNvPr id="10" name="Рисунок 9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45624" y="285456"/>
              <a:ext cx="1277904" cy="904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3" name="Группа 13"/>
          <p:cNvGrpSpPr/>
          <p:nvPr/>
        </p:nvGrpSpPr>
        <p:grpSpPr>
          <a:xfrm>
            <a:off x="6324600" y="3886200"/>
            <a:ext cx="2495997" cy="1822061"/>
            <a:chOff x="5643570" y="1692635"/>
            <a:chExt cx="3357586" cy="1786797"/>
          </a:xfrm>
          <a:solidFill>
            <a:schemeClr val="bg1">
              <a:lumMod val="75000"/>
            </a:schemeClr>
          </a:solidFill>
        </p:grpSpPr>
        <p:sp>
          <p:nvSpPr>
            <p:cNvPr id="12" name="TextBox 11"/>
            <p:cNvSpPr txBox="1"/>
            <p:nvPr/>
          </p:nvSpPr>
          <p:spPr>
            <a:xfrm>
              <a:off x="5643570" y="1692635"/>
              <a:ext cx="3357586" cy="178679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bIns="13320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cs typeface="Times New Roman" pitchFamily="18" charset="0"/>
                </a:rPr>
                <a:t>Принтер</a:t>
              </a:r>
              <a:r>
                <a:rPr lang="ru-RU" sz="1800" dirty="0">
                  <a:solidFill>
                    <a:srgbClr val="0070C0"/>
                  </a:solidFill>
                </a:rPr>
                <a:t> </a:t>
              </a:r>
            </a:p>
          </p:txBody>
        </p:sp>
        <p:pic>
          <p:nvPicPr>
            <p:cNvPr id="13" name="Рисунок 12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3834" y="2269703"/>
              <a:ext cx="1299590" cy="1059209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304800" y="1421824"/>
            <a:ext cx="2787704" cy="1211234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Рабочее место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200400" y="1828801"/>
            <a:ext cx="2819400" cy="2989189"/>
            <a:chOff x="4429124" y="3796139"/>
            <a:chExt cx="4103925" cy="3845292"/>
          </a:xfrm>
          <a:solidFill>
            <a:schemeClr val="bg1">
              <a:lumMod val="75000"/>
            </a:schemeClr>
          </a:solidFill>
        </p:grpSpPr>
        <p:sp>
          <p:nvSpPr>
            <p:cNvPr id="16" name="TextBox 15"/>
            <p:cNvSpPr txBox="1"/>
            <p:nvPr/>
          </p:nvSpPr>
          <p:spPr>
            <a:xfrm>
              <a:off x="4429124" y="3796139"/>
              <a:ext cx="4103925" cy="38452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bIns="720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cs typeface="Times New Roman" pitchFamily="18" charset="0"/>
                </a:rPr>
                <a:t>Сейф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(металлический шкаф) для безопасного хранения ЭМ, находящийся в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зоне видимости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cs typeface="Times New Roman" pitchFamily="18" charset="0"/>
                </a:rPr>
                <a:t>камер видеонаблюдения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23880" y="4776374"/>
              <a:ext cx="1029093" cy="106136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5" name="Группа 8"/>
          <p:cNvGrpSpPr/>
          <p:nvPr/>
        </p:nvGrpSpPr>
        <p:grpSpPr>
          <a:xfrm>
            <a:off x="304801" y="4343400"/>
            <a:ext cx="2743200" cy="2005152"/>
            <a:chOff x="-3397042" y="687102"/>
            <a:chExt cx="3357586" cy="2469829"/>
          </a:xfrm>
          <a:solidFill>
            <a:schemeClr val="bg1">
              <a:lumMod val="75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-3397042" y="687102"/>
              <a:ext cx="3357586" cy="24698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9933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108000" bIns="15120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rgbClr val="0070C0"/>
                  </a:solidFill>
                  <a:cs typeface="Times New Roman" pitchFamily="18" charset="0"/>
                </a:rPr>
                <a:t>Телефонная связь </a:t>
              </a:r>
            </a:p>
          </p:txBody>
        </p:sp>
        <p:pic>
          <p:nvPicPr>
            <p:cNvPr id="7" name="Рисунок 6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93766" y="1344113"/>
              <a:ext cx="969441" cy="830640"/>
            </a:xfrm>
            <a:prstGeom prst="roundRect">
              <a:avLst>
                <a:gd name="adj" fmla="val 8594"/>
              </a:avLst>
            </a:prstGeom>
            <a:grp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24" name="Рисунок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057400"/>
            <a:ext cx="866168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304800" y="2819400"/>
            <a:ext cx="2746434" cy="1398009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648000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cs typeface="Times New Roman" pitchFamily="18" charset="0"/>
              </a:rPr>
              <a:t>Система видеонаблюдения </a:t>
            </a:r>
          </a:p>
        </p:txBody>
      </p:sp>
      <p:pic>
        <p:nvPicPr>
          <p:cNvPr id="34829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581400"/>
            <a:ext cx="714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0" name="Rectangle 4"/>
          <p:cNvSpPr>
            <a:spLocks noChangeArrowheads="1"/>
          </p:cNvSpPr>
          <p:nvPr/>
        </p:nvSpPr>
        <p:spPr bwMode="auto">
          <a:xfrm>
            <a:off x="460375" y="533400"/>
            <a:ext cx="8461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Штаб ППЭ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4724400" y="1524000"/>
            <a:ext cx="37338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Копии выписок из протоколов ГЭК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1524000"/>
            <a:ext cx="37338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Нормативные правовые документы</a:t>
            </a:r>
            <a:endParaRPr lang="ru-RU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460375" y="762000"/>
            <a:ext cx="8461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Штаб ППЭ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2667000"/>
            <a:ext cx="3733800" cy="1088123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Инструктивно-методические материалы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3810000"/>
            <a:ext cx="3733800" cy="1703677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52000" bIns="216000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Поэтажная схема ППЭ с указанием помещений, используемых при проведении ГИА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4724400" y="2590800"/>
            <a:ext cx="373380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Приказы департамента образования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724400" y="3581400"/>
            <a:ext cx="37338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Памятки: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 «Кодировка учебных предметов»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70C0"/>
                </a:solidFill>
                <a:cs typeface="Times New Roman" pitchFamily="18" charset="0"/>
              </a:rPr>
              <a:t>«Продолжительность выполнения экзаменационной работы»</a:t>
            </a:r>
          </a:p>
        </p:txBody>
      </p:sp>
      <p:sp>
        <p:nvSpPr>
          <p:cNvPr id="35861" name="Text Box 4"/>
          <p:cNvSpPr txBox="1">
            <a:spLocks noChangeArrowheads="1"/>
          </p:cNvSpPr>
          <p:nvPr/>
        </p:nvSpPr>
        <p:spPr bwMode="auto">
          <a:xfrm>
            <a:off x="457200" y="56388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Краткие требования и Сценарий проведения ЕГЭ в ППЭ</a:t>
            </a:r>
          </a:p>
        </p:txBody>
      </p:sp>
      <p:sp>
        <p:nvSpPr>
          <p:cNvPr id="35862" name="Text Box 4"/>
          <p:cNvSpPr txBox="1">
            <a:spLocks noChangeArrowheads="1"/>
          </p:cNvSpPr>
          <p:nvPr/>
        </p:nvSpPr>
        <p:spPr bwMode="auto">
          <a:xfrm>
            <a:off x="457200" y="6172200"/>
            <a:ext cx="81534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000">
                <a:cs typeface="Times New Roman" pitchFamily="18" charset="0"/>
              </a:rPr>
              <a:t>Возврат материалов из ППЭ в РЦОИ (после проведения экзамена)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39140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Лица, привлекаемые к проведению ГИА</a:t>
            </a: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2286000" y="1600200"/>
            <a:ext cx="4572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руководитель и организаторы ППЭ</a:t>
            </a:r>
          </a:p>
        </p:txBody>
      </p:sp>
      <p:pic>
        <p:nvPicPr>
          <p:cNvPr id="3686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533525"/>
            <a:ext cx="984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5"/>
          <p:cNvSpPr>
            <a:spLocks noChangeArrowheads="1"/>
          </p:cNvSpPr>
          <p:nvPr/>
        </p:nvSpPr>
        <p:spPr bwMode="auto">
          <a:xfrm>
            <a:off x="2819400" y="2057400"/>
            <a:ext cx="190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 algn="ctr"/>
            <a:r>
              <a:rPr lang="ru-RU" sz="1600" b="1">
                <a:solidFill>
                  <a:srgbClr val="0070C0"/>
                </a:solidFill>
              </a:rPr>
              <a:t>руководитель ОО </a:t>
            </a:r>
            <a:r>
              <a:rPr lang="ru-RU" sz="1200">
                <a:solidFill>
                  <a:srgbClr val="0070C0"/>
                </a:solidFill>
              </a:rPr>
              <a:t>(</a:t>
            </a:r>
            <a:r>
              <a:rPr lang="ru-RU" sz="1200" i="1">
                <a:solidFill>
                  <a:srgbClr val="0070C0"/>
                </a:solidFill>
              </a:rPr>
              <a:t>во время экзамена находится в штабе ППЭ</a:t>
            </a:r>
            <a:r>
              <a:rPr lang="ru-RU" sz="120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3687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438400"/>
            <a:ext cx="9826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3124200" y="2971800"/>
            <a:ext cx="2590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член ГЭК</a:t>
            </a:r>
          </a:p>
        </p:txBody>
      </p:sp>
      <p:pic>
        <p:nvPicPr>
          <p:cNvPr id="36872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8700" y="1685925"/>
            <a:ext cx="13081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6925" y="2605088"/>
            <a:ext cx="10668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1513" y="4673600"/>
            <a:ext cx="97631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05375" y="3424238"/>
            <a:ext cx="198755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Прямоугольник 12"/>
          <p:cNvSpPr>
            <a:spLocks noChangeArrowheads="1"/>
          </p:cNvSpPr>
          <p:nvPr/>
        </p:nvSpPr>
        <p:spPr bwMode="auto">
          <a:xfrm>
            <a:off x="1981200" y="3733800"/>
            <a:ext cx="2895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технический специалист</a:t>
            </a:r>
          </a:p>
        </p:txBody>
      </p:sp>
      <p:sp>
        <p:nvSpPr>
          <p:cNvPr id="36877" name="Прямоугольник 13"/>
          <p:cNvSpPr>
            <a:spLocks noChangeArrowheads="1"/>
          </p:cNvSpPr>
          <p:nvPr/>
        </p:nvSpPr>
        <p:spPr bwMode="auto">
          <a:xfrm>
            <a:off x="1600200" y="4419600"/>
            <a:ext cx="3810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медицинские работники, ассистенты</a:t>
            </a:r>
          </a:p>
        </p:txBody>
      </p:sp>
      <p:sp>
        <p:nvSpPr>
          <p:cNvPr id="36878" name="Прямоугольник 14"/>
          <p:cNvSpPr>
            <a:spLocks noChangeArrowheads="1"/>
          </p:cNvSpPr>
          <p:nvPr/>
        </p:nvSpPr>
        <p:spPr bwMode="auto">
          <a:xfrm>
            <a:off x="2095500" y="5105400"/>
            <a:ext cx="56769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сотрудники, осуществляющие охрану правопорядка</a:t>
            </a:r>
          </a:p>
        </p:txBody>
      </p:sp>
      <p:sp>
        <p:nvSpPr>
          <p:cNvPr id="36879" name="Прямоугольник 15"/>
          <p:cNvSpPr>
            <a:spLocks noChangeArrowheads="1"/>
          </p:cNvSpPr>
          <p:nvPr/>
        </p:nvSpPr>
        <p:spPr bwMode="auto">
          <a:xfrm>
            <a:off x="1960563" y="5791200"/>
            <a:ext cx="61864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marL="261938" indent="-261938"/>
            <a:r>
              <a:rPr lang="ru-RU" sz="1600" b="1">
                <a:solidFill>
                  <a:srgbClr val="0070C0"/>
                </a:solidFill>
              </a:rPr>
              <a:t>представители ОО, сопровождающие участников </a:t>
            </a:r>
          </a:p>
        </p:txBody>
      </p:sp>
      <p:pic>
        <p:nvPicPr>
          <p:cNvPr id="36880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810000"/>
            <a:ext cx="106362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Рисунок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8200" y="5105400"/>
            <a:ext cx="62547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609600"/>
            <a:ext cx="1334076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511300"/>
          </a:xfrm>
        </p:spPr>
        <p:txBody>
          <a:bodyPr/>
          <a:lstStyle/>
          <a:p>
            <a:r>
              <a:rPr lang="ru-RU" sz="3200" smtClean="0">
                <a:solidFill>
                  <a:schemeClr val="bg1"/>
                </a:solidFill>
              </a:rPr>
              <a:t>Лица, </a:t>
            </a:r>
            <a:br>
              <a:rPr lang="ru-RU" sz="3200" smtClean="0">
                <a:solidFill>
                  <a:schemeClr val="bg1"/>
                </a:solidFill>
              </a:rPr>
            </a:br>
            <a:r>
              <a:rPr lang="ru-RU" sz="3200" smtClean="0">
                <a:solidFill>
                  <a:schemeClr val="bg1"/>
                </a:solidFill>
              </a:rPr>
              <a:t>имеющие право присутствовать в ППЭ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3744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Общественные наблюдатели</a:t>
            </a:r>
          </a:p>
        </p:txBody>
      </p:sp>
      <p:pic>
        <p:nvPicPr>
          <p:cNvPr id="37892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286000"/>
            <a:ext cx="1600200" cy="1752600"/>
          </a:xfrm>
        </p:spPr>
      </p:pic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3657600" y="1905000"/>
            <a:ext cx="338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Федеральные наблюдатели</a:t>
            </a:r>
          </a:p>
        </p:txBody>
      </p:sp>
      <p:pic>
        <p:nvPicPr>
          <p:cNvPr id="37894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514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6629400" y="19050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Должностные лица Рособрнадзора</a:t>
            </a:r>
          </a:p>
        </p:txBody>
      </p:sp>
      <p:pic>
        <p:nvPicPr>
          <p:cNvPr id="3789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667000"/>
            <a:ext cx="2133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10"/>
          <p:cNvSpPr txBox="1">
            <a:spLocks noChangeArrowheads="1"/>
          </p:cNvSpPr>
          <p:nvPr/>
        </p:nvSpPr>
        <p:spPr bwMode="auto">
          <a:xfrm>
            <a:off x="2286000" y="3962400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6AB3"/>
                </a:solidFill>
              </a:rPr>
              <a:t>Представители СМИ</a:t>
            </a:r>
          </a:p>
        </p:txBody>
      </p:sp>
      <p:pic>
        <p:nvPicPr>
          <p:cNvPr id="37898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4648200"/>
            <a:ext cx="14525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24200"/>
            <a:ext cx="18097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0"/>
            <a:ext cx="18859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>
                <a:solidFill>
                  <a:schemeClr val="bg1"/>
                </a:solidFill>
              </a:rPr>
              <a:t>Лица, имеющие право находиться в ППЭ в день экзамена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219200"/>
            <a:ext cx="7439025" cy="304800"/>
          </a:xfrm>
          <a:prstGeom prst="roundRect">
            <a:avLst/>
          </a:prstGeom>
          <a:solidFill>
            <a:srgbClr val="006AB3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Представители СМИ</a:t>
            </a:r>
          </a:p>
        </p:txBody>
      </p:sp>
      <p:pic>
        <p:nvPicPr>
          <p:cNvPr id="3891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9080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600200"/>
            <a:ext cx="1627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43000" y="1600200"/>
            <a:ext cx="5867400" cy="990600"/>
          </a:xfrm>
          <a:prstGeom prst="round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 algn="just">
              <a:defRPr/>
            </a:pPr>
            <a:r>
              <a:rPr lang="ru-RU" sz="1800" dirty="0">
                <a:solidFill>
                  <a:srgbClr val="C00000"/>
                </a:solidFill>
              </a:rPr>
              <a:t>присутствуют в аудиториях только до момента </a:t>
            </a:r>
            <a:r>
              <a:rPr lang="ru-RU" sz="1800" dirty="0" smtClean="0">
                <a:solidFill>
                  <a:srgbClr val="C00000"/>
                </a:solidFill>
              </a:rPr>
              <a:t>вскрытия </a:t>
            </a:r>
            <a:r>
              <a:rPr lang="ru-RU" sz="1800" dirty="0" smtClean="0">
                <a:solidFill>
                  <a:srgbClr val="C00000"/>
                </a:solidFill>
              </a:rPr>
              <a:t>доставочного </a:t>
            </a:r>
            <a:r>
              <a:rPr lang="ru-RU" sz="1800" dirty="0">
                <a:solidFill>
                  <a:srgbClr val="C00000"/>
                </a:solidFill>
              </a:rPr>
              <a:t>пакета и </a:t>
            </a:r>
            <a:r>
              <a:rPr lang="ru-RU" sz="1800" dirty="0" smtClean="0">
                <a:solidFill>
                  <a:srgbClr val="C00000"/>
                </a:solidFill>
              </a:rPr>
              <a:t>выдачи участниками </a:t>
            </a:r>
            <a:r>
              <a:rPr lang="ru-RU" sz="1800" dirty="0">
                <a:solidFill>
                  <a:srgbClr val="C00000"/>
                </a:solidFill>
              </a:rPr>
              <a:t>ЕГЭ ИК с ЭМ </a:t>
            </a:r>
            <a:r>
              <a:rPr lang="ru-RU" sz="1800" dirty="0"/>
              <a:t>(</a:t>
            </a:r>
            <a:r>
              <a:rPr lang="ru-RU" sz="1800" i="1" u="sng" dirty="0"/>
              <a:t>до момента печати КИМ</a:t>
            </a:r>
            <a:r>
              <a:rPr lang="ru-RU" sz="1800" dirty="0"/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200" y="2667000"/>
            <a:ext cx="6167438" cy="571500"/>
          </a:xfrm>
          <a:prstGeom prst="roundRect">
            <a:avLst/>
          </a:prstGeom>
          <a:solidFill>
            <a:srgbClr val="006AB3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Общественные наблюдатели</a:t>
            </a:r>
          </a:p>
        </p:txBody>
      </p:sp>
      <p:pic>
        <p:nvPicPr>
          <p:cNvPr id="38922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135255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239963" y="3352800"/>
            <a:ext cx="6904037" cy="1752600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могут свободно перемещаться по ППЭ (в ППЭ для участников с ОВЗ, инвалидов и детей-инвалидов рекомендуется направить общественных наблюдателей в каждую аудиторию)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одновременно в аудитории проведения экзамена может находится </a:t>
            </a:r>
            <a:r>
              <a:rPr lang="ru-RU" sz="1600" b="1" dirty="0"/>
              <a:t>не более 1 общественного наблюдателя</a:t>
            </a:r>
          </a:p>
          <a:p>
            <a:pPr marL="197579" indent="-197579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фиксируют все нарушения во время проведения экзамена и направляют свои замечания в департамент образования, </a:t>
            </a:r>
            <a:r>
              <a:rPr lang="ru-RU" sz="1600" dirty="0" err="1"/>
              <a:t>Рособрнадзор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1000" y="5181600"/>
            <a:ext cx="7010400" cy="1066800"/>
          </a:xfrm>
          <a:prstGeom prst="roundRect">
            <a:avLst/>
          </a:prstGeom>
          <a:solidFill>
            <a:srgbClr val="006AB3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Должностные лица </a:t>
            </a:r>
            <a:r>
              <a:rPr lang="ru-RU" sz="1800" b="1" dirty="0" err="1">
                <a:solidFill>
                  <a:schemeClr val="bg1"/>
                </a:solidFill>
              </a:rPr>
              <a:t>Рособрнадзора</a:t>
            </a:r>
            <a:r>
              <a:rPr lang="ru-RU" sz="1800" b="1" dirty="0">
                <a:solidFill>
                  <a:schemeClr val="bg1"/>
                </a:solidFill>
              </a:rPr>
              <a:t>,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специалисты отдела контроля и надзора в сфере образования департамента образования,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Федеральный инспектор  </a:t>
            </a:r>
          </a:p>
        </p:txBody>
      </p:sp>
      <p:sp>
        <p:nvSpPr>
          <p:cNvPr id="38925" name="Прямоугольник 13"/>
          <p:cNvSpPr>
            <a:spLocks noChangeArrowheads="1"/>
          </p:cNvSpPr>
          <p:nvPr/>
        </p:nvSpPr>
        <p:spPr bwMode="auto">
          <a:xfrm>
            <a:off x="457200" y="6324600"/>
            <a:ext cx="85344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Допуск в ППЭ вышеперечисленных лиц осуществляется при наличии документов,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удостоверяющих личность, и документов, подтверждающих их полномочия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73152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Документы, подтверждающие полномочия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7200" y="1828800"/>
            <a:ext cx="6400800" cy="3698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Должностные лица </a:t>
            </a:r>
            <a:r>
              <a:rPr lang="ru-RU" sz="1800" dirty="0" err="1">
                <a:cs typeface="Times New Roman" pitchFamily="18" charset="0"/>
              </a:rPr>
              <a:t>Рособрнадзора</a:t>
            </a:r>
            <a:r>
              <a:rPr lang="ru-RU" sz="1800" dirty="0">
                <a:cs typeface="Times New Roman" pitchFamily="18" charset="0"/>
              </a:rPr>
              <a:t>  –  удостоверение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" y="2286000"/>
            <a:ext cx="8534400" cy="3698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Федеральный инспектор  –  приказ о введении в состав ГЭК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57200" y="2743200"/>
            <a:ext cx="8534400" cy="9239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Специалисты отдела контроля  и надзора  в сфере образования департамента образования –  приказ департамента образования об осуществлении контроля за соблюдением порядка проведения ГИА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" y="3733800"/>
            <a:ext cx="6705600" cy="36988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Представители СМИ –  удостоверение об аккредитации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7200" y="4191000"/>
            <a:ext cx="6705600" cy="9239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Общественные наблюдатели  –  удостоверение об аккредитации и наличие в списках распределения в данный  ППЭ (форма </a:t>
            </a:r>
            <a:r>
              <a:rPr lang="ru-RU" sz="1800" b="1" dirty="0">
                <a:cs typeface="Times New Roman" pitchFamily="18" charset="0"/>
              </a:rPr>
              <a:t>ППЭ-07</a:t>
            </a:r>
            <a:r>
              <a:rPr lang="ru-RU" sz="1800" dirty="0">
                <a:cs typeface="Times New Roman" pitchFamily="18" charset="0"/>
              </a:rPr>
              <a:t>)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57200" y="51816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Технические специалисты </a:t>
            </a:r>
            <a:r>
              <a:rPr lang="ru-RU" sz="1800" dirty="0" err="1">
                <a:cs typeface="Times New Roman" pitchFamily="18" charset="0"/>
              </a:rPr>
              <a:t>Ростелекома</a:t>
            </a:r>
            <a:r>
              <a:rPr lang="ru-RU" sz="1800" dirty="0">
                <a:cs typeface="Times New Roman" pitchFamily="18" charset="0"/>
              </a:rPr>
              <a:t> – приказ ДО и наличие в списках распределения в данный  ППЭ (форма </a:t>
            </a:r>
            <a:r>
              <a:rPr lang="ru-RU" sz="1800" b="1" dirty="0">
                <a:cs typeface="Times New Roman" pitchFamily="18" charset="0"/>
              </a:rPr>
              <a:t>ППЭ-07</a:t>
            </a:r>
            <a:r>
              <a:rPr lang="ru-RU" sz="1800" dirty="0">
                <a:cs typeface="Times New Roman" pitchFamily="18" charset="0"/>
              </a:rPr>
              <a:t>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1371600" cy="10450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792" y="1143000"/>
            <a:ext cx="1223469" cy="990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994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886200"/>
            <a:ext cx="175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57200" y="6019800"/>
            <a:ext cx="8534400" cy="64611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cs typeface="Times New Roman" pitchFamily="18" charset="0"/>
              </a:rPr>
              <a:t>Медицинские работники – приказ ДО и наличие в списках распределения в данный  ППЭ (форма </a:t>
            </a:r>
            <a:r>
              <a:rPr lang="ru-RU" sz="1800" b="1" dirty="0">
                <a:cs typeface="Times New Roman" pitchFamily="18" charset="0"/>
              </a:rPr>
              <a:t>ППЭ-07</a:t>
            </a:r>
            <a:r>
              <a:rPr lang="ru-RU" sz="1800" dirty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886325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4953000" y="609600"/>
            <a:ext cx="4114800" cy="838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Список работников ППЭ (ППЭ-07)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458200" cy="762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Порядок проведения ГИА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В день проведения экзамена 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(</a:t>
            </a:r>
            <a:r>
              <a:rPr lang="ru-RU" sz="1600" smtClean="0">
                <a:solidFill>
                  <a:srgbClr val="FF0000"/>
                </a:solidFill>
              </a:rPr>
              <a:t>в период с момента входа в ППЭ и до окончания экзамена</a:t>
            </a:r>
            <a:r>
              <a:rPr lang="ru-RU" sz="1600" smtClean="0">
                <a:solidFill>
                  <a:schemeClr val="tx1"/>
                </a:solidFill>
              </a:rPr>
              <a:t>) п.45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752600"/>
          <a:ext cx="8458200" cy="4002999"/>
        </p:xfrm>
        <a:graphic>
          <a:graphicData uri="http://schemas.openxmlformats.org/drawingml/2006/table">
            <a:tbl>
              <a:tblPr/>
              <a:tblGrid>
                <a:gridCol w="3354114"/>
                <a:gridCol w="5104086"/>
              </a:tblGrid>
              <a:tr h="1442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Организаторам, ассистентам, техническим специалистам, медицинским работникам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запрещается: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иметь при себе средства связи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24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Руководителю,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организаторам,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членам ГЭК, техническим специалистам, руководителю ОО, сотрудникам  полиции, медицинским работникам, ассистентам, сопровождающим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запрещается: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оказывать содействие обучающимся, выпускникам прошлых лет, в том числе  передавать им средства связи, электронно-вычислительную технику, фото, аудио и  видеоаппаратуру, справочные материалы, письменные заметки и иные средства хранения и передачи информации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685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Организация ППЭ на дому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600" y="1447800"/>
          <a:ext cx="8458199" cy="17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8"/>
                <a:gridCol w="1219200"/>
                <a:gridCol w="1295400"/>
                <a:gridCol w="1371600"/>
                <a:gridCol w="1143000"/>
                <a:gridCol w="1447800"/>
                <a:gridCol w="129540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Код ППЭ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Адрес ППЭ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Количество аудитории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Работники ППЭ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Руководитель ППЭ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Член ГЭК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Организаторы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Ассистент</a:t>
                      </a:r>
                      <a:endParaRPr lang="ru-RU" sz="1600" dirty="0"/>
                    </a:p>
                  </a:txBody>
                  <a:tcPr>
                    <a:solidFill>
                      <a:srgbClr val="66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0909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Адрес квартиры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 необходимости</a:t>
                      </a:r>
                      <a:endParaRPr lang="ru-RU" sz="1600" dirty="0"/>
                    </a:p>
                  </a:txBody>
                  <a:tcPr>
                    <a:solidFill>
                      <a:srgbClr val="CFDE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Порядок проведения ГИА</a:t>
            </a:r>
            <a:r>
              <a:rPr lang="ru-RU" sz="2800" i="1" smtClean="0"/>
              <a:t/>
            </a:r>
            <a:br>
              <a:rPr lang="ru-RU" sz="2800" i="1" smtClean="0"/>
            </a:br>
            <a:r>
              <a:rPr lang="ru-RU" sz="1600" smtClean="0"/>
              <a:t>В день проведения экзамена (</a:t>
            </a:r>
            <a:r>
              <a:rPr lang="ru-RU" sz="1600" smtClean="0">
                <a:solidFill>
                  <a:srgbClr val="FF0000"/>
                </a:solidFill>
              </a:rPr>
              <a:t>в период с момента входа в ППЭ и до окончания экзамена п.45</a:t>
            </a:r>
            <a:r>
              <a:rPr lang="ru-RU" sz="1600" b="0" smtClean="0">
                <a:solidFill>
                  <a:schemeClr val="tx1"/>
                </a:solidFill>
              </a:rPr>
              <a:t>)</a:t>
            </a:r>
            <a:endParaRPr lang="ru-RU" sz="1600" b="0" smtClean="0">
              <a:solidFill>
                <a:srgbClr val="FF0000"/>
              </a:solidFill>
            </a:endParaRPr>
          </a:p>
        </p:txBody>
      </p:sp>
      <p:graphicFrame>
        <p:nvGraphicFramePr>
          <p:cNvPr id="393219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828800"/>
          <a:ext cx="8458200" cy="2225675"/>
        </p:xfrm>
        <a:graphic>
          <a:graphicData uri="http://schemas.openxmlformats.org/drawingml/2006/table">
            <a:tbl>
              <a:tblPr/>
              <a:tblGrid>
                <a:gridCol w="3124200"/>
                <a:gridCol w="5334000"/>
              </a:tblGrid>
              <a:tr h="222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Организаторам, ассистентам, техническим специалистам, медицинским работникам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запрещается: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выносить из аудиторий  и ППЭ экзаменационные материалы на бумажном или электронном носителях,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письменные заметки и иные  средства хранения  и передачи информации,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фотографировать экзаменационные материалы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457200" y="4648200"/>
            <a:ext cx="8524875" cy="1152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/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Лица, допустившие нарушение установленного Порядка проведения ГИА, удаляются с экзамена.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Член ГЭК составляет акт об удалении с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09600"/>
            <a:ext cx="8839200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Порядок проведения ГИА</a:t>
            </a:r>
            <a:r>
              <a:rPr lang="ru-RU" sz="4000" smtClean="0">
                <a:solidFill>
                  <a:schemeClr val="bg1"/>
                </a:solidFill>
              </a:rPr>
              <a:t/>
            </a:r>
            <a:br>
              <a:rPr lang="ru-RU" sz="4000" smtClean="0">
                <a:solidFill>
                  <a:schemeClr val="bg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При проведении экзамена</a:t>
            </a:r>
          </a:p>
        </p:txBody>
      </p:sp>
      <p:graphicFrame>
        <p:nvGraphicFramePr>
          <p:cNvPr id="326659" name="Group 3"/>
          <p:cNvGraphicFramePr>
            <a:graphicFrameLocks noGrp="1"/>
          </p:cNvGraphicFramePr>
          <p:nvPr>
            <p:ph idx="4294967295"/>
          </p:nvPr>
        </p:nvGraphicFramePr>
        <p:xfrm>
          <a:off x="457200" y="1219200"/>
          <a:ext cx="8458200" cy="3950838"/>
        </p:xfrm>
        <a:graphic>
          <a:graphicData uri="http://schemas.openxmlformats.org/drawingml/2006/table">
            <a:tbl>
              <a:tblPr/>
              <a:tblGrid>
                <a:gridCol w="3354114"/>
                <a:gridCol w="5104086"/>
              </a:tblGrid>
              <a:tr h="6858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обучающимся и выпускникам прошлых лет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запрещается: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общаться друг с другом,  свободно перемещаться по аудиториям и ППЭ</a:t>
                      </a:r>
                      <a:endParaRPr lang="ru-RU" dirty="0"/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2830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иметь при себе  средства связи, электронно-вычислительную технику, фото, аудио и видеоаппаратуру, справочные  материалы, письменные заметки и иные средства хранения и передачи информации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020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выносить из аудиторий  и ППЭ экзаменационные материалы на бумажном или электронном носителях,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письменные заметки и иные  средства хранения  и передачи информации,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фотографировать экзаменационные материалы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57200" y="5410200"/>
            <a:ext cx="8524875" cy="11525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115646" tIns="57824" rIns="115646" bIns="57824" anchor="ctr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/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Участники, допустившие нарушение установленного Порядка проведения ГИА, удаляются с экзамена.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Член ГЭК составляет акт об удалении с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Информационная безопасность</a:t>
            </a:r>
          </a:p>
        </p:txBody>
      </p:sp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312738" y="1143000"/>
            <a:ext cx="8831262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 u="sng">
                <a:solidFill>
                  <a:srgbClr val="FF0000"/>
                </a:solidFill>
              </a:rPr>
              <a:t>ЗАПРЕЩАЕТСЯ</a:t>
            </a:r>
          </a:p>
          <a:p>
            <a:pPr algn="ctr"/>
            <a:r>
              <a:rPr lang="ru-RU" sz="1600" b="1"/>
              <a:t>Иметь при себе и использовать средства связи, электронно-вычислительную технику, фото, аудио и видеоаппаратуру, и иные средства передачи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24000" y="2286000"/>
            <a:ext cx="5830888" cy="3216275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Категорически запрещается: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* выносить из аудиторий и ППЭ экзаменационные материалы на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бумажных или электронных носителях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* фотографировать КИМ  и бланки ответов экзаменационных работ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*передавать информацию третьим лицам</a:t>
            </a:r>
          </a:p>
        </p:txBody>
      </p:sp>
      <p:pic>
        <p:nvPicPr>
          <p:cNvPr id="450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05225"/>
            <a:ext cx="15144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325" y="3705225"/>
            <a:ext cx="14303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3867150"/>
            <a:ext cx="114458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" y="3908425"/>
            <a:ext cx="10652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9200" y="3806825"/>
            <a:ext cx="13160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3325" y="3735388"/>
            <a:ext cx="131762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66800" y="5943600"/>
            <a:ext cx="6873875" cy="61436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Федеральный закон от 30 декабря 2001 г. № 195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«Кодекс Российской Федерации об административных  правонарушениях»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325" y="2057400"/>
            <a:ext cx="6791325" cy="3619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Особенности подготовки аудиторий по отдельным учебным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предметам -иностранные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языки</a:t>
            </a:r>
            <a:b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7"/>
          <p:cNvSpPr>
            <a:spLocks noChangeArrowheads="1"/>
          </p:cNvSpPr>
          <p:nvPr/>
        </p:nvSpPr>
        <p:spPr bwMode="auto">
          <a:xfrm>
            <a:off x="533400" y="1219200"/>
            <a:ext cx="84312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None/>
            </a:pPr>
            <a:r>
              <a:rPr lang="ru-RU" sz="1600" b="1">
                <a:solidFill>
                  <a:schemeClr val="accent2"/>
                </a:solidFill>
              </a:rPr>
              <a:t>http://www.rustest.ru/</a:t>
            </a:r>
            <a:r>
              <a:rPr lang="en-US" b="1">
                <a:solidFill>
                  <a:schemeClr val="accent2"/>
                </a:solidFill>
              </a:rPr>
              <a:t>  - </a:t>
            </a:r>
            <a:r>
              <a:rPr lang="ru-RU" sz="1600" b="1">
                <a:solidFill>
                  <a:schemeClr val="accent2"/>
                </a:solidFill>
                <a:cs typeface="Times New Roman" pitchFamily="18" charset="0"/>
              </a:rPr>
              <a:t>ФГБУ «Федеральный центр тестирования» - ГИА – Говорение</a:t>
            </a:r>
          </a:p>
          <a:p>
            <a:pPr marL="357188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None/>
            </a:pPr>
            <a:r>
              <a:rPr lang="ru-RU" sz="2000">
                <a:cs typeface="Times New Roman" pitchFamily="18" charset="0"/>
              </a:rPr>
              <a:t>Для проверки </a:t>
            </a:r>
            <a:r>
              <a:rPr lang="ru-RU" sz="2000" b="1" i="1">
                <a:cs typeface="Times New Roman" pitchFamily="18" charset="0"/>
              </a:rPr>
              <a:t>навыков «говорения» </a:t>
            </a:r>
            <a:r>
              <a:rPr lang="ru-RU" sz="2000">
                <a:cs typeface="Times New Roman" pitchFamily="18" charset="0"/>
              </a:rPr>
              <a:t>добавлен устный экзамен</a:t>
            </a:r>
          </a:p>
          <a:p>
            <a:pPr marL="357188" lvl="2" indent="-342900" algn="just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Ø"/>
            </a:pPr>
            <a:r>
              <a:rPr lang="ru-RU" sz="2000">
                <a:cs typeface="Times New Roman" pitchFamily="18" charset="0"/>
              </a:rPr>
              <a:t>Устный экзамен </a:t>
            </a:r>
            <a:r>
              <a:rPr lang="ru-RU" sz="2000" b="1" i="1">
                <a:cs typeface="Times New Roman" pitchFamily="18" charset="0"/>
              </a:rPr>
              <a:t>необязателен</a:t>
            </a:r>
            <a:r>
              <a:rPr lang="en-US" sz="2000" b="1" i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Устный и письменный экзамены организационно </a:t>
            </a:r>
            <a:r>
              <a:rPr lang="ru-RU" sz="2000" b="1" i="1">
                <a:cs typeface="Times New Roman" pitchFamily="18" charset="0"/>
              </a:rPr>
              <a:t>независимы</a:t>
            </a:r>
          </a:p>
          <a:p>
            <a:pPr marL="357188" lvl="2" indent="-342900" algn="just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Ø"/>
            </a:pPr>
            <a:r>
              <a:rPr lang="ru-RU" sz="2000">
                <a:cs typeface="Times New Roman" pitchFamily="18" charset="0"/>
              </a:rPr>
              <a:t>Для проведения устного экзамена выделяется </a:t>
            </a:r>
            <a:r>
              <a:rPr lang="ru-RU" sz="2000" b="1" i="1">
                <a:cs typeface="Times New Roman" pitchFamily="18" charset="0"/>
              </a:rPr>
              <a:t>два основных</a:t>
            </a:r>
            <a:r>
              <a:rPr lang="ru-RU" sz="2000">
                <a:cs typeface="Times New Roman" pitchFamily="18" charset="0"/>
              </a:rPr>
              <a:t> и </a:t>
            </a:r>
            <a:r>
              <a:rPr lang="ru-RU" sz="2000" b="1" i="1">
                <a:cs typeface="Times New Roman" pitchFamily="18" charset="0"/>
              </a:rPr>
              <a:t>два резервных</a:t>
            </a:r>
            <a:r>
              <a:rPr lang="ru-RU" sz="2000">
                <a:cs typeface="Times New Roman" pitchFamily="18" charset="0"/>
              </a:rPr>
              <a:t> </a:t>
            </a:r>
            <a:r>
              <a:rPr lang="ru-RU" sz="2000" b="1" i="1">
                <a:cs typeface="Times New Roman" pitchFamily="18" charset="0"/>
              </a:rPr>
              <a:t>дня</a:t>
            </a:r>
            <a:r>
              <a:rPr lang="ru-RU" sz="2000" b="1">
                <a:cs typeface="Times New Roman" pitchFamily="18" charset="0"/>
              </a:rPr>
              <a:t>:</a:t>
            </a:r>
            <a:r>
              <a:rPr lang="ru-RU" sz="2000" b="1">
                <a:solidFill>
                  <a:srgbClr val="002060"/>
                </a:solidFill>
                <a:cs typeface="Times New Roman" pitchFamily="18" charset="0"/>
              </a:rPr>
              <a:t>10.06.2016, 11.06.2016, 23.06.2016, 30.06.2016</a:t>
            </a:r>
          </a:p>
          <a:p>
            <a:pPr marL="357188" lvl="2" indent="-342900" algn="just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Ø"/>
            </a:pPr>
            <a:r>
              <a:rPr lang="ru-RU" sz="2000">
                <a:cs typeface="Times New Roman" pitchFamily="18" charset="0"/>
              </a:rPr>
              <a:t>Используются электронные КИМ, которые записаны на компакт-диск, вложенный в доставочный пакет</a:t>
            </a:r>
            <a:r>
              <a:rPr lang="en-US" sz="2000">
                <a:cs typeface="Times New Roman" pitchFamily="18" charset="0"/>
              </a:rPr>
              <a:t> </a:t>
            </a:r>
            <a:endParaRPr lang="ru-RU" sz="2000">
              <a:cs typeface="Times New Roman" pitchFamily="18" charset="0"/>
            </a:endParaRPr>
          </a:p>
          <a:p>
            <a:pPr marL="357188" lvl="2" indent="-342900" algn="just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Ø"/>
            </a:pPr>
            <a:r>
              <a:rPr lang="ru-RU" sz="2000">
                <a:cs typeface="Times New Roman" pitchFamily="18" charset="0"/>
              </a:rPr>
              <a:t>Для использования электронных КИМ, необходимо наличие ключа доступа к электронным КИМ и персональный токен ЭП члена ГЭК</a:t>
            </a:r>
          </a:p>
          <a:p>
            <a:pPr marL="357188" lvl="2" indent="-342900" algn="just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Ø"/>
            </a:pPr>
            <a:r>
              <a:rPr lang="ru-RU" sz="2000">
                <a:cs typeface="Times New Roman" pitchFamily="18" charset="0"/>
              </a:rPr>
              <a:t>Для проведения устной части экзамена необходима два типа аудиторий: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аудитория подготовки,  аудитория проведения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04800" y="685800"/>
            <a:ext cx="883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</a:rPr>
              <a:t>Концепция проведения ЕГЭ - иностранные языки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03400" y="1143000"/>
            <a:ext cx="6856413" cy="792163"/>
          </a:xfrm>
          <a:prstGeom prst="rect">
            <a:avLst/>
          </a:prstGeom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Устный и письменный экзамены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проводится в два дня</a:t>
            </a:r>
          </a:p>
        </p:txBody>
      </p:sp>
      <p:pic>
        <p:nvPicPr>
          <p:cNvPr id="481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5338"/>
            <a:ext cx="845820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71676" y="2129196"/>
            <a:ext cx="3757225" cy="468197"/>
          </a:xfrm>
          <a:prstGeom prst="rect">
            <a:avLst/>
          </a:prstGeom>
        </p:spPr>
      </p:pic>
      <p:pic>
        <p:nvPicPr>
          <p:cNvPr id="4813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" y="3275013"/>
            <a:ext cx="7248525" cy="317341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48134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39825" y="3502025"/>
            <a:ext cx="24590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8513" y="3475038"/>
            <a:ext cx="20812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73488" y="3275013"/>
            <a:ext cx="192246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12888" y="4043363"/>
            <a:ext cx="1712912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Рисунок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6950" y="4141788"/>
            <a:ext cx="168275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9775" y="5622925"/>
            <a:ext cx="2909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Рисунок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68450" y="5262563"/>
            <a:ext cx="160178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Рисунок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02363" y="5219700"/>
            <a:ext cx="14319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2" name="TextBox 2"/>
          <p:cNvSpPr txBox="1">
            <a:spLocks noChangeArrowheads="1"/>
          </p:cNvSpPr>
          <p:nvPr/>
        </p:nvSpPr>
        <p:spPr bwMode="auto">
          <a:xfrm>
            <a:off x="457200" y="60960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</a:rPr>
              <a:t>Особенности проведения ГИА- иностранные языки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20125" cy="268288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Основные технологические решения</a:t>
            </a:r>
          </a:p>
        </p:txBody>
      </p:sp>
      <p:sp>
        <p:nvSpPr>
          <p:cNvPr id="49155" name="Нижний колонтитул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2688" tIns="26344" rIns="52688" bIns="26344"/>
          <a:lstStyle/>
          <a:p>
            <a:r>
              <a:rPr lang="ru-RU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066800"/>
            <a:ext cx="7750175" cy="2586038"/>
          </a:xfrm>
          <a:prstGeom prst="rect">
            <a:avLst/>
          </a:prstGeom>
        </p:spPr>
        <p:txBody>
          <a:bodyPr lIns="91424" tIns="45712" rIns="91424" bIns="45712" anchor="ctr">
            <a:spAutoFit/>
          </a:bodyPr>
          <a:lstStyle/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Экзамен проводится в форме </a:t>
            </a:r>
            <a:r>
              <a:rPr lang="ru-RU" sz="2200" b="1" i="1" dirty="0">
                <a:cs typeface="Times New Roman" pitchFamily="18" charset="0"/>
              </a:rPr>
              <a:t>монологических высказываний</a:t>
            </a:r>
            <a:endParaRPr lang="en-US" sz="2200" b="1" i="1" dirty="0">
              <a:cs typeface="Times New Roman" pitchFamily="18" charset="0"/>
            </a:endParaRP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Проверяются навыки </a:t>
            </a:r>
            <a:r>
              <a:rPr lang="ru-RU" sz="2200" b="1" i="1" dirty="0">
                <a:cs typeface="Times New Roman" pitchFamily="18" charset="0"/>
              </a:rPr>
              <a:t>спонтанной</a:t>
            </a:r>
            <a:r>
              <a:rPr lang="ru-RU" sz="2200" dirty="0">
                <a:cs typeface="Times New Roman" pitchFamily="18" charset="0"/>
              </a:rPr>
              <a:t> речи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Участник самостоятельно сдает экзамен на </a:t>
            </a:r>
            <a:r>
              <a:rPr lang="ru-RU" sz="2200" b="1" i="1" dirty="0">
                <a:cs typeface="Times New Roman" pitchFamily="18" charset="0"/>
              </a:rPr>
              <a:t>компьютере с гарнитурой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cs typeface="Times New Roman" pitchFamily="18" charset="0"/>
              </a:rPr>
              <a:t>Задания КИМ отображаются на мониторе компьютера</a:t>
            </a:r>
          </a:p>
        </p:txBody>
      </p:sp>
      <p:pic>
        <p:nvPicPr>
          <p:cNvPr id="49157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1488" y="454183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/>
          <a:srcRect b="6952"/>
          <a:stretch>
            <a:fillRect/>
          </a:stretch>
        </p:blipFill>
        <p:spPr bwMode="auto">
          <a:xfrm>
            <a:off x="3995738" y="4511675"/>
            <a:ext cx="122396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люс 8"/>
          <p:cNvSpPr/>
          <p:nvPr/>
        </p:nvSpPr>
        <p:spPr>
          <a:xfrm>
            <a:off x="2601913" y="4721225"/>
            <a:ext cx="771525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614988" y="4721225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161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5863" y="44719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679450" y="4414838"/>
            <a:ext cx="785812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3" name="Прямоугольник 12"/>
          <p:cNvSpPr>
            <a:spLocks noChangeArrowheads="1"/>
          </p:cNvSpPr>
          <p:nvPr/>
        </p:nvSpPr>
        <p:spPr bwMode="auto">
          <a:xfrm>
            <a:off x="6245225" y="5621338"/>
            <a:ext cx="22336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49164" name="Прямоугольник 13"/>
          <p:cNvSpPr>
            <a:spLocks noChangeArrowheads="1"/>
          </p:cNvSpPr>
          <p:nvPr/>
        </p:nvSpPr>
        <p:spPr bwMode="auto">
          <a:xfrm>
            <a:off x="3276600" y="5651500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49165" name="Прямоугольник 14"/>
          <p:cNvSpPr>
            <a:spLocks noChangeArrowheads="1"/>
          </p:cNvSpPr>
          <p:nvPr/>
        </p:nvSpPr>
        <p:spPr bwMode="auto">
          <a:xfrm>
            <a:off x="463550" y="5692775"/>
            <a:ext cx="2663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>
                <a:cs typeface="Times New Roman" pitchFamily="18" charset="0"/>
              </a:rPr>
              <a:t>Участник устного экзамена</a:t>
            </a:r>
          </a:p>
        </p:txBody>
      </p:sp>
      <p:sp>
        <p:nvSpPr>
          <p:cNvPr id="49166" name="Номер слайда 1"/>
          <p:cNvSpPr txBox="1">
            <a:spLocks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r" eaLnBrk="1" hangingPunct="1"/>
            <a:r>
              <a:rPr lang="ru-RU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193088" cy="377825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Особенности экзаменационных материалов</a:t>
            </a:r>
          </a:p>
        </p:txBody>
      </p:sp>
      <p:sp>
        <p:nvSpPr>
          <p:cNvPr id="50179" name="Нижний колонтитул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52688" tIns="26344" rIns="52688" bIns="26344"/>
          <a:lstStyle/>
          <a:p>
            <a:r>
              <a:rPr lang="ru-RU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1143000"/>
            <a:ext cx="7818438" cy="2554288"/>
          </a:xfrm>
          <a:prstGeom prst="rect">
            <a:avLst/>
          </a:prstGeom>
        </p:spPr>
        <p:txBody>
          <a:bodyPr lIns="91424" tIns="45712" rIns="91424" bIns="45712" anchor="ctr">
            <a:spAutoFit/>
          </a:bodyPr>
          <a:lstStyle/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itchFamily="18" charset="0"/>
              </a:rPr>
              <a:t>Доставочный пакет содержит </a:t>
            </a:r>
            <a:r>
              <a:rPr lang="ru-RU" sz="2000" b="1" i="1" dirty="0">
                <a:cs typeface="Times New Roman" pitchFamily="18" charset="0"/>
              </a:rPr>
              <a:t>ИК</a:t>
            </a:r>
            <a:r>
              <a:rPr lang="ru-RU" sz="2000" dirty="0">
                <a:cs typeface="Times New Roman" pitchFamily="18" charset="0"/>
              </a:rPr>
              <a:t> и </a:t>
            </a:r>
            <a:r>
              <a:rPr lang="ru-RU" sz="2000" b="1" i="1" dirty="0">
                <a:cs typeface="Times New Roman" pitchFamily="18" charset="0"/>
              </a:rPr>
              <a:t>компакт-диск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itchFamily="18" charset="0"/>
              </a:rPr>
              <a:t>ИК содержит только </a:t>
            </a:r>
            <a:r>
              <a:rPr lang="ru-RU" sz="2000" b="1" i="1" dirty="0">
                <a:cs typeface="Times New Roman" pitchFamily="18" charset="0"/>
              </a:rPr>
              <a:t>бланк регистрации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itchFamily="18" charset="0"/>
              </a:rPr>
              <a:t>На компакт-диск записаны </a:t>
            </a:r>
            <a:r>
              <a:rPr lang="ru-RU" sz="2000" b="1" i="1" dirty="0">
                <a:cs typeface="Times New Roman" pitchFamily="18" charset="0"/>
              </a:rPr>
              <a:t>электронные КИМ 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itchFamily="18" charset="0"/>
              </a:rPr>
              <a:t>Используются пакеты </a:t>
            </a:r>
            <a:r>
              <a:rPr lang="ru-RU" sz="2000" b="1" i="1" dirty="0">
                <a:cs typeface="Times New Roman" pitchFamily="18" charset="0"/>
              </a:rPr>
              <a:t>только по 5 ИК</a:t>
            </a:r>
          </a:p>
          <a:p>
            <a:pPr marL="357125" lvl="2" indent="-342839" algn="just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cs typeface="Times New Roman" pitchFamily="18" charset="0"/>
              </a:rPr>
              <a:t>На одной рабочей станции за один день может сдать экзамен </a:t>
            </a:r>
            <a:r>
              <a:rPr lang="ru-RU" sz="2000" b="1" i="1" dirty="0">
                <a:cs typeface="Times New Roman" pitchFamily="18" charset="0"/>
              </a:rPr>
              <a:t>только 4 участника</a:t>
            </a:r>
          </a:p>
        </p:txBody>
      </p:sp>
      <p:pic>
        <p:nvPicPr>
          <p:cNvPr id="50181" name="Picture 2" descr="C:\Users\adeynichenko\Desktop\УСКОМ 2014\Презентация по технологии для обучающего семинара\картинки\1412353796_Box_Emp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1728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 descr="C:\Users\adeynichenko\Desktop\УСКОМ 2014\Презентация по технологии для обучающего семинара\картинки\1412353949_C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45815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3" descr="C:\Users\adeynichenko\Desktop\УСКОМ 2014\Презентация по технологии для обучающего семинара\картинки\1412354914_Gmail_Sobr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4275" y="4481513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>
            <a:off x="2133600" y="5029200"/>
            <a:ext cx="385763" cy="47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086225" y="4954588"/>
            <a:ext cx="384175" cy="473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8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0625" y="4221163"/>
            <a:ext cx="21526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люс 13"/>
          <p:cNvSpPr/>
          <p:nvPr/>
        </p:nvSpPr>
        <p:spPr>
          <a:xfrm>
            <a:off x="5983288" y="4830763"/>
            <a:ext cx="769937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188" name="Прямоугольник 14"/>
          <p:cNvSpPr>
            <a:spLocks noChangeArrowheads="1"/>
          </p:cNvSpPr>
          <p:nvPr/>
        </p:nvSpPr>
        <p:spPr bwMode="auto">
          <a:xfrm>
            <a:off x="77788" y="5791200"/>
            <a:ext cx="1846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Доставочный короб</a:t>
            </a:r>
          </a:p>
        </p:txBody>
      </p:sp>
      <p:sp>
        <p:nvSpPr>
          <p:cNvPr id="50189" name="Прямоугольник 15"/>
          <p:cNvSpPr>
            <a:spLocks noChangeArrowheads="1"/>
          </p:cNvSpPr>
          <p:nvPr/>
        </p:nvSpPr>
        <p:spPr bwMode="auto">
          <a:xfrm>
            <a:off x="2311400" y="5849938"/>
            <a:ext cx="184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Доставочный пакет</a:t>
            </a:r>
          </a:p>
        </p:txBody>
      </p:sp>
      <p:sp>
        <p:nvSpPr>
          <p:cNvPr id="50190" name="Прямоугольник 16"/>
          <p:cNvSpPr>
            <a:spLocks noChangeArrowheads="1"/>
          </p:cNvSpPr>
          <p:nvPr/>
        </p:nvSpPr>
        <p:spPr bwMode="auto">
          <a:xfrm>
            <a:off x="4327525" y="5705475"/>
            <a:ext cx="1844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Компакт-диск с электронными КИМ</a:t>
            </a:r>
          </a:p>
        </p:txBody>
      </p:sp>
      <p:sp>
        <p:nvSpPr>
          <p:cNvPr id="50191" name="Прямоугольник 17"/>
          <p:cNvSpPr>
            <a:spLocks noChangeArrowheads="1"/>
          </p:cNvSpPr>
          <p:nvPr/>
        </p:nvSpPr>
        <p:spPr bwMode="auto">
          <a:xfrm>
            <a:off x="6400800" y="6400800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>
                <a:cs typeface="Times New Roman" pitchFamily="18" charset="0"/>
              </a:rPr>
              <a:t>5 ИК с бланками регистрации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41313" y="4286250"/>
            <a:ext cx="8093075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457200" y="1219200"/>
            <a:ext cx="3048000" cy="5486400"/>
          </a:xfrm>
          <a:prstGeom prst="roundRect">
            <a:avLst/>
          </a:prstGeom>
          <a:solidFill>
            <a:srgbClr val="CFDEFB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>
              <a:defRPr/>
            </a:pPr>
            <a:r>
              <a:rPr lang="ru-RU" sz="1800" b="1" i="1" dirty="0">
                <a:solidFill>
                  <a:srgbClr val="E46C0A"/>
                </a:solidFill>
                <a:cs typeface="Arial" charset="0"/>
              </a:rPr>
              <a:t>Аудитории подготовки           </a:t>
            </a:r>
            <a:r>
              <a:rPr lang="ru-RU" sz="1600" b="1" i="1" dirty="0">
                <a:solidFill>
                  <a:srgbClr val="0066FF"/>
                </a:solidFill>
                <a:cs typeface="Arial" charset="0"/>
              </a:rPr>
              <a:t>(не более 15 участников)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92275"/>
            <a:ext cx="2030413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762000"/>
            <a:ext cx="20129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962400"/>
            <a:ext cx="239077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Прямоугольник 37"/>
          <p:cNvSpPr>
            <a:spLocks noChangeArrowheads="1"/>
          </p:cNvSpPr>
          <p:nvPr/>
        </p:nvSpPr>
        <p:spPr bwMode="auto">
          <a:xfrm>
            <a:off x="3581400" y="1219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Общая схема ППЭ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572000"/>
            <a:ext cx="403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474" name="Прямоугольник 40"/>
          <p:cNvSpPr>
            <a:spLocks noChangeArrowheads="1"/>
          </p:cNvSpPr>
          <p:nvPr/>
        </p:nvSpPr>
        <p:spPr bwMode="auto">
          <a:xfrm>
            <a:off x="4572000" y="4038600"/>
            <a:ext cx="314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 i="1" dirty="0">
                <a:solidFill>
                  <a:srgbClr val="CC6600"/>
                </a:solidFill>
                <a:latin typeface="+mn-lt"/>
                <a:cs typeface="Times New Roman" pitchFamily="18" charset="0"/>
              </a:rPr>
              <a:t>Аудитории проведения</a:t>
            </a:r>
          </a:p>
        </p:txBody>
      </p:sp>
      <p:pic>
        <p:nvPicPr>
          <p:cNvPr id="2" name="Рисунок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905000"/>
            <a:ext cx="39624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0" name="Прямоугольник 12"/>
          <p:cNvSpPr>
            <a:spLocks noChangeArrowheads="1"/>
          </p:cNvSpPr>
          <p:nvPr/>
        </p:nvSpPr>
        <p:spPr bwMode="auto">
          <a:xfrm>
            <a:off x="304800" y="762000"/>
            <a:ext cx="739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Подготовка ППЭ к проведению экзамена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подготовки</a:t>
            </a:r>
          </a:p>
        </p:txBody>
      </p:sp>
      <p:pic>
        <p:nvPicPr>
          <p:cNvPr id="52227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535113"/>
            <a:ext cx="7889875" cy="457517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52228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1563" y="2011363"/>
            <a:ext cx="4905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75" y="5092700"/>
            <a:ext cx="5365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5349875" y="2605088"/>
            <a:ext cx="636588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37438" y="2500313"/>
            <a:ext cx="373062" cy="113347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483475" y="2647950"/>
            <a:ext cx="290513" cy="1036638"/>
          </a:xfrm>
          <a:prstGeom prst="rect">
            <a:avLst/>
          </a:prstGeom>
          <a:noFill/>
        </p:spPr>
        <p:txBody>
          <a:bodyPr vert="vert" lIns="52688" tIns="26344" rIns="52688" bIns="26344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FF0000"/>
                </a:solidFill>
              </a:rPr>
              <a:t>организатор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49875" y="3822700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52913" y="3844925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51325" y="2600325"/>
            <a:ext cx="638175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03438" y="3867150"/>
            <a:ext cx="636587" cy="84613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20900" y="2643188"/>
            <a:ext cx="636588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86113" y="3844925"/>
            <a:ext cx="636587" cy="847725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86113" y="2614613"/>
            <a:ext cx="636587" cy="846137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29400" y="4098925"/>
            <a:ext cx="1371600" cy="1296988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E2001A"/>
                </a:solidFill>
              </a:rPr>
              <a:t>Литература на языке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3"/>
          <p:cNvSpPr>
            <a:spLocks noChangeArrowheads="1"/>
          </p:cNvSpPr>
          <p:nvPr/>
        </p:nvSpPr>
        <p:spPr bwMode="gray">
          <a:xfrm>
            <a:off x="457200" y="1295400"/>
            <a:ext cx="3048000" cy="1600200"/>
          </a:xfrm>
          <a:prstGeom prst="ellipse">
            <a:avLst/>
          </a:prstGeom>
          <a:solidFill>
            <a:srgbClr val="66CCFF"/>
          </a:solidFill>
          <a:ln w="25400" algn="ctr">
            <a:solidFill>
              <a:srgbClr val="CC6600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" name="Прямоугольник 10"/>
          <p:cNvSpPr>
            <a:spLocks noChangeArrowheads="1"/>
          </p:cNvSpPr>
          <p:nvPr/>
        </p:nvSpPr>
        <p:spPr bwMode="auto">
          <a:xfrm>
            <a:off x="3581400" y="2209800"/>
            <a:ext cx="5181600" cy="2862263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CC66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образовательных организаций, в том числе санаторно-курортных, в которых проводятся необходимые лечебные, реабилитационные и оздоровительные мероприятия</a:t>
            </a:r>
          </a:p>
          <a:p>
            <a:pPr algn="just">
              <a:buFontTx/>
              <a:buChar char="-"/>
              <a:defRPr/>
            </a:pPr>
            <a:endParaRPr lang="ru-RU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 специальных учебно-воспитательных учреждений закрытого типа </a:t>
            </a:r>
          </a:p>
          <a:p>
            <a:pPr algn="just">
              <a:buFontTx/>
              <a:buChar char="-"/>
              <a:defRPr/>
            </a:pPr>
            <a:endParaRPr lang="ru-RU" sz="18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00"/>
                </a:solidFill>
                <a:cs typeface="Times New Roman" pitchFamily="18" charset="0"/>
              </a:rPr>
              <a:t>- учреждений, исполняющих наказание в виде лишения свободы</a:t>
            </a:r>
            <a:endParaRPr lang="ru-RU" sz="1800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6455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Пункт проведения экзамена</a:t>
            </a:r>
          </a:p>
        </p:txBody>
      </p:sp>
      <p:sp>
        <p:nvSpPr>
          <p:cNvPr id="7173" name="Прямоугольник 3"/>
          <p:cNvSpPr>
            <a:spLocks noChangeArrowheads="1"/>
          </p:cNvSpPr>
          <p:nvPr/>
        </p:nvSpPr>
        <p:spPr bwMode="auto">
          <a:xfrm>
            <a:off x="1066800" y="1447800"/>
            <a:ext cx="1752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</a:rPr>
              <a:t>Все экзамены сдают по месту обучения следующие участники: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Аудитория проведения - иностранные языки </a:t>
            </a:r>
          </a:p>
        </p:txBody>
      </p:sp>
      <p:pic>
        <p:nvPicPr>
          <p:cNvPr id="53251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9288"/>
            <a:ext cx="8382000" cy="422116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532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3744913"/>
            <a:ext cx="2684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2890838" y="5283200"/>
            <a:ext cx="3309937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E2001A"/>
                </a:solidFill>
              </a:rPr>
              <a:t>Рабочее место участника</a:t>
            </a:r>
          </a:p>
        </p:txBody>
      </p:sp>
      <p:pic>
        <p:nvPicPr>
          <p:cNvPr id="5325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7188" y="3829050"/>
            <a:ext cx="517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7738" y="3852863"/>
            <a:ext cx="13303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8388" y="4538663"/>
            <a:ext cx="5191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2500313"/>
            <a:ext cx="1758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Рисунок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8525" y="2309813"/>
            <a:ext cx="5270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Box 12"/>
          <p:cNvSpPr txBox="1">
            <a:spLocks noChangeArrowheads="1"/>
          </p:cNvSpPr>
          <p:nvPr/>
        </p:nvSpPr>
        <p:spPr bwMode="auto">
          <a:xfrm>
            <a:off x="1554163" y="2851150"/>
            <a:ext cx="17383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 b="1">
                <a:solidFill>
                  <a:srgbClr val="E2001A"/>
                </a:solidFill>
              </a:rPr>
              <a:t> Организатор</a:t>
            </a:r>
          </a:p>
        </p:txBody>
      </p:sp>
      <p:pic>
        <p:nvPicPr>
          <p:cNvPr id="53260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3744913"/>
            <a:ext cx="268446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025" y="3829050"/>
            <a:ext cx="5191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7513" y="3856038"/>
            <a:ext cx="13303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3088" y="4538663"/>
            <a:ext cx="5191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60325" y="71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54275" name="Прямоугольник 10"/>
          <p:cNvSpPr>
            <a:spLocks noChangeArrowheads="1"/>
          </p:cNvSpPr>
          <p:nvPr/>
        </p:nvSpPr>
        <p:spPr bwMode="auto">
          <a:xfrm>
            <a:off x="533400" y="1066800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>
                <a:solidFill>
                  <a:srgbClr val="0033CC"/>
                </a:solidFill>
                <a:cs typeface="Times New Roman" pitchFamily="18" charset="0"/>
              </a:rPr>
              <a:t>Аудитории подготовки</a:t>
            </a:r>
          </a:p>
        </p:txBody>
      </p:sp>
      <p:sp>
        <p:nvSpPr>
          <p:cNvPr id="54276" name="Прямоугольник 12"/>
          <p:cNvSpPr>
            <a:spLocks noChangeArrowheads="1"/>
          </p:cNvSpPr>
          <p:nvPr/>
        </p:nvSpPr>
        <p:spPr bwMode="auto">
          <a:xfrm>
            <a:off x="533400" y="1504950"/>
            <a:ext cx="8540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>
                <a:solidFill>
                  <a:srgbClr val="0070C0"/>
                </a:solidFill>
                <a:cs typeface="Times New Roman" pitchFamily="18" charset="0"/>
              </a:rPr>
              <a:t>По сравнению со стандартными экзаменами необходимо подготовить:</a:t>
            </a:r>
          </a:p>
        </p:txBody>
      </p:sp>
      <p:sp>
        <p:nvSpPr>
          <p:cNvPr id="63495" name="Прямоугольник 13"/>
          <p:cNvSpPr>
            <a:spLocks noChangeArrowheads="1"/>
          </p:cNvSpPr>
          <p:nvPr/>
        </p:nvSpPr>
        <p:spPr bwMode="auto">
          <a:xfrm>
            <a:off x="457200" y="2525713"/>
            <a:ext cx="84740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Краткие инструкции для участника по использованию программного обеспечения</a:t>
            </a:r>
            <a:r>
              <a:rPr lang="en-US" sz="2000" dirty="0">
                <a:latin typeface="+mn-lt"/>
                <a:cs typeface="Times New Roman" pitchFamily="18" charset="0"/>
              </a:rPr>
              <a:t> (</a:t>
            </a:r>
            <a:r>
              <a:rPr lang="ru-RU" sz="2000" dirty="0">
                <a:latin typeface="+mn-lt"/>
                <a:cs typeface="Times New Roman" pitchFamily="18" charset="0"/>
              </a:rPr>
              <a:t>с примерами интерфейса на соответствующем иностранном языке) – на каждом рабочем месте</a:t>
            </a:r>
            <a:endParaRPr lang="en-US" sz="2000" dirty="0">
              <a:latin typeface="+mn-lt"/>
              <a:cs typeface="Times New Roman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Times New Roman" pitchFamily="18" charset="0"/>
              </a:rPr>
              <a:t>Материалы на языке проводимого экзамена </a:t>
            </a:r>
            <a:r>
              <a:rPr lang="ru-RU" sz="2000" dirty="0">
                <a:latin typeface="+mn-lt"/>
                <a:cs typeface="Arial" charset="0"/>
              </a:rPr>
              <a:t>(с целью «занять» участников экзамена на время ожидания своей очереди сдачи) – предоставляются участникам, ожидающим 2-4 очереди</a:t>
            </a:r>
            <a:endParaRPr lang="ru-RU" sz="2000" dirty="0">
              <a:latin typeface="+mn-lt"/>
              <a:cs typeface="Times New Roman" pitchFamily="18" charset="0"/>
            </a:endParaRPr>
          </a:p>
          <a:p>
            <a:pPr marL="357188" lvl="2" indent="-342900" algn="just">
              <a:spcBef>
                <a:spcPts val="6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Arial" charset="0"/>
              </a:rPr>
              <a:t>Материалы могут быть взяты из школьной библиотеки</a:t>
            </a:r>
            <a:r>
              <a:rPr lang="en-US" sz="2000" dirty="0">
                <a:latin typeface="+mn-lt"/>
                <a:cs typeface="Arial" charset="0"/>
              </a:rPr>
              <a:t>: </a:t>
            </a:r>
            <a:r>
              <a:rPr lang="ru-RU" sz="2000" dirty="0">
                <a:latin typeface="+mn-lt"/>
                <a:cs typeface="Arial" charset="0"/>
              </a:rPr>
              <a:t>научно-популярные журналы,</a:t>
            </a:r>
            <a:r>
              <a:rPr lang="en-US" sz="2000" dirty="0">
                <a:latin typeface="+mn-lt"/>
                <a:cs typeface="Arial" charset="0"/>
              </a:rPr>
              <a:t> </a:t>
            </a:r>
            <a:r>
              <a:rPr lang="ru-RU" sz="2000" dirty="0">
                <a:latin typeface="+mn-lt"/>
                <a:cs typeface="Arial" charset="0"/>
              </a:rPr>
              <a:t>книги,</a:t>
            </a:r>
            <a:r>
              <a:rPr lang="en-US" sz="2000" dirty="0">
                <a:latin typeface="+mn-lt"/>
                <a:cs typeface="Arial" charset="0"/>
              </a:rPr>
              <a:t> </a:t>
            </a:r>
            <a:r>
              <a:rPr lang="ru-RU" sz="2000" dirty="0">
                <a:latin typeface="+mn-lt"/>
                <a:cs typeface="Arial" charset="0"/>
              </a:rPr>
              <a:t>газеты</a:t>
            </a:r>
            <a:endParaRPr lang="en-US" sz="2000" dirty="0">
              <a:latin typeface="+mn-lt"/>
              <a:cs typeface="Times New Roman" pitchFamily="18" charset="0"/>
            </a:endParaRPr>
          </a:p>
        </p:txBody>
      </p:sp>
      <p:sp>
        <p:nvSpPr>
          <p:cNvPr id="54278" name="Прямоугольник 8"/>
          <p:cNvSpPr>
            <a:spLocks noChangeArrowheads="1"/>
          </p:cNvSpPr>
          <p:nvPr/>
        </p:nvSpPr>
        <p:spPr bwMode="auto">
          <a:xfrm>
            <a:off x="457200" y="6096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Подготовка ППЭ к проведению экзамена</a:t>
            </a:r>
            <a:endParaRPr lang="ru-RU" sz="2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Calibri" pitchFamily="34" charset="0"/>
              <a:cs typeface="Arial" charset="0"/>
            </a:endParaRPr>
          </a:p>
        </p:txBody>
      </p:sp>
      <p:sp>
        <p:nvSpPr>
          <p:cNvPr id="55299" name="Прямоугольник 10"/>
          <p:cNvSpPr>
            <a:spLocks noChangeArrowheads="1"/>
          </p:cNvSpPr>
          <p:nvPr/>
        </p:nvSpPr>
        <p:spPr bwMode="auto">
          <a:xfrm>
            <a:off x="533400" y="1066800"/>
            <a:ext cx="848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b="1">
                <a:solidFill>
                  <a:srgbClr val="0033CC"/>
                </a:solidFill>
                <a:cs typeface="Times New Roman" pitchFamily="18" charset="0"/>
              </a:rPr>
              <a:t>Аудитории проведения</a:t>
            </a:r>
          </a:p>
        </p:txBody>
      </p:sp>
      <p:sp>
        <p:nvSpPr>
          <p:cNvPr id="55300" name="TextBox 9"/>
          <p:cNvSpPr txBox="1">
            <a:spLocks noChangeArrowheads="1"/>
          </p:cNvSpPr>
          <p:nvPr/>
        </p:nvSpPr>
        <p:spPr bwMode="auto">
          <a:xfrm>
            <a:off x="457200" y="60960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Подготовка ППЭ к проведению экзамена</a:t>
            </a:r>
          </a:p>
        </p:txBody>
      </p:sp>
      <p:sp>
        <p:nvSpPr>
          <p:cNvPr id="65542" name="Прямоугольник 2"/>
          <p:cNvSpPr>
            <a:spLocks noChangeArrowheads="1"/>
          </p:cNvSpPr>
          <p:nvPr/>
        </p:nvSpPr>
        <p:spPr bwMode="auto">
          <a:xfrm>
            <a:off x="609600" y="1600200"/>
            <a:ext cx="832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latin typeface="+mj-lt"/>
                <a:cs typeface="Arial" charset="0"/>
              </a:rPr>
              <a:t>Вариант конфигурации аудитории проведения третьего типа для </a:t>
            </a:r>
            <a:r>
              <a:rPr lang="ru-RU" sz="1800" b="1" dirty="0">
                <a:solidFill>
                  <a:srgbClr val="C00000"/>
                </a:solidFill>
                <a:latin typeface="+mj-lt"/>
                <a:cs typeface="Arial" charset="0"/>
              </a:rPr>
              <a:t>двух участников</a:t>
            </a:r>
            <a:r>
              <a:rPr lang="ru-RU" sz="1800" b="1" dirty="0">
                <a:solidFill>
                  <a:srgbClr val="0070C0"/>
                </a:solidFill>
                <a:latin typeface="+mj-lt"/>
                <a:cs typeface="Arial" charset="0"/>
              </a:rPr>
              <a:t> на примере типового учебного класса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2455863"/>
            <a:ext cx="4953000" cy="3314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  <a:t>Техническое обеспечение ППЭ</a:t>
            </a:r>
            <a:br>
              <a:rPr lang="ru-RU" sz="2800" smtClean="0">
                <a:solidFill>
                  <a:schemeClr val="bg1"/>
                </a:solidFill>
                <a:cs typeface="Times New Roman" pitchFamily="18" charset="0"/>
              </a:rPr>
            </a:br>
            <a:endParaRPr lang="ru-RU" sz="280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56323" name="Группа 6"/>
          <p:cNvGrpSpPr>
            <a:grpSpLocks/>
          </p:cNvGrpSpPr>
          <p:nvPr/>
        </p:nvGrpSpPr>
        <p:grpSpPr bwMode="auto">
          <a:xfrm>
            <a:off x="385763" y="1573213"/>
            <a:ext cx="3495675" cy="2343150"/>
            <a:chOff x="74616" y="1583579"/>
            <a:chExt cx="3495416" cy="234272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74616" y="1583579"/>
              <a:ext cx="3495416" cy="2342729"/>
            </a:xfrm>
            <a:prstGeom prst="roundRect">
              <a:avLst/>
            </a:prstGeom>
            <a:ln>
              <a:solidFill>
                <a:srgbClr val="CC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56348" name="Picture 2" descr="http://www.veryicon.com/icon/png/Folder/Vista%20Style/My%20computer.png"/>
            <p:cNvPicPr>
              <a:picLocks noChangeAspect="1" noChangeArrowheads="1"/>
            </p:cNvPicPr>
            <p:nvPr/>
          </p:nvPicPr>
          <p:blipFill>
            <a:blip r:embed="rId3"/>
            <a:srcRect b="6952"/>
            <a:stretch>
              <a:fillRect/>
            </a:stretch>
          </p:blipFill>
          <p:spPr bwMode="auto">
            <a:xfrm>
              <a:off x="579615" y="1932207"/>
              <a:ext cx="1098927" cy="1022533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56349" name="Прямоугольник 14"/>
            <p:cNvSpPr>
              <a:spLocks noChangeArrowheads="1"/>
            </p:cNvSpPr>
            <p:nvPr/>
          </p:nvSpPr>
          <p:spPr bwMode="auto">
            <a:xfrm>
              <a:off x="154619" y="2904943"/>
              <a:ext cx="1948918" cy="692497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>
                  <a:latin typeface="Verdana" pitchFamily="34" charset="0"/>
                  <a:cs typeface="Times New Roman" pitchFamily="18" charset="0"/>
                </a:rPr>
                <a:t>Рабочие станции (без выхода в Интернет)</a:t>
              </a:r>
            </a:p>
          </p:txBody>
        </p:sp>
        <p:pic>
          <p:nvPicPr>
            <p:cNvPr id="56350" name="Picture 2" descr="C:\Users\adeynichenko\Desktop\УСКОМ 2014\Презентация по технологии для обучающего семинара\картинки\audio-headset_8783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00261" y="1663348"/>
              <a:ext cx="901556" cy="901556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56351" name="Прямоугольник 18"/>
            <p:cNvSpPr>
              <a:spLocks noChangeArrowheads="1"/>
            </p:cNvSpPr>
            <p:nvPr/>
          </p:nvSpPr>
          <p:spPr bwMode="auto">
            <a:xfrm>
              <a:off x="1857595" y="2492896"/>
              <a:ext cx="1386889" cy="292388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>
                  <a:latin typeface="Verdana" pitchFamily="34" charset="0"/>
                  <a:cs typeface="Times New Roman" pitchFamily="18" charset="0"/>
                </a:rPr>
                <a:t>Гарнитуры</a:t>
              </a:r>
            </a:p>
          </p:txBody>
        </p:sp>
        <p:sp>
          <p:nvSpPr>
            <p:cNvPr id="56352" name="Прямоугольник 20"/>
            <p:cNvSpPr>
              <a:spLocks noChangeArrowheads="1"/>
            </p:cNvSpPr>
            <p:nvPr/>
          </p:nvSpPr>
          <p:spPr bwMode="auto">
            <a:xfrm>
              <a:off x="269919" y="3580276"/>
              <a:ext cx="3046434" cy="338554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>
                  <a:solidFill>
                    <a:srgbClr val="0070C0"/>
                  </a:solidFill>
                  <a:latin typeface="Verdana" pitchFamily="34" charset="0"/>
                  <a:ea typeface="Shruti" pitchFamily="34" charset="0"/>
                  <a:cs typeface="Shruti" pitchFamily="34" charset="0"/>
                </a:rPr>
                <a:t>Аудитории проведения</a:t>
              </a:r>
            </a:p>
          </p:txBody>
        </p:sp>
      </p:grpSp>
      <p:grpSp>
        <p:nvGrpSpPr>
          <p:cNvPr id="56324" name="Группа 5"/>
          <p:cNvGrpSpPr>
            <a:grpSpLocks/>
          </p:cNvGrpSpPr>
          <p:nvPr/>
        </p:nvGrpSpPr>
        <p:grpSpPr bwMode="auto">
          <a:xfrm>
            <a:off x="4227513" y="1573213"/>
            <a:ext cx="4448175" cy="4729162"/>
            <a:chOff x="3348922" y="1550596"/>
            <a:chExt cx="4448284" cy="473018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423536" y="4240405"/>
              <a:ext cx="4373670" cy="2040380"/>
            </a:xfrm>
            <a:prstGeom prst="roundRect">
              <a:avLst/>
            </a:prstGeom>
            <a:ln>
              <a:solidFill>
                <a:srgbClr val="CC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423536" y="1550596"/>
              <a:ext cx="4373670" cy="2342071"/>
            </a:xfrm>
            <a:prstGeom prst="roundRect">
              <a:avLst/>
            </a:prstGeom>
            <a:ln>
              <a:solidFill>
                <a:srgbClr val="CC66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6341" name="Прямоугольник 28"/>
            <p:cNvSpPr>
              <a:spLocks noChangeArrowheads="1"/>
            </p:cNvSpPr>
            <p:nvPr/>
          </p:nvSpPr>
          <p:spPr bwMode="auto">
            <a:xfrm>
              <a:off x="4006894" y="3547293"/>
              <a:ext cx="3319868" cy="338554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>
                  <a:solidFill>
                    <a:srgbClr val="0070C0"/>
                  </a:solidFill>
                  <a:latin typeface="Verdana" pitchFamily="34" charset="0"/>
                  <a:ea typeface="Shruti" pitchFamily="34" charset="0"/>
                  <a:cs typeface="Shruti" pitchFamily="34" charset="0"/>
                </a:rPr>
                <a:t>Штаб ППЭ</a:t>
              </a:r>
            </a:p>
          </p:txBody>
        </p:sp>
        <p:pic>
          <p:nvPicPr>
            <p:cNvPr id="5634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73739" y="1944903"/>
              <a:ext cx="1000831" cy="786368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56343" name="Прямоугольник 29"/>
            <p:cNvSpPr>
              <a:spLocks noChangeArrowheads="1"/>
            </p:cNvSpPr>
            <p:nvPr/>
          </p:nvSpPr>
          <p:spPr bwMode="auto">
            <a:xfrm>
              <a:off x="3348922" y="2797177"/>
              <a:ext cx="1868753" cy="692497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300" b="1">
                  <a:latin typeface="Verdana" pitchFamily="34" charset="0"/>
                  <a:cs typeface="Times New Roman" pitchFamily="18" charset="0"/>
                </a:rPr>
                <a:t>Рабочая станция с выходом в Интернет</a:t>
              </a:r>
            </a:p>
          </p:txBody>
        </p:sp>
        <p:pic>
          <p:nvPicPr>
            <p:cNvPr id="56344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83145" y="2667753"/>
              <a:ext cx="723922" cy="650480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</p:pic>
        <p:sp>
          <p:nvSpPr>
            <p:cNvPr id="56345" name="Прямоугольник 33"/>
            <p:cNvSpPr>
              <a:spLocks noChangeArrowheads="1"/>
            </p:cNvSpPr>
            <p:nvPr/>
          </p:nvSpPr>
          <p:spPr bwMode="auto">
            <a:xfrm>
              <a:off x="5769800" y="3245330"/>
              <a:ext cx="1362825" cy="307777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Verdana" pitchFamily="34" charset="0"/>
                  <a:cs typeface="Times New Roman" pitchFamily="18" charset="0"/>
                </a:rPr>
                <a:t>USB-</a:t>
              </a:r>
              <a:r>
                <a:rPr lang="ru-RU" b="1">
                  <a:latin typeface="Verdana" pitchFamily="34" charset="0"/>
                  <a:cs typeface="Times New Roman" pitchFamily="18" charset="0"/>
                </a:rPr>
                <a:t>модем</a:t>
              </a:r>
            </a:p>
          </p:txBody>
        </p:sp>
        <p:sp>
          <p:nvSpPr>
            <p:cNvPr id="56346" name="Прямоугольник 40"/>
            <p:cNvSpPr>
              <a:spLocks noChangeArrowheads="1"/>
            </p:cNvSpPr>
            <p:nvPr/>
          </p:nvSpPr>
          <p:spPr bwMode="auto">
            <a:xfrm>
              <a:off x="4088108" y="5873106"/>
              <a:ext cx="3319868" cy="338554"/>
            </a:xfrm>
            <a:prstGeom prst="rect">
              <a:avLst/>
            </a:prstGeom>
            <a:noFill/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i="1">
                  <a:solidFill>
                    <a:srgbClr val="0070C0"/>
                  </a:solidFill>
                  <a:latin typeface="Verdana" pitchFamily="34" charset="0"/>
                  <a:ea typeface="Shruti" pitchFamily="34" charset="0"/>
                  <a:cs typeface="Shruti" pitchFamily="34" charset="0"/>
                </a:rPr>
                <a:t>Резервное оборудование</a:t>
              </a:r>
            </a:p>
          </p:txBody>
        </p:sp>
      </p:grpSp>
      <p:pic>
        <p:nvPicPr>
          <p:cNvPr id="56325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1713" y="17843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Прямоугольник 34"/>
          <p:cNvSpPr>
            <a:spLocks noChangeArrowheads="1"/>
          </p:cNvSpPr>
          <p:nvPr/>
        </p:nvSpPr>
        <p:spPr bwMode="auto">
          <a:xfrm>
            <a:off x="7305675" y="2368550"/>
            <a:ext cx="10318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56327" name="Прямоугольник 35"/>
          <p:cNvSpPr>
            <a:spLocks noChangeArrowheads="1"/>
          </p:cNvSpPr>
          <p:nvPr/>
        </p:nvSpPr>
        <p:spPr bwMode="auto">
          <a:xfrm>
            <a:off x="5832475" y="2284413"/>
            <a:ext cx="11303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5763" y="4262438"/>
            <a:ext cx="3495675" cy="2039937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29" name="Прямоугольник 36"/>
          <p:cNvSpPr>
            <a:spLocks noChangeArrowheads="1"/>
          </p:cNvSpPr>
          <p:nvPr/>
        </p:nvSpPr>
        <p:spPr bwMode="auto">
          <a:xfrm>
            <a:off x="520700" y="5932488"/>
            <a:ext cx="30464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600" b="1" i="1">
                <a:solidFill>
                  <a:srgbClr val="0070C0"/>
                </a:solidFill>
                <a:latin typeface="Verdana" pitchFamily="34" charset="0"/>
                <a:ea typeface="Shruti" pitchFamily="34" charset="0"/>
                <a:cs typeface="Shruti" pitchFamily="34" charset="0"/>
              </a:rPr>
              <a:t>Аудитории подготовки</a:t>
            </a:r>
          </a:p>
        </p:txBody>
      </p:sp>
      <p:pic>
        <p:nvPicPr>
          <p:cNvPr id="56330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525" y="4552950"/>
            <a:ext cx="10795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Прямоугольник 39"/>
          <p:cNvSpPr>
            <a:spLocks noChangeArrowheads="1"/>
          </p:cNvSpPr>
          <p:nvPr/>
        </p:nvSpPr>
        <p:spPr bwMode="auto">
          <a:xfrm>
            <a:off x="1611313" y="4440238"/>
            <a:ext cx="17526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300" b="1">
                <a:latin typeface="Verdana" pitchFamily="34" charset="0"/>
                <a:cs typeface="Times New Roman" pitchFamily="18" charset="0"/>
              </a:rPr>
              <a:t>Инструкции для участника по работе с ПО</a:t>
            </a:r>
          </a:p>
          <a:p>
            <a:endParaRPr lang="ru-RU" sz="1300" b="1">
              <a:latin typeface="Verdana" pitchFamily="34" charset="0"/>
              <a:cs typeface="Times New Roman" pitchFamily="18" charset="0"/>
            </a:endParaRPr>
          </a:p>
          <a:p>
            <a:r>
              <a:rPr lang="ru-RU" sz="1300" b="1">
                <a:latin typeface="Verdana" pitchFamily="34" charset="0"/>
                <a:cs typeface="Times New Roman" pitchFamily="18" charset="0"/>
              </a:rPr>
              <a:t>Материалы на период ожидания </a:t>
            </a:r>
          </a:p>
        </p:txBody>
      </p:sp>
      <p:pic>
        <p:nvPicPr>
          <p:cNvPr id="56332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1263" y="4430713"/>
            <a:ext cx="9017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Прямоугольник 43"/>
          <p:cNvSpPr>
            <a:spLocks noChangeArrowheads="1"/>
          </p:cNvSpPr>
          <p:nvPr/>
        </p:nvSpPr>
        <p:spPr bwMode="auto">
          <a:xfrm>
            <a:off x="7289800" y="5368925"/>
            <a:ext cx="138588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Резервные гарнитуры</a:t>
            </a:r>
          </a:p>
        </p:txBody>
      </p:sp>
      <p:pic>
        <p:nvPicPr>
          <p:cNvPr id="56334" name="Picture 2" descr="http://www.veryicon.com/icon/png/Folder/Vista%20Style/My%20computer.png"/>
          <p:cNvPicPr>
            <a:picLocks noChangeAspect="1" noChangeArrowheads="1"/>
          </p:cNvPicPr>
          <p:nvPr/>
        </p:nvPicPr>
        <p:blipFill>
          <a:blip r:embed="rId3"/>
          <a:srcRect b="6952"/>
          <a:stretch>
            <a:fillRect/>
          </a:stretch>
        </p:blipFill>
        <p:spPr bwMode="auto">
          <a:xfrm>
            <a:off x="4545013" y="4357688"/>
            <a:ext cx="1100137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Прямоугольник 45"/>
          <p:cNvSpPr>
            <a:spLocks noChangeArrowheads="1"/>
          </p:cNvSpPr>
          <p:nvPr/>
        </p:nvSpPr>
        <p:spPr bwMode="auto">
          <a:xfrm>
            <a:off x="4121150" y="5345113"/>
            <a:ext cx="19478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Резервные станции</a:t>
            </a:r>
          </a:p>
        </p:txBody>
      </p:sp>
      <p:pic>
        <p:nvPicPr>
          <p:cNvPr id="56336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5050" y="1530350"/>
            <a:ext cx="10128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7" name="Рисунок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7750" y="4375150"/>
            <a:ext cx="9763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8" name="Прямоугольник 31"/>
          <p:cNvSpPr>
            <a:spLocks noChangeArrowheads="1"/>
          </p:cNvSpPr>
          <p:nvPr/>
        </p:nvSpPr>
        <p:spPr bwMode="auto">
          <a:xfrm>
            <a:off x="5832475" y="5243513"/>
            <a:ext cx="15827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/>
            <a:r>
              <a:rPr lang="ru-RU" sz="1300" b="1">
                <a:latin typeface="Verdana" pitchFamily="34" charset="0"/>
                <a:cs typeface="Times New Roman" pitchFamily="18" charset="0"/>
              </a:rPr>
              <a:t>Резервные внешние </a:t>
            </a:r>
            <a:r>
              <a:rPr lang="en-US" sz="1300" b="1">
                <a:latin typeface="Verdana" pitchFamily="34" charset="0"/>
                <a:cs typeface="Times New Roman" pitchFamily="18" charset="0"/>
              </a:rPr>
              <a:t>CD</a:t>
            </a:r>
            <a:r>
              <a:rPr lang="ru-RU" sz="1300" b="1">
                <a:latin typeface="Verdana" pitchFamily="34" charset="0"/>
                <a:cs typeface="Times New Roman" pitchFamily="18" charset="0"/>
              </a:rPr>
              <a:t> приводы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562600" y="1371600"/>
            <a:ext cx="3352800" cy="4289425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!!!Важно!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протокол удостоверяется подписью</a:t>
            </a:r>
          </a:p>
          <a:p>
            <a:pPr marL="319979" indent="-319979"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технического специалиста</a:t>
            </a:r>
          </a:p>
          <a:p>
            <a:pPr marL="319979" indent="-319979"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руководителя ППЭ</a:t>
            </a:r>
          </a:p>
          <a:p>
            <a:pPr marL="319979" indent="-319979">
              <a:buFont typeface="Wingdings" panose="05000000000000000000" pitchFamily="2" charset="2"/>
              <a:buChar char="ü"/>
              <a:defRPr/>
            </a:pP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члена ГЭК</a:t>
            </a: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i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" y="1371600"/>
            <a:ext cx="4754563" cy="1844675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393" tIns="51197" rIns="102393" bIns="51197">
            <a:spAutoFit/>
          </a:bodyPr>
          <a:lstStyle/>
          <a:p>
            <a:pPr algn="ctr">
              <a:spcBef>
                <a:spcPts val="1120"/>
              </a:spcBef>
              <a:spcAft>
                <a:spcPts val="112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Подтвердить готовность аудиторий проведения к сдаче экзамена</a:t>
            </a:r>
          </a:p>
          <a:p>
            <a:pPr marL="319979" indent="-319979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средства криптозащиты в штабе ППЭ и на всех рабочих местах участников ЕГЭ </a:t>
            </a:r>
          </a:p>
          <a:p>
            <a:pPr marL="319979" indent="-319979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осуществить авторизацию на специализированном федеральном портале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1257" t="4095" r="1939" b="3769"/>
          <a:stretch>
            <a:fillRect/>
          </a:stretch>
        </p:blipFill>
        <p:spPr bwMode="auto">
          <a:xfrm>
            <a:off x="5791200" y="2819400"/>
            <a:ext cx="2849563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57200" y="3657600"/>
            <a:ext cx="4800600" cy="1352550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393" tIns="51197" rIns="102393" bIns="51197">
            <a:spAutoFit/>
          </a:bodyPr>
          <a:lstStyle/>
          <a:p>
            <a:pPr algn="ctr">
              <a:spcBef>
                <a:spcPts val="1120"/>
              </a:spcBef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Произвести контроль:</a:t>
            </a:r>
          </a:p>
          <a:p>
            <a:pPr algn="ctr">
              <a:lnSpc>
                <a:spcPts val="504"/>
              </a:lnSpc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319979" indent="-319979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качества аудиозаписи на рабочих местах участников ЕГЭ</a:t>
            </a:r>
          </a:p>
          <a:p>
            <a:pPr marL="319979" indent="-319979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качества отображения электронных КИМ</a:t>
            </a:r>
          </a:p>
          <a:p>
            <a:pPr>
              <a:defRPr/>
            </a:pPr>
            <a:endParaRPr lang="ru-RU" sz="9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5257800"/>
            <a:ext cx="8458200" cy="147478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2393" tIns="51197" rIns="102393" bIns="51197">
            <a:spAutoFit/>
          </a:bodyPr>
          <a:lstStyle/>
          <a:p>
            <a:pPr marL="191988" indent="-191988">
              <a:spcBef>
                <a:spcPts val="1120"/>
              </a:spcBef>
              <a:spcAft>
                <a:spcPts val="112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На станции записи ответов сформировать отчет с кодом активации экзамена для ответственного организатора в соответствующей аудитории</a:t>
            </a:r>
          </a:p>
          <a:p>
            <a:pPr marL="191988" indent="-191988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Выполнить тиражирование краткой инструкции по использованию станции записи устных ответов </a:t>
            </a:r>
          </a:p>
          <a:p>
            <a:pPr>
              <a:spcAft>
                <a:spcPts val="112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   по количеству участников ЕГЭ в ППЭ</a:t>
            </a:r>
          </a:p>
        </p:txBody>
      </p:sp>
      <p:pic>
        <p:nvPicPr>
          <p:cNvPr id="57351" name="Picture 4" descr="http://nuprint.ru/upload/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269038"/>
            <a:ext cx="668338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57200" y="457200"/>
            <a:ext cx="8534400" cy="501650"/>
          </a:xfrm>
          <a:prstGeom prst="rect">
            <a:avLst/>
          </a:prstGeom>
        </p:spPr>
        <p:txBody>
          <a:bodyPr lIns="102393" tIns="51197" rIns="102393" bIns="51197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Контроль технической готовности ППЭ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a typeface="+mj-ea"/>
                <a:cs typeface="Times New Roman" pitchFamily="18" charset="0"/>
              </a:rPr>
              <a:t>(за день до экзамена)</a:t>
            </a:r>
            <a:endParaRPr lang="en-US" sz="2800" b="1" dirty="0">
              <a:solidFill>
                <a:schemeClr val="bg1"/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57353" name="Picture 6" descr="http://xn--80ab8a.xn--p1ai/files/styles/medium/public/img/service/%5Bnode%3Anid%5D/24.png?itok=Ob4Blah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79658">
            <a:off x="8147050" y="6122988"/>
            <a:ext cx="911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7525" y="2362200"/>
            <a:ext cx="6061075" cy="23653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Организация печати КИМ в аудиториях ППЭ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3" y="2455863"/>
            <a:ext cx="1322387" cy="136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5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46088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Техническая подготовка аудитории</a:t>
            </a:r>
          </a:p>
        </p:txBody>
      </p:sp>
      <p:sp>
        <p:nvSpPr>
          <p:cNvPr id="59396" name="Содержимое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/>
          <a:lstStyle/>
          <a:p>
            <a:pPr marL="46038" indent="261938" algn="just">
              <a:buFontTx/>
              <a:buNone/>
            </a:pPr>
            <a:r>
              <a:rPr lang="ru-RU" sz="1800" smtClean="0">
                <a:solidFill>
                  <a:srgbClr val="006AB3"/>
                </a:solidFill>
              </a:rPr>
              <a:t>За 4-5 рабочих дней до проведения экзамена технический специалист должен провести техническую подготовку ППЭ (завершается за 2 рабочих дня до проведения экзамена)</a:t>
            </a:r>
          </a:p>
          <a:p>
            <a:pPr marL="46038" indent="261938" algn="just">
              <a:buFontTx/>
              <a:buNone/>
            </a:pPr>
            <a:endParaRPr lang="ru-RU" sz="16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84800" y="2633663"/>
            <a:ext cx="3248025" cy="1931987"/>
          </a:xfrm>
          <a:prstGeom prst="rect">
            <a:avLst/>
          </a:prstGeom>
          <a:ln>
            <a:noFill/>
          </a:ln>
        </p:spPr>
        <p:txBody>
          <a:bodyPr lIns="52688" tIns="26344" rIns="52688" bIns="26344">
            <a:spAutoFit/>
          </a:bodyPr>
          <a:lstStyle/>
          <a:p>
            <a:pPr>
              <a:lnSpc>
                <a:spcPct val="150000"/>
              </a:lnSpc>
              <a:spcAft>
                <a:spcPts val="350"/>
              </a:spcAft>
            </a:pPr>
            <a:r>
              <a:rPr lang="ru-RU" sz="1600" b="1">
                <a:solidFill>
                  <a:srgbClr val="006AB3"/>
                </a:solidFill>
              </a:rPr>
              <a:t>Рабочая станция (компьютер)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E2001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itchFamily="34" charset="0"/>
                <a:cs typeface="Verdana" pitchFamily="34" charset="0"/>
              </a:rPr>
              <a:t>Сетевые подключения</a:t>
            </a:r>
          </a:p>
          <a:p>
            <a:pPr>
              <a:lnSpc>
                <a:spcPct val="150000"/>
              </a:lnSpc>
              <a:spcAft>
                <a:spcPts val="350"/>
              </a:spcAft>
            </a:pPr>
            <a:r>
              <a:rPr lang="ru-RU" sz="1600" b="1">
                <a:solidFill>
                  <a:srgbClr val="006AB3"/>
                </a:solidFill>
              </a:rPr>
              <a:t>Станция Печати КИМ (специализированное ПО)</a:t>
            </a:r>
          </a:p>
          <a:p>
            <a:pPr>
              <a:lnSpc>
                <a:spcPct val="150000"/>
              </a:lnSpc>
              <a:spcAft>
                <a:spcPts val="350"/>
              </a:spcAft>
            </a:pPr>
            <a:r>
              <a:rPr lang="ru-RU" sz="1600" b="1">
                <a:solidFill>
                  <a:srgbClr val="006AB3"/>
                </a:solidFill>
              </a:rPr>
              <a:t>Локальный лазерный принтер</a:t>
            </a:r>
          </a:p>
        </p:txBody>
      </p:sp>
      <p:pic>
        <p:nvPicPr>
          <p:cNvPr id="59398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3094038"/>
            <a:ext cx="2222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6338" y="2773363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62000" y="3778250"/>
            <a:ext cx="3810000" cy="2500313"/>
          </a:xfrm>
          <a:prstGeom prst="rect">
            <a:avLst/>
          </a:prstGeom>
          <a:noFill/>
        </p:spPr>
        <p:txBody>
          <a:bodyPr lIns="52688" tIns="26344" rIns="52688" bIns="26344">
            <a:spAutoFit/>
          </a:bodyPr>
          <a:lstStyle/>
          <a:p>
            <a:pPr>
              <a:spcAft>
                <a:spcPts val="346"/>
              </a:spcAft>
              <a:defRPr/>
            </a:pPr>
            <a:r>
              <a:rPr lang="ru-RU" sz="1600" b="1" dirty="0">
                <a:solidFill>
                  <a:srgbClr val="006AB3"/>
                </a:solidFill>
                <a:latin typeface="+mn-lt"/>
              </a:rPr>
              <a:t>Технический специалист:</a:t>
            </a:r>
          </a:p>
          <a:p>
            <a:pPr>
              <a:spcAft>
                <a:spcPts val="346"/>
              </a:spcAft>
              <a:defRPr/>
            </a:pPr>
            <a:endParaRPr lang="ru-RU" sz="1600" b="1" dirty="0">
              <a:solidFill>
                <a:srgbClr val="006AB3"/>
              </a:solidFill>
              <a:latin typeface="+mn-lt"/>
            </a:endParaRPr>
          </a:p>
          <a:p>
            <a:pPr>
              <a:spcAft>
                <a:spcPts val="346"/>
              </a:spcAft>
              <a:defRPr/>
            </a:pPr>
            <a:r>
              <a:rPr lang="ru-RU" sz="1600" b="1" dirty="0">
                <a:solidFill>
                  <a:srgbClr val="006AB3"/>
                </a:solidFill>
                <a:latin typeface="+mn-lt"/>
              </a:rPr>
              <a:t>Устанавливает рабочую станцию</a:t>
            </a:r>
          </a:p>
          <a:p>
            <a:pPr>
              <a:spcAft>
                <a:spcPts val="346"/>
              </a:spcAft>
              <a:defRPr/>
            </a:pPr>
            <a:r>
              <a:rPr lang="ru-RU" sz="1600" b="1" dirty="0">
                <a:solidFill>
                  <a:srgbClr val="006AB3"/>
                </a:solidFill>
                <a:latin typeface="+mn-lt"/>
              </a:rPr>
              <a:t>Станцию печати КИМ</a:t>
            </a:r>
          </a:p>
          <a:p>
            <a:pPr>
              <a:spcAft>
                <a:spcPts val="346"/>
              </a:spcAft>
              <a:defRPr/>
            </a:pPr>
            <a:r>
              <a:rPr lang="ru-RU" sz="1600" b="1" dirty="0">
                <a:solidFill>
                  <a:srgbClr val="006AB3"/>
                </a:solidFill>
                <a:latin typeface="+mn-lt"/>
              </a:rPr>
              <a:t>Проверяет работоспособность </a:t>
            </a:r>
            <a:r>
              <a:rPr lang="en-US" sz="1600" b="1" dirty="0">
                <a:solidFill>
                  <a:srgbClr val="006AB3"/>
                </a:solidFill>
                <a:latin typeface="+mn-lt"/>
              </a:rPr>
              <a:t>CD</a:t>
            </a:r>
            <a:r>
              <a:rPr lang="ru-RU" sz="1600" b="1" dirty="0">
                <a:solidFill>
                  <a:srgbClr val="006AB3"/>
                </a:solidFill>
                <a:latin typeface="+mn-lt"/>
              </a:rPr>
              <a:t>-привода</a:t>
            </a:r>
            <a:endParaRPr lang="en-US" sz="1600" b="1" dirty="0">
              <a:solidFill>
                <a:srgbClr val="006AB3"/>
              </a:solidFill>
              <a:latin typeface="+mn-lt"/>
            </a:endParaRPr>
          </a:p>
          <a:p>
            <a:pPr>
              <a:spcAft>
                <a:spcPts val="346"/>
              </a:spcAft>
              <a:defRPr/>
            </a:pPr>
            <a:r>
              <a:rPr lang="ru-RU" sz="1600" b="1" dirty="0">
                <a:solidFill>
                  <a:srgbClr val="006AB3"/>
                </a:solidFill>
                <a:latin typeface="+mn-lt"/>
              </a:rPr>
              <a:t>Подключает к рабочей станции локальный рабочий принтер </a:t>
            </a:r>
          </a:p>
          <a:p>
            <a:pPr>
              <a:spcAft>
                <a:spcPts val="346"/>
              </a:spcAft>
              <a:defRPr/>
            </a:pPr>
            <a:r>
              <a:rPr lang="ru-RU" sz="1600" b="1" dirty="0">
                <a:solidFill>
                  <a:srgbClr val="006AB3"/>
                </a:solidFill>
                <a:latin typeface="+mn-lt"/>
              </a:rPr>
              <a:t>Подготавливает резервный картридж</a:t>
            </a:r>
          </a:p>
        </p:txBody>
      </p:sp>
      <p:pic>
        <p:nvPicPr>
          <p:cNvPr id="59401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3513138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Рисунок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3889375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Рисунок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8400" y="4267200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4433888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5" name="Рисунок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4684713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Рисунок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5019675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7" name="Рисунок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5522913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8" name="Рисунок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6067425"/>
            <a:ext cx="203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 descr="http://www.techweek.ru/wp-content/uploads/2011/01/strpr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00235" y="2709767"/>
            <a:ext cx="1199963" cy="995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" name="Рисунок 28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09580" y="4908120"/>
            <a:ext cx="2798477" cy="156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C66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</a:rPr>
              <a:t>Аудитория, предусмотренная для печати КИМ</a:t>
            </a:r>
          </a:p>
        </p:txBody>
      </p:sp>
      <p:pic>
        <p:nvPicPr>
          <p:cNvPr id="6041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2288"/>
            <a:ext cx="8351838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2274888"/>
            <a:ext cx="527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438" y="2873375"/>
            <a:ext cx="785812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7788" y="2976563"/>
            <a:ext cx="58578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5900" y="3278188"/>
            <a:ext cx="676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5888" y="2757488"/>
            <a:ext cx="127793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34300" y="2274888"/>
            <a:ext cx="5286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48288" y="4044950"/>
            <a:ext cx="22113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8563" y="3784600"/>
            <a:ext cx="12461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46325" y="3760788"/>
            <a:ext cx="124618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Рисунок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0275" y="3760788"/>
            <a:ext cx="1246188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30" name="Рисунок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70313" y="2995613"/>
            <a:ext cx="4127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267200"/>
            <a:ext cx="1704975" cy="149225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61443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762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Техническая подготовка штаба ППЭ</a:t>
            </a:r>
          </a:p>
        </p:txBody>
      </p:sp>
      <p:sp>
        <p:nvSpPr>
          <p:cNvPr id="61444" name="Прямоугольник 4"/>
          <p:cNvSpPr>
            <a:spLocks noChangeArrowheads="1"/>
          </p:cNvSpPr>
          <p:nvPr/>
        </p:nvSpPr>
        <p:spPr bwMode="auto">
          <a:xfrm>
            <a:off x="5937250" y="1655763"/>
            <a:ext cx="29781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Подключение к сети «Интернет»</a:t>
            </a:r>
          </a:p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Станция авторизации (ПО)</a:t>
            </a:r>
          </a:p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USB-</a:t>
            </a:r>
            <a:r>
              <a:rPr lang="ru-RU" sz="18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модем</a:t>
            </a:r>
          </a:p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Резервный </a:t>
            </a:r>
            <a:r>
              <a:rPr lang="en-US" sz="18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CD-</a:t>
            </a:r>
            <a:r>
              <a:rPr lang="ru-RU" sz="18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привод</a:t>
            </a:r>
          </a:p>
        </p:txBody>
      </p:sp>
      <p:pic>
        <p:nvPicPr>
          <p:cNvPr id="61445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3" y="1857375"/>
            <a:ext cx="17748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5538" y="2419350"/>
            <a:ext cx="4191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600325"/>
            <a:ext cx="6143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0900" y="2495550"/>
            <a:ext cx="1022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3263" y="2836863"/>
            <a:ext cx="15398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3263" y="2482850"/>
            <a:ext cx="1539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Рисунок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3263" y="2127250"/>
            <a:ext cx="15398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Рисунок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4850" y="1825625"/>
            <a:ext cx="1539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3" name="TextBox 15"/>
          <p:cNvSpPr txBox="1">
            <a:spLocks noChangeArrowheads="1"/>
          </p:cNvSpPr>
          <p:nvPr/>
        </p:nvSpPr>
        <p:spPr bwMode="auto">
          <a:xfrm>
            <a:off x="639763" y="3505200"/>
            <a:ext cx="46101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800" b="1">
                <a:solidFill>
                  <a:srgbClr val="003AA6"/>
                </a:solidFill>
              </a:rPr>
              <a:t>Технический специалист:</a:t>
            </a:r>
          </a:p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003AA6"/>
                </a:solidFill>
              </a:rPr>
              <a:t>Устанавливает рабочую станцию</a:t>
            </a:r>
          </a:p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003AA6"/>
                </a:solidFill>
              </a:rPr>
              <a:t>Проверяет работоспособность </a:t>
            </a:r>
            <a:r>
              <a:rPr lang="en-US" sz="1800" b="1">
                <a:solidFill>
                  <a:srgbClr val="003AA6"/>
                </a:solidFill>
              </a:rPr>
              <a:t>CD</a:t>
            </a:r>
            <a:r>
              <a:rPr lang="ru-RU" sz="1800" b="1">
                <a:solidFill>
                  <a:srgbClr val="003AA6"/>
                </a:solidFill>
              </a:rPr>
              <a:t>-привода</a:t>
            </a:r>
            <a:endParaRPr lang="en-US" sz="1800" b="1">
              <a:solidFill>
                <a:srgbClr val="003AA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>
                <a:solidFill>
                  <a:srgbClr val="003AA6"/>
                </a:solidFill>
              </a:rPr>
              <a:t>Подготавливает резервный картридж</a:t>
            </a:r>
          </a:p>
        </p:txBody>
      </p:sp>
      <p:pic>
        <p:nvPicPr>
          <p:cNvPr id="61454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4025" y="3843338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5" name="Рисунок 2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4025" y="4198938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6" name="Рисунок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4025" y="4570413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7" name="Рисунок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4525" y="2643188"/>
            <a:ext cx="746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Резервное оборудование</a:t>
            </a:r>
          </a:p>
        </p:txBody>
      </p:sp>
      <p:sp>
        <p:nvSpPr>
          <p:cNvPr id="62467" name="Объект 3"/>
          <p:cNvSpPr>
            <a:spLocks noGrp="1"/>
          </p:cNvSpPr>
          <p:nvPr>
            <p:ph idx="1"/>
          </p:nvPr>
        </p:nvSpPr>
        <p:spPr>
          <a:xfrm>
            <a:off x="1019175" y="2744788"/>
            <a:ext cx="4875213" cy="2135187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b="1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Резервные внешние </a:t>
            </a:r>
            <a:r>
              <a:rPr lang="en-US" sz="1600" b="1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CD-</a:t>
            </a:r>
            <a:r>
              <a:rPr lang="ru-RU" sz="1600" b="1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приводы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b="1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Резервные флеш-носители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b="1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Принтер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b="1" smtClean="0">
                <a:solidFill>
                  <a:srgbClr val="003AA6"/>
                </a:solidFill>
              </a:rPr>
              <a:t>Станция печати КИМ (1 компьютер)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b="1" smtClean="0">
                <a:solidFill>
                  <a:srgbClr val="003AA6"/>
                </a:solidFill>
              </a:rPr>
              <a:t>Станция авторизации в ППЭ (1 компьютер)</a:t>
            </a:r>
          </a:p>
        </p:txBody>
      </p:sp>
      <p:pic>
        <p:nvPicPr>
          <p:cNvPr id="6246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2905125"/>
            <a:ext cx="1857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3344863"/>
            <a:ext cx="1857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3756025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4162425"/>
            <a:ext cx="1857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213" y="3076575"/>
            <a:ext cx="503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25" y="1722438"/>
            <a:ext cx="141763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500" y="2297113"/>
            <a:ext cx="7477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270250"/>
            <a:ext cx="1878013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4594225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7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2085975"/>
            <a:ext cx="11525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8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2017713"/>
            <a:ext cx="1044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534400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Пункт проведения экзаменов (п.35)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631238" cy="5791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1" hangingPunct="1">
              <a:defRPr/>
            </a:pPr>
            <a:r>
              <a:rPr lang="ru-RU" sz="2000" b="1" dirty="0"/>
              <a:t>ППЭ</a:t>
            </a:r>
            <a:r>
              <a:rPr lang="ru-RU" sz="2000" dirty="0"/>
              <a:t> – здание (сооружение), которое используется для проведения ГИА. </a:t>
            </a:r>
            <a:r>
              <a:rPr lang="ru-RU" sz="2000" b="1" i="1" dirty="0">
                <a:solidFill>
                  <a:srgbClr val="002060"/>
                </a:solidFill>
              </a:rPr>
              <a:t>Территорией ППЭ </a:t>
            </a:r>
            <a:r>
              <a:rPr lang="ru-RU" sz="2000" dirty="0"/>
              <a:t>является  </a:t>
            </a:r>
            <a:r>
              <a:rPr lang="ru-RU" sz="2000" b="1" i="1" dirty="0">
                <a:solidFill>
                  <a:srgbClr val="002060"/>
                </a:solidFill>
              </a:rPr>
              <a:t>площадь</a:t>
            </a:r>
            <a:r>
              <a:rPr lang="ru-RU" sz="2000" dirty="0"/>
              <a:t> внутри здания (сооружения) либо части здания (сооружения), </a:t>
            </a:r>
            <a:r>
              <a:rPr lang="ru-RU" sz="2000" b="1" i="1" dirty="0">
                <a:solidFill>
                  <a:srgbClr val="002060"/>
                </a:solidFill>
              </a:rPr>
              <a:t>отведенная для сдачи  ГИА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</a:p>
          <a:p>
            <a:pPr algn="just" eaLnBrk="1" hangingPunct="1"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33CC"/>
                </a:solidFill>
              </a:rPr>
              <a:t>Вход в ППЭ обозначается стационарным металлоискателем </a:t>
            </a:r>
          </a:p>
          <a:p>
            <a:pPr algn="just" eaLnBrk="1" hangingPunct="1"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ru-RU" sz="2000" dirty="0"/>
              <a:t>В случае использования переносных металлоискателей входом в ППЭ является место проведения уполномоченными лицами работ  с использованием указанных металлоискателей.</a:t>
            </a:r>
          </a:p>
          <a:p>
            <a:pPr algn="just" eaLnBrk="1" hangingPunct="1"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>
              <a:defRPr/>
            </a:pPr>
            <a:r>
              <a:rPr lang="ru-RU" sz="2000" dirty="0"/>
              <a:t>В здании (комплексе зданий), где расположен ППЭ, </a:t>
            </a:r>
            <a:r>
              <a:rPr lang="ru-RU" sz="2000" b="1" i="1" u="sng" dirty="0">
                <a:solidFill>
                  <a:srgbClr val="0033CC"/>
                </a:solidFill>
              </a:rPr>
              <a:t>до входа в ППЭ выделяется место для личных вещей </a:t>
            </a:r>
            <a:r>
              <a:rPr lang="ru-RU" sz="2000" dirty="0"/>
              <a:t>обучающихся, выпускников прошлых лет</a:t>
            </a:r>
          </a:p>
          <a:p>
            <a:pPr algn="just" eaLnBrk="1" hangingPunct="1"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0033CC"/>
                </a:solidFill>
                <a:cs typeface="Times New Roman" pitchFamily="18" charset="0"/>
              </a:rPr>
              <a:t>Аудитории</a:t>
            </a:r>
            <a:r>
              <a:rPr lang="ru-RU" sz="2000" dirty="0">
                <a:cs typeface="Times New Roman" pitchFamily="18" charset="0"/>
              </a:rPr>
              <a:t> оборудуются </a:t>
            </a:r>
            <a:r>
              <a:rPr lang="ru-RU" sz="2000" b="1" dirty="0">
                <a:solidFill>
                  <a:srgbClr val="0033CC"/>
                </a:solidFill>
                <a:cs typeface="Times New Roman" pitchFamily="18" charset="0"/>
              </a:rPr>
              <a:t>средствами видеонаблюдения </a:t>
            </a:r>
            <a:r>
              <a:rPr lang="ru-RU" sz="2000" dirty="0">
                <a:cs typeface="Times New Roman" pitchFamily="18" charset="0"/>
              </a:rPr>
              <a:t>(п.36)</a:t>
            </a:r>
          </a:p>
          <a:p>
            <a:pPr algn="just" eaLnBrk="1" hangingPunct="1">
              <a:defRPr/>
            </a:pPr>
            <a:endParaRPr lang="ru-RU" sz="2000" dirty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Отдельное место для хранения личных вещей организаторов,  технических специалистов, медицинских работников, </a:t>
            </a:r>
            <a:r>
              <a:rPr lang="ru-RU" sz="2000" b="1" u="sng" dirty="0" err="1">
                <a:solidFill>
                  <a:srgbClr val="C00000"/>
                </a:solidFill>
              </a:rPr>
              <a:t>ассистенов</a:t>
            </a:r>
            <a:r>
              <a:rPr lang="ru-RU" sz="2000" b="1" u="sng" dirty="0">
                <a:solidFill>
                  <a:srgbClr val="C00000"/>
                </a:solidFill>
              </a:rPr>
              <a:t>, которое  расположено до входа в ППЭ</a:t>
            </a:r>
            <a:endParaRPr lang="ru-RU" sz="200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191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solidFill>
                  <a:schemeClr val="bg1"/>
                </a:solidFill>
              </a:rPr>
              <a:t>Контроль технической </a:t>
            </a:r>
            <a:r>
              <a:rPr lang="ru-RU" sz="2800" dirty="0" smtClean="0">
                <a:solidFill>
                  <a:schemeClr val="bg1"/>
                </a:solidFill>
              </a:rPr>
              <a:t>готовности ППЭ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09800"/>
            <a:ext cx="8077200" cy="3352800"/>
          </a:xfrm>
          <a:ln>
            <a:solidFill>
              <a:srgbClr val="CC6600"/>
            </a:solidFill>
          </a:ln>
        </p:spPr>
        <p:txBody>
          <a:bodyPr>
            <a:normAutofit/>
          </a:bodyPr>
          <a:lstStyle/>
          <a:p>
            <a:pPr marL="54883" indent="153673" algn="just">
              <a:buFontTx/>
              <a:buNone/>
              <a:defRPr/>
            </a:pPr>
            <a:r>
              <a:rPr lang="ru-RU" sz="1800" dirty="0" smtClean="0"/>
              <a:t>В аудиториях ППЭ:</a:t>
            </a:r>
          </a:p>
          <a:p>
            <a:pPr algn="just">
              <a:defRPr/>
            </a:pPr>
            <a:r>
              <a:rPr lang="ru-RU" sz="1800" dirty="0" smtClean="0"/>
              <a:t>проконтролировать качество тестовой печати КИМ</a:t>
            </a:r>
          </a:p>
          <a:p>
            <a:pPr algn="just">
              <a:defRPr/>
            </a:pPr>
            <a:r>
              <a:rPr lang="ru-RU" sz="1800" dirty="0" smtClean="0"/>
              <a:t>проверить средства криптозащиты с использованием </a:t>
            </a:r>
            <a:r>
              <a:rPr lang="ru-RU" sz="1800" dirty="0" err="1" smtClean="0"/>
              <a:t>токена</a:t>
            </a:r>
            <a:r>
              <a:rPr lang="ru-RU" sz="1800" dirty="0" smtClean="0"/>
              <a:t> члена ГЭК на всех рабочих станциях печати КИМ в каждой аудитории</a:t>
            </a:r>
          </a:p>
          <a:p>
            <a:pPr algn="just">
              <a:defRPr/>
            </a:pPr>
            <a:r>
              <a:rPr lang="ru-RU" sz="1800" dirty="0" smtClean="0"/>
              <a:t>подписать протокол технической готовности аудитории (форма </a:t>
            </a:r>
            <a:r>
              <a:rPr lang="ru-RU" sz="1800" b="1" dirty="0" smtClean="0"/>
              <a:t>ППЭ-01-01</a:t>
            </a:r>
            <a:r>
              <a:rPr lang="ru-RU" sz="1800" dirty="0" smtClean="0"/>
              <a:t>)</a:t>
            </a:r>
          </a:p>
          <a:p>
            <a:pPr algn="just">
              <a:defRPr/>
            </a:pPr>
            <a:r>
              <a:rPr lang="ru-RU" sz="1800" dirty="0" smtClean="0"/>
              <a:t>удостовериться, что в аудитории ППЭ подготовлено достаточное количество бумаги для печати КИМ</a:t>
            </a: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676400"/>
            <a:ext cx="8577263" cy="460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ln w="0"/>
                <a:solidFill>
                  <a:srgbClr val="006AB3"/>
                </a:solidFill>
              </a:rPr>
              <a:t>РУКОВОДИТЕЛЬ ППЭ      ЧЛЕН ГЭК       ТЕХНИЧЕСКИЙ СПЕЦИАЛИСТ</a:t>
            </a:r>
            <a:endParaRPr lang="ru-RU" sz="9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143000"/>
            <a:ext cx="8229600" cy="419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100" b="1" dirty="0">
                <a:solidFill>
                  <a:schemeClr val="tx2"/>
                </a:solidFill>
              </a:rPr>
              <a:t>За один день до проведения экзамена</a:t>
            </a:r>
            <a:endParaRPr lang="ru-RU" sz="2100" b="1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953000" y="609600"/>
            <a:ext cx="4038600" cy="1219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Контроль технической готовности 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ППЭ-01-01</a:t>
            </a:r>
          </a:p>
        </p:txBody>
      </p:sp>
      <p:sp>
        <p:nvSpPr>
          <p:cNvPr id="64515" name="Объект 2"/>
          <p:cNvSpPr>
            <a:spLocks noGrp="1"/>
          </p:cNvSpPr>
          <p:nvPr>
            <p:ph idx="1"/>
          </p:nvPr>
        </p:nvSpPr>
        <p:spPr>
          <a:xfrm>
            <a:off x="4876800" y="1905000"/>
            <a:ext cx="3886200" cy="2895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600" smtClean="0"/>
              <a:t>В случае успешного завершения всех проверок для подтверждения готовности аудитории к проведению экзамена руководитель ППЭ, член ГЭК и технический специалист подписывают протокол технической готовности аудитории (форма </a:t>
            </a:r>
            <a:r>
              <a:rPr lang="ru-RU" sz="1600" b="1" smtClean="0"/>
              <a:t>ППЭ-01-01</a:t>
            </a:r>
            <a:r>
              <a:rPr lang="ru-RU" sz="1600" smtClean="0"/>
              <a:t>), распечатанный техническим специалистом средствами ПО «Станция Печати КИМ» 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7117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7525" y="1739900"/>
            <a:ext cx="6365875" cy="29876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Организация сканирования экзаменационных материалов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участников в ШТАБЕ ППЭ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468813"/>
            <a:ext cx="1828800" cy="149225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66563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Техническая подготовка штаба ППЭ</a:t>
            </a:r>
          </a:p>
        </p:txBody>
      </p:sp>
      <p:sp>
        <p:nvSpPr>
          <p:cNvPr id="66564" name="Прямоугольник 4"/>
          <p:cNvSpPr>
            <a:spLocks noChangeArrowheads="1"/>
          </p:cNvSpPr>
          <p:nvPr/>
        </p:nvSpPr>
        <p:spPr bwMode="auto">
          <a:xfrm>
            <a:off x="5956300" y="1668463"/>
            <a:ext cx="32067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Подключение к сети «Интернет»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Станция сканирования (ПО)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Станция авторизации (ПО)</a:t>
            </a:r>
          </a:p>
          <a:p>
            <a:pPr>
              <a:lnSpc>
                <a:spcPct val="150000"/>
              </a:lnSpc>
            </a:pPr>
            <a:r>
              <a:rPr lang="en-US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USB-</a:t>
            </a:r>
            <a:r>
              <a:rPr lang="ru-RU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модем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Сканирующее устройство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Резервный </a:t>
            </a:r>
            <a:r>
              <a:rPr lang="en-US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CD-</a:t>
            </a:r>
            <a:r>
              <a:rPr lang="ru-RU" sz="1600" b="1">
                <a:solidFill>
                  <a:srgbClr val="100599"/>
                </a:solidFill>
                <a:ea typeface="Verdana" pitchFamily="34" charset="0"/>
                <a:cs typeface="Verdana" pitchFamily="34" charset="0"/>
              </a:rPr>
              <a:t>привод</a:t>
            </a:r>
          </a:p>
        </p:txBody>
      </p:sp>
      <p:pic>
        <p:nvPicPr>
          <p:cNvPr id="66565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3" y="1857375"/>
            <a:ext cx="17748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5538" y="2419350"/>
            <a:ext cx="4191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2600325"/>
            <a:ext cx="6143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0900" y="2495550"/>
            <a:ext cx="10223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Рисунок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9450" y="2868613"/>
            <a:ext cx="1682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Рисунок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3738" y="3567113"/>
            <a:ext cx="1682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5325" y="2511425"/>
            <a:ext cx="1698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Рисунок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6913" y="2152650"/>
            <a:ext cx="16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Рисунок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5325" y="3186113"/>
            <a:ext cx="16986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Рисунок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76913" y="1817688"/>
            <a:ext cx="16827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5" name="TextBox 15"/>
          <p:cNvSpPr txBox="1">
            <a:spLocks noChangeArrowheads="1"/>
          </p:cNvSpPr>
          <p:nvPr/>
        </p:nvSpPr>
        <p:spPr bwMode="auto">
          <a:xfrm>
            <a:off x="639763" y="3505200"/>
            <a:ext cx="46101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 b="1">
                <a:solidFill>
                  <a:srgbClr val="003AA6"/>
                </a:solidFill>
              </a:rPr>
              <a:t>Технический специалист: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003AA6"/>
                </a:solidFill>
              </a:rPr>
              <a:t>Устанавливает рабочую станцию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003AA6"/>
                </a:solidFill>
              </a:rPr>
              <a:t>Проверяет работоспособность </a:t>
            </a:r>
            <a:r>
              <a:rPr lang="en-US" sz="1600" b="1">
                <a:solidFill>
                  <a:srgbClr val="003AA6"/>
                </a:solidFill>
              </a:rPr>
              <a:t>CD</a:t>
            </a:r>
            <a:r>
              <a:rPr lang="ru-RU" sz="1600" b="1">
                <a:solidFill>
                  <a:srgbClr val="003AA6"/>
                </a:solidFill>
              </a:rPr>
              <a:t>-привода</a:t>
            </a:r>
            <a:endParaRPr lang="en-US" sz="1600" b="1">
              <a:solidFill>
                <a:srgbClr val="003AA6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003AA6"/>
                </a:solidFill>
              </a:rPr>
              <a:t>Подключает к рабочей станции сканирующее устройство</a:t>
            </a:r>
          </a:p>
          <a:p>
            <a:pPr>
              <a:lnSpc>
                <a:spcPct val="150000"/>
              </a:lnSpc>
            </a:pPr>
            <a:r>
              <a:rPr lang="ru-RU" sz="1600" b="1">
                <a:solidFill>
                  <a:srgbClr val="003AA6"/>
                </a:solidFill>
              </a:rPr>
              <a:t>Подготавливает резервный картридж</a:t>
            </a:r>
          </a:p>
        </p:txBody>
      </p:sp>
      <p:pic>
        <p:nvPicPr>
          <p:cNvPr id="66576" name="Рисунок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025" y="3843338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Рисунок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025" y="4198938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Рисунок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025" y="4570413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Рисунок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025" y="5238750"/>
            <a:ext cx="1857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Рисунок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84525" y="2643188"/>
            <a:ext cx="746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5334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Резервное оборудование</a:t>
            </a:r>
          </a:p>
        </p:txBody>
      </p:sp>
      <p:sp>
        <p:nvSpPr>
          <p:cNvPr id="67587" name="Объект 3"/>
          <p:cNvSpPr>
            <a:spLocks noGrp="1"/>
          </p:cNvSpPr>
          <p:nvPr>
            <p:ph idx="1"/>
          </p:nvPr>
        </p:nvSpPr>
        <p:spPr>
          <a:xfrm>
            <a:off x="1019175" y="2744788"/>
            <a:ext cx="4875213" cy="2554287"/>
          </a:xfr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Сканирующее устройство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Резервные внешние </a:t>
            </a:r>
            <a:r>
              <a:rPr lang="en-US" sz="1600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CD-</a:t>
            </a:r>
            <a:r>
              <a:rPr lang="ru-RU" sz="1600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приводы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Резервные флеш-носители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smtClean="0">
                <a:solidFill>
                  <a:srgbClr val="003AA6"/>
                </a:solidFill>
                <a:ea typeface="Verdana" pitchFamily="34" charset="0"/>
                <a:cs typeface="Verdana" pitchFamily="34" charset="0"/>
              </a:rPr>
              <a:t>Принтер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smtClean="0">
                <a:solidFill>
                  <a:srgbClr val="003AA6"/>
                </a:solidFill>
              </a:rPr>
              <a:t>Станция сканирования в ППЭ (1 компьютер)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sz="1600" smtClean="0">
                <a:solidFill>
                  <a:srgbClr val="003AA6"/>
                </a:solidFill>
              </a:rPr>
              <a:t>Станция авторизации в ППЭ (1 компьютер)</a:t>
            </a:r>
          </a:p>
        </p:txBody>
      </p:sp>
      <p:pic>
        <p:nvPicPr>
          <p:cNvPr id="6758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2905125"/>
            <a:ext cx="1857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3344863"/>
            <a:ext cx="1857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3756025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4162425"/>
            <a:ext cx="185738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213" y="3076575"/>
            <a:ext cx="5032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25" y="1722438"/>
            <a:ext cx="141763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500" y="2297113"/>
            <a:ext cx="747713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25" y="3270250"/>
            <a:ext cx="1878013" cy="24606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pic>
        <p:nvPicPr>
          <p:cNvPr id="67596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400" y="4594225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7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4999038"/>
            <a:ext cx="1857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2085975"/>
            <a:ext cx="115252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9" name="Рисунок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40650" y="2017713"/>
            <a:ext cx="10445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0" y="0"/>
            <a:ext cx="4953000" cy="685800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68611" name="Прямоугольник 4"/>
          <p:cNvSpPr>
            <a:spLocks noChangeArrowheads="1"/>
          </p:cNvSpPr>
          <p:nvPr/>
        </p:nvSpPr>
        <p:spPr bwMode="auto">
          <a:xfrm>
            <a:off x="2286000" y="316706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Контроль технической готовности </a:t>
            </a:r>
            <a:br>
              <a:rPr lang="ru-RU">
                <a:solidFill>
                  <a:schemeClr val="bg1"/>
                </a:solidFill>
              </a:rPr>
            </a:br>
            <a:r>
              <a:rPr lang="ru-RU">
                <a:solidFill>
                  <a:schemeClr val="bg1"/>
                </a:solidFill>
              </a:rPr>
              <a:t>ППЭ-01-01</a:t>
            </a:r>
            <a:endParaRPr lang="ru-RU"/>
          </a:p>
        </p:txBody>
      </p:sp>
      <p:sp>
        <p:nvSpPr>
          <p:cNvPr id="68612" name="Прямоугольник 5"/>
          <p:cNvSpPr>
            <a:spLocks noChangeArrowheads="1"/>
          </p:cNvSpPr>
          <p:nvPr/>
        </p:nvSpPr>
        <p:spPr bwMode="auto">
          <a:xfrm>
            <a:off x="5105400" y="457200"/>
            <a:ext cx="388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Контроль технической готовности </a:t>
            </a:r>
            <a:br>
              <a:rPr lang="ru-RU" sz="2800" b="1">
                <a:solidFill>
                  <a:schemeClr val="bg1"/>
                </a:solidFill>
              </a:rPr>
            </a:br>
            <a:r>
              <a:rPr lang="ru-RU" sz="2800" b="1">
                <a:solidFill>
                  <a:schemeClr val="bg1"/>
                </a:solidFill>
              </a:rPr>
              <a:t>ППЭ-01-02</a:t>
            </a:r>
            <a:endParaRPr lang="ru-RU" sz="2800"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Подготовка ППЭ для участников с ОВЗ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963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13" y="1638300"/>
            <a:ext cx="27638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3273425"/>
            <a:ext cx="612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2388" y="3070225"/>
            <a:ext cx="85883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1125" y="1638300"/>
            <a:ext cx="4376738" cy="2155825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69639" name="Прямоугольник 7"/>
          <p:cNvSpPr>
            <a:spLocks noChangeArrowheads="1"/>
          </p:cNvSpPr>
          <p:nvPr/>
        </p:nvSpPr>
        <p:spPr bwMode="auto">
          <a:xfrm>
            <a:off x="5572125" y="2486025"/>
            <a:ext cx="176053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аудитории на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1-м этаже</a:t>
            </a:r>
          </a:p>
        </p:txBody>
      </p:sp>
      <p:pic>
        <p:nvPicPr>
          <p:cNvPr id="69640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8325" y="3279775"/>
            <a:ext cx="30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1" name="Рисунок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8325" y="2973388"/>
            <a:ext cx="371475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2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9950" y="3046413"/>
            <a:ext cx="63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03888" y="3046413"/>
            <a:ext cx="79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Рисунок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89525" y="2505075"/>
            <a:ext cx="5159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Рисунок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99050" y="2614613"/>
            <a:ext cx="5270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Рисунок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10163" y="2609850"/>
            <a:ext cx="4667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7" name="Прямоугольник 15"/>
          <p:cNvSpPr>
            <a:spLocks noChangeArrowheads="1"/>
          </p:cNvSpPr>
          <p:nvPr/>
        </p:nvSpPr>
        <p:spPr bwMode="auto">
          <a:xfrm>
            <a:off x="457200" y="4635500"/>
            <a:ext cx="83121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>
                <a:solidFill>
                  <a:srgbClr val="006AB3"/>
                </a:solidFill>
              </a:rPr>
              <a:t>ПАНДУСЫ</a:t>
            </a:r>
            <a:r>
              <a:rPr lang="ru-RU">
                <a:solidFill>
                  <a:srgbClr val="E2001A"/>
                </a:solidFill>
              </a:rPr>
              <a:t>           </a:t>
            </a:r>
            <a:r>
              <a:rPr lang="ru-RU" b="1">
                <a:solidFill>
                  <a:srgbClr val="E2001A"/>
                </a:solidFill>
              </a:rPr>
              <a:t>АУДИТОРИЯ РАСПОЛАГАЕТСЯ НА ПЕРВОМ ЭТАЖЕ</a:t>
            </a:r>
            <a:r>
              <a:rPr lang="ru-RU">
                <a:solidFill>
                  <a:srgbClr val="E2001A"/>
                </a:solidFill>
              </a:rPr>
              <a:t/>
            </a:r>
            <a:br>
              <a:rPr lang="ru-RU">
                <a:solidFill>
                  <a:srgbClr val="E2001A"/>
                </a:solidFill>
              </a:rPr>
            </a:br>
            <a:r>
              <a:rPr lang="ru-RU">
                <a:solidFill>
                  <a:srgbClr val="006AB3"/>
                </a:solidFill>
              </a:rPr>
              <a:t>ПОРУЧНИ 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РАСШИРЕННЫЕ ДВЕРНЫЕ ПРОЕМЫ 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ЛИФТЫ</a:t>
            </a:r>
            <a:br>
              <a:rPr lang="ru-RU">
                <a:solidFill>
                  <a:srgbClr val="006AB3"/>
                </a:solidFill>
              </a:rPr>
            </a:br>
            <a:r>
              <a:rPr lang="ru-RU">
                <a:solidFill>
                  <a:srgbClr val="006AB3"/>
                </a:solidFill>
              </a:rPr>
              <a:t>СПЕЦИАЛЬНЫЕ КРЕСЛА И ДРУГИЕ ПРИСПОСОБЛЕНИЯ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99160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Особенности организации ППЭ для участников с ОВЗ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5713" y="1482725"/>
            <a:ext cx="6411912" cy="1087438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беспрепятственный доступ в ППЭ (наличие пандусов, поручней, расширенных дверей и других приспособлений)</a:t>
            </a:r>
          </a:p>
        </p:txBody>
      </p:sp>
      <p:pic>
        <p:nvPicPr>
          <p:cNvPr id="7066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498600"/>
            <a:ext cx="14986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2835275"/>
            <a:ext cx="1662113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25713" y="2835275"/>
            <a:ext cx="6411912" cy="1185863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наличие помещения для организации питания и перерывов для медико-профилактических процедур</a:t>
            </a:r>
          </a:p>
        </p:txBody>
      </p:sp>
      <p:pic>
        <p:nvPicPr>
          <p:cNvPr id="70663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3800" y="4286250"/>
            <a:ext cx="15906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4325" y="4097338"/>
            <a:ext cx="12096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14313" y="4462463"/>
            <a:ext cx="5830887" cy="771525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количество рабочих мест в аудитории не должно превышать 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5518150"/>
            <a:ext cx="6997700" cy="819150"/>
          </a:xfrm>
          <a:prstGeom prst="round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marL="263439" indent="-263439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продолжительность экзамена для участника с ОВЗ, инвалидов и детей-инвалидов  увеличивается на 1,5 часа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Специализированные условия</a:t>
            </a:r>
          </a:p>
        </p:txBody>
      </p:sp>
      <p:sp>
        <p:nvSpPr>
          <p:cNvPr id="71683" name="Объект 2"/>
          <p:cNvSpPr>
            <a:spLocks noGrp="1"/>
          </p:cNvSpPr>
          <p:nvPr>
            <p:ph idx="1"/>
          </p:nvPr>
        </p:nvSpPr>
        <p:spPr>
          <a:xfrm>
            <a:off x="457200" y="1836738"/>
            <a:ext cx="8229600" cy="4525962"/>
          </a:xfrm>
        </p:spPr>
        <p:txBody>
          <a:bodyPr/>
          <a:lstStyle/>
          <a:p>
            <a:r>
              <a:rPr lang="ru-RU" sz="1800" smtClean="0"/>
              <a:t>звукоусиливающая аппаратура как коллективного, так и индивидуального пользования</a:t>
            </a:r>
          </a:p>
          <a:p>
            <a:r>
              <a:rPr lang="ru-RU" sz="1800" smtClean="0"/>
              <a:t>на каждый рабочий стол необходимое количество правил по заполнению бланков ЕГЭ</a:t>
            </a:r>
          </a:p>
          <a:p>
            <a:r>
              <a:rPr lang="ru-RU" sz="1800" smtClean="0"/>
              <a:t>привлекается ассистент-сурдопереводчик</a:t>
            </a:r>
          </a:p>
          <a:p>
            <a:r>
              <a:rPr lang="ru-RU" sz="1800" smtClean="0"/>
              <a:t>ГВЭ по всем предметам по желанию участников проводится в письменной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262063"/>
            <a:ext cx="8113713" cy="417512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Для глухих и слабослышащих участников экзамена</a:t>
            </a:r>
          </a:p>
        </p:txBody>
      </p:sp>
      <p:pic>
        <p:nvPicPr>
          <p:cNvPr id="7168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275" y="3863975"/>
            <a:ext cx="23066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4221163"/>
            <a:ext cx="1954212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025" y="4221163"/>
            <a:ext cx="22764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3810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Специализированные условия</a:t>
            </a:r>
          </a:p>
        </p:txBody>
      </p:sp>
      <p:sp>
        <p:nvSpPr>
          <p:cNvPr id="72707" name="Объект 2"/>
          <p:cNvSpPr>
            <a:spLocks noGrp="1"/>
          </p:cNvSpPr>
          <p:nvPr>
            <p:ph idx="1"/>
          </p:nvPr>
        </p:nvSpPr>
        <p:spPr>
          <a:xfrm>
            <a:off x="465138" y="1447800"/>
            <a:ext cx="8066087" cy="4994275"/>
          </a:xfrm>
        </p:spPr>
        <p:txBody>
          <a:bodyPr/>
          <a:lstStyle/>
          <a:p>
            <a:pPr algn="just"/>
            <a:r>
              <a:rPr lang="ru-RU" sz="1800" smtClean="0"/>
              <a:t>письменные задания могут выполнятся на компьютере со специализированным программным обеспечением  </a:t>
            </a:r>
          </a:p>
          <a:p>
            <a:pPr algn="just">
              <a:buFontTx/>
              <a:buNone/>
            </a:pPr>
            <a:r>
              <a:rPr lang="ru-RU" sz="1800" smtClean="0"/>
              <a:t>В аудиториях ППЭ устанавливаются компьютеры, не имеющие выхода в Интернет, и не содержащие информации по сдаваемому учебному предмету</a:t>
            </a:r>
          </a:p>
          <a:p>
            <a:pPr algn="just">
              <a:buFontTx/>
              <a:buNone/>
            </a:pPr>
            <a:endParaRPr lang="ru-RU" sz="1800" smtClean="0"/>
          </a:p>
          <a:p>
            <a:pPr algn="just"/>
            <a:r>
              <a:rPr lang="ru-RU" sz="1800" smtClean="0"/>
              <a:t>перенос ответов участника с компьютера в бланки ответов осуществляется ассистентом</a:t>
            </a:r>
          </a:p>
          <a:p>
            <a:pPr algn="just"/>
            <a:endParaRPr lang="ru-RU" sz="1800" smtClean="0"/>
          </a:p>
          <a:p>
            <a:pPr algn="just"/>
            <a:r>
              <a:rPr lang="ru-RU" sz="1800" smtClean="0"/>
              <a:t>ГВЭ по всем учебным предметам по желанию участников выполняется в устной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990600"/>
            <a:ext cx="8074025" cy="3810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Для участников экзамена с нарушениями опорно-двигательного аппарата </a:t>
            </a:r>
          </a:p>
        </p:txBody>
      </p:sp>
      <p:pic>
        <p:nvPicPr>
          <p:cNvPr id="727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429125"/>
            <a:ext cx="2044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24400"/>
            <a:ext cx="19669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648200"/>
            <a:ext cx="19970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9600" y="8382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Прямоугольник 29"/>
          <p:cNvSpPr>
            <a:spLocks noChangeArrowheads="1"/>
          </p:cNvSpPr>
          <p:nvPr/>
        </p:nvSpPr>
        <p:spPr bwMode="auto">
          <a:xfrm>
            <a:off x="1905000" y="381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Требования к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9813" y="5424488"/>
            <a:ext cx="1309687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Специализированные условия</a:t>
            </a:r>
            <a:br>
              <a:rPr lang="ru-RU" sz="2800" smtClean="0">
                <a:solidFill>
                  <a:schemeClr val="bg1"/>
                </a:solidFill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73732" name="Объект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373563"/>
          </a:xfrm>
        </p:spPr>
        <p:txBody>
          <a:bodyPr/>
          <a:lstStyle/>
          <a:p>
            <a:r>
              <a:rPr lang="ru-RU" sz="1800" smtClean="0"/>
              <a:t>экзаменационные материалы оформляются рельефно-точечным шрифтом Брайля или в виде электронного документа, доступного с помощью компьютера</a:t>
            </a:r>
          </a:p>
          <a:p>
            <a:r>
              <a:rPr lang="ru-RU" sz="1800" smtClean="0"/>
              <a:t>письменная экзаменационная работа выполняется рельефно-точечным шрифтом Брайля или на компьютере</a:t>
            </a:r>
          </a:p>
          <a:p>
            <a:r>
              <a:rPr lang="ru-RU" sz="1800" smtClean="0"/>
              <a:t>на каждый рабочий стол необходимое количество черновиков по системе Брайля</a:t>
            </a:r>
          </a:p>
          <a:p>
            <a:r>
              <a:rPr lang="ru-RU" sz="1800" smtClean="0"/>
              <a:t>на каждый рабочий стол необходимое количество правил по заполнению ответов на задания ЕГЭ</a:t>
            </a:r>
          </a:p>
          <a:p>
            <a:r>
              <a:rPr lang="ru-RU" sz="1800" smtClean="0"/>
              <a:t>ГВЭ по всем предметам по желанию участников проводится в устной форме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788" y="1238250"/>
            <a:ext cx="8228012" cy="3619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Для слепых участников экзамена</a:t>
            </a:r>
          </a:p>
        </p:txBody>
      </p:sp>
      <p:pic>
        <p:nvPicPr>
          <p:cNvPr id="737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0213" y="4872038"/>
            <a:ext cx="17176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00" y="5270500"/>
            <a:ext cx="215265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2688" y="5270500"/>
            <a:ext cx="1433512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chemeClr val="bg1"/>
                </a:solidFill>
              </a:rPr>
              <a:t>Специализированные условия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1906588"/>
            <a:ext cx="7958137" cy="31988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800" dirty="0"/>
              <a:t>экзаменационные материалы предоставляются в увеличенном </a:t>
            </a:r>
            <a:r>
              <a:rPr lang="ru-RU" sz="1800" dirty="0" smtClean="0"/>
              <a:t>размере</a:t>
            </a:r>
          </a:p>
          <a:p>
            <a:pPr>
              <a:buFontTx/>
              <a:buNone/>
              <a:defRPr/>
            </a:pPr>
            <a:r>
              <a:rPr lang="ru-RU" sz="1800" dirty="0" smtClean="0"/>
              <a:t>В аудитории предусматривается наличие увеличительных устройств</a:t>
            </a:r>
          </a:p>
          <a:p>
            <a:pPr>
              <a:buFontTx/>
              <a:buNone/>
              <a:defRPr/>
            </a:pPr>
            <a:endParaRPr lang="ru-RU" sz="1800" dirty="0" smtClean="0"/>
          </a:p>
          <a:p>
            <a:pPr>
              <a:buFontTx/>
              <a:buNone/>
              <a:defRPr/>
            </a:pPr>
            <a:r>
              <a:rPr lang="ru-RU" sz="1800" dirty="0" smtClean="0"/>
              <a:t>Копирование ЭМ происходит вдень экзамена в присутствии члена ГЭК и руководителя ППЭ</a:t>
            </a:r>
          </a:p>
          <a:p>
            <a:pPr>
              <a:buFontTx/>
              <a:buNone/>
              <a:defRPr/>
            </a:pPr>
            <a:endParaRPr lang="ru-RU" sz="1800" dirty="0"/>
          </a:p>
          <a:p>
            <a:pPr>
              <a:defRPr/>
            </a:pPr>
            <a:r>
              <a:rPr lang="ru-RU" sz="1800" dirty="0"/>
              <a:t>технические средства для масштабирования КИМ и бланков регистрации и бланков № 1 до формата </a:t>
            </a:r>
            <a:r>
              <a:rPr lang="ru-RU" sz="1800" dirty="0" smtClean="0"/>
              <a:t>A3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/>
              <a:t>освещенность </a:t>
            </a:r>
            <a:r>
              <a:rPr lang="ru-RU" sz="1800" dirty="0"/>
              <a:t>каждого рабочего места </a:t>
            </a:r>
            <a:r>
              <a:rPr lang="ru-RU" sz="1800" dirty="0" smtClean="0"/>
              <a:t>должна </a:t>
            </a:r>
            <a:r>
              <a:rPr lang="ru-RU" sz="1800" dirty="0"/>
              <a:t>быть равномерной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 </a:t>
            </a:r>
            <a:r>
              <a:rPr lang="ru-RU" sz="1800" dirty="0"/>
              <a:t>не ниже 300 люкс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6738" y="1292225"/>
            <a:ext cx="7958137" cy="417513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Для слабовидящих участников экзамена </a:t>
            </a:r>
          </a:p>
        </p:txBody>
      </p:sp>
      <p:pic>
        <p:nvPicPr>
          <p:cNvPr id="74757" name="Рисунок 6"/>
          <p:cNvPicPr>
            <a:picLocks noChangeAspect="1"/>
          </p:cNvPicPr>
          <p:nvPr/>
        </p:nvPicPr>
        <p:blipFill>
          <a:blip r:embed="rId2"/>
          <a:srcRect b="38086"/>
          <a:stretch>
            <a:fillRect/>
          </a:stretch>
        </p:blipFill>
        <p:spPr bwMode="auto">
          <a:xfrm>
            <a:off x="609600" y="5105400"/>
            <a:ext cx="17414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884738"/>
            <a:ext cx="153511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970463" y="1290638"/>
            <a:ext cx="4060825" cy="2976562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400" y="1371600"/>
            <a:ext cx="4708525" cy="2792413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75780" name="Прямоугольник 5"/>
          <p:cNvSpPr>
            <a:spLocks noChangeArrowheads="1"/>
          </p:cNvSpPr>
          <p:nvPr/>
        </p:nvSpPr>
        <p:spPr bwMode="auto">
          <a:xfrm>
            <a:off x="2763838" y="609600"/>
            <a:ext cx="410368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>
              <a:spcBef>
                <a:spcPct val="50000"/>
              </a:spcBef>
              <a:buClr>
                <a:schemeClr val="bg1"/>
              </a:buClr>
              <a:buSzPct val="90000"/>
            </a:pPr>
            <a:r>
              <a:rPr lang="ru-RU" sz="2800" b="1">
                <a:solidFill>
                  <a:schemeClr val="bg1"/>
                </a:solidFill>
                <a:cs typeface="Times New Roman" pitchFamily="18" charset="0"/>
              </a:rPr>
              <a:t>Ассистенты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0813" y="1447800"/>
            <a:ext cx="4621212" cy="2767013"/>
          </a:xfrm>
          <a:prstGeom prst="rect">
            <a:avLst/>
          </a:prstGeom>
        </p:spPr>
        <p:txBody>
          <a:bodyPr lIns="52688" tIns="26344" rIns="52688" bIns="26344">
            <a:spAutoFit/>
          </a:bodyPr>
          <a:lstStyle/>
          <a:p>
            <a:pPr algn="ctr">
              <a:spcAft>
                <a:spcPts val="1012"/>
              </a:spcAft>
              <a:defRPr/>
            </a:pPr>
            <a:r>
              <a:rPr lang="ru-RU" b="1" dirty="0">
                <a:solidFill>
                  <a:srgbClr val="006AB3"/>
                </a:solidFill>
                <a:cs typeface="Times New Roman" panose="02020603050405020304" pitchFamily="18" charset="0"/>
              </a:rPr>
              <a:t>Ассистенты, оказывают участникам ЕГЭ с ограниченными возможностями здоровья       необходимую помощь с учетом их индивидуальных особенностей:</a:t>
            </a:r>
            <a:endParaRPr lang="ru-RU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289338" indent="-289338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cs typeface="Times New Roman" panose="02020603050405020304" pitchFamily="18" charset="0"/>
              </a:rPr>
              <a:t>содействие в перемещении</a:t>
            </a:r>
          </a:p>
          <a:p>
            <a:pPr marL="289338" indent="-289338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cs typeface="Times New Roman" panose="02020603050405020304" pitchFamily="18" charset="0"/>
              </a:rPr>
              <a:t>оказание помощи в фиксации положения тела, ручки в кисти руки</a:t>
            </a:r>
          </a:p>
          <a:p>
            <a:pPr marL="289338" indent="-289338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cs typeface="Times New Roman" panose="02020603050405020304" pitchFamily="18" charset="0"/>
              </a:rPr>
              <a:t>вызов медперсонала</a:t>
            </a:r>
          </a:p>
          <a:p>
            <a:pPr marL="289338" indent="-289338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cs typeface="Times New Roman" panose="02020603050405020304" pitchFamily="18" charset="0"/>
              </a:rPr>
              <a:t>оказание неотложной медицинской помощи</a:t>
            </a:r>
          </a:p>
          <a:p>
            <a:pPr marL="289338" indent="-289338" algn="just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cs typeface="Times New Roman" panose="02020603050405020304" pitchFamily="18" charset="0"/>
              </a:rPr>
              <a:t>помощь в общении с сотрудниками ППЭ (</a:t>
            </a:r>
            <a:r>
              <a:rPr lang="ru-RU" sz="1600" dirty="0" err="1">
                <a:cs typeface="Times New Roman" panose="02020603050405020304" pitchFamily="18" charset="0"/>
              </a:rPr>
              <a:t>сурдоперевод</a:t>
            </a:r>
            <a:r>
              <a:rPr lang="ru-RU" sz="1600" dirty="0">
                <a:cs typeface="Times New Roman" panose="02020603050405020304" pitchFamily="18" charset="0"/>
              </a:rPr>
              <a:t> - для глухих)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4535" y="4191754"/>
            <a:ext cx="1436965" cy="989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0" y="5437188"/>
            <a:ext cx="8382000" cy="887412"/>
          </a:xfrm>
          <a:prstGeom prst="roundRect">
            <a:avLst/>
          </a:prstGeom>
          <a:solidFill>
            <a:schemeClr val="bg1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dirty="0">
                <a:solidFill>
                  <a:srgbClr val="006AB3"/>
                </a:solidFill>
                <a:cs typeface="Times New Roman" panose="02020603050405020304" pitchFamily="18" charset="0"/>
              </a:rPr>
              <a:t>Перенос ответов участника государственной итоговой аттестации с компьютера в стандартные бланки ответов осуществляется ассистентом в присутствии общественного наблюдателя и члена ГЭК</a:t>
            </a:r>
          </a:p>
        </p:txBody>
      </p:sp>
      <p:pic>
        <p:nvPicPr>
          <p:cNvPr id="75784" name="Picture 8" descr="http://silvertech.info/wp-content/uploads/2013/08/teacher_and_student_400_clr_1177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13" y="4133850"/>
            <a:ext cx="13541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Прямоугольник 9"/>
          <p:cNvSpPr>
            <a:spLocks noChangeArrowheads="1"/>
          </p:cNvSpPr>
          <p:nvPr/>
        </p:nvSpPr>
        <p:spPr bwMode="auto">
          <a:xfrm>
            <a:off x="5083175" y="1420813"/>
            <a:ext cx="39481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just"/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       </a:t>
            </a:r>
            <a:r>
              <a:rPr lang="ru-RU" sz="1600">
                <a:cs typeface="Times New Roman" pitchFamily="18" charset="0"/>
              </a:rPr>
              <a:t>штатный сотрудник образовательного учреждения </a:t>
            </a:r>
          </a:p>
          <a:p>
            <a:pPr algn="just"/>
            <a:r>
              <a:rPr lang="ru-RU" sz="1600">
                <a:cs typeface="Times New Roman" pitchFamily="18" charset="0"/>
              </a:rPr>
              <a:t>       </a:t>
            </a:r>
          </a:p>
          <a:p>
            <a:pPr algn="just"/>
            <a:endParaRPr lang="ru-RU" sz="1600">
              <a:cs typeface="Times New Roman" pitchFamily="18" charset="0"/>
            </a:endParaRPr>
          </a:p>
          <a:p>
            <a:pPr algn="just"/>
            <a:r>
              <a:rPr lang="ru-RU" sz="1600">
                <a:cs typeface="Times New Roman" pitchFamily="18" charset="0"/>
              </a:rPr>
              <a:t>        утверждаются государственной экзаменационной комиссией </a:t>
            </a:r>
          </a:p>
          <a:p>
            <a:pPr algn="just"/>
            <a:endParaRPr lang="ru-RU" sz="1600">
              <a:cs typeface="Times New Roman" pitchFamily="18" charset="0"/>
            </a:endParaRPr>
          </a:p>
          <a:p>
            <a:pPr algn="just"/>
            <a:r>
              <a:rPr lang="ru-RU" sz="1600">
                <a:cs typeface="Times New Roman" pitchFamily="18" charset="0"/>
              </a:rPr>
              <a:t>        информируются о месте расположения пункта проведения экзаменов, в который они направляются, не ранее чем за 3 рабочих дня до проведения экзамена</a:t>
            </a:r>
          </a:p>
        </p:txBody>
      </p:sp>
      <p:pic>
        <p:nvPicPr>
          <p:cNvPr id="75786" name="Picture 4" descr="http://windows-9.net/wp-content/uploads/2013/11/vosklitsatelnyiy-zna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209800"/>
            <a:ext cx="39528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люс 16"/>
          <p:cNvSpPr/>
          <p:nvPr/>
        </p:nvSpPr>
        <p:spPr>
          <a:xfrm>
            <a:off x="5259388" y="1420813"/>
            <a:ext cx="233362" cy="269875"/>
          </a:xfrm>
          <a:prstGeom prst="mathPlu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0" name="Управляющая кнопка: звук 19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5105400" y="2971800"/>
            <a:ext cx="320675" cy="234950"/>
          </a:xfrm>
          <a:prstGeom prst="actionButtonSound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9750" y="1809750"/>
            <a:ext cx="6791325" cy="22193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dirty="0">
                <a:solidFill>
                  <a:srgbClr val="002060"/>
                </a:solidFill>
              </a:rPr>
              <a:t>Соблюдение работниками профессиональной и служебной этики, 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морально-этических </a:t>
            </a:r>
            <a:r>
              <a:rPr lang="ru-RU" sz="3100" dirty="0">
                <a:solidFill>
                  <a:srgbClr val="002060"/>
                </a:solidFill>
              </a:rPr>
              <a:t>норм </a:t>
            </a: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при </a:t>
            </a:r>
            <a:r>
              <a:rPr lang="ru-RU" sz="3100" dirty="0">
                <a:solidFill>
                  <a:srgbClr val="002060"/>
                </a:solidFill>
              </a:rPr>
              <a:t>проведении экзамена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09600"/>
            <a:ext cx="8550275" cy="534988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Участники отношений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304799" y="1524000"/>
          <a:ext cx="8305801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81000" y="609600"/>
            <a:ext cx="8763000" cy="1395413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Нормативные правовые документы, регламентирующие порядок поведения работника ППЭ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905000"/>
            <a:ext cx="8458200" cy="1966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1729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Федеральный закон «Об образовании в Российской Федерации» от 29.12. 2012 № 273-ФЗ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1729"/>
              </a:spcAft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Приказ Министерства образования и науки Российской Федерации «Об утверждении порядка проведения государственной итоговой аттестации по образовательным программам среднего общего образования» от 26.12.2013 № 1400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1729"/>
              </a:spcAft>
              <a:buFont typeface="Wingdings" panose="05000000000000000000" pitchFamily="2" charset="2"/>
              <a:buChar char="q"/>
              <a:tabLst>
                <a:tab pos="511966" algn="l"/>
              </a:tabLst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</a:rPr>
              <a:t>Федеральный закон от 30 декабря 2001 г. № 195 «Кодекс Российской Федерации об административных правонарушениях»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715000"/>
            <a:ext cx="3352800" cy="700088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400" b="1" dirty="0"/>
              <a:t>ДИСЦИПЛИНА</a:t>
            </a:r>
          </a:p>
          <a:p>
            <a:pPr algn="ctr">
              <a:defRPr/>
            </a:pP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86200"/>
            <a:ext cx="3646488" cy="1160463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ru-RU" sz="2400" dirty="0" smtClean="0"/>
              <a:t>ДОБРОСОВЕСТНОЕ </a:t>
            </a:r>
            <a:r>
              <a:rPr lang="ru-RU" sz="2400" dirty="0"/>
              <a:t>ВЫПОЛНЕНИЕ ОБЯЗАННОСТЕЙ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3886200"/>
            <a:ext cx="3505200" cy="1530350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ru-RU" sz="2400" dirty="0"/>
              <a:t>СОБЛЮДЕНИЕ ПРАВ И ОБЯЗАННОСТЕЙ УЧАСТНИКОВ ЭКЗАМЕНА</a:t>
            </a:r>
          </a:p>
        </p:txBody>
      </p:sp>
      <p:pic>
        <p:nvPicPr>
          <p:cNvPr id="7885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91000"/>
            <a:ext cx="862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572000"/>
            <a:ext cx="8715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7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791200"/>
            <a:ext cx="709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81000" y="457200"/>
            <a:ext cx="8626475" cy="534988"/>
          </a:xfrm>
          <a:prstGeom prst="rect">
            <a:avLst/>
          </a:prstGeom>
        </p:spPr>
        <p:txBody>
          <a:bodyPr lIns="102393" tIns="51197" rIns="102393" bIns="51197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Профессиональная и служебная этика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9875" name="Picture 2" descr="http://hotmax.com.ua/assets/images/stories/oplata/vstrecha_dvuh_biznesme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6800" y="4038600"/>
            <a:ext cx="157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990600"/>
            <a:ext cx="8534400" cy="306863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just" defTabSz="9840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Работники ППЭ призваны:</a:t>
            </a:r>
            <a:endParaRPr lang="ru-RU" sz="1600" b="1" dirty="0">
              <a:solidFill>
                <a:srgbClr val="006AB3"/>
              </a:solidFill>
              <a:cs typeface="Times New Roman" pitchFamily="18" charset="0"/>
            </a:endParaRP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уважать честь и достоинство обучающихся и других участников образовательных отношений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соблюдать трудовую дисциплину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работнику ППЭ рекомендуется соблюдать культуру речи, не допускать использования в присутствии всех участников экзамена грубости, оскорбительных выражений или реплик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проявлять корректность и внимательность к участникам экзамена</a:t>
            </a:r>
          </a:p>
          <a:p>
            <a:pPr marL="263439" indent="-263439" algn="just" defTabSz="984053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/>
                </a:solidFill>
                <a:cs typeface="Times New Roman" pitchFamily="18" charset="0"/>
              </a:rPr>
              <a:t>внешний вид работников ППЭ должен способствовать уважительному отношению к другим работникам ППЭ, соответствовать общепринятому деловому стилю, который отличают официальность, сдержанность, аккуратность</a:t>
            </a:r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457200" y="4095750"/>
            <a:ext cx="6934200" cy="2762250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 algn="just" defTabSz="1707833" eaLnBrk="1" fontAlgn="auto" hangingPunct="1">
              <a:spcBef>
                <a:spcPts val="0"/>
              </a:spcBef>
              <a:spcAft>
                <a:spcPts val="0"/>
              </a:spcAft>
              <a:defRPr sz="2400" b="1"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600" dirty="0"/>
              <a:t>При выполнении обязанностей </a:t>
            </a:r>
            <a:r>
              <a:rPr lang="ru-RU" sz="1600" dirty="0" smtClean="0"/>
              <a:t>со стороны работника </a:t>
            </a:r>
            <a:r>
              <a:rPr lang="ru-RU" sz="1600" dirty="0"/>
              <a:t>ППЭ не </a:t>
            </a:r>
            <a:r>
              <a:rPr lang="ru-RU" sz="1600" dirty="0" smtClean="0"/>
              <a:t>допускаются</a:t>
            </a:r>
            <a:r>
              <a:rPr lang="ru-RU" sz="1600" dirty="0"/>
              <a:t>:</a:t>
            </a:r>
          </a:p>
          <a:p>
            <a:pPr marL="263439" indent="-263439">
              <a:buFont typeface="Wingdings" panose="05000000000000000000" pitchFamily="2" charset="2"/>
              <a:buChar char="q"/>
              <a:defRPr/>
            </a:pPr>
            <a:r>
              <a:rPr lang="ru-RU" sz="1600" b="0" dirty="0">
                <a:solidFill>
                  <a:schemeClr val="tx1"/>
                </a:solidFill>
                <a:cs typeface="+mn-cs"/>
              </a:rPr>
              <a:t>любого вида высказывания и действия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</a:t>
            </a:r>
            <a:r>
              <a:rPr lang="ru-RU" sz="1600" b="0" dirty="0" smtClean="0">
                <a:solidFill>
                  <a:schemeClr val="tx1"/>
                </a:solidFill>
                <a:cs typeface="+mn-cs"/>
              </a:rPr>
              <a:t>предпочтений</a:t>
            </a:r>
          </a:p>
          <a:p>
            <a:pPr marL="263439" indent="-263439">
              <a:buFont typeface="Wingdings" panose="05000000000000000000" pitchFamily="2" charset="2"/>
              <a:buChar char="q"/>
              <a:defRPr/>
            </a:pPr>
            <a:endParaRPr lang="ru-RU" sz="1600" b="0" dirty="0">
              <a:solidFill>
                <a:schemeClr val="tx1"/>
              </a:solidFill>
              <a:cs typeface="+mn-cs"/>
            </a:endParaRPr>
          </a:p>
          <a:p>
            <a:pPr marL="263439" indent="-263439">
              <a:buFont typeface="Wingdings" panose="05000000000000000000" pitchFamily="2" charset="2"/>
              <a:buChar char="q"/>
              <a:defRPr/>
            </a:pPr>
            <a:r>
              <a:rPr lang="ru-RU" sz="1600" b="0" dirty="0" smtClean="0">
                <a:solidFill>
                  <a:schemeClr val="tx1"/>
                </a:solidFill>
                <a:cs typeface="+mn-cs"/>
              </a:rPr>
              <a:t>грубость, пренебрежительный тон, заносчивость, предвзятые замечания, </a:t>
            </a:r>
            <a:r>
              <a:rPr lang="ru-RU" sz="1600" b="0" dirty="0">
                <a:solidFill>
                  <a:schemeClr val="tx1"/>
                </a:solidFill>
                <a:cs typeface="+mn-cs"/>
              </a:rPr>
              <a:t>предъявление неправомерных, незаслуженных обвинений, угроз, оскорбительных выражений или реплик; </a:t>
            </a:r>
            <a:r>
              <a:rPr lang="ru-RU" sz="1600" b="0" dirty="0" smtClean="0">
                <a:solidFill>
                  <a:schemeClr val="tx1"/>
                </a:solidFill>
                <a:cs typeface="+mn-cs"/>
              </a:rPr>
              <a:t>действия, препятствующие </a:t>
            </a:r>
            <a:r>
              <a:rPr lang="ru-RU" sz="1600" b="0" dirty="0">
                <a:solidFill>
                  <a:schemeClr val="tx1"/>
                </a:solidFill>
                <a:cs typeface="+mn-cs"/>
              </a:rPr>
              <a:t>нормальному общению или </a:t>
            </a:r>
            <a:r>
              <a:rPr lang="ru-RU" sz="1600" b="0" dirty="0" smtClean="0">
                <a:solidFill>
                  <a:schemeClr val="tx1"/>
                </a:solidFill>
                <a:cs typeface="+mn-cs"/>
              </a:rPr>
              <a:t>провоцирующие </a:t>
            </a:r>
            <a:r>
              <a:rPr lang="ru-RU" sz="1600" b="0" dirty="0">
                <a:solidFill>
                  <a:schemeClr val="tx1"/>
                </a:solidFill>
                <a:cs typeface="+mn-cs"/>
              </a:rPr>
              <a:t>противоправное поведение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http://attractgetwomen.com/wp-content/uploads/2015/07/judged-by-wo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4876800"/>
            <a:ext cx="9255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457200"/>
            <a:ext cx="8416925" cy="914400"/>
          </a:xfrm>
          <a:prstGeom prst="rect">
            <a:avLst/>
          </a:prstGeom>
        </p:spPr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Наиболее распространённые нарушения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поведения работников ППЭ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3482975" cy="48418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b="1" dirty="0"/>
              <a:t>Работники ППЭ  при проведении экзамена занимаются личными делами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1371600"/>
            <a:ext cx="4646613" cy="1284288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>
              <a:defRPr/>
            </a:pPr>
            <a:r>
              <a:rPr lang="ru-RU" sz="1600" dirty="0"/>
              <a:t>Организаторы читают, рисуют на бумаге, </a:t>
            </a:r>
          </a:p>
          <a:p>
            <a:pPr>
              <a:defRPr/>
            </a:pPr>
            <a:r>
              <a:rPr lang="ru-RU" sz="1600" dirty="0"/>
              <a:t>разговаривают между собой, занимаются цветами, </a:t>
            </a:r>
          </a:p>
          <a:p>
            <a:pPr>
              <a:defRPr/>
            </a:pPr>
            <a:r>
              <a:rPr lang="en-US" sz="1600" dirty="0" err="1"/>
              <a:t>с</a:t>
            </a:r>
            <a:r>
              <a:rPr lang="ru-RU" sz="1600" dirty="0"/>
              <a:t>пят, сидя в конце аудитории; </a:t>
            </a:r>
          </a:p>
          <a:p>
            <a:pPr>
              <a:defRPr/>
            </a:pPr>
            <a:r>
              <a:rPr lang="ru-RU" sz="1600" dirty="0"/>
              <a:t>весь экзамен просидели</a:t>
            </a:r>
          </a:p>
          <a:p>
            <a:pPr>
              <a:defRPr/>
            </a:pPr>
            <a:r>
              <a:rPr lang="ru-RU" sz="1600" dirty="0"/>
              <a:t> за столом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2667000"/>
            <a:ext cx="3482975" cy="70008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ctr">
              <a:defRPr/>
            </a:pPr>
            <a:r>
              <a:rPr lang="ru-RU" b="1" dirty="0"/>
              <a:t>Работники ППЭ при проведении экзамена не соблюдают корректное общение с участниками экзамена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43400" y="4114800"/>
            <a:ext cx="4648200" cy="792163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just">
              <a:defRPr/>
            </a:pPr>
            <a:r>
              <a:rPr lang="ru-RU" sz="1600" dirty="0"/>
              <a:t>Невнимание к обращению участника (прерывание речи ученика, беседа с другими во время обращения)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43400" y="5638800"/>
            <a:ext cx="4648200" cy="792163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/>
          <a:p>
            <a:pPr algn="just">
              <a:defRPr/>
            </a:pPr>
            <a:r>
              <a:rPr lang="ru-RU" sz="1600" dirty="0"/>
              <a:t>Моральное порицание, постановка участника в неудобное, унизительное положение при проведении ГИА в ППЭ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2743200"/>
            <a:ext cx="4648200" cy="1284288"/>
          </a:xfrm>
          <a:prstGeom prst="rect">
            <a:avLst/>
          </a:prstGeom>
          <a:solidFill>
            <a:srgbClr val="CFDEFB"/>
          </a:solidFill>
          <a:ln>
            <a:solidFill>
              <a:srgbClr val="CC66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600" b="0" dirty="0"/>
              <a:t>Обращение на «ты</a:t>
            </a:r>
            <a:r>
              <a:rPr lang="ru-RU" sz="1600" b="0" dirty="0" smtClean="0"/>
              <a:t>», </a:t>
            </a:r>
            <a:r>
              <a:rPr lang="ru-RU" sz="1600" b="0" dirty="0"/>
              <a:t>не по имени и отчеству, а по </a:t>
            </a:r>
            <a:r>
              <a:rPr lang="ru-RU" sz="1600" b="0" dirty="0" smtClean="0"/>
              <a:t>фамилии</a:t>
            </a:r>
          </a:p>
          <a:p>
            <a:pPr>
              <a:defRPr/>
            </a:pPr>
            <a:r>
              <a:rPr lang="ru-RU" sz="1600" b="0" dirty="0" smtClean="0"/>
              <a:t>Приказной, </a:t>
            </a:r>
            <a:r>
              <a:rPr lang="ru-RU" sz="1600" b="0" dirty="0"/>
              <a:t>административный характер просьб работника ППЭ без приглашающих интонаций, </a:t>
            </a:r>
            <a:endParaRPr lang="ru-RU" sz="1600" b="0" dirty="0" smtClean="0"/>
          </a:p>
          <a:p>
            <a:pPr>
              <a:defRPr/>
            </a:pPr>
            <a:r>
              <a:rPr lang="ru-RU" sz="1600" b="0" dirty="0" smtClean="0"/>
              <a:t>без </a:t>
            </a:r>
            <a:r>
              <a:rPr lang="ru-RU" sz="1600" b="0" dirty="0"/>
              <a:t>слова </a:t>
            </a:r>
            <a:r>
              <a:rPr lang="ru-RU" sz="1600" b="0" dirty="0" smtClean="0"/>
              <a:t>«пожалуйста»</a:t>
            </a:r>
            <a:endParaRPr lang="ru-RU" sz="16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114800"/>
            <a:ext cx="3482975" cy="70008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400" dirty="0"/>
              <a:t>При решении конфликтных ситуаций не </a:t>
            </a:r>
            <a:r>
              <a:rPr lang="ru-RU" sz="1400" dirty="0" smtClean="0"/>
              <a:t>выслушивают </a:t>
            </a:r>
            <a:r>
              <a:rPr lang="ru-RU" sz="1400" dirty="0"/>
              <a:t>мнение и точку зрения </a:t>
            </a:r>
            <a:r>
              <a:rPr lang="ru-RU" sz="1400" dirty="0" smtClean="0"/>
              <a:t>участника </a:t>
            </a:r>
            <a:r>
              <a:rPr lang="ru-RU" sz="1400" dirty="0"/>
              <a:t>экзамена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638800"/>
            <a:ext cx="3482975" cy="484188"/>
          </a:xfrm>
          <a:prstGeom prst="rect">
            <a:avLst/>
          </a:prstGeom>
          <a:ln>
            <a:solidFill>
              <a:srgbClr val="CC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1400" dirty="0"/>
              <a:t>При </a:t>
            </a:r>
            <a:r>
              <a:rPr lang="ru-RU" sz="1400" dirty="0" smtClean="0"/>
              <a:t>удалении с экзамена </a:t>
            </a:r>
            <a:r>
              <a:rPr lang="ru-RU" sz="1400" dirty="0"/>
              <a:t>член ГЭК нарушает </a:t>
            </a:r>
            <a:r>
              <a:rPr lang="ru-RU" sz="1400" dirty="0" smtClean="0"/>
              <a:t>полномочия</a:t>
            </a:r>
            <a:endParaRPr lang="ru-RU" sz="1400" dirty="0"/>
          </a:p>
        </p:txBody>
      </p:sp>
      <p:sp>
        <p:nvSpPr>
          <p:cNvPr id="21" name="Нашивка 20"/>
          <p:cNvSpPr/>
          <p:nvPr/>
        </p:nvSpPr>
        <p:spPr>
          <a:xfrm>
            <a:off x="3886200" y="1524000"/>
            <a:ext cx="366713" cy="338138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3886200" y="2743200"/>
            <a:ext cx="366713" cy="3365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3886200" y="4343400"/>
            <a:ext cx="366713" cy="338138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3886200" y="5715000"/>
            <a:ext cx="366713" cy="338138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0912" name="Picture 2" descr="http://be.free.2776.free.fr/img/PERSO%20JARDIN%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905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3" name="Picture 6" descr="http://previews.123rf.com/images/kharlamova/kharlamova1111/kharlamova111100003/11196307-Angry-people-3d-render-Stock-Photo-pers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8200" y="3352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990600" y="836613"/>
            <a:ext cx="7543800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4400" i="1">
              <a:solidFill>
                <a:srgbClr val="000000"/>
              </a:solidFill>
            </a:endParaRPr>
          </a:p>
        </p:txBody>
      </p:sp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2286000" y="1905000"/>
            <a:ext cx="4572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Материалы располагаются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на сайте ГУ ЯО ЦОиККО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/>
              <a:t>http://coikko.ru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в разделе Государственная итоговая аттестация, ГИА-11,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000000"/>
                </a:solidFill>
              </a:rPr>
              <a:t> Инструктивные методические материалы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5715000" cy="3048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Подготовка помещений ППЭ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475" y="1219200"/>
            <a:ext cx="3489325" cy="19050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663" y="1482725"/>
            <a:ext cx="14557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482725"/>
            <a:ext cx="1512888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244475" y="2362200"/>
            <a:ext cx="3489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/>
              <a:t>Помещения для представителей СМИ и сопровождающих обучающихся 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4475" y="4467225"/>
            <a:ext cx="3489325" cy="2314575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95800"/>
            <a:ext cx="5476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495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4800" y="5638800"/>
            <a:ext cx="35052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 sz="1600"/>
              <a:t>Специально выделенное места</a:t>
            </a:r>
          </a:p>
          <a:p>
            <a:pPr algn="ctr"/>
            <a:r>
              <a:rPr lang="ru-RU" sz="1600"/>
              <a:t> для личных вещей участников ГИА, организаторов, медицинских работников, технических специалистов, ассистентов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3124200"/>
            <a:ext cx="536575" cy="135413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200" b="1" dirty="0"/>
              <a:t>В</a:t>
            </a:r>
          </a:p>
          <a:p>
            <a:pPr algn="ctr">
              <a:defRPr/>
            </a:pPr>
            <a:r>
              <a:rPr lang="ru-RU" sz="1200" b="1" dirty="0"/>
              <a:t>Х</a:t>
            </a:r>
          </a:p>
          <a:p>
            <a:pPr algn="ctr">
              <a:defRPr/>
            </a:pPr>
            <a:r>
              <a:rPr lang="ru-RU" sz="1200" b="1" dirty="0"/>
              <a:t>О</a:t>
            </a:r>
          </a:p>
          <a:p>
            <a:pPr algn="ctr">
              <a:defRPr/>
            </a:pPr>
            <a:r>
              <a:rPr lang="ru-RU" sz="1200" b="1" dirty="0"/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5688" y="2971800"/>
            <a:ext cx="536575" cy="2133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Х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О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 err="1">
                <a:solidFill>
                  <a:srgbClr val="C00000"/>
                </a:solidFill>
              </a:rPr>
              <a:t>П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5438" y="2295525"/>
            <a:ext cx="1444625" cy="3316288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/>
              <a:t>Пункт охраны правопорядка</a:t>
            </a:r>
          </a:p>
        </p:txBody>
      </p:sp>
      <p:pic>
        <p:nvPicPr>
          <p:cNvPr id="10254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8963" y="2452688"/>
            <a:ext cx="917575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0088" y="4183063"/>
            <a:ext cx="91598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638800" y="1219200"/>
            <a:ext cx="1524000" cy="1447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10257" name="Рисунок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1295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638800" y="2819400"/>
            <a:ext cx="1524000" cy="16764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10259" name="Рисунок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2895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7239000" y="3124200"/>
            <a:ext cx="1698625" cy="3276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/>
              <a:t>Аудитории для участников ГИА, в том числе для участников с ОВЗ (на 1 этаже)</a:t>
            </a:r>
          </a:p>
        </p:txBody>
      </p:sp>
      <p:pic>
        <p:nvPicPr>
          <p:cNvPr id="10261" name="Рисунок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3048000"/>
            <a:ext cx="95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54500" y="2947988"/>
            <a:ext cx="635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Рисунок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43800" y="5410200"/>
            <a:ext cx="119221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239000" y="914400"/>
            <a:ext cx="1676400" cy="2133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dirty="0"/>
              <a:t>Аудитории для участников ГИА</a:t>
            </a:r>
          </a:p>
        </p:txBody>
      </p:sp>
      <p:pic>
        <p:nvPicPr>
          <p:cNvPr id="10265" name="Рисунок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914400"/>
            <a:ext cx="876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5638800" y="4648200"/>
            <a:ext cx="1504950" cy="18288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</p:txBody>
      </p:sp>
      <p:sp>
        <p:nvSpPr>
          <p:cNvPr id="10267" name="Прямоугольник 6"/>
          <p:cNvSpPr>
            <a:spLocks noChangeArrowheads="1"/>
          </p:cNvSpPr>
          <p:nvPr/>
        </p:nvSpPr>
        <p:spPr bwMode="auto">
          <a:xfrm>
            <a:off x="5715000" y="1905000"/>
            <a:ext cx="1447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/>
              <a:t>Помещения для руководителя ППЭ</a:t>
            </a:r>
          </a:p>
        </p:txBody>
      </p:sp>
      <p:sp>
        <p:nvSpPr>
          <p:cNvPr id="10268" name="Прямоугольник 6"/>
          <p:cNvSpPr>
            <a:spLocks noChangeArrowheads="1"/>
          </p:cNvSpPr>
          <p:nvPr/>
        </p:nvSpPr>
        <p:spPr bwMode="auto">
          <a:xfrm>
            <a:off x="5715000" y="5257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/>
              <a:t>Помещения для общественных наблюдателей и иных лиц</a:t>
            </a:r>
          </a:p>
        </p:txBody>
      </p:sp>
      <p:sp>
        <p:nvSpPr>
          <p:cNvPr id="10269" name="Прямоугольник 6"/>
          <p:cNvSpPr>
            <a:spLocks noChangeArrowheads="1"/>
          </p:cNvSpPr>
          <p:nvPr/>
        </p:nvSpPr>
        <p:spPr bwMode="auto">
          <a:xfrm>
            <a:off x="5638800" y="3810000"/>
            <a:ext cx="1600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pPr algn="ctr"/>
            <a:r>
              <a:rPr lang="ru-RU"/>
              <a:t>Помещения для медицинских работников</a:t>
            </a:r>
          </a:p>
        </p:txBody>
      </p:sp>
      <p:sp>
        <p:nvSpPr>
          <p:cNvPr id="10270" name="Прямоугольник 29"/>
          <p:cNvSpPr>
            <a:spLocks noChangeArrowheads="1"/>
          </p:cNvSpPr>
          <p:nvPr/>
        </p:nvSpPr>
        <p:spPr bwMode="auto">
          <a:xfrm>
            <a:off x="1905000" y="381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Требования к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457200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Техническое оснащение ППЭ </a:t>
            </a:r>
            <a:br>
              <a:rPr lang="ru-RU" sz="2800" smtClean="0">
                <a:solidFill>
                  <a:schemeClr val="bg1"/>
                </a:solidFill>
              </a:rPr>
            </a:br>
            <a:endParaRPr lang="ru-RU" sz="280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6438" y="2212975"/>
            <a:ext cx="3092450" cy="163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38" y="2513013"/>
            <a:ext cx="9429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841375" y="2716213"/>
            <a:ext cx="18970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>
                <a:solidFill>
                  <a:srgbClr val="006AB3"/>
                </a:solidFill>
              </a:rPr>
              <a:t>Стационарные и переносные металлоискатели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6438" y="4270375"/>
            <a:ext cx="3090862" cy="163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7025" y="4357688"/>
            <a:ext cx="8604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5267325"/>
            <a:ext cx="577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12"/>
          <p:cNvSpPr>
            <a:spLocks noChangeArrowheads="1"/>
          </p:cNvSpPr>
          <p:nvPr/>
        </p:nvSpPr>
        <p:spPr bwMode="auto">
          <a:xfrm>
            <a:off x="836613" y="4548188"/>
            <a:ext cx="2030412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2688" tIns="26344" rIns="52688" bIns="26344">
            <a:spAutoFit/>
          </a:bodyPr>
          <a:lstStyle/>
          <a:p>
            <a:r>
              <a:rPr lang="ru-RU" sz="1600">
                <a:solidFill>
                  <a:srgbClr val="006AB3"/>
                </a:solidFill>
              </a:rPr>
              <a:t>Объявления, (таблички)</a:t>
            </a:r>
          </a:p>
          <a:p>
            <a:r>
              <a:rPr lang="ru-RU" sz="160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238" y="3211513"/>
            <a:ext cx="511175" cy="1639887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b="1" dirty="0">
                <a:solidFill>
                  <a:srgbClr val="006AB3"/>
                </a:solidFill>
              </a:rPr>
              <a:t>В</a:t>
            </a:r>
            <a:br>
              <a:rPr lang="ru-RU" b="1" dirty="0">
                <a:solidFill>
                  <a:srgbClr val="006AB3"/>
                </a:solidFill>
              </a:rPr>
            </a:br>
            <a:r>
              <a:rPr lang="ru-RU" b="1" dirty="0">
                <a:solidFill>
                  <a:srgbClr val="006AB3"/>
                </a:solidFill>
              </a:rPr>
              <a:t>Х</a:t>
            </a:r>
            <a:br>
              <a:rPr lang="ru-RU" b="1" dirty="0">
                <a:solidFill>
                  <a:srgbClr val="006AB3"/>
                </a:solidFill>
              </a:rPr>
            </a:br>
            <a:r>
              <a:rPr lang="ru-RU" b="1" dirty="0">
                <a:solidFill>
                  <a:srgbClr val="006AB3"/>
                </a:solidFill>
              </a:rPr>
              <a:t>О</a:t>
            </a:r>
            <a:br>
              <a:rPr lang="ru-RU" b="1" dirty="0">
                <a:solidFill>
                  <a:srgbClr val="006AB3"/>
                </a:solidFill>
              </a:rPr>
            </a:br>
            <a:r>
              <a:rPr lang="ru-RU" b="1" dirty="0">
                <a:solidFill>
                  <a:srgbClr val="006AB3"/>
                </a:solidFill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8425" y="1392238"/>
            <a:ext cx="468313" cy="1639887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6AB3"/>
                </a:solidFill>
              </a:rPr>
              <a:t>Ш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Т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А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08425" y="3211513"/>
            <a:ext cx="468313" cy="3530600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600" b="1" dirty="0">
                <a:solidFill>
                  <a:srgbClr val="006AB3"/>
                </a:solidFill>
              </a:rPr>
              <a:t>А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У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Д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И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Т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О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Р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>
                <a:solidFill>
                  <a:srgbClr val="006AB3"/>
                </a:solidFill>
              </a:rPr>
              <a:t>И</a:t>
            </a:r>
            <a:br>
              <a:rPr lang="ru-RU" sz="1600" b="1" dirty="0">
                <a:solidFill>
                  <a:srgbClr val="006AB3"/>
                </a:solidFill>
              </a:rPr>
            </a:br>
            <a:r>
              <a:rPr lang="ru-RU" sz="1600" b="1" dirty="0" err="1">
                <a:solidFill>
                  <a:srgbClr val="006AB3"/>
                </a:solidFill>
              </a:rPr>
              <a:t>И</a:t>
            </a:r>
            <a:endParaRPr lang="ru-RU" sz="1600" b="1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45013" y="1392238"/>
            <a:ext cx="4010025" cy="163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endParaRPr lang="ru-RU" dirty="0">
              <a:solidFill>
                <a:srgbClr val="006AB3"/>
              </a:solidFill>
            </a:endParaRPr>
          </a:p>
          <a:p>
            <a:pPr>
              <a:defRPr/>
            </a:pPr>
            <a:endParaRPr lang="ru-RU" dirty="0">
              <a:solidFill>
                <a:srgbClr val="006AB3"/>
              </a:solidFill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6AB3"/>
                </a:solidFill>
              </a:rPr>
              <a:t>Программное обеспечение и компьютерное оборудование помещений для руководителей ППЭ</a:t>
            </a:r>
          </a:p>
        </p:txBody>
      </p:sp>
      <p:pic>
        <p:nvPicPr>
          <p:cNvPr id="1127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4250" y="1630363"/>
            <a:ext cx="93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1750" y="1476375"/>
            <a:ext cx="7810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Рисунок 1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70675" y="1576388"/>
            <a:ext cx="8128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Рисунок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9150" y="1728788"/>
            <a:ext cx="6746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545013" y="3573463"/>
            <a:ext cx="4010025" cy="28082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83" name="Рисунок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72313" y="3816350"/>
            <a:ext cx="14573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Рисунок 2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6300" y="3705225"/>
            <a:ext cx="103346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Рисунок 2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79975" y="4976813"/>
            <a:ext cx="16240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Рисунок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51550" y="3819525"/>
            <a:ext cx="9969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12944</TotalTime>
  <Words>4044</Words>
  <Application>Microsoft Office PowerPoint</Application>
  <PresentationFormat>Экран (4:3)</PresentationFormat>
  <Paragraphs>685</Paragraphs>
  <Slides>78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Оформление по умолчанию</vt:lpstr>
      <vt:lpstr>Слайд 1</vt:lpstr>
      <vt:lpstr>Пункт проведения экзамена</vt:lpstr>
      <vt:lpstr>ППЭ на дому, в медицинском учреждении</vt:lpstr>
      <vt:lpstr>Организация ППЭ на дому</vt:lpstr>
      <vt:lpstr>Пункт проведения экзамена</vt:lpstr>
      <vt:lpstr>Пункт проведения экзаменов (п.35)</vt:lpstr>
      <vt:lpstr>Слайд 7</vt:lpstr>
      <vt:lpstr>Подготовка помещений ППЭ</vt:lpstr>
      <vt:lpstr>Техническое оснащение ППЭ  </vt:lpstr>
      <vt:lpstr>Слайд 10</vt:lpstr>
      <vt:lpstr>Слайд 11</vt:lpstr>
      <vt:lpstr>Слайд 12</vt:lpstr>
      <vt:lpstr>Слайд 13</vt:lpstr>
      <vt:lpstr>Подготовка аудиторий ППЭ</vt:lpstr>
      <vt:lpstr>Требования к аудиториям ППЭ</vt:lpstr>
      <vt:lpstr>Видеонаблюдение в ППЭ</vt:lpstr>
      <vt:lpstr>Техническое оснащение ППЭ</vt:lpstr>
      <vt:lpstr>Аудитория проведения</vt:lpstr>
      <vt:lpstr>Организация видеонаблюдения в аудитории</vt:lpstr>
      <vt:lpstr>Нумерация рабочих мест</vt:lpstr>
      <vt:lpstr>Аудитории проведения</vt:lpstr>
      <vt:lpstr>Слайд 22</vt:lpstr>
      <vt:lpstr>Подготовка аудиторий ППЭ</vt:lpstr>
      <vt:lpstr>Готовность ППЭ</vt:lpstr>
      <vt:lpstr>АКТ готовности ППЭ (ППЭ-01)</vt:lpstr>
      <vt:lpstr>Слайд 26</vt:lpstr>
      <vt:lpstr>Слайд 27</vt:lpstr>
      <vt:lpstr>Слайд 28</vt:lpstr>
      <vt:lpstr>Требования к работникам ППЭ</vt:lpstr>
      <vt:lpstr>Слайд 30</vt:lpstr>
      <vt:lpstr>Слайд 31</vt:lpstr>
      <vt:lpstr>Слайд 32</vt:lpstr>
      <vt:lpstr>Слайд 33</vt:lpstr>
      <vt:lpstr>Лица, привлекаемые к проведению ГИА</vt:lpstr>
      <vt:lpstr>Лица,  имеющие право присутствовать в ППЭ</vt:lpstr>
      <vt:lpstr>Лица, имеющие право находиться в ППЭ в день экзамена </vt:lpstr>
      <vt:lpstr>Документы, подтверждающие полномочия</vt:lpstr>
      <vt:lpstr>Список работников ППЭ (ППЭ-07)</vt:lpstr>
      <vt:lpstr>Порядок проведения ГИА В день проведения экзамена  (в период с момента входа в ППЭ и до окончания экзамена) п.45</vt:lpstr>
      <vt:lpstr>Порядок проведения ГИА В день проведения экзамена (в период с момента входа в ППЭ и до окончания экзамена п.45)</vt:lpstr>
      <vt:lpstr>Порядок проведения ГИА При проведении экзамена</vt:lpstr>
      <vt:lpstr>Информационная безопасность</vt:lpstr>
      <vt:lpstr>Особенности подготовки аудиторий по отдельным учебным предметам -иностранные языки </vt:lpstr>
      <vt:lpstr>Слайд 44</vt:lpstr>
      <vt:lpstr>Слайд 45</vt:lpstr>
      <vt:lpstr>Основные технологические решения</vt:lpstr>
      <vt:lpstr>Особенности экзаменационных материалов</vt:lpstr>
      <vt:lpstr>Слайд 48</vt:lpstr>
      <vt:lpstr>Аудитория подготовки</vt:lpstr>
      <vt:lpstr>Аудитория проведения - иностранные языки </vt:lpstr>
      <vt:lpstr>Слайд 51</vt:lpstr>
      <vt:lpstr>Слайд 52</vt:lpstr>
      <vt:lpstr>Техническое обеспечение ППЭ </vt:lpstr>
      <vt:lpstr>Слайд 54</vt:lpstr>
      <vt:lpstr>Организация печати КИМ в аудиториях ППЭ</vt:lpstr>
      <vt:lpstr>Техническая подготовка аудитории</vt:lpstr>
      <vt:lpstr>Аудитория, предусмотренная для печати КИМ</vt:lpstr>
      <vt:lpstr>Техническая подготовка штаба ППЭ</vt:lpstr>
      <vt:lpstr>Резервное оборудование</vt:lpstr>
      <vt:lpstr>Контроль технической готовности ППЭ</vt:lpstr>
      <vt:lpstr>Контроль технической готовности  ППЭ-01-01</vt:lpstr>
      <vt:lpstr>Организация сканирования экзаменационных материалов  участников в ШТАБЕ ППЭ</vt:lpstr>
      <vt:lpstr>Техническая подготовка штаба ППЭ</vt:lpstr>
      <vt:lpstr>Резервное оборудование</vt:lpstr>
      <vt:lpstr>Слайд 65</vt:lpstr>
      <vt:lpstr>Подготовка ППЭ для участников с ОВЗ</vt:lpstr>
      <vt:lpstr>Особенности организации ППЭ для участников с ОВЗ</vt:lpstr>
      <vt:lpstr>Специализированные условия</vt:lpstr>
      <vt:lpstr>Специализированные условия</vt:lpstr>
      <vt:lpstr>Специализированные условия </vt:lpstr>
      <vt:lpstr>Специализированные условия </vt:lpstr>
      <vt:lpstr>Слайд 72</vt:lpstr>
      <vt:lpstr>Соблюдение работниками профессиональной и служебной этики,  морально-этических норм  при проведении экзамена</vt:lpstr>
      <vt:lpstr>Слайд 74</vt:lpstr>
      <vt:lpstr>Слайд 75</vt:lpstr>
      <vt:lpstr>Слайд 76</vt:lpstr>
      <vt:lpstr>Слайд 77</vt:lpstr>
      <vt:lpstr>Слайд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СмирноваТА</cp:lastModifiedBy>
  <cp:revision>619</cp:revision>
  <cp:lastPrinted>1601-01-01T00:00:00Z</cp:lastPrinted>
  <dcterms:created xsi:type="dcterms:W3CDTF">1601-01-01T00:00:00Z</dcterms:created>
  <dcterms:modified xsi:type="dcterms:W3CDTF">2016-04-19T11:55:20Z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