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62" r:id="rId4"/>
    <p:sldId id="267" r:id="rId5"/>
    <p:sldId id="269" r:id="rId6"/>
    <p:sldId id="282" r:id="rId7"/>
    <p:sldId id="278" r:id="rId8"/>
    <p:sldId id="275" r:id="rId9"/>
    <p:sldId id="298" r:id="rId10"/>
    <p:sldId id="310" r:id="rId11"/>
    <p:sldId id="284" r:id="rId12"/>
    <p:sldId id="297" r:id="rId13"/>
    <p:sldId id="285" r:id="rId14"/>
    <p:sldId id="325" r:id="rId15"/>
    <p:sldId id="299" r:id="rId16"/>
    <p:sldId id="286" r:id="rId17"/>
    <p:sldId id="281" r:id="rId18"/>
    <p:sldId id="288" r:id="rId19"/>
    <p:sldId id="289" r:id="rId20"/>
    <p:sldId id="290" r:id="rId21"/>
    <p:sldId id="292" r:id="rId22"/>
    <p:sldId id="293" r:id="rId23"/>
    <p:sldId id="294" r:id="rId24"/>
    <p:sldId id="324" r:id="rId25"/>
    <p:sldId id="312" r:id="rId26"/>
    <p:sldId id="313" r:id="rId27"/>
    <p:sldId id="314" r:id="rId28"/>
    <p:sldId id="300" r:id="rId29"/>
    <p:sldId id="301" r:id="rId30"/>
    <p:sldId id="316" r:id="rId31"/>
    <p:sldId id="302" r:id="rId32"/>
    <p:sldId id="296" r:id="rId33"/>
    <p:sldId id="304" r:id="rId34"/>
    <p:sldId id="323" r:id="rId35"/>
    <p:sldId id="306" r:id="rId36"/>
    <p:sldId id="307" r:id="rId37"/>
    <p:sldId id="308" r:id="rId38"/>
    <p:sldId id="317" r:id="rId39"/>
    <p:sldId id="318" r:id="rId40"/>
    <p:sldId id="319" r:id="rId41"/>
    <p:sldId id="320" r:id="rId42"/>
    <p:sldId id="321" r:id="rId43"/>
    <p:sldId id="322" r:id="rId44"/>
    <p:sldId id="271" r:id="rId45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99CC00"/>
    <a:srgbClr val="99FF33"/>
    <a:srgbClr val="6600FF"/>
    <a:srgbClr val="FF6600"/>
    <a:srgbClr val="FFFFCC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 autoAdjust="0"/>
    <p:restoredTop sz="90895" autoAdjust="0"/>
  </p:normalViewPr>
  <p:slideViewPr>
    <p:cSldViewPr>
      <p:cViewPr>
        <p:scale>
          <a:sx n="80" d="100"/>
          <a:sy n="80" d="100"/>
        </p:scale>
        <p:origin x="-1104" y="-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6E23-87E4-4C53-B9B2-24F94C3EB8A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29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9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4A70-736E-4B3F-8A1C-FF173C734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4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1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1" y="1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8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0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1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2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AutoShape 13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AutoShape 14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AutoShape 15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AutoShape 16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AutoShape 17"/>
          <p:cNvSpPr>
            <a:spLocks noChangeArrowheads="1"/>
          </p:cNvSpPr>
          <p:nvPr/>
        </p:nvSpPr>
        <p:spPr bwMode="auto">
          <a:xfrm>
            <a:off x="0" y="1"/>
            <a:ext cx="6800850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Text Box 18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3852863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20725"/>
            <a:ext cx="4967287" cy="37258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679451" y="4716463"/>
            <a:ext cx="541496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0" y="9428164"/>
            <a:ext cx="2946400" cy="50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429752"/>
            <a:ext cx="291941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8E2F9FEE-2230-41A9-9721-EA906EB8E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1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EF1DB1-7E3B-4166-B7E8-A81011C43F87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33475" y="744539"/>
            <a:ext cx="4533900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10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F136B773-009F-449C-9FC6-5E3EEA1E62E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F136B773-009F-449C-9FC6-5E3EEA1E62E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12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13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14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EE954F-C7DE-4ACB-9CD8-D20CA50679E8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15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16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8A91B5-BE2D-45F6-8A95-8676E27964AF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84AAC7-6802-4239-9F61-6D293AEB3E23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17A6F7F8-BC44-42D1-91C6-14E85F673042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400" dirty="0" smtClean="0">
              <a:ea typeface="MS Gothic" pitchFamily="49" charset="-128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D559F2DD-96E5-48BB-8EFE-E2965C98E75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30C4C-940C-4840-8FC6-F98F7A872DE2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C42B178-85DB-45EC-AF6A-A5D35EADF003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01DD14-A0DA-4BCA-ADAA-5B9C0BD29B72}" type="slidenum">
              <a:rPr lang="ru-RU"/>
              <a:pPr/>
              <a:t>28</a:t>
            </a:fld>
            <a:endParaRPr lang="ru-RU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942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1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A03507-0595-4320-9CE1-E8CB874CFA70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898526" y="720725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D31A65A-C811-483F-998E-E31A814BFDF7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18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22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3D214-B741-486F-9825-AD825E97D119}" type="slidenum">
              <a:rPr lang="ru-RU"/>
              <a:pPr/>
              <a:t>38</a:t>
            </a:fld>
            <a:endParaRPr lang="ru-RU"/>
          </a:p>
        </p:txBody>
      </p:sp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3163" cy="3733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59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0EBE7-4512-4EDC-9B0C-22F1FB7D81AC}" type="slidenum">
              <a:rPr lang="ru-RU" smtClean="0">
                <a:latin typeface="Arial" pitchFamily="34" charset="0"/>
              </a:rPr>
              <a:pPr/>
              <a:t>43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38AA30-624C-4665-8679-50120803F297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44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3476" y="744539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3411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F24183-AA70-42F9-8A4A-C800134A8321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898526" y="720725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EE954F-C7DE-4ACB-9CD8-D20CA50679E8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EE954F-C7DE-4ACB-9CD8-D20CA50679E8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6338" cy="3736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5"/>
            <a:ext cx="5416550" cy="44402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57710A6-A868-4435-BD86-BEBDD6AE28F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898526" y="720725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8526" y="720725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6464"/>
            <a:ext cx="5426075" cy="445134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D086072-0C3B-4014-B3DF-68E58BCAD29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2" y="463552"/>
            <a:ext cx="2125663" cy="563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63552"/>
            <a:ext cx="6229350" cy="563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9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31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2" y="2133602"/>
            <a:ext cx="4176713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0113" y="2133602"/>
            <a:ext cx="417830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1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77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6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2233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613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6600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769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0195" b="57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0" y="609601"/>
            <a:ext cx="9144000" cy="1588"/>
          </a:xfrm>
          <a:prstGeom prst="line">
            <a:avLst/>
          </a:prstGeom>
          <a:noFill/>
          <a:ln w="7632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04800" y="0"/>
            <a:ext cx="1588" cy="6858000"/>
          </a:xfrm>
          <a:prstGeom prst="line">
            <a:avLst/>
          </a:prstGeom>
          <a:noFill/>
          <a:ln w="381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457200" y="228600"/>
            <a:ext cx="1588" cy="6096000"/>
          </a:xfrm>
          <a:prstGeom prst="line">
            <a:avLst/>
          </a:prstGeom>
          <a:noFill/>
          <a:ln w="2844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2" y="463552"/>
            <a:ext cx="85074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2" y="2133602"/>
            <a:ext cx="8507413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844675"/>
            <a:ext cx="8077200" cy="33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886200" y="5715000"/>
            <a:ext cx="5149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Хитрина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Алла Георгиевна, главный специалист ГУ ЯО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ЦОиККО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219200" y="1676401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750" y="1125540"/>
            <a:ext cx="84963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Государственная итоговая аттестация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образовательным программам основного общего образования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2020 году.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проведение ГИА-9 в форме ГВЭ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619125" y="1772816"/>
            <a:ext cx="8524875" cy="280343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 тем сочинений содержит: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четыре темы разной проблематики, сгруппированные в соответствии с определенной структурой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инструкцию для обучающегося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8553" y="620688"/>
            <a:ext cx="8535447" cy="11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Формы ГВЭ по русскому языку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Сочинение</a:t>
            </a:r>
            <a:endParaRPr lang="ru-RU" sz="2400" b="1" i="1" dirty="0">
              <a:solidFill>
                <a:srgbClr val="00B05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9125" y="5039452"/>
            <a:ext cx="8524875" cy="181854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Изложение с творческим заданием содержит: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текст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творческое задание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инструкцию для обучающегося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3173" y="4525044"/>
            <a:ext cx="2184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</a:rPr>
              <a:t>Изложение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9" name="Picture 2" descr="http://psychscene.com/wp-content/uploads/2012/03/iStock_000015358019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74532"/>
            <a:ext cx="2267744" cy="20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36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67544" y="476672"/>
            <a:ext cx="8523287" cy="111194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Формы ГВЭ по русскому языку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Особенности КИМ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707188" y="1359524"/>
            <a:ext cx="2046288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cs typeface="+mn-cs"/>
              </a:rPr>
              <a:t>Изложение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768103" y="1325094"/>
            <a:ext cx="2046288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cs typeface="+mn-cs"/>
              </a:rPr>
              <a:t>Сочинение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259632" y="6281738"/>
            <a:ext cx="6768753" cy="5762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Диктант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–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аутизм, 700-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номера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05018" y="4674904"/>
            <a:ext cx="2969045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200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342284" y="1982543"/>
            <a:ext cx="3006203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А   100-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096694" y="2045174"/>
            <a:ext cx="2892251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А 400-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089798" y="4687680"/>
            <a:ext cx="2883867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К  500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9653" y="3679454"/>
            <a:ext cx="3006203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С   300-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96694" y="3691980"/>
            <a:ext cx="2892251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С 600-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971600" y="5063515"/>
            <a:ext cx="7344816" cy="1152128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ЗПР,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тяжелые нарушения речи,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глухие, позднооглохшие, слабослышащие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37312" y="2405213"/>
            <a:ext cx="7416824" cy="1152128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Участники без ОВЗ,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с нарушениями ОДА,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участники ГВЭ (диабет, онкология и др.)</a:t>
            </a:r>
          </a:p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96227" y="4039494"/>
            <a:ext cx="4464496" cy="504056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Слепые, слабовидящие</a:t>
            </a:r>
          </a:p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5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2411760" y="1412776"/>
            <a:ext cx="4490839" cy="67989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Было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10211" y="5076572"/>
            <a:ext cx="3096344" cy="1728192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1988840"/>
            <a:ext cx="9144000" cy="2448272"/>
          </a:xfrm>
          <a:prstGeom prst="ellipse">
            <a:avLst/>
          </a:prstGeom>
          <a:solidFill>
            <a:schemeClr val="accent3">
              <a:lumMod val="85000"/>
            </a:schemeClr>
          </a:solidFill>
          <a:ln>
            <a:solidFill>
              <a:srgbClr val="FF6600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91680" y="2708920"/>
            <a:ext cx="7281192" cy="1512168"/>
          </a:xfrm>
          <a:prstGeom prst="ellipse">
            <a:avLst/>
          </a:prstGeom>
          <a:solidFill>
            <a:srgbClr val="92D050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86" y="2398484"/>
            <a:ext cx="8748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Текст для изложения зачитывался всем участникам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20713" y="476672"/>
            <a:ext cx="8523287" cy="111194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Организационные особенности проведения экзамена по русскому языку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(изложение)</a:t>
            </a:r>
            <a:endParaRPr lang="ru-RU" sz="2800" i="1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20" y="314096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Части участников – выдавался для чтения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590206" y="4493696"/>
            <a:ext cx="4490839" cy="67989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Стало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0" y="4913784"/>
            <a:ext cx="5580112" cy="1944216"/>
          </a:xfrm>
          <a:prstGeom prst="ellipse">
            <a:avLst/>
          </a:prstGeom>
          <a:solidFill>
            <a:srgbClr val="92D050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7255" y="5373666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Части участников – текст зачитывается организатором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530120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Части участников – текст выдается для чтения на 40 мин</a:t>
            </a:r>
            <a:endParaRPr lang="ru-RU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5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616" y="692696"/>
            <a:ext cx="8028384" cy="100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Организационные особенности проведения экзамена по русскому языку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(изложение)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8144" y="3437508"/>
            <a:ext cx="3275856" cy="255721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Участники ГВЭ без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ОВЗ(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сжатое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изложение)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Участники ГВЭ (диабет, онкология, и др.)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сжатое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изложение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-38100" y="3568824"/>
            <a:ext cx="5796136" cy="23417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Участники ГВЭ с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нарушениями ОДА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сжатое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изложение)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Слепые, слабовидящие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сжатое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изложение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ЗПР, с тяжелыми нарушениями речи, глухие, слабослышащие (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подробное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сжатое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изложение)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1412776"/>
            <a:ext cx="5112568" cy="2088232"/>
          </a:xfrm>
          <a:prstGeom prst="ellipse">
            <a:avLst/>
          </a:prstGeom>
          <a:solidFill>
            <a:srgbClr val="99FF33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Текст для изложения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выдается для чтения на 40 мин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80112" y="1412776"/>
            <a:ext cx="3563888" cy="19442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Текст для изложения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зачитывается организатором дважды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42908" y="6265620"/>
            <a:ext cx="3024336" cy="58744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Инструкция №20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947048" y="6277505"/>
            <a:ext cx="3024336" cy="58744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Инструкция №21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42908" y="5734526"/>
            <a:ext cx="8064896" cy="67989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Организатор при инструктаже зачитывает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02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15616" y="836712"/>
            <a:ext cx="8028384" cy="100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Организационные особенности проведения экзамена по русскому языку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(сочинение)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FFFF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19672" y="1700808"/>
            <a:ext cx="6120680" cy="2088232"/>
          </a:xfrm>
          <a:prstGeom prst="ellipse">
            <a:avLst/>
          </a:prstGeom>
          <a:solidFill>
            <a:srgbClr val="99FF33"/>
          </a:solidFill>
          <a:ln>
            <a:solidFill>
              <a:srgbClr val="FF66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 тем сочинений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выдается</a:t>
            </a:r>
            <a:endParaRPr lang="ru-RU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55576" y="3789040"/>
            <a:ext cx="8064896" cy="67989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Организатор при инструктаже зачитывает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4365104"/>
            <a:ext cx="8820472" cy="186895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Инструкция для участников ГВЭ (письменная форма),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зачитываемая организатором в аудитории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(кроме экзамена по русскому языку (изложение), при проведении которого текст для изложения зачитывается организатором, и экзамена по информатике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ИКТ) </a:t>
            </a:r>
            <a:r>
              <a:rPr lang="ru-RU" sz="2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(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приложение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20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2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611560" y="476672"/>
            <a:ext cx="8308974" cy="1098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Организационные особенности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проведения экзаменов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форме ГВЭ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437112"/>
            <a:ext cx="4865395" cy="208439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Инструкция для участников ГВЭ (письменная форма), </a:t>
            </a:r>
          </a:p>
          <a:p>
            <a:pPr algn="just"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зачитываемая организатором в аудитории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(кроме экзамена по русскому языку (изложение), при проведении которого текст для изложения зачитывается организатором, и экзамена по информатике 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ИКТ) </a:t>
            </a:r>
            <a:r>
              <a:rPr lang="ru-RU" sz="14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(</a:t>
            </a:r>
            <a: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  <a:t>приложение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20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32040" y="4509120"/>
            <a:ext cx="4211960" cy="196128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Инструкция для участников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ГВЭ на экзамене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русскому языку (изложение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), при проведении которого текст для изложения зачитывается организатором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  <a:t>приложение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21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1196752"/>
            <a:ext cx="8308974" cy="86409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sz="2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1988840"/>
            <a:ext cx="3960440" cy="162273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Русский язык (изложение) -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текст выдается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Русский язык (сочинение)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Математика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32040" y="2348880"/>
            <a:ext cx="3960440" cy="88407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Русский язык (изложение) - </a:t>
            </a: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текст  не выдается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3568" y="3645024"/>
            <a:ext cx="8064896" cy="67989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Организатор при инструктаже зачитывает</a:t>
            </a:r>
            <a:endParaRPr lang="ru-RU" sz="2800" dirty="0" smtClean="0">
              <a:solidFill>
                <a:srgbClr val="C00000"/>
              </a:solidFill>
              <a:latin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78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67544" y="2204864"/>
            <a:ext cx="8531882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 – для обучающихся с ЗПР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10 заданий с кратким ответом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78987" y="908720"/>
            <a:ext cx="8665013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Особенности КИМ и проведения письменного экзамена по математике (ГВЭ)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12118" y="3789040"/>
            <a:ext cx="8531882" cy="15107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100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 – для всех остальных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12 заданий, из которых 10 заданий с кратким ответом и 2 задания с развернутым ответом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91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65213" y="612834"/>
            <a:ext cx="8308974" cy="577849"/>
          </a:xfrm>
          <a:prstGeom prst="rect">
            <a:avLst/>
          </a:prstGeom>
          <a:noFill/>
          <a:ln w="936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Нормативные правовые акты ГИА-9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8052" y="2348880"/>
            <a:ext cx="3456384" cy="273072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Спецификации экзаменационных материалов для проведения ГВЭ</a:t>
            </a:r>
          </a:p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(Приказ директора ФГБНУ»ФИПИ» от26.11.2019г. №141-П)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00" y="1185152"/>
            <a:ext cx="4392488" cy="5635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822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6" y="2468894"/>
            <a:ext cx="7920880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6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2339753" y="3188821"/>
            <a:ext cx="5296525" cy="63784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Бланки ГВЭ</a:t>
            </a:r>
            <a:endParaRPr lang="ru-RU" sz="3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8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2" y="4976"/>
            <a:ext cx="5217834" cy="6996816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5353050" cy="756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04" y="1268760"/>
            <a:ext cx="5000625" cy="714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85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60903" y="548681"/>
            <a:ext cx="8308974" cy="105611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Нормативные правовые акты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Порядок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проведения ГИА-9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57660" y="3864686"/>
            <a:ext cx="8561586" cy="217673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Определяет формы проведения ГИА-9, участников, требования к использованию средств обучения и воспитания, средств связи при проведении ГИА-9, требования предъявляемые к лицам, привлекаемым к проведению ГИА-9, порядок проверки экзаменационных работ, порядок подачи и рассмотрения апелляций, изменения и (или) аннулирования результатов ГИА-9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57660" y="1722552"/>
            <a:ext cx="8529837" cy="149962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Порядок проведения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государственной итоговой аттестации по образовательным программам основного общего образования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(Приказ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Минпросвещения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России и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от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07.11.2018   № 189/1513)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96891" y="476253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3697" y="5500485"/>
            <a:ext cx="3379830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Метки об удалении и не завершении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3923" y="1"/>
            <a:ext cx="3562243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6856" y="1245224"/>
            <a:ext cx="3533513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регистрации односторонний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66" y="0"/>
            <a:ext cx="5217834" cy="699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797" name="Прямая со стрелкой 2"/>
          <p:cNvCxnSpPr>
            <a:cxnSpLocks noChangeShapeType="1"/>
          </p:cNvCxnSpPr>
          <p:nvPr/>
        </p:nvCxnSpPr>
        <p:spPr bwMode="auto">
          <a:xfrm>
            <a:off x="3900369" y="6368027"/>
            <a:ext cx="504031" cy="36036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8" name="Прямоугольник 3"/>
          <p:cNvSpPr>
            <a:spLocks noChangeArrowheads="1"/>
          </p:cNvSpPr>
          <p:nvPr/>
        </p:nvSpPr>
        <p:spPr bwMode="auto">
          <a:xfrm>
            <a:off x="4355926" y="6249989"/>
            <a:ext cx="4698908" cy="60801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090"/>
            <a:ext cx="4932041" cy="690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4864" y="32790"/>
            <a:ext cx="3424980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1685" y="916787"/>
            <a:ext cx="3397359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 двусторонний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99616" y="469914"/>
            <a:ext cx="8437563" cy="72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Записи в бланке ответов</a:t>
            </a:r>
          </a:p>
        </p:txBody>
      </p:sp>
      <p:pic>
        <p:nvPicPr>
          <p:cNvPr id="4301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8163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046163"/>
            <a:ext cx="5553075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49" y="1046163"/>
            <a:ext cx="7632848" cy="583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66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514351" y="404813"/>
            <a:ext cx="8523289" cy="8239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3568" y="2032143"/>
            <a:ext cx="3419872" cy="14380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Дополнительный бланк ответов двусторонний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3568" y="1052"/>
            <a:ext cx="3419872" cy="10071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Дополнительный бланк ответов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500062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6" y="2468894"/>
            <a:ext cx="7920880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6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2339752" y="2996952"/>
            <a:ext cx="5296525" cy="113029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Особенности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проведения отдельных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этапов ГВЭ</a:t>
            </a:r>
            <a:endParaRPr lang="ru-RU" sz="3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85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6325" y="620688"/>
            <a:ext cx="843756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 ЭМ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ГВЭ в ППЭ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80221" y="2996952"/>
            <a:ext cx="8663779" cy="363709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216000" rIns="90000" bIns="216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  <a:cs typeface="+mn-cs"/>
              </a:rPr>
              <a:t>Курьер-пакет с ЭМ ГВЭ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:</a:t>
            </a:r>
          </a:p>
          <a:p>
            <a:pPr marL="342900" indent="-342900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пакет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руководителя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ППЭ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+mn-cs"/>
            </a:endParaRPr>
          </a:p>
          <a:p>
            <a:pPr marL="342900" indent="-342900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доставочные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спецпакеты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с комплектами бланков ГВЭ </a:t>
            </a:r>
          </a:p>
          <a:p>
            <a:pPr marL="342900" indent="-342900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доставочные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спецпакеты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с КИМ ГВЭ</a:t>
            </a:r>
          </a:p>
          <a:p>
            <a:pPr marL="342900" indent="-342900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дополнительные бланки ГВЭ</a:t>
            </a:r>
          </a:p>
          <a:p>
            <a:pPr marL="342900" indent="-342900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комплекты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возвратных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спецпакето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в</a:t>
            </a:r>
          </a:p>
          <a:p>
            <a:pPr marL="342900" indent="-342900" eaLnBrk="1" hangingPunct="1">
              <a:buClr>
                <a:schemeClr val="accent2">
                  <a:lumMod val="75000"/>
                </a:scheme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+mn-cs"/>
              </a:rPr>
              <a:t>новый курьер-пакет для упаковки экзаменационных работ обучающихся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1619448"/>
            <a:ext cx="8494984" cy="1079884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</a:rPr>
              <a:t>Не позднее </a:t>
            </a:r>
            <a:r>
              <a:rPr lang="ru-RU" sz="2800" b="1" dirty="0" smtClean="0">
                <a:solidFill>
                  <a:srgbClr val="C00000"/>
                </a:solidFill>
              </a:rPr>
              <a:t>08.00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руководитель ППЭ должен</a:t>
            </a: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 члена ГЭК курьер-пакет с ЭМ ГВЭ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13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Заголовок 1"/>
          <p:cNvSpPr>
            <a:spLocks noGrp="1"/>
          </p:cNvSpPr>
          <p:nvPr>
            <p:ph type="ctrTitle"/>
          </p:nvPr>
        </p:nvSpPr>
        <p:spPr>
          <a:xfrm>
            <a:off x="2339752" y="1160284"/>
            <a:ext cx="4680520" cy="457200"/>
          </a:xfrm>
        </p:spPr>
        <p:txBody>
          <a:bodyPr/>
          <a:lstStyle/>
          <a:p>
            <a:r>
              <a:rPr lang="ru-RU" sz="2600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Курьер-пакет  с ЭМ   ГВЭ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2342498" y="1759382"/>
            <a:ext cx="1793261" cy="2369745"/>
            <a:chOff x="762000" y="1600200"/>
            <a:chExt cx="1406313" cy="1129664"/>
          </a:xfrm>
        </p:grpSpPr>
        <p:pic>
          <p:nvPicPr>
            <p:cNvPr id="27657" name="Рисунок 6" descr="http://www.my-office.ua/foto/tovar/2016/09/1120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4E7"/>
                </a:clrFrom>
                <a:clrTo>
                  <a:srgbClr val="F6F4E7">
                    <a:alpha val="0"/>
                  </a:srgbClr>
                </a:clrTo>
              </a:clrChange>
              <a:lum bright="-10000"/>
            </a:blip>
            <a:srcRect l="3770" t="2469" r="4662" b="6419"/>
            <a:stretch>
              <a:fillRect/>
            </a:stretch>
          </p:blipFill>
          <p:spPr bwMode="auto">
            <a:xfrm>
              <a:off x="762000" y="1600200"/>
              <a:ext cx="1348654" cy="96202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90481" y="1893572"/>
              <a:ext cx="1377832" cy="836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accent6">
                      <a:lumMod val="75000"/>
                    </a:schemeClr>
                  </a:solidFill>
                  <a:latin typeface="Cambria" pitchFamily="18" charset="0"/>
                </a:rPr>
                <a:t>Доставочные спецпакеты</a:t>
              </a:r>
            </a:p>
            <a:p>
              <a:r>
                <a:rPr lang="ru-RU" sz="1800" dirty="0" smtClean="0">
                  <a:solidFill>
                    <a:schemeClr val="accent6">
                      <a:lumMod val="75000"/>
                    </a:schemeClr>
                  </a:solidFill>
                  <a:latin typeface="Cambria" pitchFamily="18" charset="0"/>
                </a:rPr>
                <a:t>с бланками ГВЭ</a:t>
              </a:r>
              <a:endPara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28694" name="TextBox 23"/>
          <p:cNvSpPr txBox="1">
            <a:spLocks noChangeArrowheads="1"/>
          </p:cNvSpPr>
          <p:nvPr/>
        </p:nvSpPr>
        <p:spPr bwMode="auto">
          <a:xfrm>
            <a:off x="2418699" y="620687"/>
            <a:ext cx="4742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 ЭМ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ГВЭ в ППЭ</a:t>
            </a:r>
            <a:endParaRPr lang="ru-RU" sz="32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3" name="Группа 32"/>
          <p:cNvGrpSpPr/>
          <p:nvPr/>
        </p:nvGrpSpPr>
        <p:grpSpPr>
          <a:xfrm>
            <a:off x="5796137" y="2492897"/>
            <a:ext cx="1754168" cy="2428773"/>
            <a:chOff x="1443502" y="4624370"/>
            <a:chExt cx="1361383" cy="1752600"/>
          </a:xfrm>
        </p:grpSpPr>
        <p:pic>
          <p:nvPicPr>
            <p:cNvPr id="21" name="Picture 2" descr="http://gkspt.ru/images/products/1545/p_145370564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8768"/>
            <a:stretch>
              <a:fillRect/>
            </a:stretch>
          </p:blipFill>
          <p:spPr bwMode="auto">
            <a:xfrm>
              <a:off x="1443502" y="4624370"/>
              <a:ext cx="133032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Box 15"/>
            <p:cNvSpPr txBox="1">
              <a:spLocks noChangeArrowheads="1"/>
            </p:cNvSpPr>
            <p:nvPr/>
          </p:nvSpPr>
          <p:spPr bwMode="auto">
            <a:xfrm>
              <a:off x="1474561" y="4960959"/>
              <a:ext cx="1330324" cy="384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C00000"/>
                  </a:solidFill>
                  <a:latin typeface="Cambria" pitchFamily="18" charset="0"/>
                </a:rPr>
                <a:t>Пакет руководителя</a:t>
              </a:r>
            </a:p>
          </p:txBody>
        </p:sp>
      </p:grpSp>
      <p:grpSp>
        <p:nvGrpSpPr>
          <p:cNvPr id="4" name="Группа 27"/>
          <p:cNvGrpSpPr/>
          <p:nvPr/>
        </p:nvGrpSpPr>
        <p:grpSpPr>
          <a:xfrm>
            <a:off x="7308304" y="1556792"/>
            <a:ext cx="2046753" cy="3281510"/>
            <a:chOff x="5802133" y="1041241"/>
            <a:chExt cx="1197334" cy="1634226"/>
          </a:xfrm>
        </p:grpSpPr>
        <p:grpSp>
          <p:nvGrpSpPr>
            <p:cNvPr id="5" name="Группа 26"/>
            <p:cNvGrpSpPr/>
            <p:nvPr/>
          </p:nvGrpSpPr>
          <p:grpSpPr>
            <a:xfrm>
              <a:off x="5802133" y="1041241"/>
              <a:ext cx="1197334" cy="1634226"/>
              <a:chOff x="5802133" y="1041241"/>
              <a:chExt cx="1197334" cy="1634226"/>
            </a:xfrm>
          </p:grpSpPr>
          <p:pic>
            <p:nvPicPr>
              <p:cNvPr id="2868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5943600" y="1524000"/>
                <a:ext cx="914400" cy="1151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90" name="TextBox 26"/>
              <p:cNvSpPr txBox="1">
                <a:spLocks noChangeArrowheads="1"/>
              </p:cNvSpPr>
              <p:nvPr/>
            </p:nvSpPr>
            <p:spPr bwMode="auto">
              <a:xfrm>
                <a:off x="5802133" y="1041241"/>
                <a:ext cx="1197334" cy="459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800" b="1" dirty="0" smtClean="0">
                    <a:solidFill>
                      <a:srgbClr val="002060"/>
                    </a:solidFill>
                    <a:latin typeface="Cambria" pitchFamily="18" charset="0"/>
                  </a:rPr>
                  <a:t>Новый курьер-пакет </a:t>
                </a:r>
                <a:r>
                  <a:rPr lang="ru-RU" sz="1800" b="1" dirty="0">
                    <a:solidFill>
                      <a:srgbClr val="002060"/>
                    </a:solidFill>
                    <a:latin typeface="Cambria" pitchFamily="18" charset="0"/>
                  </a:rPr>
                  <a:t>для </a:t>
                </a:r>
                <a:r>
                  <a:rPr lang="ru-RU" sz="1800" b="1" dirty="0" smtClean="0">
                    <a:solidFill>
                      <a:srgbClr val="002060"/>
                    </a:solidFill>
                    <a:latin typeface="Cambria" pitchFamily="18" charset="0"/>
                  </a:rPr>
                  <a:t>экз. </a:t>
                </a:r>
                <a:r>
                  <a:rPr lang="ru-RU" sz="1800" b="1" dirty="0">
                    <a:solidFill>
                      <a:srgbClr val="002060"/>
                    </a:solidFill>
                    <a:latin typeface="Cambria" pitchFamily="18" charset="0"/>
                  </a:rPr>
                  <a:t>работ</a:t>
                </a:r>
              </a:p>
            </p:txBody>
          </p:sp>
        </p:grpSp>
        <p:pic>
          <p:nvPicPr>
            <p:cNvPr id="2868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6095696" y="2178099"/>
              <a:ext cx="673591" cy="375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5778190" y="1623784"/>
            <a:ext cx="175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Пакет  руководителя</a:t>
            </a:r>
            <a:endParaRPr lang="ru-RU" sz="18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6" name="Picture 2" descr="http://gkspt.ru/images/products/1545/p_145370564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8768"/>
          <a:stretch>
            <a:fillRect/>
          </a:stretch>
        </p:blipFill>
        <p:spPr bwMode="auto">
          <a:xfrm>
            <a:off x="-38100" y="1785516"/>
            <a:ext cx="2376264" cy="427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 descr="http://denasosteo.ru/supload/delivery/%D0%B4%D1%8D%D0%BD%D0%B0%D1%81_%D0%B4%D0%BE%D1%81%D1%82%D0%B0%D0%B2%D0%BA%D0%B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01" y="4745041"/>
            <a:ext cx="2329076" cy="20608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9"/>
          <p:cNvGrpSpPr/>
          <p:nvPr/>
        </p:nvGrpSpPr>
        <p:grpSpPr>
          <a:xfrm>
            <a:off x="4004444" y="1810916"/>
            <a:ext cx="1872208" cy="2018081"/>
            <a:chOff x="762000" y="1600200"/>
            <a:chExt cx="1348654" cy="962025"/>
          </a:xfrm>
        </p:grpSpPr>
        <p:pic>
          <p:nvPicPr>
            <p:cNvPr id="31" name="Рисунок 6" descr="http://www.my-office.ua/foto/tovar/2016/09/1120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4E7"/>
                </a:clrFrom>
                <a:clrTo>
                  <a:srgbClr val="F6F4E7">
                    <a:alpha val="0"/>
                  </a:srgbClr>
                </a:clrTo>
              </a:clrChange>
              <a:lum bright="-10000"/>
            </a:blip>
            <a:srcRect l="3770" t="2469" r="4662" b="6419"/>
            <a:stretch>
              <a:fillRect/>
            </a:stretch>
          </p:blipFill>
          <p:spPr bwMode="auto">
            <a:xfrm>
              <a:off x="762000" y="1600200"/>
              <a:ext cx="1348654" cy="96202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790481" y="1893573"/>
              <a:ext cx="1320173" cy="5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b="1" dirty="0">
                  <a:solidFill>
                    <a:schemeClr val="accent6">
                      <a:lumMod val="75000"/>
                    </a:schemeClr>
                  </a:solidFill>
                  <a:latin typeface="Cambria" pitchFamily="18" charset="0"/>
                </a:rPr>
                <a:t>Доставочные спецпакеты</a:t>
              </a:r>
            </a:p>
            <a:p>
              <a:r>
                <a:rPr lang="ru-RU" sz="1800" dirty="0" smtClean="0">
                  <a:solidFill>
                    <a:schemeClr val="accent6">
                      <a:lumMod val="75000"/>
                    </a:schemeClr>
                  </a:solidFill>
                  <a:latin typeface="Cambria" pitchFamily="18" charset="0"/>
                </a:rPr>
                <a:t>с КИМ ГВЭ</a:t>
              </a:r>
              <a:endParaRPr lang="ru-RU" sz="18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endParaRPr>
            </a:p>
          </p:txBody>
        </p:sp>
      </p:grpSp>
      <p:grpSp>
        <p:nvGrpSpPr>
          <p:cNvPr id="7" name="Группа 41"/>
          <p:cNvGrpSpPr/>
          <p:nvPr/>
        </p:nvGrpSpPr>
        <p:grpSpPr>
          <a:xfrm>
            <a:off x="2340620" y="3924176"/>
            <a:ext cx="1656183" cy="2018081"/>
            <a:chOff x="688241" y="1600200"/>
            <a:chExt cx="1547347" cy="962025"/>
          </a:xfrm>
        </p:grpSpPr>
        <p:pic>
          <p:nvPicPr>
            <p:cNvPr id="43" name="Рисунок 6" descr="http://www.my-office.ua/foto/tovar/2016/09/1120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4E7"/>
                </a:clrFrom>
                <a:clrTo>
                  <a:srgbClr val="F6F4E7">
                    <a:alpha val="0"/>
                  </a:srgbClr>
                </a:clrTo>
              </a:clrChange>
              <a:lum bright="-10000"/>
            </a:blip>
            <a:srcRect l="3770" t="2469" r="4662" b="6419"/>
            <a:stretch>
              <a:fillRect/>
            </a:stretch>
          </p:blipFill>
          <p:spPr bwMode="auto">
            <a:xfrm>
              <a:off x="762000" y="1600200"/>
              <a:ext cx="1348654" cy="96202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688241" y="1893573"/>
              <a:ext cx="1547347" cy="44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dirty="0" smtClean="0">
                  <a:solidFill>
                    <a:schemeClr val="accent6">
                      <a:lumMod val="75000"/>
                    </a:schemeClr>
                  </a:solidFill>
                  <a:latin typeface="Cambria" pitchFamily="18" charset="0"/>
                </a:rPr>
                <a:t>Комплекты возвратных </a:t>
              </a:r>
              <a:r>
                <a:rPr lang="ru-RU" sz="1800" dirty="0" err="1" smtClean="0">
                  <a:solidFill>
                    <a:schemeClr val="accent6">
                      <a:lumMod val="75000"/>
                    </a:schemeClr>
                  </a:solidFill>
                  <a:latin typeface="Cambria" pitchFamily="18" charset="0"/>
                </a:rPr>
                <a:t>спецпакетов</a:t>
              </a:r>
              <a:endParaRPr lang="ru-RU" sz="1800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</p:grpSp>
      <p:grpSp>
        <p:nvGrpSpPr>
          <p:cNvPr id="8" name="Группа 49"/>
          <p:cNvGrpSpPr/>
          <p:nvPr/>
        </p:nvGrpSpPr>
        <p:grpSpPr>
          <a:xfrm>
            <a:off x="4283968" y="3933056"/>
            <a:ext cx="1417764" cy="2073883"/>
            <a:chOff x="3886200" y="3124200"/>
            <a:chExt cx="1087812" cy="1143000"/>
          </a:xfrm>
        </p:grpSpPr>
        <p:pic>
          <p:nvPicPr>
            <p:cNvPr id="51" name="Picture 4" descr="http://3.bp.blogspot.com/-a2zBClRWCtM/UPkOH0oZjeI/AAAAAAAAAPU/c7MiS5CPZx8/s1600/7259.jpg"/>
            <p:cNvPicPr>
              <a:picLocks noChangeAspect="1" noChangeArrowheads="1"/>
            </p:cNvPicPr>
            <p:nvPr/>
          </p:nvPicPr>
          <p:blipFill>
            <a:blip r:embed="rId8" cstate="print"/>
            <a:srcRect l="9091" t="14815" r="9091" b="14815"/>
            <a:stretch>
              <a:fillRect/>
            </a:stretch>
          </p:blipFill>
          <p:spPr bwMode="auto">
            <a:xfrm>
              <a:off x="3886200" y="3124200"/>
              <a:ext cx="10668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3907212" y="3280201"/>
              <a:ext cx="1066800" cy="356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800" dirty="0" err="1" smtClean="0">
                  <a:solidFill>
                    <a:srgbClr val="002060"/>
                  </a:solidFill>
                  <a:latin typeface="Cambria" pitchFamily="18" charset="0"/>
                </a:rPr>
                <a:t>Доп.бланки</a:t>
              </a:r>
              <a:r>
                <a:rPr lang="ru-RU" sz="1800" dirty="0" smtClean="0">
                  <a:solidFill>
                    <a:srgbClr val="002060"/>
                  </a:solidFill>
                  <a:latin typeface="Cambria" pitchFamily="18" charset="0"/>
                </a:rPr>
                <a:t> ответов</a:t>
              </a:r>
              <a:endParaRPr lang="ru-RU" sz="1800" dirty="0">
                <a:latin typeface="Cambria" pitchFamily="18" charset="0"/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333" t="25000" r="27778" b="38889"/>
          <a:stretch>
            <a:fillRect/>
          </a:stretch>
        </p:blipFill>
        <p:spPr bwMode="auto">
          <a:xfrm>
            <a:off x="99120" y="3333195"/>
            <a:ext cx="1944215" cy="11653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9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3769" y="452670"/>
            <a:ext cx="9184775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rgbClr val="FFFFFF"/>
                </a:solidFill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Акт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приемки-передачи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ППЭ-9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14-01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ГВЭ)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7468"/>
            <a:ext cx="882047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86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525463" y="729904"/>
            <a:ext cx="8372475" cy="75793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ГВЭ в аудиторию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468313" y="2924944"/>
            <a:ext cx="8534400" cy="280343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доставочные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комплектами бланков ГВЭ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доставочные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с КИМ ГВЭ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дополнительные бланки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ответов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комплекты возвратных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спецпакетов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(по 2 на каждую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аудиторию)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467544" y="1619448"/>
            <a:ext cx="8494984" cy="1079884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</a:rPr>
              <a:t>Не позднее 09.45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ответственный организатор должен</a:t>
            </a:r>
            <a:r>
              <a:rPr lang="ru-RU" sz="2800" b="1" dirty="0" smtClean="0"/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 руководителя ППЭ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1299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8136" y="1038357"/>
            <a:ext cx="8820472" cy="581964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endParaRPr lang="ru-RU" sz="28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192" y="494762"/>
            <a:ext cx="8640960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ГВЭ в аудиторию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47" y="1772816"/>
            <a:ext cx="4000503" cy="2351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7" y="3210413"/>
            <a:ext cx="4000503" cy="235171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4104456" cy="237626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7072"/>
            <a:ext cx="4104456" cy="236589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44" y="1421160"/>
            <a:ext cx="4104456" cy="237626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556792"/>
            <a:ext cx="4104456" cy="237626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936" y="4229472"/>
            <a:ext cx="4104456" cy="236589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28" y="4343400"/>
            <a:ext cx="4104456" cy="236589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33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9762" y="603268"/>
            <a:ext cx="8308976" cy="57785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Нормативные правовые акты ГИА-9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92125" y="2348880"/>
            <a:ext cx="8604250" cy="359250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«Об утверждении единого расписания и продолжительности проведения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государственного выпускного экзамена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по образовательным программам основного общего и среднего общего образования по каждому учебному предмету, требований к использованию средств обучения и воспитания при его проведении в 2020 году»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413" y="1340768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Приказ </a:t>
            </a:r>
            <a:r>
              <a:rPr lang="ru-RU" sz="2600" b="1" dirty="0" err="1" smtClean="0">
                <a:solidFill>
                  <a:srgbClr val="C00000"/>
                </a:solidFill>
                <a:latin typeface="Cambria" pitchFamily="18" charset="0"/>
              </a:rPr>
              <a:t>Минпросвещения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 России и </a:t>
            </a:r>
            <a:r>
              <a:rPr lang="ru-RU" sz="2600" b="1" dirty="0" err="1" smtClean="0">
                <a:solidFill>
                  <a:srgbClr val="C00000"/>
                </a:solidFill>
                <a:latin typeface="Cambria" pitchFamily="18" charset="0"/>
              </a:rPr>
              <a:t>Рособрнадзора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 от 14.11.2019 № 611/1561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" y="17240"/>
            <a:ext cx="9165136" cy="6840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52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769938" y="4346575"/>
            <a:ext cx="8064500" cy="17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 регистрации и бланк ответов</a:t>
            </a:r>
          </a:p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связаны кодом работы</a:t>
            </a:r>
          </a:p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 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051720" y="2564904"/>
            <a:ext cx="5545137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051720" y="3284984"/>
            <a:ext cx="5545138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27180" y="688492"/>
            <a:ext cx="8548428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Выдача ЭМ ГВЭ участникам ГИА-9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5572" y="1700808"/>
            <a:ext cx="8548428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бланков ГВЭ</a:t>
            </a:r>
          </a:p>
        </p:txBody>
      </p:sp>
    </p:spTree>
    <p:extLst>
      <p:ext uri="{BB962C8B-B14F-4D97-AF65-F5344CB8AC3E}">
        <p14:creationId xmlns:p14="http://schemas.microsoft.com/office/powerpoint/2010/main" val="1095469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7834" cy="681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95475"/>
            <a:ext cx="6010275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5757292" y="3081784"/>
            <a:ext cx="1415080" cy="43612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3635896" y="1052736"/>
            <a:ext cx="1415080" cy="43612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220072" y="0"/>
            <a:ext cx="3923928" cy="92100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Выдача комплектов бланков ГВЭ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1916832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42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733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99616" y="469914"/>
            <a:ext cx="8437563" cy="69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6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Заполнение регистрационных полей бланков ГВЭ</a:t>
            </a:r>
            <a:endParaRPr lang="ru-RU" sz="26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4860032" y="2420888"/>
            <a:ext cx="2232248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3729484" y="2442592"/>
            <a:ext cx="1008112" cy="457200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267744" y="2420888"/>
            <a:ext cx="1368152" cy="4572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842892" y="3196084"/>
            <a:ext cx="1008112" cy="457200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4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5688632" cy="6996816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273"/>
          <a:stretch>
            <a:fillRect/>
          </a:stretch>
        </p:blipFill>
        <p:spPr bwMode="auto">
          <a:xfrm>
            <a:off x="2627784" y="1484784"/>
            <a:ext cx="5353050" cy="5500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 bwMode="auto">
          <a:xfrm>
            <a:off x="6228184" y="2060848"/>
            <a:ext cx="1296144" cy="364115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2483768" y="1052736"/>
            <a:ext cx="1296144" cy="364115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508104" y="15941"/>
            <a:ext cx="3635896" cy="130880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Заполнение регистрационных полей  бланков ГВЭ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55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3"/>
          <p:cNvSpPr txBox="1">
            <a:spLocks noChangeArrowheads="1"/>
          </p:cNvSpPr>
          <p:nvPr/>
        </p:nvSpPr>
        <p:spPr bwMode="auto">
          <a:xfrm>
            <a:off x="539906" y="623662"/>
            <a:ext cx="8456459" cy="9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Сбор материалов в аудитории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ГВЭ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 i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38942" name="Text Box 6"/>
          <p:cNvSpPr txBox="1">
            <a:spLocks noChangeArrowheads="1"/>
          </p:cNvSpPr>
          <p:nvPr/>
        </p:nvSpPr>
        <p:spPr bwMode="auto">
          <a:xfrm>
            <a:off x="4184478" y="1730155"/>
            <a:ext cx="2370198" cy="914279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Использованные КИМ</a:t>
            </a:r>
          </a:p>
        </p:txBody>
      </p:sp>
      <p:sp>
        <p:nvSpPr>
          <p:cNvPr id="38940" name="Text Box 9"/>
          <p:cNvSpPr txBox="1">
            <a:spLocks noChangeArrowheads="1"/>
          </p:cNvSpPr>
          <p:nvPr/>
        </p:nvSpPr>
        <p:spPr bwMode="auto">
          <a:xfrm>
            <a:off x="6604990" y="1945245"/>
            <a:ext cx="2464869" cy="72548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бланки</a:t>
            </a:r>
          </a:p>
        </p:txBody>
      </p:sp>
      <p:sp>
        <p:nvSpPr>
          <p:cNvPr id="38936" name="Text Box 15"/>
          <p:cNvSpPr txBox="1">
            <a:spLocks noChangeArrowheads="1"/>
          </p:cNvSpPr>
          <p:nvPr/>
        </p:nvSpPr>
        <p:spPr bwMode="auto">
          <a:xfrm>
            <a:off x="6627814" y="4113214"/>
            <a:ext cx="2419351" cy="804863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 доп. бланки ответов </a:t>
            </a: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455253" y="3021014"/>
            <a:ext cx="3671888" cy="251936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Бланки ответов 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 дополнительные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бланки ответов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(запечатанные в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спецпакет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438572" y="1289645"/>
            <a:ext cx="3671888" cy="162401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Бланки регистрации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    (запечатанные 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возвратный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спецпакет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196835" y="2740282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бланки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209192" y="4516823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184478" y="3663567"/>
            <a:ext cx="2371846" cy="655637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КИМ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650510" y="2986948"/>
            <a:ext cx="2419351" cy="725488"/>
          </a:xfrm>
          <a:prstGeom prst="rect">
            <a:avLst/>
          </a:prstGeom>
          <a:solidFill>
            <a:srgbClr val="CCCCFF"/>
          </a:soli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КИМ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48929" y="5309308"/>
            <a:ext cx="8820472" cy="1511112"/>
          </a:xfrm>
          <a:prstGeom prst="rect">
            <a:avLst/>
          </a:prstGeom>
          <a:solidFill>
            <a:srgbClr val="FFFFCC"/>
          </a:solidFill>
          <a:ln w="936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ППЭ-05-02 ГВЭ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Протокол проведения ГВЭ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в  аудитории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«Список участников ГИА-9 в аудитории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»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0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196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517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" y="113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 bwMode="auto">
          <a:xfrm>
            <a:off x="7570317" y="836712"/>
            <a:ext cx="1584176" cy="9144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5868144" y="3717032"/>
            <a:ext cx="1584176" cy="223224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04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8"/>
            <a:ext cx="9217024" cy="60659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9144000" cy="79208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Прием материалов из аудиторий ГВЭ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</a:rPr>
              <a:t>Форма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+mn-cs"/>
              </a:rPr>
              <a:t> ППЭ-14-02 ГВЭ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MS Gothic" charset="-128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2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539552" y="980728"/>
            <a:ext cx="8308976" cy="57785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Методическое обеспечение ГИА-9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560" y="2636912"/>
            <a:ext cx="8352928" cy="214595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Приложение 10</a:t>
            </a:r>
          </a:p>
          <a:p>
            <a:pPr eaLnBrk="1" hangingPunct="1">
              <a:defRPr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Методические рекомендации по подготовке и проведению  государственной итоговой аттестации по образовательным программам основного общего образования в 2020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44824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Письмо </a:t>
            </a:r>
            <a:r>
              <a:rPr lang="ru-RU" sz="2600" b="1" dirty="0" err="1" smtClean="0">
                <a:solidFill>
                  <a:srgbClr val="C00000"/>
                </a:solidFill>
                <a:latin typeface="Cambria" pitchFamily="18" charset="0"/>
              </a:rPr>
              <a:t>Рособрнадзора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 от 16.12.2019 № 10-1059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" y="0"/>
            <a:ext cx="627470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300192" y="0"/>
            <a:ext cx="2843808" cy="87721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cs"/>
              </a:rPr>
              <a:t>ППЭ 13-01 ГВЭ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68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660232" y="548680"/>
            <a:ext cx="2483768" cy="87721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+mn-cs"/>
              </a:rPr>
              <a:t>ППЭ 13-01 ГВЭ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66923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184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" y="-4"/>
            <a:ext cx="5533355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08105" y="0"/>
            <a:ext cx="3519536" cy="587441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Форма ППЭ-9 14-01ГВЭ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2356" y="1700809"/>
            <a:ext cx="5351731" cy="93610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7403" y="2538805"/>
            <a:ext cx="5357213" cy="962203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1" y="3356993"/>
            <a:ext cx="5461686" cy="216024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35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66561"/>
          <p:cNvPicPr>
            <a:picLocks noChangeAspect="1"/>
          </p:cNvPicPr>
          <p:nvPr/>
        </p:nvPicPr>
        <p:blipFill rotWithShape="1">
          <a:blip r:embed="rId3" cstate="print">
            <a:grayscl/>
          </a:blip>
          <a:srcRect l="12145" r="11094"/>
          <a:stretch/>
        </p:blipFill>
        <p:spPr>
          <a:xfrm>
            <a:off x="7611134" y="2047489"/>
            <a:ext cx="1143000" cy="18135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6803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79" y="1597303"/>
            <a:ext cx="16986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15"/>
          <p:cNvSpPr txBox="1">
            <a:spLocks noChangeArrowheads="1"/>
          </p:cNvSpPr>
          <p:nvPr/>
        </p:nvSpPr>
        <p:spPr bwMode="auto">
          <a:xfrm>
            <a:off x="0" y="1124744"/>
            <a:ext cx="35502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Новый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курьер-пакет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6572" name="Picture 12" descr="http://static7.depositphotos.com/1003082/756/i/450/depositphotos_7568780-Stack-of-Antique-Mail.jpg"/>
          <p:cNvPicPr>
            <a:picLocks noChangeAspect="1" noChangeArrowheads="1"/>
          </p:cNvPicPr>
          <p:nvPr/>
        </p:nvPicPr>
        <p:blipFill>
          <a:blip r:embed="rId5" cstate="print"/>
          <a:srcRect l="10279" t="27778" r="7487" b="16667"/>
          <a:stretch>
            <a:fillRect/>
          </a:stretch>
        </p:blipFill>
        <p:spPr bwMode="auto">
          <a:xfrm>
            <a:off x="468857" y="4507707"/>
            <a:ext cx="2453187" cy="170126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0"/>
          </a:effectLst>
        </p:spPr>
      </p:pic>
      <p:sp>
        <p:nvSpPr>
          <p:cNvPr id="76806" name="TextBox 31"/>
          <p:cNvSpPr txBox="1">
            <a:spLocks noChangeArrowheads="1"/>
          </p:cNvSpPr>
          <p:nvPr/>
        </p:nvSpPr>
        <p:spPr bwMode="auto">
          <a:xfrm>
            <a:off x="450648" y="4036181"/>
            <a:ext cx="3020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Упакованная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пачка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12762" y="1929905"/>
            <a:ext cx="1644333" cy="21153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27000"/>
          </a:effectLst>
        </p:spPr>
      </p:pic>
      <p:sp>
        <p:nvSpPr>
          <p:cNvPr id="76808" name="TextBox 6"/>
          <p:cNvSpPr txBox="1">
            <a:spLocks noChangeArrowheads="1"/>
          </p:cNvSpPr>
          <p:nvPr/>
        </p:nvSpPr>
        <p:spPr bwMode="auto">
          <a:xfrm>
            <a:off x="301627" y="5873115"/>
            <a:ext cx="4159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Сопроводительный бланк к экзаменационным материалам</a:t>
            </a:r>
            <a:r>
              <a:rPr lang="en-US" sz="1800" b="1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1800" b="1" dirty="0">
                <a:solidFill>
                  <a:srgbClr val="002060"/>
                </a:solidFill>
                <a:latin typeface="Cambria" pitchFamily="18" charset="0"/>
              </a:rPr>
              <a:t>полученным из ППЭ» </a:t>
            </a: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</a:rPr>
              <a:t>(ППЭ-9 </a:t>
            </a:r>
            <a:r>
              <a:rPr lang="ru-RU" sz="1800" b="1" dirty="0">
                <a:solidFill>
                  <a:srgbClr val="FF0000"/>
                </a:solidFill>
                <a:latin typeface="Cambria" pitchFamily="18" charset="0"/>
              </a:rPr>
              <a:t>11-02)</a:t>
            </a:r>
          </a:p>
        </p:txBody>
      </p:sp>
      <p:pic>
        <p:nvPicPr>
          <p:cNvPr id="76809" name="Picture 3" descr="http://xn--80aknbogldgd6m.www.plombas.ru/published/publicdata/WWWPLOMBASRUPLOMBAS/attachments/SC/products_pictures/kupit_safe-paketdd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2" y="1524001"/>
            <a:ext cx="2809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812" name="Прямая со стрелкой 13"/>
          <p:cNvCxnSpPr>
            <a:cxnSpLocks noChangeShapeType="1"/>
          </p:cNvCxnSpPr>
          <p:nvPr/>
        </p:nvCxnSpPr>
        <p:spPr bwMode="auto">
          <a:xfrm>
            <a:off x="2362202" y="2362201"/>
            <a:ext cx="1103313" cy="458788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76813" name="Прямая со стрелкой 31"/>
          <p:cNvCxnSpPr>
            <a:cxnSpLocks noChangeShapeType="1"/>
          </p:cNvCxnSpPr>
          <p:nvPr/>
        </p:nvCxnSpPr>
        <p:spPr bwMode="auto">
          <a:xfrm flipV="1">
            <a:off x="2497138" y="4119565"/>
            <a:ext cx="1033462" cy="776287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76814" name="Прямая со стрелкой 32"/>
          <p:cNvCxnSpPr>
            <a:cxnSpLocks noChangeShapeType="1"/>
          </p:cNvCxnSpPr>
          <p:nvPr/>
        </p:nvCxnSpPr>
        <p:spPr bwMode="auto">
          <a:xfrm rot="10800000" flipV="1">
            <a:off x="6324602" y="2057400"/>
            <a:ext cx="1076325" cy="6096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76817" name="TextBox 66562"/>
          <p:cNvSpPr txBox="1">
            <a:spLocks noChangeArrowheads="1"/>
          </p:cNvSpPr>
          <p:nvPr/>
        </p:nvSpPr>
        <p:spPr bwMode="auto">
          <a:xfrm>
            <a:off x="6726577" y="1150206"/>
            <a:ext cx="2468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Файл №1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документами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76818" name="Прямая со стрелкой 21"/>
          <p:cNvCxnSpPr>
            <a:cxnSpLocks noChangeShapeType="1"/>
          </p:cNvCxnSpPr>
          <p:nvPr/>
        </p:nvCxnSpPr>
        <p:spPr bwMode="auto">
          <a:xfrm rot="16200000" flipV="1">
            <a:off x="1514476" y="5400676"/>
            <a:ext cx="876300" cy="51435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pic>
        <p:nvPicPr>
          <p:cNvPr id="97282" name="Picture 2" descr="http://www2.polosatiy.com.ua/upload/iblock/239/2398f34c0bfedf7e7ae4dfd8c114d598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638800" y="1066801"/>
            <a:ext cx="396875" cy="407779"/>
          </a:xfrm>
          <a:prstGeom prst="rect">
            <a:avLst/>
          </a:prstGeom>
          <a:noFill/>
          <a:effectLst>
            <a:softEdge rad="31750"/>
          </a:effectLst>
        </p:spPr>
      </p:pic>
      <p:cxnSp>
        <p:nvCxnSpPr>
          <p:cNvPr id="76820" name="Прямая со стрелкой 13"/>
          <p:cNvCxnSpPr>
            <a:cxnSpLocks noChangeShapeType="1"/>
          </p:cNvCxnSpPr>
          <p:nvPr/>
        </p:nvCxnSpPr>
        <p:spPr bwMode="auto">
          <a:xfrm rot="10800000" flipV="1">
            <a:off x="5181600" y="1270000"/>
            <a:ext cx="457200" cy="2032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22993" y="581026"/>
            <a:ext cx="85418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Упаковка экзаменационных материалов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4878" y="4648200"/>
            <a:ext cx="1644333" cy="21153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" name="TextBox 66562"/>
          <p:cNvSpPr txBox="1">
            <a:spLocks noChangeArrowheads="1"/>
          </p:cNvSpPr>
          <p:nvPr/>
        </p:nvSpPr>
        <p:spPr bwMode="auto">
          <a:xfrm>
            <a:off x="6712684" y="3892153"/>
            <a:ext cx="24685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Файл №2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документами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27" name="Прямая со стрелкой 32"/>
          <p:cNvCxnSpPr>
            <a:cxnSpLocks noChangeShapeType="1"/>
          </p:cNvCxnSpPr>
          <p:nvPr/>
        </p:nvCxnSpPr>
        <p:spPr bwMode="auto">
          <a:xfrm flipH="1" flipV="1">
            <a:off x="6373527" y="5178631"/>
            <a:ext cx="1076324" cy="694484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triangl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573016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564904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5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836614"/>
            <a:ext cx="75438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Материалы располагаются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на сайте ГУ ЯО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ЦОиККО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http://coikko.ru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разделе Государственная итоговая аттестация ГИА-9</a:t>
            </a:r>
          </a:p>
          <a:p>
            <a:pPr algn="ctr" eaLnBrk="1" hangingPunct="1">
              <a:defRPr/>
            </a:pPr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Нормативные документы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Инструктивные методические материалы </a:t>
            </a:r>
          </a:p>
          <a:p>
            <a:pPr algn="ctr" eaLnBrk="1" hangingPunct="1"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654504" y="589247"/>
            <a:ext cx="8308974" cy="1098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Методическое обеспечение ГИА-9</a:t>
            </a:r>
          </a:p>
          <a:p>
            <a:pPr algn="ctr" eaLnBrk="1" hangingPunct="1"/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(региональный уровень)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9728" y="2799571"/>
            <a:ext cx="8518525" cy="100718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3"/>
                    </a:srgbClr>
                  </a:outerShdw>
                </a:effectLst>
              </a14:hiddenEffects>
            </a:ext>
          </a:ex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«Об утверждении правил заполнения бланков ГИА-9 в 2020 году»</a:t>
            </a:r>
            <a:endParaRPr lang="ru-RU" sz="28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4502" y="1700808"/>
            <a:ext cx="8308974" cy="1098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Приказ ДО от 03.04.2020 №116/01-04</a:t>
            </a:r>
            <a:endParaRPr lang="ru-RU" sz="2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9727" y="4077072"/>
            <a:ext cx="8518525" cy="100718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3"/>
                    </a:srgbClr>
                  </a:outerShdw>
                </a:effectLst>
              </a14:hiddenEffects>
            </a:ext>
          </a:ex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Приложение 2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Правила заполнения бланков ГВЭ в 2020 году</a:t>
            </a:r>
            <a:endParaRPr lang="ru-RU" sz="28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3"/>
          <p:cNvSpPr txBox="1">
            <a:spLocks noChangeArrowheads="1"/>
          </p:cNvSpPr>
          <p:nvPr/>
        </p:nvSpPr>
        <p:spPr bwMode="auto">
          <a:xfrm>
            <a:off x="611560" y="476672"/>
            <a:ext cx="8308974" cy="1098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Методическое обеспечение ГИА-9</a:t>
            </a:r>
          </a:p>
          <a:p>
            <a:pPr algn="ctr" eaLnBrk="1" hangingPunct="1"/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(региональный уровень)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97277" y="1928658"/>
            <a:ext cx="8820472" cy="162273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Инструкция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для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организатора в аудитории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 при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проведении государственной итоговой аттестации по образовательным программам основного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общего образования 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форме ГВЭ (письменная форма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(приложение 3)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3645024"/>
            <a:ext cx="8820472" cy="186895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Инструкция для участников ГВЭ (письменная форма),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зачитываемая организатором в аудитории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ППЭ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(кроме экзамена по русскому языку (изложение), при проведении которого текст для изложения зачитывается организатором, и экзамена по информатике </a:t>
            </a: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ИКТ) </a:t>
            </a:r>
            <a:r>
              <a:rPr lang="ru-RU" sz="2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(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приложение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20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8232" y="5536504"/>
            <a:ext cx="8820472" cy="125340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Инструкция для участников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ГВЭ на экзамене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по русскому языку (изложение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), при проведении которого текст для изложения зачитывается организатором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200" dirty="0" smtClean="0">
                <a:solidFill>
                  <a:srgbClr val="C00000"/>
                </a:solidFill>
                <a:latin typeface="Cambria" pitchFamily="18" charset="0"/>
              </a:rPr>
              <a:t>приложение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21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1196752"/>
            <a:ext cx="8308974" cy="86409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Приказ ДО от 03.04.2020 №119/01-04</a:t>
            </a:r>
            <a:endParaRPr lang="ru-RU" sz="26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83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40453" y="764704"/>
            <a:ext cx="867886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Продолжительность экзаменов ГВЭ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письменный экзамен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1499" y="1966915"/>
            <a:ext cx="4193003" cy="92599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Математика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Русский язык          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3 ч 55 мин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3014" y="4565610"/>
            <a:ext cx="4185541" cy="92599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Биология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Литература              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3ч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0475" y="3467637"/>
            <a:ext cx="4185541" cy="58744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defTabSz="914400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Обществознание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3 ч 30 мин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58212" y="2370776"/>
            <a:ext cx="4396547" cy="224943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История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Химия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                         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2 ч 30 мин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География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Информатика и ИКТ            </a:t>
            </a:r>
          </a:p>
          <a:p>
            <a:pPr algn="l" defTabSz="914400">
              <a:defRPr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Иностранные языки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85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4374" y="644691"/>
            <a:ext cx="887962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Средства обучения и воспитания,</a:t>
            </a:r>
          </a:p>
          <a:p>
            <a:pPr algn="ctr"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используемые на ГВЭ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(письменный экзамен)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42127" y="1700809"/>
            <a:ext cx="8385249" cy="34693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русский язык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–</a:t>
            </a: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009900"/>
                </a:solidFill>
                <a:latin typeface="Cambria" pitchFamily="18" charset="0"/>
              </a:rPr>
              <a:t>орфографические и толковые словари</a:t>
            </a:r>
          </a:p>
          <a:p>
            <a:pPr marL="342900" indent="-342900" algn="l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математика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– линейка, </a:t>
            </a:r>
            <a:r>
              <a:rPr lang="ru-RU" sz="2400" dirty="0" smtClean="0">
                <a:solidFill>
                  <a:srgbClr val="009900"/>
                </a:solidFill>
                <a:latin typeface="Cambria" pitchFamily="18" charset="0"/>
              </a:rPr>
              <a:t>справочные материалы</a:t>
            </a: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физика</a:t>
            </a:r>
            <a:r>
              <a:rPr lang="ru-RU" sz="2400" dirty="0" smtClean="0">
                <a:solidFill>
                  <a:srgbClr val="009900"/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– линейка,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непрограммируемый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калькулятор</a:t>
            </a:r>
            <a:endParaRPr lang="ru-RU" sz="2400" dirty="0" smtClean="0">
              <a:solidFill>
                <a:srgbClr val="009900"/>
              </a:solidFill>
              <a:latin typeface="Cambria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химия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непрограммируемый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калькулятор, </a:t>
            </a:r>
            <a:r>
              <a:rPr lang="ru-RU" sz="2400" dirty="0" smtClean="0">
                <a:solidFill>
                  <a:srgbClr val="009900"/>
                </a:solidFill>
                <a:latin typeface="Cambria" pitchFamily="18" charset="0"/>
              </a:rPr>
              <a:t>справочные материалы</a:t>
            </a:r>
            <a:endParaRPr lang="ru-RU" sz="2400" dirty="0">
              <a:solidFill>
                <a:srgbClr val="009900"/>
              </a:solidFill>
              <a:latin typeface="Cambria" pitchFamily="18" charset="0"/>
            </a:endParaRP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география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непрограммируемый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калькулятор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2400" dirty="0" smtClean="0">
                <a:solidFill>
                  <a:srgbClr val="009900"/>
                </a:solidFill>
                <a:latin typeface="Cambria" pitchFamily="18" charset="0"/>
              </a:rPr>
              <a:t>географические атласы для 7-9 классов</a:t>
            </a:r>
          </a:p>
          <a:p>
            <a:pPr marL="342900" indent="-34290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литература</a:t>
            </a:r>
            <a:r>
              <a:rPr lang="ru-RU" sz="2400" dirty="0">
                <a:solidFill>
                  <a:schemeClr val="accent2"/>
                </a:solidFill>
                <a:latin typeface="Cambria" pitchFamily="18" charset="0"/>
              </a:rPr>
              <a:t> – </a:t>
            </a:r>
            <a:r>
              <a:rPr lang="ru-RU" sz="2400" dirty="0" smtClean="0">
                <a:solidFill>
                  <a:srgbClr val="009900"/>
                </a:solidFill>
                <a:latin typeface="Cambria" pitchFamily="18" charset="0"/>
              </a:rPr>
              <a:t>тексты художественных произведений и сборники лирики</a:t>
            </a:r>
            <a:endParaRPr lang="ru-RU" sz="2400" b="1" dirty="0" smtClean="0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8" name="Picture 4" descr="http://kancler30.ru/item_pics/i_gak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94" y="1988840"/>
            <a:ext cx="12430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69" y="4101075"/>
            <a:ext cx="858837" cy="9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93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6" y="2468894"/>
            <a:ext cx="8452100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65126" y="620713"/>
            <a:ext cx="8794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971600" y="2708920"/>
            <a:ext cx="7416823" cy="162273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Особенности КИМ ГВЭ и организационные особенности проведения отдельных экзаменов</a:t>
            </a:r>
            <a:endParaRPr lang="ru-RU" sz="3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76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DEDED"/>
            </a:gs>
            <a:gs pos="100000">
              <a:srgbClr val="BCBCBC"/>
            </a:gs>
          </a:gsLst>
          <a:lin ang="16200000" scaled="1"/>
        </a:gradFill>
        <a:ln w="936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9865" dir="634411" algn="ctr" rotWithShape="0">
            <a:srgbClr val="000000">
              <a:alpha val="38034"/>
            </a:srgbClr>
          </a:outerShdw>
        </a:effectLst>
      </a:spPr>
      <a:bodyPr vert="horz" wrap="square" lIns="90000" tIns="72000" rIns="90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DEDED"/>
            </a:gs>
            <a:gs pos="100000">
              <a:srgbClr val="BCBCBC"/>
            </a:gs>
          </a:gsLst>
          <a:lin ang="16200000" scaled="1"/>
        </a:gradFill>
        <a:ln w="936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9865" dir="634411" algn="ctr" rotWithShape="0">
            <a:srgbClr val="000000">
              <a:alpha val="38034"/>
            </a:srgbClr>
          </a:outerShdw>
        </a:effectLst>
      </a:spPr>
      <a:bodyPr vert="horz" wrap="square" lIns="90000" tIns="72000" rIns="90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18124</TotalTime>
  <Words>1293</Words>
  <Application>Microsoft Office PowerPoint</Application>
  <PresentationFormat>Экран (4:3)</PresentationFormat>
  <Paragraphs>261</Paragraphs>
  <Slides>44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Курьер-пакет  с ЭМ   ГВЭ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ППЭ 13-01 ГВЭ</vt:lpstr>
      <vt:lpstr>ППЭ 13-01 ГВЭ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user62</cp:lastModifiedBy>
  <cp:revision>1139</cp:revision>
  <cp:lastPrinted>2020-04-28T07:42:18Z</cp:lastPrinted>
  <dcterms:created xsi:type="dcterms:W3CDTF">1601-01-01T00:00:00Z</dcterms:created>
  <dcterms:modified xsi:type="dcterms:W3CDTF">2020-04-29T10:14:05Z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