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4" r:id="rId3"/>
  </p:sldMasterIdLst>
  <p:notesMasterIdLst>
    <p:notesMasterId r:id="rId34"/>
  </p:notesMasterIdLst>
  <p:handoutMasterIdLst>
    <p:handoutMasterId r:id="rId35"/>
  </p:handoutMasterIdLst>
  <p:sldIdLst>
    <p:sldId id="348" r:id="rId4"/>
    <p:sldId id="347" r:id="rId5"/>
    <p:sldId id="350" r:id="rId6"/>
    <p:sldId id="363" r:id="rId7"/>
    <p:sldId id="343" r:id="rId8"/>
    <p:sldId id="357" r:id="rId9"/>
    <p:sldId id="360" r:id="rId10"/>
    <p:sldId id="359" r:id="rId11"/>
    <p:sldId id="361" r:id="rId12"/>
    <p:sldId id="306" r:id="rId13"/>
    <p:sldId id="308" r:id="rId14"/>
    <p:sldId id="309" r:id="rId15"/>
    <p:sldId id="362" r:id="rId16"/>
    <p:sldId id="364" r:id="rId17"/>
    <p:sldId id="338" r:id="rId18"/>
    <p:sldId id="377" r:id="rId19"/>
    <p:sldId id="379" r:id="rId20"/>
    <p:sldId id="373" r:id="rId21"/>
    <p:sldId id="378" r:id="rId22"/>
    <p:sldId id="381" r:id="rId23"/>
    <p:sldId id="372" r:id="rId24"/>
    <p:sldId id="384" r:id="rId25"/>
    <p:sldId id="382" r:id="rId26"/>
    <p:sldId id="383" r:id="rId27"/>
    <p:sldId id="385" r:id="rId28"/>
    <p:sldId id="371" r:id="rId29"/>
    <p:sldId id="386" r:id="rId30"/>
    <p:sldId id="340" r:id="rId31"/>
    <p:sldId id="341" r:id="rId32"/>
    <p:sldId id="336" r:id="rId33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6600"/>
    <a:srgbClr val="99CC00"/>
    <a:srgbClr val="92D050"/>
    <a:srgbClr val="FFCCFF"/>
    <a:srgbClr val="CCCCFF"/>
    <a:srgbClr val="FFFFCC"/>
    <a:srgbClr val="FFFF99"/>
    <a:srgbClr val="FFFF66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9821" autoAdjust="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7" cy="496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6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2CA8-502A-42EA-B4D3-B2FA85C799D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11"/>
            <a:ext cx="2945587" cy="4962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611"/>
            <a:ext cx="2946674" cy="4962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F86BD-289B-47B7-9FF3-F35E1A595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8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1" name="AutoShape 6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2" name="AutoShape 7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3" name="AutoShape 8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4" name="AutoShape 9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5" name="AutoShape 10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7" name="AutoShape 12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8" name="AutoShape 13"/>
          <p:cNvSpPr>
            <a:spLocks noChangeArrowheads="1"/>
          </p:cNvSpPr>
          <p:nvPr/>
        </p:nvSpPr>
        <p:spPr bwMode="auto">
          <a:xfrm>
            <a:off x="1" y="1"/>
            <a:ext cx="6798762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1" y="0"/>
            <a:ext cx="2946674" cy="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40" name="Text Box 15"/>
          <p:cNvSpPr txBox="1">
            <a:spLocks noChangeArrowheads="1"/>
          </p:cNvSpPr>
          <p:nvPr/>
        </p:nvSpPr>
        <p:spPr bwMode="auto">
          <a:xfrm>
            <a:off x="3851002" y="0"/>
            <a:ext cx="2946673" cy="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41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20725"/>
            <a:ext cx="4978400" cy="3733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9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9334" y="4717124"/>
            <a:ext cx="5419445" cy="44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2243" name="Text Box 18"/>
          <p:cNvSpPr txBox="1">
            <a:spLocks noChangeArrowheads="1"/>
          </p:cNvSpPr>
          <p:nvPr/>
        </p:nvSpPr>
        <p:spPr bwMode="auto">
          <a:xfrm>
            <a:off x="1" y="9427292"/>
            <a:ext cx="2946674" cy="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51002" y="9429609"/>
            <a:ext cx="2926022" cy="4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CA36A37-33CB-4157-BFCA-66D2D0CC2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0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EF1DB1-7E3B-4166-B7E8-A81011C43F87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33475" y="744539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759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DF25A52C-91C9-43B7-9E23-F0218419BDF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4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2E0579B0-E525-4AD5-9EF2-89FAF18B09D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2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9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8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55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05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01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60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934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1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84AAC7-6802-4239-9F61-6D293AEB3E23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0307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813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190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276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23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71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864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559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26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75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467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11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16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F24183-AA70-42F9-8A4A-C800134A8321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898526" y="720725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0096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11D154BB-1590-4747-9EE3-2C370243A98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30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33671" y="744443"/>
            <a:ext cx="4533595" cy="37222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5"/>
            <a:ext cx="5416184" cy="44388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322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8A91B5-BE2D-45F6-8A95-8676E27964AF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1292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A36A37-33CB-4157-BFCA-66D2D0CC240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5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329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8972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858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12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5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1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463559"/>
            <a:ext cx="2127250" cy="5641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14" y="463559"/>
            <a:ext cx="6234113" cy="5641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5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1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2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939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79888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3289" y="2133600"/>
            <a:ext cx="4181475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9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7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97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96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704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5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463559"/>
            <a:ext cx="2127250" cy="5641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14" y="463559"/>
            <a:ext cx="6234113" cy="5641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55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14" y="463560"/>
            <a:ext cx="85137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14" y="2133600"/>
            <a:ext cx="8513763" cy="39719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00113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4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3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594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7" y="2133610"/>
            <a:ext cx="417671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0113" y="2133610"/>
            <a:ext cx="417830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42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29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785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999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1711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604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86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64" y="463560"/>
            <a:ext cx="2125663" cy="563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63560"/>
            <a:ext cx="6229350" cy="563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2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79888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3289" y="2133600"/>
            <a:ext cx="4181475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7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3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4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392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451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6600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14" y="463560"/>
            <a:ext cx="85137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14" y="2133600"/>
            <a:ext cx="85137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609603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1"/>
            <a:ext cx="7543800" cy="5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6600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1"/>
            <a:ext cx="7543800" cy="5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609603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14" y="463560"/>
            <a:ext cx="85137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14" y="2133600"/>
            <a:ext cx="85137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6600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1"/>
            <a:ext cx="7543800" cy="5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0" y="609603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9" y="463560"/>
            <a:ext cx="85074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9" y="2133610"/>
            <a:ext cx="8507413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70286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844683"/>
            <a:ext cx="8077200" cy="33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</a:br>
            <a:endParaRPr lang="ru-RU" sz="3600" b="1" smtClean="0"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886200" y="5715000"/>
            <a:ext cx="5149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dirty="0" err="1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Хитрина</a:t>
            </a:r>
            <a:r>
              <a:rPr lang="ru-RU" sz="22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 Алла Георгиевна, главный специалист ГУ ЯО </a:t>
            </a:r>
            <a:r>
              <a:rPr lang="ru-RU" sz="2200" dirty="0" err="1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ЦОиККО</a:t>
            </a:r>
            <a:endParaRPr lang="ru-RU" sz="2200" dirty="0" smtClean="0">
              <a:solidFill>
                <a:srgbClr val="3333CC">
                  <a:lumMod val="75000"/>
                </a:srgbClr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219200" y="1676401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750" y="1125548"/>
            <a:ext cx="84963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Государственная итоговая аттестация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по образовательным программам основного общего образования в </a:t>
            </a:r>
            <a:r>
              <a:rPr lang="ru-RU" sz="2800" b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2020 </a:t>
            </a:r>
            <a:r>
              <a:rPr lang="ru-RU" sz="28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году</a:t>
            </a:r>
            <a:r>
              <a:rPr lang="ru-RU" sz="28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 </a:t>
            </a:r>
          </a:p>
          <a:p>
            <a:pPr algn="ctr" eaLnBrk="1" hangingPunct="1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Об особенностях проведения ГИА-9 для участников экзамена с ОВЗ, участников детей-инвалидов и инвалидов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2D2DB9">
                  <a:lumMod val="75000"/>
                </a:srgbClr>
              </a:solidFill>
              <a:latin typeface="Cambria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79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Text Box 6"/>
          <p:cNvSpPr txBox="1">
            <a:spLocks noChangeArrowheads="1"/>
          </p:cNvSpPr>
          <p:nvPr/>
        </p:nvSpPr>
        <p:spPr bwMode="auto">
          <a:xfrm>
            <a:off x="395536" y="681141"/>
            <a:ext cx="8523288" cy="8397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Специальные условия для слепых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участников экзамена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251529" y="1700815"/>
            <a:ext cx="6304517" cy="383872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Оформление ЭМ рельефно-точечным шрифтом Брайля  или в виде электронного документа, доступного с помощью компьютера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Выполнение экзаменационной работы рельефно-точечным шрифтом Брайля или на компьютере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Обеспечение достаточным количеством принадлежностей  для оформления ответов шрифтом Брайля, компьютером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506186"/>
            <a:ext cx="2519362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48" y="1713278"/>
            <a:ext cx="2587963" cy="39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 Box 6"/>
          <p:cNvSpPr txBox="1">
            <a:spLocks noChangeArrowheads="1"/>
          </p:cNvSpPr>
          <p:nvPr/>
        </p:nvSpPr>
        <p:spPr bwMode="auto">
          <a:xfrm>
            <a:off x="620712" y="733425"/>
            <a:ext cx="8523288" cy="8794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Специальные условия для слабовидящих участников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620712" y="2018226"/>
            <a:ext cx="5391448" cy="273072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just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Предоставление масштабированных ЭМ </a:t>
            </a:r>
          </a:p>
          <a:p>
            <a:pPr marL="342900" indent="-342900" algn="just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Обеспечение аудиторий увеличительными устройствами</a:t>
            </a:r>
          </a:p>
          <a:p>
            <a:pPr marL="342900" indent="-342900" algn="just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Индивидуальное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равномерное освещение не менее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300 люкс</a:t>
            </a:r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05" y="1522166"/>
            <a:ext cx="2049463" cy="296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79" y="4610895"/>
            <a:ext cx="3059113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633706" y="750929"/>
            <a:ext cx="8523288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Специальные условия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для глухих и слабослышащих участников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923278" y="2012215"/>
            <a:ext cx="7741328" cy="236139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just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Оборудование аудитории звукоусиливающей аппаратурой (для слабослышащих участников)</a:t>
            </a:r>
          </a:p>
          <a:p>
            <a:pPr marL="342900" indent="-342900" algn="just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Выдача правил по заполнению бланков ответов в печатном виде  на бумажном носителе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Привлечение при необходимости ассистента-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сурдопереводчика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09" y="4802195"/>
            <a:ext cx="3281363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07504" y="750928"/>
            <a:ext cx="9156994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Специальные условия: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организация ППЭ на дому, в медицинской организации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549306" y="3909053"/>
            <a:ext cx="8585602" cy="199206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ППЭ на дому, в медицинской организации должны присутствовать:</a:t>
            </a:r>
          </a:p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Член ГЭК</a:t>
            </a:r>
          </a:p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ППЭ</a:t>
            </a:r>
          </a:p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Организатор или технический специалист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636868" y="1673256"/>
            <a:ext cx="8488286" cy="22357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         Основанием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является: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Заключение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медицинской организации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Заключение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ПМПК с соответствующими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рекомендациями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503040" y="2372885"/>
            <a:ext cx="8640960" cy="240026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Особенности проведения отдельных этапов экзамена для участников  с ОВЗ,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участников-детей инвалидов и инвалидов </a:t>
            </a:r>
          </a:p>
        </p:txBody>
      </p:sp>
    </p:spTree>
    <p:extLst>
      <p:ext uri="{BB962C8B-B14F-4D97-AF65-F5344CB8AC3E}">
        <p14:creationId xmlns:p14="http://schemas.microsoft.com/office/powerpoint/2010/main" val="2008522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5" y="1050268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2606" y="429359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в аудиторию для слабовидящих (ОГЭ)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0" y="1340768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69" y="4309485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68" y="1187410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2" y="1787857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19" y="4476953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9" y="1589122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1930543">
            <a:off x="770177" y="2007579"/>
            <a:ext cx="4381822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Стандартный ИК ОГЭ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945581">
            <a:off x="319776" y="2539660"/>
            <a:ext cx="4381822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КИМ ОГЭ, увеличенный до формата А3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934516">
            <a:off x="-260559" y="3385727"/>
            <a:ext cx="4448277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Бланк ответов №1, увеличенный до формата А3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29" y="4635511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2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70828" y="545910"/>
            <a:ext cx="9156994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Проведение экзамена в аудитории для слабовидящих (ОГЭ)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8748464" cy="556227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 экзамена: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- заполняет регистрационные поля и записывает результаты выполнения заданий с  кратким ответом в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масштабированном бланке ответов №1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выполняет задания с развернутым ответом на стандартном бланке ответов №2.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 или организатор: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переносит информацию с масштабированного бланка ответов №1 на стандартный бланк ответов №1;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в поле «Подпись участника» пишет «Копия верна» и ставит свою подпись.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запечатывает: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стандартные бланки ответов №1 и бланки ответов №2 в возвратные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масштабированные бланки ответов №1 в соответствующие индивидуальные возвратные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3040" y="548680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 ЭМ из аудитории для слабовидящих (ОГЭ)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7" y="1329812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1569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4" y="4221088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5956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2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0" y="1255804"/>
            <a:ext cx="4332494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0" y="4310264"/>
            <a:ext cx="4392488" cy="254773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04" y="2197677"/>
            <a:ext cx="4000503" cy="23517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7" y="1441464"/>
            <a:ext cx="4332494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3647" y="541620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в аудиторию для слабовидящих (ГВЭ)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7" y="3284984"/>
            <a:ext cx="4000503" cy="23517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568"/>
            <a:ext cx="4332494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 rot="1156932">
            <a:off x="838169" y="1792242"/>
            <a:ext cx="3853952" cy="696496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Стандартный КИМ ГВЭ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107604">
            <a:off x="616877" y="2612993"/>
            <a:ext cx="3552369" cy="696496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КИМ ГВЭ формата А3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251520" y="764704"/>
            <a:ext cx="9156994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Проведение экзамена в аудитории для слабовидящих (ГВЭ)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539552" y="1844824"/>
            <a:ext cx="8604448" cy="386950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 экзамена: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- заполняет регистрационные поля в стандартном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бланке регистрации;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выполняет все задания на стандартном бланке ответов.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 или организатор заполняет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регистрационные поля в стандартном бланке регистрации, если обучающийся не может это сделать самостоятельно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запечатывает  стандартные бланки регистрации и бланки ответов в возвратные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74032" y="507215"/>
            <a:ext cx="8308974" cy="105611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Нормативные правовые акты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Порядок </a:t>
            </a:r>
            <a:r>
              <a:rPr lang="ru-RU" sz="2800" b="1" i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проведения ГИА-9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57" y="1412776"/>
            <a:ext cx="4323143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2492896"/>
            <a:ext cx="5220072" cy="243834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Приказ </a:t>
            </a:r>
            <a:r>
              <a:rPr lang="ru-RU" sz="2200" dirty="0" err="1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Минпросвещения</a:t>
            </a:r>
            <a:r>
              <a:rPr lang="ru-RU" sz="22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 России и </a:t>
            </a:r>
            <a:r>
              <a:rPr lang="ru-RU" sz="2200" dirty="0" err="1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Рособрнадзора</a:t>
            </a:r>
            <a:r>
              <a:rPr lang="ru-RU" sz="22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ru-RU" sz="2100" b="1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«Об утверждении </a:t>
            </a:r>
            <a:r>
              <a:rPr lang="ru-RU" sz="21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Порядка проведения </a:t>
            </a:r>
            <a:r>
              <a:rPr lang="ru-RU" sz="2100" b="1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государственной итоговой аттестации по образовательным программам основного общего образования»</a:t>
            </a:r>
            <a:r>
              <a:rPr lang="ru-RU" sz="21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 от 07.11.2018   № 189/1513 </a:t>
            </a:r>
          </a:p>
        </p:txBody>
      </p:sp>
    </p:spTree>
    <p:extLst>
      <p:ext uri="{BB962C8B-B14F-4D97-AF65-F5344CB8AC3E}">
        <p14:creationId xmlns:p14="http://schemas.microsoft.com/office/powerpoint/2010/main" val="3074618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3647" y="541620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 ЭМ из аудитории для слабовидящих (ГВЭ)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7" y="1916832"/>
            <a:ext cx="4140060" cy="28083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11" y="1873067"/>
            <a:ext cx="4140060" cy="28083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2606" y="429359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в аудиторию для слепых участников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58" y="4334503"/>
            <a:ext cx="4469298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12" y="1268760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22" y="1148205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2" y="1027650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00" y="4221088"/>
            <a:ext cx="4469298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2" y="4077072"/>
            <a:ext cx="4469298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0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2606" y="429359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в аудиторию для слепых участников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62488" y="4007183"/>
            <a:ext cx="4211960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Стандартный ИК ОГЭ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45910" y="4763084"/>
            <a:ext cx="8555055" cy="49934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КИМ ОГЭ (ГВЭ), напечатанный шрифтом Брайля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3687" y="5316345"/>
            <a:ext cx="4256798" cy="499349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Тетрадь для ответов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870712" y="5865740"/>
            <a:ext cx="4239772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Памятка по заполнению тетради шрифтом Брайля 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54710" y="3804325"/>
            <a:ext cx="4211960" cy="88407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Стандартный КИМ ГВЭ и комплект бланков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61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70828" y="545910"/>
            <a:ext cx="9156994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Проведение экзамена в аудитории для слепых участников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8748464" cy="522372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заполняет регистрационные поля стандартных бланков;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заполняет регистрационную часть тетради для ответов на задания ГИА-9 для письма шрифтом Брайля.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 экзамена 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- заполняет шрифтом Брайля регистрационные поля на второй странице тетради для ответов на задания ГИА-9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выполняет задания в тетради для ответов на задания ГИА-9.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запечатывает  в каждый соответствующий индивидуальный возвратный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спецпакет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тетрадь для ответов на задания ГИА-9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дополнительные листы, если они использовались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стандартные бланки с заполненной регистрационной частью 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4536504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2606" y="429359"/>
            <a:ext cx="8640960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 материалов из аудитории для слепых участников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536504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4536504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0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2606" y="429359"/>
            <a:ext cx="8640960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в аудиторию для обучающихся, выполняющих работу на компьютере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95" y="1441019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68" y="1618297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47" y="4365104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9" y="1441019"/>
            <a:ext cx="4104456" cy="25120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63" y="4618356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65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0" y="476672"/>
            <a:ext cx="9156994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Проведение экзамена с использованием компьютера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558398" y="1268760"/>
            <a:ext cx="8585602" cy="531605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выполняет задания, записывая ответы в текстовом редакторе.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распечатывает ответы и нумерует листы с ответами.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Ассистент или организатор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заполняет регистрационную часть бланков;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переносит информацию с распечатанных листов на стандартный бланк;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поле «Подпись участника» пишет «Копия верна» и ставит свою подпись.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запечатывает: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стандартные бланки в возвратные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распечатанные листы в соответствующий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индивидуальныйвозвратный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спецпакет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07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3040" y="548680"/>
            <a:ext cx="8640960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 ЭМ из аудитории для обучающихся, выполняющих работу на компьютере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88" y="4149080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5" y="1665617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78" y="1647026"/>
            <a:ext cx="3667324" cy="2356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60" y="4337737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78037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32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2606" y="616279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Индивидуальный доставочный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спецпакет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6" y="1322442"/>
            <a:ext cx="8604448" cy="533700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6922" y="452678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Индивидуальный возвратный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спецпакет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6" y="1048932"/>
            <a:ext cx="8748463" cy="5652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634756" y="583869"/>
            <a:ext cx="8308976" cy="57785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Times New Roman" pitchFamily="18" charset="0"/>
              </a:rPr>
              <a:t>Методическое обеспечение ГИА-9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6589" y="1169448"/>
            <a:ext cx="8518525" cy="559305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Письмо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Рособрнадзора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 от 16.12.2019 № 10-1059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200" dirty="0" smtClean="0">
              <a:solidFill>
                <a:srgbClr val="3333CC">
                  <a:lumMod val="75000"/>
                </a:srgbClr>
              </a:solidFill>
              <a:latin typeface="Cambria" pitchFamily="18" charset="0"/>
              <a:ea typeface="+mn-ea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Приложение 10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«</a:t>
            </a:r>
            <a:r>
              <a:rPr lang="ru-RU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Методические рекомендации по подготовке и проведению  государственной итоговой аттестации по образовательным программам основного общего образования в 2020 году»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Приложение  15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«Методические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</a:t>
            </a:r>
            <a:r>
              <a:rPr lang="ru-RU" b="1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форме основного государственного экзамена</a:t>
            </a:r>
            <a:r>
              <a:rPr lang="ru-RU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 и единого государственного экзамена для </a:t>
            </a:r>
            <a:r>
              <a:rPr lang="ru-RU" b="1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лиц с ограниченными возможностями здоровья, детей-инвалидов и инвалидов</a:t>
            </a:r>
            <a:r>
              <a:rPr lang="ru-RU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»</a:t>
            </a:r>
            <a:endParaRPr lang="ru-RU" dirty="0" smtClean="0">
              <a:solidFill>
                <a:srgbClr val="3333CC">
                  <a:lumMod val="75000"/>
                </a:srgbClr>
              </a:solidFill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047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990600" y="1844824"/>
            <a:ext cx="7543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15616" y="2900040"/>
            <a:ext cx="754380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Материалы располагаются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на сайте ГУ ЯО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ЦОиККО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http://coikko.ru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разделе Государственная итоговая аттестация ГИА-9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Инструктивные методические материалы </a:t>
            </a:r>
          </a:p>
          <a:p>
            <a:pPr algn="ctr" eaLnBrk="1" hangingPunct="1"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ctr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31640" y="5885589"/>
            <a:ext cx="754380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Хитрина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Алла Георгиевна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8-980-742-52-31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hitrina@coikko.ru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28052" y="800733"/>
            <a:ext cx="8308974" cy="577849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Методическое обеспечение ГИА-9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297" y="4077072"/>
            <a:ext cx="8680216" cy="174584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Приложение 26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Инструкция по организации и проведению ГИА-9 для участников с ограниченными возможностями здоровья, участников детей-инвалидов и инвалидов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7" y="1089657"/>
            <a:ext cx="8308974" cy="86409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Приказ ДО от 03.04.2020 №119/01-04</a:t>
            </a:r>
            <a:endParaRPr lang="ru-RU" sz="2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2401" y="2204864"/>
            <a:ext cx="8680216" cy="162273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+mn-ea"/>
                <a:cs typeface="+mn-cs"/>
              </a:rPr>
              <a:t>«Об утверждении инструктивных материалов при проведении государственной итоговой аттестации по образовательным программам основного общего образования в 2020 году»</a:t>
            </a:r>
          </a:p>
        </p:txBody>
      </p:sp>
    </p:spTree>
    <p:extLst>
      <p:ext uri="{BB962C8B-B14F-4D97-AF65-F5344CB8AC3E}">
        <p14:creationId xmlns:p14="http://schemas.microsoft.com/office/powerpoint/2010/main" val="793895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75084" y="548911"/>
            <a:ext cx="8856984" cy="695855"/>
          </a:xfrm>
        </p:spPr>
        <p:txBody>
          <a:bodyPr/>
          <a:lstStyle/>
          <a:p>
            <a:pPr eaLnBrk="1" hangingPunct="1"/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Особые категории участников экзаменов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986" y="1244757"/>
            <a:ext cx="1995773" cy="60006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Участники с ОВЗ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301" y="1244757"/>
            <a:ext cx="1995773" cy="60006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Дети-инвалиды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6481" y="1244760"/>
            <a:ext cx="1995773" cy="76808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Обучающиеся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 дому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267751" y="1100751"/>
            <a:ext cx="336036" cy="1824203"/>
          </a:xfrm>
          <a:prstGeom prst="rightBrace">
            <a:avLst>
              <a:gd name="adj1" fmla="val 36552"/>
              <a:gd name="adj2" fmla="val 50000"/>
            </a:avLst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46647" y="2233344"/>
            <a:ext cx="1136574" cy="3360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394C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ГВЭ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91408" y="2204864"/>
            <a:ext cx="2556284" cy="912101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Условия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71600" y="3429001"/>
            <a:ext cx="3597950" cy="1104123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Общие условия проведения экзамена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36480" y="3429000"/>
            <a:ext cx="3651943" cy="1104123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Специальные условия экзамена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500000">
            <a:off x="3493159" y="2966241"/>
            <a:ext cx="270030" cy="456051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100000" flipH="1">
            <a:off x="5516609" y="2966241"/>
            <a:ext cx="270030" cy="456051"/>
          </a:xfrm>
          <a:prstGeom prst="downArrow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677140"/>
            <a:ext cx="4066002" cy="2197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ГВЭ в устной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форме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беспрепятственного доступа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Увеличение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продолжительности экзамена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Организация питания 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перерывов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7562" y="4677139"/>
            <a:ext cx="4214918" cy="2197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Ассистенты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Технические средства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Выполнение работы на компьютере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Условия для отдельных категорий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96708" y="1124744"/>
            <a:ext cx="2247292" cy="10801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Обучающиеся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мед. организациях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41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7557" y="643793"/>
            <a:ext cx="842493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altLang="ru-RU" sz="28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Специальные условия</a:t>
            </a:r>
            <a:r>
              <a:rPr lang="ru-RU" altLang="ru-RU" sz="2800" b="1" i="1" kern="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: </a:t>
            </a:r>
            <a:r>
              <a:rPr lang="ru-RU" altLang="ru-RU" sz="24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п</a:t>
            </a:r>
            <a:r>
              <a:rPr lang="ru-RU" altLang="ru-RU" sz="23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р</a:t>
            </a:r>
            <a:r>
              <a:rPr lang="ru-RU" altLang="ru-RU" sz="24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исутствие ассистентов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57" y="1412776"/>
            <a:ext cx="3765543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Ассистентом может быть: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работник ОО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социальный работник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в исключительных случаях – родитель (законный представитель) участника экзамена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endParaRPr lang="ru-RU" sz="24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8470" y="1412776"/>
            <a:ext cx="3765543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>
              <a:buClr>
                <a:srgbClr val="2D2DB9">
                  <a:lumMod val="75000"/>
                </a:srgbClr>
              </a:buClr>
            </a:pPr>
            <a:r>
              <a:rPr lang="ru-RU" sz="2300" b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Ассистентом не может быть: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3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учитель-предметник при проведении экзамена по данному учебному предмету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3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педагогический работник,  являющийся учителем участников экзамена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endParaRPr lang="ru-RU" sz="24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9" name="Picture 5" descr="https://img11.postila.ru/data/d8/ec/fe/6d/d8ecfe6d52a56c5d98d4d1ddbd7a4d5c43004e5f734bc9187f9f7ab585b161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06615"/>
            <a:ext cx="2232247" cy="25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25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7557" y="643793"/>
            <a:ext cx="842493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altLang="ru-RU" sz="28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Функции</a:t>
            </a:r>
            <a:r>
              <a:rPr lang="ru-RU" altLang="ru-RU" sz="24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 </a:t>
            </a:r>
            <a:r>
              <a:rPr lang="ru-RU" altLang="ru-RU" sz="28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ассистентов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56" y="1273758"/>
            <a:ext cx="8424936" cy="4833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Сопровождение участника экзамена в ППЭ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Техническая помощь в части передвижения по ППЭ, ориентация и получении информации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Помощь в обеспечении коммуникации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Помощь в использовании технических средств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Помощь в ведении записей, чтении заданий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Техническая помощь при выполнении письменной экзаменационной работы на компьютере</a:t>
            </a:r>
          </a:p>
          <a:p>
            <a:pPr marL="342900" indent="-342900">
              <a:buClr>
                <a:srgbClr val="2D2DB9">
                  <a:lumMod val="75000"/>
                </a:srgbClr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Вызов медперсонала</a:t>
            </a:r>
            <a:endParaRPr lang="ru-RU" sz="28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2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7556" y="644692"/>
            <a:ext cx="8424935" cy="124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altLang="ru-RU" sz="26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Специальные условия:</a:t>
            </a:r>
          </a:p>
          <a:p>
            <a:pPr algn="ctr" eaLnBrk="1" hangingPunct="1"/>
            <a:r>
              <a:rPr lang="ru-RU" altLang="ru-RU" sz="26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 выполнение письменной экзаменационной работы на компьютере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1314" y="1893737"/>
            <a:ext cx="5318958" cy="1200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>
              <a:buClr>
                <a:srgbClr val="2D2DB9">
                  <a:lumMod val="75000"/>
                </a:srgbClr>
              </a:buClr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Компьютер должен быть без выхода в сеть Интернет»</a:t>
            </a:r>
            <a:endParaRPr lang="ru-RU" sz="28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4" y="2084853"/>
            <a:ext cx="2232248" cy="184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4176464" cy="153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altLang="ru-RU" sz="26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Специальные условия: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212976"/>
            <a:ext cx="5318958" cy="1200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>
              <a:buClr>
                <a:srgbClr val="2D2DB9">
                  <a:lumMod val="75000"/>
                </a:srgbClr>
              </a:buClr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Принтер для распечатывания листов с ответами</a:t>
            </a:r>
            <a:endParaRPr lang="ru-RU" sz="28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797152"/>
            <a:ext cx="4739892" cy="1200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>
              <a:buClr>
                <a:srgbClr val="2D2DB9">
                  <a:lumMod val="75000"/>
                </a:srgbClr>
              </a:buClr>
            </a:pPr>
            <a:r>
              <a:rPr lang="ru-RU" sz="2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Отдельная аудитория в ППЭ</a:t>
            </a:r>
            <a:endParaRPr lang="ru-RU" sz="2800" dirty="0">
              <a:solidFill>
                <a:srgbClr val="2D2DB9">
                  <a:lumMod val="75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37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7557" y="2564904"/>
            <a:ext cx="8424935" cy="153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altLang="ru-RU" sz="28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Специальные условия:</a:t>
            </a:r>
          </a:p>
          <a:p>
            <a:pPr algn="ctr" eaLnBrk="1" hangingPunct="1"/>
            <a:r>
              <a:rPr lang="ru-RU" altLang="ru-RU" sz="2800" b="1" i="1" kern="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/>
              </a:rPr>
              <a:t>проведение экзаменов в зависимости от категории нозологической группы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07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DEDED"/>
            </a:gs>
            <a:gs pos="100000">
              <a:srgbClr val="BCBCBC"/>
            </a:gs>
          </a:gsLst>
          <a:lin ang="16200000" scaled="1"/>
        </a:gradFill>
        <a:ln w="936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9865" dir="634411" algn="ctr" rotWithShape="0">
            <a:srgbClr val="000000">
              <a:alpha val="38034"/>
            </a:srgbClr>
          </a:outerShdw>
        </a:effectLst>
      </a:spPr>
      <a:bodyPr vert="horz" wrap="square" lIns="90000" tIns="72000" rIns="90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DEDED"/>
            </a:gs>
            <a:gs pos="100000">
              <a:srgbClr val="BCBCBC"/>
            </a:gs>
          </a:gsLst>
          <a:lin ang="16200000" scaled="1"/>
        </a:gradFill>
        <a:ln w="936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9865" dir="634411" algn="ctr" rotWithShape="0">
            <a:srgbClr val="000000">
              <a:alpha val="38034"/>
            </a:srgbClr>
          </a:outerShdw>
        </a:effectLst>
      </a:spPr>
      <a:bodyPr vert="horz" wrap="square" lIns="90000" tIns="72000" rIns="90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19276</TotalTime>
  <Words>1059</Words>
  <Application>Microsoft Office PowerPoint</Application>
  <PresentationFormat>Экран (4:3)</PresentationFormat>
  <Paragraphs>189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 Unicode MS</vt:lpstr>
      <vt:lpstr>MS Gothic</vt:lpstr>
      <vt:lpstr>Arial</vt:lpstr>
      <vt:lpstr>Cambria</vt:lpstr>
      <vt:lpstr>Times New Roman</vt:lpstr>
      <vt:lpstr>Wingdings</vt:lpstr>
      <vt:lpstr>Тема Office</vt:lpstr>
      <vt:lpstr>1_Тема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категории участников экзаменов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СИЦ</cp:lastModifiedBy>
  <cp:revision>1163</cp:revision>
  <cp:lastPrinted>2020-04-24T12:55:04Z</cp:lastPrinted>
  <dcterms:created xsi:type="dcterms:W3CDTF">1601-01-01T00:00:00Z</dcterms:created>
  <dcterms:modified xsi:type="dcterms:W3CDTF">2020-04-29T10:31:23Z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