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64" r:id="rId3"/>
    <p:sldId id="268" r:id="rId4"/>
    <p:sldId id="266" r:id="rId5"/>
    <p:sldId id="265" r:id="rId6"/>
    <p:sldId id="258" r:id="rId7"/>
    <p:sldId id="262" r:id="rId8"/>
    <p:sldId id="257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AD93D4-B791-40E9-A323-288D9FFEB4AF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3C86E8D-1F18-448D-B05F-C1DFA735294E}">
      <dgm:prSet custT="1"/>
      <dgm:spPr/>
      <dgm:t>
        <a:bodyPr/>
        <a:lstStyle/>
        <a:p>
          <a:pPr algn="ctr" rtl="0"/>
          <a:r>
            <a:rPr kumimoji="1" lang="ru-RU" sz="2000" dirty="0" smtClean="0">
              <a:latin typeface="Cambria" panose="02040503050406030204" pitchFamily="18" charset="0"/>
            </a:rPr>
            <a:t>2 ноября 2017 года</a:t>
          </a:r>
          <a:endParaRPr lang="ru-RU" sz="2000" dirty="0">
            <a:latin typeface="Cambria" panose="02040503050406030204" pitchFamily="18" charset="0"/>
          </a:endParaRPr>
        </a:p>
      </dgm:t>
    </dgm:pt>
    <dgm:pt modelId="{EAC4EEC4-FDC2-46E5-899C-4E29C0CB5EFB}" type="parTrans" cxnId="{6F27960C-664D-4510-898C-D71C0C349BB0}">
      <dgm:prSet/>
      <dgm:spPr/>
      <dgm:t>
        <a:bodyPr/>
        <a:lstStyle/>
        <a:p>
          <a:pPr algn="ctr"/>
          <a:endParaRPr lang="ru-RU" sz="2000">
            <a:latin typeface="Cambria" panose="02040503050406030204" pitchFamily="18" charset="0"/>
          </a:endParaRPr>
        </a:p>
      </dgm:t>
    </dgm:pt>
    <dgm:pt modelId="{C70B55D8-8990-4A63-A950-348612E76630}" type="sibTrans" cxnId="{6F27960C-664D-4510-898C-D71C0C349BB0}">
      <dgm:prSet/>
      <dgm:spPr/>
      <dgm:t>
        <a:bodyPr/>
        <a:lstStyle/>
        <a:p>
          <a:pPr algn="ctr"/>
          <a:endParaRPr lang="ru-RU" sz="2000">
            <a:latin typeface="Cambria" panose="02040503050406030204" pitchFamily="18" charset="0"/>
          </a:endParaRPr>
        </a:p>
      </dgm:t>
    </dgm:pt>
    <dgm:pt modelId="{29434238-5BD6-4423-9A1C-4DBB77AACBF4}">
      <dgm:prSet custT="1"/>
      <dgm:spPr>
        <a:solidFill>
          <a:srgbClr val="5767B4"/>
        </a:solidFill>
      </dgm:spPr>
      <dgm:t>
        <a:bodyPr/>
        <a:lstStyle/>
        <a:p>
          <a:pPr algn="ctr" rtl="0"/>
          <a:r>
            <a:rPr kumimoji="1" lang="ru-RU" sz="2000" dirty="0" smtClean="0">
              <a:latin typeface="Cambria" panose="02040503050406030204" pitchFamily="18" charset="0"/>
            </a:rPr>
            <a:t>14 марта 2018 года</a:t>
          </a:r>
          <a:endParaRPr lang="ru-RU" sz="2000" dirty="0">
            <a:latin typeface="Cambria" panose="02040503050406030204" pitchFamily="18" charset="0"/>
          </a:endParaRPr>
        </a:p>
      </dgm:t>
    </dgm:pt>
    <dgm:pt modelId="{B9CE7B62-8C38-4FEF-9532-D0FDEC710ADC}" type="parTrans" cxnId="{57291996-E27D-4D3A-BD54-EF017E528299}">
      <dgm:prSet/>
      <dgm:spPr/>
      <dgm:t>
        <a:bodyPr/>
        <a:lstStyle/>
        <a:p>
          <a:pPr algn="ctr"/>
          <a:endParaRPr lang="ru-RU" sz="2000">
            <a:latin typeface="Cambria" panose="02040503050406030204" pitchFamily="18" charset="0"/>
          </a:endParaRPr>
        </a:p>
      </dgm:t>
    </dgm:pt>
    <dgm:pt modelId="{F2290CAE-27B9-42D0-A29E-CDAD484F1DD1}" type="sibTrans" cxnId="{57291996-E27D-4D3A-BD54-EF017E528299}">
      <dgm:prSet/>
      <dgm:spPr/>
      <dgm:t>
        <a:bodyPr/>
        <a:lstStyle/>
        <a:p>
          <a:pPr algn="ctr"/>
          <a:endParaRPr lang="ru-RU" sz="2000">
            <a:latin typeface="Cambria" panose="02040503050406030204" pitchFamily="18" charset="0"/>
          </a:endParaRPr>
        </a:p>
      </dgm:t>
    </dgm:pt>
    <dgm:pt modelId="{38AE3AC7-9212-4668-8C36-7E924B41086F}">
      <dgm:prSet custT="1"/>
      <dgm:spPr>
        <a:solidFill>
          <a:srgbClr val="0070C0"/>
        </a:solidFill>
      </dgm:spPr>
      <dgm:t>
        <a:bodyPr/>
        <a:lstStyle/>
        <a:p>
          <a:pPr algn="ctr" rtl="0"/>
          <a:r>
            <a:rPr kumimoji="1" lang="ru-RU" sz="2000" dirty="0" smtClean="0">
              <a:latin typeface="Cambria" panose="02040503050406030204" pitchFamily="18" charset="0"/>
            </a:rPr>
            <a:t>17 мая 2018 года</a:t>
          </a:r>
          <a:endParaRPr lang="ru-RU" sz="2000" dirty="0">
            <a:latin typeface="Cambria" panose="02040503050406030204" pitchFamily="18" charset="0"/>
          </a:endParaRPr>
        </a:p>
      </dgm:t>
    </dgm:pt>
    <dgm:pt modelId="{EF6B35D5-E5DD-4E42-9A72-BBB589D685A3}" type="parTrans" cxnId="{6674B8DC-1D0B-404E-9FA1-213B1C48D66B}">
      <dgm:prSet/>
      <dgm:spPr/>
      <dgm:t>
        <a:bodyPr/>
        <a:lstStyle/>
        <a:p>
          <a:pPr algn="ctr"/>
          <a:endParaRPr lang="ru-RU" sz="2000">
            <a:latin typeface="Cambria" panose="02040503050406030204" pitchFamily="18" charset="0"/>
          </a:endParaRPr>
        </a:p>
      </dgm:t>
    </dgm:pt>
    <dgm:pt modelId="{FFCE1A52-4655-497C-9A74-E9414B18491D}" type="sibTrans" cxnId="{6674B8DC-1D0B-404E-9FA1-213B1C48D66B}">
      <dgm:prSet/>
      <dgm:spPr/>
      <dgm:t>
        <a:bodyPr/>
        <a:lstStyle/>
        <a:p>
          <a:pPr algn="ctr"/>
          <a:endParaRPr lang="ru-RU" sz="2000">
            <a:latin typeface="Cambria" panose="02040503050406030204" pitchFamily="18" charset="0"/>
          </a:endParaRPr>
        </a:p>
      </dgm:t>
    </dgm:pt>
    <dgm:pt modelId="{7A469063-4647-444B-9057-AEF997D4C615}" type="pres">
      <dgm:prSet presAssocID="{1AAD93D4-B791-40E9-A323-288D9FFEB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A78EA6-8F7B-4F17-957D-6DABC02F93D7}" type="pres">
      <dgm:prSet presAssocID="{23C86E8D-1F18-448D-B05F-C1DFA735294E}" presName="parentText" presStyleLbl="node1" presStyleIdx="0" presStyleCnt="3" custLinFactNeighborX="0" custLinFactNeighborY="-18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0BC057-9707-4A46-93D8-D6C43914262B}" type="pres">
      <dgm:prSet presAssocID="{C70B55D8-8990-4A63-A950-348612E76630}" presName="spacer" presStyleCnt="0"/>
      <dgm:spPr/>
    </dgm:pt>
    <dgm:pt modelId="{303AF125-E283-4D11-B491-D9AB1DDBD609}" type="pres">
      <dgm:prSet presAssocID="{29434238-5BD6-4423-9A1C-4DBB77AACBF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9375B9-C98C-4A84-BA63-7717167A2929}" type="pres">
      <dgm:prSet presAssocID="{F2290CAE-27B9-42D0-A29E-CDAD484F1DD1}" presName="spacer" presStyleCnt="0"/>
      <dgm:spPr/>
    </dgm:pt>
    <dgm:pt modelId="{1DE7EBAC-1A63-490C-B0E2-DB33906668CC}" type="pres">
      <dgm:prSet presAssocID="{38AE3AC7-9212-4668-8C36-7E924B41086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74B8DC-1D0B-404E-9FA1-213B1C48D66B}" srcId="{1AAD93D4-B791-40E9-A323-288D9FFEB4AF}" destId="{38AE3AC7-9212-4668-8C36-7E924B41086F}" srcOrd="2" destOrd="0" parTransId="{EF6B35D5-E5DD-4E42-9A72-BBB589D685A3}" sibTransId="{FFCE1A52-4655-497C-9A74-E9414B18491D}"/>
    <dgm:cxn modelId="{57291996-E27D-4D3A-BD54-EF017E528299}" srcId="{1AAD93D4-B791-40E9-A323-288D9FFEB4AF}" destId="{29434238-5BD6-4423-9A1C-4DBB77AACBF4}" srcOrd="1" destOrd="0" parTransId="{B9CE7B62-8C38-4FEF-9532-D0FDEC710ADC}" sibTransId="{F2290CAE-27B9-42D0-A29E-CDAD484F1DD1}"/>
    <dgm:cxn modelId="{AE4F6C00-9937-4887-8773-E628E9CB4038}" type="presOf" srcId="{29434238-5BD6-4423-9A1C-4DBB77AACBF4}" destId="{303AF125-E283-4D11-B491-D9AB1DDBD609}" srcOrd="0" destOrd="0" presId="urn:microsoft.com/office/officeart/2005/8/layout/vList2"/>
    <dgm:cxn modelId="{095D8ACD-BEE4-407B-A00E-D07E4BD6F5FC}" type="presOf" srcId="{1AAD93D4-B791-40E9-A323-288D9FFEB4AF}" destId="{7A469063-4647-444B-9057-AEF997D4C615}" srcOrd="0" destOrd="0" presId="urn:microsoft.com/office/officeart/2005/8/layout/vList2"/>
    <dgm:cxn modelId="{6F27960C-664D-4510-898C-D71C0C349BB0}" srcId="{1AAD93D4-B791-40E9-A323-288D9FFEB4AF}" destId="{23C86E8D-1F18-448D-B05F-C1DFA735294E}" srcOrd="0" destOrd="0" parTransId="{EAC4EEC4-FDC2-46E5-899C-4E29C0CB5EFB}" sibTransId="{C70B55D8-8990-4A63-A950-348612E76630}"/>
    <dgm:cxn modelId="{ACA44690-C458-4E73-88C1-DE9769B24800}" type="presOf" srcId="{23C86E8D-1F18-448D-B05F-C1DFA735294E}" destId="{2BA78EA6-8F7B-4F17-957D-6DABC02F93D7}" srcOrd="0" destOrd="0" presId="urn:microsoft.com/office/officeart/2005/8/layout/vList2"/>
    <dgm:cxn modelId="{F78D6C4C-B27D-4BE5-9BC0-D6EB9F58D839}" type="presOf" srcId="{38AE3AC7-9212-4668-8C36-7E924B41086F}" destId="{1DE7EBAC-1A63-490C-B0E2-DB33906668CC}" srcOrd="0" destOrd="0" presId="urn:microsoft.com/office/officeart/2005/8/layout/vList2"/>
    <dgm:cxn modelId="{8B5C53CF-ED52-47EB-9609-E350844C9AA5}" type="presParOf" srcId="{7A469063-4647-444B-9057-AEF997D4C615}" destId="{2BA78EA6-8F7B-4F17-957D-6DABC02F93D7}" srcOrd="0" destOrd="0" presId="urn:microsoft.com/office/officeart/2005/8/layout/vList2"/>
    <dgm:cxn modelId="{DCB5D7F0-6462-42BE-99A1-F34DFD01ECA2}" type="presParOf" srcId="{7A469063-4647-444B-9057-AEF997D4C615}" destId="{9A0BC057-9707-4A46-93D8-D6C43914262B}" srcOrd="1" destOrd="0" presId="urn:microsoft.com/office/officeart/2005/8/layout/vList2"/>
    <dgm:cxn modelId="{A2681CF5-2F59-4556-AD5D-009C380ED5A8}" type="presParOf" srcId="{7A469063-4647-444B-9057-AEF997D4C615}" destId="{303AF125-E283-4D11-B491-D9AB1DDBD609}" srcOrd="2" destOrd="0" presId="urn:microsoft.com/office/officeart/2005/8/layout/vList2"/>
    <dgm:cxn modelId="{A78377F7-0C8D-477C-91B7-B0B56CA16CD9}" type="presParOf" srcId="{7A469063-4647-444B-9057-AEF997D4C615}" destId="{AB9375B9-C98C-4A84-BA63-7717167A2929}" srcOrd="3" destOrd="0" presId="urn:microsoft.com/office/officeart/2005/8/layout/vList2"/>
    <dgm:cxn modelId="{D0503CFF-FE11-4557-9A47-37876741461F}" type="presParOf" srcId="{7A469063-4647-444B-9057-AEF997D4C615}" destId="{1DE7EBAC-1A63-490C-B0E2-DB33906668C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AD93D4-B791-40E9-A323-288D9FFEB4AF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3C86E8D-1F18-448D-B05F-C1DFA735294E}">
      <dgm:prSet custT="1"/>
      <dgm:spPr/>
      <dgm:t>
        <a:bodyPr/>
        <a:lstStyle/>
        <a:p>
          <a:pPr algn="ctr" rtl="0"/>
          <a:r>
            <a:rPr kumimoji="1" lang="ru-RU" sz="2000" dirty="0" smtClean="0">
              <a:latin typeface="Cambria" panose="02040503050406030204" pitchFamily="18" charset="0"/>
            </a:rPr>
            <a:t>16.04.2018-11.05.2018</a:t>
          </a:r>
          <a:endParaRPr lang="ru-RU" sz="2000" dirty="0">
            <a:latin typeface="Cambria" panose="02040503050406030204" pitchFamily="18" charset="0"/>
          </a:endParaRPr>
        </a:p>
      </dgm:t>
    </dgm:pt>
    <dgm:pt modelId="{EAC4EEC4-FDC2-46E5-899C-4E29C0CB5EFB}" type="parTrans" cxnId="{6F27960C-664D-4510-898C-D71C0C349BB0}">
      <dgm:prSet/>
      <dgm:spPr/>
      <dgm:t>
        <a:bodyPr/>
        <a:lstStyle/>
        <a:p>
          <a:pPr algn="ctr"/>
          <a:endParaRPr lang="ru-RU" sz="2000">
            <a:latin typeface="Cambria" panose="02040503050406030204" pitchFamily="18" charset="0"/>
          </a:endParaRPr>
        </a:p>
      </dgm:t>
    </dgm:pt>
    <dgm:pt modelId="{C70B55D8-8990-4A63-A950-348612E76630}" type="sibTrans" cxnId="{6F27960C-664D-4510-898C-D71C0C349BB0}">
      <dgm:prSet/>
      <dgm:spPr/>
      <dgm:t>
        <a:bodyPr/>
        <a:lstStyle/>
        <a:p>
          <a:pPr algn="ctr"/>
          <a:endParaRPr lang="ru-RU" sz="2000">
            <a:latin typeface="Cambria" panose="02040503050406030204" pitchFamily="18" charset="0"/>
          </a:endParaRPr>
        </a:p>
      </dgm:t>
    </dgm:pt>
    <dgm:pt modelId="{7A469063-4647-444B-9057-AEF997D4C615}" type="pres">
      <dgm:prSet presAssocID="{1AAD93D4-B791-40E9-A323-288D9FFEB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A78EA6-8F7B-4F17-957D-6DABC02F93D7}" type="pres">
      <dgm:prSet presAssocID="{23C86E8D-1F18-448D-B05F-C1DFA735294E}" presName="parentText" presStyleLbl="node1" presStyleIdx="0" presStyleCnt="1" custLinFactNeighborX="-2277" custLinFactNeighborY="-180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27960C-664D-4510-898C-D71C0C349BB0}" srcId="{1AAD93D4-B791-40E9-A323-288D9FFEB4AF}" destId="{23C86E8D-1F18-448D-B05F-C1DFA735294E}" srcOrd="0" destOrd="0" parTransId="{EAC4EEC4-FDC2-46E5-899C-4E29C0CB5EFB}" sibTransId="{C70B55D8-8990-4A63-A950-348612E76630}"/>
    <dgm:cxn modelId="{AE27088C-CDF4-43CA-9E1F-4B54A1E8A906}" type="presOf" srcId="{23C86E8D-1F18-448D-B05F-C1DFA735294E}" destId="{2BA78EA6-8F7B-4F17-957D-6DABC02F93D7}" srcOrd="0" destOrd="0" presId="urn:microsoft.com/office/officeart/2005/8/layout/vList2"/>
    <dgm:cxn modelId="{C5AB3087-72F0-48B4-BF30-75F3F85C366F}" type="presOf" srcId="{1AAD93D4-B791-40E9-A323-288D9FFEB4AF}" destId="{7A469063-4647-444B-9057-AEF997D4C615}" srcOrd="0" destOrd="0" presId="urn:microsoft.com/office/officeart/2005/8/layout/vList2"/>
    <dgm:cxn modelId="{765C5270-5218-4EB1-A717-884C2D8C7F0D}" type="presParOf" srcId="{7A469063-4647-444B-9057-AEF997D4C615}" destId="{2BA78EA6-8F7B-4F17-957D-6DABC02F93D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A78EA6-8F7B-4F17-957D-6DABC02F93D7}">
      <dsp:nvSpPr>
        <dsp:cNvPr id="0" name=""/>
        <dsp:cNvSpPr/>
      </dsp:nvSpPr>
      <dsp:spPr>
        <a:xfrm>
          <a:off x="0" y="24740"/>
          <a:ext cx="4042792" cy="5990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2000" kern="1200" dirty="0" smtClean="0">
              <a:latin typeface="Cambria" panose="02040503050406030204" pitchFamily="18" charset="0"/>
            </a:rPr>
            <a:t>2 ноября 2017 года</a:t>
          </a:r>
          <a:endParaRPr lang="ru-RU" sz="2000" kern="1200" dirty="0">
            <a:latin typeface="Cambria" panose="02040503050406030204" pitchFamily="18" charset="0"/>
          </a:endParaRPr>
        </a:p>
      </dsp:txBody>
      <dsp:txXfrm>
        <a:off x="29243" y="53983"/>
        <a:ext cx="3984306" cy="540554"/>
      </dsp:txXfrm>
    </dsp:sp>
    <dsp:sp modelId="{303AF125-E283-4D11-B491-D9AB1DDBD609}">
      <dsp:nvSpPr>
        <dsp:cNvPr id="0" name=""/>
        <dsp:cNvSpPr/>
      </dsp:nvSpPr>
      <dsp:spPr>
        <a:xfrm>
          <a:off x="0" y="717638"/>
          <a:ext cx="4042792" cy="599040"/>
        </a:xfrm>
        <a:prstGeom prst="roundRect">
          <a:avLst/>
        </a:prstGeom>
        <a:solidFill>
          <a:srgbClr val="5767B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2000" kern="1200" dirty="0" smtClean="0">
              <a:latin typeface="Cambria" panose="02040503050406030204" pitchFamily="18" charset="0"/>
            </a:rPr>
            <a:t>14 марта 2018 года</a:t>
          </a:r>
          <a:endParaRPr lang="ru-RU" sz="2000" kern="1200" dirty="0">
            <a:latin typeface="Cambria" panose="02040503050406030204" pitchFamily="18" charset="0"/>
          </a:endParaRPr>
        </a:p>
      </dsp:txBody>
      <dsp:txXfrm>
        <a:off x="29243" y="746881"/>
        <a:ext cx="3984306" cy="540554"/>
      </dsp:txXfrm>
    </dsp:sp>
    <dsp:sp modelId="{1DE7EBAC-1A63-490C-B0E2-DB33906668CC}">
      <dsp:nvSpPr>
        <dsp:cNvPr id="0" name=""/>
        <dsp:cNvSpPr/>
      </dsp:nvSpPr>
      <dsp:spPr>
        <a:xfrm>
          <a:off x="0" y="1408838"/>
          <a:ext cx="4042792" cy="59904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2000" kern="1200" dirty="0" smtClean="0">
              <a:latin typeface="Cambria" panose="02040503050406030204" pitchFamily="18" charset="0"/>
            </a:rPr>
            <a:t>17 мая 2018 года</a:t>
          </a:r>
          <a:endParaRPr lang="ru-RU" sz="2000" kern="1200" dirty="0">
            <a:latin typeface="Cambria" panose="02040503050406030204" pitchFamily="18" charset="0"/>
          </a:endParaRPr>
        </a:p>
      </dsp:txBody>
      <dsp:txXfrm>
        <a:off x="29243" y="1438081"/>
        <a:ext cx="3984306" cy="5405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A78EA6-8F7B-4F17-957D-6DABC02F93D7}">
      <dsp:nvSpPr>
        <dsp:cNvPr id="0" name=""/>
        <dsp:cNvSpPr/>
      </dsp:nvSpPr>
      <dsp:spPr>
        <a:xfrm>
          <a:off x="0" y="157676"/>
          <a:ext cx="4032448" cy="1216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2000" kern="1200" dirty="0" smtClean="0">
              <a:latin typeface="Cambria" panose="02040503050406030204" pitchFamily="18" charset="0"/>
            </a:rPr>
            <a:t>16.04.2018-11.05.2018</a:t>
          </a:r>
          <a:endParaRPr lang="ru-RU" sz="2000" kern="1200" dirty="0">
            <a:latin typeface="Cambria" panose="02040503050406030204" pitchFamily="18" charset="0"/>
          </a:endParaRPr>
        </a:p>
      </dsp:txBody>
      <dsp:txXfrm>
        <a:off x="59399" y="217075"/>
        <a:ext cx="3913650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2D99B-7442-49B5-A02B-41598A161F8C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0687A-6FEA-488B-9983-9634171F67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315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7388"/>
            <a:ext cx="4568825" cy="34274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042E8-DB45-4D3D-A82D-A6AC747BD70D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051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7388"/>
            <a:ext cx="4568825" cy="34274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042E8-DB45-4D3D-A82D-A6AC747BD70D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051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7388"/>
            <a:ext cx="4568825" cy="34274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042E8-DB45-4D3D-A82D-A6AC747BD70D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051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ru-RU"/>
              <a:pPr/>
              <a:t>14.11.2017</a:t>
            </a:fld>
            <a:endParaRPr kumimoji="0" lang="ru-RU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803400"/>
            <a:ext cx="8153400" cy="436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19173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hyperlink" Target="http://www.ege.edu.ru/" TargetMode="External"/><Relationship Id="rId4" Type="http://schemas.openxmlformats.org/officeDocument/2006/relationships/hyperlink" Target="http://regulation.gov.ru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5588" cy="685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6692" y="3619061"/>
            <a:ext cx="84322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Подготовка и проведение государственной итоговой аттестации по образовательным программам среднего общего образования (ГИА) в 2018 году</a:t>
            </a:r>
            <a:endParaRPr lang="ru-RU" sz="2800" dirty="0"/>
          </a:p>
        </p:txBody>
      </p:sp>
      <p:pic>
        <p:nvPicPr>
          <p:cNvPr id="5" name="Объект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958" y="285729"/>
            <a:ext cx="1075856" cy="128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51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7280"/>
            <a:ext cx="9144000" cy="2993902"/>
          </a:xfrm>
          <a:prstGeom prst="rect">
            <a:avLst/>
          </a:prstGeom>
        </p:spPr>
      </p:pic>
      <p:sp>
        <p:nvSpPr>
          <p:cNvPr id="6" name="Заголовок 4"/>
          <p:cNvSpPr txBox="1">
            <a:spLocks/>
          </p:cNvSpPr>
          <p:nvPr/>
        </p:nvSpPr>
        <p:spPr>
          <a:xfrm>
            <a:off x="153616" y="1000108"/>
            <a:ext cx="8856984" cy="32209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889000">
              <a:lnSpc>
                <a:spcPct val="90000"/>
              </a:lnSpc>
              <a:spcAft>
                <a:spcPts val="1800"/>
              </a:spcAft>
            </a:pPr>
            <a:endParaRPr lang="ru-RU" sz="2100" dirty="0" smtClean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91196" y="1080810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Основные направления развития проведения 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ЕГЭ  в 2018 году:</a:t>
            </a:r>
            <a:endParaRPr lang="ru-RU" sz="2400" dirty="0">
              <a:solidFill>
                <a:schemeClr val="tx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3568" y="2040380"/>
            <a:ext cx="7867954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600"/>
              </a:lnSpc>
              <a:buFontTx/>
              <a:buChar char="-"/>
            </a:pP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сохранение созданной инфраструктуры (100% оборудование ППЭ системой видеонаблюдением в режиме </a:t>
            </a:r>
            <a:r>
              <a:rPr lang="ru-RU" sz="2000" i="1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онлайн</a:t>
            </a: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 );</a:t>
            </a:r>
          </a:p>
          <a:p>
            <a:pPr marL="285750" indent="-285750">
              <a:lnSpc>
                <a:spcPts val="2600"/>
              </a:lnSpc>
              <a:buFontTx/>
              <a:buChar char="-"/>
            </a:pP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перевод 100 % пунктов 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проведения </a:t>
            </a:r>
            <a:r>
              <a:rPr lang="ru-RU" sz="2000" i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ЕГЭ </a:t>
            </a:r>
            <a:r>
              <a:rPr lang="ru-RU" sz="2000" i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на использование 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технологии печати КИМ и перевода бланков ответов участников ЕГЭ в электронный вид в </a:t>
            </a: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ППЭ;</a:t>
            </a:r>
          </a:p>
          <a:p>
            <a:pPr marL="342900" indent="-342900">
              <a:buFontTx/>
              <a:buChar char="-"/>
            </a:pPr>
            <a:r>
              <a:rPr lang="ru-RU" sz="2000" i="1" dirty="0" smtClean="0"/>
              <a:t>организация </a:t>
            </a:r>
            <a:r>
              <a:rPr lang="ru-RU" sz="2000" i="1" dirty="0"/>
              <a:t>обучения кадров, привлекаемых к проведению ГИА </a:t>
            </a:r>
            <a:r>
              <a:rPr lang="ru-RU" sz="2000" i="1" dirty="0" smtClean="0"/>
              <a:t>;</a:t>
            </a:r>
          </a:p>
          <a:p>
            <a:pPr marL="342900" indent="-342900">
              <a:buFontTx/>
              <a:buChar char="-"/>
            </a:pP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i="1" dirty="0" smtClean="0"/>
              <a:t>эффективная </a:t>
            </a:r>
            <a:r>
              <a:rPr lang="ru-RU" sz="2000" i="1" dirty="0"/>
              <a:t>информационная </a:t>
            </a:r>
            <a:r>
              <a:rPr lang="ru-RU" sz="2000" i="1" dirty="0" smtClean="0"/>
              <a:t>работа; </a:t>
            </a:r>
            <a:endParaRPr lang="ru-RU" sz="20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285750" indent="-285750">
              <a:lnSpc>
                <a:spcPts val="2600"/>
              </a:lnSpc>
              <a:buFontTx/>
              <a:buChar char="-"/>
            </a:pP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развитие системы общественного </a:t>
            </a: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наблюдения;</a:t>
            </a:r>
          </a:p>
          <a:p>
            <a:pPr marL="285750" indent="-285750">
              <a:lnSpc>
                <a:spcPts val="2600"/>
              </a:lnSpc>
              <a:buFontTx/>
              <a:buChar char="-"/>
            </a:pP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работа 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ситуационного центра в период проведения </a:t>
            </a: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ЕГЭ не ниже уровня 2017 года</a:t>
            </a:r>
            <a:endParaRPr lang="ru-RU" sz="20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0161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51528" y="1244929"/>
            <a:ext cx="1266693" cy="55399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1500" dirty="0" smtClean="0">
                <a:solidFill>
                  <a:srgbClr val="000099"/>
                </a:solidFill>
              </a:rPr>
              <a:t>                   </a:t>
            </a:r>
          </a:p>
          <a:p>
            <a:r>
              <a:rPr lang="ru-RU" sz="1500" dirty="0" smtClean="0">
                <a:solidFill>
                  <a:srgbClr val="000099"/>
                </a:solidFill>
              </a:rPr>
              <a:t>                         </a:t>
            </a:r>
            <a:endParaRPr lang="ru-RU" sz="1500" dirty="0">
              <a:solidFill>
                <a:srgbClr val="000099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4301" y="1579637"/>
            <a:ext cx="7596336" cy="43858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68529" tIns="34289" rIns="68529" bIns="34289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99"/>
                </a:solidFill>
                <a:latin typeface="Cambria" pitchFamily="18" charset="0"/>
              </a:rPr>
              <a:t>Нормативные правовые акты</a:t>
            </a:r>
            <a:endParaRPr lang="ru-RU" sz="2400" dirty="0">
              <a:solidFill>
                <a:srgbClr val="000099"/>
              </a:solidFill>
              <a:latin typeface="Cambria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74301" y="2996952"/>
            <a:ext cx="8568951" cy="2523768"/>
          </a:xfrm>
          <a:prstGeom prst="rect">
            <a:avLst/>
          </a:prstGeom>
          <a:solidFill>
            <a:srgbClr val="B9CDE5">
              <a:alpha val="31000"/>
            </a:srgbClr>
          </a:solidFill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000099"/>
              </a:solidFill>
              <a:latin typeface="Cambria" panose="02040503050406030204" pitchFamily="18" charset="0"/>
            </a:endParaRPr>
          </a:p>
          <a:p>
            <a:pPr algn="ctr"/>
            <a:r>
              <a:rPr lang="ru-RU" sz="2400" b="1" u="sng" dirty="0" smtClean="0">
                <a:solidFill>
                  <a:srgbClr val="000099"/>
                </a:solidFill>
                <a:latin typeface="Cambria" panose="02040503050406030204" pitchFamily="18" charset="0"/>
              </a:rPr>
              <a:t>Порядок </a:t>
            </a:r>
            <a:r>
              <a:rPr lang="ru-RU" sz="2400" b="1" u="sng" dirty="0">
                <a:solidFill>
                  <a:srgbClr val="000099"/>
                </a:solidFill>
                <a:latin typeface="Cambria" panose="02040503050406030204" pitchFamily="18" charset="0"/>
              </a:rPr>
              <a:t>проведения ГИА-11 № 1400 от 26.12.2013: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!</a:t>
            </a:r>
            <a:r>
              <a:rPr lang="ru-RU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СОЗДАНА рабочая </a:t>
            </a:r>
            <a:r>
              <a:rPr lang="ru-RU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группа Рособрнадзора </a:t>
            </a:r>
          </a:p>
          <a:p>
            <a:pPr algn="ctr"/>
            <a:r>
              <a:rPr lang="ru-RU" sz="24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(в </a:t>
            </a:r>
            <a:r>
              <a:rPr lang="ru-RU" sz="2400" dirty="0">
                <a:solidFill>
                  <a:srgbClr val="000099"/>
                </a:solidFill>
                <a:latin typeface="Cambria" panose="02040503050406030204" pitchFamily="18" charset="0"/>
              </a:rPr>
              <a:t>состав рабочей группы </a:t>
            </a:r>
            <a:r>
              <a:rPr lang="ru-RU" sz="2400" b="1" dirty="0">
                <a:solidFill>
                  <a:srgbClr val="000099"/>
                </a:solidFill>
                <a:latin typeface="Cambria" panose="02040503050406030204" pitchFamily="18" charset="0"/>
              </a:rPr>
              <a:t>входят сотрудники Рособрнадзора, ФЦТ, </a:t>
            </a:r>
            <a:r>
              <a:rPr lang="ru-RU" sz="24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ФИПИ; </a:t>
            </a:r>
            <a:r>
              <a:rPr lang="ru-RU" sz="24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к работе </a:t>
            </a:r>
            <a:r>
              <a:rPr lang="ru-RU" sz="2400" dirty="0">
                <a:solidFill>
                  <a:srgbClr val="000099"/>
                </a:solidFill>
                <a:latin typeface="Cambria" panose="02040503050406030204" pitchFamily="18" charset="0"/>
              </a:rPr>
              <a:t>группы будут привлечены </a:t>
            </a:r>
            <a:r>
              <a:rPr lang="ru-RU" sz="2400" i="1" dirty="0">
                <a:solidFill>
                  <a:srgbClr val="000099"/>
                </a:solidFill>
                <a:latin typeface="Cambria" panose="02040503050406030204" pitchFamily="18" charset="0"/>
              </a:rPr>
              <a:t>эксперты </a:t>
            </a:r>
            <a:r>
              <a:rPr lang="ru-RU" sz="2400" dirty="0">
                <a:solidFill>
                  <a:srgbClr val="000099"/>
                </a:solidFill>
                <a:latin typeface="Cambria" panose="02040503050406030204" pitchFamily="18" charset="0"/>
              </a:rPr>
              <a:t>из числа представителей </a:t>
            </a:r>
            <a:r>
              <a:rPr lang="ru-RU" sz="2400" b="1" dirty="0">
                <a:solidFill>
                  <a:srgbClr val="000099"/>
                </a:solidFill>
                <a:latin typeface="Cambria" panose="02040503050406030204" pitchFamily="18" charset="0"/>
              </a:rPr>
              <a:t>7 </a:t>
            </a:r>
            <a:r>
              <a:rPr lang="ru-RU" sz="24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ОИВ</a:t>
            </a:r>
            <a:r>
              <a:rPr lang="ru-RU" sz="24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)</a:t>
            </a:r>
          </a:p>
          <a:p>
            <a:pPr algn="ctr"/>
            <a:endParaRPr lang="ru-RU" sz="2000" dirty="0">
              <a:solidFill>
                <a:srgbClr val="000099"/>
              </a:solidFill>
              <a:latin typeface="Cambria" panose="020405030504060302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-13224" y="-459432"/>
            <a:ext cx="9144000" cy="12601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9684" y="-47733"/>
            <a:ext cx="84322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Подготовка и проведение </a:t>
            </a:r>
          </a:p>
          <a:p>
            <a:pPr algn="just"/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государственной итоговой аттестации в 2018 году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47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-13224" y="-459432"/>
            <a:ext cx="9144000" cy="126014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51528" y="1286040"/>
            <a:ext cx="1189749" cy="64633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                   </a:t>
            </a: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5102" y="409017"/>
            <a:ext cx="7596336" cy="43858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68529" tIns="34289" rIns="68529" bIns="34289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99"/>
                </a:solidFill>
                <a:latin typeface="Cambria" pitchFamily="18" charset="0"/>
              </a:rPr>
              <a:t>Постановление </a:t>
            </a:r>
            <a:r>
              <a:rPr lang="ru-RU" sz="2400" b="1" dirty="0">
                <a:solidFill>
                  <a:srgbClr val="000099"/>
                </a:solidFill>
                <a:latin typeface="Cambria" pitchFamily="18" charset="0"/>
              </a:rPr>
              <a:t>Правительства № 755 </a:t>
            </a:r>
            <a:endParaRPr lang="ru-RU" sz="2400" dirty="0">
              <a:solidFill>
                <a:srgbClr val="000099"/>
              </a:solidFill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21882" y="439770"/>
            <a:ext cx="8820471" cy="338554"/>
          </a:xfrm>
          <a:prstGeom prst="rect">
            <a:avLst/>
          </a:prstGeom>
          <a:solidFill>
            <a:srgbClr val="B9CDE5">
              <a:alpha val="31000"/>
            </a:srgbClr>
          </a:solidFill>
        </p:spPr>
        <p:txBody>
          <a:bodyPr wrap="square">
            <a:spAutoFit/>
          </a:bodyPr>
          <a:lstStyle/>
          <a:p>
            <a:pPr algn="ctr"/>
            <a:endParaRPr lang="ru-RU" sz="16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1559" y="1932371"/>
            <a:ext cx="8064897" cy="1200062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000099"/>
                </a:solidFill>
                <a:latin typeface="Cambria" panose="02040503050406030204" pitchFamily="18" charset="0"/>
                <a:cs typeface="Times New Roman" pitchFamily="18" charset="0"/>
              </a:rPr>
              <a:t>	Операторы и поставщики информации ФИС и РИС несут </a:t>
            </a:r>
            <a:endParaRPr lang="ru-RU" sz="1600" dirty="0" smtClean="0">
              <a:solidFill>
                <a:srgbClr val="000099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 smtClean="0">
                <a:solidFill>
                  <a:srgbClr val="000099"/>
                </a:solidFill>
                <a:latin typeface="Cambria" panose="02040503050406030204" pitchFamily="18" charset="0"/>
                <a:cs typeface="Times New Roman" pitchFamily="18" charset="0"/>
              </a:rPr>
              <a:t>предусмотренную </a:t>
            </a:r>
            <a:r>
              <a:rPr lang="ru-RU" sz="1600" dirty="0">
                <a:solidFill>
                  <a:srgbClr val="000099"/>
                </a:solidFill>
                <a:latin typeface="Cambria" panose="02040503050406030204" pitchFamily="18" charset="0"/>
                <a:cs typeface="Times New Roman" pitchFamily="18" charset="0"/>
              </a:rPr>
              <a:t>законодательством Российской Федерации ответственность не только </a:t>
            </a:r>
            <a:r>
              <a:rPr lang="ru-RU" sz="1600" dirty="0" smtClean="0">
                <a:solidFill>
                  <a:srgbClr val="000099"/>
                </a:solidFill>
                <a:latin typeface="Cambria" panose="02040503050406030204" pitchFamily="18" charset="0"/>
                <a:cs typeface="Times New Roman" pitchFamily="18" charset="0"/>
              </a:rPr>
              <a:t> за </a:t>
            </a:r>
            <a:r>
              <a:rPr lang="ru-RU" sz="1600" dirty="0">
                <a:solidFill>
                  <a:srgbClr val="000099"/>
                </a:solidFill>
                <a:latin typeface="Cambria" panose="02040503050406030204" pitchFamily="18" charset="0"/>
                <a:cs typeface="Times New Roman" pitchFamily="18" charset="0"/>
              </a:rPr>
              <a:t>полноту, достоверность и актуальность сведений, внесенных ими в ФИС и РИС, </a:t>
            </a:r>
            <a:r>
              <a:rPr lang="ru-RU" sz="1600" dirty="0" smtClean="0">
                <a:solidFill>
                  <a:srgbClr val="000099"/>
                </a:solidFill>
                <a:latin typeface="Cambria" panose="02040503050406030204" pitchFamily="18" charset="0"/>
                <a:cs typeface="Times New Roman" pitchFamily="18" charset="0"/>
              </a:rPr>
              <a:t>но </a:t>
            </a:r>
            <a:r>
              <a:rPr lang="ru-RU" sz="1600" b="1" dirty="0">
                <a:solidFill>
                  <a:srgbClr val="000099"/>
                </a:solidFill>
                <a:latin typeface="Cambria" panose="02040503050406030204" pitchFamily="18" charset="0"/>
                <a:cs typeface="Times New Roman" pitchFamily="18" charset="0"/>
              </a:rPr>
              <a:t>ответственность за своевременность внесения сведений.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11559" y="3429006"/>
            <a:ext cx="8064896" cy="685751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 smtClean="0">
                <a:solidFill>
                  <a:srgbClr val="000099"/>
                </a:solidFill>
                <a:latin typeface="Cambria" panose="02040503050406030204" pitchFamily="18" charset="0"/>
                <a:cs typeface="Times New Roman" pitchFamily="18" charset="0"/>
              </a:rPr>
              <a:t>Определены </a:t>
            </a:r>
            <a:r>
              <a:rPr lang="ru-RU" sz="1600" b="1" dirty="0">
                <a:solidFill>
                  <a:srgbClr val="000099"/>
                </a:solidFill>
                <a:latin typeface="Cambria" panose="02040503050406030204" pitchFamily="18" charset="0"/>
                <a:cs typeface="Times New Roman" pitchFamily="18" charset="0"/>
              </a:rPr>
              <a:t>категории сведений  </a:t>
            </a:r>
            <a:r>
              <a:rPr lang="ru-RU" sz="1600" dirty="0">
                <a:solidFill>
                  <a:srgbClr val="000099"/>
                </a:solidFill>
                <a:latin typeface="Cambria" panose="02040503050406030204" pitchFamily="18" charset="0"/>
                <a:cs typeface="Times New Roman" pitchFamily="18" charset="0"/>
              </a:rPr>
              <a:t>(без детализации и сроков внесения),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 smtClean="0">
                <a:solidFill>
                  <a:srgbClr val="000099"/>
                </a:solidFill>
                <a:latin typeface="Cambria" panose="02040503050406030204" pitchFamily="18" charset="0"/>
                <a:cs typeface="Times New Roman" pitchFamily="18" charset="0"/>
              </a:rPr>
              <a:t>которые </a:t>
            </a:r>
            <a:r>
              <a:rPr lang="ru-RU" sz="1600" dirty="0">
                <a:solidFill>
                  <a:srgbClr val="000099"/>
                </a:solidFill>
                <a:latin typeface="Cambria" panose="02040503050406030204" pitchFamily="18" charset="0"/>
                <a:cs typeface="Times New Roman" pitchFamily="18" charset="0"/>
              </a:rPr>
              <a:t>вносятся в ФИС и </a:t>
            </a:r>
            <a:r>
              <a:rPr lang="ru-RU" sz="1600" dirty="0" smtClean="0">
                <a:solidFill>
                  <a:srgbClr val="000099"/>
                </a:solidFill>
                <a:latin typeface="Cambria" panose="02040503050406030204" pitchFamily="18" charset="0"/>
                <a:cs typeface="Times New Roman" pitchFamily="18" charset="0"/>
              </a:rPr>
              <a:t>РИС</a:t>
            </a:r>
            <a:endParaRPr lang="ru-RU" sz="1600" dirty="0">
              <a:solidFill>
                <a:srgbClr val="000099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11559" y="4306280"/>
            <a:ext cx="8064896" cy="1234153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000099"/>
                </a:solidFill>
                <a:latin typeface="Cambria" panose="02040503050406030204" pitchFamily="18" charset="0"/>
                <a:cs typeface="Times New Roman" pitchFamily="18" charset="0"/>
              </a:rPr>
              <a:t>Требования </a:t>
            </a:r>
            <a:r>
              <a:rPr lang="ru-RU" sz="1600" b="1" dirty="0">
                <a:solidFill>
                  <a:srgbClr val="000099"/>
                </a:solidFill>
                <a:latin typeface="Cambria" panose="02040503050406030204" pitchFamily="18" charset="0"/>
                <a:cs typeface="Times New Roman" pitchFamily="18" charset="0"/>
              </a:rPr>
              <a:t>к составу и формату сведений, </a:t>
            </a:r>
            <a:r>
              <a:rPr lang="ru-RU" sz="1600" dirty="0">
                <a:solidFill>
                  <a:srgbClr val="000099"/>
                </a:solidFill>
                <a:latin typeface="Cambria" panose="02040503050406030204" pitchFamily="18" charset="0"/>
                <a:cs typeface="Times New Roman" pitchFamily="18" charset="0"/>
              </a:rPr>
              <a:t>вносимых и передаваемых в ФИС и РИС, </a:t>
            </a:r>
            <a:r>
              <a:rPr lang="ru-RU" sz="1600" dirty="0" smtClean="0">
                <a:solidFill>
                  <a:srgbClr val="000099"/>
                </a:solidFill>
                <a:latin typeface="Cambria" panose="02040503050406030204" pitchFamily="18" charset="0"/>
                <a:cs typeface="Times New Roman" pitchFamily="18" charset="0"/>
              </a:rPr>
              <a:t>а </a:t>
            </a:r>
            <a:r>
              <a:rPr lang="ru-RU" sz="1600" dirty="0">
                <a:solidFill>
                  <a:srgbClr val="000099"/>
                </a:solidFill>
                <a:latin typeface="Cambria" panose="02040503050406030204" pitchFamily="18" charset="0"/>
                <a:cs typeface="Times New Roman" pitchFamily="18" charset="0"/>
              </a:rPr>
              <a:t>также к срокам внесения и передачи в ФИС и РИС </a:t>
            </a:r>
            <a:r>
              <a:rPr lang="ru-RU" sz="1600" b="1" dirty="0">
                <a:solidFill>
                  <a:srgbClr val="000099"/>
                </a:solidFill>
                <a:latin typeface="Cambria" panose="02040503050406030204" pitchFamily="18" charset="0"/>
                <a:cs typeface="Times New Roman" pitchFamily="18" charset="0"/>
              </a:rPr>
              <a:t>устанавливаются Рособрнадзором! </a:t>
            </a:r>
            <a:endParaRPr lang="ru-RU" sz="1600" b="1" dirty="0" smtClean="0">
              <a:solidFill>
                <a:srgbClr val="000099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i="1" dirty="0" smtClean="0">
                <a:solidFill>
                  <a:srgbClr val="000099"/>
                </a:solidFill>
                <a:latin typeface="Cambria" panose="02040503050406030204" pitchFamily="18" charset="0"/>
                <a:cs typeface="Times New Roman" pitchFamily="18" charset="0"/>
              </a:rPr>
              <a:t>Будут </a:t>
            </a:r>
            <a:r>
              <a:rPr lang="ru-RU" sz="1600" i="1" dirty="0">
                <a:solidFill>
                  <a:srgbClr val="000099"/>
                </a:solidFill>
                <a:latin typeface="Cambria" panose="02040503050406030204" pitchFamily="18" charset="0"/>
                <a:cs typeface="Times New Roman" pitchFamily="18" charset="0"/>
              </a:rPr>
              <a:t>внесены изменения в приказ Рособрнадзора от 28.12.2015 № 2427 </a:t>
            </a:r>
            <a:r>
              <a:rPr lang="ru-RU" sz="1600" i="1" dirty="0" smtClean="0">
                <a:solidFill>
                  <a:srgbClr val="000099"/>
                </a:solidFill>
                <a:latin typeface="Cambria" panose="02040503050406030204" pitchFamily="18" charset="0"/>
                <a:cs typeface="Times New Roman" pitchFamily="18" charset="0"/>
              </a:rPr>
              <a:t>«</a:t>
            </a:r>
            <a:r>
              <a:rPr lang="ru-RU" sz="1600" i="1" dirty="0">
                <a:solidFill>
                  <a:srgbClr val="000099"/>
                </a:solidFill>
                <a:latin typeface="Cambria" panose="02040503050406030204" pitchFamily="18" charset="0"/>
                <a:cs typeface="Times New Roman" pitchFamily="18" charset="0"/>
              </a:rPr>
              <a:t>Об утверждении требования к составу и формату сведений…»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286040"/>
            <a:ext cx="8496944" cy="4971699"/>
          </a:xfrm>
          <a:prstGeom prst="rect">
            <a:avLst/>
          </a:prstGeom>
          <a:noFill/>
          <a:ln w="28575">
            <a:solidFill>
              <a:srgbClr val="009A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58576" y="1409150"/>
            <a:ext cx="360040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Основные изменения</a:t>
            </a:r>
            <a:endParaRPr lang="ru-RU" sz="2400" i="1" dirty="0">
              <a:solidFill>
                <a:srgbClr val="000099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58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-13224" y="-459432"/>
            <a:ext cx="9144000" cy="126014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51528" y="1244929"/>
            <a:ext cx="1266693" cy="55399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1500" dirty="0" smtClean="0">
                <a:solidFill>
                  <a:srgbClr val="000099"/>
                </a:solidFill>
              </a:rPr>
              <a:t>                   </a:t>
            </a:r>
          </a:p>
          <a:p>
            <a:r>
              <a:rPr lang="ru-RU" sz="1500" dirty="0" smtClean="0">
                <a:solidFill>
                  <a:srgbClr val="000099"/>
                </a:solidFill>
              </a:rPr>
              <a:t>                         </a:t>
            </a:r>
            <a:endParaRPr lang="ru-RU" sz="1500" dirty="0">
              <a:solidFill>
                <a:srgbClr val="000099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335338"/>
            <a:ext cx="7596336" cy="43858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68529" tIns="34289" rIns="68529" bIns="34289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99"/>
                </a:solidFill>
                <a:latin typeface="Cambria" pitchFamily="18" charset="0"/>
              </a:rPr>
              <a:t>Нормативные правовые акты</a:t>
            </a:r>
            <a:endParaRPr lang="ru-RU" sz="2400" dirty="0">
              <a:solidFill>
                <a:srgbClr val="000099"/>
              </a:solidFill>
              <a:latin typeface="Cambr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1528" y="1757643"/>
            <a:ext cx="8820464" cy="3416320"/>
          </a:xfrm>
          <a:prstGeom prst="rect">
            <a:avLst/>
          </a:prstGeom>
          <a:solidFill>
            <a:srgbClr val="B9CDE5">
              <a:alpha val="31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Проекты </a:t>
            </a:r>
            <a:r>
              <a:rPr lang="ru-RU" sz="2400" dirty="0">
                <a:solidFill>
                  <a:srgbClr val="000099"/>
                </a:solidFill>
                <a:latin typeface="Cambria" panose="02040503050406030204" pitchFamily="18" charset="0"/>
              </a:rPr>
              <a:t>приказов Минобрнауки России </a:t>
            </a:r>
            <a:r>
              <a:rPr lang="ru-RU" sz="2400" b="1" dirty="0">
                <a:solidFill>
                  <a:srgbClr val="000099"/>
                </a:solidFill>
                <a:latin typeface="Cambria" panose="02040503050406030204" pitchFamily="18" charset="0"/>
              </a:rPr>
              <a:t>о расписании </a:t>
            </a:r>
            <a:r>
              <a:rPr lang="ru-RU" sz="24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ЕГЭ и </a:t>
            </a:r>
            <a:r>
              <a:rPr lang="ru-RU" sz="2400" b="1" dirty="0">
                <a:solidFill>
                  <a:srgbClr val="000099"/>
                </a:solidFill>
                <a:latin typeface="Cambria" panose="02040503050406030204" pitchFamily="18" charset="0"/>
              </a:rPr>
              <a:t>ГВЭ-11 в 2018 году </a:t>
            </a:r>
            <a:r>
              <a:rPr lang="ru-RU" sz="2400" dirty="0">
                <a:solidFill>
                  <a:srgbClr val="000099"/>
                </a:solidFill>
                <a:latin typeface="Cambria" panose="02040503050406030204" pitchFamily="18" charset="0"/>
              </a:rPr>
              <a:t>находится на общественном обсуждении, на Федеральном портале проектов НПА </a:t>
            </a:r>
            <a:endParaRPr lang="ru-RU" sz="2400" dirty="0" smtClean="0">
              <a:solidFill>
                <a:srgbClr val="000099"/>
              </a:solidFill>
              <a:latin typeface="Cambria" panose="02040503050406030204" pitchFamily="18" charset="0"/>
            </a:endParaRPr>
          </a:p>
          <a:p>
            <a:pPr algn="ctr"/>
            <a:endParaRPr lang="ru-RU" sz="2400" dirty="0">
              <a:solidFill>
                <a:srgbClr val="000099"/>
              </a:solidFill>
              <a:latin typeface="Cambria" panose="02040503050406030204" pitchFamily="18" charset="0"/>
            </a:endParaRPr>
          </a:p>
          <a:p>
            <a:pPr algn="ctr"/>
            <a:r>
              <a:rPr lang="ru-RU" sz="24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(</a:t>
            </a:r>
            <a:r>
              <a:rPr lang="ru-RU" sz="2400" dirty="0">
                <a:solidFill>
                  <a:srgbClr val="000099"/>
                </a:solidFill>
                <a:latin typeface="Cambria" panose="02040503050406030204" pitchFamily="18" charset="0"/>
                <a:hlinkClick r:id="rId4"/>
              </a:rPr>
              <a:t>http://regulation.gov.ru</a:t>
            </a:r>
            <a:r>
              <a:rPr lang="ru-RU" sz="2400" dirty="0" smtClean="0">
                <a:solidFill>
                  <a:srgbClr val="000099"/>
                </a:solidFill>
                <a:latin typeface="Cambria" panose="02040503050406030204" pitchFamily="18" charset="0"/>
                <a:hlinkClick r:id="rId4"/>
              </a:rPr>
              <a:t>/</a:t>
            </a:r>
            <a:r>
              <a:rPr lang="ru-RU" sz="24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). </a:t>
            </a:r>
            <a:r>
              <a:rPr lang="ru-RU" sz="24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Срок </a:t>
            </a:r>
            <a:r>
              <a:rPr lang="ru-RU" sz="2400" b="1" dirty="0">
                <a:solidFill>
                  <a:srgbClr val="000099"/>
                </a:solidFill>
                <a:latin typeface="Cambria" panose="02040503050406030204" pitchFamily="18" charset="0"/>
              </a:rPr>
              <a:t>общественного обсуждения </a:t>
            </a:r>
            <a:r>
              <a:rPr lang="ru-RU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до 25 октября 2017 г</a:t>
            </a: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.</a:t>
            </a:r>
          </a:p>
          <a:p>
            <a:pPr algn="ctr"/>
            <a:endParaRPr lang="ru-RU" sz="2400" b="1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ctr"/>
            <a:r>
              <a:rPr lang="ru-RU" sz="2400" b="1" dirty="0">
                <a:solidFill>
                  <a:srgbClr val="000099"/>
                </a:solidFill>
                <a:latin typeface="Cambria" panose="02040503050406030204" pitchFamily="18" charset="0"/>
              </a:rPr>
              <a:t>Проект расписания на 2018 год </a:t>
            </a:r>
            <a:r>
              <a:rPr lang="ru-RU" sz="2400" dirty="0">
                <a:solidFill>
                  <a:srgbClr val="000099"/>
                </a:solidFill>
                <a:latin typeface="Cambria" panose="02040503050406030204" pitchFamily="18" charset="0"/>
              </a:rPr>
              <a:t>также размещен на </a:t>
            </a:r>
            <a:r>
              <a:rPr lang="ru-RU" sz="24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портале </a:t>
            </a:r>
            <a:r>
              <a:rPr lang="ru-RU" sz="2400" dirty="0">
                <a:solidFill>
                  <a:srgbClr val="000099"/>
                </a:solidFill>
                <a:latin typeface="Cambria" panose="02040503050406030204" pitchFamily="18" charset="0"/>
              </a:rPr>
              <a:t>ЕГЭ </a:t>
            </a:r>
            <a:r>
              <a:rPr lang="ru-RU" sz="2400" dirty="0">
                <a:solidFill>
                  <a:srgbClr val="000099"/>
                </a:solidFill>
                <a:latin typeface="Cambria" panose="02040503050406030204" pitchFamily="18" charset="0"/>
                <a:hlinkClick r:id="rId5"/>
              </a:rPr>
              <a:t>http://</a:t>
            </a:r>
            <a:r>
              <a:rPr lang="ru-RU" sz="2400" dirty="0" smtClean="0">
                <a:solidFill>
                  <a:srgbClr val="000099"/>
                </a:solidFill>
                <a:latin typeface="Cambria" panose="02040503050406030204" pitchFamily="18" charset="0"/>
                <a:hlinkClick r:id="rId5"/>
              </a:rPr>
              <a:t>www.ege.edu.ru</a:t>
            </a:r>
            <a:r>
              <a:rPr lang="ru-RU" sz="24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 </a:t>
            </a:r>
            <a:endParaRPr lang="ru-RU" sz="2400" dirty="0">
              <a:solidFill>
                <a:srgbClr val="000099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75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-13224" y="-459432"/>
            <a:ext cx="9144000" cy="1260140"/>
          </a:xfrm>
          <a:prstGeom prst="rect">
            <a:avLst/>
          </a:prstGeom>
        </p:spPr>
      </p:pic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250827" y="1209561"/>
            <a:ext cx="1189749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prstClr val="black"/>
                </a:solidFill>
                <a:cs typeface="Arial" charset="0"/>
              </a:rPr>
              <a:t>     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7138" y="1978961"/>
            <a:ext cx="4032448" cy="1177243"/>
          </a:xfrm>
          <a:prstGeom prst="rect">
            <a:avLst/>
          </a:prstGeom>
          <a:solidFill>
            <a:srgbClr val="E6EDF6"/>
          </a:solidFill>
          <a:ln>
            <a:noFill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68529" tIns="34289" rIns="68529" bIns="34289">
            <a:spAutoFit/>
          </a:bodyPr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defRPr sz="2300" b="1">
                <a:solidFill>
                  <a:srgbClr val="000099"/>
                </a:solidFill>
                <a:latin typeface="Cambria" pitchFamily="18" charset="0"/>
              </a:defRPr>
            </a:lvl1pPr>
          </a:lstStyle>
          <a:p>
            <a:pPr algn="ctr"/>
            <a:r>
              <a:rPr lang="ru-RU" altLang="ru-RU" sz="1800" dirty="0" smtClean="0"/>
              <a:t>Всероссийская тренировка </a:t>
            </a:r>
          </a:p>
          <a:p>
            <a:pPr algn="ctr"/>
            <a:r>
              <a:rPr lang="ru-RU" altLang="ru-RU" sz="1800" dirty="0" smtClean="0"/>
              <a:t>по </a:t>
            </a:r>
            <a:r>
              <a:rPr lang="ru-RU" altLang="ru-RU" sz="1800" dirty="0"/>
              <a:t>технологии печати полного комплекта экзаменационных материалов в аудиториях </a:t>
            </a:r>
            <a:r>
              <a:rPr lang="ru-RU" altLang="ru-RU" sz="1800" dirty="0" smtClean="0"/>
              <a:t>ППЭ</a:t>
            </a:r>
            <a:endParaRPr lang="ru-RU" altLang="ru-RU" sz="1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7693028"/>
              </p:ext>
            </p:extLst>
          </p:nvPr>
        </p:nvGraphicFramePr>
        <p:xfrm>
          <a:off x="457200" y="3623379"/>
          <a:ext cx="4042792" cy="2034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56641" y="1417312"/>
            <a:ext cx="7502726" cy="43858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 lIns="68529" tIns="34289" rIns="68529" bIns="34289">
            <a:spAutoFit/>
          </a:bodyPr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defRPr sz="2300" b="1">
                <a:solidFill>
                  <a:srgbClr val="000099"/>
                </a:solidFill>
                <a:latin typeface="Cambria" pitchFamily="18" charset="0"/>
              </a:defRPr>
            </a:lvl1pPr>
          </a:lstStyle>
          <a:p>
            <a:r>
              <a:rPr lang="ru-RU" altLang="ru-RU" sz="2400" dirty="0" smtClean="0"/>
              <a:t>Тренировочные мероприятия</a:t>
            </a:r>
            <a:endParaRPr lang="ru-RU" altLang="ru-RU" sz="2400" dirty="0"/>
          </a:p>
        </p:txBody>
      </p:sp>
      <p:graphicFrame>
        <p:nvGraphicFramePr>
          <p:cNvPr id="12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4549746"/>
              </p:ext>
            </p:extLst>
          </p:nvPr>
        </p:nvGraphicFramePr>
        <p:xfrm>
          <a:off x="4841519" y="3600438"/>
          <a:ext cx="4032448" cy="1971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841519" y="2058312"/>
            <a:ext cx="4032448" cy="1177243"/>
          </a:xfrm>
          <a:prstGeom prst="rect">
            <a:avLst/>
          </a:prstGeom>
          <a:solidFill>
            <a:srgbClr val="E6EDF6"/>
          </a:solidFill>
          <a:ln>
            <a:noFill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68529" tIns="34289" rIns="68529" bIns="34289">
            <a:spAutoFit/>
          </a:bodyPr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defRPr sz="2300" b="1">
                <a:solidFill>
                  <a:srgbClr val="000099"/>
                </a:solidFill>
                <a:latin typeface="Cambria" pitchFamily="18" charset="0"/>
              </a:defRPr>
            </a:lvl1pPr>
          </a:lstStyle>
          <a:p>
            <a:pPr algn="ctr"/>
            <a:endParaRPr lang="ru-RU" altLang="ru-RU" sz="1800" dirty="0" smtClean="0"/>
          </a:p>
          <a:p>
            <a:pPr algn="ctr"/>
            <a:r>
              <a:rPr lang="ru-RU" altLang="ru-RU" sz="1800" dirty="0" smtClean="0"/>
              <a:t>Самостоятельные тренировочные мероприятия </a:t>
            </a:r>
            <a:endParaRPr lang="ru-RU" altLang="ru-RU" sz="1800" dirty="0"/>
          </a:p>
          <a:p>
            <a:pPr algn="ctr"/>
            <a:endParaRPr lang="ru-RU" alt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-180528" y="26064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</a:rPr>
              <a:t>Переход на проведение ЕГЭ с применением технологии печати </a:t>
            </a:r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</a:rPr>
              <a:t>КИМ</a:t>
            </a:r>
            <a:endParaRPr lang="ru-RU" sz="24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52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-13224" y="-459432"/>
            <a:ext cx="9144000" cy="1260140"/>
          </a:xfrm>
          <a:prstGeom prst="rect">
            <a:avLst/>
          </a:prstGeom>
        </p:spPr>
      </p:pic>
      <p:pic>
        <p:nvPicPr>
          <p:cNvPr id="3" name="Picture 2" descr="C:\Users\VEvdokimov\Desktop\ПРЕЗЕНТАЦИИ\Водяные знаки\Светлый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30" y="-26406"/>
            <a:ext cx="9144000" cy="6846845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55776" y="68626"/>
            <a:ext cx="6480720" cy="960107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rgbClr val="FF0000"/>
                </a:solidFill>
              </a:rPr>
              <a:t>Новое в технологии ЕГЭ</a:t>
            </a:r>
            <a:endParaRPr lang="ru-RU" sz="3600" dirty="0">
              <a:solidFill>
                <a:srgbClr val="FF0000"/>
              </a:solidFill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843680"/>
              </p:ext>
            </p:extLst>
          </p:nvPr>
        </p:nvGraphicFramePr>
        <p:xfrm>
          <a:off x="625771" y="5425544"/>
          <a:ext cx="8424936" cy="9753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8424936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</a:t>
                      </a:r>
                      <a:r>
                        <a:rPr lang="ru-RU" sz="2400" dirty="0" smtClean="0"/>
                        <a:t>Участники ЕГЭ</a:t>
                      </a:r>
                      <a:endParaRPr lang="ru-RU" sz="24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T="60960" marB="60960"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Ведомость учета времени отсутствия</a:t>
                      </a:r>
                      <a:r>
                        <a:rPr lang="ru-RU" sz="24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12-04МАШ</a:t>
                      </a:r>
                      <a:endParaRPr lang="ru-RU" sz="2400" b="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T="60960" marB="60960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23528" y="917302"/>
            <a:ext cx="65527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Печать в аудиториях ППЭ полного комплекта односторонних черно-белых экзаменационных материалов и сканирование бланков ответов участников в каждом ППЭ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3178710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Руководитель образовательной организации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- организация тренировочных мероприятий для обучающихся по заполнению бланков ЕГЭ-2018 </a:t>
            </a:r>
            <a:endParaRPr lang="ru-RU" sz="28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4202" y="4563705"/>
            <a:ext cx="82282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Проекты бланков на сайте ФГБУ ФЦТ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http://www.rustest.ru/docs/proekty-dokumentov/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Картинки по запросу печать бланков ЕГЭ в аудитории картинк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785844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34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-13224" y="-459432"/>
            <a:ext cx="9144000" cy="126014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97" t="22202" r="15259" b="5584"/>
          <a:stretch/>
        </p:blipFill>
        <p:spPr bwMode="auto">
          <a:xfrm>
            <a:off x="52882" y="404664"/>
            <a:ext cx="9125007" cy="612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вал 2"/>
          <p:cNvSpPr/>
          <p:nvPr/>
        </p:nvSpPr>
        <p:spPr>
          <a:xfrm>
            <a:off x="827584" y="4509120"/>
            <a:ext cx="3528392" cy="1008112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Левая круглая скобка 3"/>
          <p:cNvSpPr/>
          <p:nvPr/>
        </p:nvSpPr>
        <p:spPr>
          <a:xfrm>
            <a:off x="4702871" y="5301208"/>
            <a:ext cx="72008" cy="792088"/>
          </a:xfrm>
          <a:prstGeom prst="leftBracket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Левая круглая скобка 6"/>
          <p:cNvSpPr/>
          <p:nvPr/>
        </p:nvSpPr>
        <p:spPr>
          <a:xfrm>
            <a:off x="4780350" y="404664"/>
            <a:ext cx="45719" cy="792088"/>
          </a:xfrm>
          <a:prstGeom prst="leftBracket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22918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683576" y="60420"/>
            <a:ext cx="8438959" cy="83868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 lIns="68529" tIns="34289" rIns="68529" bIns="34289">
            <a:spAutoFit/>
          </a:bodyPr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Cambria" pitchFamily="18" charset="0"/>
              </a:defRPr>
            </a:lvl1pPr>
          </a:lstStyle>
          <a:p>
            <a:pPr algn="ctr"/>
            <a:r>
              <a:rPr lang="ru-RU" altLang="ru-RU" sz="2500" dirty="0" smtClean="0"/>
              <a:t>Подготовка кадров ППЭ к проведению </a:t>
            </a:r>
          </a:p>
          <a:p>
            <a:pPr algn="ctr"/>
            <a:r>
              <a:rPr lang="ru-RU" altLang="ru-RU" sz="2500" dirty="0" smtClean="0"/>
              <a:t>ЕГЭ в 2018 году</a:t>
            </a:r>
            <a:endParaRPr lang="ru-RU" altLang="ru-RU" sz="25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7375" y="1286027"/>
            <a:ext cx="8779123" cy="9295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Cambria" panose="02040503050406030204" pitchFamily="18" charset="0"/>
              </a:rPr>
              <a:t>Запуск Учебного портала edu.rustest.ru – конец 2017 года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57372" y="2504246"/>
            <a:ext cx="4243816" cy="79703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Cambria" panose="02040503050406030204" pitchFamily="18" charset="0"/>
              </a:rPr>
              <a:t>Категории обучающих </a:t>
            </a:r>
            <a:r>
              <a:rPr lang="ru-RU" sz="1600" b="1" dirty="0" smtClean="0">
                <a:latin typeface="Cambria" panose="02040503050406030204" pitchFamily="18" charset="0"/>
              </a:rPr>
              <a:t>материалов</a:t>
            </a:r>
            <a:endParaRPr lang="ru-RU" sz="1600" b="1" dirty="0">
              <a:latin typeface="Cambria" panose="020405030504060302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7373" y="3301286"/>
            <a:ext cx="4243815" cy="14135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144000" indent="-342900">
              <a:buFont typeface="+mj-lt"/>
              <a:buAutoNum type="arabicPeriod"/>
            </a:pPr>
            <a:r>
              <a:rPr lang="ru-RU" sz="1600" b="1" dirty="0">
                <a:solidFill>
                  <a:srgbClr val="000099"/>
                </a:solidFill>
                <a:latin typeface="Cambria" panose="02040503050406030204" pitchFamily="18" charset="0"/>
              </a:rPr>
              <a:t>Тренажеры ПО</a:t>
            </a:r>
          </a:p>
          <a:p>
            <a:pPr marL="144000" indent="-342900">
              <a:buFont typeface="+mj-lt"/>
              <a:buAutoNum type="arabicPeriod"/>
            </a:pPr>
            <a:r>
              <a:rPr lang="ru-RU" sz="1600" b="1" dirty="0">
                <a:solidFill>
                  <a:srgbClr val="000099"/>
                </a:solidFill>
                <a:latin typeface="Cambria" panose="02040503050406030204" pitchFamily="18" charset="0"/>
              </a:rPr>
              <a:t>Обучающие видеоролики</a:t>
            </a:r>
          </a:p>
          <a:p>
            <a:pPr marL="144000" indent="-342900">
              <a:buFont typeface="+mj-lt"/>
              <a:buAutoNum type="arabicPeriod"/>
            </a:pPr>
            <a:r>
              <a:rPr lang="ru-RU" sz="1600" b="1" dirty="0">
                <a:solidFill>
                  <a:srgbClr val="000099"/>
                </a:solidFill>
                <a:latin typeface="Cambria" panose="02040503050406030204" pitchFamily="18" charset="0"/>
              </a:rPr>
              <a:t>Учебные дистанционные курсы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744341" y="2504245"/>
            <a:ext cx="4292154" cy="79704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1" lang="ru-RU" sz="1600" b="1" dirty="0">
                <a:latin typeface="Cambria" panose="02040503050406030204" pitchFamily="18" charset="0"/>
              </a:rPr>
              <a:t>Категории специалистов, </a:t>
            </a:r>
            <a:endParaRPr kumimoji="1" lang="ru-RU" sz="1600" b="1" dirty="0" smtClean="0">
              <a:latin typeface="Cambria" panose="02040503050406030204" pitchFamily="18" charset="0"/>
            </a:endParaRPr>
          </a:p>
          <a:p>
            <a:pPr lvl="0" algn="ctr"/>
            <a:r>
              <a:rPr kumimoji="1" lang="ru-RU" sz="1600" b="1" dirty="0" smtClean="0">
                <a:latin typeface="Cambria" panose="02040503050406030204" pitchFamily="18" charset="0"/>
              </a:rPr>
              <a:t>обучающихся </a:t>
            </a:r>
            <a:r>
              <a:rPr kumimoji="1" lang="ru-RU" sz="1600" b="1" dirty="0">
                <a:latin typeface="Cambria" panose="02040503050406030204" pitchFamily="18" charset="0"/>
              </a:rPr>
              <a:t>на </a:t>
            </a:r>
            <a:r>
              <a:rPr kumimoji="1" lang="ru-RU" sz="1600" b="1" dirty="0" smtClean="0">
                <a:latin typeface="Cambria" panose="02040503050406030204" pitchFamily="18" charset="0"/>
              </a:rPr>
              <a:t>портале</a:t>
            </a:r>
            <a:endParaRPr lang="ru-RU" sz="1600" b="1" dirty="0">
              <a:latin typeface="Cambria" panose="020405030504060302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44347" y="3301286"/>
            <a:ext cx="4292153" cy="14135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defTabSz="8890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</a:pPr>
            <a:r>
              <a:rPr kumimoji="1" lang="ru-RU" sz="1600" b="1" dirty="0">
                <a:solidFill>
                  <a:srgbClr val="000099"/>
                </a:solidFill>
                <a:latin typeface="Cambria" panose="02040503050406030204" pitchFamily="18" charset="0"/>
              </a:rPr>
              <a:t>Технические специалисты </a:t>
            </a:r>
            <a:r>
              <a:rPr kumimoji="1" lang="ru-RU" sz="16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ППЭ</a:t>
            </a:r>
          </a:p>
          <a:p>
            <a:pPr marL="342900" lvl="0" indent="-342900" defTabSz="8890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</a:pPr>
            <a:r>
              <a:rPr kumimoji="1" lang="ru-RU" sz="16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Организаторы </a:t>
            </a:r>
            <a:r>
              <a:rPr kumimoji="1" lang="ru-RU" sz="1600" b="1" dirty="0">
                <a:solidFill>
                  <a:srgbClr val="000099"/>
                </a:solidFill>
                <a:latin typeface="Cambria" panose="02040503050406030204" pitchFamily="18" charset="0"/>
              </a:rPr>
              <a:t>в и  вне </a:t>
            </a:r>
            <a:r>
              <a:rPr kumimoji="1" lang="ru-RU" sz="16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аудитории</a:t>
            </a:r>
          </a:p>
          <a:p>
            <a:pPr marL="342900" lvl="0" indent="-342900" defTabSz="8890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</a:pPr>
            <a:r>
              <a:rPr kumimoji="1" lang="ru-RU" sz="16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Члены ГЭК</a:t>
            </a:r>
          </a:p>
          <a:p>
            <a:pPr marL="342900" lvl="0" indent="-342900" defTabSz="8890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</a:pPr>
            <a:r>
              <a:rPr kumimoji="1" lang="ru-RU" sz="16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Руководители ППЭ</a:t>
            </a:r>
            <a:endParaRPr kumimoji="1" lang="ru-RU" sz="1600" b="1" dirty="0">
              <a:solidFill>
                <a:srgbClr val="000099"/>
              </a:solidFill>
              <a:latin typeface="Cambria" panose="020405030504060302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57371" y="5057662"/>
            <a:ext cx="8779124" cy="9429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Cambria" panose="02040503050406030204" pitchFamily="18" charset="0"/>
              </a:rPr>
              <a:t>Первые материалы для технических специалистов </a:t>
            </a:r>
            <a:endParaRPr lang="ru-RU" b="1" dirty="0" smtClean="0">
              <a:solidFill>
                <a:srgbClr val="000099"/>
              </a:solidFill>
              <a:latin typeface="Cambria" panose="02040503050406030204" pitchFamily="18" charset="0"/>
            </a:endParaRPr>
          </a:p>
          <a:p>
            <a:pPr algn="ctr"/>
            <a:r>
              <a:rPr lang="ru-RU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будут </a:t>
            </a:r>
            <a:r>
              <a:rPr lang="ru-RU" b="1" dirty="0">
                <a:solidFill>
                  <a:srgbClr val="000099"/>
                </a:solidFill>
                <a:latin typeface="Cambria" panose="02040503050406030204" pitchFamily="18" charset="0"/>
              </a:rPr>
              <a:t>размещены </a:t>
            </a:r>
            <a:r>
              <a:rPr lang="ru-RU" b="1" u="sng" dirty="0">
                <a:solidFill>
                  <a:srgbClr val="C00000"/>
                </a:solidFill>
                <a:latin typeface="Cambria" panose="02040503050406030204" pitchFamily="18" charset="0"/>
              </a:rPr>
              <a:t>в декабре 2017 года</a:t>
            </a:r>
          </a:p>
        </p:txBody>
      </p:sp>
    </p:spTree>
    <p:extLst>
      <p:ext uri="{BB962C8B-B14F-4D97-AF65-F5344CB8AC3E}">
        <p14:creationId xmlns:p14="http://schemas.microsoft.com/office/powerpoint/2010/main" val="367224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426</Words>
  <Application>Microsoft Office PowerPoint</Application>
  <PresentationFormat>Экран (4:3)</PresentationFormat>
  <Paragraphs>72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Новое в технологии ЕГЭ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Пиленкова Ирина Николаевна</dc:creator>
  <cp:lastModifiedBy>Пиленкова Ирина Николаевна</cp:lastModifiedBy>
  <cp:revision>19</cp:revision>
  <cp:lastPrinted>2017-11-14T06:22:23Z</cp:lastPrinted>
  <dcterms:created xsi:type="dcterms:W3CDTF">2017-11-10T07:09:35Z</dcterms:created>
  <dcterms:modified xsi:type="dcterms:W3CDTF">2017-11-14T06:27:37Z</dcterms:modified>
</cp:coreProperties>
</file>