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63"/>
  </p:notesMasterIdLst>
  <p:handoutMasterIdLst>
    <p:handoutMasterId r:id="rId64"/>
  </p:handoutMasterIdLst>
  <p:sldIdLst>
    <p:sldId id="864" r:id="rId2"/>
    <p:sldId id="893" r:id="rId3"/>
    <p:sldId id="919" r:id="rId4"/>
    <p:sldId id="879" r:id="rId5"/>
    <p:sldId id="869" r:id="rId6"/>
    <p:sldId id="870" r:id="rId7"/>
    <p:sldId id="975" r:id="rId8"/>
    <p:sldId id="895" r:id="rId9"/>
    <p:sldId id="968" r:id="rId10"/>
    <p:sldId id="969" r:id="rId11"/>
    <p:sldId id="970" r:id="rId12"/>
    <p:sldId id="948" r:id="rId13"/>
    <p:sldId id="947" r:id="rId14"/>
    <p:sldId id="949" r:id="rId15"/>
    <p:sldId id="967" r:id="rId16"/>
    <p:sldId id="874" r:id="rId17"/>
    <p:sldId id="899" r:id="rId18"/>
    <p:sldId id="977" r:id="rId19"/>
    <p:sldId id="978" r:id="rId20"/>
    <p:sldId id="976" r:id="rId21"/>
    <p:sldId id="979" r:id="rId22"/>
    <p:sldId id="980" r:id="rId23"/>
    <p:sldId id="981" r:id="rId24"/>
    <p:sldId id="987" r:id="rId25"/>
    <p:sldId id="939" r:id="rId26"/>
    <p:sldId id="941" r:id="rId27"/>
    <p:sldId id="986" r:id="rId28"/>
    <p:sldId id="985" r:id="rId29"/>
    <p:sldId id="983" r:id="rId30"/>
    <p:sldId id="988" r:id="rId31"/>
    <p:sldId id="984" r:id="rId32"/>
    <p:sldId id="982" r:id="rId33"/>
    <p:sldId id="796" r:id="rId34"/>
    <p:sldId id="903" r:id="rId35"/>
    <p:sldId id="878" r:id="rId36"/>
    <p:sldId id="863" r:id="rId37"/>
    <p:sldId id="974" r:id="rId38"/>
    <p:sldId id="961" r:id="rId39"/>
    <p:sldId id="904" r:id="rId40"/>
    <p:sldId id="905" r:id="rId41"/>
    <p:sldId id="891" r:id="rId42"/>
    <p:sldId id="906" r:id="rId43"/>
    <p:sldId id="901" r:id="rId44"/>
    <p:sldId id="990" r:id="rId45"/>
    <p:sldId id="991" r:id="rId46"/>
    <p:sldId id="902" r:id="rId47"/>
    <p:sldId id="875" r:id="rId48"/>
    <p:sldId id="989" r:id="rId49"/>
    <p:sldId id="859" r:id="rId50"/>
    <p:sldId id="876" r:id="rId51"/>
    <p:sldId id="908" r:id="rId52"/>
    <p:sldId id="963" r:id="rId53"/>
    <p:sldId id="900" r:id="rId54"/>
    <p:sldId id="910" r:id="rId55"/>
    <p:sldId id="950" r:id="rId56"/>
    <p:sldId id="909" r:id="rId57"/>
    <p:sldId id="881" r:id="rId58"/>
    <p:sldId id="933" r:id="rId59"/>
    <p:sldId id="959" r:id="rId60"/>
    <p:sldId id="935" r:id="rId61"/>
    <p:sldId id="960" r:id="rId6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FDEFB"/>
    <a:srgbClr val="6699FF"/>
    <a:srgbClr val="0033CC"/>
    <a:srgbClr val="FF9933"/>
    <a:srgbClr val="0066FF"/>
    <a:srgbClr val="CC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8279" autoAdjust="0"/>
  </p:normalViewPr>
  <p:slideViewPr>
    <p:cSldViewPr>
      <p:cViewPr>
        <p:scale>
          <a:sx n="120" d="100"/>
          <a:sy n="120" d="100"/>
        </p:scale>
        <p:origin x="-13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A76B0-0237-4662-AAEE-AA5892B7AA75}" type="doc">
      <dgm:prSet loTypeId="urn:microsoft.com/office/officeart/2005/8/layout/cycle4#3" loCatId="matrix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4A28A0E-FD47-4D6A-954A-CB4C3F4A9FB4}">
      <dgm:prSet custT="1"/>
      <dgm:spPr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Член ГЭК</a:t>
          </a:r>
          <a:endParaRPr lang="ru-RU" sz="1600" b="1" dirty="0">
            <a:latin typeface="+mj-lt"/>
          </a:endParaRPr>
        </a:p>
      </dgm:t>
    </dgm:pt>
    <dgm:pt modelId="{5F0B4CCC-0313-45E1-8FA0-6AB4AF4528C8}" type="parTrans" cxnId="{33510988-4B20-448D-A11E-95924A6287C9}">
      <dgm:prSet/>
      <dgm:spPr/>
      <dgm:t>
        <a:bodyPr/>
        <a:lstStyle/>
        <a:p>
          <a:endParaRPr lang="ru-RU"/>
        </a:p>
      </dgm:t>
    </dgm:pt>
    <dgm:pt modelId="{520C1F4A-8ED5-4A24-A4DB-4FC5E04E6D55}" type="sibTrans" cxnId="{33510988-4B20-448D-A11E-95924A6287C9}">
      <dgm:prSet/>
      <dgm:spPr/>
      <dgm:t>
        <a:bodyPr/>
        <a:lstStyle/>
        <a:p>
          <a:endParaRPr lang="ru-RU"/>
        </a:p>
      </dgm:t>
    </dgm:pt>
    <dgm:pt modelId="{B4C2C50C-8178-430D-BAB7-C272BFDBC98F}">
      <dgm:prSet custT="1"/>
      <dgm:spPr>
        <a:solidFill>
          <a:srgbClr val="0066FF"/>
        </a:solidFill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Руководитель ППЭ</a:t>
          </a:r>
          <a:endParaRPr lang="ru-RU" sz="1600" b="1" dirty="0">
            <a:latin typeface="+mj-lt"/>
          </a:endParaRPr>
        </a:p>
      </dgm:t>
    </dgm:pt>
    <dgm:pt modelId="{FF0DD77C-9B6A-4691-8FB9-4416B74A89E9}" type="parTrans" cxnId="{985A50BC-85DF-45CB-BB19-4CA2E68F3D54}">
      <dgm:prSet/>
      <dgm:spPr/>
      <dgm:t>
        <a:bodyPr/>
        <a:lstStyle/>
        <a:p>
          <a:endParaRPr lang="ru-RU"/>
        </a:p>
      </dgm:t>
    </dgm:pt>
    <dgm:pt modelId="{CCA16EF7-5260-4015-B3A1-A66A7C1F07AE}" type="sibTrans" cxnId="{985A50BC-85DF-45CB-BB19-4CA2E68F3D54}">
      <dgm:prSet/>
      <dgm:spPr/>
      <dgm:t>
        <a:bodyPr/>
        <a:lstStyle/>
        <a:p>
          <a:endParaRPr lang="ru-RU"/>
        </a:p>
      </dgm:t>
    </dgm:pt>
    <dgm:pt modelId="{040FC652-D389-4277-93A2-F21B9F26868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Организатор  в аудитории</a:t>
          </a:r>
          <a:endParaRPr lang="ru-RU" sz="1400" b="1" dirty="0">
            <a:latin typeface="+mj-lt"/>
          </a:endParaRPr>
        </a:p>
      </dgm:t>
    </dgm:pt>
    <dgm:pt modelId="{DFA9AE65-74BF-4525-B0A3-E5C4B28EFB49}" type="parTrans" cxnId="{99FC46D4-9F5A-438A-AC1B-B833160E691F}">
      <dgm:prSet/>
      <dgm:spPr/>
      <dgm:t>
        <a:bodyPr/>
        <a:lstStyle/>
        <a:p>
          <a:endParaRPr lang="ru-RU"/>
        </a:p>
      </dgm:t>
    </dgm:pt>
    <dgm:pt modelId="{481E4B5D-8446-433B-B311-87372E574A86}" type="sibTrans" cxnId="{99FC46D4-9F5A-438A-AC1B-B833160E691F}">
      <dgm:prSet/>
      <dgm:spPr/>
      <dgm:t>
        <a:bodyPr/>
        <a:lstStyle/>
        <a:p>
          <a:endParaRPr lang="ru-RU"/>
        </a:p>
      </dgm:t>
    </dgm:pt>
    <dgm:pt modelId="{555D09B5-EBF1-4197-AA5E-F3F42EF157F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Организатор вне аудитории</a:t>
          </a:r>
          <a:endParaRPr lang="ru-RU" sz="1400" b="1" dirty="0">
            <a:latin typeface="+mj-lt"/>
          </a:endParaRPr>
        </a:p>
      </dgm:t>
    </dgm:pt>
    <dgm:pt modelId="{5D17BA11-2F9C-4B9B-A9B9-5D452D324BF7}" type="parTrans" cxnId="{B08EE6AB-DA89-4FAA-A091-663C3ED553BE}">
      <dgm:prSet/>
      <dgm:spPr/>
      <dgm:t>
        <a:bodyPr/>
        <a:lstStyle/>
        <a:p>
          <a:endParaRPr lang="ru-RU"/>
        </a:p>
      </dgm:t>
    </dgm:pt>
    <dgm:pt modelId="{AD97FA02-0541-4D96-A455-FF398955587B}" type="sibTrans" cxnId="{B08EE6AB-DA89-4FAA-A091-663C3ED553BE}">
      <dgm:prSet/>
      <dgm:spPr/>
      <dgm:t>
        <a:bodyPr/>
        <a:lstStyle/>
        <a:p>
          <a:endParaRPr lang="ru-RU"/>
        </a:p>
      </dgm:t>
    </dgm:pt>
    <dgm:pt modelId="{DBF7D039-3A3B-4B12-A4F0-D3F2A411E85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медицинский работник, ассистенты</a:t>
          </a:r>
          <a:endParaRPr lang="ru-RU" sz="1400" b="1" dirty="0">
            <a:latin typeface="+mj-lt"/>
          </a:endParaRPr>
        </a:p>
      </dgm:t>
    </dgm:pt>
    <dgm:pt modelId="{E4E9366D-1D2A-49C6-AE81-153DD8AD31A5}" type="parTrans" cxnId="{C27AB04E-CE23-412B-8523-4AF3BDEC1F14}">
      <dgm:prSet/>
      <dgm:spPr/>
      <dgm:t>
        <a:bodyPr/>
        <a:lstStyle/>
        <a:p>
          <a:endParaRPr lang="ru-RU"/>
        </a:p>
      </dgm:t>
    </dgm:pt>
    <dgm:pt modelId="{794EA7C8-119F-4952-B3BE-D14F92F8FA23}" type="sibTrans" cxnId="{C27AB04E-CE23-412B-8523-4AF3BDEC1F14}">
      <dgm:prSet/>
      <dgm:spPr/>
      <dgm:t>
        <a:bodyPr/>
        <a:lstStyle/>
        <a:p>
          <a:endParaRPr lang="ru-RU"/>
        </a:p>
      </dgm:t>
    </dgm:pt>
    <dgm:pt modelId="{94C2DC84-6EE5-46FB-BC4A-50A82ECAE6C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технический специалист </a:t>
          </a:r>
          <a:endParaRPr lang="ru-RU" sz="1400" b="1" dirty="0">
            <a:latin typeface="+mj-lt"/>
          </a:endParaRPr>
        </a:p>
      </dgm:t>
    </dgm:pt>
    <dgm:pt modelId="{97A68638-896D-4AE1-A24D-FB18FB9762CF}" type="parTrans" cxnId="{138099C8-129E-4139-906B-EDF382E19D92}">
      <dgm:prSet/>
      <dgm:spPr/>
      <dgm:t>
        <a:bodyPr/>
        <a:lstStyle/>
        <a:p>
          <a:endParaRPr lang="ru-RU"/>
        </a:p>
      </dgm:t>
    </dgm:pt>
    <dgm:pt modelId="{E6D6BCC4-51A6-4F78-8324-6E57CE1B6E49}" type="sibTrans" cxnId="{138099C8-129E-4139-906B-EDF382E19D92}">
      <dgm:prSet/>
      <dgm:spPr/>
      <dgm:t>
        <a:bodyPr/>
        <a:lstStyle/>
        <a:p>
          <a:endParaRPr lang="ru-RU"/>
        </a:p>
      </dgm:t>
    </dgm:pt>
    <dgm:pt modelId="{06723D24-E0DB-41ED-B8BD-DF0F44C1558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сотрудники, осуществляющие охрану правопорядка</a:t>
          </a:r>
          <a:endParaRPr lang="ru-RU" sz="1400" b="1" dirty="0">
            <a:latin typeface="+mj-lt"/>
          </a:endParaRPr>
        </a:p>
      </dgm:t>
    </dgm:pt>
    <dgm:pt modelId="{7AEF7E31-11C9-491E-8B7E-E272A0C7B6B7}" type="parTrans" cxnId="{A9BC464F-978E-4A14-A4B7-CDBAFF57AE55}">
      <dgm:prSet/>
      <dgm:spPr/>
      <dgm:t>
        <a:bodyPr/>
        <a:lstStyle/>
        <a:p>
          <a:endParaRPr lang="ru-RU"/>
        </a:p>
      </dgm:t>
    </dgm:pt>
    <dgm:pt modelId="{A6BBC095-4FDB-4BF6-9400-8114AA90CE3C}" type="sibTrans" cxnId="{A9BC464F-978E-4A14-A4B7-CDBAFF57AE55}">
      <dgm:prSet/>
      <dgm:spPr/>
      <dgm:t>
        <a:bodyPr/>
        <a:lstStyle/>
        <a:p>
          <a:endParaRPr lang="ru-RU"/>
        </a:p>
      </dgm:t>
    </dgm:pt>
    <dgm:pt modelId="{D8F01008-5A10-4736-937D-056B17010B58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должностные лица </a:t>
          </a:r>
          <a:r>
            <a:rPr lang="ru-RU" sz="1400" b="1" dirty="0" err="1" smtClean="0">
              <a:latin typeface="+mj-lt"/>
            </a:rPr>
            <a:t>Рособрнадзора</a:t>
          </a:r>
          <a:r>
            <a:rPr lang="ru-RU" sz="1400" b="1" dirty="0" smtClean="0">
              <a:latin typeface="+mj-lt"/>
            </a:rPr>
            <a:t>  и (или) ОИВ субъекта РФ</a:t>
          </a:r>
          <a:endParaRPr lang="ru-RU" sz="1400" b="1" dirty="0">
            <a:latin typeface="+mj-lt"/>
          </a:endParaRPr>
        </a:p>
      </dgm:t>
    </dgm:pt>
    <dgm:pt modelId="{81249FE4-1490-4589-B3DA-67B1FE5149B0}" type="parTrans" cxnId="{67957A59-048D-4B1E-9CE8-F666CAF04525}">
      <dgm:prSet/>
      <dgm:spPr/>
      <dgm:t>
        <a:bodyPr/>
        <a:lstStyle/>
        <a:p>
          <a:endParaRPr lang="ru-RU"/>
        </a:p>
      </dgm:t>
    </dgm:pt>
    <dgm:pt modelId="{B4156A48-C778-4C1D-BBDF-6276EE6D1BDB}" type="sibTrans" cxnId="{67957A59-048D-4B1E-9CE8-F666CAF04525}">
      <dgm:prSet/>
      <dgm:spPr/>
      <dgm:t>
        <a:bodyPr/>
        <a:lstStyle/>
        <a:p>
          <a:endParaRPr lang="ru-RU"/>
        </a:p>
      </dgm:t>
    </dgm:pt>
    <dgm:pt modelId="{560458FD-8BFF-4389-981A-68F342C3247E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 представители СМИ</a:t>
          </a:r>
          <a:endParaRPr lang="ru-RU" sz="1400" b="1" dirty="0">
            <a:latin typeface="+mj-lt"/>
          </a:endParaRPr>
        </a:p>
      </dgm:t>
    </dgm:pt>
    <dgm:pt modelId="{DB9F59EA-A554-4555-A264-695D81F5B6ED}" type="parTrans" cxnId="{18B714C5-5D22-4679-9AF6-1B22B3BD9441}">
      <dgm:prSet/>
      <dgm:spPr/>
      <dgm:t>
        <a:bodyPr/>
        <a:lstStyle/>
        <a:p>
          <a:endParaRPr lang="ru-RU"/>
        </a:p>
      </dgm:t>
    </dgm:pt>
    <dgm:pt modelId="{58568EEC-4D80-4E7F-9EE6-2C465B28192B}" type="sibTrans" cxnId="{18B714C5-5D22-4679-9AF6-1B22B3BD9441}">
      <dgm:prSet/>
      <dgm:spPr/>
      <dgm:t>
        <a:bodyPr/>
        <a:lstStyle/>
        <a:p>
          <a:endParaRPr lang="ru-RU"/>
        </a:p>
      </dgm:t>
    </dgm:pt>
    <dgm:pt modelId="{926FAB51-9B4A-4062-A7B0-A592FC7CE7D5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общественные наблюдатели</a:t>
          </a:r>
          <a:endParaRPr lang="ru-RU" sz="1400" b="1" dirty="0">
            <a:latin typeface="+mj-lt"/>
          </a:endParaRPr>
        </a:p>
      </dgm:t>
    </dgm:pt>
    <dgm:pt modelId="{83AED801-DC80-43E4-8637-0644419FB9C6}" type="parTrans" cxnId="{1729ED54-C8BC-4502-A118-5C320E0D907B}">
      <dgm:prSet/>
      <dgm:spPr/>
      <dgm:t>
        <a:bodyPr/>
        <a:lstStyle/>
        <a:p>
          <a:endParaRPr lang="ru-RU"/>
        </a:p>
      </dgm:t>
    </dgm:pt>
    <dgm:pt modelId="{E8115764-305D-46C4-9908-D410C9E4BE69}" type="sibTrans" cxnId="{1729ED54-C8BC-4502-A118-5C320E0D907B}">
      <dgm:prSet/>
      <dgm:spPr/>
      <dgm:t>
        <a:bodyPr/>
        <a:lstStyle/>
        <a:p>
          <a:endParaRPr lang="ru-RU"/>
        </a:p>
      </dgm:t>
    </dgm:pt>
    <dgm:pt modelId="{69904291-16BD-4173-90EE-1F60227E9E07}">
      <dgm:prSet custT="1"/>
      <dgm:spPr>
        <a:solidFill>
          <a:schemeClr val="accent2">
            <a:lumMod val="75000"/>
          </a:schemeClr>
        </a:solidFill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Участник экзамена</a:t>
          </a:r>
          <a:endParaRPr lang="ru-RU" sz="1600" b="1" dirty="0">
            <a:latin typeface="+mj-lt"/>
          </a:endParaRPr>
        </a:p>
      </dgm:t>
    </dgm:pt>
    <dgm:pt modelId="{549D8917-C482-41AE-8C17-BE0225807D1E}" type="parTrans" cxnId="{BF82D28F-3B7F-4DEB-919A-B360DB8084B0}">
      <dgm:prSet/>
      <dgm:spPr/>
      <dgm:t>
        <a:bodyPr/>
        <a:lstStyle/>
        <a:p>
          <a:endParaRPr lang="ru-RU"/>
        </a:p>
      </dgm:t>
    </dgm:pt>
    <dgm:pt modelId="{1B009506-BD4B-4123-A1C9-F1F5A7113067}" type="sibTrans" cxnId="{BF82D28F-3B7F-4DEB-919A-B360DB8084B0}">
      <dgm:prSet/>
      <dgm:spPr/>
      <dgm:t>
        <a:bodyPr/>
        <a:lstStyle/>
        <a:p>
          <a:endParaRPr lang="ru-RU"/>
        </a:p>
      </dgm:t>
    </dgm:pt>
    <dgm:pt modelId="{FFC81944-1579-4658-BB63-3F7AE246C846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сопровождающие обучающихся</a:t>
          </a:r>
          <a:endParaRPr lang="ru-RU" sz="1400" b="1" dirty="0">
            <a:latin typeface="+mj-lt"/>
          </a:endParaRPr>
        </a:p>
      </dgm:t>
    </dgm:pt>
    <dgm:pt modelId="{8D26E721-D225-4ECF-905F-5E3A5ECA26CF}" type="parTrans" cxnId="{30FC4694-5B3E-4F11-8E77-7243299A8091}">
      <dgm:prSet/>
      <dgm:spPr/>
      <dgm:t>
        <a:bodyPr/>
        <a:lstStyle/>
        <a:p>
          <a:endParaRPr lang="ru-RU"/>
        </a:p>
      </dgm:t>
    </dgm:pt>
    <dgm:pt modelId="{4835B533-AF92-4532-8FCB-E99B88C3A684}" type="sibTrans" cxnId="{30FC4694-5B3E-4F11-8E77-7243299A8091}">
      <dgm:prSet/>
      <dgm:spPr/>
      <dgm:t>
        <a:bodyPr/>
        <a:lstStyle/>
        <a:p>
          <a:endParaRPr lang="ru-RU"/>
        </a:p>
      </dgm:t>
    </dgm:pt>
    <dgm:pt modelId="{29BF620D-2FB6-46E4-9C64-BA6A5E606601}">
      <dgm:prSet custT="1"/>
      <dgm:spPr>
        <a:solidFill>
          <a:srgbClr val="0066FF"/>
        </a:solidFill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Организатор в аудитории</a:t>
          </a:r>
          <a:endParaRPr lang="ru-RU" sz="1600" b="1" dirty="0">
            <a:latin typeface="+mj-lt"/>
          </a:endParaRPr>
        </a:p>
      </dgm:t>
    </dgm:pt>
    <dgm:pt modelId="{DD34CF0E-7242-4A0D-A9D2-BC7DFC642F92}" type="parTrans" cxnId="{764412D3-F203-4796-B1AE-30CCB8AE18F6}">
      <dgm:prSet/>
      <dgm:spPr/>
      <dgm:t>
        <a:bodyPr/>
        <a:lstStyle/>
        <a:p>
          <a:endParaRPr lang="ru-RU"/>
        </a:p>
      </dgm:t>
    </dgm:pt>
    <dgm:pt modelId="{999A43B7-7889-41D2-BC14-6840751D0E8F}" type="sibTrans" cxnId="{764412D3-F203-4796-B1AE-30CCB8AE18F6}">
      <dgm:prSet/>
      <dgm:spPr/>
      <dgm:t>
        <a:bodyPr/>
        <a:lstStyle/>
        <a:p>
          <a:endParaRPr lang="ru-RU"/>
        </a:p>
      </dgm:t>
    </dgm:pt>
    <dgm:pt modelId="{A5D92AF6-0E14-4AAB-A3D2-86B3EBEBD063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Организатор вне аудитории</a:t>
          </a:r>
          <a:endParaRPr lang="ru-RU" sz="1400" b="1" dirty="0">
            <a:latin typeface="+mj-lt"/>
          </a:endParaRPr>
        </a:p>
      </dgm:t>
    </dgm:pt>
    <dgm:pt modelId="{20107A72-1144-4AE9-AB0A-80DA5BFA4E37}" type="parTrans" cxnId="{00CF1478-048E-4AA5-961A-676FD4DFB204}">
      <dgm:prSet/>
      <dgm:spPr/>
      <dgm:t>
        <a:bodyPr/>
        <a:lstStyle/>
        <a:p>
          <a:endParaRPr lang="ru-RU"/>
        </a:p>
      </dgm:t>
    </dgm:pt>
    <dgm:pt modelId="{C609DD99-0FAE-4BDD-8E48-6297634F82A9}" type="sibTrans" cxnId="{00CF1478-048E-4AA5-961A-676FD4DFB204}">
      <dgm:prSet/>
      <dgm:spPr/>
      <dgm:t>
        <a:bodyPr/>
        <a:lstStyle/>
        <a:p>
          <a:endParaRPr lang="ru-RU"/>
        </a:p>
      </dgm:t>
    </dgm:pt>
    <dgm:pt modelId="{1093B666-C81C-43B6-BF8A-AF4E594BCCC8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Технический специалист</a:t>
          </a:r>
          <a:endParaRPr lang="ru-RU" sz="1400" b="1" dirty="0">
            <a:latin typeface="+mj-lt"/>
          </a:endParaRPr>
        </a:p>
      </dgm:t>
    </dgm:pt>
    <dgm:pt modelId="{03C80B34-CAEF-423A-9B24-8B0C3431B906}" type="parTrans" cxnId="{5F2C54F3-7BD2-4AC7-8145-87C34914B479}">
      <dgm:prSet/>
      <dgm:spPr/>
      <dgm:t>
        <a:bodyPr/>
        <a:lstStyle/>
        <a:p>
          <a:endParaRPr lang="ru-RU"/>
        </a:p>
      </dgm:t>
    </dgm:pt>
    <dgm:pt modelId="{9F66899C-E91B-40F6-9D7B-7453DF2F1C8A}" type="sibTrans" cxnId="{5F2C54F3-7BD2-4AC7-8145-87C34914B479}">
      <dgm:prSet/>
      <dgm:spPr/>
      <dgm:t>
        <a:bodyPr/>
        <a:lstStyle/>
        <a:p>
          <a:endParaRPr lang="ru-RU"/>
        </a:p>
      </dgm:t>
    </dgm:pt>
    <dgm:pt modelId="{1306D778-6A3D-4766-8432-E825644014A7}" type="pres">
      <dgm:prSet presAssocID="{FF0A76B0-0237-4662-AAEE-AA5892B7AA7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D204E-3AA3-408B-AEE2-E4CFEC2DA811}" type="pres">
      <dgm:prSet presAssocID="{FF0A76B0-0237-4662-AAEE-AA5892B7AA75}" presName="children" presStyleCnt="0"/>
      <dgm:spPr/>
    </dgm:pt>
    <dgm:pt modelId="{1F7CD110-2835-42A7-8352-C2CB224BC710}" type="pres">
      <dgm:prSet presAssocID="{FF0A76B0-0237-4662-AAEE-AA5892B7AA75}" presName="child1group" presStyleCnt="0"/>
      <dgm:spPr/>
    </dgm:pt>
    <dgm:pt modelId="{ABFC39B4-8690-4446-8B79-F3B3195F530B}" type="pres">
      <dgm:prSet presAssocID="{FF0A76B0-0237-4662-AAEE-AA5892B7AA75}" presName="child1" presStyleLbl="bgAcc1" presStyleIdx="0" presStyleCnt="4" custScaleX="114265" custScaleY="119981" custLinFactNeighborX="-28788"/>
      <dgm:spPr/>
      <dgm:t>
        <a:bodyPr/>
        <a:lstStyle/>
        <a:p>
          <a:endParaRPr lang="ru-RU"/>
        </a:p>
      </dgm:t>
    </dgm:pt>
    <dgm:pt modelId="{43651E37-9609-4B80-97F9-2C0B45D20B47}" type="pres">
      <dgm:prSet presAssocID="{FF0A76B0-0237-4662-AAEE-AA5892B7AA7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79BE1-367F-4B22-B679-D8DD545BE4B0}" type="pres">
      <dgm:prSet presAssocID="{FF0A76B0-0237-4662-AAEE-AA5892B7AA75}" presName="child2group" presStyleCnt="0"/>
      <dgm:spPr/>
    </dgm:pt>
    <dgm:pt modelId="{D61B7052-A76C-494F-A0A5-7BA50558AB95}" type="pres">
      <dgm:prSet presAssocID="{FF0A76B0-0237-4662-AAEE-AA5892B7AA75}" presName="child2" presStyleLbl="bgAcc1" presStyleIdx="1" presStyleCnt="4" custScaleX="130865" custLinFactNeighborX="35339" custLinFactNeighborY="-7493"/>
      <dgm:spPr/>
      <dgm:t>
        <a:bodyPr/>
        <a:lstStyle/>
        <a:p>
          <a:endParaRPr lang="ru-RU"/>
        </a:p>
      </dgm:t>
    </dgm:pt>
    <dgm:pt modelId="{64FF00A5-BCAB-4C35-AC9C-AA6F38A6BC52}" type="pres">
      <dgm:prSet presAssocID="{FF0A76B0-0237-4662-AAEE-AA5892B7AA7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2E9D-A7E2-4104-94C5-1E939989C48B}" type="pres">
      <dgm:prSet presAssocID="{FF0A76B0-0237-4662-AAEE-AA5892B7AA75}" presName="child3group" presStyleCnt="0"/>
      <dgm:spPr/>
    </dgm:pt>
    <dgm:pt modelId="{B145DE58-1FB8-4B08-8E08-67D22586A80A}" type="pres">
      <dgm:prSet presAssocID="{FF0A76B0-0237-4662-AAEE-AA5892B7AA75}" presName="child3" presStyleLbl="bgAcc1" presStyleIdx="2" presStyleCnt="4" custScaleX="128000" custLinFactNeighborX="32113" custLinFactNeighborY="102"/>
      <dgm:spPr/>
      <dgm:t>
        <a:bodyPr/>
        <a:lstStyle/>
        <a:p>
          <a:endParaRPr lang="ru-RU"/>
        </a:p>
      </dgm:t>
    </dgm:pt>
    <dgm:pt modelId="{AF24774A-C343-43EF-9348-6532ECB5F157}" type="pres">
      <dgm:prSet presAssocID="{FF0A76B0-0237-4662-AAEE-AA5892B7AA7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6ECDC-8C48-4845-929B-1E4F405741B9}" type="pres">
      <dgm:prSet presAssocID="{FF0A76B0-0237-4662-AAEE-AA5892B7AA75}" presName="child4group" presStyleCnt="0"/>
      <dgm:spPr/>
    </dgm:pt>
    <dgm:pt modelId="{3EA51494-095D-4001-982A-9F3353821A5C}" type="pres">
      <dgm:prSet presAssocID="{FF0A76B0-0237-4662-AAEE-AA5892B7AA75}" presName="child4" presStyleLbl="bgAcc1" presStyleIdx="3" presStyleCnt="4" custScaleX="109067" custLinFactNeighborX="-32048" custLinFactNeighborY="-7582"/>
      <dgm:spPr/>
      <dgm:t>
        <a:bodyPr/>
        <a:lstStyle/>
        <a:p>
          <a:endParaRPr lang="ru-RU"/>
        </a:p>
      </dgm:t>
    </dgm:pt>
    <dgm:pt modelId="{F1383AF6-DF84-42CD-9A8A-C4DD9A389AD1}" type="pres">
      <dgm:prSet presAssocID="{FF0A76B0-0237-4662-AAEE-AA5892B7AA7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FB397-C3ED-427D-8AAA-F1B227681900}" type="pres">
      <dgm:prSet presAssocID="{FF0A76B0-0237-4662-AAEE-AA5892B7AA75}" presName="childPlaceholder" presStyleCnt="0"/>
      <dgm:spPr/>
    </dgm:pt>
    <dgm:pt modelId="{18B5CCB2-A89A-40EE-8119-40E715D4F61D}" type="pres">
      <dgm:prSet presAssocID="{FF0A76B0-0237-4662-AAEE-AA5892B7AA75}" presName="circle" presStyleCnt="0"/>
      <dgm:spPr/>
    </dgm:pt>
    <dgm:pt modelId="{9546120B-DC95-4CAD-879C-EAD1A76275CE}" type="pres">
      <dgm:prSet presAssocID="{FF0A76B0-0237-4662-AAEE-AA5892B7AA7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A472-C266-47B3-97DD-D7ED6222C346}" type="pres">
      <dgm:prSet presAssocID="{FF0A76B0-0237-4662-AAEE-AA5892B7AA75}" presName="quadrant2" presStyleLbl="node1" presStyleIdx="1" presStyleCnt="4" custScaleX="99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D564-4632-4841-BECC-0323BC9064E4}" type="pres">
      <dgm:prSet presAssocID="{FF0A76B0-0237-4662-AAEE-AA5892B7AA7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2680-2D91-4A68-91AB-BE4F9B238CB7}" type="pres">
      <dgm:prSet presAssocID="{FF0A76B0-0237-4662-AAEE-AA5892B7AA7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A657B-029E-47AA-933A-499E4AB482BB}" type="pres">
      <dgm:prSet presAssocID="{FF0A76B0-0237-4662-AAEE-AA5892B7AA75}" presName="quadrantPlaceholder" presStyleCnt="0"/>
      <dgm:spPr/>
    </dgm:pt>
    <dgm:pt modelId="{DBACF1D5-3277-4A4C-920A-CB71283E1F42}" type="pres">
      <dgm:prSet presAssocID="{FF0A76B0-0237-4662-AAEE-AA5892B7AA75}" presName="center1" presStyleLbl="fgShp" presStyleIdx="0" presStyleCnt="2"/>
      <dgm:spPr/>
    </dgm:pt>
    <dgm:pt modelId="{739F55D3-1488-4726-B79F-CA37EF1E03C5}" type="pres">
      <dgm:prSet presAssocID="{FF0A76B0-0237-4662-AAEE-AA5892B7AA75}" presName="center2" presStyleLbl="fgShp" presStyleIdx="1" presStyleCnt="2"/>
      <dgm:spPr/>
    </dgm:pt>
  </dgm:ptLst>
  <dgm:cxnLst>
    <dgm:cxn modelId="{EF0450EB-1156-4959-A39B-374A7F6A50D2}" type="presOf" srcId="{D8F01008-5A10-4736-937D-056B17010B58}" destId="{43651E37-9609-4B80-97F9-2C0B45D20B47}" srcOrd="1" destOrd="0" presId="urn:microsoft.com/office/officeart/2005/8/layout/cycle4#3"/>
    <dgm:cxn modelId="{3D297035-3952-4396-A0E0-6EC44D8C86DC}" type="presOf" srcId="{29BF620D-2FB6-46E4-9C64-BA6A5E606601}" destId="{275A2680-2D91-4A68-91AB-BE4F9B238CB7}" srcOrd="0" destOrd="0" presId="urn:microsoft.com/office/officeart/2005/8/layout/cycle4#3"/>
    <dgm:cxn modelId="{18B714C5-5D22-4679-9AF6-1B22B3BD9441}" srcId="{34A28A0E-FD47-4D6A-954A-CB4C3F4A9FB4}" destId="{560458FD-8BFF-4389-981A-68F342C3247E}" srcOrd="1" destOrd="0" parTransId="{DB9F59EA-A554-4555-A264-695D81F5B6ED}" sibTransId="{58568EEC-4D80-4E7F-9EE6-2C465B28192B}"/>
    <dgm:cxn modelId="{669BAAF0-9598-4B5B-B266-4D4028A9DBEC}" type="presOf" srcId="{06723D24-E0DB-41ED-B8BD-DF0F44C15589}" destId="{D61B7052-A76C-494F-A0A5-7BA50558AB95}" srcOrd="0" destOrd="4" presId="urn:microsoft.com/office/officeart/2005/8/layout/cycle4#3"/>
    <dgm:cxn modelId="{71B5C793-6D45-407B-9EA9-CBB4F555395B}" type="presOf" srcId="{926FAB51-9B4A-4062-A7B0-A592FC7CE7D5}" destId="{ABFC39B4-8690-4446-8B79-F3B3195F530B}" srcOrd="0" destOrd="2" presId="urn:microsoft.com/office/officeart/2005/8/layout/cycle4#3"/>
    <dgm:cxn modelId="{DF987E9B-57B1-44B8-AC6B-D5E28C6C32F0}" type="presOf" srcId="{1093B666-C81C-43B6-BF8A-AF4E594BCCC8}" destId="{F1383AF6-DF84-42CD-9A8A-C4DD9A389AD1}" srcOrd="1" destOrd="1" presId="urn:microsoft.com/office/officeart/2005/8/layout/cycle4#3"/>
    <dgm:cxn modelId="{67957A59-048D-4B1E-9CE8-F666CAF04525}" srcId="{34A28A0E-FD47-4D6A-954A-CB4C3F4A9FB4}" destId="{D8F01008-5A10-4736-937D-056B17010B58}" srcOrd="0" destOrd="0" parTransId="{81249FE4-1490-4589-B3DA-67B1FE5149B0}" sibTransId="{B4156A48-C778-4C1D-BBDF-6276EE6D1BDB}"/>
    <dgm:cxn modelId="{30FC4694-5B3E-4F11-8E77-7243299A8091}" srcId="{69904291-16BD-4173-90EE-1F60227E9E07}" destId="{FFC81944-1579-4658-BB63-3F7AE246C846}" srcOrd="0" destOrd="0" parTransId="{8D26E721-D225-4ECF-905F-5E3A5ECA26CF}" sibTransId="{4835B533-AF92-4532-8FCB-E99B88C3A684}"/>
    <dgm:cxn modelId="{C27AB04E-CE23-412B-8523-4AF3BDEC1F14}" srcId="{B4C2C50C-8178-430D-BAB7-C272BFDBC98F}" destId="{DBF7D039-3A3B-4B12-A4F0-D3F2A411E85B}" srcOrd="2" destOrd="0" parTransId="{E4E9366D-1D2A-49C6-AE81-153DD8AD31A5}" sibTransId="{794EA7C8-119F-4952-B3BE-D14F92F8FA23}"/>
    <dgm:cxn modelId="{00CF1478-048E-4AA5-961A-676FD4DFB204}" srcId="{29BF620D-2FB6-46E4-9C64-BA6A5E606601}" destId="{A5D92AF6-0E14-4AAB-A3D2-86B3EBEBD063}" srcOrd="0" destOrd="0" parTransId="{20107A72-1144-4AE9-AB0A-80DA5BFA4E37}" sibTransId="{C609DD99-0FAE-4BDD-8E48-6297634F82A9}"/>
    <dgm:cxn modelId="{68FD9BDD-E9E2-46C8-B206-0783EFF2692D}" type="presOf" srcId="{A5D92AF6-0E14-4AAB-A3D2-86B3EBEBD063}" destId="{F1383AF6-DF84-42CD-9A8A-C4DD9A389AD1}" srcOrd="1" destOrd="0" presId="urn:microsoft.com/office/officeart/2005/8/layout/cycle4#3"/>
    <dgm:cxn modelId="{5F2C54F3-7BD2-4AC7-8145-87C34914B479}" srcId="{29BF620D-2FB6-46E4-9C64-BA6A5E606601}" destId="{1093B666-C81C-43B6-BF8A-AF4E594BCCC8}" srcOrd="1" destOrd="0" parTransId="{03C80B34-CAEF-423A-9B24-8B0C3431B906}" sibTransId="{9F66899C-E91B-40F6-9D7B-7453DF2F1C8A}"/>
    <dgm:cxn modelId="{BF82D28F-3B7F-4DEB-919A-B360DB8084B0}" srcId="{FF0A76B0-0237-4662-AAEE-AA5892B7AA75}" destId="{69904291-16BD-4173-90EE-1F60227E9E07}" srcOrd="2" destOrd="0" parTransId="{549D8917-C482-41AE-8C17-BE0225807D1E}" sibTransId="{1B009506-BD4B-4123-A1C9-F1F5A7113067}"/>
    <dgm:cxn modelId="{B16F762D-3AF8-42B9-915E-FFE9AD65852B}" type="presOf" srcId="{DBF7D039-3A3B-4B12-A4F0-D3F2A411E85B}" destId="{D61B7052-A76C-494F-A0A5-7BA50558AB95}" srcOrd="0" destOrd="2" presId="urn:microsoft.com/office/officeart/2005/8/layout/cycle4#3"/>
    <dgm:cxn modelId="{138099C8-129E-4139-906B-EDF382E19D92}" srcId="{B4C2C50C-8178-430D-BAB7-C272BFDBC98F}" destId="{94C2DC84-6EE5-46FB-BC4A-50A82ECAE6C4}" srcOrd="3" destOrd="0" parTransId="{97A68638-896D-4AE1-A24D-FB18FB9762CF}" sibTransId="{E6D6BCC4-51A6-4F78-8324-6E57CE1B6E49}"/>
    <dgm:cxn modelId="{349BFC83-A78D-4733-9F58-B698E3D532C6}" type="presOf" srcId="{FF0A76B0-0237-4662-AAEE-AA5892B7AA75}" destId="{1306D778-6A3D-4766-8432-E825644014A7}" srcOrd="0" destOrd="0" presId="urn:microsoft.com/office/officeart/2005/8/layout/cycle4#3"/>
    <dgm:cxn modelId="{5D0B01C0-F394-4890-9A82-E7E003262688}" type="presOf" srcId="{560458FD-8BFF-4389-981A-68F342C3247E}" destId="{ABFC39B4-8690-4446-8B79-F3B3195F530B}" srcOrd="0" destOrd="1" presId="urn:microsoft.com/office/officeart/2005/8/layout/cycle4#3"/>
    <dgm:cxn modelId="{8C42B81D-CEF8-4328-A8C9-0F05B007B322}" type="presOf" srcId="{926FAB51-9B4A-4062-A7B0-A592FC7CE7D5}" destId="{43651E37-9609-4B80-97F9-2C0B45D20B47}" srcOrd="1" destOrd="2" presId="urn:microsoft.com/office/officeart/2005/8/layout/cycle4#3"/>
    <dgm:cxn modelId="{1729ED54-C8BC-4502-A118-5C320E0D907B}" srcId="{34A28A0E-FD47-4D6A-954A-CB4C3F4A9FB4}" destId="{926FAB51-9B4A-4062-A7B0-A592FC7CE7D5}" srcOrd="2" destOrd="0" parTransId="{83AED801-DC80-43E4-8637-0644419FB9C6}" sibTransId="{E8115764-305D-46C4-9908-D410C9E4BE69}"/>
    <dgm:cxn modelId="{EFA70E9D-B93B-4254-B606-C21A452392C0}" type="presOf" srcId="{FFC81944-1579-4658-BB63-3F7AE246C846}" destId="{AF24774A-C343-43EF-9348-6532ECB5F157}" srcOrd="1" destOrd="0" presId="urn:microsoft.com/office/officeart/2005/8/layout/cycle4#3"/>
    <dgm:cxn modelId="{55CEE6CA-6769-4B1C-9D79-EA78A4A47B4F}" type="presOf" srcId="{34A28A0E-FD47-4D6A-954A-CB4C3F4A9FB4}" destId="{9546120B-DC95-4CAD-879C-EAD1A76275CE}" srcOrd="0" destOrd="0" presId="urn:microsoft.com/office/officeart/2005/8/layout/cycle4#3"/>
    <dgm:cxn modelId="{9F15EA56-A95A-4E41-BBD2-B17D8ED0D867}" type="presOf" srcId="{D8F01008-5A10-4736-937D-056B17010B58}" destId="{ABFC39B4-8690-4446-8B79-F3B3195F530B}" srcOrd="0" destOrd="0" presId="urn:microsoft.com/office/officeart/2005/8/layout/cycle4#3"/>
    <dgm:cxn modelId="{D95AEA4B-5822-4BC8-8A1F-48145A251239}" type="presOf" srcId="{DBF7D039-3A3B-4B12-A4F0-D3F2A411E85B}" destId="{64FF00A5-BCAB-4C35-AC9C-AA6F38A6BC52}" srcOrd="1" destOrd="2" presId="urn:microsoft.com/office/officeart/2005/8/layout/cycle4#3"/>
    <dgm:cxn modelId="{0E4C566A-92C6-4E9D-99D8-0A9F7BF987CC}" type="presOf" srcId="{B4C2C50C-8178-430D-BAB7-C272BFDBC98F}" destId="{0A41A472-C266-47B3-97DD-D7ED6222C346}" srcOrd="0" destOrd="0" presId="urn:microsoft.com/office/officeart/2005/8/layout/cycle4#3"/>
    <dgm:cxn modelId="{8591EA49-BFB7-48D7-AFE2-E897C86EF257}" type="presOf" srcId="{555D09B5-EBF1-4197-AA5E-F3F42EF157F1}" destId="{D61B7052-A76C-494F-A0A5-7BA50558AB95}" srcOrd="0" destOrd="1" presId="urn:microsoft.com/office/officeart/2005/8/layout/cycle4#3"/>
    <dgm:cxn modelId="{99FC46D4-9F5A-438A-AC1B-B833160E691F}" srcId="{B4C2C50C-8178-430D-BAB7-C272BFDBC98F}" destId="{040FC652-D389-4277-93A2-F21B9F268687}" srcOrd="0" destOrd="0" parTransId="{DFA9AE65-74BF-4525-B0A3-E5C4B28EFB49}" sibTransId="{481E4B5D-8446-433B-B311-87372E574A86}"/>
    <dgm:cxn modelId="{38701E35-D7F4-446D-8F67-A7505A5DC6A1}" type="presOf" srcId="{040FC652-D389-4277-93A2-F21B9F268687}" destId="{D61B7052-A76C-494F-A0A5-7BA50558AB95}" srcOrd="0" destOrd="0" presId="urn:microsoft.com/office/officeart/2005/8/layout/cycle4#3"/>
    <dgm:cxn modelId="{985A50BC-85DF-45CB-BB19-4CA2E68F3D54}" srcId="{FF0A76B0-0237-4662-AAEE-AA5892B7AA75}" destId="{B4C2C50C-8178-430D-BAB7-C272BFDBC98F}" srcOrd="1" destOrd="0" parTransId="{FF0DD77C-9B6A-4691-8FB9-4416B74A89E9}" sibTransId="{CCA16EF7-5260-4015-B3A1-A66A7C1F07AE}"/>
    <dgm:cxn modelId="{023F98E3-87E0-4537-B98C-9A7EC7233A45}" type="presOf" srcId="{06723D24-E0DB-41ED-B8BD-DF0F44C15589}" destId="{64FF00A5-BCAB-4C35-AC9C-AA6F38A6BC52}" srcOrd="1" destOrd="4" presId="urn:microsoft.com/office/officeart/2005/8/layout/cycle4#3"/>
    <dgm:cxn modelId="{764412D3-F203-4796-B1AE-30CCB8AE18F6}" srcId="{FF0A76B0-0237-4662-AAEE-AA5892B7AA75}" destId="{29BF620D-2FB6-46E4-9C64-BA6A5E606601}" srcOrd="3" destOrd="0" parTransId="{DD34CF0E-7242-4A0D-A9D2-BC7DFC642F92}" sibTransId="{999A43B7-7889-41D2-BC14-6840751D0E8F}"/>
    <dgm:cxn modelId="{837AA112-E6D6-4228-9E2C-18D56AB55283}" type="presOf" srcId="{040FC652-D389-4277-93A2-F21B9F268687}" destId="{64FF00A5-BCAB-4C35-AC9C-AA6F38A6BC52}" srcOrd="1" destOrd="0" presId="urn:microsoft.com/office/officeart/2005/8/layout/cycle4#3"/>
    <dgm:cxn modelId="{3F2C2C08-9DD6-4AC1-AC7C-CC4020FAAB73}" type="presOf" srcId="{555D09B5-EBF1-4197-AA5E-F3F42EF157F1}" destId="{64FF00A5-BCAB-4C35-AC9C-AA6F38A6BC52}" srcOrd="1" destOrd="1" presId="urn:microsoft.com/office/officeart/2005/8/layout/cycle4#3"/>
    <dgm:cxn modelId="{33510988-4B20-448D-A11E-95924A6287C9}" srcId="{FF0A76B0-0237-4662-AAEE-AA5892B7AA75}" destId="{34A28A0E-FD47-4D6A-954A-CB4C3F4A9FB4}" srcOrd="0" destOrd="0" parTransId="{5F0B4CCC-0313-45E1-8FA0-6AB4AF4528C8}" sibTransId="{520C1F4A-8ED5-4A24-A4DB-4FC5E04E6D55}"/>
    <dgm:cxn modelId="{620301AF-A677-4953-8B89-3EC2D1BE64C3}" type="presOf" srcId="{560458FD-8BFF-4389-981A-68F342C3247E}" destId="{43651E37-9609-4B80-97F9-2C0B45D20B47}" srcOrd="1" destOrd="1" presId="urn:microsoft.com/office/officeart/2005/8/layout/cycle4#3"/>
    <dgm:cxn modelId="{E7CF8C75-AE28-4B83-9CFE-6782A643D8CF}" type="presOf" srcId="{69904291-16BD-4173-90EE-1F60227E9E07}" destId="{5CE5D564-4632-4841-BECC-0323BC9064E4}" srcOrd="0" destOrd="0" presId="urn:microsoft.com/office/officeart/2005/8/layout/cycle4#3"/>
    <dgm:cxn modelId="{155D5E79-F877-4479-A41E-50027CE38E6F}" type="presOf" srcId="{94C2DC84-6EE5-46FB-BC4A-50A82ECAE6C4}" destId="{D61B7052-A76C-494F-A0A5-7BA50558AB95}" srcOrd="0" destOrd="3" presId="urn:microsoft.com/office/officeart/2005/8/layout/cycle4#3"/>
    <dgm:cxn modelId="{A9BC464F-978E-4A14-A4B7-CDBAFF57AE55}" srcId="{B4C2C50C-8178-430D-BAB7-C272BFDBC98F}" destId="{06723D24-E0DB-41ED-B8BD-DF0F44C15589}" srcOrd="4" destOrd="0" parTransId="{7AEF7E31-11C9-491E-8B7E-E272A0C7B6B7}" sibTransId="{A6BBC095-4FDB-4BF6-9400-8114AA90CE3C}"/>
    <dgm:cxn modelId="{E4DB5C2B-BC27-4523-A587-4E68E347649A}" type="presOf" srcId="{FFC81944-1579-4658-BB63-3F7AE246C846}" destId="{B145DE58-1FB8-4B08-8E08-67D22586A80A}" srcOrd="0" destOrd="0" presId="urn:microsoft.com/office/officeart/2005/8/layout/cycle4#3"/>
    <dgm:cxn modelId="{9E894D4D-B255-40B3-98C6-5714AE616760}" type="presOf" srcId="{1093B666-C81C-43B6-BF8A-AF4E594BCCC8}" destId="{3EA51494-095D-4001-982A-9F3353821A5C}" srcOrd="0" destOrd="1" presId="urn:microsoft.com/office/officeart/2005/8/layout/cycle4#3"/>
    <dgm:cxn modelId="{AF55AB36-4B26-4BC5-99EB-C99FC9A0DAF2}" type="presOf" srcId="{94C2DC84-6EE5-46FB-BC4A-50A82ECAE6C4}" destId="{64FF00A5-BCAB-4C35-AC9C-AA6F38A6BC52}" srcOrd="1" destOrd="3" presId="urn:microsoft.com/office/officeart/2005/8/layout/cycle4#3"/>
    <dgm:cxn modelId="{B08EE6AB-DA89-4FAA-A091-663C3ED553BE}" srcId="{B4C2C50C-8178-430D-BAB7-C272BFDBC98F}" destId="{555D09B5-EBF1-4197-AA5E-F3F42EF157F1}" srcOrd="1" destOrd="0" parTransId="{5D17BA11-2F9C-4B9B-A9B9-5D452D324BF7}" sibTransId="{AD97FA02-0541-4D96-A455-FF398955587B}"/>
    <dgm:cxn modelId="{DBF8535D-EFCA-4355-90CF-6C7E711464A4}" type="presOf" srcId="{A5D92AF6-0E14-4AAB-A3D2-86B3EBEBD063}" destId="{3EA51494-095D-4001-982A-9F3353821A5C}" srcOrd="0" destOrd="0" presId="urn:microsoft.com/office/officeart/2005/8/layout/cycle4#3"/>
    <dgm:cxn modelId="{8CA43C00-25BD-4386-A4E9-7502328D6919}" type="presParOf" srcId="{1306D778-6A3D-4766-8432-E825644014A7}" destId="{DD0D204E-3AA3-408B-AEE2-E4CFEC2DA811}" srcOrd="0" destOrd="0" presId="urn:microsoft.com/office/officeart/2005/8/layout/cycle4#3"/>
    <dgm:cxn modelId="{652361F4-6F63-438C-9ECD-901C0B33CBE7}" type="presParOf" srcId="{DD0D204E-3AA3-408B-AEE2-E4CFEC2DA811}" destId="{1F7CD110-2835-42A7-8352-C2CB224BC710}" srcOrd="0" destOrd="0" presId="urn:microsoft.com/office/officeart/2005/8/layout/cycle4#3"/>
    <dgm:cxn modelId="{51F013B5-AB69-4203-8594-282B156F76CF}" type="presParOf" srcId="{1F7CD110-2835-42A7-8352-C2CB224BC710}" destId="{ABFC39B4-8690-4446-8B79-F3B3195F530B}" srcOrd="0" destOrd="0" presId="urn:microsoft.com/office/officeart/2005/8/layout/cycle4#3"/>
    <dgm:cxn modelId="{141BAA89-8D72-4375-982D-0D6229994AA3}" type="presParOf" srcId="{1F7CD110-2835-42A7-8352-C2CB224BC710}" destId="{43651E37-9609-4B80-97F9-2C0B45D20B47}" srcOrd="1" destOrd="0" presId="urn:microsoft.com/office/officeart/2005/8/layout/cycle4#3"/>
    <dgm:cxn modelId="{0BF22273-3E85-4636-809F-7545D6C3A88F}" type="presParOf" srcId="{DD0D204E-3AA3-408B-AEE2-E4CFEC2DA811}" destId="{C1C79BE1-367F-4B22-B679-D8DD545BE4B0}" srcOrd="1" destOrd="0" presId="urn:microsoft.com/office/officeart/2005/8/layout/cycle4#3"/>
    <dgm:cxn modelId="{42AF19B9-6D8B-4B5F-A273-A0B9D4FB7652}" type="presParOf" srcId="{C1C79BE1-367F-4B22-B679-D8DD545BE4B0}" destId="{D61B7052-A76C-494F-A0A5-7BA50558AB95}" srcOrd="0" destOrd="0" presId="urn:microsoft.com/office/officeart/2005/8/layout/cycle4#3"/>
    <dgm:cxn modelId="{B7CC2AFD-D3B3-42E0-87F1-D9AA4364CECA}" type="presParOf" srcId="{C1C79BE1-367F-4B22-B679-D8DD545BE4B0}" destId="{64FF00A5-BCAB-4C35-AC9C-AA6F38A6BC52}" srcOrd="1" destOrd="0" presId="urn:microsoft.com/office/officeart/2005/8/layout/cycle4#3"/>
    <dgm:cxn modelId="{B8AB25E3-B72B-48EF-8A74-24E76B3AF8A6}" type="presParOf" srcId="{DD0D204E-3AA3-408B-AEE2-E4CFEC2DA811}" destId="{F1492E9D-A7E2-4104-94C5-1E939989C48B}" srcOrd="2" destOrd="0" presId="urn:microsoft.com/office/officeart/2005/8/layout/cycle4#3"/>
    <dgm:cxn modelId="{310786C3-10F7-4848-8B20-EB74929D282A}" type="presParOf" srcId="{F1492E9D-A7E2-4104-94C5-1E939989C48B}" destId="{B145DE58-1FB8-4B08-8E08-67D22586A80A}" srcOrd="0" destOrd="0" presId="urn:microsoft.com/office/officeart/2005/8/layout/cycle4#3"/>
    <dgm:cxn modelId="{4D6FF15B-0E10-4B34-979A-6AD2FC56EC98}" type="presParOf" srcId="{F1492E9D-A7E2-4104-94C5-1E939989C48B}" destId="{AF24774A-C343-43EF-9348-6532ECB5F157}" srcOrd="1" destOrd="0" presId="urn:microsoft.com/office/officeart/2005/8/layout/cycle4#3"/>
    <dgm:cxn modelId="{19836773-62F4-481A-8902-FF5C5989B6C1}" type="presParOf" srcId="{DD0D204E-3AA3-408B-AEE2-E4CFEC2DA811}" destId="{A0A6ECDC-8C48-4845-929B-1E4F405741B9}" srcOrd="3" destOrd="0" presId="urn:microsoft.com/office/officeart/2005/8/layout/cycle4#3"/>
    <dgm:cxn modelId="{2F9D450A-0ADB-44DC-B600-BBDAF838D2B4}" type="presParOf" srcId="{A0A6ECDC-8C48-4845-929B-1E4F405741B9}" destId="{3EA51494-095D-4001-982A-9F3353821A5C}" srcOrd="0" destOrd="0" presId="urn:microsoft.com/office/officeart/2005/8/layout/cycle4#3"/>
    <dgm:cxn modelId="{10BA6E7B-1D98-4FDE-B28C-DF7CA6C0EECC}" type="presParOf" srcId="{A0A6ECDC-8C48-4845-929B-1E4F405741B9}" destId="{F1383AF6-DF84-42CD-9A8A-C4DD9A389AD1}" srcOrd="1" destOrd="0" presId="urn:microsoft.com/office/officeart/2005/8/layout/cycle4#3"/>
    <dgm:cxn modelId="{B3AA7E13-2AC9-4C1C-9636-59AB74D89795}" type="presParOf" srcId="{DD0D204E-3AA3-408B-AEE2-E4CFEC2DA811}" destId="{2EEFB397-C3ED-427D-8AAA-F1B227681900}" srcOrd="4" destOrd="0" presId="urn:microsoft.com/office/officeart/2005/8/layout/cycle4#3"/>
    <dgm:cxn modelId="{2DCC5967-744D-4AB9-A9AF-C3E5BA8533F4}" type="presParOf" srcId="{1306D778-6A3D-4766-8432-E825644014A7}" destId="{18B5CCB2-A89A-40EE-8119-40E715D4F61D}" srcOrd="1" destOrd="0" presId="urn:microsoft.com/office/officeart/2005/8/layout/cycle4#3"/>
    <dgm:cxn modelId="{1D5D9779-F2CA-4A86-8919-A4C2E1D38FF5}" type="presParOf" srcId="{18B5CCB2-A89A-40EE-8119-40E715D4F61D}" destId="{9546120B-DC95-4CAD-879C-EAD1A76275CE}" srcOrd="0" destOrd="0" presId="urn:microsoft.com/office/officeart/2005/8/layout/cycle4#3"/>
    <dgm:cxn modelId="{1A0A5F99-B37A-44E6-8F9D-5B5184A4475A}" type="presParOf" srcId="{18B5CCB2-A89A-40EE-8119-40E715D4F61D}" destId="{0A41A472-C266-47B3-97DD-D7ED6222C346}" srcOrd="1" destOrd="0" presId="urn:microsoft.com/office/officeart/2005/8/layout/cycle4#3"/>
    <dgm:cxn modelId="{14FC203D-CEB3-47F7-A68D-90199FD54C61}" type="presParOf" srcId="{18B5CCB2-A89A-40EE-8119-40E715D4F61D}" destId="{5CE5D564-4632-4841-BECC-0323BC9064E4}" srcOrd="2" destOrd="0" presId="urn:microsoft.com/office/officeart/2005/8/layout/cycle4#3"/>
    <dgm:cxn modelId="{9526F91E-D3DA-446C-854A-2ACF245FB2EF}" type="presParOf" srcId="{18B5CCB2-A89A-40EE-8119-40E715D4F61D}" destId="{275A2680-2D91-4A68-91AB-BE4F9B238CB7}" srcOrd="3" destOrd="0" presId="urn:microsoft.com/office/officeart/2005/8/layout/cycle4#3"/>
    <dgm:cxn modelId="{61B8363B-0BCF-4B46-9E7B-410FE1F62EE2}" type="presParOf" srcId="{18B5CCB2-A89A-40EE-8119-40E715D4F61D}" destId="{E63A657B-029E-47AA-933A-499E4AB482BB}" srcOrd="4" destOrd="0" presId="urn:microsoft.com/office/officeart/2005/8/layout/cycle4#3"/>
    <dgm:cxn modelId="{A05855FA-6741-4042-A665-690DC9AD25B2}" type="presParOf" srcId="{1306D778-6A3D-4766-8432-E825644014A7}" destId="{DBACF1D5-3277-4A4C-920A-CB71283E1F42}" srcOrd="2" destOrd="0" presId="urn:microsoft.com/office/officeart/2005/8/layout/cycle4#3"/>
    <dgm:cxn modelId="{13ABCB96-8979-4D5B-A5C7-9A9866835176}" type="presParOf" srcId="{1306D778-6A3D-4766-8432-E825644014A7}" destId="{739F55D3-1488-4726-B79F-CA37EF1E03C5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5DE58-1FB8-4B08-8E08-67D22586A80A}">
      <dsp:nvSpPr>
        <dsp:cNvPr id="0" name=""/>
        <dsp:cNvSpPr/>
      </dsp:nvSpPr>
      <dsp:spPr>
        <a:xfrm>
          <a:off x="5215933" y="3326342"/>
          <a:ext cx="2987756" cy="1512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сопровождающие обучающихся</a:t>
          </a:r>
          <a:endParaRPr lang="ru-RU" sz="1400" b="1" kern="1200" dirty="0">
            <a:latin typeface="+mj-lt"/>
          </a:endParaRPr>
        </a:p>
      </dsp:txBody>
      <dsp:txXfrm>
        <a:off x="6112260" y="3704347"/>
        <a:ext cx="2091429" cy="1134016"/>
      </dsp:txXfrm>
    </dsp:sp>
    <dsp:sp modelId="{3EA51494-095D-4001-982A-9F3353821A5C}">
      <dsp:nvSpPr>
        <dsp:cNvPr id="0" name=""/>
        <dsp:cNvSpPr/>
      </dsp:nvSpPr>
      <dsp:spPr>
        <a:xfrm>
          <a:off x="130856" y="3211700"/>
          <a:ext cx="2545825" cy="1512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Организатор вне аудитории</a:t>
          </a:r>
          <a:endParaRPr lang="ru-RU" sz="1400" b="1" kern="1200" dirty="0">
            <a:latin typeface="+mj-lt"/>
          </a:endParaRPr>
        </a:p>
        <a:p>
          <a:pPr marL="114300" lvl="1" indent="-11430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Технический специалист</a:t>
          </a:r>
          <a:endParaRPr lang="ru-RU" sz="1400" b="1" kern="1200" dirty="0">
            <a:latin typeface="+mj-lt"/>
          </a:endParaRPr>
        </a:p>
      </dsp:txBody>
      <dsp:txXfrm>
        <a:off x="130856" y="3589706"/>
        <a:ext cx="1782077" cy="1134016"/>
      </dsp:txXfrm>
    </dsp:sp>
    <dsp:sp modelId="{D61B7052-A76C-494F-A0A5-7BA50558AB95}">
      <dsp:nvSpPr>
        <dsp:cNvPr id="0" name=""/>
        <dsp:cNvSpPr/>
      </dsp:nvSpPr>
      <dsp:spPr>
        <a:xfrm>
          <a:off x="5251169" y="0"/>
          <a:ext cx="3054631" cy="1512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Организатор  в аудитории</a:t>
          </a:r>
          <a:endParaRPr lang="ru-RU" sz="1400" b="1" kern="1200" dirty="0">
            <a:latin typeface="+mj-lt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Организатор вне аудитории</a:t>
          </a:r>
          <a:endParaRPr lang="ru-RU" sz="1400" b="1" kern="1200" dirty="0">
            <a:latin typeface="+mj-lt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медицинский работник, ассистенты</a:t>
          </a:r>
          <a:endParaRPr lang="ru-RU" sz="1400" b="1" kern="1200" dirty="0">
            <a:latin typeface="+mj-lt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технический специалист </a:t>
          </a:r>
          <a:endParaRPr lang="ru-RU" sz="1400" b="1" kern="1200" dirty="0">
            <a:latin typeface="+mj-lt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сотрудники, осуществляющие охрану правопорядка</a:t>
          </a:r>
          <a:endParaRPr lang="ru-RU" sz="1400" b="1" kern="1200" dirty="0">
            <a:latin typeface="+mj-lt"/>
          </a:endParaRPr>
        </a:p>
      </dsp:txBody>
      <dsp:txXfrm>
        <a:off x="6167559" y="0"/>
        <a:ext cx="2138241" cy="1134016"/>
      </dsp:txXfrm>
    </dsp:sp>
    <dsp:sp modelId="{ABFC39B4-8690-4446-8B79-F3B3195F530B}">
      <dsp:nvSpPr>
        <dsp:cNvPr id="0" name=""/>
        <dsp:cNvSpPr/>
      </dsp:nvSpPr>
      <dsp:spPr>
        <a:xfrm>
          <a:off x="146284" y="-37764"/>
          <a:ext cx="2667156" cy="1814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должностные лица </a:t>
          </a:r>
          <a:r>
            <a:rPr lang="ru-RU" sz="1400" b="1" kern="1200" dirty="0" err="1" smtClean="0">
              <a:latin typeface="+mj-lt"/>
            </a:rPr>
            <a:t>Рособрнадзора</a:t>
          </a:r>
          <a:r>
            <a:rPr lang="ru-RU" sz="1400" b="1" kern="1200" dirty="0" smtClean="0">
              <a:latin typeface="+mj-lt"/>
            </a:rPr>
            <a:t>  и (или) ОИВ субъекта РФ</a:t>
          </a:r>
          <a:endParaRPr lang="ru-RU" sz="1400" b="1" kern="1200" dirty="0">
            <a:latin typeface="+mj-lt"/>
          </a:endParaRPr>
        </a:p>
        <a:p>
          <a:pPr marL="114300" lvl="1" indent="-11430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 представители СМИ</a:t>
          </a:r>
          <a:endParaRPr lang="ru-RU" sz="1400" b="1" kern="1200" dirty="0">
            <a:latin typeface="+mj-lt"/>
          </a:endParaRPr>
        </a:p>
        <a:p>
          <a:pPr marL="114300" lvl="1" indent="-11430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+mj-lt"/>
            </a:rPr>
            <a:t>общественные наблюдатели</a:t>
          </a:r>
          <a:endParaRPr lang="ru-RU" sz="1400" b="1" kern="1200" dirty="0">
            <a:latin typeface="+mj-lt"/>
          </a:endParaRPr>
        </a:p>
      </dsp:txBody>
      <dsp:txXfrm>
        <a:off x="146284" y="-37764"/>
        <a:ext cx="1867009" cy="1360604"/>
      </dsp:txXfrm>
    </dsp:sp>
    <dsp:sp modelId="{9546120B-DC95-4CAD-879C-EAD1A76275CE}">
      <dsp:nvSpPr>
        <dsp:cNvPr id="0" name=""/>
        <dsp:cNvSpPr/>
      </dsp:nvSpPr>
      <dsp:spPr>
        <a:xfrm>
          <a:off x="2059694" y="307093"/>
          <a:ext cx="2045955" cy="204595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j-lt"/>
            </a:rPr>
            <a:t>Член ГЭК</a:t>
          </a:r>
          <a:endParaRPr lang="ru-RU" sz="1600" b="1" kern="1200" dirty="0">
            <a:latin typeface="+mj-lt"/>
          </a:endParaRPr>
        </a:p>
      </dsp:txBody>
      <dsp:txXfrm>
        <a:off x="2059694" y="307093"/>
        <a:ext cx="2045955" cy="2045955"/>
      </dsp:txXfrm>
    </dsp:sp>
    <dsp:sp modelId="{0A41A472-C266-47B3-97DD-D7ED6222C346}">
      <dsp:nvSpPr>
        <dsp:cNvPr id="0" name=""/>
        <dsp:cNvSpPr/>
      </dsp:nvSpPr>
      <dsp:spPr>
        <a:xfrm rot="5400000">
          <a:off x="4200151" y="313354"/>
          <a:ext cx="2045955" cy="2033434"/>
        </a:xfrm>
        <a:prstGeom prst="pieWedge">
          <a:avLst/>
        </a:prstGeom>
        <a:solidFill>
          <a:srgbClr val="0066FF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j-lt"/>
            </a:rPr>
            <a:t>Руководитель ППЭ</a:t>
          </a:r>
          <a:endParaRPr lang="ru-RU" sz="1600" b="1" kern="1200" dirty="0">
            <a:latin typeface="+mj-lt"/>
          </a:endParaRPr>
        </a:p>
      </dsp:txBody>
      <dsp:txXfrm rot="5400000">
        <a:off x="4200151" y="313354"/>
        <a:ext cx="2045955" cy="2033434"/>
      </dsp:txXfrm>
    </dsp:sp>
    <dsp:sp modelId="{5CE5D564-4632-4841-BECC-0323BC9064E4}">
      <dsp:nvSpPr>
        <dsp:cNvPr id="0" name=""/>
        <dsp:cNvSpPr/>
      </dsp:nvSpPr>
      <dsp:spPr>
        <a:xfrm rot="10800000">
          <a:off x="4200151" y="2447550"/>
          <a:ext cx="2045955" cy="2045955"/>
        </a:xfrm>
        <a:prstGeom prst="pieWedg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j-lt"/>
            </a:rPr>
            <a:t>Участник экзамена</a:t>
          </a:r>
          <a:endParaRPr lang="ru-RU" sz="1600" b="1" kern="1200" dirty="0">
            <a:latin typeface="+mj-lt"/>
          </a:endParaRPr>
        </a:p>
      </dsp:txBody>
      <dsp:txXfrm rot="10800000">
        <a:off x="4200151" y="2447550"/>
        <a:ext cx="2045955" cy="2045955"/>
      </dsp:txXfrm>
    </dsp:sp>
    <dsp:sp modelId="{275A2680-2D91-4A68-91AB-BE4F9B238CB7}">
      <dsp:nvSpPr>
        <dsp:cNvPr id="0" name=""/>
        <dsp:cNvSpPr/>
      </dsp:nvSpPr>
      <dsp:spPr>
        <a:xfrm rot="16200000">
          <a:off x="2059694" y="2447550"/>
          <a:ext cx="2045955" cy="2045955"/>
        </a:xfrm>
        <a:prstGeom prst="pieWedge">
          <a:avLst/>
        </a:prstGeom>
        <a:solidFill>
          <a:srgbClr val="0066FF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j-lt"/>
            </a:rPr>
            <a:t>Организатор в аудитории</a:t>
          </a:r>
          <a:endParaRPr lang="ru-RU" sz="1600" b="1" kern="1200" dirty="0">
            <a:latin typeface="+mj-lt"/>
          </a:endParaRPr>
        </a:p>
      </dsp:txBody>
      <dsp:txXfrm rot="16200000">
        <a:off x="2059694" y="2447550"/>
        <a:ext cx="2045955" cy="2045955"/>
      </dsp:txXfrm>
    </dsp:sp>
    <dsp:sp modelId="{DBACF1D5-3277-4A4C-920A-CB71283E1F42}">
      <dsp:nvSpPr>
        <dsp:cNvPr id="0" name=""/>
        <dsp:cNvSpPr/>
      </dsp:nvSpPr>
      <dsp:spPr>
        <a:xfrm>
          <a:off x="3799701" y="1975043"/>
          <a:ext cx="706398" cy="61425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55D3-1488-4726-B79F-CA37EF1E03C5}">
      <dsp:nvSpPr>
        <dsp:cNvPr id="0" name=""/>
        <dsp:cNvSpPr/>
      </dsp:nvSpPr>
      <dsp:spPr>
        <a:xfrm rot="10800000">
          <a:off x="3799701" y="2211297"/>
          <a:ext cx="706398" cy="61425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33457E6-E1A1-4F2C-8F03-A86DB9973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5C2C26F-F640-4B9D-AEA4-2B01D434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CBAFA-C598-4B76-85CD-52C022566C9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различные материалы (с целью «занять» участников экзамена на время ожидания своей очереди сдачи):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научно-популярные журналы,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любые книги,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журналы,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газеты и т.п.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Материалы должны быть на языке проводимого экзамена.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Материалы могут быть взяты из школьной библиотеки.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Приносить участниками собственные материалы категорически запрещается.</a:t>
            </a:r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9D901955-AE96-4834-ABB7-F67AF0CA2DAB}" type="slidenum">
              <a:rPr lang="ru-RU" sz="1200">
                <a:latin typeface="+mn-lt"/>
              </a:rPr>
              <a:pPr algn="r">
                <a:defRPr/>
              </a:pPr>
              <a:t>28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09C1C2CE-A63F-4EFF-86A2-BC772A97A8CE}" type="slidenum">
              <a:rPr lang="ru-RU" sz="1200">
                <a:latin typeface="+mn-lt"/>
              </a:rPr>
              <a:pPr algn="r">
                <a:defRPr/>
              </a:pPr>
              <a:t>30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7AA09C0D-546A-4C8B-A953-45D53D450950}" type="slidenum">
              <a:rPr lang="ru-RU" sz="1200">
                <a:latin typeface="+mn-lt"/>
              </a:rPr>
              <a:pPr algn="r">
                <a:defRPr/>
              </a:pPr>
              <a:t>32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7B0B6-11C1-45D5-96FB-65D758D60FC3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900113" y="720725"/>
            <a:ext cx="4983162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4488" cy="444817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F3AB4-423F-4B9C-94C4-A6287EBE358C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900113" y="720725"/>
            <a:ext cx="4983162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4488" cy="444817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48" r:id="rId2"/>
    <p:sldLayoutId id="2147485449" r:id="rId3"/>
    <p:sldLayoutId id="2147485450" r:id="rId4"/>
    <p:sldLayoutId id="2147485451" r:id="rId5"/>
    <p:sldLayoutId id="2147485452" r:id="rId6"/>
    <p:sldLayoutId id="2147485453" r:id="rId7"/>
    <p:sldLayoutId id="2147485454" r:id="rId8"/>
    <p:sldLayoutId id="2147485455" r:id="rId9"/>
    <p:sldLayoutId id="2147485456" r:id="rId10"/>
    <p:sldLayoutId id="2147485457" r:id="rId11"/>
    <p:sldLayoutId id="2147485458" r:id="rId12"/>
    <p:sldLayoutId id="2147485459" r:id="rId13"/>
    <p:sldLayoutId id="2147485460" r:id="rId14"/>
    <p:sldLayoutId id="214748546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5.png"/><Relationship Id="rId7" Type="http://schemas.openxmlformats.org/officeDocument/2006/relationships/image" Target="../media/image5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6.pn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6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jpeg"/><Relationship Id="rId4" Type="http://schemas.openxmlformats.org/officeDocument/2006/relationships/image" Target="../media/image114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emf"/><Relationship Id="rId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4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jpe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981200" y="914400"/>
            <a:ext cx="54102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ИНСТРУКТАЖ</a:t>
            </a:r>
            <a:br>
              <a:rPr lang="ru-RU" sz="3200" b="1">
                <a:solidFill>
                  <a:srgbClr val="0070C0"/>
                </a:solidFill>
              </a:rPr>
            </a:br>
            <a:r>
              <a:rPr lang="ru-RU" sz="3200" b="1">
                <a:solidFill>
                  <a:srgbClr val="0070C0"/>
                </a:solidFill>
              </a:rPr>
              <a:t>РУКОВОДИТЕЛЕЙ</a:t>
            </a:r>
            <a:br>
              <a:rPr lang="ru-RU" sz="3200" b="1">
                <a:solidFill>
                  <a:srgbClr val="0070C0"/>
                </a:solidFill>
              </a:rPr>
            </a:br>
            <a:r>
              <a:rPr lang="ru-RU" sz="3200" b="1">
                <a:solidFill>
                  <a:srgbClr val="0070C0"/>
                </a:solidFill>
              </a:rPr>
              <a:t>ПУНКТА ПРОВЕДЕНИЯ ЭКЗАМЕНА</a:t>
            </a:r>
            <a:br>
              <a:rPr lang="ru-RU" sz="3200" b="1">
                <a:solidFill>
                  <a:srgbClr val="0070C0"/>
                </a:solidFill>
              </a:rPr>
            </a:b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286000" y="34290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Подготовка пунктов проведения к государственной итоговой аттестации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(Основная технология)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33800" y="5791200"/>
            <a:ext cx="5187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проведения: иностранные языки раздел «Говорение»</a:t>
            </a:r>
          </a:p>
        </p:txBody>
      </p:sp>
      <p:pic>
        <p:nvPicPr>
          <p:cNvPr id="12291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3744913"/>
            <a:ext cx="2684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890838" y="5283200"/>
            <a:ext cx="3309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E2001A"/>
                </a:solidFill>
              </a:rPr>
              <a:t>Рабочее место участника</a:t>
            </a:r>
          </a:p>
        </p:txBody>
      </p:sp>
      <p:pic>
        <p:nvPicPr>
          <p:cNvPr id="12294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8" y="382905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7738" y="3852863"/>
            <a:ext cx="1330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8388" y="4538663"/>
            <a:ext cx="5191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38" y="2500313"/>
            <a:ext cx="1758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525" y="2309813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1554163" y="2851150"/>
            <a:ext cx="17383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E2001A"/>
                </a:solidFill>
              </a:rPr>
              <a:t> Организатор</a:t>
            </a:r>
          </a:p>
        </p:txBody>
      </p:sp>
      <p:pic>
        <p:nvPicPr>
          <p:cNvPr id="12300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3744913"/>
            <a:ext cx="2684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025" y="3829050"/>
            <a:ext cx="519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513" y="3856038"/>
            <a:ext cx="1330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088" y="4538663"/>
            <a:ext cx="5191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Рисунок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3038" y="2541588"/>
            <a:ext cx="488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Рисунок 1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9188" y="2646363"/>
            <a:ext cx="3635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проведения: раздел «Аудирование»</a:t>
            </a:r>
          </a:p>
        </p:txBody>
      </p:sp>
      <p:pic>
        <p:nvPicPr>
          <p:cNvPr id="1331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295400"/>
            <a:ext cx="8201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5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450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738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4103688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028950"/>
            <a:ext cx="6588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660650"/>
            <a:ext cx="11699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4124325"/>
            <a:ext cx="982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688" y="2466975"/>
            <a:ext cx="787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8038" y="2570163"/>
            <a:ext cx="585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675" y="2300288"/>
            <a:ext cx="527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3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1555750"/>
            <a:ext cx="7889875" cy="45751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Организация видеонаблюдения в аудитории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3" y="2097088"/>
            <a:ext cx="4921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5092700"/>
            <a:ext cx="536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Скругленный прямоугольник 95"/>
          <p:cNvSpPr/>
          <p:nvPr/>
        </p:nvSpPr>
        <p:spPr>
          <a:xfrm>
            <a:off x="5418138" y="2159000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446963" y="2895600"/>
            <a:ext cx="374650" cy="11334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7515225" y="3006725"/>
            <a:ext cx="292100" cy="1036638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организатор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2405086" y="2502660"/>
            <a:ext cx="4930643" cy="37364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1700546" y="2135967"/>
            <a:ext cx="1307937" cy="310203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322125" y="2533728"/>
            <a:ext cx="1004865" cy="290584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34421" y="2096646"/>
            <a:ext cx="4668238" cy="3131625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1700156" y="4492252"/>
            <a:ext cx="6030141" cy="74425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6702425" y="2838450"/>
            <a:ext cx="417513" cy="412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flipH="1">
            <a:off x="2959485" y="2482852"/>
            <a:ext cx="4388338" cy="316349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324600" y="3297238"/>
            <a:ext cx="685800" cy="5143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6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МЕСТО ОРГАНИЗАТОРА ДЛЯ ЗАЧИТЫВАНИЯ ПРОТОКОЛА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418138" y="3376613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407025" y="4594225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4322763" y="3398838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4319588" y="2154238"/>
            <a:ext cx="639762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189163" y="4579938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173288" y="3421063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189163" y="2197100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3254375" y="4592638"/>
            <a:ext cx="636588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254375" y="3398838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3254375" y="2168525"/>
            <a:ext cx="636588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4319588" y="4594225"/>
            <a:ext cx="641350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62801" y="3048000"/>
            <a:ext cx="321849" cy="94414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lIns="52688" tIns="26344" rIns="52688" bIns="26344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0123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391402" y="5389147"/>
            <a:ext cx="321849" cy="9906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lIns="52688" tIns="26344" rIns="52688" bIns="26344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Нумерация рабочих мест</a:t>
            </a:r>
          </a:p>
        </p:txBody>
      </p:sp>
      <p:pic>
        <p:nvPicPr>
          <p:cNvPr id="1536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782763"/>
            <a:ext cx="7497763" cy="434498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9138" y="2857500"/>
            <a:ext cx="244475" cy="18224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Б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У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К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ВЫ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88013" y="2857500"/>
            <a:ext cx="12700" cy="19669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3613" y="5692775"/>
            <a:ext cx="1419225" cy="90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34163" y="4824413"/>
            <a:ext cx="828675" cy="89058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580188" y="2613025"/>
            <a:ext cx="882650" cy="138271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7688" y="2613025"/>
            <a:ext cx="290512" cy="1382713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E2001A"/>
                </a:solidFill>
              </a:rPr>
              <a:t>ОРГАНИЗАТОР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4800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3513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5588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4800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95588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3513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09813" y="3649663"/>
            <a:ext cx="1933575" cy="414337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300" b="1" kern="1600" spc="346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ЦИФРЫ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187575" y="4064000"/>
            <a:ext cx="2259013" cy="6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78" name="TextBox 22"/>
          <p:cNvSpPr txBox="1">
            <a:spLocks noChangeArrowheads="1"/>
          </p:cNvSpPr>
          <p:nvPr/>
        </p:nvSpPr>
        <p:spPr bwMode="auto">
          <a:xfrm rot="5400000">
            <a:off x="1641475" y="2914650"/>
            <a:ext cx="5476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3:А</a:t>
            </a:r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 rot="5400000">
            <a:off x="1511301" y="4718050"/>
            <a:ext cx="768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3:Б</a:t>
            </a:r>
          </a:p>
        </p:txBody>
      </p:sp>
      <p:sp>
        <p:nvSpPr>
          <p:cNvPr id="15380" name="TextBox 25"/>
          <p:cNvSpPr txBox="1">
            <a:spLocks noChangeArrowheads="1"/>
          </p:cNvSpPr>
          <p:nvPr/>
        </p:nvSpPr>
        <p:spPr bwMode="auto">
          <a:xfrm rot="5400000">
            <a:off x="2880519" y="3017044"/>
            <a:ext cx="7524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2:А</a:t>
            </a:r>
          </a:p>
        </p:txBody>
      </p:sp>
      <p:sp>
        <p:nvSpPr>
          <p:cNvPr id="15381" name="TextBox 26"/>
          <p:cNvSpPr txBox="1">
            <a:spLocks noChangeArrowheads="1"/>
          </p:cNvSpPr>
          <p:nvPr/>
        </p:nvSpPr>
        <p:spPr bwMode="auto">
          <a:xfrm rot="5400000">
            <a:off x="3002757" y="46283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2:Б</a:t>
            </a:r>
          </a:p>
        </p:txBody>
      </p:sp>
      <p:sp>
        <p:nvSpPr>
          <p:cNvPr id="15382" name="TextBox 27"/>
          <p:cNvSpPr txBox="1">
            <a:spLocks noChangeArrowheads="1"/>
          </p:cNvSpPr>
          <p:nvPr/>
        </p:nvSpPr>
        <p:spPr bwMode="auto">
          <a:xfrm rot="5400000">
            <a:off x="4339432" y="29138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1:А</a:t>
            </a:r>
          </a:p>
        </p:txBody>
      </p:sp>
      <p:sp>
        <p:nvSpPr>
          <p:cNvPr id="15383" name="TextBox 28"/>
          <p:cNvSpPr txBox="1">
            <a:spLocks noChangeArrowheads="1"/>
          </p:cNvSpPr>
          <p:nvPr/>
        </p:nvSpPr>
        <p:spPr bwMode="auto">
          <a:xfrm rot="5400000">
            <a:off x="4339432" y="463470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1:Б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" y="10668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Обозначение каждого рабочего места участника ЕГЭ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заметным номером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Аудитории проведения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782763"/>
            <a:ext cx="7497763" cy="434498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9138" y="2857500"/>
            <a:ext cx="244475" cy="18224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Б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У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К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ВЫ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88013" y="2857500"/>
            <a:ext cx="12700" cy="19669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3613" y="5692775"/>
            <a:ext cx="1419225" cy="90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34163" y="4824413"/>
            <a:ext cx="828675" cy="89058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580188" y="2613025"/>
            <a:ext cx="882650" cy="138271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7688" y="2613025"/>
            <a:ext cx="290512" cy="1382713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E2001A"/>
                </a:solidFill>
              </a:rPr>
              <a:t>ОРГАНИЗАТОР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4800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3513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5588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4800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95588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3513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09813" y="3649663"/>
            <a:ext cx="1933575" cy="414337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300" b="1" kern="1600" spc="346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ЦИФРЫ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187575" y="4064000"/>
            <a:ext cx="2259013" cy="6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402" name="TextBox 22"/>
          <p:cNvSpPr txBox="1">
            <a:spLocks noChangeArrowheads="1"/>
          </p:cNvSpPr>
          <p:nvPr/>
        </p:nvSpPr>
        <p:spPr bwMode="auto">
          <a:xfrm rot="5400000">
            <a:off x="1641475" y="2914650"/>
            <a:ext cx="5476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3:А</a:t>
            </a:r>
          </a:p>
        </p:txBody>
      </p:sp>
      <p:sp>
        <p:nvSpPr>
          <p:cNvPr id="16403" name="TextBox 24"/>
          <p:cNvSpPr txBox="1">
            <a:spLocks noChangeArrowheads="1"/>
          </p:cNvSpPr>
          <p:nvPr/>
        </p:nvSpPr>
        <p:spPr bwMode="auto">
          <a:xfrm rot="5400000">
            <a:off x="1511301" y="4718050"/>
            <a:ext cx="768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3:Б</a:t>
            </a:r>
          </a:p>
        </p:txBody>
      </p:sp>
      <p:sp>
        <p:nvSpPr>
          <p:cNvPr id="16404" name="TextBox 25"/>
          <p:cNvSpPr txBox="1">
            <a:spLocks noChangeArrowheads="1"/>
          </p:cNvSpPr>
          <p:nvPr/>
        </p:nvSpPr>
        <p:spPr bwMode="auto">
          <a:xfrm rot="5400000">
            <a:off x="2880519" y="3017044"/>
            <a:ext cx="7524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2:А</a:t>
            </a:r>
          </a:p>
        </p:txBody>
      </p:sp>
      <p:sp>
        <p:nvSpPr>
          <p:cNvPr id="16405" name="TextBox 26"/>
          <p:cNvSpPr txBox="1">
            <a:spLocks noChangeArrowheads="1"/>
          </p:cNvSpPr>
          <p:nvPr/>
        </p:nvSpPr>
        <p:spPr bwMode="auto">
          <a:xfrm rot="5400000">
            <a:off x="3002757" y="46283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2:Б</a:t>
            </a:r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 rot="5400000">
            <a:off x="4339432" y="29138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1:А</a:t>
            </a:r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 rot="5400000">
            <a:off x="4339432" y="463470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1:Б</a:t>
            </a:r>
          </a:p>
        </p:txBody>
      </p:sp>
      <p:pic>
        <p:nvPicPr>
          <p:cNvPr id="16408" name="Рисунок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14800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" y="9906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Часы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находящиеся в поле зрения участников ЕГЭ, в каждой аудитории с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проведением проверки их работоспособности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838200"/>
          <a:ext cx="4264025" cy="5740400"/>
        </p:xfrm>
        <a:graphic>
          <a:graphicData uri="http://schemas.openxmlformats.org/drawingml/2006/table">
            <a:tbl>
              <a:tblPr/>
              <a:tblGrid>
                <a:gridCol w="238125"/>
                <a:gridCol w="893763"/>
                <a:gridCol w="228600"/>
                <a:gridCol w="219075"/>
                <a:gridCol w="876300"/>
                <a:gridCol w="219075"/>
                <a:gridCol w="219075"/>
                <a:gridCol w="219075"/>
                <a:gridCol w="877887"/>
                <a:gridCol w="273050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Доска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 учителя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Ряд А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Ряд Б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Ряд В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79" name="Заголовок 1"/>
          <p:cNvSpPr>
            <a:spLocks noGrp="1"/>
          </p:cNvSpPr>
          <p:nvPr>
            <p:ph type="title"/>
          </p:nvPr>
        </p:nvSpPr>
        <p:spPr>
          <a:xfrm>
            <a:off x="4876800" y="533400"/>
            <a:ext cx="4114800" cy="1447800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 </a:t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2800" smtClean="0">
                <a:solidFill>
                  <a:schemeClr val="bg1"/>
                </a:solidFill>
              </a:rPr>
              <a:t>Рекомендуемая схема нумерации мест в аудиториях ППЭ </a:t>
            </a:r>
            <a:r>
              <a:rPr lang="ru-RU" sz="2800" smtClean="0"/>
              <a:t> 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600200"/>
            <a:ext cx="3962400" cy="25781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Подготовка аудиторий ППЭ</a:t>
            </a:r>
          </a:p>
        </p:txBody>
      </p:sp>
      <p:pic>
        <p:nvPicPr>
          <p:cNvPr id="1843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025" y="1695450"/>
            <a:ext cx="2032000" cy="2482850"/>
          </a:xfrm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1676400"/>
            <a:ext cx="144938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457200" y="3276600"/>
            <a:ext cx="381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  <a:cs typeface="Times New Roman" pitchFamily="18" charset="0"/>
              </a:rPr>
              <a:t>Закрыты стенды, плакаты  со справочно-познавательной информацией по соответствующим учебным предметам</a:t>
            </a:r>
          </a:p>
        </p:txBody>
      </p:sp>
      <p:pic>
        <p:nvPicPr>
          <p:cNvPr id="18439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438" y="1909763"/>
            <a:ext cx="1235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905000"/>
            <a:ext cx="12303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238" y="1695450"/>
            <a:ext cx="19732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67200" y="1143000"/>
            <a:ext cx="47244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3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121920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Прямоугольник 13"/>
          <p:cNvSpPr>
            <a:spLocks noChangeArrowheads="1"/>
          </p:cNvSpPr>
          <p:nvPr/>
        </p:nvSpPr>
        <p:spPr bwMode="auto">
          <a:xfrm>
            <a:off x="4343400" y="1219200"/>
            <a:ext cx="30384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Отдельное  рабочее место, </a:t>
            </a:r>
          </a:p>
          <a:p>
            <a:pPr algn="just"/>
            <a:r>
              <a:rPr lang="ru-RU" sz="1600">
                <a:solidFill>
                  <a:srgbClr val="0070C0"/>
                </a:solidFill>
              </a:rPr>
              <a:t>черновики из расчета по 2 листа на каждого участника ЕГЭ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3733800"/>
            <a:ext cx="4724400" cy="15160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6" name="Рисунок 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733800"/>
            <a:ext cx="1136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572000"/>
            <a:ext cx="806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67200" y="5359400"/>
            <a:ext cx="4724400" cy="1498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9" name="Рисунок 1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410200"/>
            <a:ext cx="9556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Прямоугольник 20"/>
          <p:cNvSpPr>
            <a:spLocks noChangeArrowheads="1"/>
          </p:cNvSpPr>
          <p:nvPr/>
        </p:nvSpPr>
        <p:spPr bwMode="auto">
          <a:xfrm>
            <a:off x="4495800" y="5486400"/>
            <a:ext cx="2990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Помещения,  </a:t>
            </a:r>
          </a:p>
          <a:p>
            <a:pPr algn="just"/>
            <a:r>
              <a:rPr lang="ru-RU" sz="1600">
                <a:solidFill>
                  <a:srgbClr val="0070C0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4419600"/>
            <a:ext cx="3962400" cy="224155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52" name="Рисунок 2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495800"/>
            <a:ext cx="15970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Рисунок 2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4495800"/>
            <a:ext cx="13525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Прямоугольник 24"/>
          <p:cNvSpPr>
            <a:spLocks noChangeArrowheads="1"/>
          </p:cNvSpPr>
          <p:nvPr/>
        </p:nvSpPr>
        <p:spPr bwMode="auto">
          <a:xfrm>
            <a:off x="468313" y="6022975"/>
            <a:ext cx="4127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>
                <a:solidFill>
                  <a:srgbClr val="0070C0"/>
                </a:solidFill>
                <a:cs typeface="Times New Roman" pitchFamily="18" charset="0"/>
              </a:rPr>
              <a:t>Разместить предупреждения о ведении видеонаблюдения</a:t>
            </a:r>
          </a:p>
        </p:txBody>
      </p:sp>
      <p:pic>
        <p:nvPicPr>
          <p:cNvPr id="18455" name="Рисунок 1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1676400"/>
            <a:ext cx="19827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267200" y="2286000"/>
            <a:ext cx="4724400" cy="1371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7" name="Прямоугольник 16"/>
          <p:cNvSpPr>
            <a:spLocks noChangeArrowheads="1"/>
          </p:cNvSpPr>
          <p:nvPr/>
        </p:nvSpPr>
        <p:spPr bwMode="auto">
          <a:xfrm>
            <a:off x="6400800" y="3810000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Часы, находящиеся в поле зрения участников ГИА, и черные гелевые ручки</a:t>
            </a:r>
          </a:p>
        </p:txBody>
      </p:sp>
      <p:sp>
        <p:nvSpPr>
          <p:cNvPr id="18458" name="Прямоугольник 16"/>
          <p:cNvSpPr>
            <a:spLocks noChangeArrowheads="1"/>
          </p:cNvSpPr>
          <p:nvPr/>
        </p:nvSpPr>
        <p:spPr bwMode="auto">
          <a:xfrm>
            <a:off x="6019800" y="2362200"/>
            <a:ext cx="28956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Стол, находящий в зоне видимости камер видеонаблюдения, для осуществления раскладки и упаковки ЭМ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3048000"/>
            <a:ext cx="866168" cy="52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60" name="Рисунок 2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3400" y="2286000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16938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Техническое оснащение аудиторий ППЭ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2667000"/>
            <a:ext cx="8534400" cy="1320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/>
              <a:t>При проведении </a:t>
            </a:r>
            <a:r>
              <a:rPr lang="ru-RU" sz="2000" b="1" i="1">
                <a:solidFill>
                  <a:srgbClr val="0070C0"/>
                </a:solidFill>
              </a:rPr>
              <a:t>ЕГЭ по иностранным языкам (раздел «Говорение») </a:t>
            </a:r>
            <a:r>
              <a:rPr lang="ru-RU" sz="2000"/>
              <a:t>аудитории оборудуются </a:t>
            </a:r>
            <a:r>
              <a:rPr lang="ru-RU" sz="2000" b="1" i="1">
                <a:solidFill>
                  <a:srgbClr val="0070C0"/>
                </a:solidFill>
              </a:rPr>
              <a:t>компьютерами</a:t>
            </a:r>
            <a:r>
              <a:rPr lang="ru-RU" sz="2000"/>
              <a:t> (ноутбуками) </a:t>
            </a:r>
            <a:r>
              <a:rPr lang="ru-RU" sz="2000" b="1" i="1">
                <a:solidFill>
                  <a:srgbClr val="0070C0"/>
                </a:solidFill>
              </a:rPr>
              <a:t>с установленным программным обеспечением и подключенной гарнитурой (наушники с микрофоном), средствами цифровой аудиозаписи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4495800"/>
            <a:ext cx="85344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i="1">
                <a:solidFill>
                  <a:srgbClr val="0070C0"/>
                </a:solidFill>
              </a:rPr>
              <a:t>Аудитории</a:t>
            </a:r>
            <a:r>
              <a:rPr lang="ru-RU" sz="2000"/>
              <a:t>, выделяемые для проведения раздела «</a:t>
            </a:r>
            <a:r>
              <a:rPr lang="ru-RU" sz="2000" b="1" i="1">
                <a:solidFill>
                  <a:srgbClr val="0070C0"/>
                </a:solidFill>
              </a:rPr>
              <a:t>Аудирование</a:t>
            </a:r>
            <a:r>
              <a:rPr lang="ru-RU" sz="2000"/>
              <a:t>», оборудуются </a:t>
            </a:r>
            <a:r>
              <a:rPr lang="ru-RU" sz="2000" b="1" i="1">
                <a:solidFill>
                  <a:srgbClr val="0070C0"/>
                </a:solidFill>
              </a:rPr>
              <a:t>средствами воспроизведения аудионосителей</a:t>
            </a:r>
            <a:endParaRPr lang="ru-RU" sz="2000" b="1" i="1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1219200"/>
            <a:ext cx="85344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/>
              <a:t>При проведении ЕГЭ для </a:t>
            </a:r>
            <a:r>
              <a:rPr lang="ru-RU" sz="2000" b="1" i="1">
                <a:solidFill>
                  <a:srgbClr val="0070C0"/>
                </a:solidFill>
              </a:rPr>
              <a:t>участников с ОВЗ, детей-инвалидов и инвалидов </a:t>
            </a:r>
            <a:r>
              <a:rPr lang="ru-RU" sz="2000"/>
              <a:t>(</a:t>
            </a:r>
            <a:r>
              <a:rPr lang="ru-RU" sz="2000" i="1"/>
              <a:t>при необходимости</a:t>
            </a:r>
            <a:r>
              <a:rPr lang="ru-RU" sz="2000"/>
              <a:t>) аудитории оборудуются </a:t>
            </a:r>
            <a:r>
              <a:rPr lang="ru-RU" sz="2000" b="1" i="1">
                <a:solidFill>
                  <a:srgbClr val="0070C0"/>
                </a:solidFill>
              </a:rPr>
              <a:t>специальными техническими средствами</a:t>
            </a:r>
            <a:endParaRPr lang="ru-RU" sz="2000" b="1" i="1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Подготовка ППЭ для участников с ОВЗ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638300"/>
            <a:ext cx="2763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3273425"/>
            <a:ext cx="612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88" y="3070225"/>
            <a:ext cx="8588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125" y="1638300"/>
            <a:ext cx="43767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5572125" y="2486025"/>
            <a:ext cx="17605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аудитории на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1-м этаже</a:t>
            </a:r>
          </a:p>
        </p:txBody>
      </p:sp>
      <p:pic>
        <p:nvPicPr>
          <p:cNvPr id="20488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8325" y="3279775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8325" y="2973388"/>
            <a:ext cx="371475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9950" y="3046413"/>
            <a:ext cx="6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3888" y="3046413"/>
            <a:ext cx="79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9525" y="2505075"/>
            <a:ext cx="5159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9050" y="2614613"/>
            <a:ext cx="5270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1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0163" y="2609850"/>
            <a:ext cx="466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Прямоугольник 15"/>
          <p:cNvSpPr>
            <a:spLocks noChangeArrowheads="1"/>
          </p:cNvSpPr>
          <p:nvPr/>
        </p:nvSpPr>
        <p:spPr bwMode="auto">
          <a:xfrm>
            <a:off x="533400" y="4635500"/>
            <a:ext cx="82359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>
                <a:solidFill>
                  <a:srgbClr val="006AB3"/>
                </a:solidFill>
              </a:rPr>
              <a:t>ПАНДУСЫ</a:t>
            </a:r>
            <a:r>
              <a:rPr lang="ru-RU">
                <a:solidFill>
                  <a:srgbClr val="E2001A"/>
                </a:solidFill>
              </a:rPr>
              <a:t>           </a:t>
            </a:r>
            <a:r>
              <a:rPr lang="ru-RU" b="1">
                <a:solidFill>
                  <a:srgbClr val="E2001A"/>
                </a:solidFill>
              </a:rPr>
              <a:t>АУДИТОРИЯ РАСПОЛАГАЕТСЯ НА ПЕРВОМ ЭТАЖЕ</a:t>
            </a:r>
            <a:r>
              <a:rPr lang="ru-RU">
                <a:solidFill>
                  <a:srgbClr val="E2001A"/>
                </a:solidFill>
              </a:rPr>
              <a:t/>
            </a:r>
            <a:br>
              <a:rPr lang="ru-RU">
                <a:solidFill>
                  <a:srgbClr val="E2001A"/>
                </a:solidFill>
              </a:rPr>
            </a:br>
            <a:r>
              <a:rPr lang="ru-RU">
                <a:solidFill>
                  <a:srgbClr val="006AB3"/>
                </a:solidFill>
              </a:rPr>
              <a:t>ПОРУЧНИ 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РАСШИРЕННЫЕ ДВЕРНЫЕ ПРОЕМЫ 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ЛИФТЫ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СПЕЦИАЛЬНЫЕ КРЕСЛА И ДРУГИЕ ПРИСПОСОБЛЕНИЯ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Аудитории для участников ГИА с ОВЗ</a:t>
            </a:r>
          </a:p>
        </p:txBody>
      </p:sp>
      <p:pic>
        <p:nvPicPr>
          <p:cNvPr id="2150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371600"/>
            <a:ext cx="82010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025" y="2892425"/>
            <a:ext cx="6334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1951" y="2510614"/>
            <a:ext cx="3505500" cy="306732"/>
          </a:xfrm>
          <a:prstGeom prst="rect">
            <a:avLst/>
          </a:prstGeom>
          <a:noFill/>
          <a:ln>
            <a:solidFill>
              <a:srgbClr val="E2001A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52688" tIns="26344" rIns="52688" bIns="26344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E2001A"/>
                </a:solidFill>
              </a:rPr>
              <a:t>Не более 12 человек в аудитории</a:t>
            </a:r>
          </a:p>
        </p:txBody>
      </p:sp>
      <p:pic>
        <p:nvPicPr>
          <p:cNvPr id="21512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25" y="4243388"/>
            <a:ext cx="68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0938" y="3719513"/>
            <a:ext cx="1116012" cy="12842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21514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5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9450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0738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25" y="4103688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538" y="3217863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6588" y="4003675"/>
            <a:ext cx="3937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675" y="2239963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4075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Пункт проведения экзамена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3581400"/>
            <a:ext cx="85344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ППЭ, утверждаются </a:t>
            </a:r>
            <a:r>
              <a:rPr lang="ru-RU" sz="2000" dirty="0"/>
              <a:t>департаментом образования по согласованию с ГЭК</a:t>
            </a:r>
          </a:p>
        </p:txBody>
      </p:sp>
      <p:sp>
        <p:nvSpPr>
          <p:cNvPr id="2" name="Прямоугольник 10"/>
          <p:cNvSpPr>
            <a:spLocks noChangeArrowheads="1"/>
          </p:cNvSpPr>
          <p:nvPr/>
        </p:nvSpPr>
        <p:spPr bwMode="auto">
          <a:xfrm>
            <a:off x="457200" y="1371600"/>
            <a:ext cx="1295400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ППЭ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ОО</a:t>
            </a:r>
          </a:p>
        </p:txBody>
      </p:sp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1905000" y="1524000"/>
            <a:ext cx="1295400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ППЭ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на дому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95600" y="990600"/>
            <a:ext cx="40386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Экзамены проводятся в ППЭ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3352800" y="1524000"/>
            <a:ext cx="3581400" cy="1323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ППЭ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специальных учебно-воспитательных учреждениях закрытого типа</a:t>
            </a:r>
            <a:endParaRPr lang="ru-RU" sz="20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" y="2895600"/>
            <a:ext cx="85344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ППЭ –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не менее 15 участников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7086600" y="1371600"/>
            <a:ext cx="15240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ППЭ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лечебные учреждения</a:t>
            </a:r>
            <a:endParaRPr lang="ru-RU" sz="2000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" y="4267200"/>
            <a:ext cx="85344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Экзамены в форме ЕГЭ и ГВЭ могут проводиться в одном ППЭ</a:t>
            </a:r>
            <a:endParaRPr lang="ru-RU" sz="20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4953000"/>
            <a:ext cx="85344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Аудитории для проведения ГВЭ должны быть изолированы от аудиторий для проведения ЕГЭ</a:t>
            </a:r>
            <a:endParaRPr lang="ru-RU" sz="2000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5867400"/>
            <a:ext cx="85344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Максимальное количество участников в аудитории –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15 человек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Особенности организации ППЭ для участников 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09800" y="1143000"/>
            <a:ext cx="6727825" cy="1427163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88900" indent="-88900">
              <a:buFont typeface="Arial" charset="0"/>
              <a:buNone/>
              <a:defRPr/>
            </a:pPr>
            <a:r>
              <a:rPr lang="ru-RU" sz="2000">
                <a:solidFill>
                  <a:schemeClr val="tx1"/>
                </a:solidFill>
              </a:rPr>
              <a:t>беспрепятственный доступ в ППЭ (наличие пандусов, поручней, расширенных дверей, лифтов, при отсутствии лифтов аудитория располагается на первом этаже; наличие специальных кресел и других приспособлений)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1498600"/>
            <a:ext cx="14986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835275"/>
            <a:ext cx="1662113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25713" y="2835275"/>
            <a:ext cx="6411912" cy="1185863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buFont typeface="Arial" charset="0"/>
              <a:buNone/>
              <a:defRPr/>
            </a:pPr>
            <a:r>
              <a:rPr lang="ru-RU" sz="2000">
                <a:solidFill>
                  <a:schemeClr val="tx1"/>
                </a:solidFill>
              </a:rPr>
              <a:t>наличие помещения для организации питания и перерывов для медико-профилактических процедур</a:t>
            </a:r>
          </a:p>
        </p:txBody>
      </p:sp>
      <p:pic>
        <p:nvPicPr>
          <p:cNvPr id="22535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800" y="4286250"/>
            <a:ext cx="159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4325" y="4097338"/>
            <a:ext cx="12096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14313" y="4462463"/>
            <a:ext cx="5830887" cy="771525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buFont typeface="Arial" charset="0"/>
              <a:buNone/>
              <a:tabLst>
                <a:tab pos="0" algn="l"/>
              </a:tabLst>
              <a:defRPr/>
            </a:pPr>
            <a:r>
              <a:rPr lang="ru-RU" sz="2000">
                <a:solidFill>
                  <a:schemeClr val="tx1"/>
                </a:solidFill>
              </a:rPr>
              <a:t>количество рабочих мест в аудитории не должно превышать 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5518150"/>
            <a:ext cx="6997700" cy="819150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buFont typeface="Arial" charset="0"/>
              <a:buNone/>
              <a:defRPr/>
            </a:pPr>
            <a:r>
              <a:rPr lang="ru-RU" sz="2000">
                <a:solidFill>
                  <a:schemeClr val="tx1"/>
                </a:solidFill>
              </a:rPr>
              <a:t>продолжительность экзамена для участника с ОВЗ, инвалидов и детей-инвалидов  увеличивается на 1,5 часа</a:t>
            </a:r>
            <a:r>
              <a:rPr lang="ru-RU" sz="18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Специализированные условия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525962"/>
          </a:xfrm>
        </p:spPr>
        <p:txBody>
          <a:bodyPr/>
          <a:lstStyle/>
          <a:p>
            <a:r>
              <a:rPr lang="ru-RU" sz="1800" smtClean="0"/>
              <a:t>звукоусиливающая аппаратура как коллективного, так и индивидуального пользования</a:t>
            </a:r>
          </a:p>
          <a:p>
            <a:r>
              <a:rPr lang="ru-RU" sz="1800" smtClean="0"/>
              <a:t>на каждый рабочий стол необходимое количество правил по заполнению бланков ЕГЭ</a:t>
            </a:r>
          </a:p>
          <a:p>
            <a:r>
              <a:rPr lang="ru-RU" sz="1800" smtClean="0"/>
              <a:t>привлекается ассистент-сурдопереводчик</a:t>
            </a:r>
          </a:p>
          <a:p>
            <a:r>
              <a:rPr lang="ru-RU" sz="1800" smtClean="0"/>
              <a:t>ГВЭ по всем предметам по желанию участников проводится в письменной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62063"/>
            <a:ext cx="8113713" cy="417512"/>
          </a:xfrm>
          <a:prstGeom prst="rect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Для глухих и слабослышащих участников экзамена</a:t>
            </a:r>
          </a:p>
        </p:txBody>
      </p:sp>
      <p:pic>
        <p:nvPicPr>
          <p:cNvPr id="2355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3863975"/>
            <a:ext cx="23066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4221163"/>
            <a:ext cx="19542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5025" y="4221163"/>
            <a:ext cx="22764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Специализированные условия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65138" y="1600200"/>
            <a:ext cx="8450262" cy="4841875"/>
          </a:xfrm>
        </p:spPr>
        <p:txBody>
          <a:bodyPr/>
          <a:lstStyle/>
          <a:p>
            <a:pPr algn="just"/>
            <a:r>
              <a:rPr lang="ru-RU" sz="2000" smtClean="0"/>
              <a:t>письменные задания могут выполнятся на компьютере со специализированным программным обеспечением  </a:t>
            </a:r>
          </a:p>
          <a:p>
            <a:pPr algn="just">
              <a:buFontTx/>
              <a:buNone/>
            </a:pPr>
            <a:r>
              <a:rPr lang="ru-RU" sz="2000" smtClean="0"/>
              <a:t>В аудиториях ППЭ устанавливаются компьютеры, не имеющие выхода в Интернет, и не содержащие информации по сдаваемому учебному предмету</a:t>
            </a:r>
          </a:p>
          <a:p>
            <a:pPr algn="just">
              <a:buFontTx/>
              <a:buNone/>
            </a:pPr>
            <a:endParaRPr lang="ru-RU" sz="2000" smtClean="0"/>
          </a:p>
          <a:p>
            <a:pPr algn="just"/>
            <a:r>
              <a:rPr lang="ru-RU" sz="2000" smtClean="0"/>
              <a:t>перенос ответов участника с компьютера в бланки ответов осуществляется ассистентом</a:t>
            </a:r>
          </a:p>
          <a:p>
            <a:pPr algn="just"/>
            <a:endParaRPr lang="ru-RU" sz="2000" smtClean="0"/>
          </a:p>
          <a:p>
            <a:pPr algn="just"/>
            <a:r>
              <a:rPr lang="ru-RU" sz="2000" smtClean="0"/>
              <a:t>ГВЭ по всем учебным предметам по желанию участников выполняется в устной форме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990600"/>
            <a:ext cx="8458200" cy="381000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Для участников экзамена с нарушениями опорно-двигательного аппарата </a:t>
            </a:r>
          </a:p>
        </p:txBody>
      </p:sp>
      <p:pic>
        <p:nvPicPr>
          <p:cNvPr id="2458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23018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57800"/>
            <a:ext cx="19669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9188" y="5181600"/>
            <a:ext cx="1995487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</a:rPr>
              <a:t>Специализированные условия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958138" cy="35798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smtClean="0"/>
              <a:t>экзаменационные материалы предоставляются в увеличенном размере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smtClean="0"/>
              <a:t>В аудитории предусматривается наличие увеличительных устройств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00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smtClean="0"/>
              <a:t>Копирование ЭМ происходит вдень экзамена в присутствии члена ГЭК и руководителя ППЭ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000" smtClean="0"/>
          </a:p>
          <a:p>
            <a:pPr>
              <a:lnSpc>
                <a:spcPct val="90000"/>
              </a:lnSpc>
              <a:defRPr/>
            </a:pPr>
            <a:r>
              <a:rPr lang="ru-RU" sz="2000" smtClean="0"/>
              <a:t>технические средства для масштабирования КИМ и бланков регистрации и бланков № 1 до формата A3</a:t>
            </a:r>
          </a:p>
          <a:p>
            <a:pPr>
              <a:lnSpc>
                <a:spcPct val="90000"/>
              </a:lnSpc>
              <a:defRPr/>
            </a:pPr>
            <a:endParaRPr lang="ru-RU" sz="2000" smtClean="0"/>
          </a:p>
          <a:p>
            <a:pPr>
              <a:lnSpc>
                <a:spcPct val="90000"/>
              </a:lnSpc>
              <a:defRPr/>
            </a:pPr>
            <a:r>
              <a:rPr lang="ru-RU" sz="2000" smtClean="0"/>
              <a:t>освещенность каждого рабочего места должна быть равномерной </a:t>
            </a:r>
            <a:br>
              <a:rPr lang="ru-RU" sz="2000" smtClean="0"/>
            </a:br>
            <a:r>
              <a:rPr lang="ru-RU" sz="2000" smtClean="0"/>
              <a:t>и не ниже 300 люкс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914400"/>
            <a:ext cx="8153400" cy="381000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Для слабовидящих участников экзамена </a:t>
            </a:r>
          </a:p>
        </p:txBody>
      </p:sp>
      <p:pic>
        <p:nvPicPr>
          <p:cNvPr id="25605" name="Рисунок 6"/>
          <p:cNvPicPr>
            <a:picLocks noChangeAspect="1"/>
          </p:cNvPicPr>
          <p:nvPr/>
        </p:nvPicPr>
        <p:blipFill>
          <a:blip r:embed="rId2" cstate="print"/>
          <a:srcRect b="38086"/>
          <a:stretch>
            <a:fillRect/>
          </a:stretch>
        </p:blipFill>
        <p:spPr bwMode="auto">
          <a:xfrm>
            <a:off x="609600" y="5400675"/>
            <a:ext cx="1741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5105400"/>
            <a:ext cx="1363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5424488"/>
            <a:ext cx="13096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Специализированные условия</a:t>
            </a:r>
            <a:br>
              <a:rPr lang="ru-RU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26628" name="Объект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678363"/>
          </a:xfrm>
        </p:spPr>
        <p:txBody>
          <a:bodyPr/>
          <a:lstStyle/>
          <a:p>
            <a:r>
              <a:rPr lang="ru-RU" sz="2000" smtClean="0"/>
              <a:t>экзаменационные материалы оформляются рельефно-точечным шрифтом Брайля или в виде электронного документа, доступного с помощью компьютера</a:t>
            </a:r>
          </a:p>
          <a:p>
            <a:r>
              <a:rPr lang="ru-RU" sz="2000" smtClean="0"/>
              <a:t>письменная экзаменационная работа выполняется рельефно-точечным шрифтом Брайля или на компьютере</a:t>
            </a:r>
          </a:p>
          <a:p>
            <a:r>
              <a:rPr lang="ru-RU" sz="2000" smtClean="0"/>
              <a:t>на каждый рабочий стол необходимое количество черновиков по системе Брайля</a:t>
            </a:r>
          </a:p>
          <a:p>
            <a:r>
              <a:rPr lang="ru-RU" sz="2000" smtClean="0"/>
              <a:t>на каждый рабочий стол необходимое количество правил по заполнению ответов на задания ЕГЭ</a:t>
            </a:r>
          </a:p>
          <a:p>
            <a:r>
              <a:rPr lang="ru-RU" sz="2000" smtClean="0"/>
              <a:t>ГВЭ по всем предметам по желанию участников проводится в устной форме</a:t>
            </a: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457200" y="914400"/>
            <a:ext cx="8228013" cy="361950"/>
          </a:xfrm>
          <a:prstGeom prst="rect">
            <a:avLst/>
          </a:prstGeom>
          <a:solidFill>
            <a:srgbClr val="FF9933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52688" tIns="26344" rIns="52688" bIns="26344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Для слепых участников экзамена</a:t>
            </a:r>
          </a:p>
        </p:txBody>
      </p:sp>
      <p:pic>
        <p:nvPicPr>
          <p:cNvPr id="2663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13" y="4872038"/>
            <a:ext cx="17176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5270500"/>
            <a:ext cx="215265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2688" y="5270500"/>
            <a:ext cx="143351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3400" y="1143000"/>
            <a:ext cx="6856413" cy="792163"/>
          </a:xfrm>
          <a:prstGeom prst="rect">
            <a:avLst/>
          </a:prstGeom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Устный и письменный экзамены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проводится в два дня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5338"/>
            <a:ext cx="8458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1676" y="2129196"/>
            <a:ext cx="3757225" cy="468197"/>
          </a:xfrm>
          <a:prstGeom prst="rect">
            <a:avLst/>
          </a:prstGeom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3275013"/>
            <a:ext cx="7248525" cy="317341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2765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825" y="3502025"/>
            <a:ext cx="24590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8513" y="3475038"/>
            <a:ext cx="20812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3488" y="3275013"/>
            <a:ext cx="192246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2888" y="4043363"/>
            <a:ext cx="1712912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6950" y="4141788"/>
            <a:ext cx="16827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9775" y="5622925"/>
            <a:ext cx="2909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1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68450" y="5262563"/>
            <a:ext cx="16017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2363" y="5219700"/>
            <a:ext cx="1431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Box 2"/>
          <p:cNvSpPr txBox="1">
            <a:spLocks noChangeArrowheads="1"/>
          </p:cNvSpPr>
          <p:nvPr/>
        </p:nvSpPr>
        <p:spPr bwMode="auto">
          <a:xfrm>
            <a:off x="457200" y="609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</a:rPr>
              <a:t>Особенности проведения ГИА- иностранные языки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20125" cy="268288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Основные технологические решения</a:t>
            </a:r>
          </a:p>
        </p:txBody>
      </p:sp>
      <p:sp>
        <p:nvSpPr>
          <p:cNvPr id="28675" name="Нижний колонтитул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2688" tIns="26344" rIns="52688" bIns="26344"/>
          <a:lstStyle/>
          <a:p>
            <a:r>
              <a:rPr lang="ru-RU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066800"/>
            <a:ext cx="7750175" cy="2586038"/>
          </a:xfrm>
          <a:prstGeom prst="rect">
            <a:avLst/>
          </a:prstGeom>
        </p:spPr>
        <p:txBody>
          <a:bodyPr lIns="91424" tIns="45712" rIns="91424" bIns="45712" anchor="ctr">
            <a:spAutoFit/>
          </a:bodyPr>
          <a:lstStyle/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Экзамен проводится в форме </a:t>
            </a:r>
            <a:r>
              <a:rPr lang="ru-RU" sz="2200" b="1" i="1" dirty="0">
                <a:cs typeface="Times New Roman" pitchFamily="18" charset="0"/>
              </a:rPr>
              <a:t>монологических высказываний</a:t>
            </a:r>
            <a:endParaRPr lang="en-US" sz="2200" b="1" i="1" dirty="0">
              <a:cs typeface="Times New Roman" pitchFamily="18" charset="0"/>
            </a:endParaRP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Проверяются навыки </a:t>
            </a:r>
            <a:r>
              <a:rPr lang="ru-RU" sz="2200" b="1" i="1" dirty="0">
                <a:cs typeface="Times New Roman" pitchFamily="18" charset="0"/>
              </a:rPr>
              <a:t>спонтанной</a:t>
            </a:r>
            <a:r>
              <a:rPr lang="ru-RU" sz="2200" dirty="0">
                <a:cs typeface="Times New Roman" pitchFamily="18" charset="0"/>
              </a:rPr>
              <a:t> речи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Участник самостоятельно сдает экзамен на </a:t>
            </a:r>
            <a:r>
              <a:rPr lang="ru-RU" sz="2200" b="1" i="1" dirty="0">
                <a:cs typeface="Times New Roman" pitchFamily="18" charset="0"/>
              </a:rPr>
              <a:t>компьютере с гарнитурой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2867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488" y="454183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3995738" y="4511675"/>
            <a:ext cx="1223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2601913" y="4721225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614988" y="4721225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44719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79450" y="4414838"/>
            <a:ext cx="78581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Прямоугольник 12"/>
          <p:cNvSpPr>
            <a:spLocks noChangeArrowheads="1"/>
          </p:cNvSpPr>
          <p:nvPr/>
        </p:nvSpPr>
        <p:spPr bwMode="auto">
          <a:xfrm>
            <a:off x="6245225" y="5621338"/>
            <a:ext cx="2233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28684" name="Прямоугольник 13"/>
          <p:cNvSpPr>
            <a:spLocks noChangeArrowheads="1"/>
          </p:cNvSpPr>
          <p:nvPr/>
        </p:nvSpPr>
        <p:spPr bwMode="auto">
          <a:xfrm>
            <a:off x="3276600" y="5651500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28685" name="Прямоугольник 14"/>
          <p:cNvSpPr>
            <a:spLocks noChangeArrowheads="1"/>
          </p:cNvSpPr>
          <p:nvPr/>
        </p:nvSpPr>
        <p:spPr bwMode="auto">
          <a:xfrm>
            <a:off x="463550" y="5692775"/>
            <a:ext cx="266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Участник устного экзамена</a:t>
            </a:r>
          </a:p>
        </p:txBody>
      </p:sp>
      <p:sp>
        <p:nvSpPr>
          <p:cNvPr id="28686" name="Номер слайда 1"/>
          <p:cNvSpPr txBox="1">
            <a:spLocks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r" eaLnBrk="1" hangingPunct="1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Техническое обеспечение ППЭ</a:t>
            </a:r>
            <a:b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Иностранные языки «Говорение»</a:t>
            </a:r>
            <a:b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</a:br>
            <a:endParaRPr lang="ru-RU" sz="280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29699" name="Группа 6"/>
          <p:cNvGrpSpPr>
            <a:grpSpLocks/>
          </p:cNvGrpSpPr>
          <p:nvPr/>
        </p:nvGrpSpPr>
        <p:grpSpPr bwMode="auto">
          <a:xfrm>
            <a:off x="385763" y="1573213"/>
            <a:ext cx="3495675" cy="2343150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9724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3" cstate="print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29725" name="Прямоугольник 14"/>
            <p:cNvSpPr>
              <a:spLocks noChangeArrowheads="1"/>
            </p:cNvSpPr>
            <p:nvPr/>
          </p:nvSpPr>
          <p:spPr bwMode="auto">
            <a:xfrm>
              <a:off x="154619" y="2904943"/>
              <a:ext cx="1948918" cy="692497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29726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29727" name="Прямоугольник 18"/>
            <p:cNvSpPr>
              <a:spLocks noChangeArrowheads="1"/>
            </p:cNvSpPr>
            <p:nvPr/>
          </p:nvSpPr>
          <p:spPr bwMode="auto">
            <a:xfrm>
              <a:off x="1857595" y="2492896"/>
              <a:ext cx="1386889" cy="292388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9728" name="Прямоугольник 20"/>
            <p:cNvSpPr>
              <a:spLocks noChangeArrowheads="1"/>
            </p:cNvSpPr>
            <p:nvPr/>
          </p:nvSpPr>
          <p:spPr bwMode="auto">
            <a:xfrm>
              <a:off x="269919" y="3580276"/>
              <a:ext cx="3046434" cy="338554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>
                  <a:solidFill>
                    <a:srgbClr val="0070C0"/>
                  </a:solidFill>
                  <a:latin typeface="Verdana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29700" name="Группа 5"/>
          <p:cNvGrpSpPr>
            <a:grpSpLocks/>
          </p:cNvGrpSpPr>
          <p:nvPr/>
        </p:nvGrpSpPr>
        <p:grpSpPr bwMode="auto">
          <a:xfrm>
            <a:off x="4227513" y="1573213"/>
            <a:ext cx="4448175" cy="4729162"/>
            <a:chOff x="3348922" y="1550596"/>
            <a:chExt cx="4448284" cy="473018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423536" y="4240405"/>
              <a:ext cx="4373670" cy="2040380"/>
            </a:xfrm>
            <a:prstGeom prst="roundRect">
              <a:avLst/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23536" y="1550596"/>
              <a:ext cx="4373670" cy="2342071"/>
            </a:xfrm>
            <a:prstGeom prst="roundRect">
              <a:avLst/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17" name="Прямоугольник 28"/>
            <p:cNvSpPr>
              <a:spLocks noChangeArrowheads="1"/>
            </p:cNvSpPr>
            <p:nvPr/>
          </p:nvSpPr>
          <p:spPr bwMode="auto">
            <a:xfrm>
              <a:off x="4006894" y="3547293"/>
              <a:ext cx="3319868" cy="338554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>
                  <a:solidFill>
                    <a:srgbClr val="0070C0"/>
                  </a:solidFill>
                  <a:latin typeface="Verdana" pitchFamily="34" charset="0"/>
                </a:rPr>
                <a:t>Штаб ППЭ</a:t>
              </a:r>
            </a:p>
          </p:txBody>
        </p:sp>
        <p:pic>
          <p:nvPicPr>
            <p:cNvPr id="297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3739" y="1944903"/>
              <a:ext cx="1000831" cy="786368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29719" name="Прямоугольник 29"/>
            <p:cNvSpPr>
              <a:spLocks noChangeArrowheads="1"/>
            </p:cNvSpPr>
            <p:nvPr/>
          </p:nvSpPr>
          <p:spPr bwMode="auto">
            <a:xfrm>
              <a:off x="3348922" y="2797177"/>
              <a:ext cx="1868753" cy="692497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Рабочая станция с выходом в Интернет</a:t>
              </a:r>
            </a:p>
          </p:txBody>
        </p:sp>
        <p:pic>
          <p:nvPicPr>
            <p:cNvPr id="2972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3145" y="2667753"/>
              <a:ext cx="723922" cy="650480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29721" name="Прямоугольник 33"/>
            <p:cNvSpPr>
              <a:spLocks noChangeArrowheads="1"/>
            </p:cNvSpPr>
            <p:nvPr/>
          </p:nvSpPr>
          <p:spPr bwMode="auto">
            <a:xfrm>
              <a:off x="5769800" y="3245330"/>
              <a:ext cx="1362825" cy="307777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  <a:cs typeface="Times New Roman" pitchFamily="18" charset="0"/>
                </a:rPr>
                <a:t>USB-</a:t>
              </a:r>
              <a:r>
                <a:rPr lang="ru-RU" b="1">
                  <a:latin typeface="Verdana" pitchFamily="34" charset="0"/>
                  <a:cs typeface="Times New Roman" pitchFamily="18" charset="0"/>
                </a:rPr>
                <a:t>модем</a:t>
              </a:r>
            </a:p>
          </p:txBody>
        </p:sp>
        <p:sp>
          <p:nvSpPr>
            <p:cNvPr id="29722" name="Прямоугольник 40"/>
            <p:cNvSpPr>
              <a:spLocks noChangeArrowheads="1"/>
            </p:cNvSpPr>
            <p:nvPr/>
          </p:nvSpPr>
          <p:spPr bwMode="auto">
            <a:xfrm>
              <a:off x="4088108" y="5873106"/>
              <a:ext cx="3319868" cy="338554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>
                  <a:solidFill>
                    <a:srgbClr val="0070C0"/>
                  </a:solidFill>
                  <a:latin typeface="Verdana" pitchFamily="34" charset="0"/>
                </a:rPr>
                <a:t>Резервное оборудование</a:t>
              </a:r>
            </a:p>
          </p:txBody>
        </p:sp>
      </p:grpSp>
      <p:pic>
        <p:nvPicPr>
          <p:cNvPr id="29701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1713" y="17843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34"/>
          <p:cNvSpPr>
            <a:spLocks noChangeArrowheads="1"/>
          </p:cNvSpPr>
          <p:nvPr/>
        </p:nvSpPr>
        <p:spPr bwMode="auto">
          <a:xfrm>
            <a:off x="7305675" y="2368550"/>
            <a:ext cx="10318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29703" name="Прямоугольник 35"/>
          <p:cNvSpPr>
            <a:spLocks noChangeArrowheads="1"/>
          </p:cNvSpPr>
          <p:nvPr/>
        </p:nvSpPr>
        <p:spPr bwMode="auto">
          <a:xfrm>
            <a:off x="5832475" y="2284413"/>
            <a:ext cx="11303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763" y="4262438"/>
            <a:ext cx="3495675" cy="2039937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5" name="Прямоугольник 36"/>
          <p:cNvSpPr>
            <a:spLocks noChangeArrowheads="1"/>
          </p:cNvSpPr>
          <p:nvPr/>
        </p:nvSpPr>
        <p:spPr bwMode="auto">
          <a:xfrm>
            <a:off x="520700" y="5932488"/>
            <a:ext cx="30464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 b="1" i="1">
                <a:solidFill>
                  <a:srgbClr val="0070C0"/>
                </a:solidFill>
                <a:latin typeface="Verdana" pitchFamily="34" charset="0"/>
              </a:rPr>
              <a:t>Аудитории подготовки</a:t>
            </a:r>
          </a:p>
        </p:txBody>
      </p:sp>
      <p:pic>
        <p:nvPicPr>
          <p:cNvPr id="29706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525" y="4552950"/>
            <a:ext cx="10795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Прямоугольник 39"/>
          <p:cNvSpPr>
            <a:spLocks noChangeArrowheads="1"/>
          </p:cNvSpPr>
          <p:nvPr/>
        </p:nvSpPr>
        <p:spPr bwMode="auto">
          <a:xfrm>
            <a:off x="1611313" y="4440238"/>
            <a:ext cx="17526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300" b="1">
                <a:latin typeface="Verdana" pitchFamily="34" charset="0"/>
                <a:cs typeface="Times New Roman" pitchFamily="18" charset="0"/>
              </a:rPr>
              <a:t>Инструкции для участника по работе с ПО</a:t>
            </a:r>
          </a:p>
          <a:p>
            <a:endParaRPr lang="ru-RU" sz="1300" b="1">
              <a:latin typeface="Verdana" pitchFamily="34" charset="0"/>
              <a:cs typeface="Times New Roman" pitchFamily="18" charset="0"/>
            </a:endParaRPr>
          </a:p>
          <a:p>
            <a:r>
              <a:rPr lang="ru-RU" sz="1300" b="1">
                <a:latin typeface="Verdana" pitchFamily="34" charset="0"/>
                <a:cs typeface="Times New Roman" pitchFamily="18" charset="0"/>
              </a:rPr>
              <a:t>Материалы на период ожидания </a:t>
            </a:r>
          </a:p>
        </p:txBody>
      </p:sp>
      <p:pic>
        <p:nvPicPr>
          <p:cNvPr id="29708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263" y="4430713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Прямоугольник 43"/>
          <p:cNvSpPr>
            <a:spLocks noChangeArrowheads="1"/>
          </p:cNvSpPr>
          <p:nvPr/>
        </p:nvSpPr>
        <p:spPr bwMode="auto">
          <a:xfrm>
            <a:off x="7289800" y="5368925"/>
            <a:ext cx="13858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2971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4545013" y="4357688"/>
            <a:ext cx="110013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Прямоугольник 45"/>
          <p:cNvSpPr>
            <a:spLocks noChangeArrowheads="1"/>
          </p:cNvSpPr>
          <p:nvPr/>
        </p:nvSpPr>
        <p:spPr bwMode="auto">
          <a:xfrm>
            <a:off x="4121150" y="5345113"/>
            <a:ext cx="19478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297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050" y="1530350"/>
            <a:ext cx="10128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Рисунок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7750" y="4375150"/>
            <a:ext cx="9763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Прямоугольник 31"/>
          <p:cNvSpPr>
            <a:spLocks noChangeArrowheads="1"/>
          </p:cNvSpPr>
          <p:nvPr/>
        </p:nvSpPr>
        <p:spPr bwMode="auto">
          <a:xfrm>
            <a:off x="5832475" y="5243513"/>
            <a:ext cx="15827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1300" b="1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1300" b="1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325" y="7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30723" name="Прямоугольник 10"/>
          <p:cNvSpPr>
            <a:spLocks noChangeArrowheads="1"/>
          </p:cNvSpPr>
          <p:nvPr/>
        </p:nvSpPr>
        <p:spPr bwMode="auto">
          <a:xfrm>
            <a:off x="533400" y="10668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>
                <a:solidFill>
                  <a:srgbClr val="0033CC"/>
                </a:solidFill>
                <a:cs typeface="Times New Roman" pitchFamily="18" charset="0"/>
              </a:rPr>
              <a:t>Аудитории подготовки</a:t>
            </a:r>
          </a:p>
        </p:txBody>
      </p:sp>
      <p:sp>
        <p:nvSpPr>
          <p:cNvPr id="30724" name="Прямоугольник 12"/>
          <p:cNvSpPr>
            <a:spLocks noChangeArrowheads="1"/>
          </p:cNvSpPr>
          <p:nvPr/>
        </p:nvSpPr>
        <p:spPr bwMode="auto">
          <a:xfrm>
            <a:off x="533400" y="1504950"/>
            <a:ext cx="854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По сравнению со стандартными экзаменами необходимо подготовить:</a:t>
            </a:r>
          </a:p>
        </p:txBody>
      </p:sp>
      <p:sp>
        <p:nvSpPr>
          <p:cNvPr id="63495" name="Прямоугольник 13"/>
          <p:cNvSpPr>
            <a:spLocks noChangeArrowheads="1"/>
          </p:cNvSpPr>
          <p:nvPr/>
        </p:nvSpPr>
        <p:spPr bwMode="auto">
          <a:xfrm>
            <a:off x="457200" y="2538413"/>
            <a:ext cx="8474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Краткие инструкции для участника по использованию программного обеспечения</a:t>
            </a:r>
            <a:r>
              <a:rPr lang="en-US" sz="2000" dirty="0">
                <a:latin typeface="+mn-lt"/>
                <a:cs typeface="Times New Roman" pitchFamily="18" charset="0"/>
              </a:rPr>
              <a:t> (</a:t>
            </a:r>
            <a:r>
              <a:rPr lang="ru-RU" sz="2000" dirty="0">
                <a:latin typeface="+mn-lt"/>
                <a:cs typeface="Times New Roman" pitchFamily="18" charset="0"/>
              </a:rPr>
              <a:t>с примерами интерфейса на соответствующем иностранном языке) – на каждом рабочем месте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Материалы на языке проводимого экзамена </a:t>
            </a:r>
            <a:r>
              <a:rPr lang="ru-RU" sz="2000" dirty="0">
                <a:latin typeface="+mn-lt"/>
                <a:cs typeface="Arial" charset="0"/>
              </a:rPr>
              <a:t>(с целью «занять» участников экзамена на время ожидания своей очереди сдачи) – предоставляются участникам, ожидающим 2-4 очереди</a:t>
            </a:r>
            <a:endParaRPr lang="ru-RU" sz="2000" dirty="0">
              <a:latin typeface="+mn-lt"/>
              <a:cs typeface="Times New Roman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Arial" charset="0"/>
              </a:rPr>
              <a:t>Материалы предоставлены из школьной библиотеки</a:t>
            </a:r>
            <a:r>
              <a:rPr lang="en-US" sz="2000" dirty="0">
                <a:latin typeface="+mn-lt"/>
                <a:cs typeface="Arial" charset="0"/>
              </a:rPr>
              <a:t>: </a:t>
            </a:r>
            <a:r>
              <a:rPr lang="ru-RU" sz="2000" dirty="0">
                <a:latin typeface="+mn-lt"/>
                <a:cs typeface="Arial" charset="0"/>
              </a:rPr>
              <a:t>научно-популярные журналы,</a:t>
            </a: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ru-RU" sz="2000" dirty="0">
                <a:latin typeface="+mn-lt"/>
                <a:cs typeface="Arial" charset="0"/>
              </a:rPr>
              <a:t>книги,</a:t>
            </a: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ru-RU" sz="2000" dirty="0">
                <a:latin typeface="+mn-lt"/>
                <a:cs typeface="Arial" charset="0"/>
              </a:rPr>
              <a:t>газеты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457200" y="6096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Подготовка ППЭ к проведению экзамена</a:t>
            </a:r>
            <a:endParaRPr lang="ru-RU" sz="2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подготовки</a:t>
            </a:r>
          </a:p>
        </p:txBody>
      </p:sp>
      <p:pic>
        <p:nvPicPr>
          <p:cNvPr id="31747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1535113"/>
            <a:ext cx="7889875" cy="45751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31748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2011363"/>
            <a:ext cx="4905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5092700"/>
            <a:ext cx="536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49875" y="2605088"/>
            <a:ext cx="636588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37438" y="2500313"/>
            <a:ext cx="373062" cy="11334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83475" y="2647950"/>
            <a:ext cx="290513" cy="1036638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организатор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49875" y="3822700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52913" y="3844925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51325" y="2600325"/>
            <a:ext cx="638175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03438" y="3867150"/>
            <a:ext cx="636587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0900" y="2643188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86113" y="3844925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86113" y="2614613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29400" y="4098925"/>
            <a:ext cx="1371600" cy="129698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E2001A"/>
                </a:solidFill>
              </a:rPr>
              <a:t>Литература на языке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ППЭ на дому, в медицинском учреждении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85800" y="1219200"/>
            <a:ext cx="7839075" cy="32766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>
                <a:solidFill>
                  <a:srgbClr val="0070C0"/>
                </a:solidFill>
              </a:rPr>
              <a:t>Организуется по месту жительства или по месту нахождения в медицинском учреждении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Прибывают в ППЭ не ранее 09.00</a:t>
            </a:r>
          </a:p>
          <a:p>
            <a:pPr>
              <a:buFontTx/>
              <a:buNone/>
            </a:pPr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3"/>
          <p:cNvSpPr txBox="1">
            <a:spLocks noChangeArrowheads="1"/>
          </p:cNvSpPr>
          <p:nvPr/>
        </p:nvSpPr>
        <p:spPr bwMode="auto">
          <a:xfrm>
            <a:off x="609600" y="2514600"/>
            <a:ext cx="2628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33CC"/>
                </a:solidFill>
              </a:rPr>
              <a:t>Руководитель ППЭ</a:t>
            </a:r>
          </a:p>
        </p:txBody>
      </p: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3505200" y="2514600"/>
            <a:ext cx="30829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 </a:t>
            </a:r>
            <a:r>
              <a:rPr lang="ru-RU" sz="1800" b="1">
                <a:solidFill>
                  <a:srgbClr val="0033CC"/>
                </a:solidFill>
              </a:rPr>
              <a:t>Не менее одного  организатора </a:t>
            </a:r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95600"/>
            <a:ext cx="9747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6553200" y="2514600"/>
            <a:ext cx="23780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33CC"/>
                </a:solidFill>
              </a:rPr>
              <a:t>Член ГЭК</a:t>
            </a:r>
          </a:p>
        </p:txBody>
      </p:sp>
      <p:pic>
        <p:nvPicPr>
          <p:cNvPr id="512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982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3400" y="4724400"/>
            <a:ext cx="2514600" cy="1143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685800" y="4800600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Рабочее место для участника ЕГЭ              </a:t>
            </a:r>
            <a:r>
              <a:rPr lang="ru-RU" b="1">
                <a:solidFill>
                  <a:srgbClr val="006AB3"/>
                </a:solidFill>
              </a:rPr>
              <a:t>(</a:t>
            </a:r>
            <a:r>
              <a:rPr lang="ru-RU" b="1" i="1">
                <a:solidFill>
                  <a:srgbClr val="006AB3"/>
                </a:solidFill>
              </a:rPr>
              <a:t>с учётом состояния его здоровья</a:t>
            </a:r>
            <a:r>
              <a:rPr lang="ru-RU" b="1">
                <a:solidFill>
                  <a:srgbClr val="006AB3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4724400"/>
            <a:ext cx="25146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3429000" y="4800600"/>
            <a:ext cx="2133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Рабочие места для всех работников ППЭ</a:t>
            </a:r>
            <a:endParaRPr lang="ru-RU" b="1">
              <a:solidFill>
                <a:srgbClr val="006AB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9800" y="4724400"/>
            <a:ext cx="30480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5" name="Рисунок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00600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Box 13"/>
          <p:cNvSpPr txBox="1">
            <a:spLocks noChangeArrowheads="1"/>
          </p:cNvSpPr>
          <p:nvPr/>
        </p:nvSpPr>
        <p:spPr bwMode="auto">
          <a:xfrm>
            <a:off x="7162800" y="4800600"/>
            <a:ext cx="1828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006AB3"/>
                </a:solidFill>
              </a:rPr>
              <a:t>Видеонаблюдение в режиме «офлайн»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32771" name="Прямоугольник 10"/>
          <p:cNvSpPr>
            <a:spLocks noChangeArrowheads="1"/>
          </p:cNvSpPr>
          <p:nvPr/>
        </p:nvSpPr>
        <p:spPr bwMode="auto">
          <a:xfrm>
            <a:off x="533400" y="1066800"/>
            <a:ext cx="848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>
                <a:solidFill>
                  <a:srgbClr val="0033CC"/>
                </a:solidFill>
                <a:cs typeface="Times New Roman" pitchFamily="18" charset="0"/>
              </a:rPr>
              <a:t>Аудитории проведения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457200" y="6096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Подготовка ППЭ к проведению экзамена</a:t>
            </a:r>
          </a:p>
        </p:txBody>
      </p:sp>
      <p:sp>
        <p:nvSpPr>
          <p:cNvPr id="32773" name="Прямоугольник 2"/>
          <p:cNvSpPr>
            <a:spLocks noChangeArrowheads="1"/>
          </p:cNvSpPr>
          <p:nvPr/>
        </p:nvSpPr>
        <p:spPr bwMode="auto">
          <a:xfrm>
            <a:off x="609600" y="1600200"/>
            <a:ext cx="832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>
                <a:solidFill>
                  <a:srgbClr val="0070C0"/>
                </a:solidFill>
                <a:cs typeface="Arial" charset="0"/>
              </a:rPr>
              <a:t>Вариант конфигурации аудитории проведения третьего типа для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двух участников</a:t>
            </a:r>
            <a:r>
              <a:rPr lang="ru-RU" sz="2000" b="1">
                <a:solidFill>
                  <a:srgbClr val="0070C0"/>
                </a:solidFill>
                <a:cs typeface="Arial" charset="0"/>
              </a:rPr>
              <a:t> на примере типового учебного класса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2455863"/>
            <a:ext cx="4953000" cy="3314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проведения - иностранные языки </a:t>
            </a:r>
          </a:p>
        </p:txBody>
      </p:sp>
      <p:pic>
        <p:nvPicPr>
          <p:cNvPr id="3379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9288"/>
            <a:ext cx="8382000" cy="422116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3379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3744913"/>
            <a:ext cx="2684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890838" y="5283200"/>
            <a:ext cx="3309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E2001A"/>
                </a:solidFill>
              </a:rPr>
              <a:t>Рабочее место участника</a:t>
            </a:r>
          </a:p>
        </p:txBody>
      </p:sp>
      <p:pic>
        <p:nvPicPr>
          <p:cNvPr id="3379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8" y="382905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7738" y="3852863"/>
            <a:ext cx="1330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8388" y="4538663"/>
            <a:ext cx="5191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38" y="2500313"/>
            <a:ext cx="1758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525" y="2309813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1554163" y="2851150"/>
            <a:ext cx="17383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E2001A"/>
                </a:solidFill>
              </a:rPr>
              <a:t> Организатор</a:t>
            </a:r>
          </a:p>
        </p:txBody>
      </p:sp>
      <p:pic>
        <p:nvPicPr>
          <p:cNvPr id="3380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3744913"/>
            <a:ext cx="2684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025" y="3829050"/>
            <a:ext cx="519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513" y="3856038"/>
            <a:ext cx="1330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088" y="4538663"/>
            <a:ext cx="5191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457200" y="1219200"/>
            <a:ext cx="3048000" cy="5486400"/>
          </a:xfrm>
          <a:prstGeom prst="roundRect">
            <a:avLst/>
          </a:prstGeom>
          <a:solidFill>
            <a:srgbClr val="CFDEFB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>
              <a:defRPr/>
            </a:pPr>
            <a:r>
              <a:rPr lang="ru-RU" sz="1800" b="1" i="1" dirty="0">
                <a:solidFill>
                  <a:srgbClr val="E46C0A"/>
                </a:solidFill>
                <a:cs typeface="Arial" charset="0"/>
              </a:rPr>
              <a:t>Аудитории подготовки           </a:t>
            </a:r>
            <a:r>
              <a:rPr lang="ru-RU" sz="1600" b="1" i="1" dirty="0">
                <a:solidFill>
                  <a:srgbClr val="0066FF"/>
                </a:solidFill>
                <a:cs typeface="Arial" charset="0"/>
              </a:rPr>
              <a:t>(не более 15 участников)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92275"/>
            <a:ext cx="2030413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2000"/>
            <a:ext cx="20129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3907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37"/>
          <p:cNvSpPr>
            <a:spLocks noChangeArrowheads="1"/>
          </p:cNvSpPr>
          <p:nvPr/>
        </p:nvSpPr>
        <p:spPr bwMode="auto">
          <a:xfrm>
            <a:off x="35814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Общая схема ППЭ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0"/>
            <a:ext cx="403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74" name="Прямоугольник 40"/>
          <p:cNvSpPr>
            <a:spLocks noChangeArrowheads="1"/>
          </p:cNvSpPr>
          <p:nvPr/>
        </p:nvSpPr>
        <p:spPr bwMode="auto">
          <a:xfrm>
            <a:off x="4572000" y="4191000"/>
            <a:ext cx="314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Аудитории проведения</a:t>
            </a:r>
          </a:p>
        </p:txBody>
      </p:sp>
      <p:pic>
        <p:nvPicPr>
          <p:cNvPr id="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905000"/>
            <a:ext cx="39624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6" name="Прямоугольник 12"/>
          <p:cNvSpPr>
            <a:spLocks noChangeArrowheads="1"/>
          </p:cNvSpPr>
          <p:nvPr/>
        </p:nvSpPr>
        <p:spPr bwMode="auto">
          <a:xfrm>
            <a:off x="304800" y="7620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Подготовка ППЭ к проведению экзамена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57200" y="1484313"/>
            <a:ext cx="8096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сотрудников, осуществляющих охрану правопорядка, и или сотрудников органов внутренних дел (полиции) п.41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1676400" y="2362200"/>
            <a:ext cx="5853113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организаторов вне аудитории – дежурных </a:t>
            </a:r>
          </a:p>
          <a:p>
            <a:pPr algn="ctr" eaLnBrk="1" hangingPunct="1"/>
            <a:r>
              <a:rPr lang="ru-RU" sz="2000">
                <a:cs typeface="Times New Roman" pitchFamily="18" charset="0"/>
              </a:rPr>
              <a:t>у входа в ППЭ (п.41)</a:t>
            </a: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2057400" y="3276600"/>
            <a:ext cx="51181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организаторов вне аудитории – дежурных в коридорах в ППЭ</a:t>
            </a:r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2743200" y="4191000"/>
            <a:ext cx="4051300" cy="97948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tIns="180000" bIns="180000"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организаторов в аудитории (п.43)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Организация ППЭ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В ППЭ должны быть организованы рабочие места (столы, стулья)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410200"/>
            <a:ext cx="84582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Специально выделенные места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каждой аудитории (стол), находящиеся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в зоне видимости камер видеонаблюдения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для заполнения форм ППЭ, осуществления раскладки и упаковки ЭМ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помещениям и оборудованным местам в ППЭ, аудиториям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3058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Все помещения и оборудованные места должны быть обозначены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табличками  с указанием названия помещения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30580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В коридорах/рекреациях должны быть указатели с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номерами аудиторий и названиями помещений</a:t>
            </a:r>
          </a:p>
          <a:p>
            <a:pPr algn="just" eaLnBrk="1" hangingPunct="1"/>
            <a:endParaRPr lang="ru-RU" sz="2000">
              <a:cs typeface="Times New Roman" pitchFamily="18" charset="0"/>
            </a:endParaRPr>
          </a:p>
          <a:p>
            <a:pPr algn="just" eaLnBrk="1" hangingPunct="1"/>
            <a:r>
              <a:rPr lang="ru-RU" sz="2000">
                <a:cs typeface="Times New Roman" pitchFamily="18" charset="0"/>
              </a:rPr>
              <a:t>Подготовлены ограничительные ленты с табличкой «</a:t>
            </a:r>
            <a:r>
              <a:rPr lang="ru-RU" sz="2000" b="1">
                <a:cs typeface="Times New Roman" pitchFamily="18" charset="0"/>
              </a:rPr>
              <a:t>Прохода нет</a:t>
            </a:r>
            <a:r>
              <a:rPr lang="ru-RU" sz="2000"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16938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Требования к аудиториям ППЭ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4724400"/>
            <a:ext cx="85344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/>
              <a:t>Рабочие места для организаторов, места для ассистента и общественного наблюдателя</a:t>
            </a:r>
            <a:endParaRPr lang="ru-RU" sz="2000" b="1" i="1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5638800"/>
            <a:ext cx="85344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/>
              <a:t>Подготовлен </a:t>
            </a:r>
            <a:r>
              <a:rPr lang="ru-RU" sz="2000" b="1" i="1"/>
              <a:t>стол, находящийся в зоне видимости камер видеонаблюдения, для раскладки и упаковки ЭМ</a:t>
            </a:r>
            <a:endParaRPr lang="ru-RU" sz="2000" b="1" i="1"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990600"/>
            <a:ext cx="8534400" cy="3454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/>
              <a:t>В каждой аудитории для проведения экзамена:</a:t>
            </a:r>
          </a:p>
          <a:p>
            <a:pPr algn="just">
              <a:defRPr/>
            </a:pPr>
            <a:endParaRPr lang="ru-RU" sz="2000"/>
          </a:p>
          <a:p>
            <a:pPr algn="just">
              <a:buFontTx/>
              <a:buChar char="-"/>
              <a:defRPr/>
            </a:pPr>
            <a:r>
              <a:rPr lang="ru-RU" sz="1800"/>
              <a:t> </a:t>
            </a:r>
            <a:r>
              <a:rPr lang="ru-RU" sz="2000"/>
              <a:t>заметный </a:t>
            </a:r>
            <a:r>
              <a:rPr lang="ru-RU" sz="2000" b="1">
                <a:solidFill>
                  <a:srgbClr val="002060"/>
                </a:solidFill>
              </a:rPr>
              <a:t>номер на аудитории </a:t>
            </a:r>
            <a:r>
              <a:rPr lang="ru-RU" sz="2000"/>
              <a:t>снаружи и внутри аудитории в зоне видимости камер видеонаблюдения</a:t>
            </a:r>
          </a:p>
          <a:p>
            <a:pPr algn="just">
              <a:buFontTx/>
              <a:buChar char="-"/>
              <a:defRPr/>
            </a:pPr>
            <a:endParaRPr lang="ru-RU" sz="2000"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000">
                <a:cs typeface="Times New Roman" pitchFamily="18" charset="0"/>
              </a:rPr>
              <a:t> предупреждающие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плакаты о ведении видеонаблюдения</a:t>
            </a:r>
          </a:p>
          <a:p>
            <a:pPr algn="just">
              <a:buFontTx/>
              <a:buChar char="-"/>
              <a:defRPr/>
            </a:pPr>
            <a:endParaRPr lang="ru-RU" sz="2000"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000"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плакаты</a:t>
            </a:r>
            <a:r>
              <a:rPr lang="ru-RU" sz="200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о запрете наличия средств связи</a:t>
            </a:r>
          </a:p>
          <a:p>
            <a:pPr algn="just">
              <a:buFontTx/>
              <a:buChar char="-"/>
              <a:defRPr/>
            </a:pPr>
            <a:endParaRPr lang="ru-RU" sz="2000"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000">
                <a:cs typeface="Times New Roman" pitchFamily="18" charset="0"/>
              </a:rPr>
              <a:t> на доске подготовлена необходимая информация для заполнения регистрационных полей бланков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64538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Видеонаблюдение в ППЭ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2514600"/>
            <a:ext cx="85344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/>
              <a:t>Трансляция и видеозапись в </a:t>
            </a:r>
            <a:r>
              <a:rPr lang="ru-RU" sz="2000" b="1">
                <a:solidFill>
                  <a:srgbClr val="C00000"/>
                </a:solidFill>
              </a:rPr>
              <a:t>аудиториях проведения </a:t>
            </a:r>
            <a:r>
              <a:rPr lang="ru-RU" sz="2000"/>
              <a:t>экзаменов осуществляется в режиме реального времени и начинается </a:t>
            </a:r>
            <a:r>
              <a:rPr lang="ru-RU" sz="2000" b="1">
                <a:solidFill>
                  <a:srgbClr val="0070C0"/>
                </a:solidFill>
              </a:rPr>
              <a:t>с 09.00 </a:t>
            </a:r>
            <a:r>
              <a:rPr lang="ru-RU" sz="2000"/>
              <a:t>по местному времени  и до фактического времени окончания экзамена</a:t>
            </a:r>
            <a:endParaRPr lang="ru-RU" sz="2000"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1219200"/>
            <a:ext cx="85344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/>
              <a:t>Трансляция и видеозапись в Штабе ППЭ начинается </a:t>
            </a:r>
            <a:r>
              <a:rPr lang="ru-RU" sz="2000" b="1">
                <a:solidFill>
                  <a:srgbClr val="C00000"/>
                </a:solidFill>
              </a:rPr>
              <a:t>до момента получения ЭМ в Штабе ППЭ</a:t>
            </a:r>
            <a:r>
              <a:rPr lang="ru-RU" sz="2000" b="1">
                <a:solidFill>
                  <a:srgbClr val="0033CC"/>
                </a:solidFill>
              </a:rPr>
              <a:t> </a:t>
            </a:r>
            <a:r>
              <a:rPr lang="ru-RU" sz="2000"/>
              <a:t>(</a:t>
            </a:r>
            <a:r>
              <a:rPr lang="ru-RU" sz="2000" b="1">
                <a:solidFill>
                  <a:srgbClr val="0070C0"/>
                </a:solidFill>
              </a:rPr>
              <a:t>не позднее 07:30</a:t>
            </a:r>
            <a:r>
              <a:rPr lang="ru-RU" sz="2000"/>
              <a:t>) </a:t>
            </a:r>
            <a:r>
              <a:rPr lang="ru-RU" sz="2000">
                <a:solidFill>
                  <a:srgbClr val="006AB3"/>
                </a:solidFill>
              </a:rPr>
              <a:t> </a:t>
            </a:r>
            <a:r>
              <a:rPr lang="ru-RU" sz="2000"/>
              <a:t>и </a:t>
            </a:r>
            <a:r>
              <a:rPr lang="ru-RU" sz="2000" b="1">
                <a:solidFill>
                  <a:srgbClr val="C00000"/>
                </a:solidFill>
              </a:rPr>
              <a:t>до момента передачи всех ЭМ члену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Готовность ППЭ</a:t>
            </a:r>
          </a:p>
        </p:txBody>
      </p:sp>
      <p:sp>
        <p:nvSpPr>
          <p:cNvPr id="39939" name="Прямоугольник 14"/>
          <p:cNvSpPr>
            <a:spLocks noChangeArrowheads="1"/>
          </p:cNvSpPr>
          <p:nvPr/>
        </p:nvSpPr>
        <p:spPr bwMode="auto">
          <a:xfrm>
            <a:off x="4929188" y="2530475"/>
            <a:ext cx="1981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b="1">
                <a:solidFill>
                  <a:srgbClr val="E2001A"/>
                </a:solidFill>
              </a:rPr>
              <a:t>РУКОВОДИТЕЛЬ ОО</a:t>
            </a:r>
          </a:p>
        </p:txBody>
      </p:sp>
      <p:sp>
        <p:nvSpPr>
          <p:cNvPr id="39940" name="Прямоугольник 15"/>
          <p:cNvSpPr>
            <a:spLocks noChangeArrowheads="1"/>
          </p:cNvSpPr>
          <p:nvPr/>
        </p:nvSpPr>
        <p:spPr bwMode="auto">
          <a:xfrm>
            <a:off x="6910388" y="2535238"/>
            <a:ext cx="21653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b="1">
                <a:solidFill>
                  <a:srgbClr val="E2001A"/>
                </a:solidFill>
              </a:rPr>
              <a:t>РУКОВОДИТЕЛЬ ППЭ</a:t>
            </a:r>
          </a:p>
        </p:txBody>
      </p:sp>
      <p:pic>
        <p:nvPicPr>
          <p:cNvPr id="39941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650" y="2932113"/>
            <a:ext cx="316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1363663"/>
            <a:ext cx="20145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Прямоугольник 17"/>
          <p:cNvSpPr>
            <a:spLocks noChangeArrowheads="1"/>
          </p:cNvSpPr>
          <p:nvPr/>
        </p:nvSpPr>
        <p:spPr bwMode="auto">
          <a:xfrm>
            <a:off x="1243013" y="1682750"/>
            <a:ext cx="8620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39944" name="Прямоугольник 18"/>
          <p:cNvSpPr>
            <a:spLocks noChangeArrowheads="1"/>
          </p:cNvSpPr>
          <p:nvPr/>
        </p:nvSpPr>
        <p:spPr bwMode="auto">
          <a:xfrm>
            <a:off x="933450" y="2455863"/>
            <a:ext cx="14811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ППЭ ГОТОВ</a:t>
            </a:r>
          </a:p>
        </p:txBody>
      </p:sp>
      <p:pic>
        <p:nvPicPr>
          <p:cNvPr id="39945" name="Рисунок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363663"/>
            <a:ext cx="20145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Прямоугольник 20"/>
          <p:cNvSpPr>
            <a:spLocks noChangeArrowheads="1"/>
          </p:cNvSpPr>
          <p:nvPr/>
        </p:nvSpPr>
        <p:spPr bwMode="auto">
          <a:xfrm>
            <a:off x="3594100" y="1682750"/>
            <a:ext cx="6873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ЗАВТРА</a:t>
            </a:r>
          </a:p>
        </p:txBody>
      </p:sp>
      <p:sp>
        <p:nvSpPr>
          <p:cNvPr id="39947" name="Прямоугольник 21"/>
          <p:cNvSpPr>
            <a:spLocks noChangeArrowheads="1"/>
          </p:cNvSpPr>
          <p:nvPr/>
        </p:nvSpPr>
        <p:spPr bwMode="auto">
          <a:xfrm>
            <a:off x="3309938" y="2455863"/>
            <a:ext cx="1270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800" b="1">
                <a:solidFill>
                  <a:srgbClr val="006AB3"/>
                </a:solidFill>
              </a:rPr>
              <a:t>ЭКЗАМЕН</a:t>
            </a:r>
          </a:p>
        </p:txBody>
      </p:sp>
      <p:pic>
        <p:nvPicPr>
          <p:cNvPr id="3994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388" y="3141663"/>
            <a:ext cx="184626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888" y="3432175"/>
            <a:ext cx="4056062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4114800" cy="762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АКТ готовности ППЭ (ППЭ-01)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-152400" y="0"/>
            <a:ext cx="45720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343400" y="2514600"/>
            <a:ext cx="4800600" cy="4343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Требования к подготовке ППЭ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Журнал учета участников, обратившихся к медицинскому работнику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Инструкции для работников ППЭ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Черновики со штампом ОО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Инструкции для участников ЕГЭ, зачитываемые организаторами в аудитории перед началом экзамена (</a:t>
            </a:r>
            <a:r>
              <a:rPr lang="ru-RU" sz="2000" i="1">
                <a:cs typeface="Times New Roman" pitchFamily="18" charset="0"/>
              </a:rPr>
              <a:t>одна инструкция на одну аудиторию</a:t>
            </a:r>
            <a:r>
              <a:rPr lang="ru-RU" sz="2000">
                <a:cs typeface="Times New Roman" pitchFamily="18" charset="0"/>
              </a:rPr>
              <a:t>)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1295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Памятки</a:t>
            </a:r>
          </a:p>
        </p:txBody>
      </p:sp>
      <p:sp>
        <p:nvSpPr>
          <p:cNvPr id="41992" name="Text Box 4"/>
          <p:cNvSpPr txBox="1">
            <a:spLocks noChangeArrowheads="1"/>
          </p:cNvSpPr>
          <p:nvPr/>
        </p:nvSpPr>
        <p:spPr bwMode="auto">
          <a:xfrm>
            <a:off x="3581400" y="4572000"/>
            <a:ext cx="1295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Бейджи</a:t>
            </a:r>
          </a:p>
        </p:txBody>
      </p:sp>
      <p:sp>
        <p:nvSpPr>
          <p:cNvPr id="41993" name="Text Box 4"/>
          <p:cNvSpPr txBox="1">
            <a:spLocks noChangeArrowheads="1"/>
          </p:cNvSpPr>
          <p:nvPr/>
        </p:nvSpPr>
        <p:spPr bwMode="auto">
          <a:xfrm>
            <a:off x="7467600" y="5029200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Шпагат</a:t>
            </a: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Журнал доступа к аппаратно-программному комплексу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Пункт проведения экзаменов (п.35)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1143000"/>
            <a:ext cx="6858000" cy="1320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/>
              <a:t>ППЭ</a:t>
            </a:r>
            <a:r>
              <a:rPr lang="ru-RU" sz="2000"/>
              <a:t> – здание (сооружение), которое используется для проведения ГИА. </a:t>
            </a:r>
            <a:r>
              <a:rPr lang="ru-RU" sz="2000" b="1" i="1">
                <a:solidFill>
                  <a:srgbClr val="002060"/>
                </a:solidFill>
              </a:rPr>
              <a:t>Территорией ППЭ </a:t>
            </a:r>
            <a:r>
              <a:rPr lang="ru-RU" sz="2000"/>
              <a:t>является  </a:t>
            </a:r>
            <a:r>
              <a:rPr lang="ru-RU" sz="2000" b="1" i="1">
                <a:solidFill>
                  <a:srgbClr val="002060"/>
                </a:solidFill>
              </a:rPr>
              <a:t>площадь</a:t>
            </a:r>
            <a:r>
              <a:rPr lang="ru-RU" sz="2000"/>
              <a:t> внутри здания (сооружения) либо части здания (сооружения), </a:t>
            </a:r>
            <a:r>
              <a:rPr lang="ru-RU" sz="2000" b="1" i="1">
                <a:solidFill>
                  <a:srgbClr val="002060"/>
                </a:solidFill>
              </a:rPr>
              <a:t>отведенная для сдачи  ГИА</a:t>
            </a:r>
            <a:r>
              <a:rPr lang="ru-RU" sz="2000" i="1">
                <a:solidFill>
                  <a:srgbClr val="002060"/>
                </a:solidFill>
              </a:rPr>
              <a:t> </a:t>
            </a:r>
            <a:endParaRPr lang="ru-RU" sz="2000" b="1" i="1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6148" name="Рисунок 17" descr="lifestyl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066800"/>
            <a:ext cx="1447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7200" y="2895600"/>
            <a:ext cx="8534400" cy="1320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i="1">
                <a:solidFill>
                  <a:srgbClr val="C00000"/>
                </a:solidFill>
                <a:cs typeface="Times New Roman" pitchFamily="18" charset="0"/>
              </a:rPr>
              <a:t>В случае угрозы возникновения чрезвычайной ситуации департамент образования по согласованию с ГЭК принимает решение о переносе сдачи экзамена в другой ППЭ или на другой день, предусмотренный расписанием проведения ЕГЭ и ГВЭ</a:t>
            </a:r>
            <a:endParaRPr lang="ru-RU" sz="2000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4724400"/>
            <a:ext cx="8534400" cy="760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Помещения, не использующиеся для проведения экзамена, в день проведения экзамена должны быть заперты и опечатаны</a:t>
            </a:r>
            <a:endParaRPr lang="ru-RU" sz="2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подготовке ППЭ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066800" y="1484313"/>
            <a:ext cx="748665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0070C0"/>
                </a:solidFill>
                <a:cs typeface="Times New Roman" pitchFamily="18" charset="0"/>
              </a:rPr>
              <a:t>На бейдже должна быть отражена следующая информация: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35280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 Фамилия, имя, отчество (полностью)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 Должность в ППЭ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 Номер ППЭ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743200" y="3657600"/>
            <a:ext cx="38100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cs typeface="Times New Roman" pitchFamily="18" charset="0"/>
              </a:rPr>
              <a:t>Иванова Анна Ивановна </a:t>
            </a:r>
          </a:p>
          <a:p>
            <a:pPr algn="ctr" eaLnBrk="1" hangingPunct="1"/>
            <a:r>
              <a:rPr lang="ru-RU" sz="2000" b="1">
                <a:cs typeface="Times New Roman" pitchFamily="18" charset="0"/>
              </a:rPr>
              <a:t>организатор в аудитории № 23</a:t>
            </a:r>
          </a:p>
          <a:p>
            <a:pPr algn="ctr" eaLnBrk="1" hangingPunct="1"/>
            <a:r>
              <a:rPr lang="ru-RU" sz="2000" b="1">
                <a:cs typeface="Times New Roman" pitchFamily="18" charset="0"/>
              </a:rPr>
              <a:t>ППЭ 0023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4419600" y="4953000"/>
            <a:ext cx="38100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cs typeface="Times New Roman" pitchFamily="18" charset="0"/>
              </a:rPr>
              <a:t>Иванова Анна Ивановна </a:t>
            </a:r>
          </a:p>
          <a:p>
            <a:pPr algn="ctr" eaLnBrk="1" hangingPunct="1"/>
            <a:r>
              <a:rPr lang="ru-RU" sz="2000" b="1">
                <a:cs typeface="Times New Roman" pitchFamily="18" charset="0"/>
              </a:rPr>
              <a:t>технический специалист </a:t>
            </a:r>
          </a:p>
          <a:p>
            <a:pPr algn="ctr" eaLnBrk="1" hangingPunct="1"/>
            <a:r>
              <a:rPr lang="ru-RU" sz="2000" b="1">
                <a:cs typeface="Times New Roman" pitchFamily="18" charset="0"/>
              </a:rPr>
              <a:t>ППЭ 0023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447800"/>
            <a:ext cx="86106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>
                <a:solidFill>
                  <a:srgbClr val="0070C0"/>
                </a:solidFill>
              </a:rPr>
              <a:t>назначаются</a:t>
            </a:r>
            <a:r>
              <a:rPr lang="ru-RU" sz="2000" i="1"/>
              <a:t> </a:t>
            </a:r>
            <a:r>
              <a:rPr lang="ru-RU" sz="2000"/>
              <a:t>департаментом образования</a:t>
            </a:r>
            <a:r>
              <a:rPr lang="ru-RU" sz="2000" i="1"/>
              <a:t> по согласованию с ГЭК</a:t>
            </a:r>
            <a:r>
              <a:rPr lang="ru-RU" sz="2000"/>
              <a:t> (п.40)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57200" y="2133600"/>
            <a:ext cx="86106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>
                <a:solidFill>
                  <a:srgbClr val="0070C0"/>
                </a:solidFill>
              </a:rPr>
              <a:t>информируются</a:t>
            </a:r>
            <a:r>
              <a:rPr lang="ru-RU" sz="2000" i="1"/>
              <a:t> </a:t>
            </a:r>
            <a:r>
              <a:rPr lang="ru-RU" sz="2000"/>
              <a:t>о месте расположения ППЭ, в который направляются, не ранее чем за </a:t>
            </a:r>
            <a:r>
              <a:rPr lang="ru-RU" sz="2000" b="1" i="1" u="sng">
                <a:solidFill>
                  <a:srgbClr val="0070C0"/>
                </a:solidFill>
              </a:rPr>
              <a:t>три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/>
              <a:t>рабочих дня до проведения экзамена по соответствующему учебному предмету (п.40) 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57200" y="3505200"/>
            <a:ext cx="8610600" cy="1068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>
                <a:solidFill>
                  <a:srgbClr val="0070C0"/>
                </a:solidFill>
              </a:rPr>
              <a:t>несут</a:t>
            </a:r>
            <a:r>
              <a:rPr lang="ru-RU" sz="2000"/>
              <a:t>  персональную ответственность за соблюдение мер информационной безопасности и исполнение порядка проведения ЕГЭ в ППЭ на всех этапах проведения экзамена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60375" y="762000"/>
            <a:ext cx="8524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Работники ППЭ (руководитель, организаторы, технические специалисты,  ассистенты)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Требования к работникам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3733800" cy="170367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руководитель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организаторы ППЭ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ассистенты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технические специалисты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3733800" cy="13959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не могут быть учителями обучающихся, сдающих экзамен в данном ППЭ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295400"/>
            <a:ext cx="38100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организаторы ППЭ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ассистенты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743200"/>
            <a:ext cx="3810000" cy="13959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не могут быть специалистами по соответствующему предмету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85344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ИСКЛЮЧЕНИЕ: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ППЭ, организованные в учреждениях уголовно-исполнительной системы</a:t>
            </a:r>
          </a:p>
        </p:txBody>
      </p:sp>
      <p:sp>
        <p:nvSpPr>
          <p:cNvPr id="45074" name="Line 7"/>
          <p:cNvSpPr>
            <a:spLocks noChangeShapeType="1"/>
          </p:cNvSpPr>
          <p:nvPr/>
        </p:nvSpPr>
        <p:spPr bwMode="gray">
          <a:xfrm rot="5400000" flipV="1">
            <a:off x="2019300" y="31623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5075" name="Line 7"/>
          <p:cNvSpPr>
            <a:spLocks noChangeShapeType="1"/>
          </p:cNvSpPr>
          <p:nvPr/>
        </p:nvSpPr>
        <p:spPr bwMode="gray">
          <a:xfrm rot="5400000" flipV="1">
            <a:off x="6134100" y="25527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7159">
            <a:off x="3587750" y="3200400"/>
            <a:ext cx="21272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3" name="TextBox 30"/>
          <p:cNvGrpSpPr>
            <a:grpSpLocks/>
          </p:cNvGrpSpPr>
          <p:nvPr/>
        </p:nvGrpSpPr>
        <p:grpSpPr bwMode="auto">
          <a:xfrm>
            <a:off x="457200" y="1609725"/>
            <a:ext cx="3429000" cy="1895475"/>
            <a:chOff x="7" y="950"/>
            <a:chExt cx="1947" cy="942"/>
          </a:xfrm>
        </p:grpSpPr>
        <p:pic>
          <p:nvPicPr>
            <p:cNvPr id="46094" name="TextBox 3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" y="950"/>
              <a:ext cx="1947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 Box 8"/>
            <p:cNvSpPr txBox="1">
              <a:spLocks noChangeArrowheads="1"/>
            </p:cNvSpPr>
            <p:nvPr/>
          </p:nvSpPr>
          <p:spPr bwMode="auto">
            <a:xfrm>
              <a:off x="50" y="1021"/>
              <a:ext cx="1792" cy="73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800" dirty="0">
                  <a:latin typeface="+mn-lt"/>
                  <a:cs typeface="Times New Roman" pitchFamily="18" charset="0"/>
                </a:rPr>
                <a:t>Обеспечивают выполнение арифметических вычислений: сложение, вычитание, умножение, деление, извлечение корня</a:t>
              </a:r>
            </a:p>
          </p:txBody>
        </p:sp>
      </p:grpSp>
      <p:grpSp>
        <p:nvGrpSpPr>
          <p:cNvPr id="46084" name="TextBox 31"/>
          <p:cNvGrpSpPr>
            <a:grpSpLocks/>
          </p:cNvGrpSpPr>
          <p:nvPr/>
        </p:nvGrpSpPr>
        <p:grpSpPr bwMode="auto">
          <a:xfrm>
            <a:off x="5556250" y="1600200"/>
            <a:ext cx="3429000" cy="1905000"/>
            <a:chOff x="3740" y="860"/>
            <a:chExt cx="2055" cy="1018"/>
          </a:xfrm>
        </p:grpSpPr>
        <p:pic>
          <p:nvPicPr>
            <p:cNvPr id="46092" name="TextBox 3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0" y="860"/>
              <a:ext cx="205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Text Box 11"/>
            <p:cNvSpPr txBox="1">
              <a:spLocks noChangeArrowheads="1"/>
            </p:cNvSpPr>
            <p:nvPr/>
          </p:nvSpPr>
          <p:spPr bwMode="auto">
            <a:xfrm>
              <a:off x="3789" y="948"/>
              <a:ext cx="1964" cy="8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>
                  <a:cs typeface="Times New Roman" pitchFamily="18" charset="0"/>
                </a:rPr>
                <a:t>Обеспечивают выполнение вычислений тригонометрических функций: </a:t>
              </a:r>
              <a:r>
                <a:rPr lang="en-US" sz="1800">
                  <a:cs typeface="Times New Roman" pitchFamily="18" charset="0"/>
                </a:rPr>
                <a:t>sin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cos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tg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ctg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arcsin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arcos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arctg</a:t>
              </a:r>
              <a:endParaRPr lang="ru-RU" sz="1800">
                <a:cs typeface="Times New Roman" pitchFamily="18" charset="0"/>
              </a:endParaRPr>
            </a:p>
          </p:txBody>
        </p:sp>
      </p:grpSp>
      <p:grpSp>
        <p:nvGrpSpPr>
          <p:cNvPr id="46085" name="TextBox 32"/>
          <p:cNvGrpSpPr>
            <a:grpSpLocks/>
          </p:cNvGrpSpPr>
          <p:nvPr/>
        </p:nvGrpSpPr>
        <p:grpSpPr bwMode="auto">
          <a:xfrm>
            <a:off x="2968625" y="4724400"/>
            <a:ext cx="3254375" cy="1905000"/>
            <a:chOff x="1828" y="3064"/>
            <a:chExt cx="2050" cy="1191"/>
          </a:xfrm>
        </p:grpSpPr>
        <p:pic>
          <p:nvPicPr>
            <p:cNvPr id="46090" name="TextBox 3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" y="3064"/>
              <a:ext cx="2050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1" name="Text Box 14"/>
            <p:cNvSpPr txBox="1">
              <a:spLocks noChangeArrowheads="1"/>
            </p:cNvSpPr>
            <p:nvPr/>
          </p:nvSpPr>
          <p:spPr bwMode="auto">
            <a:xfrm>
              <a:off x="1890" y="3105"/>
              <a:ext cx="189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 i="1" u="sng">
                  <a:solidFill>
                    <a:srgbClr val="FF0000"/>
                  </a:solidFill>
                  <a:cs typeface="Times New Roman" pitchFamily="18" charset="0"/>
                </a:rPr>
                <a:t>Не осуществляют </a:t>
              </a:r>
              <a:r>
                <a:rPr lang="ru-RU" sz="1800">
                  <a:solidFill>
                    <a:srgbClr val="FF0000"/>
                  </a:solidFill>
                  <a:cs typeface="Times New Roman" pitchFamily="18" charset="0"/>
                </a:rPr>
                <a:t>функции средства связи, хранилища базы данных и не имеют доступ к сетям передачи данных (в том числе к сети «Интернет»)</a:t>
              </a:r>
            </a:p>
          </p:txBody>
        </p:sp>
      </p:grp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460375" y="609600"/>
            <a:ext cx="8683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Требования, предъявляемые к  непрограммируемым  калькуляторам:</a:t>
            </a:r>
          </a:p>
        </p:txBody>
      </p:sp>
      <p:grpSp>
        <p:nvGrpSpPr>
          <p:cNvPr id="46087" name="TextBox 32"/>
          <p:cNvGrpSpPr>
            <a:grpSpLocks/>
          </p:cNvGrpSpPr>
          <p:nvPr/>
        </p:nvGrpSpPr>
        <p:grpSpPr bwMode="auto">
          <a:xfrm>
            <a:off x="2968625" y="4724400"/>
            <a:ext cx="3254375" cy="1905000"/>
            <a:chOff x="1828" y="3064"/>
            <a:chExt cx="2050" cy="1191"/>
          </a:xfrm>
        </p:grpSpPr>
        <p:pic>
          <p:nvPicPr>
            <p:cNvPr id="46088" name="TextBox 3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" y="3064"/>
              <a:ext cx="2050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9" name="Text Box 14"/>
            <p:cNvSpPr txBox="1">
              <a:spLocks noChangeArrowheads="1"/>
            </p:cNvSpPr>
            <p:nvPr/>
          </p:nvSpPr>
          <p:spPr bwMode="auto">
            <a:xfrm>
              <a:off x="1890" y="3105"/>
              <a:ext cx="189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b="1" i="1" u="sng">
                  <a:solidFill>
                    <a:srgbClr val="FF0000"/>
                  </a:solidFill>
                  <a:cs typeface="Times New Roman" pitchFamily="18" charset="0"/>
                </a:rPr>
                <a:t>Не осуществляют </a:t>
              </a:r>
              <a:r>
                <a:rPr lang="ru-RU" sz="1800">
                  <a:solidFill>
                    <a:srgbClr val="FF0000"/>
                  </a:solidFill>
                  <a:cs typeface="Times New Roman" pitchFamily="18" charset="0"/>
                </a:rPr>
                <a:t>функции средства связи, хранилища базы данных и не имеют доступ к сетям передачи данных (в том числе к сети «Интернет»)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57338"/>
            <a:ext cx="3744913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628775"/>
            <a:ext cx="2951163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33400" y="685800"/>
            <a:ext cx="7800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FFFF"/>
                </a:solidFill>
                <a:cs typeface="Times New Roman" pitchFamily="18" charset="0"/>
              </a:rPr>
              <a:t>Непрограммируемый калькулятор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12875"/>
            <a:ext cx="3240088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4067175" y="1341438"/>
            <a:ext cx="4779963" cy="5276850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8" charset="0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большой экран</a:t>
            </a: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(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у графического калькулятора);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•</a:t>
            </a: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кнопка [EXE] или [COM]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вместо привычной кнопки [=];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8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есть кнопки PRG (или PGM),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кнопка COMP или RUN.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8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часто в названии модели есть буква P, указывающая на то, что он программируемый</a:t>
            </a:r>
            <a:r>
              <a:rPr lang="ru-RU" sz="2000" i="1">
                <a:solidFill>
                  <a:srgbClr val="000000"/>
                </a:solidFill>
                <a:latin typeface="Times New Roman" pitchFamily="16" charset="0"/>
              </a:rPr>
              <a:t> (Например, SR – просто научный, а SRP – научный и программируемый)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8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часто на программируемых калькуляторах написано слово Programmable.</a:t>
            </a: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762000" y="685800"/>
            <a:ext cx="759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FFFF"/>
                </a:solidFill>
                <a:cs typeface="Times New Roman" pitchFamily="18" charset="0"/>
              </a:rPr>
              <a:t>Программируемый калькулятор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4724400" y="1524000"/>
            <a:ext cx="37338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Копии выписок из протоколов ГЭК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1524000"/>
            <a:ext cx="37338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Нормативные правовые документы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460375" y="685800"/>
            <a:ext cx="846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Штаб ППЭ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2667000"/>
            <a:ext cx="37338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Инструктивно-методические материалы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810000"/>
            <a:ext cx="3733800" cy="170367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Поэтажная схема ППЭ с указанием помещений, используемых при проведении ГИА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4724400" y="2590800"/>
            <a:ext cx="37338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Приказы департамента образования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724400" y="3581400"/>
            <a:ext cx="3733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Памятки: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«Кодировка учебных предметов»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«Продолжительность выполнения экзаменационной работы»</a:t>
            </a:r>
          </a:p>
        </p:txBody>
      </p:sp>
      <p:sp>
        <p:nvSpPr>
          <p:cNvPr id="49173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Краткие требования и Сценарий проведения ЕГЭ в ППЭ</a:t>
            </a:r>
          </a:p>
        </p:txBody>
      </p:sp>
      <p:sp>
        <p:nvSpPr>
          <p:cNvPr id="49174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4582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Инструкция по упаковке и передаче ЭМ в Штабе (после проведения экзамена)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3914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Лица, привлекаемые к проведению ГИА</a:t>
            </a: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2286000" y="160020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руководитель и организаторы ППЭ</a:t>
            </a:r>
          </a:p>
        </p:txBody>
      </p:sp>
      <p:pic>
        <p:nvPicPr>
          <p:cNvPr id="5018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533525"/>
            <a:ext cx="984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Прямоугольник 5"/>
          <p:cNvSpPr>
            <a:spLocks noChangeArrowheads="1"/>
          </p:cNvSpPr>
          <p:nvPr/>
        </p:nvSpPr>
        <p:spPr bwMode="auto">
          <a:xfrm>
            <a:off x="2819400" y="2057400"/>
            <a:ext cx="190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 algn="ctr"/>
            <a:r>
              <a:rPr lang="ru-RU" sz="1600" b="1">
                <a:solidFill>
                  <a:srgbClr val="0070C0"/>
                </a:solidFill>
              </a:rPr>
              <a:t>руководитель ОО </a:t>
            </a:r>
            <a:r>
              <a:rPr lang="ru-RU" sz="1200">
                <a:solidFill>
                  <a:srgbClr val="0070C0"/>
                </a:solidFill>
              </a:rPr>
              <a:t>(</a:t>
            </a:r>
            <a:r>
              <a:rPr lang="ru-RU" sz="1200" i="1">
                <a:solidFill>
                  <a:srgbClr val="0070C0"/>
                </a:solidFill>
              </a:rPr>
              <a:t>во время экзамена находится в штабе ППЭ</a:t>
            </a:r>
            <a:r>
              <a:rPr lang="ru-RU" sz="120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018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982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7"/>
          <p:cNvSpPr>
            <a:spLocks noChangeArrowheads="1"/>
          </p:cNvSpPr>
          <p:nvPr/>
        </p:nvSpPr>
        <p:spPr bwMode="auto">
          <a:xfrm>
            <a:off x="3124200" y="2971800"/>
            <a:ext cx="2590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член ГЭК</a:t>
            </a:r>
          </a:p>
        </p:txBody>
      </p:sp>
      <p:pic>
        <p:nvPicPr>
          <p:cNvPr id="50184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700" y="1685925"/>
            <a:ext cx="13081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925" y="2605088"/>
            <a:ext cx="10668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513" y="4673600"/>
            <a:ext cx="9763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5375" y="3424238"/>
            <a:ext cx="19875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Прямоугольник 12"/>
          <p:cNvSpPr>
            <a:spLocks noChangeArrowheads="1"/>
          </p:cNvSpPr>
          <p:nvPr/>
        </p:nvSpPr>
        <p:spPr bwMode="auto">
          <a:xfrm>
            <a:off x="1981200" y="3733800"/>
            <a:ext cx="2895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технический специалист</a:t>
            </a:r>
          </a:p>
        </p:txBody>
      </p:sp>
      <p:sp>
        <p:nvSpPr>
          <p:cNvPr id="50189" name="Прямоугольник 13"/>
          <p:cNvSpPr>
            <a:spLocks noChangeArrowheads="1"/>
          </p:cNvSpPr>
          <p:nvPr/>
        </p:nvSpPr>
        <p:spPr bwMode="auto">
          <a:xfrm>
            <a:off x="1600200" y="4419600"/>
            <a:ext cx="3810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медицинские работники, ассистенты</a:t>
            </a:r>
          </a:p>
        </p:txBody>
      </p:sp>
      <p:sp>
        <p:nvSpPr>
          <p:cNvPr id="50190" name="Прямоугольник 14"/>
          <p:cNvSpPr>
            <a:spLocks noChangeArrowheads="1"/>
          </p:cNvSpPr>
          <p:nvPr/>
        </p:nvSpPr>
        <p:spPr bwMode="auto">
          <a:xfrm>
            <a:off x="2095500" y="5105400"/>
            <a:ext cx="56769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сотрудники, осуществляющие охрану правопорядка</a:t>
            </a:r>
          </a:p>
        </p:txBody>
      </p:sp>
      <p:sp>
        <p:nvSpPr>
          <p:cNvPr id="50191" name="Прямоугольник 15"/>
          <p:cNvSpPr>
            <a:spLocks noChangeArrowheads="1"/>
          </p:cNvSpPr>
          <p:nvPr/>
        </p:nvSpPr>
        <p:spPr bwMode="auto">
          <a:xfrm>
            <a:off x="1960563" y="5791200"/>
            <a:ext cx="61864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представители ОО, сопровождающие участников </a:t>
            </a:r>
          </a:p>
        </p:txBody>
      </p:sp>
      <p:pic>
        <p:nvPicPr>
          <p:cNvPr id="50192" name="Рисунок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810000"/>
            <a:ext cx="10636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105400"/>
            <a:ext cx="62547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609600"/>
            <a:ext cx="1334076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51203" name="Заголовок 1"/>
          <p:cNvSpPr txBox="1">
            <a:spLocks/>
          </p:cNvSpPr>
          <p:nvPr/>
        </p:nvSpPr>
        <p:spPr bwMode="auto">
          <a:xfrm>
            <a:off x="457200" y="4572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Особенности организация ППЭ для лиц с ОВЗ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990600"/>
            <a:ext cx="3352800" cy="8937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800" b="1" dirty="0">
                <a:cs typeface="Times New Roman" pitchFamily="18" charset="0"/>
              </a:rPr>
              <a:t>ППЭ должен быть оборудован</a:t>
            </a:r>
            <a:r>
              <a:rPr lang="ru-RU" sz="1800" b="1" i="1" dirty="0">
                <a:solidFill>
                  <a:srgbClr val="0033CC"/>
                </a:solidFill>
                <a:cs typeface="Times New Roman" pitchFamily="18" charset="0"/>
              </a:rPr>
              <a:t> с учетом их индивидуальных особенностей</a:t>
            </a:r>
            <a:endParaRPr lang="ru-RU" sz="1800" b="1" dirty="0">
              <a:solidFill>
                <a:srgbClr val="262673"/>
              </a:solidFill>
              <a:cs typeface="Times New Roman" pitchFamily="18" charset="0"/>
            </a:endParaRPr>
          </a:p>
        </p:txBody>
      </p:sp>
      <p:sp>
        <p:nvSpPr>
          <p:cNvPr id="51205" name="Прямоугольник 5"/>
          <p:cNvSpPr>
            <a:spLocks noChangeArrowheads="1"/>
          </p:cNvSpPr>
          <p:nvPr/>
        </p:nvSpPr>
        <p:spPr bwMode="auto">
          <a:xfrm>
            <a:off x="4876800" y="914400"/>
            <a:ext cx="41036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90000"/>
            </a:pPr>
            <a:r>
              <a:rPr lang="ru-RU" sz="2400" b="1">
                <a:solidFill>
                  <a:schemeClr val="accent2"/>
                </a:solidFill>
                <a:cs typeface="Times New Roman" pitchFamily="18" charset="0"/>
              </a:rPr>
              <a:t>Ассистенты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57200" y="2057400"/>
            <a:ext cx="3352800" cy="3192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>
              <a:defRPr/>
            </a:pPr>
            <a:r>
              <a:rPr lang="ru-RU" sz="1800" dirty="0"/>
              <a:t>содействие в перемещении;</a:t>
            </a:r>
          </a:p>
          <a:p>
            <a:pPr algn="just" defTabSz="800100">
              <a:defRPr/>
            </a:pPr>
            <a:r>
              <a:rPr lang="ru-RU" sz="1800" dirty="0"/>
              <a:t>оказание помощи в фиксации положения тела, ручки в кисти руки;</a:t>
            </a:r>
          </a:p>
          <a:p>
            <a:pPr algn="just" defTabSz="800100">
              <a:defRPr/>
            </a:pPr>
            <a:r>
              <a:rPr lang="ru-RU" sz="1800" dirty="0"/>
              <a:t>вызов медперсонала;</a:t>
            </a:r>
          </a:p>
          <a:p>
            <a:pPr algn="just" defTabSz="800100">
              <a:defRPr/>
            </a:pPr>
            <a:r>
              <a:rPr lang="ru-RU" sz="1800" dirty="0"/>
              <a:t>оказание неотложной медицинской помощи;</a:t>
            </a:r>
          </a:p>
          <a:p>
            <a:pPr algn="just" defTabSz="800100">
              <a:defRPr/>
            </a:pPr>
            <a:r>
              <a:rPr lang="ru-RU" sz="1800" dirty="0"/>
              <a:t>помощь в общении с сотрудниками ППЭ;</a:t>
            </a:r>
          </a:p>
          <a:p>
            <a:pPr algn="just" defTabSz="800100">
              <a:defRPr/>
            </a:pPr>
            <a:r>
              <a:rPr lang="ru-RU" sz="1800" dirty="0"/>
              <a:t>помощь при чтении и оформлении задания</a:t>
            </a:r>
            <a:endParaRPr lang="ru-RU" sz="1800" b="1" dirty="0">
              <a:solidFill>
                <a:srgbClr val="262673"/>
              </a:solidFill>
              <a:cs typeface="Times New Roman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962400" y="1295400"/>
            <a:ext cx="5029200" cy="32845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>
              <a:defRPr/>
            </a:pPr>
            <a:r>
              <a:rPr lang="ru-RU" sz="1800" dirty="0"/>
              <a:t>штатный сотрудник ОО</a:t>
            </a:r>
          </a:p>
          <a:p>
            <a:pPr algn="just" defTabSz="800100">
              <a:defRPr/>
            </a:pPr>
            <a:r>
              <a:rPr lang="ru-RU" sz="1800" dirty="0"/>
              <a:t>       </a:t>
            </a:r>
          </a:p>
          <a:p>
            <a:pPr algn="just" defTabSz="800100">
              <a:defRPr/>
            </a:pPr>
            <a:r>
              <a:rPr lang="ru-RU" sz="1800" b="1" dirty="0">
                <a:solidFill>
                  <a:srgbClr val="FF0000"/>
                </a:solidFill>
              </a:rPr>
              <a:t>Родитель (законный представитель) участника</a:t>
            </a:r>
            <a:r>
              <a:rPr lang="ru-RU" sz="1800" dirty="0"/>
              <a:t> </a:t>
            </a:r>
          </a:p>
          <a:p>
            <a:pPr algn="just" defTabSz="800100">
              <a:defRPr/>
            </a:pPr>
            <a:r>
              <a:rPr lang="ru-RU" sz="1800" b="1" dirty="0">
                <a:solidFill>
                  <a:srgbClr val="FF0000"/>
                </a:solidFill>
              </a:rPr>
              <a:t>Социальный работник - ВПЛ</a:t>
            </a:r>
          </a:p>
          <a:p>
            <a:pPr algn="just" defTabSz="800100">
              <a:defRPr/>
            </a:pPr>
            <a:endParaRPr lang="ru-RU" sz="1200" dirty="0"/>
          </a:p>
          <a:p>
            <a:pPr algn="just" defTabSz="800100">
              <a:defRPr/>
            </a:pPr>
            <a:r>
              <a:rPr lang="ru-RU" sz="1800" dirty="0"/>
              <a:t>согласовываются с ГЭК, утверждаются департаментом образования </a:t>
            </a:r>
          </a:p>
          <a:p>
            <a:pPr algn="just" defTabSz="800100">
              <a:defRPr/>
            </a:pPr>
            <a:endParaRPr lang="ru-RU" sz="1200" dirty="0"/>
          </a:p>
          <a:p>
            <a:pPr algn="just" defTabSz="800100">
              <a:defRPr/>
            </a:pPr>
            <a:r>
              <a:rPr lang="ru-RU" sz="1800" dirty="0"/>
              <a:t>информируются о месте ППЭ, в который они направляются, не ранее чем за 3 рабочих дня до проведения экзамена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5486400"/>
            <a:ext cx="8382000" cy="887413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dirty="0">
                <a:solidFill>
                  <a:srgbClr val="006AB3"/>
                </a:solidFill>
                <a:cs typeface="Times New Roman" panose="02020603050405020304" pitchFamily="18" charset="0"/>
              </a:rPr>
              <a:t>Перенос ответов участника государственной итоговой аттестации в стандартные бланки ответов осуществляется ассистентом в присутствии члена ГЭК  и общественного наблюдателя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Лица, имеющие право присутствовать в ППЭ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3744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Общественные наблюдатели</a:t>
            </a:r>
          </a:p>
        </p:txBody>
      </p:sp>
      <p:pic>
        <p:nvPicPr>
          <p:cNvPr id="52228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0"/>
            <a:ext cx="1600200" cy="1752600"/>
          </a:xfrm>
        </p:spPr>
      </p:pic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3657600" y="1905000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Федеральные наблюдатели</a:t>
            </a:r>
          </a:p>
        </p:txBody>
      </p:sp>
      <p:pic>
        <p:nvPicPr>
          <p:cNvPr id="52230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6629400" y="1905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Должностные лица Рособрнадзора</a:t>
            </a:r>
          </a:p>
        </p:txBody>
      </p:sp>
      <p:pic>
        <p:nvPicPr>
          <p:cNvPr id="52232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2133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Box 10"/>
          <p:cNvSpPr txBox="1">
            <a:spLocks noChangeArrowheads="1"/>
          </p:cNvSpPr>
          <p:nvPr/>
        </p:nvSpPr>
        <p:spPr bwMode="auto">
          <a:xfrm>
            <a:off x="2286000" y="4114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Представители СМИ</a:t>
            </a:r>
          </a:p>
        </p:txBody>
      </p:sp>
      <p:pic>
        <p:nvPicPr>
          <p:cNvPr id="52234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14525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57150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Подготовка помещений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475" y="1219200"/>
            <a:ext cx="3489325" cy="1905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14557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244475" y="2362200"/>
            <a:ext cx="3489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/>
              <a:t>Помещения для сопровождающих обучающихся 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114800"/>
            <a:ext cx="3489325" cy="27432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5476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91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304800" y="5486400"/>
            <a:ext cx="3429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/>
              <a:t>Специально выделенные </a:t>
            </a:r>
            <a:r>
              <a:rPr lang="ru-RU" sz="1600" b="1" u="sng"/>
              <a:t>места</a:t>
            </a:r>
          </a:p>
          <a:p>
            <a:pPr algn="ctr"/>
            <a:r>
              <a:rPr lang="ru-RU" sz="1600" b="1" u="sng"/>
              <a:t> для личных вещей</a:t>
            </a:r>
            <a:r>
              <a:rPr lang="ru-RU" sz="1600" b="1"/>
              <a:t> участников ГИА, организаторов, медицинских работников, технических специалистов, ассистентов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3124200"/>
            <a:ext cx="536575" cy="990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В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Х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33800" y="2590800"/>
            <a:ext cx="398463" cy="2667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>
                <a:solidFill>
                  <a:srgbClr val="C00000"/>
                </a:solidFill>
              </a:rPr>
              <a:t>В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Х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О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Д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/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в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/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П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П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5438" y="1981200"/>
            <a:ext cx="1444625" cy="363061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</a:rPr>
              <a:t>Пункт охраны правопорядка</a:t>
            </a:r>
          </a:p>
        </p:txBody>
      </p:sp>
      <p:pic>
        <p:nvPicPr>
          <p:cNvPr id="7181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057400"/>
            <a:ext cx="828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600" y="4267200"/>
            <a:ext cx="8794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638800" y="609600"/>
            <a:ext cx="1524000" cy="1447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7184" name="Рисунок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609600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638800" y="2133600"/>
            <a:ext cx="1524000" cy="16764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7186" name="Рисунок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20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7239000" y="3200400"/>
            <a:ext cx="1698625" cy="32004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</a:rPr>
              <a:t>Аудитории для участников ГИА, в том числе для участников с ОВЗ (на 1 этаже)</a:t>
            </a:r>
          </a:p>
        </p:txBody>
      </p:sp>
      <p:pic>
        <p:nvPicPr>
          <p:cNvPr id="7188" name="Рисунок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3200400"/>
            <a:ext cx="95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Рисунок 2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5400" y="5562600"/>
            <a:ext cx="10906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239000" y="914400"/>
            <a:ext cx="1676400" cy="19812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</a:rPr>
              <a:t>Аудитории для участников ГИА</a:t>
            </a:r>
          </a:p>
        </p:txBody>
      </p:sp>
      <p:pic>
        <p:nvPicPr>
          <p:cNvPr id="7191" name="Рисунок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914400"/>
            <a:ext cx="87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638800" y="5715000"/>
            <a:ext cx="1524000" cy="1143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7193" name="Прямоугольник 6"/>
          <p:cNvSpPr>
            <a:spLocks noChangeArrowheads="1"/>
          </p:cNvSpPr>
          <p:nvPr/>
        </p:nvSpPr>
        <p:spPr bwMode="auto">
          <a:xfrm>
            <a:off x="5715000" y="1371600"/>
            <a:ext cx="1447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Помещение для руководителя ППЭ</a:t>
            </a:r>
          </a:p>
        </p:txBody>
      </p:sp>
      <p:sp>
        <p:nvSpPr>
          <p:cNvPr id="7194" name="Прямоугольник 6"/>
          <p:cNvSpPr>
            <a:spLocks noChangeArrowheads="1"/>
          </p:cNvSpPr>
          <p:nvPr/>
        </p:nvSpPr>
        <p:spPr bwMode="auto">
          <a:xfrm>
            <a:off x="5715000" y="59436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Помещение для общественных наблюдателей и иных лиц</a:t>
            </a:r>
          </a:p>
        </p:txBody>
      </p:sp>
      <p:sp>
        <p:nvSpPr>
          <p:cNvPr id="7195" name="Прямоугольник 6"/>
          <p:cNvSpPr>
            <a:spLocks noChangeArrowheads="1"/>
          </p:cNvSpPr>
          <p:nvPr/>
        </p:nvSpPr>
        <p:spPr bwMode="auto">
          <a:xfrm>
            <a:off x="5562600" y="3048000"/>
            <a:ext cx="1600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Помещение для медицинских работников</a:t>
            </a:r>
          </a:p>
        </p:txBody>
      </p:sp>
      <p:sp>
        <p:nvSpPr>
          <p:cNvPr id="7196" name="Прямоугольник 29"/>
          <p:cNvSpPr>
            <a:spLocks noChangeArrowheads="1"/>
          </p:cNvSpPr>
          <p:nvPr/>
        </p:nvSpPr>
        <p:spPr bwMode="auto">
          <a:xfrm>
            <a:off x="1905000" y="381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Требования к ППЭ</a:t>
            </a:r>
          </a:p>
        </p:txBody>
      </p:sp>
      <p:sp>
        <p:nvSpPr>
          <p:cNvPr id="2" name="Прямоугольник 18"/>
          <p:cNvSpPr/>
          <p:nvPr/>
        </p:nvSpPr>
        <p:spPr>
          <a:xfrm>
            <a:off x="5638800" y="3962400"/>
            <a:ext cx="1524000" cy="16764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7198" name="Рисунок 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4030663"/>
            <a:ext cx="12192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9" name="Прямоугольник 6"/>
          <p:cNvSpPr>
            <a:spLocks noChangeArrowheads="1"/>
          </p:cNvSpPr>
          <p:nvPr/>
        </p:nvSpPr>
        <p:spPr bwMode="auto">
          <a:xfrm>
            <a:off x="5410200" y="4876800"/>
            <a:ext cx="19812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Помещение для представителей СМИ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1809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18859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>
                <a:solidFill>
                  <a:schemeClr val="bg1"/>
                </a:solidFill>
              </a:rPr>
              <a:t>Лица, имеющие право находиться в ППЭ в день экзамена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19200"/>
            <a:ext cx="7439025" cy="304800"/>
          </a:xfrm>
          <a:prstGeom prst="roundRect">
            <a:avLst/>
          </a:prstGeom>
          <a:solidFill>
            <a:srgbClr val="006AB3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Представители СМИ</a:t>
            </a:r>
          </a:p>
        </p:txBody>
      </p:sp>
      <p:pic>
        <p:nvPicPr>
          <p:cNvPr id="5325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9080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600200"/>
            <a:ext cx="1627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43000" y="1524000"/>
            <a:ext cx="58674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1938" indent="-261938" algn="just">
              <a:defRPr/>
            </a:pPr>
            <a:r>
              <a:rPr lang="ru-RU" sz="1800" b="1">
                <a:solidFill>
                  <a:srgbClr val="C00000"/>
                </a:solidFill>
              </a:rPr>
              <a:t>присутствуют в аудиториях только до момента вскрытия участниками ЕГЭ ИК с ЭМ </a:t>
            </a:r>
            <a:endParaRPr lang="ru-RU" sz="1800" b="1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00" y="2667000"/>
            <a:ext cx="6167438" cy="571500"/>
          </a:xfrm>
          <a:prstGeom prst="roundRect">
            <a:avLst/>
          </a:prstGeom>
          <a:solidFill>
            <a:srgbClr val="006AB3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Общественные наблюдатели</a:t>
            </a:r>
          </a:p>
        </p:txBody>
      </p:sp>
      <p:pic>
        <p:nvPicPr>
          <p:cNvPr id="53258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19400"/>
            <a:ext cx="13525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239963" y="3352800"/>
            <a:ext cx="6904037" cy="1752600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могут свободно перемещаться по ППЭ (в ППЭ для участников с ОВЗ, инвалидов и детей-инвалидов рекомендуется направить общественных наблюдателей в каждую аудиторию)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одновременно в аудитории проведения экзамена может находится </a:t>
            </a:r>
            <a:r>
              <a:rPr lang="ru-RU" sz="1600" b="1" dirty="0"/>
              <a:t>не более 1 общественного наблюдателя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фиксируют все нарушения во время проведения экзамена и направляют свои замечания в департамент образования, </a:t>
            </a:r>
            <a:r>
              <a:rPr lang="ru-RU" sz="1600" dirty="0" err="1"/>
              <a:t>Рособрнадзор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5181600"/>
            <a:ext cx="7010400" cy="1066800"/>
          </a:xfrm>
          <a:prstGeom prst="roundRect">
            <a:avLst/>
          </a:prstGeom>
          <a:solidFill>
            <a:srgbClr val="006AB3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Должностные лица </a:t>
            </a:r>
            <a:r>
              <a:rPr lang="ru-RU" sz="1800" b="1" dirty="0" err="1">
                <a:solidFill>
                  <a:schemeClr val="bg1"/>
                </a:solidFill>
              </a:rPr>
              <a:t>Рособрнадзора</a:t>
            </a:r>
            <a:r>
              <a:rPr lang="ru-RU" sz="1800" b="1" dirty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специалисты отдела контроля и надзора в сфере образования департамента образования,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Федеральный инспектор  </a:t>
            </a:r>
          </a:p>
        </p:txBody>
      </p:sp>
      <p:sp>
        <p:nvSpPr>
          <p:cNvPr id="53261" name="Прямоугольник 13"/>
          <p:cNvSpPr>
            <a:spLocks noChangeArrowheads="1"/>
          </p:cNvSpPr>
          <p:nvPr/>
        </p:nvSpPr>
        <p:spPr bwMode="auto">
          <a:xfrm>
            <a:off x="457200" y="6324600"/>
            <a:ext cx="85344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3152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Документы, подтверждающие полномочия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1828800"/>
            <a:ext cx="64008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Должностные лица </a:t>
            </a:r>
            <a:r>
              <a:rPr lang="ru-RU" sz="1800" dirty="0" err="1">
                <a:cs typeface="Times New Roman" pitchFamily="18" charset="0"/>
              </a:rPr>
              <a:t>Рособрнадзора</a:t>
            </a:r>
            <a:r>
              <a:rPr lang="ru-RU" sz="1800" dirty="0">
                <a:cs typeface="Times New Roman" pitchFamily="18" charset="0"/>
              </a:rPr>
              <a:t>  –  удостоверение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" y="2286000"/>
            <a:ext cx="85344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Федеральный инспектор  –  приказ о введении в состав ГЭК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7200" y="2743200"/>
            <a:ext cx="8534400" cy="923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Специалисты отдела контроля  и надзора  в сфере образования департамента образования –  приказ департамента образования об осуществлении контроля за соблюдением порядка проведения ГИА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3733800"/>
            <a:ext cx="67056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Представители СМИ –  удостоверение об аккредитации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4191000"/>
            <a:ext cx="6705600" cy="923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Общественные наблюдатели  –  удостоверение об аккредитации и наличие в списках распределения в данный  ППЭ (форма </a:t>
            </a:r>
            <a:r>
              <a:rPr lang="ru-RU" sz="1800" b="1" dirty="0">
                <a:cs typeface="Times New Roman" pitchFamily="18" charset="0"/>
              </a:rPr>
              <a:t>ППЭ-07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" y="51816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Технические специалисты </a:t>
            </a:r>
            <a:r>
              <a:rPr lang="ru-RU" sz="1800" dirty="0" err="1">
                <a:cs typeface="Times New Roman" pitchFamily="18" charset="0"/>
              </a:rPr>
              <a:t>Ростелекома</a:t>
            </a:r>
            <a:r>
              <a:rPr lang="ru-RU" sz="1800" dirty="0">
                <a:cs typeface="Times New Roman" pitchFamily="18" charset="0"/>
              </a:rPr>
              <a:t> – приказ ДО и наличие в списках распределения в данный  ППЭ (форма </a:t>
            </a:r>
            <a:r>
              <a:rPr lang="ru-RU" sz="1800" b="1" dirty="0">
                <a:cs typeface="Times New Roman" pitchFamily="18" charset="0"/>
              </a:rPr>
              <a:t>ППЭ-07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1371600" cy="10450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5792" y="1143000"/>
            <a:ext cx="1223469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428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862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60198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Медицинские работники – приказ ДО и наличие в списках распределения в данный  ППЭ (форма </a:t>
            </a:r>
            <a:r>
              <a:rPr lang="ru-RU" sz="1800" b="1" dirty="0">
                <a:cs typeface="Times New Roman" pitchFamily="18" charset="0"/>
              </a:rPr>
              <a:t>ППЭ-07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4114800" cy="838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Список работников ППЭ (ППЭ-07)</a:t>
            </a: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48768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25" y="2362200"/>
            <a:ext cx="258762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3250" y="1854200"/>
            <a:ext cx="2365375" cy="14938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Математика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</a:rPr>
              <a:t>Линейка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6324" name="Line 7"/>
          <p:cNvSpPr>
            <a:spLocks noChangeShapeType="1"/>
          </p:cNvSpPr>
          <p:nvPr/>
        </p:nvSpPr>
        <p:spPr bwMode="gray">
          <a:xfrm rot="5400000" flipV="1">
            <a:off x="1635125" y="2476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603250" y="3646488"/>
            <a:ext cx="2524125" cy="25606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Физика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Непрограммируемый калькулятор и линейка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defTabSz="1028700">
              <a:tabLst>
                <a:tab pos="130175" algn="l"/>
              </a:tabLst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6326" name="Line 9"/>
          <p:cNvSpPr>
            <a:spLocks noChangeShapeType="1"/>
          </p:cNvSpPr>
          <p:nvPr/>
        </p:nvSpPr>
        <p:spPr bwMode="gray">
          <a:xfrm rot="5400000" flipV="1">
            <a:off x="1714500" y="46101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175375" y="1933575"/>
            <a:ext cx="2746375" cy="14938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Химия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Непрограммируемый калькулятор</a:t>
            </a:r>
            <a:r>
              <a:rPr lang="ru-RU" sz="1600" dirty="0"/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pPr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6328" name="Line 11"/>
          <p:cNvSpPr>
            <a:spLocks noChangeShapeType="1"/>
          </p:cNvSpPr>
          <p:nvPr/>
        </p:nvSpPr>
        <p:spPr bwMode="gray">
          <a:xfrm rot="5400000" flipV="1">
            <a:off x="7388225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254750" y="3789363"/>
            <a:ext cx="2730500" cy="25781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География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Транспортир, непрограммируемый калькулятор, линейка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defTabSz="1028700">
              <a:tabLst>
                <a:tab pos="130175" algn="l"/>
              </a:tabLst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6330" name="Line 13"/>
          <p:cNvSpPr>
            <a:spLocks noChangeShapeType="1"/>
          </p:cNvSpPr>
          <p:nvPr/>
        </p:nvSpPr>
        <p:spPr bwMode="gray">
          <a:xfrm rot="5400000" flipV="1">
            <a:off x="7429500" y="4762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6331" name="Rectangle 4"/>
          <p:cNvSpPr>
            <a:spLocks noChangeArrowheads="1"/>
          </p:cNvSpPr>
          <p:nvPr/>
        </p:nvSpPr>
        <p:spPr bwMode="auto">
          <a:xfrm>
            <a:off x="539750" y="685800"/>
            <a:ext cx="844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Участникам ЕГЭ разрешается  пользоваться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на экзаменах: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09600"/>
            <a:ext cx="88392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Порядок проведения ГИА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При проведении экзамена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219200"/>
          <a:ext cx="8458200" cy="3951288"/>
        </p:xfrm>
        <a:graphic>
          <a:graphicData uri="http://schemas.openxmlformats.org/drawingml/2006/table">
            <a:tbl>
              <a:tblPr/>
              <a:tblGrid>
                <a:gridCol w="3354114"/>
                <a:gridCol w="5104086"/>
              </a:tblGrid>
              <a:tr h="685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обучающимся и выпускникам прошлых лет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запрещается: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общаться друг с другом,  свободно перемещаться по аудиториям и ППЭ</a:t>
                      </a:r>
                      <a:endParaRPr lang="ru-RU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830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иметь при себе  средства связи, электронно-вычислительную технику, фото, аудио и видеоаппаратуру, справочные  материалы, письменные заметки и иные средства хранения и передачи информации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020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выносить из аудиторий  и ППЭ экзаменационные материалы на бумажном или электронном носителях, письменные заметки и иные  средства хранения  и передачи информации, фотографировать экзаменационные материалы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5410200"/>
            <a:ext cx="8524875" cy="1152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/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Участники, допустившие нарушение установленного Порядка проведения ГИА, удаляются с экзамена.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Член ГЭК составляет акт об удалении с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458200" cy="762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Порядок проведения ГИА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В день проведения экзамена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(</a:t>
            </a:r>
            <a:r>
              <a:rPr lang="ru-RU" sz="1600" smtClean="0">
                <a:solidFill>
                  <a:srgbClr val="FF0000"/>
                </a:solidFill>
              </a:rPr>
              <a:t>в период с момента входа в ППЭ и до окончания экзамена</a:t>
            </a:r>
            <a:r>
              <a:rPr lang="ru-RU" sz="1600" smtClean="0">
                <a:solidFill>
                  <a:schemeClr val="tx1"/>
                </a:solidFill>
              </a:rPr>
              <a:t>) п.45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752600"/>
          <a:ext cx="8458200" cy="4003675"/>
        </p:xfrm>
        <a:graphic>
          <a:graphicData uri="http://schemas.openxmlformats.org/drawingml/2006/table">
            <a:tbl>
              <a:tblPr/>
              <a:tblGrid>
                <a:gridCol w="3354114"/>
                <a:gridCol w="5104086"/>
              </a:tblGrid>
              <a:tr h="144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Организаторам, ассистентам, техническим специалистам, медицинским работникам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запрещается: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иметь при себе средства связи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2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Руководителю,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организаторам,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членам ГЭК, техническим специалистам, руководителю ОО, сотрудникам  полиции, медицинским работникам, ассистентам, сопровождающим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запрещается: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оказывать содействие обучающимся, выпускникам прошлых лет, в том числе  передавать им средства связи, электронно-вычислительную технику, фото, аудио и 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Порядок проведения ГИА</a:t>
            </a: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1600" smtClean="0"/>
              <a:t>В день проведения экзамена (</a:t>
            </a:r>
            <a:r>
              <a:rPr lang="ru-RU" sz="1600" smtClean="0">
                <a:solidFill>
                  <a:srgbClr val="FF0000"/>
                </a:solidFill>
              </a:rPr>
              <a:t>в период с момента входа в ППЭ и до окончания экзамена п.45</a:t>
            </a:r>
            <a:r>
              <a:rPr lang="ru-RU" sz="1600" b="0" smtClean="0">
                <a:solidFill>
                  <a:schemeClr val="tx1"/>
                </a:solidFill>
              </a:rPr>
              <a:t>)</a:t>
            </a:r>
            <a:endParaRPr lang="ru-RU" sz="1600" b="0" smtClean="0">
              <a:solidFill>
                <a:srgbClr val="FF0000"/>
              </a:solidFill>
            </a:endParaRPr>
          </a:p>
        </p:txBody>
      </p:sp>
      <p:graphicFrame>
        <p:nvGraphicFramePr>
          <p:cNvPr id="393219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828800"/>
          <a:ext cx="8458200" cy="2225675"/>
        </p:xfrm>
        <a:graphic>
          <a:graphicData uri="http://schemas.openxmlformats.org/drawingml/2006/table">
            <a:tbl>
              <a:tblPr/>
              <a:tblGrid>
                <a:gridCol w="3124200"/>
                <a:gridCol w="5334000"/>
              </a:tblGrid>
              <a:tr h="222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Организаторам, ассистентам, техническим специалистам, медицинским работникам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запрещается: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выносить из аудиторий  и ППЭ экзаменационные материалы на бумажном или электронном носителях, письменные заметки и иные  средства хранения  и передачи информации, фотографировать экзаменационные материалы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57200" y="4648200"/>
            <a:ext cx="8524875" cy="1152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/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Лица, допустившие нарушение установленного Порядка проведения ГИА, удаляются с экзамена.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Член ГЭК составляет акт об удалении с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Информационная безопасность</a:t>
            </a:r>
          </a:p>
        </p:txBody>
      </p:sp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312738" y="1143000"/>
            <a:ext cx="883126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 u="sng">
                <a:solidFill>
                  <a:srgbClr val="FF0000"/>
                </a:solidFill>
              </a:rPr>
              <a:t>ЗАПРЕЩАЕТСЯ</a:t>
            </a:r>
          </a:p>
          <a:p>
            <a:pPr algn="ctr"/>
            <a:r>
              <a:rPr lang="ru-RU" sz="1600" b="1"/>
              <a:t>Иметь при себе и использовать средства связи, 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2057400"/>
            <a:ext cx="5678488" cy="2209800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* выносить из аудиторий и ППЭ экзаменационные материалы на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бумажных или электронных носителях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* фотографировать КИМ  и бланки ответов экзаменационных работ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042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15144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91000"/>
            <a:ext cx="14303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11445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14800"/>
            <a:ext cx="10652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43400"/>
            <a:ext cx="13160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4267200"/>
            <a:ext cx="1317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52400" y="5334000"/>
            <a:ext cx="4800600" cy="614363"/>
          </a:xfrm>
          <a:prstGeom prst="roundRect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Федеральный закон от 30 декабря 2001 г. № 195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«Кодекс Российской Федерации об административных  правонарушениях»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943600" y="1905000"/>
            <a:ext cx="3038475" cy="3165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/>
              <a:t>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В день экзамена иметь при себе средства связи </a:t>
            </a:r>
            <a:r>
              <a:rPr lang="ru-RU" sz="1800" b="1" i="1" u="sng" dirty="0">
                <a:solidFill>
                  <a:srgbClr val="C00000"/>
                </a:solidFill>
              </a:rPr>
              <a:t>в Штабе ППЭ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вправе: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Руководитель ОО;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Руководитель ППЭ;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Член ГЭК;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Общественный наблюдатель;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Должностные лица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</a:rPr>
              <a:t>Рособрнадзора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943600" y="4889500"/>
            <a:ext cx="3038475" cy="1968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/>
              <a:t> </a:t>
            </a:r>
            <a:r>
              <a:rPr lang="ru-RU" sz="1800" b="1" i="1" dirty="0">
                <a:solidFill>
                  <a:srgbClr val="C00000"/>
                </a:solidFill>
              </a:rPr>
              <a:t>Важно!!!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rgbClr val="C00000"/>
                </a:solidFill>
              </a:rPr>
              <a:t>Использовать только средства связи в ШТАБЕ ППЭ в связи со служебной необходимостью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9750" y="1809750"/>
            <a:ext cx="6791325" cy="22193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>
                <a:solidFill>
                  <a:srgbClr val="002060"/>
                </a:solidFill>
              </a:rPr>
              <a:t>Соблюдение работниками профессиональной и служебной этики, 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морально-этических </a:t>
            </a:r>
            <a:r>
              <a:rPr lang="ru-RU" sz="3100" dirty="0">
                <a:solidFill>
                  <a:srgbClr val="002060"/>
                </a:solidFill>
              </a:rPr>
              <a:t>норм 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при </a:t>
            </a:r>
            <a:r>
              <a:rPr lang="ru-RU" sz="3100" dirty="0">
                <a:solidFill>
                  <a:srgbClr val="002060"/>
                </a:solidFill>
              </a:rPr>
              <a:t>проведении экзамена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550275" cy="534988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Участники отношений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304799" y="1524000"/>
          <a:ext cx="830580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Техническое оснащение ППЭ </a:t>
            </a:r>
            <a:br>
              <a:rPr lang="ru-RU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438" y="2212975"/>
            <a:ext cx="3092450" cy="163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2513013"/>
            <a:ext cx="9429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841375" y="2667000"/>
            <a:ext cx="18970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b="1">
                <a:solidFill>
                  <a:srgbClr val="006AB3"/>
                </a:solidFill>
              </a:rPr>
              <a:t>Стационарные и переносные металлоискатели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6438" y="4270375"/>
            <a:ext cx="3090862" cy="163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9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4357688"/>
            <a:ext cx="8604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5267325"/>
            <a:ext cx="577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Прямоугольник 12"/>
          <p:cNvSpPr>
            <a:spLocks noChangeArrowheads="1"/>
          </p:cNvSpPr>
          <p:nvPr/>
        </p:nvSpPr>
        <p:spPr bwMode="auto">
          <a:xfrm>
            <a:off x="836613" y="4419600"/>
            <a:ext cx="20304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b="1">
                <a:solidFill>
                  <a:srgbClr val="006AB3"/>
                </a:solidFill>
              </a:rPr>
              <a:t>Объявления, (таблички)</a:t>
            </a:r>
          </a:p>
          <a:p>
            <a:r>
              <a:rPr lang="ru-RU" sz="1600" b="1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238" y="3211513"/>
            <a:ext cx="511175" cy="1639887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>
                <a:solidFill>
                  <a:srgbClr val="006AB3"/>
                </a:solidFill>
              </a:rPr>
              <a:t>В</a:t>
            </a:r>
            <a:br>
              <a:rPr lang="ru-RU" sz="1600" b="1">
                <a:solidFill>
                  <a:srgbClr val="006AB3"/>
                </a:solidFill>
              </a:rPr>
            </a:br>
            <a:r>
              <a:rPr lang="ru-RU" sz="1600" b="1">
                <a:solidFill>
                  <a:srgbClr val="006AB3"/>
                </a:solidFill>
              </a:rPr>
              <a:t>Х</a:t>
            </a:r>
            <a:br>
              <a:rPr lang="ru-RU" sz="1600" b="1">
                <a:solidFill>
                  <a:srgbClr val="006AB3"/>
                </a:solidFill>
              </a:rPr>
            </a:br>
            <a:r>
              <a:rPr lang="ru-RU" sz="1600" b="1">
                <a:solidFill>
                  <a:srgbClr val="006AB3"/>
                </a:solidFill>
              </a:rPr>
              <a:t>О</a:t>
            </a:r>
            <a:br>
              <a:rPr lang="ru-RU" sz="1600" b="1">
                <a:solidFill>
                  <a:srgbClr val="006AB3"/>
                </a:solidFill>
              </a:rPr>
            </a:br>
            <a:r>
              <a:rPr lang="ru-RU" sz="1600" b="1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8425" y="1392238"/>
            <a:ext cx="468313" cy="1639887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6AB3"/>
                </a:solidFill>
              </a:rPr>
              <a:t>Ш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Т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А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8425" y="3211513"/>
            <a:ext cx="468313" cy="3530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6AB3"/>
                </a:solidFill>
              </a:rPr>
              <a:t>А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У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Д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И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Т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О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Р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И</a:t>
            </a:r>
            <a:br>
              <a:rPr lang="ru-RU" sz="1800" b="1">
                <a:solidFill>
                  <a:srgbClr val="006AB3"/>
                </a:solidFill>
              </a:rPr>
            </a:br>
            <a:r>
              <a:rPr lang="ru-RU" sz="1800" b="1">
                <a:solidFill>
                  <a:srgbClr val="006AB3"/>
                </a:solidFill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45013" y="1392238"/>
            <a:ext cx="4010025" cy="1122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>
              <a:solidFill>
                <a:srgbClr val="006AB3"/>
              </a:solidFill>
            </a:endParaRPr>
          </a:p>
          <a:p>
            <a:pPr>
              <a:defRPr/>
            </a:pPr>
            <a:endParaRPr lang="ru-RU">
              <a:solidFill>
                <a:srgbClr val="006AB3"/>
              </a:solidFill>
            </a:endParaRPr>
          </a:p>
          <a:p>
            <a:pPr>
              <a:defRPr/>
            </a:pPr>
            <a:endParaRPr lang="ru-RU">
              <a:solidFill>
                <a:srgbClr val="006AB3"/>
              </a:solidFill>
            </a:endParaRPr>
          </a:p>
          <a:p>
            <a:pPr>
              <a:defRPr/>
            </a:pPr>
            <a:endParaRPr lang="ru-RU">
              <a:solidFill>
                <a:srgbClr val="006AB3"/>
              </a:solidFill>
            </a:endParaRPr>
          </a:p>
        </p:txBody>
      </p:sp>
      <p:pic>
        <p:nvPicPr>
          <p:cNvPr id="8206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00200"/>
            <a:ext cx="1219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600200"/>
            <a:ext cx="844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545013" y="3573463"/>
            <a:ext cx="4010025" cy="2808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9" name="Рисунок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3816350"/>
            <a:ext cx="14573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Рисунок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6300" y="3705225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Рисунок 2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9975" y="4976813"/>
            <a:ext cx="16240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Рисунок 2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1550" y="3819525"/>
            <a:ext cx="996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57200"/>
            <a:ext cx="9296400" cy="965200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Нормативные правовые документы, регламентирующие порядок поведения работника ППЭ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600200"/>
            <a:ext cx="8458200" cy="1966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1729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Федеральный закон «Об образовании в Российской Федерации» от 29.12. 2012 № 273-ФЗ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1729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Приказ Министерства образования и науки Российской Федерации «Об утверждении порядка проведения государственной итоговой аттестации по образовательным программам среднего общего образования» от 26.12.2013 № 1400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1729"/>
              </a:spcAft>
              <a:buFont typeface="Wingdings" panose="05000000000000000000" pitchFamily="2" charset="2"/>
              <a:buChar char="q"/>
              <a:tabLst>
                <a:tab pos="511966" algn="l"/>
              </a:tabLst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Федеральный закон от 30 декабря 2001 г. № 195 «Кодекс Российской Федерации об административных правонарушениях»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715000"/>
            <a:ext cx="3352800" cy="700088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400" b="1" dirty="0"/>
              <a:t>ДИСЦИПЛИНА</a:t>
            </a:r>
          </a:p>
          <a:p>
            <a:pPr algn="ctr">
              <a:defRPr/>
            </a:pP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3646488" cy="1160463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ru-RU" sz="2400" dirty="0" smtClean="0"/>
              <a:t>ДОБРОСОВЕСТНОЕ </a:t>
            </a:r>
            <a:r>
              <a:rPr lang="ru-RU" sz="2400" dirty="0"/>
              <a:t>ВЫПОЛНЕНИЕ ОБЯЗАННОСТЕЙ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886200"/>
            <a:ext cx="3505200" cy="1530350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ru-RU" sz="2400" dirty="0"/>
              <a:t>СОБЛЮДЕНИЕ ПРАВ И ОБЯЗАННОСТЕЙ УЧАСТНИКОВ ЭКЗАМЕНА</a:t>
            </a:r>
          </a:p>
        </p:txBody>
      </p:sp>
      <p:pic>
        <p:nvPicPr>
          <p:cNvPr id="6349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862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8715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791200"/>
            <a:ext cx="709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90600" y="836613"/>
            <a:ext cx="75438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i="1">
              <a:solidFill>
                <a:srgbClr val="000000"/>
              </a:solidFill>
            </a:endParaRPr>
          </a:p>
        </p:txBody>
      </p:sp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2286000" y="19050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Материалы располагаются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сайте ГУ ЯО ЦОиККО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http://coikko.ru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в разделе Государственная итоговая аттестация, ГИА-11,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Инструктивные методические материалы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0"/>
          <p:cNvGrpSpPr>
            <a:grpSpLocks/>
          </p:cNvGrpSpPr>
          <p:nvPr/>
        </p:nvGrpSpPr>
        <p:grpSpPr bwMode="auto">
          <a:xfrm>
            <a:off x="6172200" y="1295400"/>
            <a:ext cx="2878138" cy="1816100"/>
            <a:chOff x="8678705" y="-510547"/>
            <a:chExt cx="4357717" cy="1408562"/>
          </a:xfrm>
        </p:grpSpPr>
        <p:sp>
          <p:nvSpPr>
            <p:cNvPr id="8" name="TextBox 7"/>
            <p:cNvSpPr txBox="1"/>
            <p:nvPr/>
          </p:nvSpPr>
          <p:spPr>
            <a:xfrm>
              <a:off x="8678705" y="-510547"/>
              <a:ext cx="4357717" cy="14085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rgbClr val="0070C0"/>
                  </a:solidFill>
                  <a:cs typeface="Times New Roman" pitchFamily="18" charset="0"/>
                </a:rPr>
                <a:t>Персональный компьютер </a:t>
              </a:r>
            </a:p>
            <a:p>
              <a:pPr eaLnBrk="1" hangingPunct="1">
                <a:defRPr/>
              </a:pPr>
              <a:r>
                <a:rPr lang="ru-RU" sz="1800" dirty="0">
                  <a:solidFill>
                    <a:schemeClr val="tx1"/>
                  </a:solidFill>
                  <a:cs typeface="Times New Roman" pitchFamily="18" charset="0"/>
                </a:rPr>
                <a:t>с необходимым </a:t>
              </a:r>
            </a:p>
            <a:p>
              <a:pPr eaLnBrk="1" hangingPunct="1">
                <a:defRPr/>
              </a:pPr>
              <a:r>
                <a:rPr lang="ru-RU" sz="1800" dirty="0">
                  <a:solidFill>
                    <a:schemeClr val="tx1"/>
                  </a:solidFill>
                  <a:cs typeface="Times New Roman" pitchFamily="18" charset="0"/>
                </a:rPr>
                <a:t>ПО </a:t>
              </a:r>
              <a:r>
                <a:rPr lang="ru-RU" sz="1800" u="sng" dirty="0">
                  <a:solidFill>
                    <a:srgbClr val="C00000"/>
                  </a:solidFill>
                  <a:cs typeface="Times New Roman" pitchFamily="18" charset="0"/>
                </a:rPr>
                <a:t>(</a:t>
              </a:r>
              <a:r>
                <a:rPr lang="ru-RU" sz="1800" b="1" u="sng" dirty="0">
                  <a:solidFill>
                    <a:srgbClr val="C00000"/>
                  </a:solidFill>
                  <a:cs typeface="Times New Roman" pitchFamily="18" charset="0"/>
                </a:rPr>
                <a:t>иностранные </a:t>
              </a:r>
            </a:p>
            <a:p>
              <a:pPr eaLnBrk="1" hangingPunct="1">
                <a:defRPr/>
              </a:pPr>
              <a:r>
                <a:rPr lang="ru-RU" sz="1800" b="1" u="sng" dirty="0">
                  <a:solidFill>
                    <a:srgbClr val="C00000"/>
                  </a:solidFill>
                  <a:cs typeface="Times New Roman" pitchFamily="18" charset="0"/>
                </a:rPr>
                <a:t>языки раздел </a:t>
              </a:r>
            </a:p>
            <a:p>
              <a:pPr eaLnBrk="1" hangingPunct="1">
                <a:defRPr/>
              </a:pPr>
              <a:r>
                <a:rPr lang="ru-RU" sz="1800" b="1" u="sng" dirty="0">
                  <a:solidFill>
                    <a:srgbClr val="C00000"/>
                  </a:solidFill>
                  <a:cs typeface="Times New Roman" pitchFamily="18" charset="0"/>
                </a:rPr>
                <a:t>«Говорение»</a:t>
              </a:r>
              <a:r>
                <a:rPr lang="ru-RU" sz="1800" u="sng" dirty="0">
                  <a:solidFill>
                    <a:srgbClr val="C00000"/>
                  </a:solidFill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0" name="Рисунок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98069" y="-37830"/>
              <a:ext cx="849495" cy="7760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3" name="Группа 13"/>
          <p:cNvGrpSpPr/>
          <p:nvPr/>
        </p:nvGrpSpPr>
        <p:grpSpPr>
          <a:xfrm>
            <a:off x="6192043" y="3818367"/>
            <a:ext cx="2881010" cy="1866575"/>
            <a:chOff x="5643570" y="1692635"/>
            <a:chExt cx="3357586" cy="1786797"/>
          </a:xfrm>
          <a:solidFill>
            <a:schemeClr val="bg1">
              <a:lumMod val="75000"/>
            </a:schemeClr>
          </a:solidFill>
        </p:grpSpPr>
        <p:sp>
          <p:nvSpPr>
            <p:cNvPr id="12" name="TextBox 11"/>
            <p:cNvSpPr txBox="1"/>
            <p:nvPr/>
          </p:nvSpPr>
          <p:spPr>
            <a:xfrm>
              <a:off x="5643570" y="1692635"/>
              <a:ext cx="3357586" cy="17867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bIns="1332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Принтер</a:t>
              </a:r>
              <a:r>
                <a:rPr lang="ru-RU" sz="1800" dirty="0">
                  <a:solidFill>
                    <a:srgbClr val="0070C0"/>
                  </a:solidFill>
                </a:rPr>
                <a:t> </a:t>
              </a:r>
            </a:p>
          </p:txBody>
        </p:sp>
        <p:pic>
          <p:nvPicPr>
            <p:cNvPr id="13" name="Рисунок 1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43834" y="2269703"/>
              <a:ext cx="1299590" cy="1059209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304800" y="1421824"/>
            <a:ext cx="2787704" cy="1211234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Рабочее место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0400" y="1828801"/>
            <a:ext cx="2819400" cy="2989189"/>
            <a:chOff x="4429124" y="3796139"/>
            <a:chExt cx="4103925" cy="3845292"/>
          </a:xfrm>
          <a:solidFill>
            <a:schemeClr val="bg1">
              <a:lumMod val="75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29124" y="3796139"/>
              <a:ext cx="4103925" cy="3845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bIns="720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Сейф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(металлический шкаф) для безопасного хранения ЭМ, находящийся в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зоне видимости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камер видеонаблюдения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3880" y="4776374"/>
              <a:ext cx="1029093" cy="106136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" name="Группа 8"/>
          <p:cNvGrpSpPr/>
          <p:nvPr/>
        </p:nvGrpSpPr>
        <p:grpSpPr>
          <a:xfrm>
            <a:off x="304801" y="4343400"/>
            <a:ext cx="2743200" cy="2005152"/>
            <a:chOff x="-3397042" y="687102"/>
            <a:chExt cx="3357586" cy="2469829"/>
          </a:xfrm>
          <a:solidFill>
            <a:schemeClr val="bg1">
              <a:lumMod val="75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-3397042" y="687102"/>
              <a:ext cx="3357586" cy="24698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108000" bIns="1512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Телефонная связь </a:t>
              </a:r>
            </a:p>
          </p:txBody>
        </p:sp>
        <p:pic>
          <p:nvPicPr>
            <p:cNvPr id="7" name="Рисунок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193766" y="1344113"/>
              <a:ext cx="969441" cy="83064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24" name="Рисунок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057400"/>
            <a:ext cx="866168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304800" y="2819400"/>
            <a:ext cx="2746434" cy="1398009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648000">
            <a:spAutoFit/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Камеры видеонаблюдения </a:t>
            </a:r>
          </a:p>
        </p:txBody>
      </p:sp>
      <p:pic>
        <p:nvPicPr>
          <p:cNvPr id="922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81400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4"/>
          <p:cNvSpPr>
            <a:spLocks noChangeArrowheads="1"/>
          </p:cNvSpPr>
          <p:nvPr/>
        </p:nvSpPr>
        <p:spPr bwMode="auto">
          <a:xfrm>
            <a:off x="460375" y="533400"/>
            <a:ext cx="8461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Штаб ППЭ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231" name="Прямоугольник 12"/>
          <p:cNvSpPr>
            <a:spLocks noChangeArrowheads="1"/>
          </p:cNvSpPr>
          <p:nvPr/>
        </p:nvSpPr>
        <p:spPr bwMode="auto">
          <a:xfrm>
            <a:off x="6324600" y="4343400"/>
            <a:ext cx="1447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b="1" u="sng">
                <a:solidFill>
                  <a:srgbClr val="C00000"/>
                </a:solidFill>
              </a:rPr>
              <a:t>Иностранные языки (раздел «Говорение»)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2286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Техническое оснащение ППЭ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80425" cy="4572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26257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613" y="2665413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575" y="2647950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38" y="2665413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8" y="2655888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663" y="2668588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2647950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511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888" y="2651125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713" y="26511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588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Рисунок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238" y="2122488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Рисунок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138" y="2120900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Рисунок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388" y="2120900"/>
            <a:ext cx="4492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Рисунок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5913" y="2127250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Рисунок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119313"/>
            <a:ext cx="4492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Рисунок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4188" y="2117725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Рисунок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4913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Рисунок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738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Рисунок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250" y="2127250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Рисунок 2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238" y="3846513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Рисунок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963" y="3962400"/>
            <a:ext cx="48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Рисунок 3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495800"/>
            <a:ext cx="6492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Рисунок 3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4495800"/>
            <a:ext cx="515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347584" y="4755087"/>
            <a:ext cx="1308489" cy="7918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ВХОД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ППЭ</a:t>
            </a:r>
          </a:p>
        </p:txBody>
      </p:sp>
      <p:sp>
        <p:nvSpPr>
          <p:cNvPr id="34" name="Стрелка вверх 33"/>
          <p:cNvSpPr/>
          <p:nvPr/>
        </p:nvSpPr>
        <p:spPr>
          <a:xfrm>
            <a:off x="3875088" y="4449763"/>
            <a:ext cx="252412" cy="280987"/>
          </a:xfrm>
          <a:prstGeom prst="up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>
            <a:off x="3257550" y="4143375"/>
            <a:ext cx="693738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flipH="1">
            <a:off x="3975100" y="4143375"/>
            <a:ext cx="693738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0213" y="3698875"/>
            <a:ext cx="2062162" cy="422275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</a:rPr>
              <a:t>РАМКА МЕТАЛЛОИСКАТЕЛЯ</a:t>
            </a:r>
          </a:p>
        </p:txBody>
      </p:sp>
      <p:pic>
        <p:nvPicPr>
          <p:cNvPr id="10275" name="Рисунок 3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3302000"/>
            <a:ext cx="6286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Рисунок 3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0550" y="3302000"/>
            <a:ext cx="630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Рисунок 4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5688" y="3452813"/>
            <a:ext cx="336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Рисунок 4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72300" y="3414713"/>
            <a:ext cx="292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Рисунок 4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94525" y="3984625"/>
            <a:ext cx="2936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Рисунок 4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3575" y="4576763"/>
            <a:ext cx="292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1" name="TextBox 44"/>
          <p:cNvSpPr txBox="1">
            <a:spLocks noChangeArrowheads="1"/>
          </p:cNvSpPr>
          <p:nvPr/>
        </p:nvSpPr>
        <p:spPr bwMode="auto">
          <a:xfrm>
            <a:off x="7189788" y="4035425"/>
            <a:ext cx="1116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900" b="1">
                <a:solidFill>
                  <a:srgbClr val="006AB3"/>
                </a:solidFill>
              </a:rPr>
              <a:t>ОН и иные лица, имеющие право присутствовать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21400" y="4449763"/>
            <a:ext cx="8048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97188" y="4506913"/>
            <a:ext cx="69850" cy="976312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000" b="1" spc="-173" dirty="0">
                <a:solidFill>
                  <a:srgbClr val="006AB3"/>
                </a:solidFill>
              </a:rPr>
              <a:t>Личные</a:t>
            </a:r>
          </a:p>
        </p:txBody>
      </p:sp>
      <p:sp>
        <p:nvSpPr>
          <p:cNvPr id="10284" name="TextBox 49"/>
          <p:cNvSpPr txBox="1">
            <a:spLocks noChangeArrowheads="1"/>
          </p:cNvSpPr>
          <p:nvPr/>
        </p:nvSpPr>
        <p:spPr bwMode="auto">
          <a:xfrm>
            <a:off x="4770438" y="4667250"/>
            <a:ext cx="13398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6AB3"/>
                </a:solidFill>
              </a:rPr>
              <a:t>ПРЕДСТАВИТЕЛИ от ОО</a:t>
            </a:r>
          </a:p>
          <a:p>
            <a:pPr algn="ctr">
              <a:lnSpc>
                <a:spcPct val="150000"/>
              </a:lnSpc>
            </a:pPr>
            <a:r>
              <a:rPr lang="ru-RU" sz="700" b="1">
                <a:solidFill>
                  <a:srgbClr val="006AB3"/>
                </a:solidFill>
              </a:rPr>
              <a:t>(СОПРОВОЖДАЮЩИЕ)</a:t>
            </a:r>
          </a:p>
        </p:txBody>
      </p:sp>
      <p:sp>
        <p:nvSpPr>
          <p:cNvPr id="10285" name="TextBox 51"/>
          <p:cNvSpPr txBox="1">
            <a:spLocks noChangeArrowheads="1"/>
          </p:cNvSpPr>
          <p:nvPr/>
        </p:nvSpPr>
        <p:spPr bwMode="auto">
          <a:xfrm>
            <a:off x="3078163" y="4754563"/>
            <a:ext cx="1238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900" b="1">
                <a:solidFill>
                  <a:srgbClr val="006AB3"/>
                </a:solidFill>
              </a:rPr>
              <a:t>ВЕЩИ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60960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Заметные информационные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плакаты о ведении видеонаблюдения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(аудитории, ППЭ)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04800" y="9144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15</a:t>
            </a: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рабочих мест для участников ЕГЭ в аудиториях ППЭ</a:t>
            </a:r>
          </a:p>
        </p:txBody>
      </p:sp>
      <p:sp>
        <p:nvSpPr>
          <p:cNvPr id="10288" name="TextBox 47"/>
          <p:cNvSpPr txBox="1">
            <a:spLocks noChangeArrowheads="1"/>
          </p:cNvSpPr>
          <p:nvPr/>
        </p:nvSpPr>
        <p:spPr bwMode="auto">
          <a:xfrm>
            <a:off x="7239000" y="5029200"/>
            <a:ext cx="9604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rgbClr val="006AB3"/>
                </a:solidFill>
              </a:rPr>
              <a:t>СМИ</a:t>
            </a:r>
          </a:p>
        </p:txBody>
      </p:sp>
      <p:sp>
        <p:nvSpPr>
          <p:cNvPr id="10289" name="TextBox 49"/>
          <p:cNvSpPr txBox="1">
            <a:spLocks noChangeArrowheads="1"/>
          </p:cNvSpPr>
          <p:nvPr/>
        </p:nvSpPr>
        <p:spPr bwMode="auto">
          <a:xfrm>
            <a:off x="914400" y="5105400"/>
            <a:ext cx="14160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6AB3"/>
                </a:solidFill>
              </a:rPr>
              <a:t>Иностранные языки  раздел «Говорение»</a:t>
            </a:r>
            <a:endParaRPr lang="ru-RU" sz="700" b="1">
              <a:solidFill>
                <a:srgbClr val="006A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проведения</a:t>
            </a:r>
          </a:p>
        </p:txBody>
      </p:sp>
      <p:pic>
        <p:nvPicPr>
          <p:cNvPr id="1126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295400"/>
            <a:ext cx="8201025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2351088"/>
            <a:ext cx="10414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5730" y="2815629"/>
            <a:ext cx="1471761" cy="607200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</a:rPr>
              <a:t>Справочно-познавательная информация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87513" y="2809875"/>
            <a:ext cx="147161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87513" y="2809875"/>
            <a:ext cx="1471612" cy="590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74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4321175"/>
            <a:ext cx="68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4113" y="3949700"/>
            <a:ext cx="1114425" cy="128428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11276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5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9450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Рисунок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0738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25" y="4103688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Рисунок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0525" y="3195638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6588" y="4003675"/>
            <a:ext cx="3937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675" y="2239963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13237</TotalTime>
  <Words>2872</Words>
  <Application>Microsoft Office PowerPoint</Application>
  <PresentationFormat>Экран (4:3)</PresentationFormat>
  <Paragraphs>533</Paragraphs>
  <Slides>61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Times New Roman</vt:lpstr>
      <vt:lpstr>Arial</vt:lpstr>
      <vt:lpstr>Wingdings</vt:lpstr>
      <vt:lpstr>Lucida Console</vt:lpstr>
      <vt:lpstr>Verdana</vt:lpstr>
      <vt:lpstr>Calibri</vt:lpstr>
      <vt:lpstr>Оформление по умолчанию</vt:lpstr>
      <vt:lpstr>Слайд 1</vt:lpstr>
      <vt:lpstr>Пункт проведения экзамена</vt:lpstr>
      <vt:lpstr>ППЭ на дому, в медицинском учреждении</vt:lpstr>
      <vt:lpstr>Пункт проведения экзаменов (п.35)</vt:lpstr>
      <vt:lpstr>Подготовка помещений ППЭ</vt:lpstr>
      <vt:lpstr>Техническое оснащение ППЭ  </vt:lpstr>
      <vt:lpstr>Слайд 7</vt:lpstr>
      <vt:lpstr>Техническое оснащение ППЭ</vt:lpstr>
      <vt:lpstr>Аудитория проведения</vt:lpstr>
      <vt:lpstr>Аудитория проведения: иностранные языки раздел «Говорение»</vt:lpstr>
      <vt:lpstr>Аудитория проведения: раздел «Аудирование»</vt:lpstr>
      <vt:lpstr>Организация видеонаблюдения в аудитории</vt:lpstr>
      <vt:lpstr>Нумерация рабочих мест</vt:lpstr>
      <vt:lpstr>Аудитории проведения</vt:lpstr>
      <vt:lpstr>    Рекомендуемая схема нумерации мест в аудиториях ППЭ    </vt:lpstr>
      <vt:lpstr>Подготовка аудиторий ППЭ</vt:lpstr>
      <vt:lpstr>Техническое оснащение аудиторий ППЭ</vt:lpstr>
      <vt:lpstr>Подготовка ППЭ для участников с ОВЗ</vt:lpstr>
      <vt:lpstr>Аудитории для участников ГИА с ОВЗ</vt:lpstr>
      <vt:lpstr>Особенности организации ППЭ для участников с ОВЗ</vt:lpstr>
      <vt:lpstr>Специализированные условия</vt:lpstr>
      <vt:lpstr>Специализированные условия</vt:lpstr>
      <vt:lpstr>Специализированные условия </vt:lpstr>
      <vt:lpstr>Специализированные условия </vt:lpstr>
      <vt:lpstr>Слайд 25</vt:lpstr>
      <vt:lpstr>Основные технологические решения</vt:lpstr>
      <vt:lpstr>Техническое обеспечение ППЭ Иностранные языки «Говорение» </vt:lpstr>
      <vt:lpstr>Слайд 28</vt:lpstr>
      <vt:lpstr>Аудитория подготовки</vt:lpstr>
      <vt:lpstr>Слайд 30</vt:lpstr>
      <vt:lpstr>Аудитория проведения - иностранные языки </vt:lpstr>
      <vt:lpstr>Слайд 32</vt:lpstr>
      <vt:lpstr>Слайд 33</vt:lpstr>
      <vt:lpstr>Слайд 34</vt:lpstr>
      <vt:lpstr>Требования к аудиториям ППЭ</vt:lpstr>
      <vt:lpstr>Видеонаблюдение в ППЭ</vt:lpstr>
      <vt:lpstr>Готовность ППЭ</vt:lpstr>
      <vt:lpstr>АКТ готовности ППЭ (ППЭ-01)</vt:lpstr>
      <vt:lpstr>Слайд 39</vt:lpstr>
      <vt:lpstr>Слайд 40</vt:lpstr>
      <vt:lpstr>Слайд 41</vt:lpstr>
      <vt:lpstr>Требования к работникам ППЭ</vt:lpstr>
      <vt:lpstr>Слайд 43</vt:lpstr>
      <vt:lpstr>Слайд 44</vt:lpstr>
      <vt:lpstr>Слайд 45</vt:lpstr>
      <vt:lpstr>Слайд 46</vt:lpstr>
      <vt:lpstr>Лица, привлекаемые к проведению ГИА</vt:lpstr>
      <vt:lpstr>Слайд 48</vt:lpstr>
      <vt:lpstr>Лица, имеющие право присутствовать в ППЭ</vt:lpstr>
      <vt:lpstr>Лица, имеющие право находиться в ППЭ в день экзамена </vt:lpstr>
      <vt:lpstr>Документы, подтверждающие полномочия</vt:lpstr>
      <vt:lpstr>Список работников ППЭ (ППЭ-07)</vt:lpstr>
      <vt:lpstr>Слайд 53</vt:lpstr>
      <vt:lpstr>Порядок проведения ГИА При проведении экзамена</vt:lpstr>
      <vt:lpstr>Порядок проведения ГИА В день проведения экзамена  (в период с момента входа в ППЭ и до окончания экзамена) п.45</vt:lpstr>
      <vt:lpstr>Порядок проведения ГИА В день проведения экзамена (в период с момента входа в ППЭ и до окончания экзамена п.45)</vt:lpstr>
      <vt:lpstr>Информационная безопасность</vt:lpstr>
      <vt:lpstr>Соблюдение работниками профессиональной и служебной этики,  морально-этических норм  при проведении экзамена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СмирноваТА</cp:lastModifiedBy>
  <cp:revision>651</cp:revision>
  <cp:lastPrinted>1601-01-01T00:00:00Z</cp:lastPrinted>
  <dcterms:created xsi:type="dcterms:W3CDTF">1601-01-01T00:00:00Z</dcterms:created>
  <dcterms:modified xsi:type="dcterms:W3CDTF">2017-04-25T11:31:34Z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