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446" r:id="rId3"/>
    <p:sldId id="343" r:id="rId4"/>
    <p:sldId id="324" r:id="rId5"/>
    <p:sldId id="260" r:id="rId6"/>
    <p:sldId id="261" r:id="rId7"/>
    <p:sldId id="262" r:id="rId8"/>
    <p:sldId id="341" r:id="rId9"/>
    <p:sldId id="277" r:id="rId10"/>
    <p:sldId id="264" r:id="rId11"/>
    <p:sldId id="499" r:id="rId12"/>
    <p:sldId id="448" r:id="rId13"/>
    <p:sldId id="353" r:id="rId14"/>
    <p:sldId id="344" r:id="rId15"/>
    <p:sldId id="276" r:id="rId16"/>
    <p:sldId id="278" r:id="rId17"/>
    <p:sldId id="317" r:id="rId18"/>
    <p:sldId id="330" r:id="rId19"/>
    <p:sldId id="334" r:id="rId20"/>
    <p:sldId id="279" r:id="rId21"/>
    <p:sldId id="288" r:id="rId22"/>
    <p:sldId id="267" r:id="rId23"/>
    <p:sldId id="358" r:id="rId24"/>
    <p:sldId id="449" r:id="rId25"/>
    <p:sldId id="503" r:id="rId26"/>
    <p:sldId id="505" r:id="rId27"/>
    <p:sldId id="504" r:id="rId28"/>
    <p:sldId id="506" r:id="rId29"/>
    <p:sldId id="507" r:id="rId30"/>
    <p:sldId id="450" r:id="rId31"/>
    <p:sldId id="451" r:id="rId32"/>
    <p:sldId id="362" r:id="rId33"/>
    <p:sldId id="363" r:id="rId34"/>
    <p:sldId id="364" r:id="rId35"/>
    <p:sldId id="365" r:id="rId36"/>
    <p:sldId id="366" r:id="rId37"/>
    <p:sldId id="452" r:id="rId38"/>
    <p:sldId id="453" r:id="rId39"/>
    <p:sldId id="371" r:id="rId40"/>
    <p:sldId id="501" r:id="rId41"/>
    <p:sldId id="374" r:id="rId42"/>
    <p:sldId id="376" r:id="rId43"/>
    <p:sldId id="378" r:id="rId44"/>
    <p:sldId id="379" r:id="rId45"/>
    <p:sldId id="380" r:id="rId46"/>
    <p:sldId id="381" r:id="rId47"/>
    <p:sldId id="382" r:id="rId48"/>
    <p:sldId id="454" r:id="rId49"/>
    <p:sldId id="384" r:id="rId50"/>
    <p:sldId id="386" r:id="rId51"/>
    <p:sldId id="455" r:id="rId52"/>
    <p:sldId id="389" r:id="rId53"/>
    <p:sldId id="390" r:id="rId54"/>
    <p:sldId id="391" r:id="rId55"/>
    <p:sldId id="508" r:id="rId56"/>
    <p:sldId id="392" r:id="rId57"/>
    <p:sldId id="393" r:id="rId58"/>
    <p:sldId id="456" r:id="rId59"/>
    <p:sldId id="397" r:id="rId60"/>
    <p:sldId id="398" r:id="rId61"/>
    <p:sldId id="400" r:id="rId62"/>
    <p:sldId id="403" r:id="rId63"/>
    <p:sldId id="457" r:id="rId64"/>
    <p:sldId id="458" r:id="rId65"/>
    <p:sldId id="405" r:id="rId66"/>
    <p:sldId id="407" r:id="rId67"/>
    <p:sldId id="408" r:id="rId68"/>
    <p:sldId id="459" r:id="rId69"/>
    <p:sldId id="461" r:id="rId70"/>
    <p:sldId id="460" r:id="rId71"/>
    <p:sldId id="462" r:id="rId72"/>
    <p:sldId id="413" r:id="rId73"/>
    <p:sldId id="414" r:id="rId74"/>
    <p:sldId id="463" r:id="rId75"/>
    <p:sldId id="416" r:id="rId76"/>
    <p:sldId id="502" r:id="rId77"/>
    <p:sldId id="418" r:id="rId78"/>
    <p:sldId id="419" r:id="rId79"/>
    <p:sldId id="420" r:id="rId80"/>
    <p:sldId id="422" r:id="rId81"/>
    <p:sldId id="423" r:id="rId82"/>
    <p:sldId id="424" r:id="rId83"/>
    <p:sldId id="464" r:id="rId84"/>
    <p:sldId id="465" r:id="rId85"/>
    <p:sldId id="427" r:id="rId86"/>
    <p:sldId id="429" r:id="rId87"/>
    <p:sldId id="430" r:id="rId88"/>
    <p:sldId id="466" r:id="rId89"/>
    <p:sldId id="432" r:id="rId90"/>
    <p:sldId id="433" r:id="rId91"/>
    <p:sldId id="434" r:id="rId92"/>
    <p:sldId id="467" r:id="rId93"/>
    <p:sldId id="437" r:id="rId94"/>
    <p:sldId id="468" r:id="rId95"/>
    <p:sldId id="439" r:id="rId96"/>
    <p:sldId id="509" r:id="rId97"/>
    <p:sldId id="442" r:id="rId98"/>
    <p:sldId id="443" r:id="rId99"/>
    <p:sldId id="469" r:id="rId100"/>
    <p:sldId id="470" r:id="rId101"/>
    <p:sldId id="471" r:id="rId102"/>
    <p:sldId id="472" r:id="rId103"/>
    <p:sldId id="473" r:id="rId104"/>
    <p:sldId id="474" r:id="rId105"/>
    <p:sldId id="476" r:id="rId106"/>
    <p:sldId id="477" r:id="rId107"/>
    <p:sldId id="479" r:id="rId108"/>
    <p:sldId id="480" r:id="rId109"/>
    <p:sldId id="481" r:id="rId110"/>
    <p:sldId id="498" r:id="rId111"/>
    <p:sldId id="483" r:id="rId112"/>
    <p:sldId id="484" r:id="rId113"/>
    <p:sldId id="485" r:id="rId114"/>
    <p:sldId id="486" r:id="rId115"/>
    <p:sldId id="487" r:id="rId116"/>
    <p:sldId id="493" r:id="rId117"/>
    <p:sldId id="494" r:id="rId118"/>
    <p:sldId id="495" r:id="rId119"/>
    <p:sldId id="496" r:id="rId120"/>
    <p:sldId id="497" r:id="rId121"/>
    <p:sldId id="336" r:id="rId122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D8F1F4"/>
    <a:srgbClr val="FFFFFF"/>
    <a:srgbClr val="FFCCFF"/>
    <a:srgbClr val="CCCCFF"/>
    <a:srgbClr val="FFFF99"/>
    <a:srgbClr val="FFFF66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15" autoAdjust="0"/>
  </p:normalViewPr>
  <p:slideViewPr>
    <p:cSldViewPr>
      <p:cViewPr>
        <p:scale>
          <a:sx n="80" d="100"/>
          <a:sy n="80" d="100"/>
        </p:scale>
        <p:origin x="-78" y="-4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92CA8-502A-42EA-B4D3-B2FA85C799DE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61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5" y="942961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F86BD-289B-47B7-9FF3-F35E1A595C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87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1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7" name="AutoShape 2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8" name="AutoShape 3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9" name="AutoShape 4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0" name="AutoShape 5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1" name="AutoShape 6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2" name="AutoShape 7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3" name="AutoShape 8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4" name="AutoShape 9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5" name="AutoShape 10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6" name="AutoShape 11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7" name="AutoShape 12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8" name="AutoShape 13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9" name="Text Box 14"/>
          <p:cNvSpPr txBox="1">
            <a:spLocks noChangeArrowheads="1"/>
          </p:cNvSpPr>
          <p:nvPr/>
        </p:nvSpPr>
        <p:spPr bwMode="auto">
          <a:xfrm>
            <a:off x="1" y="0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40" name="Text Box 15"/>
          <p:cNvSpPr txBox="1">
            <a:spLocks noChangeArrowheads="1"/>
          </p:cNvSpPr>
          <p:nvPr/>
        </p:nvSpPr>
        <p:spPr bwMode="auto">
          <a:xfrm>
            <a:off x="3851002" y="0"/>
            <a:ext cx="2946673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41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0113" y="720725"/>
            <a:ext cx="4978400" cy="37338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9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79334" y="4717124"/>
            <a:ext cx="5419445" cy="444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2243" name="Text Box 18"/>
          <p:cNvSpPr txBox="1">
            <a:spLocks noChangeArrowheads="1"/>
          </p:cNvSpPr>
          <p:nvPr/>
        </p:nvSpPr>
        <p:spPr bwMode="auto">
          <a:xfrm>
            <a:off x="1" y="9427292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51002" y="9429609"/>
            <a:ext cx="2926022" cy="4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CA36A37-33CB-4157-BFCA-66D2D0CC2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04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164882AF-268D-4710-BDE0-5E08C83732A9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33672" y="744443"/>
            <a:ext cx="4531421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8A77098-82F5-41C2-9C2E-A87B4264102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F25A52C-91C9-43B7-9E23-F0218419BDF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4510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2E0579B0-E525-4AD5-9EF2-89FAF18B09D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2452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946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7876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0523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0170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60494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9347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10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755989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7550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46769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1163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120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416920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11D154BB-1590-4747-9EE3-2C370243A98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121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33671" y="744443"/>
            <a:ext cx="4533595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16184" cy="44388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A2D998D3-C301-4ED7-9F66-C1DF5189FCC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4A0A5788-6BEC-429B-8753-7E4E2360310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4738C0-617E-4D45-BF38-8D34CCA44B8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BA57B87-F383-4EC8-AEE2-C16DD04DCCE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9D510C6-4A97-469F-A4E5-4325E76660E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9E48D6BF-6D05-4CC2-B9AE-F482E3256046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F66D1DF1-5339-4AB2-A72F-C13BD721C1E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B967D3D7-DF28-46E3-AFC7-DF3CAD4F3C0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06E80D96-0B5A-42B1-B686-1123FACB815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9EE0E6C-60CC-4569-8810-076DCF94057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99717D8E-CB72-4123-BC3E-4AA262B9E5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898894" y="721253"/>
            <a:ext cx="4985758" cy="37361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5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30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31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1200" b="0" dirty="0" smtClean="0">
              <a:solidFill>
                <a:schemeClr val="accent6">
                  <a:lumMod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A204386C-C2BB-4FF8-B0C4-A1161D3A841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71346C4-D345-490A-A7F5-9BCFDE874AB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39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CB8DF05A-96B3-4515-B878-2A5C2910C80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43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C42B178-85DB-45EC-AF6A-A5D35EADF00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52E2FC9-01C3-462D-B312-CD6829134A7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32E7F222-A395-47FD-AD57-383E1DC3320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48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4527DECF-45FD-481F-8F87-7BEE6343705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51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3A357-C52D-4078-ADB6-7A1DF7D8EFB0}" type="slidenum">
              <a:rPr lang="ru-RU"/>
              <a:pPr/>
              <a:t>52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883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58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856C2C8-7D40-4C4C-A352-A3A8165E92E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4CA3B32-83CB-4880-9FAA-98F76D700A0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2BC11B8-1698-448A-8337-3C48DF886A26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6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EC387F7-A2FC-4233-BC4B-6A6CC2B1B4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1524D4-66A5-41DB-A630-E01F3A82404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F3825D-5EE7-4FAC-8499-9D420A7F0631}" type="slidenum">
              <a:rPr lang="ru-RU"/>
              <a:pPr/>
              <a:t>71</a:t>
            </a:fld>
            <a:endParaRPr lang="ru-RU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133475" y="715963"/>
            <a:ext cx="451167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  <a:ln/>
        </p:spPr>
        <p:txBody>
          <a:bodyPr wrap="none" anchor="ctr"/>
          <a:lstStyle/>
          <a:p>
            <a:pPr algn="l"/>
            <a:endParaRPr lang="ru-RU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3EFEE42-29E6-4B97-AA9C-F863158A535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847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E3B3D-CC2C-4D90-9025-64E26E26A816}" type="slidenum">
              <a:rPr lang="ru-RU"/>
              <a:pPr/>
              <a:t>77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E3B3D-CC2C-4D90-9025-64E26E26A816}" type="slidenum">
              <a:rPr lang="ru-RU"/>
              <a:pPr/>
              <a:t>78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14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487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AEAFE9-4CE7-4621-99BF-C76D3754F261}" type="slidenum">
              <a:rPr lang="ru-RU"/>
              <a:pPr/>
              <a:t>81</a:t>
            </a:fld>
            <a:endParaRPr 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BCDF7401-47F0-46A9-AF67-67E761FAF6F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4" y="4717126"/>
            <a:ext cx="542487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3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000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272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8D31A65A-C811-483F-998E-E31A814BFDF7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73D214-B741-486F-9825-AD825E97D119}" type="slidenum">
              <a:rPr lang="ru-RU"/>
              <a:pPr/>
              <a:t>84</a:t>
            </a:fld>
            <a:endParaRPr lang="ru-RU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3163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59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188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03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107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4FEC7F4-4417-4608-BA41-4ECD36BB231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5030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548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363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0EBE7-4512-4EDC-9B0C-22F1FB7D81AC}" type="slidenum">
              <a:rPr lang="ru-RU" smtClean="0">
                <a:latin typeface="Arial" pitchFamily="34" charset="0"/>
              </a:rPr>
              <a:pPr/>
              <a:t>99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A36A37-33CB-4157-BFCA-66D2D0CC2407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526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132976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897269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858427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8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0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3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7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7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6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4725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9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5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E4FF"/>
            </a:gs>
            <a:gs pos="82000">
              <a:schemeClr val="bg1"/>
            </a:gs>
            <a:gs pos="21000">
              <a:schemeClr val="bg1"/>
            </a:gs>
            <a:gs pos="100000">
              <a:srgbClr val="9BE5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AD17-563A-4D54-8B8C-8FC706E23AA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73B1F-1EF3-46FE-827E-9018ABE54B9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1269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108.png"/><Relationship Id="rId4" Type="http://schemas.microsoft.com/office/2007/relationships/hdphoto" Target="../media/hdphoto17.wdp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59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microsoft.com/office/2007/relationships/hdphoto" Target="../media/hdphoto18.wdp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120.png"/><Relationship Id="rId4" Type="http://schemas.microsoft.com/office/2007/relationships/hdphoto" Target="../media/hdphoto19.wdp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122.png"/><Relationship Id="rId4" Type="http://schemas.microsoft.com/office/2007/relationships/hdphoto" Target="../media/hdphoto18.wdp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123.png"/><Relationship Id="rId4" Type="http://schemas.microsoft.com/office/2007/relationships/hdphoto" Target="../media/hdphoto18.wd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3.jpe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55650" y="3573463"/>
            <a:ext cx="80772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sz="3600" b="1" smtClean="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643306" y="5715016"/>
            <a:ext cx="5245224" cy="9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Смирнова Марина Владимировна, главный специалист ГУ ЯО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ЦОиККО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19200" y="1676401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925570" y="1872280"/>
            <a:ext cx="7391400" cy="24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6000" b="1" dirty="0" smtClean="0">
                <a:solidFill>
                  <a:srgbClr val="002060"/>
                </a:solidFill>
                <a:cs typeface="Times New Roman" pitchFamily="18" charset="0"/>
              </a:rPr>
              <a:t>Подготовка руководителей ППЭ</a:t>
            </a: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800" b="1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16632"/>
            <a:ext cx="655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</a:rPr>
              <a:t>Государственная итоговая </a:t>
            </a:r>
            <a:r>
              <a:rPr lang="ru-RU" sz="2200" b="1" dirty="0" smtClean="0">
                <a:solidFill>
                  <a:srgbClr val="002060"/>
                </a:solidFill>
              </a:rPr>
              <a:t>аттестация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по образовательным</a:t>
            </a:r>
            <a:r>
              <a:rPr lang="ru-RU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программам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основного </a:t>
            </a:r>
            <a:r>
              <a:rPr lang="ru-RU" sz="2200" b="1" dirty="0">
                <a:solidFill>
                  <a:srgbClr val="002060"/>
                </a:solidFill>
              </a:rPr>
              <a:t>общего образования в 2021 </a:t>
            </a:r>
            <a:r>
              <a:rPr lang="ru-RU" sz="2200" b="1" dirty="0" smtClean="0">
                <a:solidFill>
                  <a:srgbClr val="002060"/>
                </a:solidFill>
              </a:rPr>
              <a:t>году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87683" y="1250873"/>
            <a:ext cx="8532030" cy="191512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На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каждой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аудитории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для проведения экзамена должен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заметный номер; 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размещена информация о недопустимости наличия при себе средств связи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616769" y="3358450"/>
            <a:ext cx="6395029" cy="142534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80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для каждого участника должно быть оборудовано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отдельное рабочее место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, обозначенное заметным номером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23528" y="6093296"/>
            <a:ext cx="8536733" cy="42664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Стол для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осуществления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раскладки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и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упаковки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материалов</a:t>
            </a: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1" y="3357169"/>
            <a:ext cx="2016125" cy="1366839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323527" y="5084549"/>
            <a:ext cx="8544593" cy="780589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Рабочие места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для организаторов, места  для ассистента и общественного наблюдателя</a:t>
            </a:r>
          </a:p>
        </p:txBody>
      </p:sp>
      <p:sp>
        <p:nvSpPr>
          <p:cNvPr id="13320" name="Text Box 3"/>
          <p:cNvSpPr txBox="1">
            <a:spLocks noChangeArrowheads="1"/>
          </p:cNvSpPr>
          <p:nvPr/>
        </p:nvSpPr>
        <p:spPr bwMode="auto">
          <a:xfrm>
            <a:off x="1077514" y="50080"/>
            <a:ext cx="8066486" cy="85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Требования к аудиториям для участников ГИА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-9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3688" y="1484784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Особенности проведения ГИА-9 для участников экзамена с ОВЗ, участников детей- инвалидов и инвалидов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282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403647" y="116632"/>
            <a:ext cx="7761325" cy="69585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Особые категории участников экзаменов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986" y="1244757"/>
            <a:ext cx="1995773" cy="600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Участники с ОВЗ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4301" y="1244757"/>
            <a:ext cx="1995773" cy="600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Дети-инвалиды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6481" y="1244760"/>
            <a:ext cx="1995773" cy="768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Обучающиеся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на дому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2267751" y="1100751"/>
            <a:ext cx="336036" cy="1824203"/>
          </a:xfrm>
          <a:prstGeom prst="rightBrace">
            <a:avLst>
              <a:gd name="adj1" fmla="val 36552"/>
              <a:gd name="adj2" fmla="val 50000"/>
            </a:avLst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63688" y="2233344"/>
            <a:ext cx="1219533" cy="4275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394C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ГВЭ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91408" y="2204864"/>
            <a:ext cx="2556284" cy="9121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Условия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71600" y="3429001"/>
            <a:ext cx="3597950" cy="11041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Общие условия проведения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736480" y="3429000"/>
            <a:ext cx="3651943" cy="11041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Специальные условия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500000">
            <a:off x="3493159" y="2966241"/>
            <a:ext cx="270030" cy="456051"/>
          </a:xfrm>
          <a:prstGeom prst="downArrow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0100000" flipH="1">
            <a:off x="5516609" y="2966241"/>
            <a:ext cx="270030" cy="456051"/>
          </a:xfrm>
          <a:prstGeom prst="downArrow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4677140"/>
            <a:ext cx="4066002" cy="2197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ГВЭ в устной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форме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Обеспечение беспрепятственного доступа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Увеличение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продолжительности экзамена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Организация питания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перерывов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7562" y="4677139"/>
            <a:ext cx="4214918" cy="2197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Ассистенты 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Технические средства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Выполнение работы на компьютере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Условия для отдельных категорий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96708" y="1124744"/>
            <a:ext cx="2247292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Обучающиеся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мед. организациях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05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043608" y="293954"/>
            <a:ext cx="7848884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2D2DB9">
                    <a:lumMod val="75000"/>
                  </a:srgbClr>
                </a:solidFill>
                <a:latin typeface="Cambria" pitchFamily="18" charset="0"/>
                <a:ea typeface="MS Gothic"/>
              </a:rPr>
              <a:t>Специальные условия </a:t>
            </a:r>
          </a:p>
          <a:p>
            <a:pPr algn="ctr" eaLnBrk="1" hangingPunct="1"/>
            <a:r>
              <a:rPr lang="ru-RU" altLang="ru-RU" sz="2800" b="1" kern="0" dirty="0" smtClean="0">
                <a:solidFill>
                  <a:srgbClr val="C00000"/>
                </a:solidFill>
                <a:latin typeface="Cambria" pitchFamily="18" charset="0"/>
                <a:ea typeface="MS Gothic"/>
              </a:rPr>
              <a:t>присутствие ассистентов</a:t>
            </a: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1628800"/>
            <a:ext cx="3672408" cy="4536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Ассистентом может быть: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работник ОО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социальный работник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исключительных случаях – родитель (законный представитель) участника экзамена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3" y="1484784"/>
            <a:ext cx="3816424" cy="49685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Ассистентом не может быть: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учитель-предметник при проведении экзамена по данному учебному предмету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педагогический работник,  являющийся учителем участников экзамена</a:t>
            </a:r>
          </a:p>
          <a:p>
            <a:pPr marL="342900" indent="-342900">
              <a:buClr>
                <a:srgbClr val="2D2DB9">
                  <a:lumMod val="75000"/>
                </a:srgbClr>
              </a:buClr>
              <a:buFont typeface="Wingdings" pitchFamily="2" charset="2"/>
              <a:buChar char="ü"/>
            </a:pP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9" name="Picture 5" descr="https://img11.postila.ru/data/d8/ec/fe/6d/d8ecfe6d52a56c5d98d4d1ddbd7a4d5c43004e5f734bc9187f9f7ab585b161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06615"/>
            <a:ext cx="2232247" cy="25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09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11560" y="116632"/>
            <a:ext cx="842493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itchFamily="18" charset="0"/>
                <a:ea typeface="MS Gothic"/>
              </a:rPr>
              <a:t>Функции ассистентов</a:t>
            </a:r>
            <a:endParaRPr lang="ru-RU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56" y="1273758"/>
            <a:ext cx="8424936" cy="48333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Сопровождение участника экзамена 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Техническая помощь в части передвижения по ППЭ, ориентация и получении информации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Помощь в обеспечении коммуникации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Помощь в использовании технических средств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Помощь в ведении записей, чтении заданий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Техническая помощь при выполнении письменной экзаменационной работы на компьютере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Вызов медперсонала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74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526917" y="116632"/>
            <a:ext cx="842493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itchFamily="18" charset="0"/>
                <a:ea typeface="MS Gothic"/>
              </a:rPr>
              <a:t>Специальные условия:</a:t>
            </a:r>
          </a:p>
          <a:p>
            <a:pPr algn="ctr" eaLnBrk="1" hangingPunct="1"/>
            <a:r>
              <a:rPr lang="ru-RU" altLang="ru-RU" sz="3200" b="1" kern="0" dirty="0" smtClean="0">
                <a:solidFill>
                  <a:srgbClr val="002060"/>
                </a:solidFill>
                <a:latin typeface="Cambria" pitchFamily="18" charset="0"/>
                <a:ea typeface="MS Gothic"/>
              </a:rPr>
              <a:t> выполнение письменной экзаменационной работы на компьютере</a:t>
            </a:r>
            <a:endParaRPr lang="ru-RU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1314" y="1893737"/>
            <a:ext cx="5318958" cy="1200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Компьютер должен быть без выхода в сеть Интернет»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" y="3087379"/>
            <a:ext cx="2232248" cy="184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4345" y="5013176"/>
            <a:ext cx="4176464" cy="153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2600" b="1" kern="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/>
              </a:rPr>
              <a:t>Специальные условия: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3212976"/>
            <a:ext cx="5318958" cy="1200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Принтер для распечатывания листов с ответами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5181647"/>
            <a:ext cx="4739892" cy="1200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Отдельная аудитория в ППЭ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9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592695" y="1765648"/>
            <a:ext cx="2200348" cy="20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53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2263" y="1488441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600" b="1" kern="0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Специальные условия:</a:t>
            </a:r>
          </a:p>
          <a:p>
            <a:pPr algn="ctr" eaLnBrk="1" hangingPunct="1"/>
            <a:r>
              <a:rPr lang="ru-RU" altLang="ru-RU" sz="3600" b="1" kern="0" dirty="0">
                <a:solidFill>
                  <a:srgbClr val="00206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проведение экзаменов в зависимости от категории нозологической группы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04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6"/>
          <p:cNvSpPr txBox="1">
            <a:spLocks noChangeArrowheads="1"/>
          </p:cNvSpPr>
          <p:nvPr/>
        </p:nvSpPr>
        <p:spPr bwMode="auto">
          <a:xfrm>
            <a:off x="1259632" y="261247"/>
            <a:ext cx="7515176" cy="107952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Специальные условия для слепых участников экзамена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251529" y="1700815"/>
            <a:ext cx="6192679" cy="454661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Оформление ЭМ рельефно-точечным шрифтом Брайля  или в виде электронного документа, доступного с помощью компьютера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Выполнение экзаменационной работы рельефно-точечным шрифтом Брайля или на компьютере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Обеспечение достаточным количеством принадлежностей  для оформления ответов шрифтом Брайля, компьютером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430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506186"/>
            <a:ext cx="2519362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48" y="1713278"/>
            <a:ext cx="2587963" cy="39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147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Text Box 6"/>
          <p:cNvSpPr txBox="1">
            <a:spLocks noChangeArrowheads="1"/>
          </p:cNvSpPr>
          <p:nvPr/>
        </p:nvSpPr>
        <p:spPr bwMode="auto">
          <a:xfrm>
            <a:off x="1115616" y="188640"/>
            <a:ext cx="7884368" cy="8794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Специальные условия для слабовидящих участников</a:t>
            </a: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251520" y="1638280"/>
            <a:ext cx="5391448" cy="359250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Предоставление масштабированных ЭМ 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Обеспечение аудиторий увеличительными устройствами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Индивидуальное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равномерное освещение не менее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300 люкс</a:t>
            </a:r>
          </a:p>
        </p:txBody>
      </p:sp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5" y="1522166"/>
            <a:ext cx="2049463" cy="29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610895"/>
            <a:ext cx="3562412" cy="449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4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34002" y="116632"/>
            <a:ext cx="7537322" cy="151216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Специальные условия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 для глухих и слабослышащих участников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95536" y="1659815"/>
            <a:ext cx="8053046" cy="359250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Оборудование аудитории звукоусиливающей аппаратурой (для слабослышащих участников)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Выдача правил по заполнению бланков ответов в печатном виде  на бумажном носителе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Привлечение при необходимости ассистента-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сурдопереводчика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09" y="4802195"/>
            <a:ext cx="3281363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205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6" y="2783"/>
            <a:ext cx="7860850" cy="133798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Специальные условия: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 организация ППЭ на дому,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в медицинской организации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510213" y="4293096"/>
            <a:ext cx="8436914" cy="1992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ППЭ на дому, в медицинской организации должны присутствовать: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Член ГЭК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Руководитель ППЭ</a:t>
            </a:r>
          </a:p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 или технический специалист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636868" y="1556792"/>
            <a:ext cx="8183604" cy="24482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          Основанием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является: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Заключение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медицинской организации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Заключение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ПМПК с соответствующими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рекомендациями</a:t>
            </a:r>
            <a:endParaRPr lang="ru-RU" sz="23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76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68315" y="714377"/>
            <a:ext cx="86756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38" y="6447611"/>
            <a:ext cx="8989283" cy="38472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C00000"/>
                </a:solidFill>
              </a:rPr>
              <a:t>Рассадка участников ГИА-9 с соблюдением социальной дистанции 1,5 метра</a:t>
            </a:r>
            <a:endParaRPr lang="ru-RU" sz="19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03" y="141992"/>
            <a:ext cx="8964488" cy="595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15" y="216000"/>
            <a:ext cx="836412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 descr="Запрет-пользования-телефон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6998" y="3284984"/>
            <a:ext cx="854719" cy="825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5770875" y="216421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1 Б</a:t>
            </a:r>
            <a:endParaRPr lang="ru-RU" sz="1800" b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770875" y="322527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1 В</a:t>
            </a:r>
            <a:endParaRPr lang="ru-RU" sz="1800" b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3532530" y="1146355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2</a:t>
            </a:r>
            <a:r>
              <a:rPr lang="ru-RU" sz="1800" b="1" dirty="0" smtClean="0"/>
              <a:t> А</a:t>
            </a:r>
            <a:endParaRPr lang="ru-RU" sz="1800" b="1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3532530" y="216421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2</a:t>
            </a:r>
            <a:r>
              <a:rPr lang="ru-RU" sz="1800" b="1" dirty="0" smtClean="0"/>
              <a:t> Б</a:t>
            </a:r>
            <a:endParaRPr lang="ru-RU" sz="1800" b="1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3532530" y="322527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 В</a:t>
            </a:r>
            <a:endParaRPr lang="ru-RU" sz="1800" b="1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1228274" y="1146355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 А</a:t>
            </a:r>
            <a:endParaRPr lang="ru-RU" sz="1800" b="1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1228274" y="216421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3</a:t>
            </a:r>
            <a:r>
              <a:rPr lang="ru-RU" sz="1800" b="1" dirty="0" smtClean="0"/>
              <a:t> Б</a:t>
            </a:r>
            <a:endParaRPr lang="ru-RU" sz="1800" b="1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1201676" y="3225274"/>
            <a:ext cx="576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  В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16064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2263" y="1488441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проведения отдельных этапов экзамена для участников  с ОВЗ,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участников-детей инвалидов и инвалидов </a:t>
            </a:r>
          </a:p>
        </p:txBody>
      </p:sp>
    </p:spTree>
    <p:extLst>
      <p:ext uri="{BB962C8B-B14F-4D97-AF65-F5344CB8AC3E}">
        <p14:creationId xmlns:p14="http://schemas.microsoft.com/office/powerpoint/2010/main" val="3880838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5" y="10502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95130" y="0"/>
            <a:ext cx="759791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Выдача ЭМ в аудиторию для слабовидящих 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0" y="13407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9" y="4309485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19" y="4476953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326390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 rot="1930543">
            <a:off x="770177" y="2007579"/>
            <a:ext cx="4381822" cy="514738"/>
          </a:xfrm>
          <a:prstGeom prst="rect">
            <a:avLst/>
          </a:prstGeom>
          <a:noFill/>
          <a:ln w="936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Стандартный ИК ОГЭ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945581">
            <a:off x="319776" y="2539660"/>
            <a:ext cx="4381822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itchFamily="18" charset="0"/>
              </a:rPr>
              <a:t>КИМ ОГЭ,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1934516">
            <a:off x="-260559" y="3385727"/>
            <a:ext cx="4448277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itchFamily="18" charset="0"/>
              </a:rPr>
              <a:t>Бланк ответов №1,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29" y="4635511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28" y="1031422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6" y="180585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29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5" y="90324"/>
            <a:ext cx="6495617" cy="9223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124744"/>
            <a:ext cx="8748464" cy="556227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000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- заполняет регистрационные поля и записывает результаты выполнения заданий с  кратким ответом в </a:t>
            </a:r>
            <a:r>
              <a:rPr lang="ru-RU" sz="2200" b="1" dirty="0" smtClean="0">
                <a:solidFill>
                  <a:srgbClr val="C00000"/>
                </a:solidFill>
                <a:latin typeface="Cambria" pitchFamily="18" charset="0"/>
              </a:rPr>
              <a:t>масштабированном бланке ответов №1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выполняет задания с развернутым ответом на стандартном бланке ответов №2.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 или организатор: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переносит информацию с масштабированного бланка ответов №1 на стандартный бланк ответов №1;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стандартные бланки ответов №1 и бланки ответов №2 (лист 1 и лист 2) в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масштабированные бланки ответов №1 в соответствующие индивидуальные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68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74" y="1156434"/>
            <a:ext cx="2865955" cy="1784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33176" y="24960"/>
            <a:ext cx="7812360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 ЭМ из аудитории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для слабовидящих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13" y="430986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04" y="432428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79" y="4416191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892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1" y="23243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1" y="24767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291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4" y="4517479"/>
            <a:ext cx="1623063" cy="22907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rot="19301329" flipH="1">
            <a:off x="6225302" y="54817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Формат А 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09" y="2170794"/>
            <a:ext cx="1030379" cy="146327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58" y="2529376"/>
            <a:ext cx="1053880" cy="145170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8" y="2184331"/>
            <a:ext cx="1032117" cy="14217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249505"/>
            <a:ext cx="1068062" cy="14712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87" y="2433924"/>
            <a:ext cx="1046608" cy="14863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504043"/>
            <a:ext cx="1068062" cy="151678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1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0" y="125580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0" y="4310264"/>
            <a:ext cx="4392488" cy="25477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" y="144146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00623" y="66866"/>
            <a:ext cx="6667722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Выдача ЭМ в аудиторию для слабовидящих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568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rot="1156932">
            <a:off x="838169" y="1792242"/>
            <a:ext cx="3853952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Стандартный КИМ ГВЭ</a:t>
            </a:r>
            <a:endParaRPr lang="ru-RU" sz="2400" b="1" i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107604">
            <a:off x="616877" y="2612993"/>
            <a:ext cx="3552369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КИМ ГВЭ формата А3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0881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55692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6" y="90324"/>
            <a:ext cx="6480720" cy="9223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484784"/>
            <a:ext cx="8604448" cy="476205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00206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- заполняет регистрационные поля в стандартном бланке регистрации;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выполняет все задания на стандартном бланке ответов.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endParaRPr lang="ru-RU" sz="25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 или организатор заполняет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регистрационные поля в стандартном бланке регистрации, если обучающийся не может это сделать самостоятельно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запечатывает  стандартные бланки регистрации и бланки ответов в возвратные </a:t>
            </a:r>
            <a:r>
              <a:rPr lang="ru-RU" sz="25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5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5616" y="116632"/>
            <a:ext cx="795795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Выдача ЭМ в аудиторию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47" y="436510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9" y="1441019"/>
            <a:ext cx="4104456" cy="251207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63" y="4618356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428736"/>
            <a:ext cx="3500462" cy="257176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714488"/>
            <a:ext cx="3357554" cy="255813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1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030614" y="116632"/>
            <a:ext cx="8113386" cy="9223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Проведение экзамена с использованием компьютера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23528" y="1235193"/>
            <a:ext cx="8585602" cy="531605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00206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выполняет задания, записывая ответы в текстовом редакторе.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распечатывает ответы и нумерует листы с ответами.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Ассистент или 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заполняет регистрационную часть бланков;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переносит информацию с распечатанных листов на стандартный бланк;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стандартные бланки в возвратные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распечатанные листы в соответствующий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индивидуальныйвозвратный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64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3040" y="188640"/>
            <a:ext cx="864096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 ЭМ из аудитории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88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60" y="4337737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578037"/>
            <a:ext cx="3960440" cy="230821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156591"/>
            <a:ext cx="4286280" cy="2843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3"/>
            <a:ext cx="4214842" cy="279651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48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0076" y="10393"/>
            <a:ext cx="8279518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Индивидуальный доставочный </a:t>
            </a:r>
            <a:r>
              <a:rPr lang="ru-RU" sz="32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спецпакет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6" y="1322442"/>
            <a:ext cx="8604448" cy="533700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3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5536" y="1203583"/>
            <a:ext cx="8450462" cy="359250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каждой аудитории должны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часы (время должно быть синхронизировано)</a:t>
            </a:r>
          </a:p>
          <a:p>
            <a:pPr marL="342900" indent="-342900" algn="just" eaLnBrk="1" hangingPunct="1"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канцелярские принадлежности (ножницы, ручки)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информация о недопустимости наличия при себе средств связи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закрыты стенды, плакаты со справочной информацией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7076">
            <a:off x="3752130" y="4627195"/>
            <a:ext cx="14160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58439"/>
            <a:ext cx="1484511" cy="14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1043608" y="188640"/>
            <a:ext cx="7956377" cy="101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+mn-cs"/>
              </a:rPr>
              <a:t>Требования к аудиториям для участников ГИА-9</a:t>
            </a:r>
          </a:p>
        </p:txBody>
      </p:sp>
      <p:pic>
        <p:nvPicPr>
          <p:cNvPr id="13323" name="Picture 12" descr="https://fs00.infourok.ru/images/doc/222/17988/2/hello_html_m69508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8179">
            <a:off x="1957274" y="4875097"/>
            <a:ext cx="1298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1" y="4399813"/>
            <a:ext cx="3868193" cy="45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Line 11"/>
          <p:cNvSpPr>
            <a:spLocks noChangeShapeType="1"/>
          </p:cNvSpPr>
          <p:nvPr/>
        </p:nvSpPr>
        <p:spPr bwMode="auto">
          <a:xfrm flipV="1">
            <a:off x="5852893" y="4615298"/>
            <a:ext cx="2592288" cy="211772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>
            <a:off x="5572132" y="4566448"/>
            <a:ext cx="2808312" cy="2106633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Запрет-пользования-телефон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5619765"/>
            <a:ext cx="1281324" cy="12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8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3040" y="73652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Индивидуальный возвратный спецпакет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6" y="1048932"/>
            <a:ext cx="8748463" cy="565212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1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990600" y="1844824"/>
            <a:ext cx="75438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260648"/>
            <a:ext cx="8224046" cy="609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Материалы располагаются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на сайте ГУ ЯО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ЦОиККО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 http://coikko.ru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 разделе ГИА-9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Инструктивно-методические материалы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При возникновении вопросов по организации и проведению ГИА-9 просим присылать их на адрес электронной почты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itchFamily="18" charset="0"/>
              </a:rPr>
              <a:t>smv@coikko.ru 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itchFamily="18" charset="0"/>
              </a:rPr>
              <a:t>28-08-83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" pitchFamily="18" charset="0"/>
              </a:rPr>
              <a:t>8-980-742-52-31</a:t>
            </a:r>
          </a:p>
          <a:p>
            <a:pPr algn="ctr" eaLnBrk="1" hangingPunct="1">
              <a:defRPr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шта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77831" y="260647"/>
            <a:ext cx="605737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err="1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шт</a:t>
            </a:r>
            <a:endParaRPr lang="ru-RU" sz="3600" b="1" dirty="0" smtClean="0">
              <a:solidFill>
                <a:srgbClr val="C00000"/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А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Б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Э</a:t>
            </a:r>
            <a:endParaRPr lang="ru-RU" sz="3600" b="1" dirty="0">
              <a:solidFill>
                <a:srgbClr val="C00000"/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23528" y="1557340"/>
            <a:ext cx="8666487" cy="445427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кабинет (помещение для медицинского работника) должен быть оснащен медицинским оборудованием, средствами для оказания неотложной и скорой медицинской помощи.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помещении для инструктажа, помещении для общественных наблюдателей и в медицинском кабинете (помещении для медицинского работника) компьютеры должны быть убраны или приведены в нерабочее состояние.</a:t>
            </a:r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78619" y="338141"/>
            <a:ext cx="86756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Требования к помещениям</a:t>
            </a:r>
          </a:p>
        </p:txBody>
      </p:sp>
    </p:spTree>
    <p:extLst>
      <p:ext uri="{BB962C8B-B14F-4D97-AF65-F5344CB8AC3E}">
        <p14:creationId xmlns:p14="http://schemas.microsoft.com/office/powerpoint/2010/main" val="4274185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179512" y="1340768"/>
            <a:ext cx="8816851" cy="488516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штабе должны быть подготовлены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следующие документы: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Нормативно - правовые документы по организации и проведению ГИА-9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Приказы ДО, утверждающие работников ППЭ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Инструктивные материалы, утвержденные ДО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Поэтажная схема ППЭ с указанием всех помещений, используемых при проведении ГИА-9</a:t>
            </a:r>
          </a:p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Копии выписок из протоколов ГЭК (создание специальных условий для участников ГИА-9)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576263" y="188640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95536" y="1655943"/>
            <a:ext cx="8490361" cy="445427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Памятка с контактными телефонами необходимых служб и «горячих линий» по вопросам проведения ГИА-9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Листы бумаги для черновиков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Конверты для упаковки использованных черновиков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Бейджи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для лиц, привлекаемых к проведению ГИА-9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Шпагат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Запасные возвратные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доставочные пакеты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23900" y="260648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06415" y="2781302"/>
            <a:ext cx="84534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3200" b="1" i="1">
                <a:solidFill>
                  <a:srgbClr val="FFFFFF"/>
                </a:solidFill>
                <a:cs typeface="Times New Roman" pitchFamily="18" charset="0"/>
              </a:rPr>
              <a:t>Требования к подготовке  ППЭ</a:t>
            </a:r>
            <a:r>
              <a:rPr lang="ru-RU" sz="2800" b="1" i="1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323528" y="2190741"/>
            <a:ext cx="8472782" cy="3161617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медицинскому работнику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0000"/>
                </a:solidFill>
                <a:latin typeface="Cambria" pitchFamily="18" charset="0"/>
                <a:cs typeface="+mn-cs"/>
              </a:rPr>
              <a:t>Ведомость наличия лекарственных препаратов</a:t>
            </a: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+mn-cs"/>
              </a:rPr>
              <a:t>Памятки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+mn-cs"/>
              </a:rPr>
              <a:t>с информацией о сроках ознакомления участников ГИА-9 с результатами экзамена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marL="457200" indent="-4572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0000"/>
                </a:solidFill>
                <a:latin typeface="Cambria" pitchFamily="18" charset="0"/>
                <a:cs typeface="+mn-cs"/>
              </a:rPr>
              <a:t>Журнал «Входной фильтр» (для участников ГИА-9 и работников ППЭ)</a:t>
            </a:r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518226" y="332656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95536" y="1356474"/>
            <a:ext cx="8445500" cy="531605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«Акт готовности ППЭ»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(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ППЭ- 01 ГВЭ)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ППЭ-02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«Апелляция о нарушении установленного порядка проведения ГИА-9»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ППЭ-03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«Протокол рассмотрения апелляции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 нарушении установленного порядка проведения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ГИА-9»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ППЭ-9 11-01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«Сопроводительный бланк к экзаменационным материалам, полученным из аудитории»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11-02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«Сопроводительный бланк к экзаменационным материалам, полученным из ППЭ»</a:t>
            </a: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539552" y="116632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3528" y="1484784"/>
            <a:ext cx="8320088" cy="488516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ППЭ-20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«Акт об идентификации личности участника ГИА-9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ППЭ-21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«Акт об удалении участника ГИА-9»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21-1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«Акт 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недопуске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в ППЭ»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21-2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«Акт о допуске участника ГИА-9 в ППЭ после начала экзамена»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ППЭ-9 21-3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«Акт об удалении лиц, нарушивших установленный порядок проведения ГИА-9»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ППЭ-22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«Акт о досрочном завершении экзамена»</a:t>
            </a: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661701" y="141330"/>
            <a:ext cx="8420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1506488" y="1028733"/>
            <a:ext cx="6319838" cy="5029200"/>
            <a:chOff x="960" y="1152"/>
            <a:chExt cx="3981" cy="1533"/>
          </a:xfrm>
          <a:noFill/>
        </p:grpSpPr>
        <p:pic>
          <p:nvPicPr>
            <p:cNvPr id="409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0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eaLnBrk="1" hangingPunct="1"/>
              <a:r>
                <a:rPr lang="ru-RU" sz="3600" b="1" i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cs typeface="Times New Roman" pitchFamily="18" charset="0"/>
                </a:rPr>
                <a:t>Подготовка ППЭ к проведению </a:t>
              </a:r>
              <a:r>
                <a:rPr lang="ru-RU" sz="3600" b="1" i="1" dirty="0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cs typeface="Times New Roman" pitchFamily="18" charset="0"/>
                </a:rPr>
                <a:t>экзаменов</a:t>
              </a:r>
            </a:p>
            <a:p>
              <a:pPr eaLnBrk="1" hangingPunct="1"/>
              <a:endPara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ru-RU" sz="2400" i="1" dirty="0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cs typeface="Times New Roman" pitchFamily="18" charset="0"/>
                </a:rPr>
                <a:t>Приказ ДО от 26.02.2019 №72/01-04 «Об утверждении Положения о ППЭ для проведения ГИА-9 в Ярославской области» в редакции приказа от 14.02.2020 № 66/01-04</a:t>
              </a:r>
              <a:endParaRPr lang="ru-RU" sz="24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399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96889" y="239774"/>
            <a:ext cx="83534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Информация на </a:t>
            </a:r>
            <a:r>
              <a:rPr lang="ru-RU" sz="3200" b="1" dirty="0" err="1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бейдже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1785919" y="1619237"/>
            <a:ext cx="5832475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Фамилия, имя, отчество (полностью)</a:t>
            </a:r>
          </a:p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Должность в ППЭ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357290" y="3047997"/>
            <a:ext cx="3357586" cy="2857520"/>
            <a:chOff x="571472" y="2285998"/>
            <a:chExt cx="3357586" cy="21431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2285998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85786" y="2500312"/>
              <a:ext cx="257176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786" y="3571882"/>
              <a:ext cx="278608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Организатор 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в аудитории № 23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57686" y="3714752"/>
            <a:ext cx="3357586" cy="2857520"/>
            <a:chOff x="4429124" y="2214560"/>
            <a:chExt cx="3357586" cy="214314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2214560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643438" y="2428874"/>
              <a:ext cx="257176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3438" y="3500444"/>
              <a:ext cx="278608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Технический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специалист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051720" y="1988840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Особенности подготовки ППЭ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проведению экзаменов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по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отдельным предметам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2685024" y="1417859"/>
            <a:ext cx="5400675" cy="162273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русскому языку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математике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1187624" y="91516"/>
            <a:ext cx="645621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Аудитории  должны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быть оснащены</a:t>
            </a:r>
            <a:endParaRPr lang="ru-RU" sz="3200" dirty="0">
              <a:solidFill>
                <a:srgbClr val="002060"/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pic>
        <p:nvPicPr>
          <p:cNvPr id="14344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6658638" y="1282448"/>
            <a:ext cx="743780" cy="100129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685023" y="4365104"/>
            <a:ext cx="5400675" cy="205362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русскому языку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математике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18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23" y="2435317"/>
            <a:ext cx="1714512" cy="88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55576" y="1708388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9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7014981" y="4122278"/>
            <a:ext cx="871431" cy="11205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55" y="5537377"/>
            <a:ext cx="1714512" cy="88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5576" y="4813781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2" name="Picture 27" descr="http://edufuture.biz/images/e/e4/1281374076_photos0-800x6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785926"/>
            <a:ext cx="2797222" cy="12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95536" y="2084853"/>
            <a:ext cx="8542561" cy="366520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готовность ППЭ к проведению ГИА-9 в соответствии с требованиями  к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пожарные выходы, средства первичного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пожаротушения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наличие ключей от всех рабочих аудиторий, наличие печати ОО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115616" y="152996"/>
            <a:ext cx="7822481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Не позднее чем за один день до начала экзамена руководитель ППЭ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обязан</a:t>
            </a:r>
            <a:endParaRPr lang="ru-RU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" y="1041094"/>
            <a:ext cx="2621779" cy="1518119"/>
            <a:chOff x="1480343" y="1196752"/>
            <a:chExt cx="2438400" cy="1712913"/>
          </a:xfrm>
        </p:grpSpPr>
        <p:pic>
          <p:nvPicPr>
            <p:cNvPr id="4710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3" y="1196752"/>
              <a:ext cx="2438400" cy="171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08" name="Rectangle 3"/>
            <p:cNvSpPr>
              <a:spLocks noChangeArrowheads="1"/>
            </p:cNvSpPr>
            <p:nvPr/>
          </p:nvSpPr>
          <p:spPr bwMode="auto">
            <a:xfrm>
              <a:off x="1858675" y="1421873"/>
              <a:ext cx="1700605" cy="40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b="1" dirty="0">
                  <a:solidFill>
                    <a:srgbClr val="FFFFFF"/>
                  </a:solidFill>
                  <a:latin typeface="Cambria" pitchFamily="18" charset="0"/>
                </a:rPr>
                <a:t>СЕГОДНЯ</a:t>
              </a:r>
            </a:p>
          </p:txBody>
        </p:sp>
        <p:sp>
          <p:nvSpPr>
            <p:cNvPr id="47110" name="Rectangle 5"/>
            <p:cNvSpPr>
              <a:spLocks noChangeArrowheads="1"/>
            </p:cNvSpPr>
            <p:nvPr/>
          </p:nvSpPr>
          <p:spPr bwMode="auto">
            <a:xfrm>
              <a:off x="1930627" y="2053207"/>
              <a:ext cx="1635165" cy="47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ea typeface="MS Gothic" charset="-128"/>
                  <a:cs typeface="+mn-cs"/>
                </a:rPr>
                <a:t>ППЭ ГОТОВ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699794" y="1026284"/>
            <a:ext cx="2066925" cy="1492285"/>
            <a:chOff x="5292727" y="1341439"/>
            <a:chExt cx="2447925" cy="1779587"/>
          </a:xfrm>
        </p:grpSpPr>
        <p:pic>
          <p:nvPicPr>
            <p:cNvPr id="47106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727" y="1341439"/>
              <a:ext cx="2447925" cy="177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09" name="Rectangle 4"/>
            <p:cNvSpPr>
              <a:spLocks noChangeArrowheads="1"/>
            </p:cNvSpPr>
            <p:nvPr/>
          </p:nvSpPr>
          <p:spPr bwMode="auto">
            <a:xfrm>
              <a:off x="5852724" y="1536701"/>
              <a:ext cx="1231088" cy="51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b="1" dirty="0">
                  <a:solidFill>
                    <a:srgbClr val="FFFFFF"/>
                  </a:solidFill>
                  <a:latin typeface="Cambria" pitchFamily="18" charset="0"/>
                </a:rPr>
                <a:t>ЗАВТРА</a:t>
              </a:r>
            </a:p>
          </p:txBody>
        </p:sp>
        <p:sp>
          <p:nvSpPr>
            <p:cNvPr id="47111" name="Rectangle 6"/>
            <p:cNvSpPr>
              <a:spLocks noChangeArrowheads="1"/>
            </p:cNvSpPr>
            <p:nvPr/>
          </p:nvSpPr>
          <p:spPr bwMode="auto">
            <a:xfrm>
              <a:off x="5618498" y="2211262"/>
              <a:ext cx="1796381" cy="60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2560" tIns="26280" rIns="52560" bIns="2628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ea typeface="MS Gothic" charset="-128"/>
                  <a:cs typeface="+mn-cs"/>
                </a:rPr>
                <a:t>ЭКЗАМЕН</a:t>
              </a:r>
            </a:p>
          </p:txBody>
        </p:sp>
      </p:grp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146627" y="2518569"/>
            <a:ext cx="2164014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E2001A"/>
                </a:solidFill>
                <a:latin typeface="Cambria" pitchFamily="18" charset="0"/>
              </a:rPr>
              <a:t>РУКОВОДИТЕЛЬ ППЭ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2621778" y="2482370"/>
            <a:ext cx="4022725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E2001A"/>
                </a:solidFill>
                <a:latin typeface="Cambria" pitchFamily="18" charset="0"/>
              </a:rPr>
              <a:t>РУКОВОДИТЕЛЬ ОО</a:t>
            </a:r>
          </a:p>
        </p:txBody>
      </p:sp>
      <p:pic>
        <p:nvPicPr>
          <p:cNvPr id="471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89" y="2787086"/>
            <a:ext cx="1220026" cy="17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5" name="Text Box 13"/>
          <p:cNvSpPr txBox="1">
            <a:spLocks noChangeArrowheads="1"/>
          </p:cNvSpPr>
          <p:nvPr/>
        </p:nvSpPr>
        <p:spPr bwMode="auto">
          <a:xfrm>
            <a:off x="612232" y="188641"/>
            <a:ext cx="8308975" cy="57785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Готовность ППЭ</a:t>
            </a:r>
          </a:p>
        </p:txBody>
      </p:sp>
      <p:sp>
        <p:nvSpPr>
          <p:cNvPr id="47116" name="Text Box 14"/>
          <p:cNvSpPr txBox="1">
            <a:spLocks noChangeArrowheads="1"/>
          </p:cNvSpPr>
          <p:nvPr/>
        </p:nvSpPr>
        <p:spPr bwMode="auto">
          <a:xfrm>
            <a:off x="619128" y="4520074"/>
            <a:ext cx="3132138" cy="229984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Заполнить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ППЭ-01</a:t>
            </a: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(ППЭ-01 ГВЭ)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«Акт готовности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 к ГВЭ»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47117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3" y="2924943"/>
            <a:ext cx="1234185" cy="15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6718" y="1041245"/>
            <a:ext cx="4377282" cy="58167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830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0"/>
            <a:ext cx="5467270" cy="3058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Подготовка ППЭ</a:t>
            </a:r>
            <a:b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с учетом соблюдения санитарно-эпидемиологических рекомендаций, правил и нормативов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5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764902" cy="538875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Проводить генеральную уборку помещений перед экзаменами и после 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Проводить бесконтактную термометрию при входе в ОО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Установить дозаторы с антисептическими средствами при входе в здание ОО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Установить график прихода участников 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Исключить скопление детей в рекреационных зонах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Соблюдать социальную дистанции в 1,5 метра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Использовать средства индивидуальной защиты работниками ППЭ (маски)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Организовать питьевой режим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 подготовке ППЭ 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 проведении ГИА-9 необходимо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857232"/>
            <a:ext cx="8764902" cy="409609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Нанести разметку на территории ОО, прилегающей к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Пронумеровать каждый вход в ОО, вход в ППЭ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Организация входа в здание ОО: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5143512"/>
            <a:ext cx="8764902" cy="151077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Важно!</a:t>
            </a:r>
          </a:p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Не допускать скопление участников экзамена и специалистов привлекаемых к проведению ГИА-9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003078"/>
            <a:ext cx="2286016" cy="65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2428868"/>
            <a:ext cx="4071966" cy="106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786058"/>
            <a:ext cx="864096" cy="86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764902" cy="465009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</a:rPr>
              <a:t>Необходимо подготовить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32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приборы для обеззараживания воздуха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дозаторы с антисептическими средствами для обработки рук на входе в здание ОО, в ППЭ, в штабе, в местах организации питьевого режима, в туалетных комнатах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 проведения экзаменов в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000636"/>
            <a:ext cx="1143008" cy="116306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642918"/>
            <a:ext cx="8764902" cy="372676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</a:rPr>
              <a:t>не позднее чем за три дня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sz="20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составить график прибытия участников ГИА-9 в ППЭ. В графике указать: адрес ППЭ, время прибытия в ППЭ, номер входа в ОО 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</a:rPr>
              <a:t>не позднее чем за один день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ознакомить участников ГИА-9 с графиком прибытия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 проведения экзаменов в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4714884"/>
            <a:ext cx="8764902" cy="181854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</a:rPr>
              <a:t>Важно!</a:t>
            </a:r>
          </a:p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</a:rPr>
              <a:t>Определить время начала прибытия в ППЭ, исключающее длительное ожидание начала экзамена в ППЭ</a:t>
            </a:r>
            <a:endParaRPr lang="ru-RU" sz="2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31741" y="116632"/>
            <a:ext cx="476172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Проведение ГИА-9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2812404" y="1230420"/>
            <a:ext cx="3600400" cy="64899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- на базе ОО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611560" y="2564904"/>
            <a:ext cx="3456384" cy="1008112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</a:rPr>
              <a:t>На дому</a:t>
            </a:r>
          </a:p>
        </p:txBody>
      </p:sp>
      <p:sp>
        <p:nvSpPr>
          <p:cNvPr id="15" name="Овал 14"/>
          <p:cNvSpPr/>
          <p:nvPr/>
        </p:nvSpPr>
        <p:spPr bwMode="auto">
          <a:xfrm>
            <a:off x="4644008" y="2492896"/>
            <a:ext cx="4265849" cy="1232831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</a:rPr>
              <a:t>В медицинской организации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634008" y="4005067"/>
            <a:ext cx="8488286" cy="2476551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Основанием является: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Заключение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медицинской организации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Заключение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ПМПК с соответствующими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рекомендациями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70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Инструкция для руководителя ППЭ при проведении </a:t>
            </a:r>
          </a:p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ГИА-9</a:t>
            </a:r>
            <a:endParaRPr lang="ru-RU" sz="40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5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13407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Схема проведения экзамена в ППЭ</a:t>
            </a:r>
            <a:endParaRPr lang="ru-RU" sz="40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5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3"/>
          <p:cNvSpPr txBox="1">
            <a:spLocks noChangeArrowheads="1"/>
          </p:cNvSpPr>
          <p:nvPr/>
        </p:nvSpPr>
        <p:spPr bwMode="auto">
          <a:xfrm>
            <a:off x="1407693" y="116632"/>
            <a:ext cx="7272808" cy="14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 руководитель ППЭ </a:t>
            </a:r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71472" y="1809739"/>
            <a:ext cx="6252600" cy="107988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07:30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приступить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 своим обязанностям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142977" y="3524251"/>
            <a:ext cx="5496823" cy="107988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08:00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принять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ЭМ</a:t>
            </a:r>
          </a:p>
        </p:txBody>
      </p:sp>
      <p:pic>
        <p:nvPicPr>
          <p:cNvPr id="11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43" y="2060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9552" y="5229200"/>
            <a:ext cx="6641723" cy="107988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Разместить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сейфе штаба ППЭ все ЭМ,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кроме пакета руководителя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85852" y="-142900"/>
            <a:ext cx="754076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 руководитель ППЭ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должен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14282" y="1038357"/>
            <a:ext cx="8764902" cy="581964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Вскрыть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пакет руководителя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Обеспечить</a:t>
            </a:r>
            <a:r>
              <a:rPr lang="ru-RU" sz="26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контроль</a:t>
            </a:r>
            <a:r>
              <a:rPr lang="ru-RU" sz="26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</a:t>
            </a:r>
            <a:r>
              <a:rPr lang="ru-RU" sz="26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регистрацией работников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Назначить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ответственных организаторов в аудиториях и </a:t>
            </a:r>
            <a:r>
              <a:rPr lang="ru-RU" sz="26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распределить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организаторов вне аудитории по местам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дежурства (на термометрию, упаковку личных вещей организаторов ППЭ, участников ГИА-9)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Провести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краткий инструктаж для работников ППЭ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Проинформировать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организаторов: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распределении по аудиториям и местам дежурства;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назначении ответственных организаторов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   аудиториях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Выдать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формы ППЭ, инструктивные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материалы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1259632" y="0"/>
            <a:ext cx="770485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руководитель ППЭ должен 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40023" y="2492896"/>
            <a:ext cx="8633304" cy="61821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Обеспечить</a:t>
            </a:r>
            <a:r>
              <a:rPr lang="ru-RU" sz="2600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допуск в ППЭ участников ГИА-9                 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0023" y="3284984"/>
            <a:ext cx="8633304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09:45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выдать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ответственным организаторам в аудитории ЭМ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0023" y="4581128"/>
            <a:ext cx="8633304" cy="618219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 09:50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начинается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первая часть инструктажа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8862" y="1312049"/>
            <a:ext cx="8615626" cy="101832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08:50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направить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организаторов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 рабочие места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40023" y="5753640"/>
            <a:ext cx="8633304" cy="101832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ранее 10:00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начинается вторая часть инструктажа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1331640" y="6906"/>
            <a:ext cx="7488832" cy="139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На этапе проведения экзамена руководитель ППЭ </a:t>
            </a: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42844" y="1619237"/>
            <a:ext cx="8786874" cy="463603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44000" rIns="90000" bIns="180000">
            <a:spAutoFit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Осуществлять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контроль за ходом проведения экзамена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Проверять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помещения ППЭ на предмет присутствия посторонних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лиц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Решать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все возникающие вопросы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Сотрудничать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лицами, имеющими право присутствовать во время экзамена в ППЭ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Выдавать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ответственному организатору в аудитории в случае необходимости резервный доставочный пакет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971600" y="116632"/>
            <a:ext cx="8005010" cy="100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На этапе завершения экзамена  руководитель ППЭ </a:t>
            </a: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должен</a:t>
            </a:r>
            <a:endParaRPr lang="ru-RU" sz="3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324839" y="1988840"/>
            <a:ext cx="8496944" cy="366520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Принять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экзаменационные материалы 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Начать упаковку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экзаменационных материалов</a:t>
            </a:r>
          </a:p>
          <a:p>
            <a:pPr marL="0" indent="0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чем через один час тридцать минут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после окончания экзамена в ППЭ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Передать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помещения, оборудование руководителю ОО, на базе которой организован ППЭ (или уполномоченному им лицу)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44824"/>
            <a:ext cx="5472608" cy="32883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Отдельные этапы проведения экзамена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1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44824"/>
            <a:ext cx="5472608" cy="32883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Приём экзаменационных материалов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позднее 8:00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96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7380312" y="4824097"/>
            <a:ext cx="1763688" cy="20339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581545" y="768377"/>
            <a:ext cx="4070145" cy="4572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 с ЭМ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  </a:t>
            </a:r>
          </a:p>
        </p:txBody>
      </p:sp>
      <p:grpSp>
        <p:nvGrpSpPr>
          <p:cNvPr id="3" name="Группа 22"/>
          <p:cNvGrpSpPr/>
          <p:nvPr/>
        </p:nvGrpSpPr>
        <p:grpSpPr>
          <a:xfrm>
            <a:off x="2221434" y="1690707"/>
            <a:ext cx="1702494" cy="1605703"/>
            <a:chOff x="762000" y="1600200"/>
            <a:chExt cx="1535983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516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</a:rPr>
                <a:t>Доставочные </a:t>
              </a:r>
              <a:r>
                <a:rPr lang="ru-RU" sz="1200" b="1" dirty="0" err="1" smtClean="0">
                  <a:solidFill>
                    <a:srgbClr val="002060"/>
                  </a:solidFill>
                </a:rPr>
                <a:t>спецпакеты</a:t>
              </a:r>
              <a:r>
                <a:rPr lang="ru-RU" sz="1200" b="1" dirty="0" smtClean="0">
                  <a:solidFill>
                    <a:srgbClr val="002060"/>
                  </a:solidFill>
                </a:rPr>
                <a:t> с ИК ОГЭ</a:t>
              </a:r>
              <a:endParaRPr lang="ru-RU" sz="1200" b="1" dirty="0">
                <a:solidFill>
                  <a:srgbClr val="002060"/>
                </a:solidFill>
              </a:endParaRPr>
            </a:p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684876" y="122046"/>
            <a:ext cx="37802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ППЭ</a:t>
            </a:r>
            <a:endParaRPr lang="ru-RU" sz="3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3571868" y="1484784"/>
            <a:ext cx="1792219" cy="3443725"/>
            <a:chOff x="1327780" y="3752453"/>
            <a:chExt cx="1567873" cy="2495947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32599" y="4394906"/>
              <a:ext cx="1463054" cy="1853494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327780" y="3752453"/>
              <a:ext cx="1450345" cy="46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Пакет</a:t>
              </a:r>
              <a:r>
                <a:rPr lang="ru-RU" sz="1800" b="1" dirty="0">
                  <a:solidFill>
                    <a:schemeClr val="accent2">
                      <a:lumMod val="50000"/>
                    </a:schemeClr>
                  </a:solidFill>
                </a:rPr>
                <a:t> руководителя</a:t>
              </a:r>
            </a:p>
          </p:txBody>
        </p:sp>
      </p:grpSp>
      <p:grpSp>
        <p:nvGrpSpPr>
          <p:cNvPr id="5" name="Группа 27"/>
          <p:cNvGrpSpPr/>
          <p:nvPr/>
        </p:nvGrpSpPr>
        <p:grpSpPr>
          <a:xfrm>
            <a:off x="5168414" y="1325943"/>
            <a:ext cx="2499930" cy="3426508"/>
            <a:chOff x="5413369" y="886960"/>
            <a:chExt cx="1875847" cy="1788507"/>
          </a:xfrm>
        </p:grpSpPr>
        <p:grpSp>
          <p:nvGrpSpPr>
            <p:cNvPr id="6" name="Группа 26"/>
            <p:cNvGrpSpPr/>
            <p:nvPr/>
          </p:nvGrpSpPr>
          <p:grpSpPr>
            <a:xfrm>
              <a:off x="5413369" y="886960"/>
              <a:ext cx="1875847" cy="1788507"/>
              <a:chOff x="5413369" y="886960"/>
              <a:chExt cx="1875847" cy="1788507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722291" y="1245314"/>
                <a:ext cx="1135709" cy="1430153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413369" y="886960"/>
                <a:ext cx="1875847" cy="421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экз. работ</a:t>
                </a:r>
                <a:endParaRPr lang="ru-RU" sz="1800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endParaRP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5832473" y="1894693"/>
              <a:ext cx="915344" cy="410518"/>
            </a:xfrm>
            <a:prstGeom prst="rect">
              <a:avLst/>
            </a:prstGeom>
            <a:noFill/>
            <a:ln w="25400" algn="ctr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539552" y="5550586"/>
            <a:ext cx="699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с дополнительными бланками ответов №2 ОГЭ будет передан в первый день проведения экзамена в ППЭ</a:t>
            </a:r>
            <a:endParaRPr lang="ru-RU" sz="2400" b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0" y="1340769"/>
            <a:ext cx="2182270" cy="3652912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 l="22917" t="19444" r="24306" b="12963"/>
          <a:stretch>
            <a:fillRect/>
          </a:stretch>
        </p:blipFill>
        <p:spPr bwMode="auto">
          <a:xfrm>
            <a:off x="7668344" y="5455674"/>
            <a:ext cx="1224136" cy="5781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7" name="Группа 38"/>
          <p:cNvGrpSpPr/>
          <p:nvPr/>
        </p:nvGrpSpPr>
        <p:grpSpPr>
          <a:xfrm>
            <a:off x="2181182" y="3592837"/>
            <a:ext cx="1406902" cy="1231258"/>
            <a:chOff x="762000" y="1600200"/>
            <a:chExt cx="1581222" cy="737684"/>
          </a:xfrm>
        </p:grpSpPr>
        <p:pic>
          <p:nvPicPr>
            <p:cNvPr id="40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581222" cy="73768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18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2226479" y="3977287"/>
            <a:ext cx="11708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Комплекты </a:t>
            </a:r>
            <a:r>
              <a:rPr lang="ru-RU" b="1" dirty="0" smtClean="0">
                <a:solidFill>
                  <a:srgbClr val="002060"/>
                </a:solidFill>
              </a:rPr>
              <a:t>ВДП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44" y="1340769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52190"/>
            <a:ext cx="2088232" cy="10005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 позднее 8:00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926" r="27083" b="37963"/>
          <a:stretch>
            <a:fillRect/>
          </a:stretch>
        </p:blipFill>
        <p:spPr bwMode="auto">
          <a:xfrm>
            <a:off x="96170" y="2493558"/>
            <a:ext cx="1955550" cy="12487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30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571473" y="1333486"/>
            <a:ext cx="8069015" cy="452698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Под ППЭ можно занять часть здания образовательной организации (крыло или этаж), при этом  ППЭ должен быть изолирован от остальной части здания.</a:t>
            </a:r>
          </a:p>
          <a:p>
            <a:pPr marL="360363" indent="-360363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Входом в ППЭ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является место проверки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организаторами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документов обучающихся и наличия их в списках распределения в данный ППЭ.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Экзамены в форме ОГЭ и ГВЭ могут проводиться в одном ППЭ.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59641" y="116632"/>
            <a:ext cx="85232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Организация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3658" y="0"/>
            <a:ext cx="7056784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Акт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приемки-передачи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(ППЭ-9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ОГЭ)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0" y="1335625"/>
            <a:ext cx="8892480" cy="5429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4744" y="3071810"/>
            <a:ext cx="4286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8214" y="307181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3966" y="307181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0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043607" y="0"/>
            <a:ext cx="6480721" cy="18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Доставка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дополнительных бланков ответов №2 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 основной период</a:t>
            </a:r>
            <a:endParaRPr lang="ru-RU" sz="2800" b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529880" y="1825737"/>
            <a:ext cx="8351837" cy="289843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2,  рассчитанные на 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весь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основной период проведения ГИА-9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,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доставляются в ППЭ в первый день проведения экзаменов в данном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 в отдельном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сейф-пакете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46" y="4746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3923928" y="4691376"/>
            <a:ext cx="1907704" cy="21999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2917" t="19444" r="24306" b="12963"/>
          <a:stretch>
            <a:fillRect/>
          </a:stretch>
        </p:blipFill>
        <p:spPr bwMode="auto">
          <a:xfrm>
            <a:off x="4265712" y="5373216"/>
            <a:ext cx="1224136" cy="5781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00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53" y="91805"/>
            <a:ext cx="3707470" cy="1632180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Учет расходования дополнительных бланков ответов №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2 ОГЭ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основной период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323528" y="2426359"/>
            <a:ext cx="2895600" cy="4419600"/>
          </a:xfrm>
          <a:prstGeom prst="rect">
            <a:avLst/>
          </a:prstGeom>
          <a:noFill/>
          <a:ln w="25400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3" y="116632"/>
            <a:ext cx="5418377" cy="6590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" y="3789040"/>
            <a:ext cx="2276307" cy="2768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745944" y="768377"/>
            <a:ext cx="3941863" cy="457200"/>
          </a:xfrm>
        </p:spPr>
        <p:txBody>
          <a:bodyPr>
            <a:normAutofit fontScale="90000"/>
          </a:bodyPr>
          <a:lstStyle/>
          <a:p>
            <a:r>
              <a:rPr lang="ru-RU" sz="2600" dirty="0" err="1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Сейфпакет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 с ЭМ  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2418701" y="1759382"/>
            <a:ext cx="1443515" cy="2018081"/>
            <a:chOff x="762000" y="1600200"/>
            <a:chExt cx="1348654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454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с бланками ГВЭ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361516" y="122046"/>
            <a:ext cx="4742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ППЭ </a:t>
            </a:r>
            <a:endParaRPr lang="ru-RU" sz="3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3" name="Группа 32"/>
          <p:cNvGrpSpPr/>
          <p:nvPr/>
        </p:nvGrpSpPr>
        <p:grpSpPr>
          <a:xfrm>
            <a:off x="5643571" y="2571744"/>
            <a:ext cx="1714149" cy="2428773"/>
            <a:chOff x="1447800" y="4495800"/>
            <a:chExt cx="1330325" cy="1752600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478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447801" y="5053574"/>
              <a:ext cx="1330324" cy="377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Cambria" pitchFamily="18" charset="0"/>
                </a:rPr>
                <a:t>Пакет руководителя</a:t>
              </a:r>
            </a:p>
          </p:txBody>
        </p:sp>
      </p:grpSp>
      <p:grpSp>
        <p:nvGrpSpPr>
          <p:cNvPr id="4" name="Группа 27"/>
          <p:cNvGrpSpPr/>
          <p:nvPr/>
        </p:nvGrpSpPr>
        <p:grpSpPr>
          <a:xfrm>
            <a:off x="7222071" y="1267246"/>
            <a:ext cx="2046753" cy="3281511"/>
            <a:chOff x="5802133" y="1041241"/>
            <a:chExt cx="1197334" cy="1634226"/>
          </a:xfrm>
        </p:grpSpPr>
        <p:grpSp>
          <p:nvGrpSpPr>
            <p:cNvPr id="5" name="Группа 26"/>
            <p:cNvGrpSpPr/>
            <p:nvPr/>
          </p:nvGrpSpPr>
          <p:grpSpPr>
            <a:xfrm>
              <a:off x="5802133" y="1041241"/>
              <a:ext cx="1197334" cy="1634226"/>
              <a:chOff x="5802133" y="1041241"/>
              <a:chExt cx="1197334" cy="1634226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802133" y="1041241"/>
                <a:ext cx="1197334" cy="459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экз. </a:t>
                </a:r>
                <a:r>
                  <a:rPr lang="ru-RU" sz="1800" b="1" dirty="0">
                    <a:solidFill>
                      <a:schemeClr val="accent2">
                        <a:lumMod val="50000"/>
                      </a:schemeClr>
                    </a:solidFill>
                    <a:latin typeface="Cambria" pitchFamily="18" charset="0"/>
                  </a:rPr>
                  <a:t>работ</a:t>
                </a: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83252" y="230033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5643570" y="1428736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  <a:t>Пакет  руководителя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10545" y="1757279"/>
            <a:ext cx="2376264" cy="427711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01" y="4745041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29"/>
          <p:cNvGrpSpPr/>
          <p:nvPr/>
        </p:nvGrpSpPr>
        <p:grpSpPr>
          <a:xfrm>
            <a:off x="2449185" y="3895836"/>
            <a:ext cx="1443515" cy="2018081"/>
            <a:chOff x="762000" y="1600200"/>
            <a:chExt cx="1348654" cy="962025"/>
          </a:xfrm>
        </p:grpSpPr>
        <p:pic>
          <p:nvPicPr>
            <p:cNvPr id="31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35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35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с КИМ ГВЭ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7" name="Группа 41"/>
          <p:cNvGrpSpPr/>
          <p:nvPr/>
        </p:nvGrpSpPr>
        <p:grpSpPr>
          <a:xfrm>
            <a:off x="4026422" y="1786274"/>
            <a:ext cx="1443515" cy="2018081"/>
            <a:chOff x="762000" y="1600200"/>
            <a:chExt cx="1348654" cy="962025"/>
          </a:xfrm>
        </p:grpSpPr>
        <p:pic>
          <p:nvPicPr>
            <p:cNvPr id="43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35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Комплекты возвратных </a:t>
              </a:r>
              <a:r>
                <a:rPr lang="ru-RU" b="1" dirty="0" err="1" smtClean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</a:rPr>
                <a:t>спецпакетов</a:t>
              </a:r>
              <a:endParaRPr lang="ru-RU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8" name="Группа 49"/>
          <p:cNvGrpSpPr/>
          <p:nvPr/>
        </p:nvGrpSpPr>
        <p:grpSpPr>
          <a:xfrm>
            <a:off x="4021687" y="3867933"/>
            <a:ext cx="1417764" cy="2073883"/>
            <a:chOff x="3886200" y="3124200"/>
            <a:chExt cx="1087812" cy="1143000"/>
          </a:xfrm>
        </p:grpSpPr>
        <p:pic>
          <p:nvPicPr>
            <p:cNvPr id="51" name="Picture 4" descr="http://3.bp.blogspot.com/-a2zBClRWCtM/UPkOH0oZjeI/AAAAAAAAAPU/c7MiS5CPZx8/s1600/7259.jpg"/>
            <p:cNvPicPr>
              <a:picLocks noChangeAspect="1" noChangeArrowheads="1"/>
            </p:cNvPicPr>
            <p:nvPr/>
          </p:nvPicPr>
          <p:blipFill>
            <a:blip r:embed="rId8" cstate="print"/>
            <a:srcRect l="9091" t="14815" r="9091" b="14815"/>
            <a:stretch>
              <a:fillRect/>
            </a:stretch>
          </p:blipFill>
          <p:spPr bwMode="auto">
            <a:xfrm>
              <a:off x="3886200" y="3124200"/>
              <a:ext cx="106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3907212" y="3280201"/>
              <a:ext cx="1066800" cy="288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Cambria" pitchFamily="18" charset="0"/>
                </a:rPr>
                <a:t>Доп.бланки</a:t>
              </a:r>
              <a:r>
                <a:rPr lang="ru-RU" b="1" dirty="0" smtClean="0">
                  <a:solidFill>
                    <a:srgbClr val="002060"/>
                  </a:solidFill>
                  <a:latin typeface="Cambria" pitchFamily="18" charset="0"/>
                </a:rPr>
                <a:t> ответов</a:t>
              </a:r>
              <a:endParaRPr lang="ru-RU" b="1" dirty="0">
                <a:latin typeface="Cambria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251522" y="3345895"/>
            <a:ext cx="1944215" cy="11653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8" name="Скругленный прямоугольник 27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115616" y="66049"/>
            <a:ext cx="7994848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Акт приемки-передачи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 (ППЭ-9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ГВЭ)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820472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9512" y="1340768"/>
            <a:ext cx="8856984" cy="538875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Формы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ППЭ-02 и ППЭ-03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(апелляция о нарушении установленного порядка и протокол ее рассмотрения)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ППЭ-07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работников ППЭ и общественных  наблюдателей»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ППЭ-06-01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ППЭ-06-02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«Список участников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ГИА-9 в ППЭ по алфавиту»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ППЭ-05-01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«Список участников ГИА-9  в аудитории ППЭ»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(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ППЭ-05-01 ГВЭ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ППЭ-05-02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«Протокол проведения ГИА-9 в аудитории»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(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ППЭ-05-02 ГВЭ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699380" y="-102179"/>
            <a:ext cx="8439149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руководителя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4421" y="1312049"/>
            <a:ext cx="8862075" cy="54195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rgbClr val="002060"/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rgbClr val="002060"/>
                </a:solidFill>
                <a:latin typeface="Cambria" pitchFamily="18" charset="0"/>
              </a:rPr>
              <a:t>ППЭ-10</a:t>
            </a:r>
            <a:r>
              <a:rPr lang="ru-RU" sz="2600" dirty="0">
                <a:solidFill>
                  <a:srgbClr val="002060"/>
                </a:solidFill>
                <a:latin typeface="Cambria" pitchFamily="18" charset="0"/>
              </a:rPr>
              <a:t> «Отчет члена ГЭК о проведении ГИА-9 в ППЭ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  <a:endParaRPr lang="ru-RU" sz="2600" dirty="0" smtClean="0">
              <a:solidFill>
                <a:srgbClr val="002060"/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>
                <a:solidFill>
                  <a:srgbClr val="002060"/>
                </a:solidFill>
                <a:latin typeface="Cambria" pitchFamily="18" charset="0"/>
                <a:cs typeface="+mn-cs"/>
              </a:rPr>
              <a:t>ППЭ-12-02</a:t>
            </a:r>
            <a:r>
              <a:rPr lang="ru-RU" sz="2600" dirty="0">
                <a:solidFill>
                  <a:srgbClr val="002060"/>
                </a:solidFill>
                <a:latin typeface="Cambria" pitchFamily="18" charset="0"/>
                <a:cs typeface="+mn-cs"/>
              </a:rPr>
              <a:t> «Ведомость коррекции персональных данных участников ГИА-9 в аудитории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»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</a:rPr>
              <a:t>Форма </a:t>
            </a: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</a:rPr>
              <a:t>ППЭ-12-04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</a:rPr>
              <a:t> МАШ «Ведомость учета времени отсутствия участников экзамена в аудитории»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ППЭ-13-01 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«Протокол проведения ГИА-9 в ППЭ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» (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ППЭ-13-01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ППЭ-13-02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 «Сводная ведомость учета участников и использования экзаменационных материалов в ППЭ»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ППЭ-14-02</a:t>
            </a:r>
            <a:r>
              <a:rPr lang="ru-RU" sz="2600" dirty="0" smtClean="0">
                <a:solidFill>
                  <a:srgbClr val="002060"/>
                </a:solidFill>
                <a:latin typeface="Cambria" pitchFamily="18" charset="0"/>
                <a:cs typeface="+mn-cs"/>
              </a:rPr>
              <a:t> «Ведомость учета экзаменационных материалов»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ППЭ-14-02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52216" y="0"/>
            <a:ext cx="8518603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руководителя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36699" y="1321524"/>
            <a:ext cx="8786874" cy="461931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ППЭ-16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«Расшифровка кодов образовательных организаций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</a:rPr>
              <a:t>Форма </a:t>
            </a: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</a:rPr>
              <a:t>ППЭ-18 МАШ 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</a:rPr>
              <a:t>«Акт общественного наблюдения за проведением  ГИА-9 в ППЭ»</a:t>
            </a:r>
            <a:endParaRPr lang="ru-RU" sz="2600" dirty="0">
              <a:solidFill>
                <a:srgbClr val="C00000"/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ППЭ-19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«Контроль изменения состава работников в день экзамена»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ППЭ-20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«Акт об идентификации личности участника ГИА-9»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ППЭ-21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«Акт об удалении участника ГИА-9»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ППЭ-22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«Акт о досрочном завершении экзамена по объективным причинам»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83355" y="22937"/>
            <a:ext cx="8439149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руководителя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Формы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работников в ППЭ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46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1700" y="1132415"/>
            <a:ext cx="3156164" cy="526516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работника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 осуществляется 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основании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его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списках распределения в данный ППЭ (Форма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ППЭ-07)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1" y="29789"/>
            <a:ext cx="5425319" cy="682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19871" y="1484784"/>
            <a:ext cx="14401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3118417"/>
            <a:ext cx="504056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31115" y="36951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х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1115" y="3718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х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29790"/>
            <a:ext cx="2855996" cy="9509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Форма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ППЭ-07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5876" y="4725144"/>
            <a:ext cx="1944216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на этаже</a:t>
            </a:r>
          </a:p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 на входе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19055" y="1484784"/>
            <a:ext cx="8406088" cy="3161617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Помещения для хранения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личных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вещей: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участников ГИА-9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организаторов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ассистентов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технических специалистов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экзаменаторов-собеседников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медицинских работников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19055" y="188640"/>
            <a:ext cx="8523287" cy="77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До входа в ППЭ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42711" y="5157657"/>
            <a:ext cx="6782432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Помещение для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представителей СМИ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Помещение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сопровождающих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804216" y="17657"/>
            <a:ext cx="5256584" cy="78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Замена работника ППЭ  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9541"/>
            <a:ext cx="5429255" cy="57884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635896" y="2536644"/>
            <a:ext cx="1502880" cy="79208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2122" y="2049913"/>
            <a:ext cx="3456383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случае неявки работника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заменить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его, заполнив форму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ППЭ-19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00192" y="548680"/>
            <a:ext cx="230425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Форма ППЭ-19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47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Краткий инструктаж</a:t>
            </a:r>
            <a:endParaRPr lang="ru-RU" sz="4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96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91680" y="0"/>
            <a:ext cx="6120680" cy="54551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Безопасность в ППЭ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9303" y="797866"/>
            <a:ext cx="7025434" cy="171506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Инструкции по: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эвакуации  из помещений в ППЭ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оказанию первой помощи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применению тревожной кнопки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8596" y="2952748"/>
            <a:ext cx="8567242" cy="371561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Порядок действий работников ППЭ при: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обнаружении подозрительного предмета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поступлении угрозы по телефону или в письменной форме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возникновении чрезвычайных ситуаций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обнаружении угрозы химического или биологического терроризма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совершении террористических актов путем захвата заложников</a:t>
            </a:r>
          </a:p>
        </p:txBody>
      </p:sp>
    </p:spTree>
    <p:extLst>
      <p:ext uri="{BB962C8B-B14F-4D97-AF65-F5344CB8AC3E}">
        <p14:creationId xmlns:p14="http://schemas.microsoft.com/office/powerpoint/2010/main" val="3332825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80924" y="554151"/>
            <a:ext cx="8786873" cy="623514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Ответственному организатору</a:t>
            </a:r>
            <a:r>
              <a:rPr lang="ru-RU" sz="23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в аудитории: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ППЭ-05-01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«Список участников ГИА-9 в аудитории» </a:t>
            </a:r>
            <a:r>
              <a:rPr lang="ru-RU" sz="2300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(</a:t>
            </a:r>
            <a:r>
              <a:rPr lang="ru-RU" sz="2300" b="1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ППЭ-05-01 ГВЭ</a:t>
            </a:r>
            <a:r>
              <a:rPr lang="ru-RU" sz="2300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ППЭ-05-02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«Протокол проведения ГИА-9 в аудитории ППЭ» </a:t>
            </a:r>
            <a:r>
              <a:rPr lang="ru-RU" sz="2300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(</a:t>
            </a:r>
            <a:r>
              <a:rPr lang="ru-RU" sz="2300" b="1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ППЭ-05-02 ГВЭ</a:t>
            </a:r>
            <a:r>
              <a:rPr lang="ru-RU" sz="2300" dirty="0" smtClean="0">
                <a:solidFill>
                  <a:srgbClr val="00B0F0"/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ППЭ-12-02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«Ведомость коррекции персональных данных участников ГИА-9 в аудитории»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Форму ППЭ-12-04 МАШ «Ведомость учета времени отсутствия участников экзамена в аудитории»</a:t>
            </a:r>
            <a:endParaRPr lang="ru-RU" sz="23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ППЭ-16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« Расшифровка кодов образовательных организаций»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сопроводительный бланк к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ЭМ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(Форма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ППЭ-9 11-01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бумагу для черновиков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инструкцию для организаторов в аудиторию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инструкцию для участников экзамена, зачитываемую организатором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конверт для упаковки использованных черновиков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4605" y="30931"/>
            <a:ext cx="499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6552" y="1214422"/>
            <a:ext cx="8855928" cy="54195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Организатору вне аудитории - дежурному на входе в ППЭ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ППЭ-06-01 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ППЭ-06-02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«Список участников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ГИА-9 в ППЭ по алфавиту»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ППЭ-18 МАШ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«Акт общественного наблюдения»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форму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ППЭ-20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«Акт об идентификации личности участника ГИА-9» 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приказы ДО, утверждающие списки работников ППЭ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Металлодетектор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  <p:extLst>
      <p:ext uri="{BB962C8B-B14F-4D97-AF65-F5344CB8AC3E}">
        <p14:creationId xmlns:p14="http://schemas.microsoft.com/office/powerpoint/2010/main" val="205390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07504" y="1966560"/>
            <a:ext cx="8641646" cy="22186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Организатору вне аудитории - дежурному на входе, ответственному за термометрию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Бесконтактный термометр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Журнал учета «Входного фильтра участников экзамена»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Выдача форм и инструкций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4797152"/>
            <a:ext cx="8641646" cy="141843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Организатору вне аудитории - дежурному на входе, ответственному за упаковку личных вещей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Мешки для упаковки личных вещей, </a:t>
            </a: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степлеры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90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79512" y="1484784"/>
            <a:ext cx="8821644" cy="501942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Медицинскому работнику: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, определяющую порядок работы медицинского работника  во время проведения ГИА-9 в ППЭ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медицинскому работнику во время проведения экзамена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форму «Ведомость  наличия лекарственных препаратов у участников экзамена в ППЭ в день проведения экзамена»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копии выписок из протоколов ГЭК о создании специальных условий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171" y="292541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03458"/>
            <a:ext cx="5076056" cy="350105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0353" y="116632"/>
            <a:ext cx="8523294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Медицинский журнал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53" y="3101427"/>
            <a:ext cx="5604683" cy="3756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45371" y="2987615"/>
            <a:ext cx="1296144" cy="14881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0812" y="2084851"/>
            <a:ext cx="5256584" cy="2953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Допуск участников</a:t>
            </a:r>
          </a:p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ГИА-9 в ППЭ</a:t>
            </a:r>
            <a:endParaRPr lang="ru-RU" sz="4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10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500034" y="241664"/>
            <a:ext cx="8677275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участников ГИА-9 в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34415" y="994828"/>
            <a:ext cx="8559800" cy="194117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участника ГИА-9 в ППЭ осуществляется на основании: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его в списках распределения в данный ППЭ (Форма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ППЭ-06-01, ППЭ-06-02)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0034" y="3429001"/>
            <a:ext cx="8515350" cy="28034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3"/>
                    </a:srgbClr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должен иметь: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документ, удостоверяющий личность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ручку с чернилами черного цвета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может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иметь: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средства обучения и воспитания:</a:t>
            </a:r>
          </a:p>
          <a:p>
            <a:pPr eaLnBrk="1" hangingPunct="1">
              <a:buClr>
                <a:schemeClr val="tx2">
                  <a:lumMod val="50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                       математика – линейка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лекарственные средства и питание  (при необходимости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)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3267074" cy="242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857397" y="2363896"/>
            <a:ext cx="5972175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проведения инструктажа организаторов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2464341" y="3243558"/>
            <a:ext cx="4320752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общественных наблюдателей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079388" y="1496180"/>
            <a:ext cx="2928937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руководителя ППЭ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5255342" y="1508016"/>
            <a:ext cx="3055938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участников ГИА-9</a:t>
            </a:r>
          </a:p>
        </p:txBody>
      </p:sp>
      <p:pic>
        <p:nvPicPr>
          <p:cNvPr id="717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50" y="5254653"/>
            <a:ext cx="1368425" cy="100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455464" y="4070826"/>
            <a:ext cx="4320752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медицинского работника</a:t>
            </a: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755577" y="4957805"/>
            <a:ext cx="679338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Помещения, не использующиеся для проведения экзамена, должны быть заперты и опечатаны</a:t>
            </a:r>
          </a:p>
        </p:txBody>
      </p:sp>
      <p:sp>
        <p:nvSpPr>
          <p:cNvPr id="10251" name="Text Box 3"/>
          <p:cNvSpPr txBox="1">
            <a:spLocks noChangeArrowheads="1"/>
          </p:cNvSpPr>
          <p:nvPr/>
        </p:nvSpPr>
        <p:spPr bwMode="auto">
          <a:xfrm>
            <a:off x="1304819" y="116632"/>
            <a:ext cx="775343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 ППЭ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должны быть организованы помещения для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908720"/>
            <a:ext cx="4032446" cy="526516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удостоверяющего личность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допускается 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Сопровождающий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заполняет форму ППЭ-20 «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Акт об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идентификации личности участника ГИА-9» </a:t>
            </a:r>
          </a:p>
        </p:txBody>
      </p:sp>
      <p:pic>
        <p:nvPicPr>
          <p:cNvPr id="5" name="Рисунок 4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-243408"/>
            <a:ext cx="1804802" cy="18048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58049"/>
            <a:ext cx="4626460" cy="5921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20072" y="116632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ППЭ-20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5589240"/>
            <a:ext cx="2952328" cy="584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7504" y="42438"/>
            <a:ext cx="3672408" cy="314150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обучающегося в списках распределения 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ППЭ:</a:t>
            </a:r>
          </a:p>
          <a:p>
            <a:pPr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заполняет форму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ППЭ- 9 21-1 «Акт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недопуске участника ГИА-9 в ППЭ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»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010" y="3429000"/>
            <a:ext cx="3923928" cy="314150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Отказ от сдачи запрещенного средства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2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ППЭ составляет акт о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недопуске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указанного участника в ППЭ (форма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21-1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5045" y="659157"/>
            <a:ext cx="5298955" cy="612967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4766330" y="84002"/>
            <a:ext cx="3456384" cy="506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3717032"/>
            <a:ext cx="3995936" cy="280343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Пронос лекарственного средства в ППЭ </a:t>
            </a:r>
            <a:endParaRPr lang="ru-RU" sz="24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Медицинская справка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Штамп и печать медицинской организации</a:t>
            </a:r>
          </a:p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Подпись и печать врача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4211960" cy="341850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Опоздание на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экзамен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допускается в ППЭ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составляет акт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допуске указанного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участника 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после начала 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(форма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21-2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81" y="567014"/>
            <a:ext cx="4608513" cy="6290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48063" y="75069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2372883"/>
            <a:ext cx="4752528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Выдача ЭМ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аудитории 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76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2786058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2844" y="5439562"/>
            <a:ext cx="6166219" cy="1449216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 экзамене по русскому языку  аудио файл с заданием устанавливается  на средство воспроизведения аудиозаписи техническим специалистом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906" y="677045"/>
            <a:ext cx="6252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ыдать ответственным организаторам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0293" y="1556793"/>
            <a:ext cx="4811747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 с ИК ОГЭ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2780928"/>
            <a:ext cx="4950550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502" y="4006461"/>
            <a:ext cx="4950551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992">
            <a:off x="5127397" y="1343363"/>
            <a:ext cx="2129982" cy="122528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7806">
            <a:off x="5347653" y="4234411"/>
            <a:ext cx="2367978" cy="147477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6225">
            <a:off x="6349515" y="4736805"/>
            <a:ext cx="2393536" cy="149069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0766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9597" y="2842482"/>
            <a:ext cx="4811941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600" dirty="0" err="1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с КИМ ГВЭ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906" y="677045"/>
            <a:ext cx="6252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ыдать ответственным организаторам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1591" y="1375083"/>
            <a:ext cx="4811747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600" dirty="0" err="1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с комплектами бланков ГВЭ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1591" y="4149080"/>
            <a:ext cx="4950550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ГВЭ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0293" y="5301208"/>
            <a:ext cx="4950551" cy="1018328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267">
            <a:off x="5502336" y="3965594"/>
            <a:ext cx="1018827" cy="145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78">
            <a:off x="5327710" y="1375083"/>
            <a:ext cx="1915446" cy="118982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84">
            <a:off x="5796136" y="2542142"/>
            <a:ext cx="2146205" cy="12961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540">
            <a:off x="5476162" y="4964846"/>
            <a:ext cx="2138131" cy="151909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955">
            <a:off x="6708364" y="5201575"/>
            <a:ext cx="2088344" cy="148372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1" y="772877"/>
            <a:ext cx="8941449" cy="60212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3143240" y="2666995"/>
            <a:ext cx="928694" cy="3143272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5857" y="151614"/>
            <a:ext cx="3178580" cy="3620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ППЭ-14-02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3645"/>
            <a:ext cx="9165136" cy="598435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75856" y="151614"/>
            <a:ext cx="3744415" cy="5410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ППЭ-14-02 ГВЭ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3728" y="2060848"/>
            <a:ext cx="4752528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Особые ситуации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20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536654" y="13684"/>
            <a:ext cx="8355827" cy="201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Удаление обучающегося с экзамена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Досрочное завершение экзамена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объективным причинам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79862" y="1785927"/>
            <a:ext cx="8512619" cy="22186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об удалении участника ГИА-9 с экзамена (форма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ППЭ-21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удаления участника ГИА-9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7772" y="4122861"/>
            <a:ext cx="8515384" cy="22186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 досрочном завершении экзамена по объективным причинам (форма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ППЭ-22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досрочного завершения экзамена по объективным причинам</a:t>
            </a:r>
          </a:p>
        </p:txBody>
      </p:sp>
    </p:spTree>
    <p:extLst>
      <p:ext uri="{BB962C8B-B14F-4D97-AF65-F5344CB8AC3E}">
        <p14:creationId xmlns:p14="http://schemas.microsoft.com/office/powerpoint/2010/main" val="4104108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745234" y="1604797"/>
            <a:ext cx="7840859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для сотрудника, осуществляющих охрану правопорядка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55647" y="2982209"/>
            <a:ext cx="7895669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для организаторов вне аудитории – дежурных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на входе в ППЭ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772078" y="4401907"/>
            <a:ext cx="7939736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для организаторов вне аудитории – дежурных на этаже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1126152" y="116632"/>
            <a:ext cx="7895036" cy="88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ППЭ должны быть организованы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места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" name="Рисунок 9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5665" y="5227853"/>
            <a:ext cx="3286149" cy="16192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1259631" y="0"/>
            <a:ext cx="7560841" cy="176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Подача обучающимся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апелляции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 нарушении порядка проведения ГИА-9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01947" y="2120973"/>
            <a:ext cx="4054029" cy="237254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должен содействовать члену ГЭК в проведении проверки изложенных фактов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5402"/>
            <a:ext cx="4108660" cy="5069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19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595485" y="144080"/>
            <a:ext cx="8437562" cy="78325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Замена ИК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632619" y="2238775"/>
            <a:ext cx="8280400" cy="186895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 замене можно использовать ИК: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невостребованные 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участниками экзамена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аудиториях;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из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2843808" y="1316767"/>
            <a:ext cx="4140200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Служебная записка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2619" y="4797152"/>
            <a:ext cx="8280400" cy="143806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Вскрытие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с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ЭМ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происходит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аудитории проведения экзамена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94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971600" y="0"/>
            <a:ext cx="8028385" cy="1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Организация экзамена для обучающихся, отказавшихся дать согласие на обработку персональных данных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02637" y="1449462"/>
            <a:ext cx="8718277" cy="495786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экзамена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получает выписку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из протокола ГЭК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 распределении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аудиториям и местам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 в аудитории: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выдает ЭМ –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обычным порядком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вырезает цифровой  штрихкод и </a:t>
            </a: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QR-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код, 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после окончания экзамена  упаковывает:  бланки ответов, КИМ, черновики –</a:t>
            </a:r>
          </a:p>
          <a:p>
            <a:pPr indent="450850" algn="l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отдельный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индивидуальный ВДП</a:t>
            </a:r>
          </a:p>
        </p:txBody>
      </p:sp>
    </p:spTree>
    <p:extLst>
      <p:ext uri="{BB962C8B-B14F-4D97-AF65-F5344CB8AC3E}">
        <p14:creationId xmlns:p14="http://schemas.microsoft.com/office/powerpoint/2010/main" val="1104331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528" y="188640"/>
            <a:ext cx="5099458" cy="7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Индивидуальный ВДП</a:t>
            </a:r>
            <a:endParaRPr lang="ru-RU" sz="2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4714876" cy="35718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1980"/>
            <a:ext cx="4429124" cy="64360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5108579" y="892157"/>
            <a:ext cx="928694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572132" y="1214422"/>
            <a:ext cx="642942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6000760" y="1428736"/>
            <a:ext cx="428628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4714876" y="1643050"/>
            <a:ext cx="1500198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8072462" y="1000108"/>
            <a:ext cx="1143008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643966" y="1571612"/>
            <a:ext cx="500034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11760" y="2276872"/>
            <a:ext cx="4248472" cy="2184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Приём ЭМ</a:t>
            </a:r>
          </a:p>
        </p:txBody>
      </p:sp>
    </p:spTree>
    <p:extLst>
      <p:ext uri="{BB962C8B-B14F-4D97-AF65-F5344CB8AC3E}">
        <p14:creationId xmlns:p14="http://schemas.microsoft.com/office/powerpoint/2010/main" val="4056860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1115615" y="10296"/>
            <a:ext cx="6336705" cy="12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Прием материалов из аудиторий </a:t>
            </a: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406900" y="1468439"/>
            <a:ext cx="2228850" cy="808036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4429124" y="3071810"/>
            <a:ext cx="2239074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ИК</a:t>
            </a:r>
          </a:p>
        </p:txBody>
      </p:sp>
      <p:sp>
        <p:nvSpPr>
          <p:cNvPr id="38934" name="Text Box 18"/>
          <p:cNvSpPr txBox="1">
            <a:spLocks noChangeArrowheads="1"/>
          </p:cNvSpPr>
          <p:nvPr/>
        </p:nvSpPr>
        <p:spPr bwMode="auto">
          <a:xfrm>
            <a:off x="4381486" y="5643562"/>
            <a:ext cx="4651391" cy="809624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Заполненные формы ППЭ 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539750" y="3733800"/>
            <a:ext cx="3671888" cy="257552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№2 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 2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520700" y="1790702"/>
            <a:ext cx="3671888" cy="16621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№1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08489" y="2307433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ИК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408489" y="4740277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406108" y="3808415"/>
            <a:ext cx="2247900" cy="868724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доп. бланки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1730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0"/>
            <a:ext cx="8916986" cy="65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908720"/>
            <a:ext cx="59046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28800"/>
            <a:ext cx="511256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71502" y="908720"/>
            <a:ext cx="1445486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11173" y="1647065"/>
            <a:ext cx="120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0" y="4725144"/>
            <a:ext cx="108012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34723" y="4509120"/>
            <a:ext cx="1776450" cy="67977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26014" y="5373216"/>
            <a:ext cx="2975141" cy="98755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клеточки</a:t>
            </a:r>
          </a:p>
        </p:txBody>
      </p:sp>
    </p:spTree>
    <p:extLst>
      <p:ext uri="{BB962C8B-B14F-4D97-AF65-F5344CB8AC3E}">
        <p14:creationId xmlns:p14="http://schemas.microsoft.com/office/powerpoint/2010/main" val="34213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3694" y="278370"/>
            <a:ext cx="806608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Коррекция персональных данных</a:t>
            </a:r>
            <a:endParaRPr lang="en-US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4579"/>
            <a:ext cx="8677628" cy="572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 bwMode="auto">
          <a:xfrm>
            <a:off x="971600" y="3103046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4427984" y="3103046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050186" y="3882723"/>
            <a:ext cx="1656184" cy="2197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445908" y="3865858"/>
            <a:ext cx="1656184" cy="2832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1050186" y="4065374"/>
            <a:ext cx="1656184" cy="371738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427984" y="4120229"/>
            <a:ext cx="1656184" cy="316883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705665" y="4812397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317957" y="4791802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516594" y="5396227"/>
            <a:ext cx="936104" cy="30023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020272" y="5420941"/>
            <a:ext cx="936104" cy="30023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87162" y="4653136"/>
            <a:ext cx="3141222" cy="2088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графу «Измененные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данные*»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вносятся только те  сведения, которые не соответствуют  данным в РИС</a:t>
            </a:r>
          </a:p>
        </p:txBody>
      </p:sp>
    </p:spTree>
    <p:extLst>
      <p:ext uri="{BB962C8B-B14F-4D97-AF65-F5344CB8AC3E}">
        <p14:creationId xmlns:p14="http://schemas.microsoft.com/office/powerpoint/2010/main" val="884748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572000" cy="6048672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 bwMode="auto">
          <a:xfrm>
            <a:off x="8316416" y="2857495"/>
            <a:ext cx="723024" cy="278608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0132" y="116632"/>
            <a:ext cx="4761457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Форма ППЭ 12-04 МАШ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3441" y="1988840"/>
            <a:ext cx="64807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07504" y="925100"/>
            <a:ext cx="4464496" cy="581626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Организаторы в аудитории фиксируют каждый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 участника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аудитории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форме ППЭ-12-04-МАШ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 тот же участник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выходит несколько раз,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его выход фиксируется в ведомости в новой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строке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нехватке места на одном листе записи продолжаются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следующем листе 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выдается  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Штабе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ППЭ)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4672425"/>
            <a:ext cx="2520280" cy="20882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 «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формах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ставить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949">
            <a:off x="6762447" y="4846429"/>
            <a:ext cx="1373362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748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067" cy="402145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72992"/>
            <a:ext cx="6429388" cy="43850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178592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200024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0     1   4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500063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42926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6446" y="585789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0   3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3834" y="4643446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0   3    1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58" y="789782"/>
            <a:ext cx="9610750" cy="65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865711" y="1116016"/>
            <a:ext cx="647700" cy="55816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Х</a:t>
            </a: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</a:rPr>
              <a:t>О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</a:rPr>
              <a:t>Д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C00000"/>
                </a:solidFill>
                <a:latin typeface="Cambria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dirty="0">
              <a:solidFill>
                <a:srgbClr val="008000"/>
              </a:solidFill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59339" y="1116017"/>
            <a:ext cx="2498725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Помещения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личных вещей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77565" y="3098999"/>
            <a:ext cx="2525712" cy="158432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сопровождающих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4305300" y="1301753"/>
            <a:ext cx="2040732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медработника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4335464" y="5151589"/>
            <a:ext cx="1846261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инструктажа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4368109" y="3121630"/>
            <a:ext cx="2025650" cy="185420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общественных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наблюдателей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6593535" y="1116016"/>
            <a:ext cx="2376487" cy="236537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6593536" y="4683326"/>
            <a:ext cx="2550469" cy="21193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 для руководителя ППЭ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6708576" y="1256505"/>
            <a:ext cx="2376489" cy="233204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6799065" y="1339852"/>
            <a:ext cx="2257426" cy="237331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Аудитории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участников ГИА-9</a:t>
            </a: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74" y="3211663"/>
            <a:ext cx="1673225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39851"/>
            <a:ext cx="288924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1520" y="4869160"/>
            <a:ext cx="2525712" cy="158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представителей СМИ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4585" y="78431"/>
            <a:ext cx="8713788" cy="71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rgbClr val="002060"/>
                </a:solidFill>
                <a:latin typeface="Cambria" pitchFamily="18" charset="0"/>
              </a:rPr>
              <a:t>Схема ППЭ</a:t>
            </a:r>
            <a:endParaRPr lang="ru-RU" sz="3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409532" y="4722022"/>
            <a:ext cx="1482948" cy="520329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Вещи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818112" y="1339854"/>
            <a:ext cx="2257426" cy="790575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Закрыта справочно-познавательная информация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1" name="Рисунок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32" y="3182958"/>
            <a:ext cx="16605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6162672"/>
            <a:ext cx="792088" cy="69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673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15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940152" y="116632"/>
            <a:ext cx="3096344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1016" y="687388"/>
            <a:ext cx="8437563" cy="71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"/>
            <a:ext cx="5288601" cy="6858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68606" y="0"/>
            <a:ext cx="3747892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Служебная записка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по поводу претензии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по содержанию КИМ </a:t>
            </a:r>
          </a:p>
        </p:txBody>
      </p:sp>
    </p:spTree>
    <p:extLst>
      <p:ext uri="{BB962C8B-B14F-4D97-AF65-F5344CB8AC3E}">
        <p14:creationId xmlns:p14="http://schemas.microsoft.com/office/powerpoint/2010/main" val="1438242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2975467" y="2490225"/>
            <a:ext cx="914400" cy="14654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214950"/>
            <a:ext cx="8286808" cy="857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3"/>
          <p:cNvSpPr txBox="1">
            <a:spLocks noChangeArrowheads="1"/>
          </p:cNvSpPr>
          <p:nvPr/>
        </p:nvSpPr>
        <p:spPr bwMode="auto">
          <a:xfrm>
            <a:off x="1043609" y="0"/>
            <a:ext cx="6624736" cy="9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Прием материалов из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аудиторий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184478" y="1730157"/>
            <a:ext cx="2370198" cy="91427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6604992" y="1945245"/>
            <a:ext cx="2464869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бланки</a:t>
            </a:r>
          </a:p>
        </p:txBody>
      </p:sp>
      <p:sp>
        <p:nvSpPr>
          <p:cNvPr id="38936" name="Text Box 15"/>
          <p:cNvSpPr txBox="1">
            <a:spLocks noChangeArrowheads="1"/>
          </p:cNvSpPr>
          <p:nvPr/>
        </p:nvSpPr>
        <p:spPr bwMode="auto">
          <a:xfrm>
            <a:off x="6627816" y="4113214"/>
            <a:ext cx="2419351" cy="112554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 доп. бланки ответов </a:t>
            </a:r>
          </a:p>
        </p:txBody>
      </p:sp>
      <p:sp>
        <p:nvSpPr>
          <p:cNvPr id="38934" name="Text Box 18"/>
          <p:cNvSpPr txBox="1">
            <a:spLocks noChangeArrowheads="1"/>
          </p:cNvSpPr>
          <p:nvPr/>
        </p:nvSpPr>
        <p:spPr bwMode="auto">
          <a:xfrm>
            <a:off x="4371676" y="5733256"/>
            <a:ext cx="4651391" cy="80962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Заполненные формы ППЭ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440896" y="3507133"/>
            <a:ext cx="3671888" cy="251936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Бланки ответов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бланки ответов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454781" y="1643658"/>
            <a:ext cx="3671888" cy="162401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Бланки регистрации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196835" y="2740283"/>
            <a:ext cx="2370198" cy="766851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бланки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209192" y="4516825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84478" y="3663568"/>
            <a:ext cx="2371846" cy="655637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КИМ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627816" y="2785335"/>
            <a:ext cx="2419351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КИМ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49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43636" y="4429132"/>
            <a:ext cx="107157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0" y="4725144"/>
            <a:ext cx="108012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57884" y="5143512"/>
            <a:ext cx="1776450" cy="67977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00628" y="5870449"/>
            <a:ext cx="2975141" cy="98755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клеточки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6710" y="1643050"/>
            <a:ext cx="120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15272" y="785794"/>
            <a:ext cx="1285884" cy="12144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56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222"/>
            <a:ext cx="5820663" cy="3987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96323"/>
            <a:ext cx="6120680" cy="40513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96136" y="0"/>
            <a:ext cx="3168352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9144000" cy="60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059832" y="65714"/>
            <a:ext cx="410445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Форма ППЭ-14-02 ГВЭ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09559" y="2276872"/>
            <a:ext cx="4248472" cy="2184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форм ППЭ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9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69" y="928671"/>
            <a:ext cx="8861133" cy="500065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42844" y="1571612"/>
            <a:ext cx="9001156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34606" y="2643183"/>
            <a:ext cx="9001156" cy="121444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57158" y="5286388"/>
            <a:ext cx="9001156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139952" y="188640"/>
            <a:ext cx="4104456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ППЭ-13-02 МАШ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357358" y="182751"/>
            <a:ext cx="8636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642910" y="1333486"/>
            <a:ext cx="8064896" cy="134573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Все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помещения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и оборудованные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места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должны быть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обозначены табличками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с указанием названия помещения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642911" y="3238499"/>
            <a:ext cx="8058119" cy="174584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В коридорах/рекреациях должны быть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указатели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с номерами аудиторий и названиями помещений. </a:t>
            </a:r>
          </a:p>
          <a:p>
            <a:pPr algn="just" eaLnBrk="1" hangingPunct="1"/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Подготовлены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ограничительные ленты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с табличкой «Прохода нет»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1473" y="5597168"/>
            <a:ext cx="8058119" cy="9456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Размещена информация о запрещении </a:t>
            </a:r>
          </a:p>
          <a:p>
            <a:pPr algn="just" eaLnBrk="1" hangingPunct="1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иметь при себе средства связи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Запрет-пользования-телефон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5619765"/>
            <a:ext cx="1071570" cy="12382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"/>
            <a:ext cx="5286412" cy="6857999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 bwMode="auto">
          <a:xfrm>
            <a:off x="0" y="2381243"/>
            <a:ext cx="3357554" cy="1333509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40152" y="85831"/>
            <a:ext cx="2664296" cy="11521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ППЭ-13-01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1357298"/>
            <a:ext cx="42862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2500306"/>
            <a:ext cx="42862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4643446"/>
            <a:ext cx="42862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14282" y="4572009"/>
            <a:ext cx="4000528" cy="78581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084168" y="188640"/>
            <a:ext cx="277230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ППЭ-13-01 ГВЭ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23728" y="2132856"/>
            <a:ext cx="4752528" cy="2112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Упаковка ЭМ</a:t>
            </a:r>
          </a:p>
        </p:txBody>
      </p:sp>
    </p:spTree>
    <p:extLst>
      <p:ext uri="{BB962C8B-B14F-4D97-AF65-F5344CB8AC3E}">
        <p14:creationId xmlns:p14="http://schemas.microsoft.com/office/powerpoint/2010/main" val="1897519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1086995" y="126896"/>
            <a:ext cx="6437334" cy="85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материалов 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44123" y="1896400"/>
            <a:ext cx="2987675" cy="1387660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Флеш-накопитель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с информацией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Неиспользованные ИК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33817" y="1300596"/>
            <a:ext cx="2089150" cy="2064769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2000232" y="3810003"/>
            <a:ext cx="6350" cy="666755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40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777" y="1191657"/>
            <a:ext cx="3502092" cy="2665971"/>
            <a:chOff x="32" y="987"/>
            <a:chExt cx="2208" cy="1755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71472" y="2357431"/>
            <a:ext cx="2970278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ВДП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бланками ответов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участников ОГЭ</a:t>
            </a: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9" y="4667259"/>
            <a:ext cx="2187951" cy="1726876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571869" y="4167189"/>
            <a:ext cx="3159928" cy="2506192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приложить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11-02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203825" y="3222627"/>
            <a:ext cx="0" cy="777253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 flipH="1">
            <a:off x="7864498" y="3611253"/>
            <a:ext cx="16056" cy="997265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4476758"/>
            <a:ext cx="3284529" cy="133350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500035" y="5524515"/>
            <a:ext cx="2687637" cy="10477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703153" y="155500"/>
            <a:ext cx="7796878" cy="95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материалов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28768" y="1237655"/>
            <a:ext cx="2987675" cy="2157102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Неиспользованные КИМ Неиспользованные комплекты бланков Неиспользованные дополнительные бланки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ответов 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63111" y="1237657"/>
            <a:ext cx="2089150" cy="188010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2000232" y="4286256"/>
            <a:ext cx="6350" cy="512763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40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0728" y="1124746"/>
            <a:ext cx="3505201" cy="2971009"/>
            <a:chOff x="32" y="987"/>
            <a:chExt cx="2208" cy="1755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71473" y="2285993"/>
            <a:ext cx="292895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Возвратные спецпакеты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бланками участников ГВЭ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9" y="4667259"/>
            <a:ext cx="2206999" cy="1619093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42858" y="4632648"/>
            <a:ext cx="2987675" cy="2136453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  <a:endParaRPr lang="ru-RU" sz="22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приложить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</a:t>
            </a: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11-02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201831" y="3592970"/>
            <a:ext cx="8238" cy="902914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8009262" y="3465344"/>
            <a:ext cx="0" cy="1077293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4857760"/>
            <a:ext cx="3322177" cy="126506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500035" y="5810243"/>
            <a:ext cx="2687637" cy="104775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32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438"/>
            <a:ext cx="5715008" cy="688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42846" y="2071677"/>
            <a:ext cx="5351731" cy="93610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42846" y="2857497"/>
            <a:ext cx="5351731" cy="128588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2" y="3714753"/>
            <a:ext cx="5351731" cy="300039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40152" y="188640"/>
            <a:ext cx="2916324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14-01 ОГЭ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1271516" y="116632"/>
            <a:ext cx="682887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" y="785794"/>
            <a:ext cx="9144000" cy="585791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072462" y="1571612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0  0  4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2462" y="2000240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0  0  4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2462" y="2428868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0  0  2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9586" y="5000636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0   0  1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9586" y="4572008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0   2  7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9586" y="5357826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0   0  1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586" y="5715016"/>
            <a:ext cx="107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0   0  7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" y="0"/>
            <a:ext cx="5402915" cy="685800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940152" y="0"/>
            <a:ext cx="3024336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49"/>
            <a:ext cx="8786874" cy="50720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 bwMode="auto">
          <a:xfrm>
            <a:off x="357158" y="3929067"/>
            <a:ext cx="8501122" cy="71438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42910" y="5786454"/>
            <a:ext cx="7429552" cy="357191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2462" y="3810003"/>
            <a:ext cx="928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0 0 0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43586" y="1991"/>
            <a:ext cx="682887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66561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l="12145" r="11094"/>
          <a:stretch/>
        </p:blipFill>
        <p:spPr>
          <a:xfrm>
            <a:off x="7611134" y="2047490"/>
            <a:ext cx="1143000" cy="1813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6803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81" y="1597304"/>
            <a:ext cx="1698625" cy="249845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301629" y="1145900"/>
            <a:ext cx="3222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Новый сейф-пакет</a:t>
            </a:r>
          </a:p>
        </p:txBody>
      </p:sp>
      <p:pic>
        <p:nvPicPr>
          <p:cNvPr id="66572" name="Picture 12" descr="http://static7.depositphotos.com/1003082/756/i/450/depositphotos_7568780-Stack-of-Antique-Mail.jpg"/>
          <p:cNvPicPr>
            <a:picLocks noChangeAspect="1" noChangeArrowheads="1"/>
          </p:cNvPicPr>
          <p:nvPr/>
        </p:nvPicPr>
        <p:blipFill>
          <a:blip r:embed="rId5" cstate="print"/>
          <a:srcRect l="10279" t="27778" r="7487" b="16667"/>
          <a:stretch>
            <a:fillRect/>
          </a:stretch>
        </p:blipFill>
        <p:spPr bwMode="auto">
          <a:xfrm>
            <a:off x="468859" y="4507708"/>
            <a:ext cx="2453187" cy="170126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27000"/>
          </a:effectLst>
        </p:spPr>
      </p:pic>
      <p:sp>
        <p:nvSpPr>
          <p:cNvPr id="76806" name="TextBox 31"/>
          <p:cNvSpPr txBox="1">
            <a:spLocks noChangeArrowheads="1"/>
          </p:cNvSpPr>
          <p:nvPr/>
        </p:nvSpPr>
        <p:spPr bwMode="auto">
          <a:xfrm>
            <a:off x="450648" y="4036182"/>
            <a:ext cx="3020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Упакованная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пачка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2762" y="1929905"/>
            <a:ext cx="1644333" cy="21153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6808" name="TextBox 6"/>
          <p:cNvSpPr txBox="1">
            <a:spLocks noChangeArrowheads="1"/>
          </p:cNvSpPr>
          <p:nvPr/>
        </p:nvSpPr>
        <p:spPr bwMode="auto">
          <a:xfrm>
            <a:off x="357158" y="5626893"/>
            <a:ext cx="4159024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Сопроводительный бланк к экзаменационным материалам</a:t>
            </a:r>
            <a:r>
              <a:rPr lang="en-US" sz="1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полученным из ППЭ» </a:t>
            </a:r>
            <a:r>
              <a:rPr lang="ru-RU" sz="1800" b="1" dirty="0" smtClean="0">
                <a:solidFill>
                  <a:srgbClr val="FF0000"/>
                </a:solidFill>
                <a:latin typeface="Cambria" pitchFamily="18" charset="0"/>
              </a:rPr>
              <a:t>(ППЭ-9 </a:t>
            </a:r>
            <a:r>
              <a:rPr lang="ru-RU" sz="1800" b="1" dirty="0">
                <a:solidFill>
                  <a:srgbClr val="FF0000"/>
                </a:solidFill>
                <a:latin typeface="Cambria" pitchFamily="18" charset="0"/>
              </a:rPr>
              <a:t>11-02)</a:t>
            </a:r>
          </a:p>
        </p:txBody>
      </p:sp>
      <p:pic>
        <p:nvPicPr>
          <p:cNvPr id="76809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3392" y="1524002"/>
            <a:ext cx="2570736" cy="409576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76812" name="Прямая со стрелкой 13"/>
          <p:cNvCxnSpPr>
            <a:cxnSpLocks noChangeShapeType="1"/>
          </p:cNvCxnSpPr>
          <p:nvPr/>
        </p:nvCxnSpPr>
        <p:spPr bwMode="auto">
          <a:xfrm>
            <a:off x="2362204" y="2362202"/>
            <a:ext cx="1103313" cy="458788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3" name="Прямая со стрелкой 31"/>
          <p:cNvCxnSpPr>
            <a:cxnSpLocks noChangeShapeType="1"/>
          </p:cNvCxnSpPr>
          <p:nvPr/>
        </p:nvCxnSpPr>
        <p:spPr bwMode="auto">
          <a:xfrm flipV="1">
            <a:off x="2497138" y="4119566"/>
            <a:ext cx="1033462" cy="776287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4" name="Прямая со стрелкой 32"/>
          <p:cNvCxnSpPr>
            <a:cxnSpLocks noChangeShapeType="1"/>
          </p:cNvCxnSpPr>
          <p:nvPr/>
        </p:nvCxnSpPr>
        <p:spPr bwMode="auto">
          <a:xfrm rot="10800000" flipV="1">
            <a:off x="6324604" y="2057400"/>
            <a:ext cx="1076325" cy="6096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sp>
        <p:nvSpPr>
          <p:cNvPr id="76817" name="TextBox 66562"/>
          <p:cNvSpPr txBox="1">
            <a:spLocks noChangeArrowheads="1"/>
          </p:cNvSpPr>
          <p:nvPr/>
        </p:nvSpPr>
        <p:spPr bwMode="auto">
          <a:xfrm>
            <a:off x="6726579" y="1150207"/>
            <a:ext cx="2468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№1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76818" name="Прямая со стрелкой 21"/>
          <p:cNvCxnSpPr>
            <a:cxnSpLocks noChangeShapeType="1"/>
          </p:cNvCxnSpPr>
          <p:nvPr/>
        </p:nvCxnSpPr>
        <p:spPr bwMode="auto">
          <a:xfrm rot="16200000" flipV="1">
            <a:off x="1514477" y="5400676"/>
            <a:ext cx="876300" cy="51435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</p:spPr>
      </p:cxnSp>
      <p:pic>
        <p:nvPicPr>
          <p:cNvPr id="97282" name="Picture 2" descr="http://www2.polosatiy.com.ua/upload/iblock/239/2398f34c0bfedf7e7ae4dfd8c114d59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1066801"/>
            <a:ext cx="396875" cy="407779"/>
          </a:xfrm>
          <a:prstGeom prst="rect">
            <a:avLst/>
          </a:prstGeom>
          <a:noFill/>
          <a:effectLst>
            <a:softEdge rad="31750"/>
          </a:effectLst>
        </p:spPr>
      </p:pic>
      <p:cxnSp>
        <p:nvCxnSpPr>
          <p:cNvPr id="76820" name="Прямая со стрелкой 13"/>
          <p:cNvCxnSpPr>
            <a:cxnSpLocks noChangeShapeType="1"/>
          </p:cNvCxnSpPr>
          <p:nvPr/>
        </p:nvCxnSpPr>
        <p:spPr bwMode="auto">
          <a:xfrm rot="10800000" flipV="1">
            <a:off x="5181600" y="1270000"/>
            <a:ext cx="457200" cy="2032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pic>
        <p:nvPicPr>
          <p:cNvPr id="76821" name="Picture 12"/>
          <p:cNvPicPr>
            <a:picLocks noChangeAspect="1" noChangeArrowheads="1"/>
          </p:cNvPicPr>
          <p:nvPr/>
        </p:nvPicPr>
        <p:blipFill>
          <a:blip r:embed="rId8" cstate="print"/>
          <a:srcRect l="18750" t="31480" r="18750" b="37038"/>
          <a:stretch>
            <a:fillRect/>
          </a:stretch>
        </p:blipFill>
        <p:spPr bwMode="gray">
          <a:xfrm>
            <a:off x="3857621" y="3333749"/>
            <a:ext cx="2265363" cy="1524011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6822" name="Picture 23"/>
          <p:cNvPicPr>
            <a:picLocks noChangeAspect="1" noChangeArrowheads="1"/>
          </p:cNvPicPr>
          <p:nvPr/>
        </p:nvPicPr>
        <p:blipFill>
          <a:blip r:embed="rId9" cstate="print"/>
          <a:srcRect l="15971" t="25000" r="15279" b="39815"/>
          <a:stretch>
            <a:fillRect/>
          </a:stretch>
        </p:blipFill>
        <p:spPr bwMode="gray">
          <a:xfrm>
            <a:off x="642910" y="2381243"/>
            <a:ext cx="1643090" cy="1047749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971600" y="116632"/>
            <a:ext cx="8172400" cy="95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материалов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4880" y="4648201"/>
            <a:ext cx="1644333" cy="2115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Box 66562"/>
          <p:cNvSpPr txBox="1">
            <a:spLocks noChangeArrowheads="1"/>
          </p:cNvSpPr>
          <p:nvPr/>
        </p:nvSpPr>
        <p:spPr bwMode="auto">
          <a:xfrm>
            <a:off x="6712686" y="3892154"/>
            <a:ext cx="2468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№2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27" name="Прямая со стрелкой 32"/>
          <p:cNvCxnSpPr>
            <a:cxnSpLocks noChangeShapeType="1"/>
          </p:cNvCxnSpPr>
          <p:nvPr/>
        </p:nvCxnSpPr>
        <p:spPr bwMode="auto">
          <a:xfrm flipH="1" flipV="1">
            <a:off x="6373527" y="5178631"/>
            <a:ext cx="1076324" cy="694484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441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24807</TotalTime>
  <Words>3887</Words>
  <Application>Microsoft Office PowerPoint</Application>
  <PresentationFormat>Экран (4:3)</PresentationFormat>
  <Paragraphs>860</Paragraphs>
  <Slides>121</Slides>
  <Notes>115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2" baseType="lpstr">
      <vt:lpstr>Тема11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Сейф-пакет  с ЭМ   </vt:lpstr>
      <vt:lpstr>Презентация PowerPoint</vt:lpstr>
      <vt:lpstr>Презентация PowerPoint</vt:lpstr>
      <vt:lpstr>Учет расходования дополнительных бланков ответов №2 ОГЭ в основной период</vt:lpstr>
      <vt:lpstr>Сейфпакет  с ЭМ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Особые категории участников экзаменов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СмирноваМВ</cp:lastModifiedBy>
  <cp:revision>1378</cp:revision>
  <cp:lastPrinted>2019-03-22T13:41:56Z</cp:lastPrinted>
  <dcterms:created xsi:type="dcterms:W3CDTF">1601-01-01T00:00:00Z</dcterms:created>
  <dcterms:modified xsi:type="dcterms:W3CDTF">2021-05-13T08:42:21Z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