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Default Extension="emf" ContentType="image/x-emf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115"/>
  </p:notesMasterIdLst>
  <p:handoutMasterIdLst>
    <p:handoutMasterId r:id="rId116"/>
  </p:handoutMasterIdLst>
  <p:sldIdLst>
    <p:sldId id="256" r:id="rId3"/>
    <p:sldId id="335" r:id="rId4"/>
    <p:sldId id="343" r:id="rId5"/>
    <p:sldId id="324" r:id="rId6"/>
    <p:sldId id="260" r:id="rId7"/>
    <p:sldId id="261" r:id="rId8"/>
    <p:sldId id="262" r:id="rId9"/>
    <p:sldId id="341" r:id="rId10"/>
    <p:sldId id="277" r:id="rId11"/>
    <p:sldId id="264" r:id="rId12"/>
    <p:sldId id="352" r:id="rId13"/>
    <p:sldId id="266" r:id="rId14"/>
    <p:sldId id="275" r:id="rId15"/>
    <p:sldId id="353" r:id="rId16"/>
    <p:sldId id="344" r:id="rId17"/>
    <p:sldId id="276" r:id="rId18"/>
    <p:sldId id="278" r:id="rId19"/>
    <p:sldId id="317" r:id="rId20"/>
    <p:sldId id="330" r:id="rId21"/>
    <p:sldId id="334" r:id="rId22"/>
    <p:sldId id="279" r:id="rId23"/>
    <p:sldId id="288" r:id="rId24"/>
    <p:sldId id="267" r:id="rId25"/>
    <p:sldId id="354" r:id="rId26"/>
    <p:sldId id="358" r:id="rId27"/>
    <p:sldId id="355" r:id="rId28"/>
    <p:sldId id="356" r:id="rId29"/>
    <p:sldId id="357" r:id="rId30"/>
    <p:sldId id="361" r:id="rId31"/>
    <p:sldId id="362" r:id="rId32"/>
    <p:sldId id="363" r:id="rId33"/>
    <p:sldId id="364" r:id="rId34"/>
    <p:sldId id="365" r:id="rId35"/>
    <p:sldId id="366" r:id="rId36"/>
    <p:sldId id="367" r:id="rId37"/>
    <p:sldId id="368" r:id="rId38"/>
    <p:sldId id="369" r:id="rId39"/>
    <p:sldId id="370" r:id="rId40"/>
    <p:sldId id="371" r:id="rId41"/>
    <p:sldId id="372" r:id="rId42"/>
    <p:sldId id="373" r:id="rId43"/>
    <p:sldId id="374" r:id="rId44"/>
    <p:sldId id="376" r:id="rId45"/>
    <p:sldId id="377" r:id="rId46"/>
    <p:sldId id="378" r:id="rId47"/>
    <p:sldId id="379" r:id="rId48"/>
    <p:sldId id="380" r:id="rId49"/>
    <p:sldId id="381" r:id="rId50"/>
    <p:sldId id="382" r:id="rId51"/>
    <p:sldId id="383" r:id="rId52"/>
    <p:sldId id="384" r:id="rId53"/>
    <p:sldId id="385" r:id="rId54"/>
    <p:sldId id="386" r:id="rId55"/>
    <p:sldId id="387" r:id="rId56"/>
    <p:sldId id="388" r:id="rId57"/>
    <p:sldId id="389" r:id="rId58"/>
    <p:sldId id="390" r:id="rId59"/>
    <p:sldId id="391" r:id="rId60"/>
    <p:sldId id="392" r:id="rId61"/>
    <p:sldId id="393" r:id="rId62"/>
    <p:sldId id="394" r:id="rId63"/>
    <p:sldId id="395" r:id="rId64"/>
    <p:sldId id="396" r:id="rId65"/>
    <p:sldId id="397" r:id="rId66"/>
    <p:sldId id="398" r:id="rId67"/>
    <p:sldId id="399" r:id="rId68"/>
    <p:sldId id="400" r:id="rId69"/>
    <p:sldId id="401" r:id="rId70"/>
    <p:sldId id="402" r:id="rId71"/>
    <p:sldId id="403" r:id="rId72"/>
    <p:sldId id="404" r:id="rId73"/>
    <p:sldId id="405" r:id="rId74"/>
    <p:sldId id="406" r:id="rId75"/>
    <p:sldId id="407" r:id="rId76"/>
    <p:sldId id="408" r:id="rId77"/>
    <p:sldId id="409" r:id="rId78"/>
    <p:sldId id="410" r:id="rId79"/>
    <p:sldId id="411" r:id="rId80"/>
    <p:sldId id="412" r:id="rId81"/>
    <p:sldId id="413" r:id="rId82"/>
    <p:sldId id="414" r:id="rId83"/>
    <p:sldId id="415" r:id="rId84"/>
    <p:sldId id="416" r:id="rId85"/>
    <p:sldId id="417" r:id="rId86"/>
    <p:sldId id="418" r:id="rId87"/>
    <p:sldId id="419" r:id="rId88"/>
    <p:sldId id="420" r:id="rId89"/>
    <p:sldId id="421" r:id="rId90"/>
    <p:sldId id="422" r:id="rId91"/>
    <p:sldId id="423" r:id="rId92"/>
    <p:sldId id="424" r:id="rId93"/>
    <p:sldId id="425" r:id="rId94"/>
    <p:sldId id="426" r:id="rId95"/>
    <p:sldId id="427" r:id="rId96"/>
    <p:sldId id="428" r:id="rId97"/>
    <p:sldId id="429" r:id="rId98"/>
    <p:sldId id="430" r:id="rId99"/>
    <p:sldId id="431" r:id="rId100"/>
    <p:sldId id="432" r:id="rId101"/>
    <p:sldId id="433" r:id="rId102"/>
    <p:sldId id="434" r:id="rId103"/>
    <p:sldId id="436" r:id="rId104"/>
    <p:sldId id="437" r:id="rId105"/>
    <p:sldId id="438" r:id="rId106"/>
    <p:sldId id="439" r:id="rId107"/>
    <p:sldId id="440" r:id="rId108"/>
    <p:sldId id="441" r:id="rId109"/>
    <p:sldId id="442" r:id="rId110"/>
    <p:sldId id="443" r:id="rId111"/>
    <p:sldId id="444" r:id="rId112"/>
    <p:sldId id="445" r:id="rId113"/>
    <p:sldId id="336" r:id="rId114"/>
  </p:sldIdLst>
  <p:sldSz cx="9144000" cy="5143500" type="screen16x9"/>
  <p:notesSz cx="6797675" cy="9928225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D8F1F4"/>
    <a:srgbClr val="FFFFCC"/>
    <a:srgbClr val="FFFFFF"/>
    <a:srgbClr val="FFCCFF"/>
    <a:srgbClr val="CCCCFF"/>
    <a:srgbClr val="FFFF99"/>
    <a:srgbClr val="FFFF66"/>
    <a:srgbClr val="FFDD7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1264" autoAdjust="0"/>
  </p:normalViewPr>
  <p:slideViewPr>
    <p:cSldViewPr>
      <p:cViewPr>
        <p:scale>
          <a:sx n="95" d="100"/>
          <a:sy n="95" d="100"/>
        </p:scale>
        <p:origin x="-2070" y="-846"/>
      </p:cViewPr>
      <p:guideLst>
        <p:guide orient="horz" pos="1620"/>
        <p:guide pos="2880"/>
      </p:guideLst>
    </p:cSldViewPr>
  </p:slideViewPr>
  <p:outlineViewPr>
    <p:cViewPr varScale="1">
      <p:scale>
        <a:sx n="170" d="200"/>
        <a:sy n="170" d="200"/>
      </p:scale>
      <p:origin x="0" y="208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79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presProps" Target="presProp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slide" Target="slides/slide108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587" cy="496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6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92CA8-502A-42EA-B4D3-B2FA85C799DE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9611"/>
            <a:ext cx="2945587" cy="4962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915" y="9429611"/>
            <a:ext cx="2946674" cy="4962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F86BD-289B-47B7-9FF3-F35E1A595C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257874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1"/>
          <p:cNvSpPr>
            <a:spLocks noChangeArrowheads="1"/>
          </p:cNvSpPr>
          <p:nvPr/>
        </p:nvSpPr>
        <p:spPr bwMode="auto">
          <a:xfrm>
            <a:off x="1" y="1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27" name="AutoShape 2"/>
          <p:cNvSpPr>
            <a:spLocks noChangeArrowheads="1"/>
          </p:cNvSpPr>
          <p:nvPr/>
        </p:nvSpPr>
        <p:spPr bwMode="auto">
          <a:xfrm>
            <a:off x="1" y="1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28" name="AutoShape 3"/>
          <p:cNvSpPr>
            <a:spLocks noChangeArrowheads="1"/>
          </p:cNvSpPr>
          <p:nvPr/>
        </p:nvSpPr>
        <p:spPr bwMode="auto">
          <a:xfrm>
            <a:off x="1" y="1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29" name="AutoShape 4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30" name="AutoShape 5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31" name="AutoShape 6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32" name="AutoShape 7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33" name="AutoShape 8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34" name="AutoShape 9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35" name="AutoShape 10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36" name="AutoShape 11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37" name="AutoShape 12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38" name="AutoShape 13"/>
          <p:cNvSpPr>
            <a:spLocks noChangeArrowheads="1"/>
          </p:cNvSpPr>
          <p:nvPr/>
        </p:nvSpPr>
        <p:spPr bwMode="auto">
          <a:xfrm>
            <a:off x="1" y="1"/>
            <a:ext cx="6798762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39" name="Text Box 14"/>
          <p:cNvSpPr txBox="1">
            <a:spLocks noChangeArrowheads="1"/>
          </p:cNvSpPr>
          <p:nvPr/>
        </p:nvSpPr>
        <p:spPr bwMode="auto">
          <a:xfrm>
            <a:off x="1" y="0"/>
            <a:ext cx="2946674" cy="50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40" name="Text Box 15"/>
          <p:cNvSpPr txBox="1">
            <a:spLocks noChangeArrowheads="1"/>
          </p:cNvSpPr>
          <p:nvPr/>
        </p:nvSpPr>
        <p:spPr bwMode="auto">
          <a:xfrm>
            <a:off x="3851002" y="0"/>
            <a:ext cx="2946673" cy="50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41" name="Rectangle 1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71438" y="720725"/>
            <a:ext cx="6635750" cy="37338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9" name="Rectangle 17"/>
          <p:cNvSpPr>
            <a:spLocks noGrp="1" noChangeArrowheads="1"/>
          </p:cNvSpPr>
          <p:nvPr>
            <p:ph type="body"/>
          </p:nvPr>
        </p:nvSpPr>
        <p:spPr bwMode="auto">
          <a:xfrm>
            <a:off x="679334" y="4717124"/>
            <a:ext cx="5419445" cy="444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52243" name="Text Box 18"/>
          <p:cNvSpPr txBox="1">
            <a:spLocks noChangeArrowheads="1"/>
          </p:cNvSpPr>
          <p:nvPr/>
        </p:nvSpPr>
        <p:spPr bwMode="auto">
          <a:xfrm>
            <a:off x="1" y="9427292"/>
            <a:ext cx="2946674" cy="50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sldNum"/>
          </p:nvPr>
        </p:nvSpPr>
        <p:spPr bwMode="auto">
          <a:xfrm>
            <a:off x="3851002" y="9429609"/>
            <a:ext cx="2926022" cy="47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CA36A37-33CB-4157-BFCA-66D2D0CC24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7204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164882AF-268D-4710-BDE0-5E08C83732A9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1133672" y="744443"/>
            <a:ext cx="4531421" cy="37222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38A77098-82F5-41C2-9C2E-A87B4264102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106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615030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107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293637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108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525481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4613" y="7207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109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293637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6BFB7C4B-C6DF-40DC-935B-D61B3EE09A6A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110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962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C0EBE7-4512-4EDC-9B0C-22F1FB7D81AC}" type="slidenum">
              <a:rPr lang="ru-RU" smtClean="0">
                <a:latin typeface="Arial" pitchFamily="34" charset="0"/>
              </a:rPr>
              <a:pPr/>
              <a:t>111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11D154BB-1590-4747-9EE3-2C370243A980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112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101379" name="Text Box 1"/>
          <p:cNvSpPr txBox="1">
            <a:spLocks noChangeArrowheads="1"/>
          </p:cNvSpPr>
          <p:nvPr/>
        </p:nvSpPr>
        <p:spPr bwMode="auto">
          <a:xfrm>
            <a:off x="1133671" y="744443"/>
            <a:ext cx="4533595" cy="37222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10138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5"/>
            <a:ext cx="5416184" cy="4438828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DB6F727A-1708-417F-995B-F3AFE12A1B8D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5"/>
            <a:ext cx="5425966" cy="445042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DB6F727A-1708-417F-995B-F3AFE12A1B8D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5"/>
            <a:ext cx="5425966" cy="445042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A2D998D3-C301-4ED7-9F66-C1DF5189FCCA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A2D998D3-C301-4ED7-9F66-C1DF5189FCCA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DB6F727A-1708-417F-995B-F3AFE12A1B8D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5"/>
            <a:ext cx="5425966" cy="445042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4A0A5788-6BEC-429B-8753-7E4E23603100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16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066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5"/>
            <a:ext cx="5425966" cy="445042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D24738C0-617E-4D45-BF38-8D34CCA44B88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17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1133672" y="732847"/>
            <a:ext cx="4528160" cy="374076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7BA57B87-F383-4EC8-AEE2-C16DD04DCCE5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1133672" y="732847"/>
            <a:ext cx="4528160" cy="374076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79D510C6-4A97-469F-A4E5-4325E76660ED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19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1133672" y="732847"/>
            <a:ext cx="4528160" cy="374076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F66D1DF1-5339-4AB2-A72F-C13BD721C1EF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9E48D6BF-6D05-4CC2-B9AE-F482E3256046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20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1133672" y="732847"/>
            <a:ext cx="4528160" cy="374076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B967D3D7-DF28-46E3-AFC7-DF3CAD4F3C03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21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D2B81E85-6799-48FB-AF42-C8C120929F3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22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06E80D96-0B5A-42B1-B686-1123FACB8153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23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dirty="0" smtClean="0">
              <a:solidFill>
                <a:schemeClr val="accent2"/>
              </a:solidFill>
              <a:cs typeface="Times New Roman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i="1" dirty="0" smtClean="0">
              <a:solidFill>
                <a:schemeClr val="tx1"/>
              </a:solidFill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i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EA3CD802-44AD-4B57-8BB5-E82888CF1DE5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24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 eaLnBrk="1" hangingPunct="1"/>
            <a:endParaRPr lang="en-US" dirty="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99EE0E6C-60CC-4569-8810-076DCF94057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25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99717D8E-CB72-4123-BC3E-4AA262B9E54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26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97283" name="Text Box 1"/>
          <p:cNvSpPr txBox="1">
            <a:spLocks noChangeArrowheads="1"/>
          </p:cNvSpPr>
          <p:nvPr/>
        </p:nvSpPr>
        <p:spPr bwMode="auto">
          <a:xfrm>
            <a:off x="898894" y="721253"/>
            <a:ext cx="4985758" cy="373612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9728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3995A988-007D-4E84-A4C9-0C60B223BE69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27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1133672" y="728208"/>
            <a:ext cx="4523812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98308" name="Text Box 2"/>
          <p:cNvSpPr>
            <a:spLocks noGrp="1" noChangeArrowheads="1"/>
          </p:cNvSpPr>
          <p:nvPr>
            <p:ph type="body"/>
          </p:nvPr>
        </p:nvSpPr>
        <p:spPr>
          <a:xfrm>
            <a:off x="679333" y="4717125"/>
            <a:ext cx="5425966" cy="445042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>
              <a:ea typeface="MS Gothic" pitchFamily="49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28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29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1BBDE17-83B4-4518-A02A-AEE7118432D0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898526" y="720727"/>
            <a:ext cx="4987925" cy="37401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4"/>
            <a:ext cx="5421313" cy="444817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17605B9C-15D5-4D54-B033-2EB7FAD3C76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0"/>
              </a:spcBef>
              <a:defRPr/>
            </a:pPr>
            <a:endParaRPr lang="ru-RU" dirty="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17605B9C-15D5-4D54-B033-2EB7FAD3C76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0"/>
              </a:spcBef>
              <a:defRPr/>
            </a:pPr>
            <a:endParaRPr lang="ru-RU" dirty="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75AB86A6-9DE1-46A1-8C8E-B0C90FFCC4F8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1200" b="0" dirty="0" smtClean="0">
              <a:solidFill>
                <a:schemeClr val="accent6">
                  <a:lumMod val="75000"/>
                </a:schemeClr>
              </a:solidFill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A204386C-C2BB-4FF8-B0C4-A1161D3A8415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613" y="720725"/>
            <a:ext cx="6624637" cy="3727450"/>
          </a:xfrm>
          <a:ln/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E71346C4-D345-490A-A7F5-9BCFDE874ABE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36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D2083F-E34E-470B-8150-4C27A15D35F7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613" y="720725"/>
            <a:ext cx="6624637" cy="3727450"/>
          </a:xfrm>
          <a:ln/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z="2400" dirty="0" smtClean="0">
              <a:ea typeface="MS Gothic" pitchFamily="49" charset="-128"/>
            </a:endParaRPr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D559F2DD-96E5-48BB-8EFE-E2965C98E755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>
              <a:latin typeface="Arial" pitchFamily="34" charset="0"/>
            </a:endParaRPr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30C4C-940C-4840-8FC6-F98F7A872DE2}" type="slidenum">
              <a:rPr lang="ru-RU" smtClean="0">
                <a:latin typeface="Arial" pitchFamily="34" charset="0"/>
              </a:rPr>
              <a:pPr/>
              <a:t>39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CB8DF05A-96B3-4515-B878-2A5C2910C80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898893" y="721254"/>
            <a:ext cx="4986846" cy="374076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CA36A37-33CB-4157-BFCA-66D2D0CC2407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613" y="720725"/>
            <a:ext cx="6624637" cy="3727450"/>
          </a:xfrm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41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613" y="720725"/>
            <a:ext cx="6624637" cy="3727450"/>
          </a:xfrm>
          <a:ln/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z="2400" dirty="0" smtClean="0">
              <a:ea typeface="MS Gothic" pitchFamily="49" charset="-128"/>
            </a:endParaRPr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D559F2DD-96E5-48BB-8EFE-E2965C98E755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42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613" y="720725"/>
            <a:ext cx="6624637" cy="3727450"/>
          </a:xfrm>
          <a:ln/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z="2400" dirty="0" smtClean="0">
              <a:ea typeface="MS Gothic" pitchFamily="49" charset="-128"/>
            </a:endParaRPr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D559F2DD-96E5-48BB-8EFE-E2965C98E755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44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30C4C-940C-4840-8FC6-F98F7A872DE2}" type="slidenum">
              <a:rPr lang="ru-RU" smtClean="0">
                <a:latin typeface="Arial" pitchFamily="34" charset="0"/>
              </a:rPr>
              <a:pPr/>
              <a:t>45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6C42B178-85DB-45EC-AF6A-A5D35EADF003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46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52E2FC9-01C3-462D-B312-CD6829134A78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47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32E7F222-A395-47FD-AD57-383E1DC3320E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48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246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94957DE2-D6F0-446D-BEB5-00CA21FD6E2D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49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50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4527DECF-45FD-481F-8F87-7BEE6343705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4D4CFBE4-0CE0-40A2-AE48-C0363C7A3CAE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51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4D4CFBE4-0CE0-40A2-AE48-C0363C7A3CAE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52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4D4CFBE4-0CE0-40A2-AE48-C0363C7A3CAE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53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4D4CFBE4-0CE0-40A2-AE48-C0363C7A3CAE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54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55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B3A357-C52D-4078-ADB6-7A1DF7D8EFB0}" type="slidenum">
              <a:rPr lang="ru-RU"/>
              <a:pPr/>
              <a:t>56</a:t>
            </a:fld>
            <a:endParaRPr lang="ru-RU"/>
          </a:p>
        </p:txBody>
      </p:sp>
      <p:sp>
        <p:nvSpPr>
          <p:cNvPr id="446466" name="Text Box 2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46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  <a:ln/>
        </p:spPr>
        <p:txBody>
          <a:bodyPr wrap="none" anchor="ctr"/>
          <a:lstStyle/>
          <a:p>
            <a:pPr algn="l" eaLnBrk="0" hangingPunct="0">
              <a:spcBef>
                <a:spcPts val="800"/>
              </a:spcBef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61B980DA-17F4-4D11-9D34-DC6B87B143DB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57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5539" name="Text Box 2"/>
          <p:cNvSpPr txBox="1">
            <a:spLocks noChangeArrowheads="1"/>
          </p:cNvSpPr>
          <p:nvPr/>
        </p:nvSpPr>
        <p:spPr bwMode="auto">
          <a:xfrm>
            <a:off x="1133475" y="736600"/>
            <a:ext cx="453072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4488" cy="4451350"/>
          </a:xfrm>
          <a:noFill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EA32AE31-C173-46C6-B4E9-C0D67B4B7EE8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58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1117600" y="722313"/>
            <a:ext cx="455136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EA32AE31-C173-46C6-B4E9-C0D67B4B7EE8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59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1117600" y="722313"/>
            <a:ext cx="455136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5388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34CA3B32-83CB-4880-9FAA-98F76D700A08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6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09664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096646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4856C2C8-7D40-4C4C-A352-A3A8165E92EB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47FA9FB7-2B37-47C1-ABCD-D21C057E577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4613" y="7207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98432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47FA9FB7-2B37-47C1-ABCD-D21C057E577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67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4613" y="7207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740733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4613" y="7207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381167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B7E10389-7DDF-4524-A51D-F8502B0D7DD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70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D3EFEE42-29E6-4B97-AA9C-F863158A5350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7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71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697D660C-86D1-4AA3-B935-D336BFD071B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72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66E77D05-57B2-4A09-9F6F-6BBA8205A6A3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73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B2BC11B8-1698-448A-8337-3C48DF886A26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74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69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76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DEC387F7-A2FC-4233-BC4B-6A6CC2B1B43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77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>
              <a:ea typeface="MS Gothic" pitchFamily="49" charset="-128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691524D4-66A5-41DB-A630-E01F3A82404A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78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F3825D-5EE7-4FAC-8499-9D420A7F0631}" type="slidenum">
              <a:rPr lang="ru-RU"/>
              <a:pPr/>
              <a:t>79</a:t>
            </a:fld>
            <a:endParaRPr lang="ru-RU"/>
          </a:p>
        </p:txBody>
      </p:sp>
      <p:sp>
        <p:nvSpPr>
          <p:cNvPr id="411650" name="Text Box 2"/>
          <p:cNvSpPr txBox="1">
            <a:spLocks noChangeArrowheads="1"/>
          </p:cNvSpPr>
          <p:nvPr/>
        </p:nvSpPr>
        <p:spPr bwMode="auto">
          <a:xfrm>
            <a:off x="1133475" y="715963"/>
            <a:ext cx="451167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165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3412"/>
          </a:xfrm>
          <a:noFill/>
          <a:ln/>
        </p:spPr>
        <p:txBody>
          <a:bodyPr wrap="none" anchor="ctr"/>
          <a:lstStyle/>
          <a:p>
            <a:pPr algn="l"/>
            <a:endParaRPr lang="ru-RU" sz="1200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D7263E05-F9B7-4487-8685-3F46C624683D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80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>
              <a:ea typeface="MS Gothic" pitchFamily="49" charset="-128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613" y="720725"/>
            <a:ext cx="6624637" cy="3727450"/>
          </a:xfrm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81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BCDF7401-47F0-46A9-AF67-67E761FAF6FF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9396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4" y="4717126"/>
            <a:ext cx="5424879" cy="444810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ts val="3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000" dirty="0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82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B48AC057-7B37-4F59-A10A-036A7EBE5FB2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83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998472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EE3B3D-CC2C-4D90-9025-64E26E26A816}" type="slidenum">
              <a:rPr lang="ru-RU"/>
              <a:pPr/>
              <a:t>85</a:t>
            </a:fld>
            <a:endParaRPr lang="ru-RU"/>
          </a:p>
        </p:txBody>
      </p:sp>
      <p:sp>
        <p:nvSpPr>
          <p:cNvPr id="124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263" y="720725"/>
            <a:ext cx="6645275" cy="3738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24488" cy="44513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200" kern="1200" dirty="0">
              <a:solidFill>
                <a:srgbClr val="000000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EE3B3D-CC2C-4D90-9025-64E26E26A816}" type="slidenum">
              <a:rPr lang="ru-RU"/>
              <a:pPr/>
              <a:t>86</a:t>
            </a:fld>
            <a:endParaRPr lang="ru-RU"/>
          </a:p>
        </p:txBody>
      </p:sp>
      <p:sp>
        <p:nvSpPr>
          <p:cNvPr id="124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8525" y="720725"/>
            <a:ext cx="4984750" cy="3738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24488" cy="44513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200" kern="1200" dirty="0">
              <a:solidFill>
                <a:srgbClr val="000000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4613" y="7207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101426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4613" y="7207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485412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374875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AEAFE9-4CE7-4621-99BF-C76D3754F261}" type="slidenum">
              <a:rPr lang="ru-RU"/>
              <a:pPr/>
              <a:t>90</a:t>
            </a:fld>
            <a:endParaRPr lang="ru-RU"/>
          </a:p>
        </p:txBody>
      </p:sp>
      <p:sp>
        <p:nvSpPr>
          <p:cNvPr id="1310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8525" y="720725"/>
            <a:ext cx="4984750" cy="3738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24488" cy="44513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6727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74FEC7F4-4417-4608-BA41-4ECD36BB231F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9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0419" name="Text Box 1"/>
          <p:cNvSpPr txBox="1">
            <a:spLocks noChangeArrowheads="1"/>
          </p:cNvSpPr>
          <p:nvPr/>
        </p:nvSpPr>
        <p:spPr bwMode="auto">
          <a:xfrm>
            <a:off x="1133672" y="737486"/>
            <a:ext cx="4531421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8D31A65A-C811-483F-998E-E31A814BFDF7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92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73D214-B741-486F-9825-AD825E97D119}" type="slidenum">
              <a:rPr lang="ru-RU"/>
              <a:pPr/>
              <a:t>93</a:t>
            </a:fld>
            <a:endParaRPr lang="ru-RU"/>
          </a:p>
        </p:txBody>
      </p:sp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898525" y="720725"/>
            <a:ext cx="4983163" cy="37338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598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ln/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4613" y="7207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611882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4613" y="7207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422279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98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319039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4613" y="7207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221076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102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195C29BD-77A3-4DAB-9CA6-AC552AF9DB8D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103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195C29BD-77A3-4DAB-9CA6-AC552AF9DB8D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104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895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8611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67513" y="347663"/>
            <a:ext cx="2127250" cy="42314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1001" y="347663"/>
            <a:ext cx="6234113" cy="423148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865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8013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67420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799394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179888" cy="29789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3289" y="1600200"/>
            <a:ext cx="4181475" cy="29789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7697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2293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4773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18097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629627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5772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48704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50658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67513" y="347663"/>
            <a:ext cx="2127250" cy="42314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1001" y="347663"/>
            <a:ext cx="6234113" cy="423148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4355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1" y="347663"/>
            <a:ext cx="8513763" cy="10751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81001" y="1600200"/>
            <a:ext cx="8513763" cy="2978944"/>
          </a:xfrm>
        </p:spPr>
        <p:txBody>
          <a:bodyPr/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="" xmlns:p14="http://schemas.microsoft.com/office/powerpoint/2010/main" val="3900113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hapka"/>
          <p:cNvPicPr>
            <a:picLocks noChangeAspect="1" noChangeArrowheads="1"/>
          </p:cNvPicPr>
          <p:nvPr userDrawn="1"/>
        </p:nvPicPr>
        <p:blipFill>
          <a:blip r:embed="rId2" cstate="print"/>
          <a:srcRect t="20197" b="5771"/>
          <a:stretch>
            <a:fillRect/>
          </a:stretch>
        </p:blipFill>
        <p:spPr bwMode="auto">
          <a:xfrm>
            <a:off x="1066800" y="1"/>
            <a:ext cx="7543800" cy="42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5"/>
          <p:cNvSpPr>
            <a:spLocks noChangeShapeType="1"/>
          </p:cNvSpPr>
          <p:nvPr userDrawn="1"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76200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Line 6"/>
          <p:cNvSpPr>
            <a:spLocks noChangeShapeType="1"/>
          </p:cNvSpPr>
          <p:nvPr userDrawn="1"/>
        </p:nvSpPr>
        <p:spPr bwMode="auto">
          <a:xfrm>
            <a:off x="304800" y="0"/>
            <a:ext cx="0" cy="51435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457200" y="171450"/>
            <a:ext cx="0" cy="45720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971551"/>
            <a:ext cx="7772400" cy="40005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914900"/>
            <a:ext cx="6400800" cy="228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0"/>
          </p:nvPr>
        </p:nvSpPr>
        <p:spPr>
          <a:xfrm>
            <a:off x="762000" y="1600200"/>
            <a:ext cx="3429000" cy="32004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>
          <a:xfrm>
            <a:off x="4648200" y="1600200"/>
            <a:ext cx="3733800" cy="32004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32212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267856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179888" cy="29789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3289" y="1600200"/>
            <a:ext cx="4181475" cy="29789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0876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5682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4437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70741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063920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774514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50000">
              <a:srgbClr val="FFFFFF"/>
            </a:gs>
            <a:gs pos="100000">
              <a:srgbClr val="33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1001" y="347663"/>
            <a:ext cx="8513763" cy="107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1" y="1600200"/>
            <a:ext cx="8513763" cy="297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8" name="Line 3"/>
          <p:cNvSpPr>
            <a:spLocks noChangeShapeType="1"/>
          </p:cNvSpPr>
          <p:nvPr/>
        </p:nvSpPr>
        <p:spPr bwMode="auto">
          <a:xfrm>
            <a:off x="0" y="457200"/>
            <a:ext cx="9144000" cy="1191"/>
          </a:xfrm>
          <a:prstGeom prst="line">
            <a:avLst/>
          </a:prstGeom>
          <a:noFill/>
          <a:ln w="7632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9" name="Line 4"/>
          <p:cNvSpPr>
            <a:spLocks noChangeShapeType="1"/>
          </p:cNvSpPr>
          <p:nvPr/>
        </p:nvSpPr>
        <p:spPr bwMode="auto">
          <a:xfrm>
            <a:off x="304800" y="0"/>
            <a:ext cx="1588" cy="5143500"/>
          </a:xfrm>
          <a:prstGeom prst="line">
            <a:avLst/>
          </a:prstGeom>
          <a:noFill/>
          <a:ln w="3816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0" name="Line 5"/>
          <p:cNvSpPr>
            <a:spLocks noChangeShapeType="1"/>
          </p:cNvSpPr>
          <p:nvPr/>
        </p:nvSpPr>
        <p:spPr bwMode="auto">
          <a:xfrm>
            <a:off x="457200" y="171450"/>
            <a:ext cx="1588" cy="4572000"/>
          </a:xfrm>
          <a:prstGeom prst="line">
            <a:avLst/>
          </a:prstGeom>
          <a:noFill/>
          <a:ln w="2844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195" b="5769"/>
          <a:stretch>
            <a:fillRect/>
          </a:stretch>
        </p:blipFill>
        <p:spPr bwMode="auto">
          <a:xfrm>
            <a:off x="1066800" y="0"/>
            <a:ext cx="7543800" cy="42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20195" b="57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50000">
              <a:srgbClr val="FFFFFF"/>
            </a:gs>
            <a:gs pos="100000">
              <a:srgbClr val="33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195" b="5769"/>
          <a:stretch>
            <a:fillRect/>
          </a:stretch>
        </p:blipFill>
        <p:spPr bwMode="auto">
          <a:xfrm>
            <a:off x="1066800" y="0"/>
            <a:ext cx="7543800" cy="42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20195" b="57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0" y="457200"/>
            <a:ext cx="9144000" cy="1191"/>
          </a:xfrm>
          <a:prstGeom prst="line">
            <a:avLst/>
          </a:prstGeom>
          <a:noFill/>
          <a:ln w="7632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>
            <a:off x="304800" y="0"/>
            <a:ext cx="1588" cy="5143500"/>
          </a:xfrm>
          <a:prstGeom prst="line">
            <a:avLst/>
          </a:prstGeom>
          <a:noFill/>
          <a:ln w="3816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3" name="Line 4"/>
          <p:cNvSpPr>
            <a:spLocks noChangeShapeType="1"/>
          </p:cNvSpPr>
          <p:nvPr/>
        </p:nvSpPr>
        <p:spPr bwMode="auto">
          <a:xfrm>
            <a:off x="457200" y="171450"/>
            <a:ext cx="1588" cy="4572000"/>
          </a:xfrm>
          <a:prstGeom prst="line">
            <a:avLst/>
          </a:prstGeom>
          <a:noFill/>
          <a:ln w="2844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81001" y="347663"/>
            <a:ext cx="8513763" cy="107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1" y="1600200"/>
            <a:ext cx="8513763" cy="297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5.wdp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6.wdp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7.wdp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Relationship Id="rId9" Type="http://schemas.openxmlformats.org/officeDocument/2006/relationships/image" Target="../media/image95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image" Target="../media/image31.jpeg"/><Relationship Id="rId9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6.wdp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9.wdp"/><Relationship Id="rId4" Type="http://schemas.openxmlformats.org/officeDocument/2006/relationships/image" Target="../media/image5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0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1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2.wd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3.wdp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4.wd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6.wd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7.wdp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8.wdp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9.wdp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0.wdp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755650" y="2680097"/>
            <a:ext cx="8077200" cy="124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b="1" smtClean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/>
            </a:r>
            <a:br>
              <a:rPr lang="ru-RU" sz="4000" b="1" smtClean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</a:br>
            <a:r>
              <a:rPr lang="ru-RU" sz="3600" b="1" smtClean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/>
            </a:r>
            <a:br>
              <a:rPr lang="ru-RU" sz="3600" b="1" smtClean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</a:br>
            <a:endParaRPr lang="ru-RU" sz="3600" b="1" smtClean="0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3643306" y="4286262"/>
            <a:ext cx="5245224" cy="70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Смирнова Марина Владимировна, главный специалист ГУ ЯО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ЦОиККО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  <a:cs typeface="+mn-cs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1219200" y="1257301"/>
            <a:ext cx="7391400" cy="52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928662" y="642924"/>
            <a:ext cx="7391400" cy="335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Государственная итоговая аттестация по образовательным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программам основного общего образования в 2020 году</a:t>
            </a:r>
          </a:p>
          <a:p>
            <a:pPr algn="ctr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800" b="1" dirty="0" smtClean="0">
              <a:solidFill>
                <a:schemeClr val="accent2">
                  <a:lumMod val="75000"/>
                </a:schemeClr>
              </a:solidFill>
              <a:cs typeface="+mn-cs"/>
            </a:endParaRPr>
          </a:p>
          <a:p>
            <a:pPr algn="ctr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Подготовка руководителей ППЭ</a:t>
            </a:r>
          </a:p>
          <a:p>
            <a:pPr algn="ctr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Подготовка ППЭ</a:t>
            </a:r>
          </a:p>
          <a:p>
            <a:pPr algn="ctr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Инструкция руководителя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487683" y="938154"/>
            <a:ext cx="8532030" cy="1499623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На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каждой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аудитории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для проведения экзамена должен быть: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заметный, хорошо читаемый номер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; 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размещена информация о недопустимости наличия при себе средств связи</a:t>
            </a: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2616767" y="2430291"/>
            <a:ext cx="6395029" cy="1379178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80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аудитории для каждого участника должно быть оборудовано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отдельное рабочее место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, обозначенное заметным номером</a:t>
            </a: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500034" y="4572014"/>
            <a:ext cx="8536733" cy="411257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36000" rIns="90000" bIns="36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Стол для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осуществления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раскладки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и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упаковки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материалов</a:t>
            </a:r>
          </a:p>
        </p:txBody>
      </p:sp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515995"/>
            <a:ext cx="2016125" cy="102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467203" y="3831503"/>
            <a:ext cx="8544593" cy="749812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36000" rIns="90000" bIns="36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Рабочие места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для организаторов, места  для ассистента и общественного наблюдателя</a:t>
            </a:r>
          </a:p>
        </p:txBody>
      </p:sp>
      <p:sp>
        <p:nvSpPr>
          <p:cNvPr id="13320" name="Text Box 3"/>
          <p:cNvSpPr txBox="1">
            <a:spLocks noChangeArrowheads="1"/>
          </p:cNvSpPr>
          <p:nvPr/>
        </p:nvSpPr>
        <p:spPr bwMode="auto">
          <a:xfrm>
            <a:off x="525464" y="401241"/>
            <a:ext cx="8656637" cy="49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Требования к аудиториям для участников ГИА-9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5429256" y="6937"/>
            <a:ext cx="3681879" cy="746317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ППЭ-13-01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5429256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 bwMode="auto">
          <a:xfrm>
            <a:off x="0" y="1785932"/>
            <a:ext cx="3357554" cy="1000132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84" y="0"/>
            <a:ext cx="576096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5786447" y="0"/>
            <a:ext cx="3357554" cy="746317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ППЭ-13-01 ГВЭ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584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043610" y="1371601"/>
            <a:ext cx="6912769" cy="1826420"/>
            <a:chOff x="1465" y="1152"/>
            <a:chExt cx="3477" cy="1534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" y="1152"/>
              <a:ext cx="3301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465" y="1221"/>
              <a:ext cx="3361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Упаковка ЭМ</a:t>
              </a:r>
              <a:endParaRPr lang="ru-RU" sz="3600" b="1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67932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1" name="Text Box 3"/>
          <p:cNvSpPr txBox="1">
            <a:spLocks noChangeArrowheads="1"/>
          </p:cNvSpPr>
          <p:nvPr/>
        </p:nvSpPr>
        <p:spPr bwMode="auto">
          <a:xfrm>
            <a:off x="590179" y="411511"/>
            <a:ext cx="8332788" cy="51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Упаковка экзаменационных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материалов ОГЭ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3744122" y="1422299"/>
            <a:ext cx="2987675" cy="1110661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Использованные КИМ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CD-диск с информацией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Неиспользованные ИК</a:t>
            </a:r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6833817" y="975446"/>
            <a:ext cx="2089150" cy="2064769"/>
          </a:xfrm>
          <a:prstGeom prst="rect">
            <a:avLst/>
          </a:prstGeom>
          <a:solidFill>
            <a:srgbClr val="FFFFCC"/>
          </a:solidFill>
          <a:ln w="9360">
            <a:solidFill>
              <a:srgbClr val="00008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Акты, ведомости, протоколы, списки,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медицинский журнал</a:t>
            </a:r>
          </a:p>
        </p:txBody>
      </p:sp>
      <p:sp>
        <p:nvSpPr>
          <p:cNvPr id="48133" name="Line 6"/>
          <p:cNvSpPr>
            <a:spLocks noChangeShapeType="1"/>
          </p:cNvSpPr>
          <p:nvPr/>
        </p:nvSpPr>
        <p:spPr bwMode="auto">
          <a:xfrm>
            <a:off x="2000232" y="2857502"/>
            <a:ext cx="6350" cy="384572"/>
          </a:xfrm>
          <a:prstGeom prst="line">
            <a:avLst/>
          </a:prstGeom>
          <a:noFill/>
          <a:ln w="25560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ea typeface="MS Gothic" charset="-128"/>
              <a:cs typeface="+mn-cs"/>
            </a:endParaRP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H="1">
            <a:off x="2976563" y="1977630"/>
            <a:ext cx="334962" cy="439340"/>
          </a:xfrm>
          <a:prstGeom prst="line">
            <a:avLst/>
          </a:prstGeom>
          <a:noFill/>
          <a:ln w="25560">
            <a:solidFill>
              <a:srgbClr val="CC66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9777" y="893743"/>
            <a:ext cx="3502092" cy="1999478"/>
            <a:chOff x="32" y="987"/>
            <a:chExt cx="2208" cy="1755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2" y="987"/>
              <a:ext cx="2090" cy="1551"/>
              <a:chOff x="32" y="987"/>
              <a:chExt cx="2090" cy="1551"/>
            </a:xfrm>
          </p:grpSpPr>
          <p:pic>
            <p:nvPicPr>
              <p:cNvPr id="43027" name="Picture 1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53735"/>
              <a:stretch>
                <a:fillRect/>
              </a:stretch>
            </p:blipFill>
            <p:spPr bwMode="auto">
              <a:xfrm>
                <a:off x="32" y="987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3028" name="Picture 1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53734"/>
              <a:stretch>
                <a:fillRect/>
              </a:stretch>
            </p:blipFill>
            <p:spPr bwMode="auto">
              <a:xfrm>
                <a:off x="123" y="1076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3029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53735"/>
              <a:stretch>
                <a:fillRect/>
              </a:stretch>
            </p:blipFill>
            <p:spPr bwMode="auto">
              <a:xfrm>
                <a:off x="205" y="1169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 w="9360">
                <a:solidFill>
                  <a:srgbClr val="F2F2F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3025" name="AutoShape 20"/>
            <p:cNvSpPr>
              <a:spLocks noChangeArrowheads="1"/>
            </p:cNvSpPr>
            <p:nvPr/>
          </p:nvSpPr>
          <p:spPr bwMode="auto">
            <a:xfrm>
              <a:off x="347" y="1042"/>
              <a:ext cx="1893" cy="17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84 w 21600"/>
                <a:gd name="T19" fmla="*/ 4621 h 21600"/>
                <a:gd name="T20" fmla="*/ 20630 w 21600"/>
                <a:gd name="T21" fmla="*/ 20296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790" y="3240"/>
                  </a:moveTo>
                  <a:cubicBezTo>
                    <a:pt x="10981" y="3240"/>
                    <a:pt x="9171" y="3240"/>
                    <a:pt x="9050" y="3086"/>
                  </a:cubicBezTo>
                  <a:cubicBezTo>
                    <a:pt x="9050" y="2931"/>
                    <a:pt x="8930" y="2777"/>
                    <a:pt x="8930" y="2469"/>
                  </a:cubicBezTo>
                  <a:cubicBezTo>
                    <a:pt x="8930" y="2160"/>
                    <a:pt x="8809" y="1851"/>
                    <a:pt x="8688" y="1389"/>
                  </a:cubicBezTo>
                  <a:cubicBezTo>
                    <a:pt x="8568" y="1080"/>
                    <a:pt x="8326" y="771"/>
                    <a:pt x="8085" y="463"/>
                  </a:cubicBezTo>
                  <a:cubicBezTo>
                    <a:pt x="7723" y="154"/>
                    <a:pt x="7361" y="0"/>
                    <a:pt x="7361" y="0"/>
                  </a:cubicBezTo>
                  <a:cubicBezTo>
                    <a:pt x="7361" y="0"/>
                    <a:pt x="2293" y="0"/>
                    <a:pt x="2051" y="154"/>
                  </a:cubicBezTo>
                  <a:cubicBezTo>
                    <a:pt x="1689" y="309"/>
                    <a:pt x="1448" y="463"/>
                    <a:pt x="1327" y="771"/>
                  </a:cubicBezTo>
                  <a:cubicBezTo>
                    <a:pt x="1207" y="1080"/>
                    <a:pt x="1086" y="1389"/>
                    <a:pt x="965" y="1697"/>
                  </a:cubicBezTo>
                  <a:cubicBezTo>
                    <a:pt x="845" y="2160"/>
                    <a:pt x="724" y="2314"/>
                    <a:pt x="724" y="2469"/>
                  </a:cubicBezTo>
                  <a:cubicBezTo>
                    <a:pt x="603" y="2623"/>
                    <a:pt x="603" y="2777"/>
                    <a:pt x="483" y="2931"/>
                  </a:cubicBezTo>
                  <a:cubicBezTo>
                    <a:pt x="483" y="3086"/>
                    <a:pt x="362" y="3240"/>
                    <a:pt x="241" y="3240"/>
                  </a:cubicBezTo>
                  <a:lnTo>
                    <a:pt x="0" y="3394"/>
                  </a:lnTo>
                  <a:lnTo>
                    <a:pt x="0" y="3703"/>
                  </a:lnTo>
                  <a:lnTo>
                    <a:pt x="0" y="10800"/>
                  </a:lnTo>
                  <a:lnTo>
                    <a:pt x="0" y="21600"/>
                  </a:lnTo>
                  <a:lnTo>
                    <a:pt x="10981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5246"/>
                  </a:lnTo>
                  <a:lnTo>
                    <a:pt x="21600" y="4783"/>
                  </a:lnTo>
                  <a:cubicBezTo>
                    <a:pt x="21479" y="4320"/>
                    <a:pt x="21359" y="4011"/>
                    <a:pt x="21117" y="3703"/>
                  </a:cubicBezTo>
                  <a:cubicBezTo>
                    <a:pt x="20876" y="3549"/>
                    <a:pt x="20514" y="3394"/>
                    <a:pt x="20152" y="3240"/>
                  </a:cubicBezTo>
                  <a:lnTo>
                    <a:pt x="19790" y="3240"/>
                  </a:lnTo>
                  <a:close/>
                </a:path>
              </a:pathLst>
            </a:custGeom>
            <a:solidFill>
              <a:srgbClr val="D9D9D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dist="107933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026" name="Text Box 21"/>
            <p:cNvSpPr txBox="1">
              <a:spLocks noChangeArrowheads="1"/>
            </p:cNvSpPr>
            <p:nvPr/>
          </p:nvSpPr>
          <p:spPr bwMode="auto">
            <a:xfrm>
              <a:off x="443" y="1755"/>
              <a:ext cx="16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/>
            </a:p>
          </p:txBody>
        </p:sp>
      </p:grpSp>
      <p:sp>
        <p:nvSpPr>
          <p:cNvPr id="48139" name="Rectangle 22"/>
          <p:cNvSpPr>
            <a:spLocks noChangeArrowheads="1"/>
          </p:cNvSpPr>
          <p:nvPr/>
        </p:nvSpPr>
        <p:spPr bwMode="auto">
          <a:xfrm>
            <a:off x="571472" y="1500180"/>
            <a:ext cx="2970278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Возвратные </a:t>
            </a:r>
            <a:endParaRPr lang="ru-RU" sz="1800" b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спецпакеты 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 бланками ответов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участников ОГЭ</a:t>
            </a:r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6786578" y="3500444"/>
            <a:ext cx="2187951" cy="1295157"/>
          </a:xfrm>
          <a:prstGeom prst="rect">
            <a:avLst/>
          </a:prstGeom>
          <a:solidFill>
            <a:srgbClr val="FFFFCC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i="1" dirty="0">
              <a:solidFill>
                <a:srgbClr val="C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файлы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установленном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порядке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chemeClr val="accent2">
                  <a:lumMod val="75000"/>
                </a:schemeClr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rgbClr val="000000"/>
                </a:solidFill>
                <a:ea typeface="MS Gothic" charset="-128"/>
                <a:cs typeface="+mn-cs"/>
              </a:rPr>
              <a:t> </a:t>
            </a: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3571869" y="3125392"/>
            <a:ext cx="3159928" cy="1879644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i="1" dirty="0">
              <a:solidFill>
                <a:srgbClr val="C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Сформировать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пачку и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приложить 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сопроводительный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бланк ППЭ-9 11-02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rgbClr val="000000"/>
                </a:solidFill>
                <a:ea typeface="MS Gothic" charset="-128"/>
                <a:cs typeface="+mn-cs"/>
              </a:rPr>
              <a:t> </a:t>
            </a: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>
            <a:off x="5197475" y="2615338"/>
            <a:ext cx="6350" cy="384572"/>
          </a:xfrm>
          <a:prstGeom prst="line">
            <a:avLst/>
          </a:prstGeom>
          <a:noFill/>
          <a:ln w="25560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ea typeface="MS Gothic" charset="-128"/>
              <a:cs typeface="+mn-cs"/>
            </a:endParaRPr>
          </a:p>
        </p:txBody>
      </p:sp>
      <p:sp>
        <p:nvSpPr>
          <p:cNvPr id="35" name="Line 6"/>
          <p:cNvSpPr>
            <a:spLocks noChangeShapeType="1"/>
          </p:cNvSpPr>
          <p:nvPr/>
        </p:nvSpPr>
        <p:spPr bwMode="auto">
          <a:xfrm>
            <a:off x="7858148" y="3071816"/>
            <a:ext cx="6350" cy="384572"/>
          </a:xfrm>
          <a:prstGeom prst="line">
            <a:avLst/>
          </a:prstGeom>
          <a:noFill/>
          <a:ln w="25560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ea typeface="MS Gothic" charset="-128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357568"/>
            <a:ext cx="3284529" cy="1000132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5" name="Rectangle 30"/>
          <p:cNvSpPr>
            <a:spLocks noChangeArrowheads="1"/>
          </p:cNvSpPr>
          <p:nvPr/>
        </p:nvSpPr>
        <p:spPr bwMode="auto">
          <a:xfrm>
            <a:off x="500034" y="4143386"/>
            <a:ext cx="2687637" cy="785818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  <a:ea typeface="MS Gothic" charset="-128"/>
                <a:cs typeface="+mn-cs"/>
              </a:rPr>
              <a:t>В новый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сейф-пакет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rgbClr val="000000"/>
                </a:solidFill>
                <a:ea typeface="MS Gothic" charset="-128"/>
                <a:cs typeface="+mn-cs"/>
              </a:rPr>
              <a:t> </a:t>
            </a: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1" name="Text Box 3"/>
          <p:cNvSpPr txBox="1">
            <a:spLocks noChangeArrowheads="1"/>
          </p:cNvSpPr>
          <p:nvPr/>
        </p:nvSpPr>
        <p:spPr bwMode="auto">
          <a:xfrm>
            <a:off x="590179" y="411511"/>
            <a:ext cx="8332788" cy="51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Упаковка экзаменационных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материалов ГВЭ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3728767" y="928241"/>
            <a:ext cx="2987675" cy="2157102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Использованные КИМ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Неиспользованные КИМ Неиспользованные комплекты бланков Неиспользованные дополнительные бланки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ответов </a:t>
            </a:r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6863111" y="928242"/>
            <a:ext cx="2089150" cy="1880103"/>
          </a:xfrm>
          <a:prstGeom prst="rect">
            <a:avLst/>
          </a:prstGeom>
          <a:solidFill>
            <a:srgbClr val="FFFFCC"/>
          </a:solidFill>
          <a:ln w="9360">
            <a:solidFill>
              <a:srgbClr val="00008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Акты, ведомости, протоколы, списки,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медицинский журнал</a:t>
            </a:r>
          </a:p>
        </p:txBody>
      </p:sp>
      <p:sp>
        <p:nvSpPr>
          <p:cNvPr id="48133" name="Line 6"/>
          <p:cNvSpPr>
            <a:spLocks noChangeShapeType="1"/>
          </p:cNvSpPr>
          <p:nvPr/>
        </p:nvSpPr>
        <p:spPr bwMode="auto">
          <a:xfrm>
            <a:off x="2000232" y="3214692"/>
            <a:ext cx="6350" cy="384572"/>
          </a:xfrm>
          <a:prstGeom prst="line">
            <a:avLst/>
          </a:prstGeom>
          <a:noFill/>
          <a:ln w="25560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ea typeface="MS Gothic" charset="-128"/>
              <a:cs typeface="+mn-cs"/>
            </a:endParaRP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H="1">
            <a:off x="2976563" y="1977630"/>
            <a:ext cx="334962" cy="439340"/>
          </a:xfrm>
          <a:prstGeom prst="line">
            <a:avLst/>
          </a:prstGeom>
          <a:noFill/>
          <a:ln w="25560">
            <a:solidFill>
              <a:srgbClr val="CC66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0727" y="843559"/>
            <a:ext cx="3505201" cy="2228257"/>
            <a:chOff x="32" y="987"/>
            <a:chExt cx="2208" cy="1755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2" y="987"/>
              <a:ext cx="2090" cy="1551"/>
              <a:chOff x="32" y="987"/>
              <a:chExt cx="2090" cy="1551"/>
            </a:xfrm>
          </p:grpSpPr>
          <p:pic>
            <p:nvPicPr>
              <p:cNvPr id="43027" name="Picture 1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53735"/>
              <a:stretch>
                <a:fillRect/>
              </a:stretch>
            </p:blipFill>
            <p:spPr bwMode="auto">
              <a:xfrm>
                <a:off x="32" y="987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3028" name="Picture 1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53734"/>
              <a:stretch>
                <a:fillRect/>
              </a:stretch>
            </p:blipFill>
            <p:spPr bwMode="auto">
              <a:xfrm>
                <a:off x="123" y="1076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3029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53735"/>
              <a:stretch>
                <a:fillRect/>
              </a:stretch>
            </p:blipFill>
            <p:spPr bwMode="auto">
              <a:xfrm>
                <a:off x="205" y="1169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 w="9360">
                <a:solidFill>
                  <a:srgbClr val="F2F2F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3025" name="AutoShape 20"/>
            <p:cNvSpPr>
              <a:spLocks noChangeArrowheads="1"/>
            </p:cNvSpPr>
            <p:nvPr/>
          </p:nvSpPr>
          <p:spPr bwMode="auto">
            <a:xfrm>
              <a:off x="347" y="1042"/>
              <a:ext cx="1893" cy="17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84 w 21600"/>
                <a:gd name="T19" fmla="*/ 4621 h 21600"/>
                <a:gd name="T20" fmla="*/ 20630 w 21600"/>
                <a:gd name="T21" fmla="*/ 20296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790" y="3240"/>
                  </a:moveTo>
                  <a:cubicBezTo>
                    <a:pt x="10981" y="3240"/>
                    <a:pt x="9171" y="3240"/>
                    <a:pt x="9050" y="3086"/>
                  </a:cubicBezTo>
                  <a:cubicBezTo>
                    <a:pt x="9050" y="2931"/>
                    <a:pt x="8930" y="2777"/>
                    <a:pt x="8930" y="2469"/>
                  </a:cubicBezTo>
                  <a:cubicBezTo>
                    <a:pt x="8930" y="2160"/>
                    <a:pt x="8809" y="1851"/>
                    <a:pt x="8688" y="1389"/>
                  </a:cubicBezTo>
                  <a:cubicBezTo>
                    <a:pt x="8568" y="1080"/>
                    <a:pt x="8326" y="771"/>
                    <a:pt x="8085" y="463"/>
                  </a:cubicBezTo>
                  <a:cubicBezTo>
                    <a:pt x="7723" y="154"/>
                    <a:pt x="7361" y="0"/>
                    <a:pt x="7361" y="0"/>
                  </a:cubicBezTo>
                  <a:cubicBezTo>
                    <a:pt x="7361" y="0"/>
                    <a:pt x="2293" y="0"/>
                    <a:pt x="2051" y="154"/>
                  </a:cubicBezTo>
                  <a:cubicBezTo>
                    <a:pt x="1689" y="309"/>
                    <a:pt x="1448" y="463"/>
                    <a:pt x="1327" y="771"/>
                  </a:cubicBezTo>
                  <a:cubicBezTo>
                    <a:pt x="1207" y="1080"/>
                    <a:pt x="1086" y="1389"/>
                    <a:pt x="965" y="1697"/>
                  </a:cubicBezTo>
                  <a:cubicBezTo>
                    <a:pt x="845" y="2160"/>
                    <a:pt x="724" y="2314"/>
                    <a:pt x="724" y="2469"/>
                  </a:cubicBezTo>
                  <a:cubicBezTo>
                    <a:pt x="603" y="2623"/>
                    <a:pt x="603" y="2777"/>
                    <a:pt x="483" y="2931"/>
                  </a:cubicBezTo>
                  <a:cubicBezTo>
                    <a:pt x="483" y="3086"/>
                    <a:pt x="362" y="3240"/>
                    <a:pt x="241" y="3240"/>
                  </a:cubicBezTo>
                  <a:lnTo>
                    <a:pt x="0" y="3394"/>
                  </a:lnTo>
                  <a:lnTo>
                    <a:pt x="0" y="3703"/>
                  </a:lnTo>
                  <a:lnTo>
                    <a:pt x="0" y="10800"/>
                  </a:lnTo>
                  <a:lnTo>
                    <a:pt x="0" y="21600"/>
                  </a:lnTo>
                  <a:lnTo>
                    <a:pt x="10981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5246"/>
                  </a:lnTo>
                  <a:lnTo>
                    <a:pt x="21600" y="4783"/>
                  </a:lnTo>
                  <a:cubicBezTo>
                    <a:pt x="21479" y="4320"/>
                    <a:pt x="21359" y="4011"/>
                    <a:pt x="21117" y="3703"/>
                  </a:cubicBezTo>
                  <a:cubicBezTo>
                    <a:pt x="20876" y="3549"/>
                    <a:pt x="20514" y="3394"/>
                    <a:pt x="20152" y="3240"/>
                  </a:cubicBezTo>
                  <a:lnTo>
                    <a:pt x="19790" y="3240"/>
                  </a:lnTo>
                  <a:close/>
                </a:path>
              </a:pathLst>
            </a:custGeom>
            <a:solidFill>
              <a:srgbClr val="D9D9D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dist="107933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026" name="Text Box 21"/>
            <p:cNvSpPr txBox="1">
              <a:spLocks noChangeArrowheads="1"/>
            </p:cNvSpPr>
            <p:nvPr/>
          </p:nvSpPr>
          <p:spPr bwMode="auto">
            <a:xfrm>
              <a:off x="443" y="1755"/>
              <a:ext cx="16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/>
            </a:p>
          </p:txBody>
        </p:sp>
      </p:grpSp>
      <p:sp>
        <p:nvSpPr>
          <p:cNvPr id="48139" name="Rectangle 22"/>
          <p:cNvSpPr>
            <a:spLocks noChangeArrowheads="1"/>
          </p:cNvSpPr>
          <p:nvPr/>
        </p:nvSpPr>
        <p:spPr bwMode="auto">
          <a:xfrm>
            <a:off x="571472" y="1714494"/>
            <a:ext cx="2928959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Возвратные спецпакеты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 бланками участников ГВЭ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6786578" y="3500444"/>
            <a:ext cx="2206999" cy="1214320"/>
          </a:xfrm>
          <a:prstGeom prst="rect">
            <a:avLst/>
          </a:prstGeom>
          <a:solidFill>
            <a:srgbClr val="FFFFCC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i="1" dirty="0">
              <a:solidFill>
                <a:srgbClr val="C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файлы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установленном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порядке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chemeClr val="accent2">
                  <a:lumMod val="75000"/>
                </a:schemeClr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rgbClr val="000000"/>
                </a:solidFill>
                <a:ea typeface="MS Gothic" charset="-128"/>
                <a:cs typeface="+mn-cs"/>
              </a:rPr>
              <a:t> </a:t>
            </a: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3742857" y="3474486"/>
            <a:ext cx="2987675" cy="1602340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Сформировать</a:t>
            </a:r>
            <a:endParaRPr lang="ru-RU" sz="2200" b="1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пачку и приложить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сопроводительный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бланк ППЭ-9 </a:t>
            </a:r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11-02</a:t>
            </a: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>
            <a:off x="5715008" y="2928940"/>
            <a:ext cx="8238" cy="573757"/>
          </a:xfrm>
          <a:prstGeom prst="line">
            <a:avLst/>
          </a:prstGeom>
          <a:noFill/>
          <a:ln w="25560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ea typeface="MS Gothic" charset="-128"/>
              <a:cs typeface="+mn-cs"/>
            </a:endParaRP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8001024" y="2928940"/>
            <a:ext cx="8238" cy="573757"/>
          </a:xfrm>
          <a:prstGeom prst="line">
            <a:avLst/>
          </a:prstGeom>
          <a:noFill/>
          <a:ln w="25560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ea typeface="MS Gothic" charset="-128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643320"/>
            <a:ext cx="3322177" cy="9488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4" name="Rectangle 30"/>
          <p:cNvSpPr>
            <a:spLocks noChangeArrowheads="1"/>
          </p:cNvSpPr>
          <p:nvPr/>
        </p:nvSpPr>
        <p:spPr bwMode="auto">
          <a:xfrm>
            <a:off x="500034" y="4357682"/>
            <a:ext cx="2687637" cy="785818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  <a:ea typeface="MS Gothic" charset="-128"/>
                <a:cs typeface="+mn-cs"/>
              </a:rPr>
              <a:t>В новый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сейф-пакет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rgbClr val="000000"/>
                </a:solidFill>
                <a:ea typeface="MS Gothic" charset="-128"/>
                <a:cs typeface="+mn-cs"/>
              </a:rPr>
              <a:t> </a:t>
            </a: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4351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715008" y="0"/>
            <a:ext cx="3428992" cy="556664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</a:t>
            </a:r>
            <a:r>
              <a:rPr lang="ru-RU" sz="2200" b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ППЭ-9 14-01 ОГЭ</a:t>
            </a:r>
            <a:endParaRPr lang="ru-RU" sz="2200" b="1" dirty="0" smtClean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079"/>
            <a:ext cx="5715008" cy="5165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Овал 7"/>
          <p:cNvSpPr/>
          <p:nvPr/>
        </p:nvSpPr>
        <p:spPr bwMode="auto">
          <a:xfrm>
            <a:off x="142845" y="1553758"/>
            <a:ext cx="5351731" cy="702078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142845" y="2143122"/>
            <a:ext cx="5351731" cy="964413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1" y="2786064"/>
            <a:ext cx="5351731" cy="2250297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753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658814" y="543347"/>
            <a:ext cx="8332788" cy="68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Акт приемки-передачи экзаменационных материалов  (форма ППЭ-9 14-01 ОГЭ)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83618"/>
            <a:ext cx="9144000" cy="366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611560" y="555526"/>
            <a:ext cx="8332788" cy="68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Акт приемки-передачи экзаменационных материалов  (форма ППЭ-9 14-01 ОГЭ)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899" y="1437624"/>
            <a:ext cx="9144000" cy="356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7320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0"/>
            <a:ext cx="842493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586210" y="411460"/>
            <a:ext cx="8332788" cy="68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Акт приемки-передачи экзаменационных материалов  (форма ППЭ-9 14-01 ОГЭ)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32287"/>
            <a:ext cx="8786874" cy="380407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 bwMode="auto">
          <a:xfrm>
            <a:off x="357158" y="2946800"/>
            <a:ext cx="8501122" cy="53578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642910" y="4339840"/>
            <a:ext cx="7429552" cy="267893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72462" y="2857502"/>
            <a:ext cx="9286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0 0 0</a:t>
            </a:r>
            <a:endParaRPr lang="ru-RU" sz="2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" name="Text Box 3"/>
          <p:cNvSpPr txBox="1">
            <a:spLocks noChangeArrowheads="1"/>
          </p:cNvSpPr>
          <p:nvPr/>
        </p:nvSpPr>
        <p:spPr bwMode="auto">
          <a:xfrm>
            <a:off x="468314" y="535782"/>
            <a:ext cx="8675687" cy="49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Нумерация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рабочих мест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7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 bwMode="auto">
          <a:xfrm rot="5400000">
            <a:off x="5814138" y="1761660"/>
            <a:ext cx="648072" cy="396044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ru-RU" sz="1900" b="1" dirty="0" smtClean="0"/>
              <a:t>1:Б</a:t>
            </a:r>
            <a:endParaRPr kumimoji="0" lang="ru-RU" sz="1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 rot="5400000">
            <a:off x="5832140" y="2679762"/>
            <a:ext cx="648072" cy="432048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ru-RU" sz="1900" b="1" dirty="0" smtClean="0"/>
              <a:t>1:В</a:t>
            </a:r>
            <a:endParaRPr kumimoji="0" lang="ru-RU" sz="1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 rot="5400000">
            <a:off x="4734018" y="1761660"/>
            <a:ext cx="648072" cy="396044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ru-RU" sz="2000" b="1" dirty="0" smtClean="0"/>
              <a:t>2:Б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 rot="5400000">
            <a:off x="3581890" y="1761660"/>
            <a:ext cx="648072" cy="396044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ru-RU" sz="2000" b="1" dirty="0" smtClean="0"/>
              <a:t>3:Б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 rot="5400000">
            <a:off x="4734018" y="2697764"/>
            <a:ext cx="648072" cy="396044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ru-RU" sz="1900" b="1" dirty="0" smtClean="0"/>
              <a:t>2:В</a:t>
            </a:r>
            <a:endParaRPr kumimoji="0" lang="ru-RU" sz="1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 rot="5400000">
            <a:off x="4698014" y="861560"/>
            <a:ext cx="648072" cy="468052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ru-RU" sz="2000" b="1" dirty="0" smtClean="0"/>
              <a:t>2:А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 rot="5400000">
            <a:off x="3581890" y="897564"/>
            <a:ext cx="648072" cy="396044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ru-RU" sz="2000" b="1" dirty="0" smtClean="0"/>
              <a:t>3:А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 rot="5400000">
            <a:off x="3581890" y="2697764"/>
            <a:ext cx="648072" cy="396044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ru-RU" sz="2000" b="1" dirty="0" smtClean="0"/>
              <a:t>3:В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41854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3" name="Text Box 3"/>
          <p:cNvSpPr txBox="1">
            <a:spLocks noChangeArrowheads="1"/>
          </p:cNvSpPr>
          <p:nvPr/>
        </p:nvSpPr>
        <p:spPr bwMode="auto">
          <a:xfrm>
            <a:off x="568304" y="402432"/>
            <a:ext cx="8541838" cy="51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Упаковка экзаменационных материалов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68304" y="866775"/>
            <a:ext cx="4507752" cy="5874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Новый</a:t>
            </a:r>
            <a:r>
              <a:rPr lang="ru-RU" sz="2400" dirty="0" smtClean="0">
                <a:solidFill>
                  <a:schemeClr val="accent2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сейф-пакет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71472" y="1357304"/>
            <a:ext cx="4500594" cy="2434101"/>
          </a:xfrm>
          <a:prstGeom prst="rect">
            <a:avLst/>
          </a:prstGeom>
          <a:solidFill>
            <a:srgbClr val="FFFFCC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Формы ППЭ,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Журнал учета участников ГИА-9, обратившихся к медработнику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,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заложенные </a:t>
            </a: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в файлы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установленном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порядке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cs typeface="+mn-cs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71472" y="3643320"/>
            <a:ext cx="4529140" cy="1326105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Упакованная пачка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с экзаменационными материалами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286380" y="928676"/>
            <a:ext cx="3598485" cy="1510771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Все вложить </a:t>
            </a:r>
            <a:r>
              <a:rPr lang="ru-RU" sz="2800" b="1" i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в использованный сейф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-пакет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2428874"/>
            <a:ext cx="2000264" cy="2512019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 cstate="print"/>
          <a:srcRect l="18750" t="31480" r="18750" b="37038"/>
          <a:stretch>
            <a:fillRect/>
          </a:stretch>
        </p:blipFill>
        <p:spPr bwMode="gray">
          <a:xfrm>
            <a:off x="5929322" y="3429006"/>
            <a:ext cx="1820394" cy="857256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Рисунок 66561"/>
          <p:cNvPicPr>
            <a:picLocks noChangeAspect="1"/>
          </p:cNvPicPr>
          <p:nvPr/>
        </p:nvPicPr>
        <p:blipFill rotWithShape="1">
          <a:blip r:embed="rId3" cstate="print">
            <a:grayscl/>
          </a:blip>
          <a:srcRect l="12145" r="11094"/>
          <a:stretch/>
        </p:blipFill>
        <p:spPr>
          <a:xfrm>
            <a:off x="7611134" y="1535617"/>
            <a:ext cx="1143000" cy="13601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6803" name="Picture 3" descr="http://xn--80aknbogldgd6m.www.plombas.ru/published/publicdata/WWWPLOMBASRUPLOMBAS/attachments/SC/products_pictures/kupit_safe-paketdd_en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180" y="1197978"/>
            <a:ext cx="1698625" cy="187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TextBox 15"/>
          <p:cNvSpPr txBox="1">
            <a:spLocks noChangeArrowheads="1"/>
          </p:cNvSpPr>
          <p:nvPr/>
        </p:nvSpPr>
        <p:spPr bwMode="auto">
          <a:xfrm>
            <a:off x="301628" y="859424"/>
            <a:ext cx="3222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Новый сейф-пакет</a:t>
            </a:r>
          </a:p>
        </p:txBody>
      </p:sp>
      <p:pic>
        <p:nvPicPr>
          <p:cNvPr id="66572" name="Picture 12" descr="http://static7.depositphotos.com/1003082/756/i/450/depositphotos_7568780-Stack-of-Antique-Mail.jpg"/>
          <p:cNvPicPr>
            <a:picLocks noChangeAspect="1" noChangeArrowheads="1"/>
          </p:cNvPicPr>
          <p:nvPr/>
        </p:nvPicPr>
        <p:blipFill>
          <a:blip r:embed="rId5" cstate="print"/>
          <a:srcRect l="10279" t="27778" r="7487" b="16667"/>
          <a:stretch>
            <a:fillRect/>
          </a:stretch>
        </p:blipFill>
        <p:spPr bwMode="auto">
          <a:xfrm>
            <a:off x="468858" y="3380781"/>
            <a:ext cx="2453187" cy="1275946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softEdge rad="127000"/>
          </a:effectLst>
        </p:spPr>
      </p:pic>
      <p:sp>
        <p:nvSpPr>
          <p:cNvPr id="76806" name="TextBox 31"/>
          <p:cNvSpPr txBox="1">
            <a:spLocks noChangeArrowheads="1"/>
          </p:cNvSpPr>
          <p:nvPr/>
        </p:nvSpPr>
        <p:spPr bwMode="auto">
          <a:xfrm>
            <a:off x="450648" y="3027136"/>
            <a:ext cx="30200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Упакованная</a:t>
            </a:r>
            <a:r>
              <a:rPr lang="ru-RU" sz="1600" b="1" dirty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пачка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12762" y="1447429"/>
            <a:ext cx="1644333" cy="158651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</p:pic>
      <p:sp>
        <p:nvSpPr>
          <p:cNvPr id="76808" name="TextBox 6"/>
          <p:cNvSpPr txBox="1">
            <a:spLocks noChangeArrowheads="1"/>
          </p:cNvSpPr>
          <p:nvPr/>
        </p:nvSpPr>
        <p:spPr bwMode="auto">
          <a:xfrm>
            <a:off x="357158" y="4220170"/>
            <a:ext cx="4159024" cy="92333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</a:t>
            </a:r>
            <a:r>
              <a:rPr lang="ru-RU" sz="1800" b="1" dirty="0">
                <a:solidFill>
                  <a:srgbClr val="002060"/>
                </a:solidFill>
                <a:latin typeface="Cambria" pitchFamily="18" charset="0"/>
              </a:rPr>
              <a:t>Сопроводительный бланк к экзаменационным материалам</a:t>
            </a:r>
            <a:r>
              <a:rPr lang="en-US" sz="1800" b="1" dirty="0">
                <a:solidFill>
                  <a:srgbClr val="002060"/>
                </a:solidFill>
                <a:latin typeface="Cambria" pitchFamily="18" charset="0"/>
              </a:rPr>
              <a:t>, </a:t>
            </a:r>
            <a:r>
              <a:rPr lang="ru-RU" sz="1800" b="1" dirty="0">
                <a:solidFill>
                  <a:srgbClr val="002060"/>
                </a:solidFill>
                <a:latin typeface="Cambria" pitchFamily="18" charset="0"/>
              </a:rPr>
              <a:t>полученным из ППЭ» </a:t>
            </a:r>
            <a:r>
              <a:rPr lang="ru-RU" sz="1800" b="1" dirty="0" smtClean="0">
                <a:solidFill>
                  <a:srgbClr val="FF0000"/>
                </a:solidFill>
                <a:latin typeface="Cambria" pitchFamily="18" charset="0"/>
              </a:rPr>
              <a:t>(ППЭ-9 </a:t>
            </a:r>
            <a:r>
              <a:rPr lang="ru-RU" sz="1800" b="1" dirty="0">
                <a:solidFill>
                  <a:srgbClr val="FF0000"/>
                </a:solidFill>
                <a:latin typeface="Cambria" pitchFamily="18" charset="0"/>
              </a:rPr>
              <a:t>11-02)</a:t>
            </a:r>
          </a:p>
        </p:txBody>
      </p:sp>
      <p:pic>
        <p:nvPicPr>
          <p:cNvPr id="76809" name="Picture 3" descr="http://xn--80aknbogldgd6m.www.plombas.ru/published/publicdata/WWWPLOMBASRUPLOMBAS/attachments/SC/products_pictures/kupit_safe-paketdd_en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3392" y="1143001"/>
            <a:ext cx="2570736" cy="307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6812" name="Прямая со стрелкой 13"/>
          <p:cNvCxnSpPr>
            <a:cxnSpLocks noChangeShapeType="1"/>
          </p:cNvCxnSpPr>
          <p:nvPr/>
        </p:nvCxnSpPr>
        <p:spPr bwMode="auto">
          <a:xfrm>
            <a:off x="2362203" y="1771651"/>
            <a:ext cx="1103313" cy="344091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headEnd/>
            <a:tailEnd type="triangle" w="med" len="med"/>
          </a:ln>
        </p:spPr>
      </p:cxnSp>
      <p:cxnSp>
        <p:nvCxnSpPr>
          <p:cNvPr id="76813" name="Прямая со стрелкой 31"/>
          <p:cNvCxnSpPr>
            <a:cxnSpLocks noChangeShapeType="1"/>
          </p:cNvCxnSpPr>
          <p:nvPr/>
        </p:nvCxnSpPr>
        <p:spPr bwMode="auto">
          <a:xfrm flipV="1">
            <a:off x="2497138" y="3089674"/>
            <a:ext cx="1033462" cy="582215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headEnd/>
            <a:tailEnd type="triangle" w="med" len="med"/>
          </a:ln>
        </p:spPr>
      </p:cxnSp>
      <p:cxnSp>
        <p:nvCxnSpPr>
          <p:cNvPr id="76814" name="Прямая со стрелкой 32"/>
          <p:cNvCxnSpPr>
            <a:cxnSpLocks noChangeShapeType="1"/>
          </p:cNvCxnSpPr>
          <p:nvPr/>
        </p:nvCxnSpPr>
        <p:spPr bwMode="auto">
          <a:xfrm rot="10800000" flipV="1">
            <a:off x="6324603" y="1543050"/>
            <a:ext cx="1076325" cy="457200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headEnd/>
            <a:tailEnd type="triangle" w="med" len="med"/>
          </a:ln>
        </p:spPr>
      </p:cxnSp>
      <p:sp>
        <p:nvSpPr>
          <p:cNvPr id="76817" name="TextBox 66562"/>
          <p:cNvSpPr txBox="1">
            <a:spLocks noChangeArrowheads="1"/>
          </p:cNvSpPr>
          <p:nvPr/>
        </p:nvSpPr>
        <p:spPr bwMode="auto">
          <a:xfrm>
            <a:off x="6726578" y="862655"/>
            <a:ext cx="24685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Файл №1 </a:t>
            </a: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с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документами</a:t>
            </a:r>
            <a:endParaRPr lang="ru-RU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cxnSp>
        <p:nvCxnSpPr>
          <p:cNvPr id="76818" name="Прямая со стрелкой 21"/>
          <p:cNvCxnSpPr>
            <a:cxnSpLocks noChangeShapeType="1"/>
          </p:cNvCxnSpPr>
          <p:nvPr/>
        </p:nvCxnSpPr>
        <p:spPr bwMode="auto">
          <a:xfrm rot="16200000" flipV="1">
            <a:off x="1624014" y="3986213"/>
            <a:ext cx="657225" cy="514350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headEnd/>
            <a:tailEnd type="arrow" w="med" len="med"/>
          </a:ln>
        </p:spPr>
      </p:cxnSp>
      <p:pic>
        <p:nvPicPr>
          <p:cNvPr id="97282" name="Picture 2" descr="http://www2.polosatiy.com.ua/upload/iblock/239/2398f34c0bfedf7e7ae4dfd8c114d598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638800" y="800101"/>
            <a:ext cx="396875" cy="305834"/>
          </a:xfrm>
          <a:prstGeom prst="rect">
            <a:avLst/>
          </a:prstGeom>
          <a:noFill/>
          <a:effectLst>
            <a:softEdge rad="31750"/>
          </a:effectLst>
        </p:spPr>
      </p:pic>
      <p:cxnSp>
        <p:nvCxnSpPr>
          <p:cNvPr id="76820" name="Прямая со стрелкой 13"/>
          <p:cNvCxnSpPr>
            <a:cxnSpLocks noChangeShapeType="1"/>
          </p:cNvCxnSpPr>
          <p:nvPr/>
        </p:nvCxnSpPr>
        <p:spPr bwMode="auto">
          <a:xfrm rot="10800000" flipV="1">
            <a:off x="5181600" y="952500"/>
            <a:ext cx="457200" cy="152400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headEnd/>
            <a:tailEnd type="triangle" w="med" len="med"/>
          </a:ln>
        </p:spPr>
      </p:cxnSp>
      <p:pic>
        <p:nvPicPr>
          <p:cNvPr id="76821" name="Picture 12"/>
          <p:cNvPicPr>
            <a:picLocks noChangeAspect="1" noChangeArrowheads="1"/>
          </p:cNvPicPr>
          <p:nvPr/>
        </p:nvPicPr>
        <p:blipFill>
          <a:blip r:embed="rId8" cstate="print"/>
          <a:srcRect l="18750" t="31480" r="18750" b="37038"/>
          <a:stretch>
            <a:fillRect/>
          </a:stretch>
        </p:blipFill>
        <p:spPr bwMode="gray">
          <a:xfrm>
            <a:off x="3857620" y="2500312"/>
            <a:ext cx="2265363" cy="1143008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6822" name="Picture 23"/>
          <p:cNvPicPr>
            <a:picLocks noChangeAspect="1" noChangeArrowheads="1"/>
          </p:cNvPicPr>
          <p:nvPr/>
        </p:nvPicPr>
        <p:blipFill>
          <a:blip r:embed="rId9" cstate="print"/>
          <a:srcRect l="15971" t="25000" r="15279" b="39815"/>
          <a:stretch>
            <a:fillRect/>
          </a:stretch>
        </p:blipFill>
        <p:spPr bwMode="gray">
          <a:xfrm>
            <a:off x="642910" y="1785932"/>
            <a:ext cx="1643090" cy="785812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622993" y="435770"/>
            <a:ext cx="8541838" cy="51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Упаковка экзаменационных материалов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74879" y="3486151"/>
            <a:ext cx="1644333" cy="158651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6" name="TextBox 66562"/>
          <p:cNvSpPr txBox="1">
            <a:spLocks noChangeArrowheads="1"/>
          </p:cNvSpPr>
          <p:nvPr/>
        </p:nvSpPr>
        <p:spPr bwMode="auto">
          <a:xfrm>
            <a:off x="6712685" y="2919115"/>
            <a:ext cx="24685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Файл №2 </a:t>
            </a: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с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документами</a:t>
            </a:r>
            <a:r>
              <a:rPr lang="ru-RU" sz="2400" b="1" dirty="0"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Cambria" pitchFamily="18" charset="0"/>
              </a:rPr>
            </a:br>
            <a:endParaRPr lang="ru-RU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cxnSp>
        <p:nvCxnSpPr>
          <p:cNvPr id="27" name="Прямая со стрелкой 32"/>
          <p:cNvCxnSpPr>
            <a:cxnSpLocks noChangeShapeType="1"/>
          </p:cNvCxnSpPr>
          <p:nvPr/>
        </p:nvCxnSpPr>
        <p:spPr bwMode="auto">
          <a:xfrm flipH="1" flipV="1">
            <a:off x="6373527" y="3883973"/>
            <a:ext cx="1076324" cy="520863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xmlns="" val="5615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/>
          <p:cNvSpPr txBox="1">
            <a:spLocks noChangeArrowheads="1"/>
          </p:cNvSpPr>
          <p:nvPr/>
        </p:nvSpPr>
        <p:spPr bwMode="auto">
          <a:xfrm>
            <a:off x="990600" y="1383618"/>
            <a:ext cx="7543800" cy="162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4400" b="1" i="1" dirty="0" smtClean="0">
              <a:solidFill>
                <a:schemeClr val="accent2">
                  <a:lumMod val="75000"/>
                </a:schemeClr>
              </a:solidFill>
              <a:cs typeface="+mn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4400" b="1" i="1" dirty="0">
              <a:solidFill>
                <a:schemeClr val="accent2">
                  <a:lumMod val="75000"/>
                </a:schemeClr>
              </a:solidFill>
              <a:cs typeface="+mn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4400" b="1" i="1" dirty="0" smtClean="0">
              <a:solidFill>
                <a:schemeClr val="accent2">
                  <a:lumMod val="75000"/>
                </a:schemeClr>
              </a:solidFill>
              <a:cs typeface="+mn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4400" b="1" i="1" dirty="0" smtClean="0">
              <a:solidFill>
                <a:schemeClr val="accent2">
                  <a:lumMod val="75000"/>
                </a:schemeClr>
              </a:solidFill>
              <a:cs typeface="+mn-cs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85786" y="571486"/>
            <a:ext cx="7858180" cy="457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Материалы располагаются</a:t>
            </a: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на сайте ГУ ЯО </a:t>
            </a:r>
            <a:r>
              <a:rPr lang="ru-RU" sz="28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ЦОиККО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 http://coikko.ru </a:t>
            </a: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в разделе ГИА-9</a:t>
            </a: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Инструктивно-методические материалы</a:t>
            </a: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При возникновении вопросов по организации и проведению ГИА-9 просим присылать их на адрес электронной почты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smv6168@yandex.ru </a:t>
            </a: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Cambria" pitchFamily="18" charset="0"/>
            </a:endParaRPr>
          </a:p>
          <a:p>
            <a:pPr algn="ctr" eaLnBrk="1" hangingPunct="1">
              <a:defRPr/>
            </a:pPr>
            <a:endParaRPr lang="ru-RU" sz="20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pPr algn="ctr" eaLnBrk="1" hangingPunct="1">
              <a:defRPr/>
            </a:pP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871539" y="1168004"/>
            <a:ext cx="8118475" cy="2730729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каждой аудитории должны быть: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часы (время должно быть синхронизировано)</a:t>
            </a:r>
          </a:p>
          <a:p>
            <a:pPr marL="342900" indent="-342900" algn="just" eaLnBrk="1" hangingPunct="1">
              <a:buFont typeface="Wingdings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канцелярские принадлежности (ножницы, ручки)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информация о недопустимости наличия при себе средств связи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закрыты стенды, плакаты со справочной информацией</a:t>
            </a:r>
          </a:p>
        </p:txBody>
      </p:sp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7076">
            <a:off x="3752129" y="4061207"/>
            <a:ext cx="1416050" cy="55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3868829"/>
            <a:ext cx="1152525" cy="110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70" name="Text Box 3"/>
          <p:cNvSpPr txBox="1">
            <a:spLocks noChangeArrowheads="1"/>
          </p:cNvSpPr>
          <p:nvPr/>
        </p:nvSpPr>
        <p:spPr bwMode="auto">
          <a:xfrm>
            <a:off x="468314" y="535782"/>
            <a:ext cx="8675687" cy="49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Требования к аудиториям для участников ГИА-9</a:t>
            </a:r>
          </a:p>
        </p:txBody>
      </p:sp>
      <p:pic>
        <p:nvPicPr>
          <p:cNvPr id="13323" name="Picture 12" descr="https://fs00.infourok.ru/images/doc/222/17988/2/hello_html_m695080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8179">
            <a:off x="1973458" y="3880248"/>
            <a:ext cx="1298575" cy="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3429006"/>
            <a:ext cx="3570288" cy="315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9" name="Line 11"/>
          <p:cNvSpPr>
            <a:spLocks noChangeShapeType="1"/>
          </p:cNvSpPr>
          <p:nvPr/>
        </p:nvSpPr>
        <p:spPr bwMode="auto">
          <a:xfrm flipV="1">
            <a:off x="5715008" y="3555206"/>
            <a:ext cx="2592288" cy="1588294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0" name="Line 12"/>
          <p:cNvSpPr>
            <a:spLocks noChangeShapeType="1"/>
          </p:cNvSpPr>
          <p:nvPr/>
        </p:nvSpPr>
        <p:spPr bwMode="auto">
          <a:xfrm>
            <a:off x="5572132" y="3552197"/>
            <a:ext cx="2808312" cy="1591303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Запрет-пользования-телефонам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14612" y="4214824"/>
            <a:ext cx="928676" cy="92867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664627" y="395823"/>
            <a:ext cx="8286750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Требования к помещению  </a:t>
            </a:r>
            <a:endParaRPr lang="ru-RU" sz="2800" b="1" i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для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руководителя ППЭ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27398" y="3364999"/>
            <a:ext cx="4103688" cy="1438068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Сейф (металлический шкаф) для безопасного хранения ЭМ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981655" y="3036853"/>
            <a:ext cx="3904940" cy="576293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Телефонная связь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2682298" y="1430071"/>
            <a:ext cx="4105275" cy="576293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Рабочее место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727398" y="2223316"/>
            <a:ext cx="4103688" cy="1007181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Стол для приемки, упаковки материалов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960667" y="2200640"/>
            <a:ext cx="3904940" cy="576293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Принтер и компьютер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992535" y="3795886"/>
            <a:ext cx="3904940" cy="1007181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Места для хранения личных вещей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штаб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0"/>
            <a:ext cx="7643866" cy="51435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642911" y="1168004"/>
            <a:ext cx="8143931" cy="3469393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Медицинский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кабинет (помещение для медицинского работника) должен быть оснащен медицинским оборудованием, средствами для оказания неотложной и скорой медицинской помощи.</a:t>
            </a:r>
          </a:p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помещении для инструктажа, помещении для общественных наблюдателей и в медицинском кабинете (помещении для медицинского работника) компьютеры должны быть убраны или приведены в нерабочее состояние.</a:t>
            </a:r>
          </a:p>
        </p:txBody>
      </p:sp>
      <p:sp>
        <p:nvSpPr>
          <p:cNvPr id="15370" name="Text Box 3"/>
          <p:cNvSpPr txBox="1">
            <a:spLocks noChangeArrowheads="1"/>
          </p:cNvSpPr>
          <p:nvPr/>
        </p:nvSpPr>
        <p:spPr bwMode="auto">
          <a:xfrm>
            <a:off x="468314" y="535782"/>
            <a:ext cx="8675687" cy="49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Требования к помещениям</a:t>
            </a:r>
          </a:p>
        </p:txBody>
      </p:sp>
    </p:spTree>
    <p:extLst>
      <p:ext uri="{BB962C8B-B14F-4D97-AF65-F5344CB8AC3E}">
        <p14:creationId xmlns="" xmlns:p14="http://schemas.microsoft.com/office/powerpoint/2010/main" val="42741854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642910" y="857238"/>
            <a:ext cx="8286808" cy="4146502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штабе должны быть подготовлены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следующие документы:</a:t>
            </a:r>
          </a:p>
          <a:p>
            <a:pPr marL="457200" indent="-4572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Нормативно - правовые документы по организации и проведению ГИА-9</a:t>
            </a:r>
          </a:p>
          <a:p>
            <a:pPr marL="457200" indent="-4572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Приказы ДО, утверждающие работников ППЭ</a:t>
            </a:r>
          </a:p>
          <a:p>
            <a:pPr marL="457200" indent="-4572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Инструктивные материалы, утвержденные ДО</a:t>
            </a:r>
          </a:p>
          <a:p>
            <a:pPr marL="457200" indent="-4572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Поэтажная схема ППЭ с указанием всех помещений, используемых при проведении ГИА-9</a:t>
            </a:r>
          </a:p>
          <a:p>
            <a:pPr marL="457200" indent="-457200" eaLnBrk="1" hangingPunct="1"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Копии выписок из протоколов ГЭК (создание специальных условий для участников ГИА-9)</a:t>
            </a:r>
            <a:endParaRPr lang="ru-RU" sz="2600" b="1" dirty="0" smtClean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576263" y="431007"/>
            <a:ext cx="84201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Требования к подготовке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571472" y="1275606"/>
            <a:ext cx="8490361" cy="3223172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marL="457200" indent="-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Памятка с контактными телефонами необходимых служб и «горячих линий» по вопросам проведения ГИА-9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Листы бумаги для черновиков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Конверты для упаковки использованных черновиков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500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Бейджи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для лиц, привлекаемых к проведению ГИА-9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Шпагат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Запасные возвратные </a:t>
            </a:r>
            <a:r>
              <a:rPr lang="ru-RU" sz="2500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спецпакеты</a:t>
            </a:r>
            <a:endParaRPr lang="ru-RU" sz="2500" dirty="0" smtClean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+mn-cs"/>
            </a:endParaRPr>
          </a:p>
        </p:txBody>
      </p:sp>
      <p:sp>
        <p:nvSpPr>
          <p:cNvPr id="27652" name="Rectangle 10"/>
          <p:cNvSpPr>
            <a:spLocks noChangeArrowheads="1"/>
          </p:cNvSpPr>
          <p:nvPr/>
        </p:nvSpPr>
        <p:spPr bwMode="auto">
          <a:xfrm>
            <a:off x="641733" y="399433"/>
            <a:ext cx="84201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Требования к подготовке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506414" y="2085976"/>
            <a:ext cx="8453437" cy="43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r>
              <a:rPr lang="ru-RU" sz="3200" b="1" i="1">
                <a:solidFill>
                  <a:srgbClr val="FFFFFF"/>
                </a:solidFill>
                <a:cs typeface="Times New Roman" pitchFamily="18" charset="0"/>
              </a:rPr>
              <a:t>Требования к подготовке  ППЭ</a:t>
            </a:r>
            <a:r>
              <a:rPr lang="ru-RU" sz="2800" b="1" i="1">
                <a:solidFill>
                  <a:srgbClr val="FFFFFF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571472" y="1643056"/>
            <a:ext cx="8224838" cy="2515286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457200" indent="-4572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Журнал учета участников ГИА-9, обратившихся к медицинскому работнику</a:t>
            </a:r>
          </a:p>
          <a:p>
            <a:pPr marL="457200" indent="-4572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dirty="0" smtClean="0">
                <a:solidFill>
                  <a:srgbClr val="FF0000"/>
                </a:solidFill>
                <a:latin typeface="Cambria" pitchFamily="18" charset="0"/>
                <a:cs typeface="+mn-cs"/>
              </a:rPr>
              <a:t>Ведомость наличия лекарственных препаратов</a:t>
            </a:r>
          </a:p>
          <a:p>
            <a:pPr marL="457200" indent="-4572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Памятки </a:t>
            </a:r>
            <a:r>
              <a:rPr lang="ru-RU" sz="26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с информацией о сроках ознакомления участников ГИА-9 с результатами экзамена </a:t>
            </a:r>
            <a:endParaRPr lang="ru-RU" sz="2600" dirty="0" smtClean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400" dirty="0" smtClean="0">
              <a:solidFill>
                <a:schemeClr val="tx1"/>
              </a:solidFill>
              <a:cs typeface="+mn-cs"/>
            </a:endParaRPr>
          </a:p>
        </p:txBody>
      </p:sp>
      <p:sp>
        <p:nvSpPr>
          <p:cNvPr id="28677" name="Rectangle 10"/>
          <p:cNvSpPr>
            <a:spLocks noChangeArrowheads="1"/>
          </p:cNvSpPr>
          <p:nvPr/>
        </p:nvSpPr>
        <p:spPr bwMode="auto">
          <a:xfrm>
            <a:off x="500034" y="642924"/>
            <a:ext cx="84201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Требования к подготовке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571473" y="1017355"/>
            <a:ext cx="8429684" cy="3838725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marL="457200" indent="-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ППЭ-01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«Акт готовности ППЭ» (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ППЭ- 01 ГВЭ)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ППЭ-02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«Апелляция о нарушении установленного порядка проведения ГИА-9»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ППЭ-03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«Протокол рассмотрения апелляции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 нарушении установленного порядка проведения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ГИА-9»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ППЭ-9 11-01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«Сопроводительный бланк к экзаменационным материалам, полученным из аудитории»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ППЭ-9 11-02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«Сопроводительный бланк к экзаменационным материалам, полученным из ППЭ»</a:t>
            </a:r>
          </a:p>
        </p:txBody>
      </p:sp>
      <p:sp>
        <p:nvSpPr>
          <p:cNvPr id="27652" name="Rectangle 10"/>
          <p:cNvSpPr>
            <a:spLocks noChangeArrowheads="1"/>
          </p:cNvSpPr>
          <p:nvPr/>
        </p:nvSpPr>
        <p:spPr bwMode="auto">
          <a:xfrm>
            <a:off x="693651" y="450490"/>
            <a:ext cx="84201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Требования к подготовке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"/>
          <p:cNvGrpSpPr>
            <a:grpSpLocks/>
          </p:cNvGrpSpPr>
          <p:nvPr/>
        </p:nvGrpSpPr>
        <p:grpSpPr bwMode="auto">
          <a:xfrm>
            <a:off x="1506488" y="771550"/>
            <a:ext cx="6319838" cy="3771900"/>
            <a:chOff x="960" y="1152"/>
            <a:chExt cx="3981" cy="1533"/>
          </a:xfrm>
        </p:grpSpPr>
        <p:pic>
          <p:nvPicPr>
            <p:cNvPr id="409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0" name="Text Box 3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1pPr>
              <a:lvl2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2pPr>
              <a:lvl3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3pPr>
              <a:lvl4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4pPr>
              <a:lvl5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9pPr>
            </a:lstStyle>
            <a:p>
              <a:pPr eaLnBrk="1" hangingPunct="1"/>
              <a:r>
                <a:rPr lang="ru-RU" sz="3600" b="1" i="1" dirty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Подготовка ППЭ к проведению </a:t>
              </a:r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экзаменов</a:t>
              </a:r>
            </a:p>
            <a:p>
              <a:pPr eaLnBrk="1" hangingPunct="1"/>
              <a:endParaRPr lang="ru-RU" sz="2400" i="1" dirty="0" smtClean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  <a:p>
              <a:pPr eaLnBrk="1" hangingPunct="1"/>
              <a:r>
                <a:rPr lang="ru-RU" sz="2400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Приказ ДО от 26.02.2019 №72/01-04 «Об утверждении Положения о ППЭ для проведения ГИА-9 в Ярославской области» в редакции приказа от 14.02.2020 № 66/01-04</a:t>
              </a:r>
              <a:endParaRPr lang="ru-RU" sz="2400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642910" y="1214428"/>
            <a:ext cx="8320088" cy="3469393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marL="457200" indent="-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ППЭ-20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«Акт об идентификации личности участника ГИА-9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ППЭ-21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«Акт об удалении участника ГИА-9»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ППЭ-9 21-1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«Акт о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недопуске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в ППЭ»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ППЭ-9 21-2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«Акт о допуске участника ГИА-9 в ППЭ после начала экзамена»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ППЭ-9 21-3 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«Акт об удалении лиц, нарушивших установленный порядок проведения ГИА-9»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ППЭ-22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«Акт о досрочном завершении экзамена»</a:t>
            </a:r>
          </a:p>
        </p:txBody>
      </p:sp>
      <p:sp>
        <p:nvSpPr>
          <p:cNvPr id="27652" name="Rectangle 10"/>
          <p:cNvSpPr>
            <a:spLocks noChangeArrowheads="1"/>
          </p:cNvSpPr>
          <p:nvPr/>
        </p:nvSpPr>
        <p:spPr bwMode="auto">
          <a:xfrm>
            <a:off x="723900" y="500048"/>
            <a:ext cx="84201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Требования к подготовке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496889" y="573881"/>
            <a:ext cx="8353425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Информация на </a:t>
            </a:r>
            <a:r>
              <a:rPr lang="ru-RU" sz="2800" b="1" i="1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бейдже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</p:txBody>
      </p:sp>
      <p:sp>
        <p:nvSpPr>
          <p:cNvPr id="26628" name="Text Box 9"/>
          <p:cNvSpPr txBox="1">
            <a:spLocks noChangeArrowheads="1"/>
          </p:cNvSpPr>
          <p:nvPr/>
        </p:nvSpPr>
        <p:spPr bwMode="auto">
          <a:xfrm>
            <a:off x="1785918" y="1214428"/>
            <a:ext cx="5832475" cy="88407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2000" rIns="90000" bIns="72000">
            <a:spAutoFit/>
          </a:bodyPr>
          <a:lstStyle>
            <a:lvl1pPr marL="342900" indent="-3429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v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Фамилия, имя, отчество (полностью)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v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Должность в ППЭ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357290" y="2285998"/>
            <a:ext cx="3357586" cy="2143140"/>
            <a:chOff x="571472" y="2285998"/>
            <a:chExt cx="3357586" cy="214314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1472" y="2285998"/>
              <a:ext cx="3357586" cy="21431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785786" y="2500312"/>
              <a:ext cx="2571768" cy="1133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2400" dirty="0" smtClean="0">
                  <a:solidFill>
                    <a:schemeClr val="accent6">
                      <a:lumMod val="75000"/>
                    </a:schemeClr>
                  </a:solidFill>
                </a:rPr>
                <a:t>Иванова </a:t>
              </a:r>
            </a:p>
            <a:p>
              <a:pPr>
                <a:lnSpc>
                  <a:spcPct val="150000"/>
                </a:lnSpc>
              </a:pPr>
              <a:r>
                <a:rPr lang="ru-RU" sz="2400" dirty="0" smtClean="0">
                  <a:solidFill>
                    <a:schemeClr val="accent6">
                      <a:lumMod val="75000"/>
                    </a:schemeClr>
                  </a:solidFill>
                </a:rPr>
                <a:t>Анна Сергеевна </a:t>
              </a:r>
              <a:endParaRPr lang="ru-RU" sz="2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85786" y="3571882"/>
              <a:ext cx="27860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b="1" dirty="0" smtClean="0">
                  <a:solidFill>
                    <a:schemeClr val="accent6">
                      <a:lumMod val="75000"/>
                    </a:schemeClr>
                  </a:solidFill>
                </a:rPr>
                <a:t>Организатор </a:t>
              </a:r>
            </a:p>
            <a:p>
              <a:r>
                <a:rPr lang="ru-RU" sz="1800" b="1" dirty="0" smtClean="0">
                  <a:solidFill>
                    <a:schemeClr val="accent6">
                      <a:lumMod val="75000"/>
                    </a:schemeClr>
                  </a:solidFill>
                </a:rPr>
                <a:t>в аудитории № 23</a:t>
              </a:r>
              <a:endParaRPr lang="ru-RU" sz="18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357686" y="2786064"/>
            <a:ext cx="3357586" cy="2143140"/>
            <a:chOff x="4429124" y="2214560"/>
            <a:chExt cx="3357586" cy="214314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29124" y="2214560"/>
              <a:ext cx="3357586" cy="21431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4643438" y="2428874"/>
              <a:ext cx="2571768" cy="1133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2400" dirty="0" smtClean="0">
                  <a:solidFill>
                    <a:schemeClr val="accent6">
                      <a:lumMod val="75000"/>
                    </a:schemeClr>
                  </a:solidFill>
                </a:rPr>
                <a:t>Иванова </a:t>
              </a:r>
            </a:p>
            <a:p>
              <a:pPr>
                <a:lnSpc>
                  <a:spcPct val="150000"/>
                </a:lnSpc>
              </a:pPr>
              <a:r>
                <a:rPr lang="ru-RU" sz="2400" dirty="0" smtClean="0">
                  <a:solidFill>
                    <a:schemeClr val="accent6">
                      <a:lumMod val="75000"/>
                    </a:schemeClr>
                  </a:solidFill>
                </a:rPr>
                <a:t>Анна Сергеевна </a:t>
              </a:r>
              <a:endParaRPr lang="ru-RU" sz="2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43438" y="3500444"/>
              <a:ext cx="27860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b="1" dirty="0" smtClean="0">
                  <a:solidFill>
                    <a:schemeClr val="accent6">
                      <a:lumMod val="75000"/>
                    </a:schemeClr>
                  </a:solidFill>
                </a:rPr>
                <a:t>Технический</a:t>
              </a:r>
            </a:p>
            <a:p>
              <a:r>
                <a:rPr lang="ru-RU" sz="1800" b="1" dirty="0" smtClean="0">
                  <a:solidFill>
                    <a:schemeClr val="accent6">
                      <a:lumMod val="75000"/>
                    </a:schemeClr>
                  </a:solidFill>
                </a:rPr>
                <a:t>специалист</a:t>
              </a:r>
              <a:endParaRPr lang="ru-RU" sz="18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1"/>
          <p:cNvGrpSpPr>
            <a:grpSpLocks/>
          </p:cNvGrpSpPr>
          <p:nvPr/>
        </p:nvGrpSpPr>
        <p:grpSpPr bwMode="auto">
          <a:xfrm>
            <a:off x="899592" y="1371600"/>
            <a:ext cx="7776864" cy="2496294"/>
            <a:chOff x="960" y="1152"/>
            <a:chExt cx="3981" cy="1533"/>
          </a:xfrm>
        </p:grpSpPr>
        <p:pic>
          <p:nvPicPr>
            <p:cNvPr id="2662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6628" name="Text Box 3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1pPr>
              <a:lvl2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2pPr>
              <a:lvl3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3pPr>
              <a:lvl4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4pPr>
              <a:lvl5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9pPr>
            </a:lstStyle>
            <a:p>
              <a:pPr eaLnBrk="1" hangingPunct="1"/>
              <a:r>
                <a:rPr lang="ru-RU" sz="3600" b="1" i="1" dirty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Особенности подготовки ППЭ </a:t>
              </a:r>
              <a:endParaRPr lang="ru-RU" sz="3600" b="1" i="1" dirty="0" smtClean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  <a:p>
              <a:pPr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к </a:t>
              </a:r>
              <a:r>
                <a:rPr lang="ru-RU" sz="3600" b="1" i="1" dirty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проведению экзаменов   по отдельным предметам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571472" y="1643056"/>
            <a:ext cx="5400675" cy="1007181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 русскому языку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2400" dirty="0" smtClean="0">
              <a:solidFill>
                <a:schemeClr val="accent2"/>
              </a:solidFill>
              <a:cs typeface="Times New Roman" pitchFamily="18" charset="0"/>
            </a:endParaRPr>
          </a:p>
        </p:txBody>
      </p:sp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642910" y="571486"/>
            <a:ext cx="8243887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Аудитории (ОГЭ)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должны быть оснащены</a:t>
            </a:r>
            <a:endParaRPr lang="ru-RU" sz="2800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</p:txBody>
      </p:sp>
      <p:pic>
        <p:nvPicPr>
          <p:cNvPr id="14344" name="Picture 9" descr="http://static.ozone.ru/multimedia/books_covers/1011412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5742">
            <a:off x="4624323" y="1871518"/>
            <a:ext cx="944563" cy="124687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21" descr="http://smayls.ru/data/smiles/animashki-muzika-64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1643056"/>
            <a:ext cx="1836737" cy="9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786182" y="3571882"/>
            <a:ext cx="3705231" cy="1068736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 математике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endParaRPr lang="en-US" sz="2000" dirty="0" smtClean="0">
              <a:solidFill>
                <a:schemeClr val="accent2"/>
              </a:solidFill>
              <a:cs typeface="+mn-cs"/>
            </a:endParaRPr>
          </a:p>
        </p:txBody>
      </p:sp>
      <p:pic>
        <p:nvPicPr>
          <p:cNvPr id="18" name="Picture 22" descr="http://www.clker.com/cliparts/y/W/a/h/z/C/ruler-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4076498"/>
            <a:ext cx="1714512" cy="66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3214678" y="3714758"/>
            <a:ext cx="4500594" cy="699404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 математике</a:t>
            </a:r>
            <a:r>
              <a:rPr lang="ru-RU" sz="36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endParaRPr lang="en-US" sz="3600" dirty="0" smtClean="0">
              <a:solidFill>
                <a:schemeClr val="accent2"/>
              </a:solidFill>
              <a:cs typeface="+mn-cs"/>
            </a:endParaRP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00034" y="785800"/>
            <a:ext cx="8459787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Аудитории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ГВЭ должны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быть оснащены</a:t>
            </a:r>
            <a:endParaRPr lang="ru-RU" sz="2800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</p:txBody>
      </p:sp>
      <p:pic>
        <p:nvPicPr>
          <p:cNvPr id="15369" name="Picture 22" descr="http://www.clker.com/cliparts/y/W/a/h/z/C/ruler-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3857634"/>
            <a:ext cx="1643074" cy="63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642910" y="1857370"/>
            <a:ext cx="5774925" cy="1068736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 русскому языку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2400" dirty="0" smtClean="0">
              <a:solidFill>
                <a:schemeClr val="accent2"/>
              </a:solidFill>
              <a:cs typeface="Times New Roman" pitchFamily="18" charset="0"/>
            </a:endParaRPr>
          </a:p>
        </p:txBody>
      </p:sp>
      <p:pic>
        <p:nvPicPr>
          <p:cNvPr id="20" name="Picture 9" descr="http://static.ozone.ru/multimedia/books_covers/1011412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5742">
            <a:off x="5359675" y="2113410"/>
            <a:ext cx="792085" cy="118067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489395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559272" y="1563639"/>
            <a:ext cx="8496746" cy="280343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Проверить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готовность ППЭ к проведению ГИА-9 в соответствии с требованиями  к 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</a:t>
            </a:r>
          </a:p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Проверить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пожарные выходы, средства первичного 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пожаротушения</a:t>
            </a:r>
          </a:p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Проверить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наличие ключей от всех рабочих аудиторий, наличие печати ОО</a:t>
            </a:r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505102" y="519522"/>
            <a:ext cx="8378825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Не позднее чем за один день до начала экзамена руководитель ППЭ обязан: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6" y="1006079"/>
            <a:ext cx="2447925" cy="1208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2" y="928676"/>
            <a:ext cx="2438400" cy="128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2658955" y="1078695"/>
            <a:ext cx="1230493" cy="3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2560" tIns="26280" rIns="52560" bIns="2628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>
                <a:solidFill>
                  <a:srgbClr val="FFFFFF"/>
                </a:solidFill>
                <a:latin typeface="Cambria" pitchFamily="18" charset="0"/>
              </a:rPr>
              <a:t>СЕГОДНЯ</a:t>
            </a:r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5897711" y="1064408"/>
            <a:ext cx="1039479" cy="3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2560" tIns="26280" rIns="52560" bIns="2628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>
                <a:solidFill>
                  <a:srgbClr val="FFFFFF"/>
                </a:solidFill>
                <a:latin typeface="Cambria" pitchFamily="18" charset="0"/>
              </a:rPr>
              <a:t>ЗАВТРА</a:t>
            </a:r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2306604" y="1554938"/>
            <a:ext cx="1758137" cy="42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2560" tIns="26280" rIns="52560" bIns="2628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ППЭ ГОТОВ</a:t>
            </a:r>
          </a:p>
        </p:txBody>
      </p:sp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5786446" y="1571618"/>
            <a:ext cx="1516789" cy="42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2560" tIns="26280" rIns="52560" bIns="2628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ЭКЗАМЕН</a:t>
            </a:r>
          </a:p>
        </p:txBody>
      </p:sp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714348" y="2214560"/>
            <a:ext cx="4176712" cy="48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E2001A"/>
                </a:solidFill>
                <a:latin typeface="Cambria" pitchFamily="18" charset="0"/>
              </a:rPr>
              <a:t>РУКОВОДИТЕЛЬ</a:t>
            </a:r>
            <a:r>
              <a:rPr lang="ru-RU" sz="2200" b="1" dirty="0">
                <a:solidFill>
                  <a:srgbClr val="E2001A"/>
                </a:solidFill>
                <a:latin typeface="Cambria" pitchFamily="18" charset="0"/>
              </a:rPr>
              <a:t> </a:t>
            </a:r>
            <a:r>
              <a:rPr lang="ru-RU" sz="2800" b="1" dirty="0">
                <a:solidFill>
                  <a:srgbClr val="E2001A"/>
                </a:solidFill>
                <a:latin typeface="Cambria" pitchFamily="18" charset="0"/>
              </a:rPr>
              <a:t>ППЭ</a:t>
            </a:r>
          </a:p>
        </p:txBody>
      </p:sp>
      <p:sp>
        <p:nvSpPr>
          <p:cNvPr id="47113" name="Rectangle 8"/>
          <p:cNvSpPr>
            <a:spLocks noChangeArrowheads="1"/>
          </p:cNvSpPr>
          <p:nvPr/>
        </p:nvSpPr>
        <p:spPr bwMode="auto">
          <a:xfrm>
            <a:off x="4929190" y="2214560"/>
            <a:ext cx="4022725" cy="48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E2001A"/>
                </a:solidFill>
                <a:latin typeface="Cambria" pitchFamily="18" charset="0"/>
              </a:rPr>
              <a:t>РУКОВОДИТЕЛЬ</a:t>
            </a:r>
            <a:r>
              <a:rPr lang="ru-RU" sz="2200" b="1" dirty="0">
                <a:solidFill>
                  <a:srgbClr val="E2001A"/>
                </a:solidFill>
                <a:latin typeface="Cambria" pitchFamily="18" charset="0"/>
              </a:rPr>
              <a:t> </a:t>
            </a:r>
            <a:r>
              <a:rPr lang="ru-RU" sz="2800" b="1" dirty="0">
                <a:solidFill>
                  <a:srgbClr val="E2001A"/>
                </a:solidFill>
                <a:latin typeface="Cambria" pitchFamily="18" charset="0"/>
              </a:rPr>
              <a:t>ОО</a:t>
            </a:r>
          </a:p>
        </p:txBody>
      </p:sp>
      <p:pic>
        <p:nvPicPr>
          <p:cNvPr id="4711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9" y="2680098"/>
            <a:ext cx="1971675" cy="209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35" name="Text Box 13"/>
          <p:cNvSpPr txBox="1">
            <a:spLocks noChangeArrowheads="1"/>
          </p:cNvSpPr>
          <p:nvPr/>
        </p:nvSpPr>
        <p:spPr bwMode="auto">
          <a:xfrm>
            <a:off x="695326" y="548878"/>
            <a:ext cx="8308975" cy="43338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Готовность ППЭ</a:t>
            </a:r>
          </a:p>
        </p:txBody>
      </p:sp>
      <p:sp>
        <p:nvSpPr>
          <p:cNvPr id="47116" name="Text Box 14"/>
          <p:cNvSpPr txBox="1">
            <a:spLocks noChangeArrowheads="1"/>
          </p:cNvSpPr>
          <p:nvPr/>
        </p:nvSpPr>
        <p:spPr bwMode="auto">
          <a:xfrm>
            <a:off x="3286116" y="2643188"/>
            <a:ext cx="3132138" cy="2299842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Заполнить форму ППЭ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– 01 (ППЭ-01 ГВЭ)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«Акт готовности ППЭ»</a:t>
            </a:r>
          </a:p>
        </p:txBody>
      </p:sp>
      <p:pic>
        <p:nvPicPr>
          <p:cNvPr id="47117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787254"/>
            <a:ext cx="2087562" cy="199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/>
          <p:cNvSpPr txBox="1">
            <a:spLocks noChangeArrowheads="1"/>
          </p:cNvSpPr>
          <p:nvPr/>
        </p:nvSpPr>
        <p:spPr bwMode="auto">
          <a:xfrm>
            <a:off x="4643438" y="0"/>
            <a:ext cx="4500562" cy="1007181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Форма ППЭ - 01</a:t>
            </a:r>
          </a:p>
          <a:p>
            <a:pPr eaLnBrk="1" hangingPunct="1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«Акт готовности ППЭ»</a:t>
            </a: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4786314" y="1285866"/>
            <a:ext cx="4106736" cy="1438068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Форма ППЭ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– 01 ГВЭ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  <a:p>
            <a:pPr eaLnBrk="1" hangingPunct="1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«Акт готовности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ППЭ к ГВЭ»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3438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8598860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24000" y="1371601"/>
            <a:ext cx="6319838" cy="1825229"/>
            <a:chOff x="960" y="1152"/>
            <a:chExt cx="3981" cy="1533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Инструкция для руководителя ППЭ при проведении ГИА-9</a:t>
              </a:r>
              <a:endParaRPr lang="ru-RU" sz="3600" b="1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666144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24000" y="1371601"/>
            <a:ext cx="6319838" cy="1825229"/>
            <a:chOff x="960" y="1152"/>
            <a:chExt cx="3981" cy="1533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Схема проведения экзамена в ППЭ</a:t>
              </a:r>
              <a:endParaRPr lang="ru-RU" sz="3600" b="1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936028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2753915" y="482838"/>
            <a:ext cx="4248472" cy="49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Проведение ГИА-9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3131840" y="975757"/>
            <a:ext cx="3600400" cy="618219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457200" indent="-457200" eaLnBrk="1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ППЭ 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- на базе ОО</a:t>
            </a:r>
          </a:p>
        </p:txBody>
      </p:sp>
      <p:sp>
        <p:nvSpPr>
          <p:cNvPr id="3" name="Овал 2"/>
          <p:cNvSpPr/>
          <p:nvPr/>
        </p:nvSpPr>
        <p:spPr bwMode="auto">
          <a:xfrm>
            <a:off x="611560" y="2009680"/>
            <a:ext cx="3240361" cy="787392"/>
          </a:xfrm>
          <a:prstGeom prst="ellipse">
            <a:avLst/>
          </a:prstGeom>
          <a:solidFill>
            <a:srgbClr val="FFFFCC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marR="0" indent="-45720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mbria" pitchFamily="18" charset="0"/>
              </a:rPr>
              <a:t>На дому</a:t>
            </a:r>
          </a:p>
        </p:txBody>
      </p:sp>
      <p:sp>
        <p:nvSpPr>
          <p:cNvPr id="15" name="Овал 14"/>
          <p:cNvSpPr/>
          <p:nvPr/>
        </p:nvSpPr>
        <p:spPr bwMode="auto">
          <a:xfrm>
            <a:off x="4929190" y="1785932"/>
            <a:ext cx="4023790" cy="1143008"/>
          </a:xfrm>
          <a:prstGeom prst="ellipse">
            <a:avLst/>
          </a:prstGeom>
          <a:solidFill>
            <a:srgbClr val="FFFFCC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marR="0" indent="-45720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mbria" pitchFamily="18" charset="0"/>
              </a:rPr>
              <a:t>В медицинской организации</a:t>
            </a:r>
          </a:p>
        </p:txBody>
      </p:sp>
      <p:sp>
        <p:nvSpPr>
          <p:cNvPr id="16" name="Овал 15"/>
          <p:cNvSpPr/>
          <p:nvPr/>
        </p:nvSpPr>
        <p:spPr bwMode="auto">
          <a:xfrm>
            <a:off x="634008" y="3003800"/>
            <a:ext cx="7867082" cy="1857413"/>
          </a:xfrm>
          <a:prstGeom prst="ellipse">
            <a:avLst/>
          </a:prstGeom>
          <a:solidFill>
            <a:srgbClr val="FFFFCC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Основанием является:</a:t>
            </a:r>
          </a:p>
          <a:p>
            <a:pPr marL="457200" indent="-457200" algn="l" eaLnBrk="1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Заключение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медицинской организации</a:t>
            </a:r>
          </a:p>
          <a:p>
            <a:pPr marL="457200" indent="-457200" algn="l" eaLnBrk="1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Заключение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ПМПК с соответствующими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рекомендациями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59701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ext Box 3"/>
          <p:cNvSpPr txBox="1">
            <a:spLocks noChangeArrowheads="1"/>
          </p:cNvSpPr>
          <p:nvPr/>
        </p:nvSpPr>
        <p:spPr bwMode="auto">
          <a:xfrm>
            <a:off x="525501" y="357172"/>
            <a:ext cx="8618499" cy="11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день проведения экзамена </a:t>
            </a:r>
            <a:endParaRPr lang="ru-RU" sz="2800" b="1" i="1" dirty="0" smtClean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руководитель ППЭ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должен:</a:t>
            </a:r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714348" y="1357304"/>
            <a:ext cx="6072230" cy="1049106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Не позднее </a:t>
            </a: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07:30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приступить</a:t>
            </a:r>
            <a:r>
              <a:rPr lang="ru-RU" sz="26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к своим обязанностям</a:t>
            </a:r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714348" y="2571750"/>
            <a:ext cx="6072230" cy="1049106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Не позднее </a:t>
            </a: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08:00</a:t>
            </a:r>
            <a:r>
              <a:rPr lang="ru-RU" sz="26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принять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ЭМ</a:t>
            </a:r>
          </a:p>
        </p:txBody>
      </p:sp>
      <p:pic>
        <p:nvPicPr>
          <p:cNvPr id="11" name="Picture 7" descr="http://denasosteo.ru/supload/delivery/%D0%B4%D1%8D%D0%BD%D0%B0%D1%81_%D0%B4%D0%BE%D1%81%D1%82%D0%B0%D0%B2%D0%BA%D0%B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4643" y="1545636"/>
            <a:ext cx="2329076" cy="154563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14348" y="3786196"/>
            <a:ext cx="7858180" cy="1018328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Разместить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сейфе штаба ППЭ все ЭМ, </a:t>
            </a:r>
            <a:endParaRPr lang="ru-RU" sz="26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кроме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пакета руководителя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11614" y="405242"/>
            <a:ext cx="8618499" cy="69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день проведения экзамена  руководитель ППЭ должен:</a:t>
            </a:r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571472" y="1000114"/>
            <a:ext cx="8358246" cy="3942206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Вскрыть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пакет руководителя</a:t>
            </a:r>
          </a:p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Обеспечить</a:t>
            </a:r>
            <a:r>
              <a:rPr lang="ru-RU" sz="2200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контроль</a:t>
            </a:r>
            <a:r>
              <a:rPr lang="ru-RU" sz="2200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за</a:t>
            </a:r>
            <a:r>
              <a:rPr lang="ru-RU" sz="2200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регистрацией работников ППЭ</a:t>
            </a:r>
          </a:p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Назначить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ответственных организаторов в аудиториях и </a:t>
            </a: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распределить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организаторов вне аудитории по местам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дежурства</a:t>
            </a:r>
          </a:p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Провести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краткий инструктаж для работников ППЭ</a:t>
            </a:r>
          </a:p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Проинформировать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организаторов: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   о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распределении по аудиториям и местам дежурства;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   о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назначении ответственных организаторов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   аудиториях</a:t>
            </a:r>
            <a:endParaRPr lang="ru-RU" sz="2200" dirty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Выдать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формы ППЭ, инструктивные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материалы</a:t>
            </a:r>
            <a:endParaRPr lang="ru-RU" sz="2200" b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9864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Text Box 3"/>
          <p:cNvSpPr txBox="1">
            <a:spLocks noChangeArrowheads="1"/>
          </p:cNvSpPr>
          <p:nvPr/>
        </p:nvSpPr>
        <p:spPr bwMode="auto">
          <a:xfrm>
            <a:off x="482122" y="354720"/>
            <a:ext cx="8545313" cy="112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день проведения </a:t>
            </a:r>
            <a:r>
              <a:rPr lang="ru-RU" sz="26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экзамена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6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руководитель ППЭ должен :</a:t>
            </a: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510696" y="2285998"/>
            <a:ext cx="8633304" cy="587441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С 09:00</a:t>
            </a:r>
            <a:r>
              <a:rPr lang="ru-RU" sz="24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обеспечить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допуск в ППЭ участников ГИА-9</a:t>
            </a:r>
            <a:r>
              <a:rPr lang="ru-RU" sz="2400" dirty="0" smtClean="0">
                <a:solidFill>
                  <a:srgbClr val="000000"/>
                </a:solidFill>
                <a:latin typeface="Cambria" pitchFamily="18" charset="0"/>
                <a:cs typeface="+mn-cs"/>
              </a:rPr>
              <a:t>                 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19368" y="2928940"/>
            <a:ext cx="8624632" cy="956773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Не позднее 09:45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выдать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ответственным организаторам в аудитории ЭМ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39221" y="3929072"/>
            <a:ext cx="8604779" cy="587441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В 09:50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начинается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первая часть инструктажа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8374" y="1285866"/>
            <a:ext cx="8615626" cy="95677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Не позднее 08:50</a:t>
            </a:r>
            <a:r>
              <a:rPr lang="ru-RU" sz="24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направить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организаторов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ППЭ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на рабочие места</a:t>
            </a:r>
            <a:endParaRPr lang="ru-RU" sz="2400" dirty="0" smtClean="0">
              <a:solidFill>
                <a:srgbClr val="000000"/>
              </a:solidFill>
              <a:latin typeface="Cambria" pitchFamily="18" charset="0"/>
              <a:cs typeface="+mn-cs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39221" y="4556059"/>
            <a:ext cx="8604779" cy="587441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Не ранее 10:00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начинается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вторая часть инструктажа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3"/>
          <p:cNvSpPr txBox="1">
            <a:spLocks noChangeArrowheads="1"/>
          </p:cNvSpPr>
          <p:nvPr/>
        </p:nvSpPr>
        <p:spPr bwMode="auto">
          <a:xfrm>
            <a:off x="558438" y="285734"/>
            <a:ext cx="8585562" cy="109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На этапе проведения экзамена руководитель ППЭ должен:</a:t>
            </a: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571472" y="1142991"/>
            <a:ext cx="8572528" cy="378965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44000" rIns="90000" bIns="180000">
            <a:spAutoFit/>
          </a:bodyPr>
          <a:lstStyle/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5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Осуществлять</a:t>
            </a:r>
            <a:r>
              <a:rPr lang="ru-RU" sz="2500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контроль за ходом проведения экзамена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  <a:r>
              <a:rPr lang="ru-RU" sz="25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Проверять</a:t>
            </a:r>
            <a:r>
              <a:rPr lang="ru-RU" sz="2500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помещения ППЭ на предмет присутствия посторонних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лиц</a:t>
            </a:r>
            <a:endParaRPr lang="ru-RU" sz="2500" dirty="0">
              <a:solidFill>
                <a:schemeClr val="accent6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  <a:r>
              <a:rPr lang="ru-RU" sz="25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Решать</a:t>
            </a:r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все возникающие вопросы 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5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Сотрудничать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 </a:t>
            </a:r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лицами, имеющими право присутствовать во время экзамена в ППЭ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5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Выдавать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ответственному организатору в аудитории в случае необходимости резервный доставочный пакет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550728" y="627108"/>
            <a:ext cx="8569898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На этапе завершения экзамена  руководитель ППЭ должен:</a:t>
            </a:r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547688" y="1600201"/>
            <a:ext cx="8556625" cy="3018876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marL="457200" indent="-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Принять 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экзаменационные материалы 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Начать упаковку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экзаменационных материалов</a:t>
            </a:r>
          </a:p>
          <a:p>
            <a:pPr marL="0" indent="0"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не позднее чем через один час тридцать минут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после окончания экзамена в ППЭ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Передать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помещения, оборудование руководителю</a:t>
            </a:r>
          </a:p>
          <a:p>
            <a:pPr marL="0" indent="0"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ОО, на базе которой организован ППЭ (или уполномоченному им лицу)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24000" y="1371601"/>
            <a:ext cx="6319838" cy="1825229"/>
            <a:chOff x="960" y="1152"/>
            <a:chExt cx="3981" cy="1533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Отдельные этапы проведения экзамена</a:t>
              </a:r>
              <a:endParaRPr lang="ru-RU" sz="3600" b="1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936028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24000" y="1371601"/>
            <a:ext cx="6319838" cy="1825229"/>
            <a:chOff x="960" y="1152"/>
            <a:chExt cx="3981" cy="1533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Прием экзаменационных материалов</a:t>
              </a:r>
            </a:p>
            <a:p>
              <a:pPr algn="ctr" eaLnBrk="1" hangingPunct="1"/>
              <a:r>
                <a:rPr lang="ru-RU" sz="3600" b="1" i="1" dirty="0" smtClean="0">
                  <a:latin typeface="Cambria" pitchFamily="18" charset="0"/>
                  <a:cs typeface="Times New Roman" pitchFamily="18" charset="0"/>
                </a:rPr>
                <a:t>не позднее 08:00</a:t>
              </a:r>
              <a:endParaRPr lang="ru-RU" sz="3600" b="1" i="1" dirty="0"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27427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ctrTitle"/>
          </p:nvPr>
        </p:nvSpPr>
        <p:spPr>
          <a:xfrm>
            <a:off x="777976" y="446882"/>
            <a:ext cx="7772400" cy="40005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Arial" pitchFamily="34" charset="0"/>
              </a:rPr>
              <a:t>Прием ЭМ в ППЭ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333" t="25926" r="27083" b="37963"/>
          <a:stretch>
            <a:fillRect/>
          </a:stretch>
        </p:blipFill>
        <p:spPr bwMode="auto">
          <a:xfrm>
            <a:off x="4929190" y="1285866"/>
            <a:ext cx="3744416" cy="179334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333" t="25000" r="27778" b="38889"/>
          <a:stretch>
            <a:fillRect/>
          </a:stretch>
        </p:blipFill>
        <p:spPr bwMode="auto">
          <a:xfrm>
            <a:off x="4000496" y="3143254"/>
            <a:ext cx="3733813" cy="18288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6" name="Текст 4"/>
          <p:cNvSpPr txBox="1">
            <a:spLocks/>
          </p:cNvSpPr>
          <p:nvPr/>
        </p:nvSpPr>
        <p:spPr>
          <a:xfrm>
            <a:off x="533400" y="1257300"/>
            <a:ext cx="3276600" cy="3771900"/>
          </a:xfrm>
          <a:prstGeom prst="rect">
            <a:avLst/>
          </a:prstGeom>
          <a:ln w="2857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sz="1200" kern="0" dirty="0">
                <a:solidFill>
                  <a:srgbClr val="002060"/>
                </a:solidFill>
                <a:latin typeface="+mn-lt"/>
              </a:rPr>
              <a:t>                        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ru-RU" sz="1200" kern="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ru-RU" sz="1200" kern="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ru-RU" sz="1200" kern="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ru-RU" sz="1200" kern="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ru-RU" sz="1200" kern="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ru-RU" sz="1200" kern="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ru-RU" sz="1200" kern="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ru-RU" sz="1200" kern="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200" kern="0" dirty="0">
                <a:solidFill>
                  <a:srgbClr val="002060"/>
                </a:solidFill>
                <a:latin typeface="+mn-lt"/>
              </a:rPr>
              <a:t>    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ru-RU" sz="1200" b="1" kern="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ru-RU" sz="1200" b="1" kern="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200" b="1" kern="0" dirty="0">
                <a:solidFill>
                  <a:srgbClr val="002060"/>
                </a:solidFill>
                <a:latin typeface="+mn-lt"/>
              </a:rPr>
              <a:t>           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200" b="1" kern="0" dirty="0">
                <a:solidFill>
                  <a:srgbClr val="C00000"/>
                </a:solidFill>
                <a:latin typeface="+mn-lt"/>
              </a:rPr>
              <a:t>             </a:t>
            </a:r>
            <a:endParaRPr lang="ru-RU" sz="1200" b="1" kern="0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857224" y="1428742"/>
            <a:ext cx="2351747" cy="3563957"/>
            <a:chOff x="990600" y="1905000"/>
            <a:chExt cx="3019107" cy="4467225"/>
          </a:xfrm>
        </p:grpSpPr>
        <p:pic>
          <p:nvPicPr>
            <p:cNvPr id="1946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gray">
            <a:xfrm>
              <a:off x="990600" y="1905000"/>
              <a:ext cx="3019107" cy="446722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33333" t="25926" r="27083" b="37963"/>
            <a:stretch>
              <a:fillRect/>
            </a:stretch>
          </p:blipFill>
          <p:spPr bwMode="auto">
            <a:xfrm>
              <a:off x="1524000" y="3733800"/>
              <a:ext cx="2057400" cy="1510417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ffectLst/>
          </p:spPr>
        </p:pic>
        <p:sp>
          <p:nvSpPr>
            <p:cNvPr id="27659" name="Овал 10"/>
            <p:cNvSpPr>
              <a:spLocks noChangeArrowheads="1"/>
            </p:cNvSpPr>
            <p:nvPr/>
          </p:nvSpPr>
          <p:spPr bwMode="auto">
            <a:xfrm>
              <a:off x="1447800" y="2667000"/>
              <a:ext cx="1828800" cy="22860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500166" y="857238"/>
            <a:ext cx="6598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kern="0" dirty="0" smtClean="0">
                <a:solidFill>
                  <a:srgbClr val="C00000"/>
                </a:solidFill>
                <a:latin typeface="Cambria" pitchFamily="18" charset="0"/>
                <a:ea typeface="MS Gothic"/>
                <a:cs typeface="Arial" pitchFamily="34" charset="0"/>
              </a:rPr>
              <a:t>Не позднее 08:00 принять сейф-пакет  </a:t>
            </a:r>
            <a:r>
              <a:rPr lang="ru-RU" sz="2400" b="1" kern="0" dirty="0">
                <a:solidFill>
                  <a:srgbClr val="C00000"/>
                </a:solidFill>
                <a:latin typeface="Cambria" pitchFamily="18" charset="0"/>
                <a:ea typeface="MS Gothic"/>
                <a:cs typeface="Arial" pitchFamily="34" charset="0"/>
              </a:rPr>
              <a:t>с </a:t>
            </a:r>
            <a:r>
              <a:rPr lang="ru-RU" sz="2400" b="1" kern="0" dirty="0" smtClean="0">
                <a:solidFill>
                  <a:srgbClr val="C00000"/>
                </a:solidFill>
                <a:latin typeface="Cambria" pitchFamily="18" charset="0"/>
                <a:ea typeface="MS Gothic"/>
                <a:cs typeface="Arial" pitchFamily="34" charset="0"/>
              </a:rPr>
              <a:t>ЭМ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6046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480222" y="339502"/>
            <a:ext cx="8437562" cy="81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Прием ЭМ в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 (ОГЭ)</a:t>
            </a:r>
            <a:endParaRPr lang="ru-RU" sz="32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480223" y="1185682"/>
            <a:ext cx="8663779" cy="3637095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216000" rIns="90000" bIns="216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Сейф-пакет с ЭМ ОГЭ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: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en-US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пакет</a:t>
            </a: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en-US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руководителя</a:t>
            </a: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ППЭ</a:t>
            </a:r>
            <a:endParaRPr lang="ru-RU" sz="26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доставочные </a:t>
            </a:r>
            <a:r>
              <a:rPr lang="ru-RU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спецпакеты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с ИК ОГЭ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комплекты</a:t>
            </a: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en-US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возвратных</a:t>
            </a: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en-US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спецпакето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в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новый сейф-пакет для упаковки экзаменационных работ обучающихся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ru-RU" sz="26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доставочный </a:t>
            </a:r>
            <a:r>
              <a:rPr lang="ru-RU" sz="2600" i="1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спецпакет</a:t>
            </a:r>
            <a:r>
              <a:rPr lang="ru-RU" sz="26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с 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CD-</a:t>
            </a:r>
            <a:r>
              <a:rPr lang="ru-RU" sz="26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дисками с аудиозаписью (на экзамене по русскому языку)</a:t>
            </a:r>
          </a:p>
        </p:txBody>
      </p:sp>
    </p:spTree>
    <p:extLst>
      <p:ext uri="{BB962C8B-B14F-4D97-AF65-F5344CB8AC3E}">
        <p14:creationId xmlns:p14="http://schemas.microsoft.com/office/powerpoint/2010/main" xmlns="" val="364735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 descr="http://gkspt.ru/images/products/1545/p_145370564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8768"/>
          <a:stretch>
            <a:fillRect/>
          </a:stretch>
        </p:blipFill>
        <p:spPr bwMode="auto">
          <a:xfrm>
            <a:off x="7629470" y="3618072"/>
            <a:ext cx="1514530" cy="152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Заголовок 1"/>
          <p:cNvSpPr>
            <a:spLocks noGrp="1"/>
          </p:cNvSpPr>
          <p:nvPr>
            <p:ph type="ctrTitle"/>
          </p:nvPr>
        </p:nvSpPr>
        <p:spPr>
          <a:xfrm>
            <a:off x="3091144" y="836852"/>
            <a:ext cx="4070145" cy="342900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Сейф-пакет  с ЭМ   ОГЭ</a:t>
            </a:r>
          </a:p>
        </p:txBody>
      </p:sp>
      <p:grpSp>
        <p:nvGrpSpPr>
          <p:cNvPr id="3" name="Группа 22"/>
          <p:cNvGrpSpPr/>
          <p:nvPr/>
        </p:nvGrpSpPr>
        <p:grpSpPr>
          <a:xfrm>
            <a:off x="2221434" y="1268029"/>
            <a:ext cx="1366650" cy="1229023"/>
            <a:chOff x="762000" y="1600200"/>
            <a:chExt cx="1535983" cy="981793"/>
          </a:xfrm>
        </p:grpSpPr>
        <p:pic>
          <p:nvPicPr>
            <p:cNvPr id="27657" name="Рисунок 6" descr="http://www.my-office.ua/foto/tovar/2016/09/11202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6F4E7"/>
                </a:clrFrom>
                <a:clrTo>
                  <a:srgbClr val="F6F4E7">
                    <a:alpha val="0"/>
                  </a:srgbClr>
                </a:clrTo>
              </a:clrChange>
              <a:lum bright="-10000"/>
            </a:blip>
            <a:srcRect l="3770" t="2469" r="4662" b="6419"/>
            <a:stretch>
              <a:fillRect/>
            </a:stretch>
          </p:blipFill>
          <p:spPr bwMode="auto">
            <a:xfrm>
              <a:off x="762000" y="1600200"/>
              <a:ext cx="1348654" cy="96202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28681" name="TextBox 8"/>
            <p:cNvSpPr txBox="1">
              <a:spLocks noChangeArrowheads="1"/>
            </p:cNvSpPr>
            <p:nvPr/>
          </p:nvSpPr>
          <p:spPr bwMode="auto">
            <a:xfrm>
              <a:off x="850183" y="1893573"/>
              <a:ext cx="1447800" cy="688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200" b="1" dirty="0">
                  <a:solidFill>
                    <a:schemeClr val="accent6">
                      <a:lumMod val="75000"/>
                    </a:schemeClr>
                  </a:solidFill>
                </a:rPr>
                <a:t>Доставочные </a:t>
              </a:r>
              <a:r>
                <a:rPr lang="ru-RU" sz="12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спецпакеты</a:t>
              </a:r>
              <a:r>
                <a:rPr lang="ru-RU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 с ИК ОГЭ</a:t>
              </a:r>
              <a:endParaRPr lang="ru-RU" sz="1200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8694" name="TextBox 23"/>
          <p:cNvSpPr txBox="1">
            <a:spLocks noChangeArrowheads="1"/>
          </p:cNvSpPr>
          <p:nvPr/>
        </p:nvSpPr>
        <p:spPr bwMode="auto">
          <a:xfrm>
            <a:off x="2639434" y="452963"/>
            <a:ext cx="44743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Прием ЭМ в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 (ОГЭ)</a:t>
            </a:r>
            <a:endParaRPr lang="ru-RU" sz="3200" b="1" i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4" name="Группа 32"/>
          <p:cNvGrpSpPr/>
          <p:nvPr/>
        </p:nvGrpSpPr>
        <p:grpSpPr>
          <a:xfrm>
            <a:off x="3571868" y="1428742"/>
            <a:ext cx="1657874" cy="2267640"/>
            <a:chOff x="1327780" y="3752453"/>
            <a:chExt cx="1450345" cy="2495947"/>
          </a:xfrm>
        </p:grpSpPr>
        <p:pic>
          <p:nvPicPr>
            <p:cNvPr id="21" name="Picture 2" descr="http://gkspt.ru/images/products/1545/p_1453705646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t="8768"/>
            <a:stretch>
              <a:fillRect/>
            </a:stretch>
          </p:blipFill>
          <p:spPr bwMode="auto">
            <a:xfrm>
              <a:off x="1432600" y="4495800"/>
              <a:ext cx="1330325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5" name="TextBox 15"/>
            <p:cNvSpPr txBox="1">
              <a:spLocks noChangeArrowheads="1"/>
            </p:cNvSpPr>
            <p:nvPr/>
          </p:nvSpPr>
          <p:spPr bwMode="auto">
            <a:xfrm>
              <a:off x="1327780" y="3752453"/>
              <a:ext cx="1450345" cy="711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dirty="0">
                  <a:solidFill>
                    <a:schemeClr val="accent1">
                      <a:lumMod val="75000"/>
                    </a:schemeClr>
                  </a:solidFill>
                  <a:latin typeface="Cambria" pitchFamily="18" charset="0"/>
                </a:rPr>
                <a:t>Пакет</a:t>
              </a:r>
              <a:r>
                <a:rPr lang="ru-RU" sz="1800" b="1" dirty="0">
                  <a:solidFill>
                    <a:schemeClr val="accent1">
                      <a:lumMod val="75000"/>
                    </a:schemeClr>
                  </a:solidFill>
                </a:rPr>
                <a:t> руководителя</a:t>
              </a:r>
            </a:p>
          </p:txBody>
        </p:sp>
      </p:grpSp>
      <p:grpSp>
        <p:nvGrpSpPr>
          <p:cNvPr id="5" name="Группа 27"/>
          <p:cNvGrpSpPr/>
          <p:nvPr/>
        </p:nvGrpSpPr>
        <p:grpSpPr>
          <a:xfrm>
            <a:off x="5031092" y="1392903"/>
            <a:ext cx="2499930" cy="2055524"/>
            <a:chOff x="5413369" y="886960"/>
            <a:chExt cx="1875847" cy="1788507"/>
          </a:xfrm>
        </p:grpSpPr>
        <p:grpSp>
          <p:nvGrpSpPr>
            <p:cNvPr id="6" name="Группа 26"/>
            <p:cNvGrpSpPr/>
            <p:nvPr/>
          </p:nvGrpSpPr>
          <p:grpSpPr>
            <a:xfrm>
              <a:off x="5413369" y="886960"/>
              <a:ext cx="1875847" cy="1788507"/>
              <a:chOff x="5413369" y="886960"/>
              <a:chExt cx="1875847" cy="1788507"/>
            </a:xfrm>
          </p:grpSpPr>
          <p:pic>
            <p:nvPicPr>
              <p:cNvPr id="2868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gray">
              <a:xfrm>
                <a:off x="5943600" y="1524000"/>
                <a:ext cx="914400" cy="1151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690" name="TextBox 26"/>
              <p:cNvSpPr txBox="1">
                <a:spLocks noChangeArrowheads="1"/>
              </p:cNvSpPr>
              <p:nvPr/>
            </p:nvSpPr>
            <p:spPr bwMode="auto">
              <a:xfrm>
                <a:off x="5413369" y="886960"/>
                <a:ext cx="1875847" cy="562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800" b="1" dirty="0" smtClean="0">
                    <a:solidFill>
                      <a:schemeClr val="accent1">
                        <a:lumMod val="75000"/>
                      </a:schemeClr>
                    </a:solidFill>
                    <a:latin typeface="Cambria" pitchFamily="18" charset="0"/>
                  </a:rPr>
                  <a:t>Новый сейф-пакет </a:t>
                </a:r>
                <a:r>
                  <a:rPr lang="ru-RU" sz="1800" b="1" dirty="0">
                    <a:solidFill>
                      <a:schemeClr val="accent1">
                        <a:lumMod val="75000"/>
                      </a:schemeClr>
                    </a:solidFill>
                    <a:latin typeface="Cambria" pitchFamily="18" charset="0"/>
                  </a:rPr>
                  <a:t>для </a:t>
                </a:r>
                <a:r>
                  <a:rPr lang="ru-RU" sz="1800" b="1" dirty="0" smtClean="0">
                    <a:solidFill>
                      <a:schemeClr val="accent1">
                        <a:lumMod val="75000"/>
                      </a:schemeClr>
                    </a:solidFill>
                    <a:latin typeface="Cambria" pitchFamily="18" charset="0"/>
                  </a:rPr>
                  <a:t>экз. работ</a:t>
                </a:r>
                <a:endParaRPr lang="ru-RU" sz="1800" b="1" dirty="0">
                  <a:solidFill>
                    <a:schemeClr val="accent1">
                      <a:lumMod val="75000"/>
                    </a:schemeClr>
                  </a:solidFill>
                  <a:latin typeface="Cambria" pitchFamily="18" charset="0"/>
                </a:endParaRPr>
              </a:p>
            </p:txBody>
          </p:sp>
        </p:grpSp>
        <p:pic>
          <p:nvPicPr>
            <p:cNvPr id="2868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gray">
            <a:xfrm>
              <a:off x="6172200" y="2209800"/>
              <a:ext cx="457200" cy="245534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sp>
        <p:nvSpPr>
          <p:cNvPr id="34" name="TextBox 33"/>
          <p:cNvSpPr txBox="1"/>
          <p:nvPr/>
        </p:nvSpPr>
        <p:spPr>
          <a:xfrm>
            <a:off x="539552" y="4162939"/>
            <a:ext cx="6991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Сейф-пакет с дополнительными бланками ответов №2 ОГЭ будет передан в первый день проведения экзамена в ППЭ</a:t>
            </a:r>
            <a:endParaRPr lang="ru-RU" sz="2000" b="1" dirty="0">
              <a:solidFill>
                <a:srgbClr val="C0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36" name="Picture 2" descr="http://gkspt.ru/images/products/1545/p_145370564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8768"/>
          <a:stretch>
            <a:fillRect/>
          </a:stretch>
        </p:blipFill>
        <p:spPr bwMode="auto">
          <a:xfrm>
            <a:off x="0" y="1420486"/>
            <a:ext cx="2182270" cy="232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7" cstate="print"/>
          <a:srcRect l="33333" t="25926" r="27083" b="37963"/>
          <a:stretch>
            <a:fillRect/>
          </a:stretch>
        </p:blipFill>
        <p:spPr bwMode="auto">
          <a:xfrm>
            <a:off x="428596" y="2370850"/>
            <a:ext cx="1263084" cy="77240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 cstate="print"/>
          <a:srcRect l="22917" t="19444" r="24306" b="12963"/>
          <a:stretch>
            <a:fillRect/>
          </a:stretch>
        </p:blipFill>
        <p:spPr bwMode="auto">
          <a:xfrm>
            <a:off x="7666020" y="3945123"/>
            <a:ext cx="864096" cy="46745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grpSp>
        <p:nvGrpSpPr>
          <p:cNvPr id="7" name="Группа 38"/>
          <p:cNvGrpSpPr/>
          <p:nvPr/>
        </p:nvGrpSpPr>
        <p:grpSpPr>
          <a:xfrm>
            <a:off x="2181182" y="2694628"/>
            <a:ext cx="1366650" cy="1204277"/>
            <a:chOff x="762000" y="1600200"/>
            <a:chExt cx="1535983" cy="962025"/>
          </a:xfrm>
        </p:grpSpPr>
        <p:pic>
          <p:nvPicPr>
            <p:cNvPr id="40" name="Рисунок 6" descr="http://www.my-office.ua/foto/tovar/2016/09/11202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6F4E7"/>
                </a:clrFrom>
                <a:clrTo>
                  <a:srgbClr val="F6F4E7">
                    <a:alpha val="0"/>
                  </a:srgbClr>
                </a:clrTo>
              </a:clrChange>
              <a:lum bright="-10000"/>
            </a:blip>
            <a:srcRect l="3770" t="2469" r="4662" b="6419"/>
            <a:stretch>
              <a:fillRect/>
            </a:stretch>
          </p:blipFill>
          <p:spPr bwMode="auto">
            <a:xfrm>
              <a:off x="762000" y="1600200"/>
              <a:ext cx="1348654" cy="96202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41" name="TextBox 8"/>
            <p:cNvSpPr txBox="1">
              <a:spLocks noChangeArrowheads="1"/>
            </p:cNvSpPr>
            <p:nvPr/>
          </p:nvSpPr>
          <p:spPr bwMode="auto">
            <a:xfrm>
              <a:off x="850183" y="1893573"/>
              <a:ext cx="1447800" cy="245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8682" name="TextBox 9"/>
          <p:cNvSpPr txBox="1">
            <a:spLocks noChangeArrowheads="1"/>
          </p:cNvSpPr>
          <p:nvPr/>
        </p:nvSpPr>
        <p:spPr bwMode="auto">
          <a:xfrm>
            <a:off x="2226479" y="2982965"/>
            <a:ext cx="11708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Комплекты возвратных </a:t>
            </a:r>
            <a:r>
              <a:rPr lang="ru-RU" sz="1200" b="1" dirty="0" err="1">
                <a:solidFill>
                  <a:schemeClr val="accent6">
                    <a:lumMod val="75000"/>
                  </a:schemeClr>
                </a:solidFill>
              </a:rPr>
              <a:t>спецпакетов</a:t>
            </a:r>
            <a:endParaRPr lang="ru-RU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9" name="Picture 7" descr="http://denasosteo.ru/supload/delivery/%D0%B4%D1%8D%D0%BD%D0%B0%D1%81_%D0%B4%D0%BE%D1%81%D1%82%D0%B0%D0%B2%D0%BA%D0%B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6345" y="1921809"/>
            <a:ext cx="2329076" cy="154563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300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642910" y="1000114"/>
            <a:ext cx="8286808" cy="3819095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v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Под ППЭ можно занять часть здания образовательной организации (крыло или этаж), при этом  ППЭ должен быть изолирован от остальной части здания.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v"/>
              <a:defRPr/>
            </a:pP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Входом в ППЭ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является место проверки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организаторами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документов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обучающихся и наличия их в списках распределения в данный ППЭ.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v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Экзамены в форме ОГЭ и ГВЭ могут проводиться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в одном ППЭ.</a:t>
            </a: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428596" y="500048"/>
            <a:ext cx="8523288" cy="49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Организация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500694" y="0"/>
            <a:ext cx="3643305" cy="556664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2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ППЭ-9 14-01 ОГЭ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14241" cy="513148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 bwMode="auto">
          <a:xfrm>
            <a:off x="-73662" y="87475"/>
            <a:ext cx="5797790" cy="1584176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071934" y="785800"/>
            <a:ext cx="1008112" cy="51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0   0  2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849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32606" y="462203"/>
            <a:ext cx="8640960" cy="81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Акт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приемки-передачи      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(ППЭ-9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14-01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ОГЭ)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13588"/>
            <a:ext cx="9144000" cy="402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572264" y="3786196"/>
            <a:ext cx="2016224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0 0 2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54038" y="339502"/>
            <a:ext cx="8437562" cy="161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Доставка в ППЭ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дополнительных бланков ответов №2 (ОГЭ)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в основной период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554039" y="1801398"/>
            <a:ext cx="8351837" cy="2590655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216000" rIns="90000" bIns="216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Дополнительные бланки ответов № 2,  рассчитанные на </a:t>
            </a:r>
            <a:r>
              <a:rPr lang="ru-RU" sz="28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весь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основной период проведения ГИА-9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,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доставляются в ППЭ в первый день проведения экзаменов в данном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ППЭ в отдельном </a:t>
            </a:r>
            <a:r>
              <a:rPr lang="ru-RU" sz="28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сейф-пакете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</p:txBody>
      </p:sp>
      <p:pic>
        <p:nvPicPr>
          <p:cNvPr id="12295" name="Picture 7" descr="http://denasosteo.ru/supload/delivery/%D0%B4%D1%8D%D0%BD%D0%B0%D1%81_%D0%B4%D0%BE%D1%81%D1%82%D0%B0%D0%B2%D0%BA%D0%B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9246" y="3560136"/>
            <a:ext cx="2329076" cy="154563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00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4175014" cy="1779662"/>
          </a:xfrm>
          <a:solidFill>
            <a:srgbClr val="D8F1F4"/>
          </a:solidFill>
        </p:spPr>
        <p:txBody>
          <a:bodyPr/>
          <a:lstStyle/>
          <a:p>
            <a:pPr eaLnBrk="1" hangingPunct="1"/>
            <a:r>
              <a:rPr lang="ru-RU" sz="2200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Учет расходования дополнительных бланков ответов №</a:t>
            </a:r>
            <a:r>
              <a:rPr lang="ru-RU" sz="22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2 ОГЭ </a:t>
            </a:r>
            <a:r>
              <a:rPr lang="ru-RU" sz="2200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основной период</a:t>
            </a:r>
          </a:p>
        </p:txBody>
      </p:sp>
      <p:grpSp>
        <p:nvGrpSpPr>
          <p:cNvPr id="3" name="Группа 15"/>
          <p:cNvGrpSpPr/>
          <p:nvPr/>
        </p:nvGrpSpPr>
        <p:grpSpPr>
          <a:xfrm>
            <a:off x="4139952" y="1"/>
            <a:ext cx="5112568" cy="5173367"/>
            <a:chOff x="4038600" y="1066800"/>
            <a:chExt cx="4495800" cy="526230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24305" t="20370" r="22917" b="13889"/>
            <a:stretch>
              <a:fillRect/>
            </a:stretch>
          </p:blipFill>
          <p:spPr bwMode="auto">
            <a:xfrm>
              <a:off x="4038600" y="1066800"/>
              <a:ext cx="4495800" cy="4401942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25694" t="72075" r="27083" b="14815"/>
            <a:stretch>
              <a:fillRect/>
            </a:stretch>
          </p:blipFill>
          <p:spPr bwMode="auto">
            <a:xfrm>
              <a:off x="4038600" y="5486400"/>
              <a:ext cx="4495800" cy="842709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</p:grpSp>
      <p:grpSp>
        <p:nvGrpSpPr>
          <p:cNvPr id="4" name="Группа 9"/>
          <p:cNvGrpSpPr/>
          <p:nvPr/>
        </p:nvGrpSpPr>
        <p:grpSpPr>
          <a:xfrm>
            <a:off x="830328" y="1828800"/>
            <a:ext cx="2895600" cy="3314700"/>
            <a:chOff x="2971800" y="4800600"/>
            <a:chExt cx="709777" cy="1061357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gray">
            <a:xfrm>
              <a:off x="2971800" y="4800600"/>
              <a:ext cx="709777" cy="1061357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grpSp>
          <p:nvGrpSpPr>
            <p:cNvPr id="5" name="Группа 33"/>
            <p:cNvGrpSpPr/>
            <p:nvPr/>
          </p:nvGrpSpPr>
          <p:grpSpPr>
            <a:xfrm>
              <a:off x="3048000" y="5123394"/>
              <a:ext cx="533400" cy="591605"/>
              <a:chOff x="3200400" y="635781"/>
              <a:chExt cx="3810000" cy="5155419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3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 l="24305" t="20370" r="22917" b="13889"/>
              <a:stretch>
                <a:fillRect/>
              </a:stretch>
            </p:blipFill>
            <p:spPr bwMode="auto">
              <a:xfrm>
                <a:off x="3200400" y="635781"/>
                <a:ext cx="3810000" cy="4236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l="25694" t="68519" r="27083" b="14815"/>
              <a:stretch>
                <a:fillRect/>
              </a:stretch>
            </p:blipFill>
            <p:spPr bwMode="auto">
              <a:xfrm>
                <a:off x="3200400" y="4883563"/>
                <a:ext cx="3810000" cy="907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xmlns="" val="42142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71472" y="357173"/>
            <a:ext cx="8437562" cy="81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Прием ЭМ в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 (ГВЭ)</a:t>
            </a:r>
            <a:endParaRPr lang="ru-RU" sz="32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480221" y="1142990"/>
            <a:ext cx="8663779" cy="3637095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216000" rIns="90000" bIns="216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Сейф-пакет с ЭМ ГВЭ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: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en-US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пакет</a:t>
            </a: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en-US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руководителя</a:t>
            </a: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ППЭ</a:t>
            </a:r>
            <a:endParaRPr lang="ru-RU" sz="26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доставочные </a:t>
            </a:r>
            <a:r>
              <a:rPr lang="ru-RU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спецпакеты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с комплектами бланков ГВЭ 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доставочные </a:t>
            </a:r>
            <a:r>
              <a:rPr lang="ru-RU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спецпакеты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с КИМ ГВЭ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дополнительные бланки ГВЭ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к</a:t>
            </a:r>
            <a:r>
              <a:rPr lang="en-US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омплекты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en-US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возвратных</a:t>
            </a: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en-US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спецпакето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в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новый сейф-пакет для упаковки экзаменационных работ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xmlns="" val="206741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Заголовок 1"/>
          <p:cNvSpPr>
            <a:spLocks noGrp="1"/>
          </p:cNvSpPr>
          <p:nvPr>
            <p:ph type="ctrTitle"/>
          </p:nvPr>
        </p:nvSpPr>
        <p:spPr>
          <a:xfrm>
            <a:off x="2649549" y="870213"/>
            <a:ext cx="3941863" cy="342900"/>
          </a:xfrm>
        </p:spPr>
        <p:txBody>
          <a:bodyPr/>
          <a:lstStyle/>
          <a:p>
            <a:r>
              <a:rPr lang="ru-RU" sz="2600" dirty="0" err="1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Сейфпакет</a:t>
            </a:r>
            <a:r>
              <a:rPr lang="ru-RU" sz="2600" dirty="0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  с ЭМ   ГВЭ</a:t>
            </a:r>
          </a:p>
        </p:txBody>
      </p:sp>
      <p:grpSp>
        <p:nvGrpSpPr>
          <p:cNvPr id="2" name="Группа 22"/>
          <p:cNvGrpSpPr/>
          <p:nvPr/>
        </p:nvGrpSpPr>
        <p:grpSpPr>
          <a:xfrm>
            <a:off x="2418700" y="1319536"/>
            <a:ext cx="1443515" cy="1513561"/>
            <a:chOff x="762000" y="1600200"/>
            <a:chExt cx="1348654" cy="962025"/>
          </a:xfrm>
        </p:grpSpPr>
        <p:pic>
          <p:nvPicPr>
            <p:cNvPr id="27657" name="Рисунок 6" descr="http://www.my-office.ua/foto/tovar/2016/09/11202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6F4E7"/>
                </a:clrFrom>
                <a:clrTo>
                  <a:srgbClr val="F6F4E7">
                    <a:alpha val="0"/>
                  </a:srgbClr>
                </a:clrTo>
              </a:clrChange>
              <a:lum bright="-10000"/>
            </a:blip>
            <a:srcRect l="3770" t="2469" r="4662" b="6419"/>
            <a:stretch>
              <a:fillRect/>
            </a:stretch>
          </p:blipFill>
          <p:spPr bwMode="auto">
            <a:xfrm>
              <a:off x="762000" y="1600200"/>
              <a:ext cx="1348654" cy="96202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28681" name="TextBox 8"/>
            <p:cNvSpPr txBox="1">
              <a:spLocks noChangeArrowheads="1"/>
            </p:cNvSpPr>
            <p:nvPr/>
          </p:nvSpPr>
          <p:spPr bwMode="auto">
            <a:xfrm>
              <a:off x="790481" y="1893573"/>
              <a:ext cx="1320173" cy="606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</a:rPr>
                <a:t>Доставочные спецпакеты</a:t>
              </a:r>
            </a:p>
            <a:p>
              <a:r>
                <a:rPr lang="ru-RU" dirty="0" smtClean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</a:rPr>
                <a:t>с бланками ГВЭ</a:t>
              </a:r>
              <a:endParaRPr lang="ru-RU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endParaRPr>
            </a:p>
          </p:txBody>
        </p:sp>
      </p:grpSp>
      <p:sp>
        <p:nvSpPr>
          <p:cNvPr id="28694" name="TextBox 23"/>
          <p:cNvSpPr txBox="1">
            <a:spLocks noChangeArrowheads="1"/>
          </p:cNvSpPr>
          <p:nvPr/>
        </p:nvSpPr>
        <p:spPr bwMode="auto">
          <a:xfrm>
            <a:off x="2418700" y="465516"/>
            <a:ext cx="47428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Прием ЭМ в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 (ГВЭ)</a:t>
            </a:r>
            <a:endParaRPr lang="ru-RU" sz="3200" b="1" i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3" name="Группа 32"/>
          <p:cNvGrpSpPr/>
          <p:nvPr/>
        </p:nvGrpSpPr>
        <p:grpSpPr>
          <a:xfrm>
            <a:off x="5643570" y="1928808"/>
            <a:ext cx="1748631" cy="1821580"/>
            <a:chOff x="1447800" y="4495800"/>
            <a:chExt cx="1357086" cy="1752600"/>
          </a:xfrm>
        </p:grpSpPr>
        <p:pic>
          <p:nvPicPr>
            <p:cNvPr id="21" name="Picture 2" descr="http://gkspt.ru/images/products/1545/p_1453705646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t="8768"/>
            <a:stretch>
              <a:fillRect/>
            </a:stretch>
          </p:blipFill>
          <p:spPr bwMode="auto">
            <a:xfrm>
              <a:off x="1447800" y="4495800"/>
              <a:ext cx="1330325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5" name="TextBox 15"/>
            <p:cNvSpPr txBox="1">
              <a:spLocks noChangeArrowheads="1"/>
            </p:cNvSpPr>
            <p:nvPr/>
          </p:nvSpPr>
          <p:spPr bwMode="auto">
            <a:xfrm>
              <a:off x="1474562" y="4960960"/>
              <a:ext cx="1330324" cy="503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rgbClr val="C00000"/>
                  </a:solidFill>
                  <a:latin typeface="Cambria" pitchFamily="18" charset="0"/>
                </a:rPr>
                <a:t>Пакет руководителя</a:t>
              </a:r>
            </a:p>
          </p:txBody>
        </p:sp>
      </p:grpSp>
      <p:grpSp>
        <p:nvGrpSpPr>
          <p:cNvPr id="4" name="Группа 27"/>
          <p:cNvGrpSpPr/>
          <p:nvPr/>
        </p:nvGrpSpPr>
        <p:grpSpPr>
          <a:xfrm>
            <a:off x="7222070" y="950434"/>
            <a:ext cx="2046753" cy="2461133"/>
            <a:chOff x="5802133" y="1041241"/>
            <a:chExt cx="1197334" cy="1634226"/>
          </a:xfrm>
        </p:grpSpPr>
        <p:grpSp>
          <p:nvGrpSpPr>
            <p:cNvPr id="5" name="Группа 26"/>
            <p:cNvGrpSpPr/>
            <p:nvPr/>
          </p:nvGrpSpPr>
          <p:grpSpPr>
            <a:xfrm>
              <a:off x="5802133" y="1041241"/>
              <a:ext cx="1197334" cy="1634226"/>
              <a:chOff x="5802133" y="1041241"/>
              <a:chExt cx="1197334" cy="1634226"/>
            </a:xfrm>
          </p:grpSpPr>
          <p:pic>
            <p:nvPicPr>
              <p:cNvPr id="2868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gray">
              <a:xfrm>
                <a:off x="5943600" y="1524000"/>
                <a:ext cx="914400" cy="1151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690" name="TextBox 26"/>
              <p:cNvSpPr txBox="1">
                <a:spLocks noChangeArrowheads="1"/>
              </p:cNvSpPr>
              <p:nvPr/>
            </p:nvSpPr>
            <p:spPr bwMode="auto">
              <a:xfrm>
                <a:off x="5802133" y="1041241"/>
                <a:ext cx="1197334" cy="613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800" b="1" dirty="0" smtClean="0">
                    <a:solidFill>
                      <a:srgbClr val="00B050"/>
                    </a:solidFill>
                    <a:latin typeface="Cambria" pitchFamily="18" charset="0"/>
                  </a:rPr>
                  <a:t>Новый сейф-пакет </a:t>
                </a:r>
                <a:r>
                  <a:rPr lang="ru-RU" sz="1800" b="1" dirty="0">
                    <a:solidFill>
                      <a:srgbClr val="00B050"/>
                    </a:solidFill>
                    <a:latin typeface="Cambria" pitchFamily="18" charset="0"/>
                  </a:rPr>
                  <a:t>для </a:t>
                </a:r>
                <a:r>
                  <a:rPr lang="ru-RU" sz="1800" b="1" dirty="0" smtClean="0">
                    <a:solidFill>
                      <a:srgbClr val="00B050"/>
                    </a:solidFill>
                    <a:latin typeface="Cambria" pitchFamily="18" charset="0"/>
                  </a:rPr>
                  <a:t>экз. </a:t>
                </a:r>
                <a:r>
                  <a:rPr lang="ru-RU" sz="1800" b="1" dirty="0">
                    <a:solidFill>
                      <a:srgbClr val="00B050"/>
                    </a:solidFill>
                    <a:latin typeface="Cambria" pitchFamily="18" charset="0"/>
                  </a:rPr>
                  <a:t>работ</a:t>
                </a:r>
              </a:p>
            </p:txBody>
          </p:sp>
        </p:grpSp>
        <p:pic>
          <p:nvPicPr>
            <p:cNvPr id="2868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gray">
            <a:xfrm>
              <a:off x="6183252" y="2300330"/>
              <a:ext cx="457200" cy="245534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sp>
        <p:nvSpPr>
          <p:cNvPr id="32" name="TextBox 31"/>
          <p:cNvSpPr txBox="1"/>
          <p:nvPr/>
        </p:nvSpPr>
        <p:spPr>
          <a:xfrm>
            <a:off x="5643570" y="1071552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B050"/>
                </a:solidFill>
                <a:latin typeface="Cambria" pitchFamily="18" charset="0"/>
                <a:cs typeface="Arial" pitchFamily="34" charset="0"/>
              </a:rPr>
              <a:t>Пакет  руководителя</a:t>
            </a:r>
            <a:endParaRPr lang="ru-RU" sz="1800" b="1" dirty="0">
              <a:solidFill>
                <a:srgbClr val="00B05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36" name="Picture 2" descr="http://gkspt.ru/images/products/1545/p_145370564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8768"/>
          <a:stretch>
            <a:fillRect/>
          </a:stretch>
        </p:blipFill>
        <p:spPr bwMode="auto">
          <a:xfrm>
            <a:off x="10545" y="1317959"/>
            <a:ext cx="2376264" cy="320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7" descr="http://denasosteo.ru/supload/delivery/%D0%B4%D1%8D%D0%BD%D0%B0%D1%81_%D0%B4%D0%BE%D1%81%D1%82%D0%B0%D0%B2%D0%BA%D0%B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7001" y="3558781"/>
            <a:ext cx="2329076" cy="154563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29"/>
          <p:cNvGrpSpPr/>
          <p:nvPr/>
        </p:nvGrpSpPr>
        <p:grpSpPr>
          <a:xfrm>
            <a:off x="2449184" y="2921876"/>
            <a:ext cx="1443515" cy="1513561"/>
            <a:chOff x="762000" y="1600200"/>
            <a:chExt cx="1348654" cy="962025"/>
          </a:xfrm>
        </p:grpSpPr>
        <p:pic>
          <p:nvPicPr>
            <p:cNvPr id="31" name="Рисунок 6" descr="http://www.my-office.ua/foto/tovar/2016/09/11202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6F4E7"/>
                </a:clrFrom>
                <a:clrTo>
                  <a:srgbClr val="F6F4E7">
                    <a:alpha val="0"/>
                  </a:srgbClr>
                </a:clrTo>
              </a:clrChange>
              <a:lum bright="-10000"/>
            </a:blip>
            <a:srcRect l="3770" t="2469" r="4662" b="6419"/>
            <a:stretch>
              <a:fillRect/>
            </a:stretch>
          </p:blipFill>
          <p:spPr bwMode="auto">
            <a:xfrm>
              <a:off x="762000" y="1600200"/>
              <a:ext cx="1348654" cy="96202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35" name="TextBox 8"/>
            <p:cNvSpPr txBox="1">
              <a:spLocks noChangeArrowheads="1"/>
            </p:cNvSpPr>
            <p:nvPr/>
          </p:nvSpPr>
          <p:spPr bwMode="auto">
            <a:xfrm>
              <a:off x="790481" y="1893573"/>
              <a:ext cx="1320173" cy="469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</a:rPr>
                <a:t>Доставочные спецпакеты</a:t>
              </a:r>
            </a:p>
            <a:p>
              <a:r>
                <a:rPr lang="ru-RU" dirty="0" smtClean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</a:rPr>
                <a:t>с КИМ ГВЭ</a:t>
              </a:r>
              <a:endParaRPr lang="ru-RU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endParaRPr>
            </a:p>
          </p:txBody>
        </p:sp>
      </p:grpSp>
      <p:grpSp>
        <p:nvGrpSpPr>
          <p:cNvPr id="7" name="Группа 41"/>
          <p:cNvGrpSpPr/>
          <p:nvPr/>
        </p:nvGrpSpPr>
        <p:grpSpPr>
          <a:xfrm>
            <a:off x="3995937" y="1317959"/>
            <a:ext cx="1443515" cy="1513561"/>
            <a:chOff x="762000" y="1600200"/>
            <a:chExt cx="1348654" cy="962025"/>
          </a:xfrm>
        </p:grpSpPr>
        <p:pic>
          <p:nvPicPr>
            <p:cNvPr id="43" name="Рисунок 6" descr="http://www.my-office.ua/foto/tovar/2016/09/11202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6F4E7"/>
                </a:clrFrom>
                <a:clrTo>
                  <a:srgbClr val="F6F4E7">
                    <a:alpha val="0"/>
                  </a:srgbClr>
                </a:clrTo>
              </a:clrChange>
              <a:lum bright="-10000"/>
            </a:blip>
            <a:srcRect l="3770" t="2469" r="4662" b="6419"/>
            <a:stretch>
              <a:fillRect/>
            </a:stretch>
          </p:blipFill>
          <p:spPr bwMode="auto">
            <a:xfrm>
              <a:off x="762000" y="1600200"/>
              <a:ext cx="1348654" cy="96202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44" name="TextBox 8"/>
            <p:cNvSpPr txBox="1">
              <a:spLocks noChangeArrowheads="1"/>
            </p:cNvSpPr>
            <p:nvPr/>
          </p:nvSpPr>
          <p:spPr bwMode="auto">
            <a:xfrm>
              <a:off x="790481" y="1893573"/>
              <a:ext cx="1320173" cy="469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</a:rPr>
                <a:t>Комплекты возвратных </a:t>
              </a:r>
              <a:r>
                <a:rPr lang="ru-RU" b="1" dirty="0" err="1" smtClean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</a:rPr>
                <a:t>спецпакетов</a:t>
              </a:r>
              <a:endParaRPr lang="ru-RU" dirty="0">
                <a:solidFill>
                  <a:srgbClr val="002060"/>
                </a:solidFill>
                <a:latin typeface="Cambria" pitchFamily="18" charset="0"/>
              </a:endParaRPr>
            </a:p>
          </p:txBody>
        </p:sp>
      </p:grpSp>
      <p:grpSp>
        <p:nvGrpSpPr>
          <p:cNvPr id="8" name="Группа 49"/>
          <p:cNvGrpSpPr/>
          <p:nvPr/>
        </p:nvGrpSpPr>
        <p:grpSpPr>
          <a:xfrm>
            <a:off x="4021687" y="2900950"/>
            <a:ext cx="1417764" cy="1555412"/>
            <a:chOff x="3886200" y="3124200"/>
            <a:chExt cx="1087812" cy="1143000"/>
          </a:xfrm>
        </p:grpSpPr>
        <p:pic>
          <p:nvPicPr>
            <p:cNvPr id="51" name="Picture 4" descr="http://3.bp.blogspot.com/-a2zBClRWCtM/UPkOH0oZjeI/AAAAAAAAAPU/c7MiS5CPZx8/s1600/7259.jpg"/>
            <p:cNvPicPr>
              <a:picLocks noChangeAspect="1" noChangeArrowheads="1"/>
            </p:cNvPicPr>
            <p:nvPr/>
          </p:nvPicPr>
          <p:blipFill>
            <a:blip r:embed="rId8" cstate="print"/>
            <a:srcRect l="9091" t="14815" r="9091" b="14815"/>
            <a:stretch>
              <a:fillRect/>
            </a:stretch>
          </p:blipFill>
          <p:spPr bwMode="auto">
            <a:xfrm>
              <a:off x="3886200" y="3124200"/>
              <a:ext cx="10668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Box 19"/>
            <p:cNvSpPr txBox="1">
              <a:spLocks noChangeArrowheads="1"/>
            </p:cNvSpPr>
            <p:nvPr/>
          </p:nvSpPr>
          <p:spPr bwMode="auto">
            <a:xfrm>
              <a:off x="3907212" y="3280201"/>
              <a:ext cx="1066800" cy="384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b="1" dirty="0" err="1" smtClean="0">
                  <a:solidFill>
                    <a:srgbClr val="002060"/>
                  </a:solidFill>
                  <a:latin typeface="Cambria" pitchFamily="18" charset="0"/>
                </a:rPr>
                <a:t>Доп.бланки</a:t>
              </a:r>
              <a:r>
                <a:rPr lang="ru-RU" b="1" dirty="0" smtClean="0">
                  <a:solidFill>
                    <a:srgbClr val="002060"/>
                  </a:solidFill>
                  <a:latin typeface="Cambria" pitchFamily="18" charset="0"/>
                </a:rPr>
                <a:t> ответов</a:t>
              </a:r>
              <a:endParaRPr lang="ru-RU" b="1" dirty="0">
                <a:latin typeface="Cambria" pitchFamily="18" charset="0"/>
              </a:endParaRPr>
            </a:p>
          </p:txBody>
        </p:sp>
      </p:grp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333" t="25000" r="27778" b="38889"/>
          <a:stretch>
            <a:fillRect/>
          </a:stretch>
        </p:blipFill>
        <p:spPr bwMode="auto">
          <a:xfrm>
            <a:off x="251521" y="2509421"/>
            <a:ext cx="1944215" cy="87402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7938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13770" y="339503"/>
            <a:ext cx="9184775" cy="81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i="1" dirty="0" smtClean="0">
                <a:solidFill>
                  <a:srgbClr val="FFFFFF"/>
                </a:solidFill>
                <a:cs typeface="Times New Roman" pitchFamily="18" charset="0"/>
              </a:rPr>
              <a:t>   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Акт </a:t>
            </a: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приемки-передачи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(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ППЭ-9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14-01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ГВЭ)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897564"/>
            <a:ext cx="8820472" cy="424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688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285688" y="857238"/>
            <a:ext cx="8858312" cy="3942206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Формы</a:t>
            </a:r>
            <a:r>
              <a:rPr lang="ru-RU" sz="22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ППЭ-02 и ППЭ-03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(апелляция о нарушении</a:t>
            </a:r>
            <a:r>
              <a:rPr lang="ru-RU" sz="22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установленного порядка и протокол ее рассмотрения)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Форма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ППЭ-07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 «Список работников ППЭ и общественных  наблюдателей»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Форма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ППЭ-06-01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 «Список участников ГИА-9 образовательной организации»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Форма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ППЭ-06-02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«Список участников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ГИА-9 в ППЭ по алфавиту»</a:t>
            </a:r>
            <a:endParaRPr lang="ru-RU" sz="220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Форма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ППЭ-05-01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 «Список участников ГИА-9  в аудитории ППЭ» (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форма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ППЭ-05-01 ГВЭ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)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Форма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ППЭ-05-02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 «Протокол проведения ГИА-9 в аудитории» (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форма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ППЭ-05-02 ГВЭ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)</a:t>
            </a: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04851" y="285734"/>
            <a:ext cx="8439149" cy="72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Пакет </a:t>
            </a:r>
            <a:r>
              <a:rPr lang="ru-RU" sz="26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руководителя. Формы ППЭ</a:t>
            </a:r>
            <a:endParaRPr lang="ru-RU" sz="26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142844" y="857238"/>
            <a:ext cx="9001156" cy="4280760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Форма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ППЭ-10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«Отчет члена ГЭК о проведении ГИА-9 в ППЭ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»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ППЭ-12-02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«Ведомость коррекции персональных данных участников ГИА-9 в аудитории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»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rgbClr val="C00000"/>
                </a:solidFill>
                <a:latin typeface="Cambria" pitchFamily="18" charset="0"/>
              </a:rPr>
              <a:t>Форма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ППЭ-12-04</a:t>
            </a:r>
            <a:r>
              <a:rPr lang="ru-RU" sz="2400" dirty="0" smtClean="0">
                <a:solidFill>
                  <a:srgbClr val="C00000"/>
                </a:solidFill>
                <a:latin typeface="Cambria" pitchFamily="18" charset="0"/>
              </a:rPr>
              <a:t> МАШ «Ведомость учета времени отсутствия участников экзамена в аудитории»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Форма</a:t>
            </a:r>
            <a:r>
              <a:rPr lang="ru-RU" sz="2400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ППЭ-13-01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«Протокол проведения ГИА-9 в ППЭ» (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форма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ППЭ-13-01 ГВЭ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)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ППЭ-13-02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«Сводная ведомость учета участников и использования экзаменационных материалов в ППЭ»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ППЭ-14-02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«Ведомость учета экзаменационных материалов» (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ППЭ-14-02 ГВЭ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)</a:t>
            </a: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625397" y="285734"/>
            <a:ext cx="8518603" cy="72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Пакет </a:t>
            </a:r>
            <a:r>
              <a:rPr lang="ru-RU" sz="26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руководителя. Формы ППЭ</a:t>
            </a:r>
            <a:endParaRPr lang="ru-RU" sz="26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214282" y="862740"/>
            <a:ext cx="8786874" cy="4280760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Форма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ППЭ-16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«Расшифровка кодов образовательных организаций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»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rgbClr val="C00000"/>
                </a:solidFill>
                <a:latin typeface="Cambria" pitchFamily="18" charset="0"/>
              </a:rPr>
              <a:t>Форма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ППЭ-18 МАШ </a:t>
            </a:r>
            <a:r>
              <a:rPr lang="ru-RU" sz="2400" dirty="0" smtClean="0">
                <a:solidFill>
                  <a:srgbClr val="C00000"/>
                </a:solidFill>
                <a:latin typeface="Cambria" pitchFamily="18" charset="0"/>
              </a:rPr>
              <a:t>«Акт общественного наблюдения за проведением  ГИА-9 в ППЭ»</a:t>
            </a:r>
            <a:endParaRPr lang="ru-RU" sz="2400" dirty="0">
              <a:solidFill>
                <a:srgbClr val="C00000"/>
              </a:solidFill>
              <a:latin typeface="Cambria" pitchFamily="18" charset="0"/>
            </a:endParaRP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Форма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ППЭ-19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«Контроль изменения состава работников в день экзамена»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ППЭ-20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«Акт об идентификации личности участника ГИА-9»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ППЭ-21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«Акт об удалении участника ГИА-9»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ППЭ-22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«Акт о досрочном завершении экзамена по объективным причинам»</a:t>
            </a: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704851" y="285734"/>
            <a:ext cx="8439149" cy="72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Пакет </a:t>
            </a:r>
            <a:r>
              <a:rPr lang="ru-RU" sz="26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руководителя. Формы ППЭ</a:t>
            </a:r>
            <a:endParaRPr lang="ru-RU" sz="26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857224" y="785800"/>
            <a:ext cx="7884662" cy="3223172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algn="ctr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v"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Помещения для хранения</a:t>
            </a:r>
            <a:r>
              <a:rPr lang="ru-RU" sz="24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личных</a:t>
            </a:r>
            <a:r>
              <a:rPr lang="ru-RU" sz="24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вещей: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участников ГИА-9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организаторов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ассистентов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технических специалистов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специалистов по проведению инструктажа и </a:t>
            </a:r>
            <a:endParaRPr lang="ru-RU" sz="22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обеспечению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лабораторных работ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экзаменаторов-собеседников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медицинских работников</a:t>
            </a:r>
          </a:p>
        </p:txBody>
      </p:sp>
      <p:sp>
        <p:nvSpPr>
          <p:cNvPr id="9221" name="Text Box 3"/>
          <p:cNvSpPr txBox="1">
            <a:spLocks noChangeArrowheads="1"/>
          </p:cNvSpPr>
          <p:nvPr/>
        </p:nvSpPr>
        <p:spPr bwMode="auto">
          <a:xfrm>
            <a:off x="448891" y="537120"/>
            <a:ext cx="8523287" cy="57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До входа в ППЭ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endParaRPr lang="ru-RU" sz="2800" b="1" i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714612" y="4071948"/>
            <a:ext cx="6048672" cy="88407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marL="285750" indent="-285750" eaLnBrk="1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</a:pPr>
            <a:r>
              <a:rPr lang="ru-RU" sz="2400" dirty="0">
                <a:solidFill>
                  <a:srgbClr val="FFFFFF"/>
                </a:solidFill>
              </a:rPr>
              <a:t>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Помещение для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представителей СМИ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Помещение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для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сопровождающих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24000" y="1371601"/>
            <a:ext cx="6319838" cy="1825229"/>
            <a:chOff x="960" y="1152"/>
            <a:chExt cx="3981" cy="1533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Допуск  работников </a:t>
              </a:r>
            </a:p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 в ППЭ</a:t>
              </a:r>
              <a:endParaRPr lang="ru-RU" sz="3600" b="1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27427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518319" y="518911"/>
            <a:ext cx="8597966" cy="72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Допуск работников в ППЭ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7402" y="1329612"/>
            <a:ext cx="8559800" cy="224895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chemeClr val="accent2">
                  <a:lumMod val="75000"/>
                </a:schemeClr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Допуск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работника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в ППЭ осуществляется на основании:</a:t>
            </a:r>
          </a:p>
          <a:p>
            <a:pPr marL="457200" indent="-457200" algn="just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документа, удостоверяющего личность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;</a:t>
            </a:r>
          </a:p>
          <a:p>
            <a:pPr marL="457200" indent="-457200" algn="just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наличия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его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в списках распределения в данный ППЭ (Форма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ППЭ-07)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572132" y="0"/>
            <a:ext cx="3571868" cy="648997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ППЭ-07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559871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 bwMode="auto">
          <a:xfrm>
            <a:off x="0" y="1059582"/>
            <a:ext cx="1619672" cy="324036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3929058" y="2301720"/>
            <a:ext cx="714950" cy="972108"/>
          </a:xfrm>
          <a:prstGeom prst="rect">
            <a:avLst/>
          </a:prstGeom>
          <a:noFill/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60841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1520948" y="286562"/>
            <a:ext cx="5256584" cy="72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Замена работника ППЭ  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802156"/>
            <a:ext cx="5429255" cy="434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 bwMode="auto">
          <a:xfrm>
            <a:off x="3635896" y="1902483"/>
            <a:ext cx="1502880" cy="594066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84169" y="735546"/>
            <a:ext cx="2428251" cy="587441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ППЭ-19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2121" y="1537435"/>
            <a:ext cx="3456383" cy="224895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 случае неявки работника ППЭ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заменить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его, заполнив форму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ППЭ-19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45479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500694" y="21002"/>
            <a:ext cx="3622739" cy="648997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ППЭ-07</a:t>
            </a:r>
          </a:p>
        </p:txBody>
      </p:sp>
      <p:pic>
        <p:nvPicPr>
          <p:cNvPr id="2050" name="Picture 2" descr="C:\Users\СмирноваМВ\Desktop\ГИА-9_2020\2020_ОГЭ\Обучение\2020 Обучение руководителей\Рисунки 2\ППЭ-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0"/>
            <a:ext cx="5253067" cy="5056026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 bwMode="auto">
          <a:xfrm>
            <a:off x="4211960" y="2409732"/>
            <a:ext cx="864096" cy="54006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51920" y="3489852"/>
            <a:ext cx="1512168" cy="432048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9282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24000" y="1371601"/>
            <a:ext cx="6319838" cy="1825229"/>
            <a:chOff x="960" y="1152"/>
            <a:chExt cx="3981" cy="1533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Краткий инструктаж</a:t>
              </a:r>
              <a:endParaRPr lang="ru-RU" sz="3600" b="1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27427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945625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defRPr/>
            </a:pP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Безопасность в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ППЭ</a:t>
            </a:r>
            <a:endParaRPr lang="ru-RU" sz="2600" b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pPr algn="ctr" eaLnBrk="1" hangingPunct="1">
              <a:defRPr/>
            </a:pPr>
            <a:endParaRPr lang="ru-RU" sz="2600" b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785800"/>
            <a:ext cx="9144000" cy="1684289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Инструкции по: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эвакуации  из помещений в ППЭ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оказанию первой помощи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применению тревожной кнопки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2505104"/>
            <a:ext cx="9144000" cy="2638396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Порядок действий работников ППЭ при: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3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обнаружении подозрительного предмета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3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поступлении угрозы по телефону или в письменной форме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3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возникновении чрезвычайных ситуаций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3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обнаружении угрозы химического или биологического терроризма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3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совершении террористических актов путем захвата заложников</a:t>
            </a:r>
          </a:p>
        </p:txBody>
      </p:sp>
    </p:spTree>
    <p:extLst>
      <p:ext uri="{BB962C8B-B14F-4D97-AF65-F5344CB8AC3E}">
        <p14:creationId xmlns:p14="http://schemas.microsoft.com/office/powerpoint/2010/main" xmlns="" val="3332825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0" y="831962"/>
            <a:ext cx="9144000" cy="4311538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19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Ответственному организатору</a:t>
            </a:r>
            <a:r>
              <a:rPr lang="ru-RU" sz="19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 в аудитории: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форму </a:t>
            </a:r>
            <a:r>
              <a:rPr lang="ru-RU" sz="19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ППЭ-05-01 </a:t>
            </a:r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«Список участников ГИА-9 в аудитории» </a:t>
            </a:r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cs typeface="+mn-cs"/>
              </a:rPr>
              <a:t>(</a:t>
            </a:r>
            <a:r>
              <a:rPr lang="ru-RU" sz="19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cs typeface="+mn-cs"/>
              </a:rPr>
              <a:t>ППЭ-05-01 ГВЭ</a:t>
            </a:r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cs typeface="+mn-cs"/>
              </a:rPr>
              <a:t>)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форму </a:t>
            </a:r>
            <a:r>
              <a:rPr lang="ru-RU" sz="19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ППЭ-05-02 </a:t>
            </a:r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«Протокол проведения ГИА-9 в аудитории ППЭ» </a:t>
            </a:r>
            <a:r>
              <a:rPr lang="ru-RU" sz="1900" dirty="0" smtClean="0">
                <a:solidFill>
                  <a:srgbClr val="00B050"/>
                </a:solidFill>
                <a:latin typeface="Cambria" pitchFamily="18" charset="0"/>
                <a:cs typeface="+mn-cs"/>
              </a:rPr>
              <a:t>(</a:t>
            </a:r>
            <a:r>
              <a:rPr lang="ru-RU" sz="1900" b="1" dirty="0" smtClean="0">
                <a:solidFill>
                  <a:srgbClr val="00B050"/>
                </a:solidFill>
                <a:latin typeface="Cambria" pitchFamily="18" charset="0"/>
                <a:cs typeface="+mn-cs"/>
              </a:rPr>
              <a:t>ППЭ-05-02 ГВЭ</a:t>
            </a:r>
            <a:r>
              <a:rPr lang="ru-RU" sz="1900" dirty="0" smtClean="0">
                <a:solidFill>
                  <a:srgbClr val="00B050"/>
                </a:solidFill>
                <a:latin typeface="Cambria" pitchFamily="18" charset="0"/>
                <a:cs typeface="+mn-cs"/>
              </a:rPr>
              <a:t>)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форму </a:t>
            </a:r>
            <a:r>
              <a:rPr lang="ru-RU" sz="19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ППЭ-12-02 </a:t>
            </a:r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«Ведомость коррекции персональных данных участников ГИА-9 в аудитории»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Форму ППЭ-12-04 МАШ </a:t>
            </a:r>
            <a:r>
              <a:rPr lang="ru-RU" sz="19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«Ведомость учета времени отсутствия участников экзамена в аудитории»</a:t>
            </a:r>
            <a:endParaRPr lang="ru-RU" sz="19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форму </a:t>
            </a:r>
            <a:r>
              <a:rPr lang="ru-RU" sz="19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ППЭ-16</a:t>
            </a:r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« Расшифровка кодов образовательных организаций»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19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сопроводительный бланк к </a:t>
            </a:r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ЭМ </a:t>
            </a:r>
            <a:r>
              <a:rPr lang="ru-RU" sz="19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(Форма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ППЭ-9 11-01</a:t>
            </a:r>
            <a:r>
              <a:rPr lang="ru-RU" sz="19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)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бумагу для черновиков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инструкцию для организаторов в аудиторию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инструкцию для участников экзамена, зачитываемую организатором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конверт для упаковки использованных черновиков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545516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defRPr/>
            </a:pP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Выдача форм и инструкций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214283" y="714362"/>
            <a:ext cx="8786873" cy="4280760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Организатору вне аудитории - дежурному на входе</a:t>
            </a:r>
            <a:r>
              <a:rPr lang="ru-RU" sz="24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: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форму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ППЭ-06-01 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«Список участников ГИА-9 образовательной организации»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форму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ППЭ-06-02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«Список участников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ГИА-9 в ППЭ по алфавиту»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форму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ППЭ-18 МАШ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«Акт общественного наблюдения»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инструкцию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форму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ППЭ-20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«Акт об идентификации личности участника ГИА-9» 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приказы ДО, утверждающие списки работников ППЭ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металлоискатель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+mn-cs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57224" y="0"/>
            <a:ext cx="7632848" cy="545516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defRPr/>
            </a:pP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Выдача форм и инструкций</a:t>
            </a:r>
          </a:p>
        </p:txBody>
      </p:sp>
    </p:spTree>
    <p:extLst>
      <p:ext uri="{BB962C8B-B14F-4D97-AF65-F5344CB8AC3E}">
        <p14:creationId xmlns:p14="http://schemas.microsoft.com/office/powerpoint/2010/main" xmlns="" val="20539060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142844" y="897564"/>
            <a:ext cx="9001156" cy="4065316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defRPr/>
            </a:pPr>
            <a:r>
              <a:rPr lang="ru-RU" sz="25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Медицинскому работнику: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инструкцию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, определяющую порядок работы медицинского работника  во время проведения ГИА-9 в ППЭ</a:t>
            </a:r>
            <a:endParaRPr lang="ru-RU" sz="2500" dirty="0" smtClean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журнал учета участников ГИА-9, обратившихся к медицинскому работнику во время проведения экзамена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5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форму «Ведомость  наличия лекарственных препаратов у участников экзамена в ППЭ в день проведения экзамена»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копии выписок из протоколов ГЭК о создании специальных условий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57224" y="0"/>
            <a:ext cx="7632848" cy="545516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defRPr/>
            </a:pP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Выдача форм и инструкций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1857396" y="1772922"/>
            <a:ext cx="5972175" cy="514738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проведения инструктажа организаторов</a:t>
            </a:r>
          </a:p>
        </p:txBody>
      </p:sp>
      <p:sp>
        <p:nvSpPr>
          <p:cNvPr id="10244" name="Text Box 8"/>
          <p:cNvSpPr txBox="1">
            <a:spLocks noChangeArrowheads="1"/>
          </p:cNvSpPr>
          <p:nvPr/>
        </p:nvSpPr>
        <p:spPr bwMode="auto">
          <a:xfrm>
            <a:off x="2464341" y="2432668"/>
            <a:ext cx="4320752" cy="514738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общественных наблюдателей</a:t>
            </a:r>
          </a:p>
        </p:txBody>
      </p: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1079387" y="1122135"/>
            <a:ext cx="2928937" cy="514738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руководителя ППЭ</a:t>
            </a:r>
          </a:p>
        </p:txBody>
      </p:sp>
      <p:sp>
        <p:nvSpPr>
          <p:cNvPr id="10246" name="Text Box 10"/>
          <p:cNvSpPr txBox="1">
            <a:spLocks noChangeArrowheads="1"/>
          </p:cNvSpPr>
          <p:nvPr/>
        </p:nvSpPr>
        <p:spPr bwMode="auto">
          <a:xfrm>
            <a:off x="5255342" y="1131012"/>
            <a:ext cx="3055938" cy="514738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участников ГИА-9</a:t>
            </a:r>
          </a:p>
        </p:txBody>
      </p:sp>
      <p:pic>
        <p:nvPicPr>
          <p:cNvPr id="7175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349" y="3940990"/>
            <a:ext cx="1368425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8" name="Text Box 13"/>
          <p:cNvSpPr txBox="1">
            <a:spLocks noChangeArrowheads="1"/>
          </p:cNvSpPr>
          <p:nvPr/>
        </p:nvSpPr>
        <p:spPr bwMode="auto">
          <a:xfrm>
            <a:off x="2455464" y="3053119"/>
            <a:ext cx="4320752" cy="514738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медицинского работника</a:t>
            </a:r>
          </a:p>
        </p:txBody>
      </p:sp>
      <p:sp>
        <p:nvSpPr>
          <p:cNvPr id="7177" name="Rectangle 11"/>
          <p:cNvSpPr>
            <a:spLocks noChangeArrowheads="1"/>
          </p:cNvSpPr>
          <p:nvPr/>
        </p:nvSpPr>
        <p:spPr bwMode="auto">
          <a:xfrm>
            <a:off x="755576" y="3718354"/>
            <a:ext cx="6793383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Помещения, не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задействованные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в проведении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экзамена, должны быть заперты и опечатаны</a:t>
            </a:r>
          </a:p>
        </p:txBody>
      </p:sp>
      <p:sp>
        <p:nvSpPr>
          <p:cNvPr id="10251" name="Text Box 3"/>
          <p:cNvSpPr txBox="1">
            <a:spLocks noChangeArrowheads="1"/>
          </p:cNvSpPr>
          <p:nvPr/>
        </p:nvSpPr>
        <p:spPr bwMode="auto">
          <a:xfrm>
            <a:off x="468122" y="451865"/>
            <a:ext cx="8616950" cy="49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b="1" i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В ППЭ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должны быть организованы помещения для: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2496"/>
            <a:ext cx="9144000" cy="419219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10353" y="380620"/>
            <a:ext cx="8523294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Медицинский журнал</a:t>
            </a:r>
            <a:endParaRPr lang="ru-RU" sz="32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179" y="980049"/>
            <a:ext cx="9171434" cy="418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87931" y="411511"/>
            <a:ext cx="8523295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Медицинский журнал</a:t>
            </a:r>
            <a:endParaRPr lang="ru-RU" sz="32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843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24" y="514844"/>
            <a:ext cx="8968496" cy="448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5843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971600" y="1371601"/>
            <a:ext cx="7992888" cy="1825229"/>
            <a:chOff x="960" y="1152"/>
            <a:chExt cx="3981" cy="1533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Допуск участников ГИА-9 в ППЭ</a:t>
              </a:r>
              <a:endParaRPr lang="ru-RU" sz="3600" b="1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688090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 Box 3"/>
          <p:cNvSpPr txBox="1">
            <a:spLocks noChangeArrowheads="1"/>
          </p:cNvSpPr>
          <p:nvPr/>
        </p:nvSpPr>
        <p:spPr bwMode="auto">
          <a:xfrm>
            <a:off x="481639" y="465517"/>
            <a:ext cx="8677275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Допуск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участников ГИА-9 в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512561" y="1172073"/>
            <a:ext cx="8559800" cy="132562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Допуск участника ГИА-9 в ППЭ осуществляется на основании: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документа, удостоверяющего личность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наличия его в списках распределения в данный ППЭ (Форма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ППЭ-06-01, ППЭ-06-02)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ea typeface="MS Gothic" charset="-128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00034" y="2571750"/>
            <a:ext cx="8515350" cy="2372545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109865" dir="634411" algn="ctr" rotWithShape="0">
                    <a:srgbClr val="000000">
                      <a:alpha val="38033"/>
                    </a:srgbClr>
                  </a:outerShdw>
                </a:effectLst>
              </a14:hiddenEffects>
            </a:ext>
          </a:ex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При себе обучающийся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должен иметь: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документ, удостоверяющий личность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ручку с чернилами черного цвета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При себе обучающийся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может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иметь: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средства обучения и воспитания: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                       математика – линейка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лекарственные средства и питание  (при необходимости)  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5287" y="2193709"/>
            <a:ext cx="3267074" cy="181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Text Box 3"/>
          <p:cNvSpPr txBox="1">
            <a:spLocks noChangeArrowheads="1"/>
          </p:cNvSpPr>
          <p:nvPr/>
        </p:nvSpPr>
        <p:spPr bwMode="auto">
          <a:xfrm>
            <a:off x="460751" y="483519"/>
            <a:ext cx="8677275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Допуск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участников ГИА-9 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ППЭ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23529" y="1635646"/>
            <a:ext cx="8796659" cy="224895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Отсутствие документа,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 удостоверяющего личность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Обучающийся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допускается в ППЭ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Сопровождающий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заполняет форму ППЭ-20 «Акт</a:t>
            </a:r>
          </a:p>
          <a:p>
            <a:pPr algn="just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об идентификации личности участника ГИА-9» </a:t>
            </a:r>
          </a:p>
        </p:txBody>
      </p:sp>
      <p:pic>
        <p:nvPicPr>
          <p:cNvPr id="5" name="Рисунок 4" descr="паспор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1818" y="1000114"/>
            <a:ext cx="2262182" cy="169663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7213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572132" y="0"/>
            <a:ext cx="3571868" cy="1202994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</a:t>
            </a:r>
          </a:p>
          <a:p>
            <a:pPr algn="ctr"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ППЭ-20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Text Box 3"/>
          <p:cNvSpPr txBox="1">
            <a:spLocks noChangeArrowheads="1"/>
          </p:cNvSpPr>
          <p:nvPr/>
        </p:nvSpPr>
        <p:spPr bwMode="auto">
          <a:xfrm>
            <a:off x="526579" y="453004"/>
            <a:ext cx="8677275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Допуск  участников ГИА-9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ППЭ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51351" y="1113589"/>
            <a:ext cx="8496300" cy="2095062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b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Отсутствие обучающегося в списках распределения  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Обучающийся </a:t>
            </a:r>
            <a:r>
              <a:rPr lang="ru-RU" sz="2600" b="1" dirty="0">
                <a:solidFill>
                  <a:srgbClr val="00B050"/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не допускается 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в ППЭ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Руководитель </a:t>
            </a:r>
            <a:r>
              <a:rPr lang="ru-RU" sz="26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ППЭ:</a:t>
            </a:r>
          </a:p>
          <a:p>
            <a:pPr algn="just">
              <a:buClr>
                <a:schemeClr val="accent6">
                  <a:lumMod val="75000"/>
                </a:schemeClr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</a:t>
            </a:r>
            <a:r>
              <a:rPr lang="ru-RU" sz="26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заполняет форму 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ППЭ- 9 21-1 «Акт </a:t>
            </a:r>
            <a:r>
              <a:rPr lang="ru-RU" sz="26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о недопуске участника ГИА-9 в ППЭ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»</a:t>
            </a:r>
            <a:endParaRPr lang="ru-RU" sz="2600" b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ea typeface="MS Gothic" charset="-128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0034" y="3286130"/>
            <a:ext cx="8496300" cy="1694952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b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Отказ от сдачи запрещенного средства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Обучающийся </a:t>
            </a:r>
            <a:r>
              <a:rPr lang="ru-RU" sz="2600" b="1" dirty="0">
                <a:solidFill>
                  <a:srgbClr val="00B050"/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не допускается 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в ППЭ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Руководитель ППЭ составляет акт о </a:t>
            </a:r>
            <a:r>
              <a:rPr lang="ru-RU" sz="2600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недопуске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указанного участника в ППЭ (форма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ППЭ-9 21-1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2781140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7279"/>
          <a:stretch/>
        </p:blipFill>
        <p:spPr bwMode="auto">
          <a:xfrm>
            <a:off x="1357290" y="0"/>
            <a:ext cx="6858048" cy="508635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0"/>
            <a:ext cx="642942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745233" y="1203598"/>
            <a:ext cx="7840859" cy="88407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для сотрудника, осуществляющих охрану правопорядка</a:t>
            </a: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755646" y="2236657"/>
            <a:ext cx="7895669" cy="88407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для организаторов вне аудитории – дежурных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на входе в ППЭ</a:t>
            </a:r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772078" y="3301430"/>
            <a:ext cx="7939736" cy="514738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для организаторов вне аудитории – дежурных на этаже</a:t>
            </a:r>
          </a:p>
        </p:txBody>
      </p:sp>
      <p:sp>
        <p:nvSpPr>
          <p:cNvPr id="8199" name="Text Box 3"/>
          <p:cNvSpPr txBox="1">
            <a:spLocks noChangeArrowheads="1"/>
          </p:cNvSpPr>
          <p:nvPr/>
        </p:nvSpPr>
        <p:spPr bwMode="auto">
          <a:xfrm>
            <a:off x="487364" y="425054"/>
            <a:ext cx="8523287" cy="49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r>
              <a:rPr lang="ru-RU" sz="2800" b="1" i="1" dirty="0">
                <a:solidFill>
                  <a:schemeClr val="accent2"/>
                </a:solidFill>
                <a:latin typeface="Cambria" pitchFamily="18" charset="0"/>
              </a:rPr>
              <a:t>В ППЭ должны быть организованы места:</a:t>
            </a:r>
          </a:p>
        </p:txBody>
      </p:sp>
      <p:pic>
        <p:nvPicPr>
          <p:cNvPr id="10" name="Рисунок 9" descr="Рисунок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97" y="3929073"/>
            <a:ext cx="3286149" cy="121442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6" name="Text Box 6"/>
          <p:cNvSpPr txBox="1">
            <a:spLocks noChangeArrowheads="1"/>
          </p:cNvSpPr>
          <p:nvPr/>
        </p:nvSpPr>
        <p:spPr bwMode="auto">
          <a:xfrm>
            <a:off x="536143" y="452254"/>
            <a:ext cx="8548429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Допуск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участников ГИА-9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ППЭ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082553" y="3291831"/>
            <a:ext cx="7567613" cy="1695437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Пронос лекарственного средства в ППЭ </a:t>
            </a:r>
            <a:endParaRPr lang="ru-RU" sz="2400" b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  <a:p>
            <a:pPr algn="ctr"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Медицинская справка</a:t>
            </a:r>
          </a:p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Штамп и печать медицинской организации</a:t>
            </a:r>
          </a:p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Подпись и печать врача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82553" y="1210486"/>
            <a:ext cx="7567613" cy="1941173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Опоздание на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экзамен 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Обучающийся допускается в ППЭ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Руководитель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 составляет акт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о допуске указанного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участника в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 после начала экзамена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(форма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ППЭ-9 21-2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971600" y="1371601"/>
            <a:ext cx="7992888" cy="1825229"/>
            <a:chOff x="960" y="1152"/>
            <a:chExt cx="3981" cy="1533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Выдача ЭМ в аудитории</a:t>
              </a:r>
              <a:endParaRPr lang="ru-RU" sz="3600" b="1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572984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 Box 3"/>
          <p:cNvSpPr txBox="1">
            <a:spLocks noChangeArrowheads="1"/>
          </p:cNvSpPr>
          <p:nvPr/>
        </p:nvSpPr>
        <p:spPr bwMode="auto">
          <a:xfrm>
            <a:off x="598688" y="589346"/>
            <a:ext cx="8545313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Выдача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ЭМ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аудитории (ОГЭ)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15442" y="1347615"/>
            <a:ext cx="8628558" cy="3665207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Не позднее 09:45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выдать: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ответственным организаторам: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доставочные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спецпакеты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с ИК ОГЭ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дополнительные бланки ответов № 2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комплекты возвратных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спецпакетов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(по 2 на каждую аудиторию)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CD</a:t>
            </a: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-диск с записью изложения (на экзамене по русскому </a:t>
            </a: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языку)</a:t>
            </a:r>
            <a:endParaRPr lang="ru-RU" sz="2800" i="1" dirty="0" smtClean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3"/>
          <p:cNvSpPr txBox="1">
            <a:spLocks noChangeArrowheads="1"/>
          </p:cNvSpPr>
          <p:nvPr/>
        </p:nvSpPr>
        <p:spPr bwMode="auto">
          <a:xfrm>
            <a:off x="493715" y="483519"/>
            <a:ext cx="8545313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Выдача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ЭМ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аудитории (ГВЭ)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388" y="1285866"/>
            <a:ext cx="8710612" cy="3665207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</a:rPr>
              <a:t>Не позднее 09:45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выдать: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ответственным организаторам: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доставочные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спецпакеты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с комплектами бланков ГВЭ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доставочные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спецпакеты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с КИМ ГВЭ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дополнительные бланки ответов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комплекты возвратных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спецпакетов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(по 2 на каждую аудиторию)</a:t>
            </a:r>
          </a:p>
        </p:txBody>
      </p:sp>
    </p:spTree>
    <p:extLst>
      <p:ext uri="{BB962C8B-B14F-4D97-AF65-F5344CB8AC3E}">
        <p14:creationId xmlns:p14="http://schemas.microsoft.com/office/powerpoint/2010/main" xmlns="" val="33852505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98425" y="-112727"/>
            <a:ext cx="9348788" cy="757891"/>
            <a:chOff x="294" y="173"/>
            <a:chExt cx="5375" cy="1032"/>
          </a:xfrm>
        </p:grpSpPr>
        <p:pic>
          <p:nvPicPr>
            <p:cNvPr id="3174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" y="227"/>
              <a:ext cx="5375" cy="8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1749" name="Text Box 3"/>
            <p:cNvSpPr txBox="1">
              <a:spLocks noChangeArrowheads="1"/>
            </p:cNvSpPr>
            <p:nvPr/>
          </p:nvSpPr>
          <p:spPr bwMode="auto">
            <a:xfrm>
              <a:off x="325" y="173"/>
              <a:ext cx="5273" cy="1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144000" rIns="90000" bIns="1800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2800" b="1" i="1" dirty="0">
                  <a:solidFill>
                    <a:srgbClr val="FFFFFF"/>
                  </a:solidFill>
                  <a:cs typeface="Times New Roman" pitchFamily="18" charset="0"/>
                </a:rPr>
                <a:t>Форма ППЭ </a:t>
              </a:r>
              <a:r>
                <a:rPr lang="ru-RU" sz="2800" b="1" i="1" dirty="0" smtClean="0">
                  <a:solidFill>
                    <a:srgbClr val="FFFFFF"/>
                  </a:solidFill>
                  <a:cs typeface="Times New Roman" pitchFamily="18" charset="0"/>
                </a:rPr>
                <a:t>14-02 ОГЭ</a:t>
              </a:r>
              <a:endParaRPr lang="ru-RU" sz="2800" b="1" i="1" dirty="0">
                <a:solidFill>
                  <a:srgbClr val="FFFFFF"/>
                </a:solidFill>
                <a:cs typeface="Times New Roman" pitchFamily="18" charset="0"/>
              </a:endParaRPr>
            </a:p>
          </p:txBody>
        </p:sp>
      </p:grp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9" y="521052"/>
            <a:ext cx="9152278" cy="462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3143240" y="2000246"/>
            <a:ext cx="928694" cy="2357454"/>
          </a:xfrm>
          <a:prstGeom prst="rect">
            <a:avLst/>
          </a:prstGeom>
          <a:noFill/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91825" y="-53261"/>
            <a:ext cx="9348788" cy="758201"/>
            <a:chOff x="294" y="161"/>
            <a:chExt cx="5375" cy="9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" y="193"/>
              <a:ext cx="5375" cy="8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347" y="161"/>
              <a:ext cx="5273" cy="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144000" rIns="90000" bIns="1800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2800" b="1" i="1" dirty="0">
                  <a:solidFill>
                    <a:srgbClr val="FFFFFF"/>
                  </a:solidFill>
                  <a:cs typeface="Times New Roman" pitchFamily="18" charset="0"/>
                </a:rPr>
                <a:t>Форма ППЭ </a:t>
              </a:r>
              <a:r>
                <a:rPr lang="ru-RU" sz="2800" b="1" i="1" dirty="0" smtClean="0">
                  <a:solidFill>
                    <a:srgbClr val="FFFFFF"/>
                  </a:solidFill>
                  <a:cs typeface="Times New Roman" pitchFamily="18" charset="0"/>
                </a:rPr>
                <a:t>14-02 ГВЭ</a:t>
              </a:r>
              <a:endParaRPr lang="ru-RU" sz="2800" b="1" i="1" dirty="0">
                <a:solidFill>
                  <a:srgbClr val="FFFFFF"/>
                </a:solidFill>
                <a:cs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55234"/>
            <a:ext cx="9165136" cy="448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7445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971600" y="1371601"/>
            <a:ext cx="7992888" cy="1825229"/>
            <a:chOff x="960" y="1152"/>
            <a:chExt cx="3981" cy="1533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Особые ситуации</a:t>
              </a:r>
              <a:endParaRPr lang="ru-RU" sz="3600" b="1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549881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Text Box 3"/>
          <p:cNvSpPr txBox="1">
            <a:spLocks noChangeArrowheads="1"/>
          </p:cNvSpPr>
          <p:nvPr/>
        </p:nvSpPr>
        <p:spPr bwMode="auto">
          <a:xfrm>
            <a:off x="518984" y="357504"/>
            <a:ext cx="8607348" cy="1922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Удаление обучающегося с экзамена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Досрочное завершение экзамена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 объективным причинам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2800" b="1" i="1" dirty="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523876" y="1339445"/>
            <a:ext cx="8620125" cy="1756992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Руководитель ППЭ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участвует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при составлении акта об удалении участника ГИА-9 с экзамена (форма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ППЭ-21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)</a:t>
            </a:r>
          </a:p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Составляет служебную записку по факту удаления участника ГИА-9</a:t>
            </a:r>
            <a:endParaRPr lang="ru-RU" sz="2400" dirty="0" smtClean="0">
              <a:solidFill>
                <a:srgbClr val="0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21112" y="3078731"/>
            <a:ext cx="8622888" cy="2064769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Руководитель ППЭ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участвует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при составлении акта о досрочном завершении экзамена по объективным причинам (форма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ППЭ-22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)</a:t>
            </a:r>
          </a:p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Составляет служебную записку по факту досрочного завершения экзамена по объективным причинам</a:t>
            </a:r>
            <a:endParaRPr lang="ru-RU" sz="2400" dirty="0" smtClean="0">
              <a:solidFill>
                <a:srgbClr val="00000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3"/>
          <p:cNvSpPr txBox="1">
            <a:spLocks noChangeArrowheads="1"/>
          </p:cNvSpPr>
          <p:nvPr/>
        </p:nvSpPr>
        <p:spPr bwMode="auto">
          <a:xfrm>
            <a:off x="539885" y="525066"/>
            <a:ext cx="8583974" cy="11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Подача обучающимся апелляции о нарушении порядка проведения ГИА-9</a:t>
            </a: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572609" y="1995686"/>
            <a:ext cx="8518525" cy="1079884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Руководитель ППЭ должен содействовать члену ГЭК в проведении проверки изложенных фактов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556654" y="383988"/>
            <a:ext cx="8437562" cy="7217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44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Замена ИК</a:t>
            </a:r>
          </a:p>
        </p:txBody>
      </p:sp>
      <p:sp>
        <p:nvSpPr>
          <p:cNvPr id="410629" name="Text Box 5"/>
          <p:cNvSpPr txBox="1">
            <a:spLocks noChangeArrowheads="1"/>
          </p:cNvSpPr>
          <p:nvPr/>
        </p:nvSpPr>
        <p:spPr bwMode="auto">
          <a:xfrm>
            <a:off x="632619" y="1679081"/>
            <a:ext cx="8280400" cy="1868955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109865" dir="634411" algn="ctr" rotWithShape="0">
                    <a:srgbClr val="000000">
                      <a:alpha val="38034"/>
                    </a:srgbClr>
                  </a:outerShdw>
                </a:effectLst>
              </a14:hiddenEffects>
            </a:ext>
          </a:extLst>
        </p:spPr>
        <p:txBody>
          <a:bodyPr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При замене можно использовать ИК:</a:t>
            </a:r>
          </a:p>
          <a:p>
            <a:pPr marL="457200" indent="-457200" algn="l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невостребованные 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участниками экзамена в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аудиториях;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pPr marL="457200" indent="-457200" algn="l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из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резервного доставочного </a:t>
            </a:r>
            <a:r>
              <a:rPr lang="ru-RU" sz="28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спецпакета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410630" name="Text Box 6"/>
          <p:cNvSpPr txBox="1">
            <a:spLocks noChangeArrowheads="1"/>
          </p:cNvSpPr>
          <p:nvPr/>
        </p:nvSpPr>
        <p:spPr bwMode="auto">
          <a:xfrm>
            <a:off x="2843808" y="987575"/>
            <a:ext cx="4140200" cy="576293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109865" dir="634411" algn="ctr" rotWithShape="0">
                    <a:srgbClr val="000000">
                      <a:alpha val="38034"/>
                    </a:srgbClr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Служебная записка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42910" y="3571882"/>
            <a:ext cx="8280400" cy="1438068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109865" dir="634411" algn="ctr" rotWithShape="0">
                    <a:srgbClr val="000000">
                      <a:alpha val="38034"/>
                    </a:srgbClr>
                  </a:outerShdw>
                </a:effectLst>
              </a14:hiddenEffects>
            </a:ext>
          </a:extLst>
        </p:spPr>
        <p:txBody>
          <a:bodyPr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Вскрытие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резервного доставочного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спецпакета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с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ЭМ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происходит в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аудитории проведения экзамена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29019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84" y="592336"/>
            <a:ext cx="9691376" cy="488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2865711" y="837012"/>
            <a:ext cx="647700" cy="4186238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rgbClr val="FF6600"/>
            </a:solidFill>
            <a:miter lim="800000"/>
            <a:headEnd/>
            <a:tailEnd/>
          </a:ln>
          <a:effectLst/>
          <a:ex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dirty="0">
              <a:solidFill>
                <a:srgbClr val="C00000"/>
              </a:solidFill>
              <a:latin typeface="Cambria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</a:rPr>
              <a:t>В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</a:rPr>
              <a:t>Х</a:t>
            </a:r>
            <a:endParaRPr lang="ru-RU" sz="2800" b="1" dirty="0">
              <a:solidFill>
                <a:srgbClr val="C00000"/>
              </a:solidFill>
              <a:latin typeface="Cambria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C00000"/>
                </a:solidFill>
                <a:latin typeface="Cambria" pitchFamily="18" charset="0"/>
              </a:rPr>
              <a:t>О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C00000"/>
                </a:solidFill>
                <a:latin typeface="Cambria" pitchFamily="18" charset="0"/>
              </a:rPr>
              <a:t>Д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dirty="0">
              <a:solidFill>
                <a:srgbClr val="C00000"/>
              </a:solidFill>
              <a:latin typeface="Cambria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dirty="0">
                <a:solidFill>
                  <a:srgbClr val="C00000"/>
                </a:solidFill>
                <a:latin typeface="Cambria" pitchFamily="18" charset="0"/>
              </a:rPr>
              <a:t>В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800" b="1" dirty="0">
              <a:solidFill>
                <a:srgbClr val="C00000"/>
              </a:solidFill>
              <a:latin typeface="Cambria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>
                <a:solidFill>
                  <a:srgbClr val="C00000"/>
                </a:solidFill>
                <a:latin typeface="Cambria" pitchFamily="18" charset="0"/>
              </a:rPr>
              <a:t>П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>
                <a:solidFill>
                  <a:srgbClr val="C00000"/>
                </a:solidFill>
                <a:latin typeface="Cambria" pitchFamily="18" charset="0"/>
              </a:rPr>
              <a:t>П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>
                <a:solidFill>
                  <a:srgbClr val="C00000"/>
                </a:solidFill>
                <a:latin typeface="Cambria" pitchFamily="18" charset="0"/>
              </a:rPr>
              <a:t>Э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200" b="1" dirty="0">
              <a:solidFill>
                <a:srgbClr val="008000"/>
              </a:solidFill>
            </a:endParaRP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285720" y="857238"/>
            <a:ext cx="2498725" cy="1243013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rgbClr val="FF66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Помещения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для личных вещей</a:t>
            </a:r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285720" y="2357436"/>
            <a:ext cx="2500330" cy="1188244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rgbClr val="FF66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Помещение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для сопровождающих</a:t>
            </a:r>
          </a:p>
        </p:txBody>
      </p:sp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4305300" y="976314"/>
            <a:ext cx="2040732" cy="1243013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rgbClr val="FF66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Помещение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для медработника</a:t>
            </a:r>
          </a:p>
        </p:txBody>
      </p:sp>
      <p:sp>
        <p:nvSpPr>
          <p:cNvPr id="9223" name="Rectangle 6"/>
          <p:cNvSpPr>
            <a:spLocks noChangeArrowheads="1"/>
          </p:cNvSpPr>
          <p:nvPr/>
        </p:nvSpPr>
        <p:spPr bwMode="auto">
          <a:xfrm>
            <a:off x="4286248" y="3643320"/>
            <a:ext cx="2071702" cy="1243013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rgbClr val="FF66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Помещение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для инструктажа</a:t>
            </a:r>
          </a:p>
        </p:txBody>
      </p:sp>
      <p:sp>
        <p:nvSpPr>
          <p:cNvPr id="9224" name="Rectangle 7"/>
          <p:cNvSpPr>
            <a:spLocks noChangeArrowheads="1"/>
          </p:cNvSpPr>
          <p:nvPr/>
        </p:nvSpPr>
        <p:spPr bwMode="auto">
          <a:xfrm>
            <a:off x="4286248" y="2285998"/>
            <a:ext cx="2071702" cy="1247774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rgbClr val="FF66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Помещение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для общественных </a:t>
            </a: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</a:rPr>
              <a:t>наблюдателей</a:t>
            </a:r>
            <a:endParaRPr lang="ru-RU" sz="20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9225" name="Rectangle 8"/>
          <p:cNvSpPr>
            <a:spLocks noChangeArrowheads="1"/>
          </p:cNvSpPr>
          <p:nvPr/>
        </p:nvSpPr>
        <p:spPr bwMode="auto">
          <a:xfrm>
            <a:off x="6593534" y="837012"/>
            <a:ext cx="2376487" cy="1774030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rgbClr val="FF66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8000"/>
                </a:solidFill>
              </a:rPr>
              <a:t>Аудитории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8000"/>
                </a:solidFill>
              </a:rPr>
              <a:t> для участников ГИА-9</a:t>
            </a:r>
          </a:p>
        </p:txBody>
      </p:sp>
      <p:sp>
        <p:nvSpPr>
          <p:cNvPr id="9226" name="Rectangle 9"/>
          <p:cNvSpPr>
            <a:spLocks noChangeArrowheads="1"/>
          </p:cNvSpPr>
          <p:nvPr/>
        </p:nvSpPr>
        <p:spPr bwMode="auto">
          <a:xfrm>
            <a:off x="6572264" y="3571882"/>
            <a:ext cx="2407621" cy="1416710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rgbClr val="FF66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 smtClean="0">
              <a:solidFill>
                <a:srgbClr val="002060"/>
              </a:solidFill>
              <a:latin typeface="Cambria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</a:rPr>
              <a:t>Помещение 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для руководителя ППЭ</a:t>
            </a:r>
          </a:p>
        </p:txBody>
      </p:sp>
      <p:sp>
        <p:nvSpPr>
          <p:cNvPr id="9227" name="Rectangle 10"/>
          <p:cNvSpPr>
            <a:spLocks noChangeArrowheads="1"/>
          </p:cNvSpPr>
          <p:nvPr/>
        </p:nvSpPr>
        <p:spPr bwMode="auto">
          <a:xfrm>
            <a:off x="6708575" y="942378"/>
            <a:ext cx="2376489" cy="1749031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rgbClr val="FF66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8000"/>
                </a:solidFill>
              </a:rPr>
              <a:t>Аудитории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8000"/>
                </a:solidFill>
              </a:rPr>
              <a:t> для участников ГИА-9</a:t>
            </a:r>
          </a:p>
        </p:txBody>
      </p:sp>
      <p:sp>
        <p:nvSpPr>
          <p:cNvPr id="9228" name="Rectangle 11"/>
          <p:cNvSpPr>
            <a:spLocks noChangeArrowheads="1"/>
          </p:cNvSpPr>
          <p:nvPr/>
        </p:nvSpPr>
        <p:spPr bwMode="auto">
          <a:xfrm>
            <a:off x="6799065" y="1004889"/>
            <a:ext cx="2257426" cy="1779986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rgbClr val="FF66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</a:rPr>
              <a:t>Аудитории</a:t>
            </a:r>
            <a:endParaRPr lang="ru-RU" sz="2000" b="1" dirty="0">
              <a:solidFill>
                <a:srgbClr val="002060"/>
              </a:solidFill>
              <a:latin typeface="Cambria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для участников ГИА-9</a:t>
            </a:r>
          </a:p>
        </p:txBody>
      </p:sp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004888"/>
            <a:ext cx="288924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85720" y="3786196"/>
            <a:ext cx="2491512" cy="118824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360">
            <a:solidFill>
              <a:srgbClr val="FF66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Помещение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 для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представителей СМИ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39465" y="175612"/>
            <a:ext cx="8713788" cy="76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Схема ППЭ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7072330" y="3571882"/>
            <a:ext cx="1625824" cy="390247"/>
          </a:xfrm>
          <a:prstGeom prst="rect">
            <a:avLst/>
          </a:prstGeom>
          <a:solidFill>
            <a:srgbClr val="FFFFCC"/>
          </a:solidFill>
          <a:ln w="9360">
            <a:solidFill>
              <a:srgbClr val="FF66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</a:rPr>
              <a:t>Вещи</a:t>
            </a:r>
            <a:endParaRPr lang="ru-RU" sz="2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6818112" y="1004890"/>
            <a:ext cx="2257426" cy="592931"/>
          </a:xfrm>
          <a:prstGeom prst="rect">
            <a:avLst/>
          </a:prstGeom>
          <a:solidFill>
            <a:srgbClr val="FFFFCC"/>
          </a:solidFill>
          <a:ln w="9360">
            <a:solidFill>
              <a:srgbClr val="FF66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Закрыта справочно-познавательная информация</a:t>
            </a:r>
            <a:endParaRPr lang="ru-RU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21" name="Рисунок 1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131" y="2387218"/>
            <a:ext cx="16605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 descr="Аудитория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2350" y="2285998"/>
            <a:ext cx="1771650" cy="12668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673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357159" y="321453"/>
            <a:ext cx="8786841" cy="998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/>
            <a:r>
              <a:rPr lang="ru-RU" sz="23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Организация экзамена для обучающихся, отказавшихся дать согласие на обработку персональных данных</a:t>
            </a:r>
            <a:endParaRPr lang="ru-RU" sz="23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425723" y="1232072"/>
            <a:ext cx="8718277" cy="3911428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457200" indent="-457200" algn="l" eaLnBrk="1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Руководитель ППЭ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день экзамена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получает выписку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из протокола ГЭК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 распределении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обучающихся, отказавшихся дать согласие на обработку персональных данных,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 аудиториям и местам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.</a:t>
            </a:r>
          </a:p>
          <a:p>
            <a:pPr marL="457200" indent="-457200" algn="l" eaLnBrk="1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Организатор в аудитории:</a:t>
            </a:r>
          </a:p>
          <a:p>
            <a:pPr marL="457200" indent="-457200" algn="l" eaLnBrk="1" hangingPunct="1"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выдает ЭМ –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обычным порядком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  <a:p>
            <a:pPr marL="457200" indent="-457200" algn="l" eaLnBrk="1" hangingPunct="1"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вырезает штрих-код и </a:t>
            </a:r>
            <a:r>
              <a:rPr lang="en-US" sz="24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QR-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код</a:t>
            </a:r>
          </a:p>
          <a:p>
            <a:pPr marL="457200" indent="-457200" eaLnBrk="1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После окончания экзамена  упаковывает:  бланки ответов, КИМ, черновики –</a:t>
            </a:r>
          </a:p>
          <a:p>
            <a:pPr algn="l" eaLnBrk="1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отдельный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индивидуальный возвратный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спецпакет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43318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66922" y="339509"/>
            <a:ext cx="8640960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Индивидуальные возвратные </a:t>
            </a:r>
            <a:r>
              <a:rPr lang="ru-RU" sz="2800" b="1" i="1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спецпакеты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896196"/>
            <a:ext cx="8534181" cy="4247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353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907757" y="1371601"/>
            <a:ext cx="6048621" cy="1826420"/>
            <a:chOff x="1465" y="1152"/>
            <a:chExt cx="3477" cy="1534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" y="1152"/>
              <a:ext cx="3301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465" y="1221"/>
              <a:ext cx="3361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Прием ЭМ</a:t>
              </a:r>
              <a:endParaRPr lang="ru-RU" sz="3600" b="1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41485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6" name="Text Box 3"/>
          <p:cNvSpPr txBox="1">
            <a:spLocks noChangeArrowheads="1"/>
          </p:cNvSpPr>
          <p:nvPr/>
        </p:nvSpPr>
        <p:spPr bwMode="auto">
          <a:xfrm>
            <a:off x="479035" y="267495"/>
            <a:ext cx="8456459" cy="92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Прием материалов из аудиторий (ОГЭ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)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8942" name="Text Box 6"/>
          <p:cNvSpPr txBox="1">
            <a:spLocks noChangeArrowheads="1"/>
          </p:cNvSpPr>
          <p:nvPr/>
        </p:nvSpPr>
        <p:spPr bwMode="auto">
          <a:xfrm>
            <a:off x="4406900" y="1101329"/>
            <a:ext cx="2228850" cy="606027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Использованные КИМ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406108" y="2227661"/>
            <a:ext cx="2259806" cy="628651"/>
            <a:chOff x="2760" y="2080"/>
            <a:chExt cx="1417" cy="528"/>
          </a:xfrm>
        </p:grpSpPr>
        <p:pic>
          <p:nvPicPr>
            <p:cNvPr id="34833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2080"/>
              <a:ext cx="1342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8940" name="Text Box 9"/>
            <p:cNvSpPr txBox="1">
              <a:spLocks noChangeArrowheads="1"/>
            </p:cNvSpPr>
            <p:nvPr/>
          </p:nvSpPr>
          <p:spPr bwMode="auto">
            <a:xfrm>
              <a:off x="2760" y="2122"/>
              <a:ext cx="1404" cy="457"/>
            </a:xfrm>
            <a:prstGeom prst="rect">
              <a:avLst/>
            </a:prstGeom>
            <a:solidFill>
              <a:srgbClr val="CCCCFF"/>
            </a:solidFill>
            <a:ln w="9360">
              <a:solidFill>
                <a:srgbClr val="CC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ru-RU" sz="1800" dirty="0" smtClean="0">
                  <a:solidFill>
                    <a:schemeClr val="accent2">
                      <a:lumMod val="75000"/>
                    </a:schemeClr>
                  </a:solidFill>
                  <a:latin typeface="Cambria" pitchFamily="18" charset="0"/>
                  <a:cs typeface="Times New Roman" pitchFamily="18" charset="0"/>
                </a:rPr>
                <a:t>Неиспользованные ИК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378325" y="4316016"/>
            <a:ext cx="4737100" cy="701278"/>
            <a:chOff x="4249" y="1529"/>
            <a:chExt cx="1437" cy="589"/>
          </a:xfrm>
        </p:grpSpPr>
        <p:pic>
          <p:nvPicPr>
            <p:cNvPr id="34829" name="Picture 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9" y="1529"/>
              <a:ext cx="1438" cy="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8934" name="Text Box 18"/>
            <p:cNvSpPr txBox="1">
              <a:spLocks noChangeArrowheads="1"/>
            </p:cNvSpPr>
            <p:nvPr/>
          </p:nvSpPr>
          <p:spPr bwMode="auto">
            <a:xfrm>
              <a:off x="4263" y="1576"/>
              <a:ext cx="1411" cy="51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ru-RU" sz="1800" dirty="0" smtClean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ru-RU" sz="2800" dirty="0" smtClean="0">
                  <a:solidFill>
                    <a:schemeClr val="accent2">
                      <a:lumMod val="75000"/>
                    </a:schemeClr>
                  </a:solidFill>
                  <a:cs typeface="Times New Roman" pitchFamily="18" charset="0"/>
                </a:rPr>
                <a:t>Заполненные формы ППЭ </a:t>
              </a:r>
            </a:p>
          </p:txBody>
        </p:sp>
      </p:grpSp>
      <p:sp>
        <p:nvSpPr>
          <p:cNvPr id="38921" name="Rectangle 25"/>
          <p:cNvSpPr>
            <a:spLocks noChangeArrowheads="1"/>
          </p:cNvSpPr>
          <p:nvPr/>
        </p:nvSpPr>
        <p:spPr bwMode="auto">
          <a:xfrm>
            <a:off x="539750" y="2800350"/>
            <a:ext cx="3671888" cy="1931640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Бланки ответов №2  и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дополнительные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бланки ответов № 2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(запечатанные в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возвратный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спецпакет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)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  <p:sp>
        <p:nvSpPr>
          <p:cNvPr id="38924" name="Rectangle 30"/>
          <p:cNvSpPr>
            <a:spLocks noChangeArrowheads="1"/>
          </p:cNvSpPr>
          <p:nvPr/>
        </p:nvSpPr>
        <p:spPr bwMode="auto">
          <a:xfrm>
            <a:off x="520700" y="1343026"/>
            <a:ext cx="3671888" cy="1246585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Бланки ответов №1 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   (запечатанные в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возвратный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спецпакет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)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4408489" y="1730574"/>
            <a:ext cx="2247900" cy="491729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Замененные ИК</a:t>
            </a: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4408489" y="3555207"/>
            <a:ext cx="2247900" cy="491729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Черновики</a:t>
            </a: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6838678" y="1104900"/>
            <a:ext cx="2210073" cy="962794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CD диск  с изложением 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(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русский язык)</a:t>
            </a:r>
            <a:endParaRPr lang="ru-RU" sz="2000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406108" y="2856311"/>
            <a:ext cx="2247900" cy="651543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Неиспользованные доп. бланки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21450"/>
            <a:ext cx="9108504" cy="5143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 bwMode="auto">
          <a:xfrm>
            <a:off x="4150296" y="519522"/>
            <a:ext cx="1717848" cy="378042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 bwMode="auto">
          <a:xfrm>
            <a:off x="7559824" y="489738"/>
            <a:ext cx="1584176" cy="685800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613693" y="421110"/>
            <a:ext cx="8066087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Коррекция персональных данных</a:t>
            </a:r>
            <a:endParaRPr lang="en-US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849166"/>
            <a:ext cx="8677628" cy="429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вал 9"/>
          <p:cNvSpPr/>
          <p:nvPr/>
        </p:nvSpPr>
        <p:spPr bwMode="auto">
          <a:xfrm>
            <a:off x="971600" y="2327284"/>
            <a:ext cx="918356" cy="200025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4427984" y="2327284"/>
            <a:ext cx="918356" cy="200025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1050186" y="3049030"/>
            <a:ext cx="1656184" cy="308538"/>
          </a:xfrm>
          <a:prstGeom prst="ellipse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4510811" y="2786064"/>
            <a:ext cx="1656184" cy="357190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 bwMode="auto">
          <a:xfrm>
            <a:off x="4286248" y="3071816"/>
            <a:ext cx="1656184" cy="238255"/>
          </a:xfrm>
          <a:prstGeom prst="ellipse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 bwMode="auto">
          <a:xfrm>
            <a:off x="2705665" y="3609297"/>
            <a:ext cx="918356" cy="248337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6317957" y="3593851"/>
            <a:ext cx="918356" cy="263783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3516594" y="4047170"/>
            <a:ext cx="936104" cy="225179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7020272" y="4065705"/>
            <a:ext cx="936104" cy="225179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 bwMode="auto">
          <a:xfrm>
            <a:off x="1000100" y="2928940"/>
            <a:ext cx="1656184" cy="219330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47489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3" y="999210"/>
            <a:ext cx="8188863" cy="414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28596" y="535767"/>
            <a:ext cx="4357718" cy="57629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Форма ППЭ 12-04 МАШ </a:t>
            </a: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7215206" y="2143122"/>
            <a:ext cx="1500198" cy="2089562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47489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773" y="0"/>
            <a:ext cx="9176773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60232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6643702" y="1"/>
            <a:ext cx="2500298" cy="48605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ППЭ-9 11-01</a:t>
            </a:r>
            <a:endParaRPr lang="ru-RU" sz="2400" b="1" i="1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>
            <a:spLocks noChangeArrowheads="1"/>
          </p:cNvSpPr>
          <p:nvPr/>
        </p:nvSpPr>
        <p:spPr bwMode="auto">
          <a:xfrm>
            <a:off x="508000" y="357172"/>
            <a:ext cx="863600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Требования к подготовке ППЭ</a:t>
            </a:r>
          </a:p>
        </p:txBody>
      </p:sp>
      <p:sp>
        <p:nvSpPr>
          <p:cNvPr id="10244" name="Text Box 8"/>
          <p:cNvSpPr txBox="1">
            <a:spLocks noChangeArrowheads="1"/>
          </p:cNvSpPr>
          <p:nvPr/>
        </p:nvSpPr>
        <p:spPr bwMode="auto">
          <a:xfrm>
            <a:off x="642910" y="928676"/>
            <a:ext cx="8064896" cy="1345735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just" eaLnBrk="1" hangingPunct="1"/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Все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помещения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и оборудованные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места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должны быть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обозначены табличками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с указанием названия помещения</a:t>
            </a:r>
          </a:p>
        </p:txBody>
      </p: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642910" y="2285998"/>
            <a:ext cx="8058119" cy="1745844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just" eaLnBrk="1" hangingPunct="1"/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коридорах/рекреациях должны быть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указатели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с номерами аудиторий и названиями помещений. </a:t>
            </a:r>
          </a:p>
          <a:p>
            <a:pPr algn="just" eaLnBrk="1" hangingPunct="1"/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Подготовлены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ограничительные ленты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с табличкой «Прохода нет»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42910" y="4071948"/>
            <a:ext cx="8058119" cy="945625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just" eaLnBrk="1" hangingPunct="1"/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Размещена информация о запрещении </a:t>
            </a:r>
          </a:p>
          <a:p>
            <a:pPr algn="just" eaLnBrk="1" hangingPunct="1"/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иметь при себе средства связи</a:t>
            </a:r>
            <a:endParaRPr lang="ru-RU" sz="26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Запрет-пользования-телефон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4071948"/>
            <a:ext cx="1071570" cy="92867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481015" y="515541"/>
            <a:ext cx="8437563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-1"/>
            <a:ext cx="5288601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5286380" y="-772"/>
            <a:ext cx="3832906" cy="1246585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Служебная записка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по поводу претензии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по содержанию КИМ 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8242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 bwMode="auto">
          <a:xfrm>
            <a:off x="2975467" y="1867669"/>
            <a:ext cx="914400" cy="1099058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4" name="Text Box 3"/>
          <p:cNvSpPr txBox="1">
            <a:spLocks noChangeArrowheads="1"/>
          </p:cNvSpPr>
          <p:nvPr/>
        </p:nvSpPr>
        <p:spPr bwMode="auto">
          <a:xfrm>
            <a:off x="590707" y="553472"/>
            <a:ext cx="8456459" cy="722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Прием материалов из аудиторий ГВЭ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2400" b="1" i="1" dirty="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38942" name="Text Box 6"/>
          <p:cNvSpPr txBox="1">
            <a:spLocks noChangeArrowheads="1"/>
          </p:cNvSpPr>
          <p:nvPr/>
        </p:nvSpPr>
        <p:spPr bwMode="auto">
          <a:xfrm>
            <a:off x="4184478" y="1297617"/>
            <a:ext cx="2370198" cy="685709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Использованные КИМ</a:t>
            </a:r>
          </a:p>
        </p:txBody>
      </p:sp>
      <p:sp>
        <p:nvSpPr>
          <p:cNvPr id="38940" name="Text Box 9"/>
          <p:cNvSpPr txBox="1">
            <a:spLocks noChangeArrowheads="1"/>
          </p:cNvSpPr>
          <p:nvPr/>
        </p:nvSpPr>
        <p:spPr bwMode="auto">
          <a:xfrm>
            <a:off x="6604991" y="1458934"/>
            <a:ext cx="2464869" cy="544116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Неиспользованные бланки</a:t>
            </a:r>
          </a:p>
        </p:txBody>
      </p:sp>
      <p:sp>
        <p:nvSpPr>
          <p:cNvPr id="38936" name="Text Box 15"/>
          <p:cNvSpPr txBox="1">
            <a:spLocks noChangeArrowheads="1"/>
          </p:cNvSpPr>
          <p:nvPr/>
        </p:nvSpPr>
        <p:spPr bwMode="auto">
          <a:xfrm>
            <a:off x="6724649" y="3000378"/>
            <a:ext cx="2419351" cy="844162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Неиспользованные  доп. бланки ответов 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406900" y="4192191"/>
            <a:ext cx="4737100" cy="701278"/>
            <a:chOff x="4249" y="1529"/>
            <a:chExt cx="1437" cy="589"/>
          </a:xfrm>
        </p:grpSpPr>
        <p:pic>
          <p:nvPicPr>
            <p:cNvPr id="36879" name="Picture 1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9" y="1529"/>
              <a:ext cx="1438" cy="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8934" name="Text Box 18"/>
            <p:cNvSpPr txBox="1">
              <a:spLocks noChangeArrowheads="1"/>
            </p:cNvSpPr>
            <p:nvPr/>
          </p:nvSpPr>
          <p:spPr bwMode="auto">
            <a:xfrm>
              <a:off x="4263" y="1576"/>
              <a:ext cx="1411" cy="51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ru-RU" sz="1800" dirty="0" smtClean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ru-RU" sz="2800" dirty="0" smtClean="0">
                  <a:solidFill>
                    <a:schemeClr val="accent2">
                      <a:lumMod val="75000"/>
                    </a:schemeClr>
                  </a:solidFill>
                  <a:cs typeface="Times New Roman" pitchFamily="18" charset="0"/>
                </a:rPr>
                <a:t>Заполненные формы ППЭ</a:t>
              </a:r>
            </a:p>
          </p:txBody>
        </p:sp>
      </p:grpSp>
      <p:sp>
        <p:nvSpPr>
          <p:cNvPr id="38921" name="Rectangle 25"/>
          <p:cNvSpPr>
            <a:spLocks noChangeArrowheads="1"/>
          </p:cNvSpPr>
          <p:nvPr/>
        </p:nvSpPr>
        <p:spPr bwMode="auto">
          <a:xfrm>
            <a:off x="440896" y="2630350"/>
            <a:ext cx="3671888" cy="1889522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rgbClr val="000000"/>
              </a:solidFill>
              <a:ea typeface="MS Gothic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Бланки ответов и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 дополнительные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бланки ответов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(запечатанные в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возвратный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спецпакет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)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</a:endParaRPr>
          </a:p>
        </p:txBody>
      </p:sp>
      <p:sp>
        <p:nvSpPr>
          <p:cNvPr id="38924" name="Rectangle 30"/>
          <p:cNvSpPr>
            <a:spLocks noChangeArrowheads="1"/>
          </p:cNvSpPr>
          <p:nvPr/>
        </p:nvSpPr>
        <p:spPr bwMode="auto">
          <a:xfrm>
            <a:off x="454781" y="1232743"/>
            <a:ext cx="3671888" cy="1218009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Бланки регистрации 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    (запечатанные в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возвратный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спецпакет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)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4196835" y="2055212"/>
            <a:ext cx="2370198" cy="587976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Замененные бланки</a:t>
            </a: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4209192" y="3387618"/>
            <a:ext cx="2370198" cy="491729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Черновики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4184478" y="2747676"/>
            <a:ext cx="2371846" cy="491728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Замененные КИМ 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6627815" y="2089001"/>
            <a:ext cx="2419351" cy="544116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Неиспользованные КИМ</a:t>
            </a:r>
          </a:p>
        </p:txBody>
      </p:sp>
    </p:spTree>
    <p:extLst>
      <p:ext uri="{BB962C8B-B14F-4D97-AF65-F5344CB8AC3E}">
        <p14:creationId xmlns:p14="http://schemas.microsoft.com/office/powerpoint/2010/main" xmlns="" val="20466039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48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74040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539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8276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613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5807676" y="0"/>
            <a:ext cx="3336324" cy="1053136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Сопроводительный бланк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к ЭМ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ППЭ-9 11-01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32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9345"/>
            <a:ext cx="9144000" cy="455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1" y="0"/>
            <a:ext cx="9144000" cy="594067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ППЭ-14-02 ГВЭ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992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043610" y="1371601"/>
            <a:ext cx="6912769" cy="1826420"/>
            <a:chOff x="1465" y="1152"/>
            <a:chExt cx="3477" cy="1534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" y="1152"/>
              <a:ext cx="3301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465" y="1221"/>
              <a:ext cx="3361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Оформление форм ППЭ</a:t>
              </a:r>
              <a:endParaRPr lang="ru-RU" sz="3600" b="1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41106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68" y="696503"/>
            <a:ext cx="8861133" cy="375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Овал 7"/>
          <p:cNvSpPr/>
          <p:nvPr/>
        </p:nvSpPr>
        <p:spPr bwMode="auto">
          <a:xfrm>
            <a:off x="142844" y="1178709"/>
            <a:ext cx="9001156" cy="642942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134606" y="1982387"/>
            <a:ext cx="9001156" cy="910834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357158" y="3964791"/>
            <a:ext cx="9001156" cy="642942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98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20788</TotalTime>
  <Words>3023</Words>
  <Application>Microsoft Office PowerPoint</Application>
  <PresentationFormat>Экран (16:9)</PresentationFormat>
  <Paragraphs>689</Paragraphs>
  <Slides>112</Slides>
  <Notes>106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112</vt:i4>
      </vt:variant>
    </vt:vector>
  </HeadingPairs>
  <TitlesOfParts>
    <vt:vector size="114" baseType="lpstr"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Прием ЭМ в ППЭ</vt:lpstr>
      <vt:lpstr>Слайд 38</vt:lpstr>
      <vt:lpstr>Сейф-пакет  с ЭМ   ОГЭ</vt:lpstr>
      <vt:lpstr>Слайд 40</vt:lpstr>
      <vt:lpstr>Слайд 41</vt:lpstr>
      <vt:lpstr>Слайд 42</vt:lpstr>
      <vt:lpstr>Учет расходования дополнительных бланков ответов №2 ОГЭ в основной период</vt:lpstr>
      <vt:lpstr>Слайд 44</vt:lpstr>
      <vt:lpstr>Сейфпакет  с ЭМ   ГВЭ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Платон</dc:creator>
  <cp:lastModifiedBy>Tim</cp:lastModifiedBy>
  <cp:revision>1276</cp:revision>
  <cp:lastPrinted>2019-03-22T13:41:56Z</cp:lastPrinted>
  <dcterms:created xsi:type="dcterms:W3CDTF">1601-01-01T00:00:00Z</dcterms:created>
  <dcterms:modified xsi:type="dcterms:W3CDTF">2020-04-29T10:55:39Z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