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44"/>
  </p:notesMasterIdLst>
  <p:handoutMasterIdLst>
    <p:handoutMasterId r:id="rId45"/>
  </p:handoutMasterIdLst>
  <p:sldIdLst>
    <p:sldId id="256" r:id="rId2"/>
    <p:sldId id="419" r:id="rId3"/>
    <p:sldId id="420" r:id="rId4"/>
    <p:sldId id="437" r:id="rId5"/>
    <p:sldId id="439" r:id="rId6"/>
    <p:sldId id="440" r:id="rId7"/>
    <p:sldId id="441" r:id="rId8"/>
    <p:sldId id="442" r:id="rId9"/>
    <p:sldId id="443" r:id="rId10"/>
    <p:sldId id="444" r:id="rId11"/>
    <p:sldId id="445" r:id="rId12"/>
    <p:sldId id="390" r:id="rId13"/>
    <p:sldId id="432" r:id="rId14"/>
    <p:sldId id="436" r:id="rId15"/>
    <p:sldId id="423" r:id="rId16"/>
    <p:sldId id="424" r:id="rId17"/>
    <p:sldId id="425" r:id="rId18"/>
    <p:sldId id="426" r:id="rId19"/>
    <p:sldId id="427" r:id="rId20"/>
    <p:sldId id="428" r:id="rId21"/>
    <p:sldId id="429" r:id="rId22"/>
    <p:sldId id="430" r:id="rId23"/>
    <p:sldId id="446" r:id="rId24"/>
    <p:sldId id="431" r:id="rId25"/>
    <p:sldId id="447" r:id="rId26"/>
    <p:sldId id="448" r:id="rId27"/>
    <p:sldId id="450" r:id="rId28"/>
    <p:sldId id="449" r:id="rId29"/>
    <p:sldId id="451" r:id="rId30"/>
    <p:sldId id="452" r:id="rId31"/>
    <p:sldId id="287" r:id="rId32"/>
    <p:sldId id="454" r:id="rId33"/>
    <p:sldId id="455" r:id="rId34"/>
    <p:sldId id="408" r:id="rId35"/>
    <p:sldId id="409" r:id="rId36"/>
    <p:sldId id="411" r:id="rId37"/>
    <p:sldId id="412" r:id="rId38"/>
    <p:sldId id="415" r:id="rId39"/>
    <p:sldId id="416" r:id="rId40"/>
    <p:sldId id="458" r:id="rId41"/>
    <p:sldId id="459" r:id="rId42"/>
    <p:sldId id="363" r:id="rId43"/>
  </p:sldIdLst>
  <p:sldSz cx="9144000" cy="5143500" type="screen16x9"/>
  <p:notesSz cx="6797675" cy="9928225"/>
  <p:defaultTextStyle>
    <a:defPPr>
      <a:defRPr lang="en-GB"/>
    </a:defPPr>
    <a:lvl1pPr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1pPr>
    <a:lvl2pPr marL="742950" indent="-285750"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2pPr>
    <a:lvl3pPr marL="1143000" indent="-228600"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3pPr>
    <a:lvl4pPr marL="1600200" indent="-228600"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4pPr>
    <a:lvl5pPr marL="2057400" indent="-228600"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5pPr>
    <a:lvl6pPr marL="2286000" algn="l" defTabSz="914400" rtl="0" eaLnBrk="1" latinLnBrk="0" hangingPunct="1">
      <a:defRPr sz="1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6pPr>
    <a:lvl7pPr marL="2743200" algn="l" defTabSz="914400" rtl="0" eaLnBrk="1" latinLnBrk="0" hangingPunct="1">
      <a:defRPr sz="1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7pPr>
    <a:lvl8pPr marL="3200400" algn="l" defTabSz="914400" rtl="0" eaLnBrk="1" latinLnBrk="0" hangingPunct="1">
      <a:defRPr sz="1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8pPr>
    <a:lvl9pPr marL="3657600" algn="l" defTabSz="914400" rtl="0" eaLnBrk="1" latinLnBrk="0" hangingPunct="1">
      <a:defRPr sz="1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FF6600"/>
    <a:srgbClr val="006600"/>
    <a:srgbClr val="009900"/>
    <a:srgbClr val="FFFFCC"/>
    <a:srgbClr val="FFCCFF"/>
    <a:srgbClr val="99FFCC"/>
    <a:srgbClr val="99FF99"/>
    <a:srgbClr val="FFFFFF"/>
    <a:srgbClr val="FF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65" autoAdjust="0"/>
    <p:restoredTop sz="89371" autoAdjust="0"/>
  </p:normalViewPr>
  <p:slideViewPr>
    <p:cSldViewPr>
      <p:cViewPr>
        <p:scale>
          <a:sx n="80" d="100"/>
          <a:sy n="80" d="100"/>
        </p:scale>
        <p:origin x="-2526" y="-1038"/>
      </p:cViewPr>
      <p:guideLst>
        <p:guide orient="horz" pos="162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836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BC12F5C-03CF-4AE6-9197-D0BF4491A416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1275" y="942975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27C271E-8076-4999-BD80-C750CF7648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74655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1"/>
          <p:cNvSpPr>
            <a:spLocks noChangeArrowheads="1"/>
          </p:cNvSpPr>
          <p:nvPr/>
        </p:nvSpPr>
        <p:spPr bwMode="auto">
          <a:xfrm>
            <a:off x="0" y="0"/>
            <a:ext cx="6797675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891" name="AutoShape 2"/>
          <p:cNvSpPr>
            <a:spLocks noChangeArrowheads="1"/>
          </p:cNvSpPr>
          <p:nvPr/>
        </p:nvSpPr>
        <p:spPr bwMode="auto">
          <a:xfrm>
            <a:off x="0" y="0"/>
            <a:ext cx="6797675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892" name="AutoShape 3"/>
          <p:cNvSpPr>
            <a:spLocks noChangeArrowheads="1"/>
          </p:cNvSpPr>
          <p:nvPr/>
        </p:nvSpPr>
        <p:spPr bwMode="auto">
          <a:xfrm>
            <a:off x="0" y="0"/>
            <a:ext cx="6797675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893" name="AutoShape 4"/>
          <p:cNvSpPr>
            <a:spLocks noChangeArrowheads="1"/>
          </p:cNvSpPr>
          <p:nvPr/>
        </p:nvSpPr>
        <p:spPr bwMode="auto">
          <a:xfrm>
            <a:off x="0" y="0"/>
            <a:ext cx="6799263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894" name="AutoShape 5"/>
          <p:cNvSpPr>
            <a:spLocks noChangeArrowheads="1"/>
          </p:cNvSpPr>
          <p:nvPr/>
        </p:nvSpPr>
        <p:spPr bwMode="auto">
          <a:xfrm>
            <a:off x="0" y="0"/>
            <a:ext cx="6799263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895" name="AutoShape 6"/>
          <p:cNvSpPr>
            <a:spLocks noChangeArrowheads="1"/>
          </p:cNvSpPr>
          <p:nvPr/>
        </p:nvSpPr>
        <p:spPr bwMode="auto">
          <a:xfrm>
            <a:off x="0" y="0"/>
            <a:ext cx="6799263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896" name="AutoShape 7"/>
          <p:cNvSpPr>
            <a:spLocks noChangeArrowheads="1"/>
          </p:cNvSpPr>
          <p:nvPr/>
        </p:nvSpPr>
        <p:spPr bwMode="auto">
          <a:xfrm>
            <a:off x="0" y="0"/>
            <a:ext cx="6799263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897" name="AutoShape 8"/>
          <p:cNvSpPr>
            <a:spLocks noChangeArrowheads="1"/>
          </p:cNvSpPr>
          <p:nvPr/>
        </p:nvSpPr>
        <p:spPr bwMode="auto">
          <a:xfrm>
            <a:off x="0" y="0"/>
            <a:ext cx="6799263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898" name="AutoShape 9"/>
          <p:cNvSpPr>
            <a:spLocks noChangeArrowheads="1"/>
          </p:cNvSpPr>
          <p:nvPr/>
        </p:nvSpPr>
        <p:spPr bwMode="auto">
          <a:xfrm>
            <a:off x="0" y="0"/>
            <a:ext cx="6799263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899" name="AutoShape 10"/>
          <p:cNvSpPr>
            <a:spLocks noChangeArrowheads="1"/>
          </p:cNvSpPr>
          <p:nvPr/>
        </p:nvSpPr>
        <p:spPr bwMode="auto">
          <a:xfrm>
            <a:off x="0" y="0"/>
            <a:ext cx="6799263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900" name="AutoShape 11"/>
          <p:cNvSpPr>
            <a:spLocks noChangeArrowheads="1"/>
          </p:cNvSpPr>
          <p:nvPr/>
        </p:nvSpPr>
        <p:spPr bwMode="auto">
          <a:xfrm>
            <a:off x="0" y="0"/>
            <a:ext cx="6799263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901" name="AutoShape 12"/>
          <p:cNvSpPr>
            <a:spLocks noChangeArrowheads="1"/>
          </p:cNvSpPr>
          <p:nvPr/>
        </p:nvSpPr>
        <p:spPr bwMode="auto">
          <a:xfrm>
            <a:off x="0" y="0"/>
            <a:ext cx="6799263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902" name="AutoShape 13"/>
          <p:cNvSpPr>
            <a:spLocks noChangeArrowheads="1"/>
          </p:cNvSpPr>
          <p:nvPr/>
        </p:nvSpPr>
        <p:spPr bwMode="auto">
          <a:xfrm>
            <a:off x="0" y="0"/>
            <a:ext cx="6799263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903" name="Text Box 14"/>
          <p:cNvSpPr txBox="1">
            <a:spLocks noChangeArrowheads="1"/>
          </p:cNvSpPr>
          <p:nvPr/>
        </p:nvSpPr>
        <p:spPr bwMode="auto">
          <a:xfrm>
            <a:off x="0" y="0"/>
            <a:ext cx="294640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904" name="Text Box 15"/>
          <p:cNvSpPr txBox="1">
            <a:spLocks noChangeArrowheads="1"/>
          </p:cNvSpPr>
          <p:nvPr/>
        </p:nvSpPr>
        <p:spPr bwMode="auto">
          <a:xfrm>
            <a:off x="3851275" y="0"/>
            <a:ext cx="294640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905" name="Rectangle 1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71438" y="720725"/>
            <a:ext cx="6635750" cy="37338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89" name="Rectangle 17"/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16463"/>
            <a:ext cx="5419725" cy="444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37907" name="Text Box 18"/>
          <p:cNvSpPr txBox="1">
            <a:spLocks noChangeArrowheads="1"/>
          </p:cNvSpPr>
          <p:nvPr/>
        </p:nvSpPr>
        <p:spPr bwMode="auto">
          <a:xfrm>
            <a:off x="0" y="9428163"/>
            <a:ext cx="2946400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sldNum"/>
          </p:nvPr>
        </p:nvSpPr>
        <p:spPr bwMode="auto">
          <a:xfrm>
            <a:off x="3851275" y="9429750"/>
            <a:ext cx="292576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5BC29CB0-500E-429B-91C7-6DE7FE9E1A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636542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856B00E5-A79A-49CC-8402-3EBCE6FD4C3B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1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38915" name="Text Box 1"/>
          <p:cNvSpPr txBox="1">
            <a:spLocks noChangeArrowheads="1"/>
          </p:cNvSpPr>
          <p:nvPr/>
        </p:nvSpPr>
        <p:spPr bwMode="auto">
          <a:xfrm>
            <a:off x="1133475" y="744538"/>
            <a:ext cx="4532313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6463"/>
            <a:ext cx="5421313" cy="4448175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04730425-8427-4580-8172-D0395A0F40A1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10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898526" y="720727"/>
            <a:ext cx="4987925" cy="37401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6464"/>
            <a:ext cx="5421313" cy="4448174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04730425-8427-4580-8172-D0395A0F40A1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11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898526" y="720727"/>
            <a:ext cx="4987925" cy="37401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6464"/>
            <a:ext cx="5421313" cy="4448174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145A1D6D-F7B0-4527-A613-8DCD574A6B85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12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898525" y="720725"/>
            <a:ext cx="4987925" cy="3740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6463"/>
            <a:ext cx="5421313" cy="4448175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dirty="0" smtClean="0"/>
              <a:t>Результаты ГИА-9 признаются удовлетворительными с случае, если участник ГИА-9 по сдаваемым учебным предметам набрал  минимальное количество первичных баллов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145A1D6D-F7B0-4527-A613-8DCD574A6B85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13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898526" y="720727"/>
            <a:ext cx="4987925" cy="37401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6464"/>
            <a:ext cx="5421313" cy="4448174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145A1D6D-F7B0-4527-A613-8DCD574A6B85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14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898526" y="720727"/>
            <a:ext cx="4987925" cy="37401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6464"/>
            <a:ext cx="5421313" cy="4448174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145A1D6D-F7B0-4527-A613-8DCD574A6B85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15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898526" y="720727"/>
            <a:ext cx="4987925" cy="37401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6464"/>
            <a:ext cx="5421313" cy="4448174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145A1D6D-F7B0-4527-A613-8DCD574A6B85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16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898526" y="720727"/>
            <a:ext cx="4987925" cy="37401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6464"/>
            <a:ext cx="5421313" cy="4448174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145A1D6D-F7B0-4527-A613-8DCD574A6B85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17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898526" y="720727"/>
            <a:ext cx="4987925" cy="37401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6464"/>
            <a:ext cx="5421313" cy="4448174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04730425-8427-4580-8172-D0395A0F40A1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18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898526" y="720727"/>
            <a:ext cx="4987925" cy="37401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6464"/>
            <a:ext cx="5421313" cy="4448174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04730425-8427-4580-8172-D0395A0F40A1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19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898526" y="720727"/>
            <a:ext cx="4987925" cy="37401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6464"/>
            <a:ext cx="5421313" cy="4448174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145A1D6D-F7B0-4527-A613-8DCD574A6B85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2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898526" y="720727"/>
            <a:ext cx="4987925" cy="37401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6464"/>
            <a:ext cx="5421313" cy="4448174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200" kern="1200" dirty="0">
              <a:solidFill>
                <a:srgbClr val="000000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04730425-8427-4580-8172-D0395A0F40A1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20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898526" y="720727"/>
            <a:ext cx="4987925" cy="37401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6464"/>
            <a:ext cx="5421313" cy="4448174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C1BBDE17-83B4-4518-A02A-AEE7118432D0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21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898526" y="720727"/>
            <a:ext cx="4987925" cy="37401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6464"/>
            <a:ext cx="5421313" cy="4448174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algn="r" eaLnBrk="1" hangingPunct="1"/>
            <a:fld id="{BCDF7401-47F0-46A9-AF67-67E761FAF6FF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algn="r" eaLnBrk="1" hangingPunct="1"/>
              <a:t>22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59395" name="Text Box 1"/>
          <p:cNvSpPr txBox="1">
            <a:spLocks noChangeArrowheads="1"/>
          </p:cNvSpPr>
          <p:nvPr/>
        </p:nvSpPr>
        <p:spPr bwMode="auto">
          <a:xfrm>
            <a:off x="898894" y="721252"/>
            <a:ext cx="4985758" cy="373844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59396" name="Rectangle 2"/>
          <p:cNvSpPr>
            <a:spLocks noGrp="1" noChangeArrowheads="1"/>
          </p:cNvSpPr>
          <p:nvPr>
            <p:ph type="body"/>
          </p:nvPr>
        </p:nvSpPr>
        <p:spPr>
          <a:xfrm>
            <a:off x="679334" y="4717126"/>
            <a:ext cx="5424879" cy="4448104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000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14AF6033-4B3C-4827-BB05-FB28C275D9DD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23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46083" name="Text Box 1"/>
          <p:cNvSpPr txBox="1">
            <a:spLocks noChangeArrowheads="1"/>
          </p:cNvSpPr>
          <p:nvPr/>
        </p:nvSpPr>
        <p:spPr bwMode="auto">
          <a:xfrm>
            <a:off x="898526" y="720727"/>
            <a:ext cx="4987925" cy="37401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2" y="4716464"/>
            <a:ext cx="5426075" cy="4451349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4F544A16-A480-476D-8355-5EB181796C22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24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47107" name="Text Box 1"/>
          <p:cNvSpPr txBox="1">
            <a:spLocks noChangeArrowheads="1"/>
          </p:cNvSpPr>
          <p:nvPr/>
        </p:nvSpPr>
        <p:spPr bwMode="auto">
          <a:xfrm>
            <a:off x="898526" y="720727"/>
            <a:ext cx="4987925" cy="37401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2" y="4716464"/>
            <a:ext cx="5426075" cy="4451349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438A684E-E6D2-4687-A130-C03E3AE520C8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25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48131" name="Text Box 1"/>
          <p:cNvSpPr txBox="1">
            <a:spLocks noChangeArrowheads="1"/>
          </p:cNvSpPr>
          <p:nvPr/>
        </p:nvSpPr>
        <p:spPr bwMode="auto">
          <a:xfrm>
            <a:off x="898526" y="720727"/>
            <a:ext cx="4987925" cy="37401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6464"/>
            <a:ext cx="5421313" cy="4448174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438A684E-E6D2-4687-A130-C03E3AE520C8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26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48131" name="Text Box 1"/>
          <p:cNvSpPr txBox="1">
            <a:spLocks noChangeArrowheads="1"/>
          </p:cNvSpPr>
          <p:nvPr/>
        </p:nvSpPr>
        <p:spPr bwMode="auto">
          <a:xfrm>
            <a:off x="898526" y="720727"/>
            <a:ext cx="4987925" cy="37401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6464"/>
            <a:ext cx="5421313" cy="4448174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69982C58-7B91-483A-B6D8-7CA3F2518F1D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27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49155" name="Text Box 1"/>
          <p:cNvSpPr txBox="1">
            <a:spLocks noChangeArrowheads="1"/>
          </p:cNvSpPr>
          <p:nvPr/>
        </p:nvSpPr>
        <p:spPr bwMode="auto">
          <a:xfrm>
            <a:off x="898526" y="720727"/>
            <a:ext cx="4987925" cy="37401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6464"/>
            <a:ext cx="5421313" cy="4448174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69982C58-7B91-483A-B6D8-7CA3F2518F1D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28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49155" name="Text Box 1"/>
          <p:cNvSpPr txBox="1">
            <a:spLocks noChangeArrowheads="1"/>
          </p:cNvSpPr>
          <p:nvPr/>
        </p:nvSpPr>
        <p:spPr bwMode="auto">
          <a:xfrm>
            <a:off x="898526" y="720727"/>
            <a:ext cx="4987925" cy="37401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6464"/>
            <a:ext cx="5421313" cy="4448174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CF3315D8-3DE6-491A-9A4D-95A013355F51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29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898526" y="720727"/>
            <a:ext cx="4987925" cy="37401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2" y="4716464"/>
            <a:ext cx="5426075" cy="4451349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145A1D6D-F7B0-4527-A613-8DCD574A6B85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3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898526" y="720727"/>
            <a:ext cx="4987925" cy="37401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6464"/>
            <a:ext cx="5421313" cy="4448174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CF3315D8-3DE6-491A-9A4D-95A013355F51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30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898526" y="720727"/>
            <a:ext cx="4987925" cy="37401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2" y="4716464"/>
            <a:ext cx="5426075" cy="4451349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C7C78479-DFB6-43BF-AE25-77D8B6689CA4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31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51203" name="Text Box 1"/>
          <p:cNvSpPr txBox="1">
            <a:spLocks noChangeArrowheads="1"/>
          </p:cNvSpPr>
          <p:nvPr/>
        </p:nvSpPr>
        <p:spPr bwMode="auto">
          <a:xfrm>
            <a:off x="898525" y="720725"/>
            <a:ext cx="4987925" cy="3740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6463"/>
            <a:ext cx="5426075" cy="4451350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/>
              <a:t>Организатор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C7C78479-DFB6-43BF-AE25-77D8B6689CA4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32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51203" name="Text Box 1"/>
          <p:cNvSpPr txBox="1">
            <a:spLocks noChangeArrowheads="1"/>
          </p:cNvSpPr>
          <p:nvPr/>
        </p:nvSpPr>
        <p:spPr bwMode="auto">
          <a:xfrm>
            <a:off x="898525" y="720725"/>
            <a:ext cx="4987925" cy="3740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6463"/>
            <a:ext cx="5426075" cy="4451350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/>
              <a:t>Организатор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C7C78479-DFB6-43BF-AE25-77D8B6689CA4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33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51203" name="Text Box 1"/>
          <p:cNvSpPr txBox="1">
            <a:spLocks noChangeArrowheads="1"/>
          </p:cNvSpPr>
          <p:nvPr/>
        </p:nvSpPr>
        <p:spPr bwMode="auto">
          <a:xfrm>
            <a:off x="898525" y="720725"/>
            <a:ext cx="4987925" cy="3740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6463"/>
            <a:ext cx="5426075" cy="4451350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/>
              <a:t>Организатор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7E0E6806-E697-4A7F-B92A-F5F27C4FB989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34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53251" name="Text Box 1"/>
          <p:cNvSpPr txBox="1">
            <a:spLocks noChangeArrowheads="1"/>
          </p:cNvSpPr>
          <p:nvPr/>
        </p:nvSpPr>
        <p:spPr bwMode="auto">
          <a:xfrm>
            <a:off x="1133475" y="736600"/>
            <a:ext cx="4532313" cy="3740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6463"/>
            <a:ext cx="5416550" cy="4440237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438" y="720725"/>
            <a:ext cx="6635750" cy="3733800"/>
          </a:xfrm>
          <a:ln/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dirty="0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CEFCC36B-A63A-468E-8D19-33C2924515FC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35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3D9FC0A9-6484-4A05-A425-66A054DFBB3F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36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55299" name="Text Box 1"/>
          <p:cNvSpPr txBox="1">
            <a:spLocks noChangeArrowheads="1"/>
          </p:cNvSpPr>
          <p:nvPr/>
        </p:nvSpPr>
        <p:spPr bwMode="auto">
          <a:xfrm>
            <a:off x="1133475" y="715963"/>
            <a:ext cx="4514850" cy="3740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6463"/>
            <a:ext cx="5416550" cy="4440237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ru-RU" sz="2400" dirty="0" smtClean="0">
              <a:ea typeface="MS Gothic" pitchFamily="49" charset="-128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ru-RU" sz="2400" dirty="0" smtClean="0">
              <a:ea typeface="MS Gothic" pitchFamily="49" charset="-128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ru-RU" sz="2400" dirty="0" smtClean="0">
              <a:ea typeface="MS Gothic" pitchFamily="49" charset="-128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ru-RU" sz="2400" dirty="0" smtClean="0">
              <a:ea typeface="MS Gothic" pitchFamily="49" charset="-128"/>
              <a:cs typeface="Times New Roman" pitchFamily="18" charset="0"/>
            </a:endParaRPr>
          </a:p>
          <a:p>
            <a:endParaRPr lang="ru-RU" dirty="0" smtClean="0">
              <a:ea typeface="MS Gothic" pitchFamily="49" charset="-128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D7263E05-F9B7-4487-8685-3F46C624683D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37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56323" name="Text Box 1"/>
          <p:cNvSpPr txBox="1">
            <a:spLocks noChangeArrowheads="1"/>
          </p:cNvSpPr>
          <p:nvPr/>
        </p:nvSpPr>
        <p:spPr bwMode="auto">
          <a:xfrm>
            <a:off x="1133475" y="715963"/>
            <a:ext cx="4514850" cy="3740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6463"/>
            <a:ext cx="5416550" cy="4440237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>
              <a:ea typeface="MS Gothic" pitchFamily="49" charset="-128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7EA25073-92E4-41CA-8E8F-BC07A9E1582D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38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57347" name="Text Box 1"/>
          <p:cNvSpPr txBox="1">
            <a:spLocks noChangeArrowheads="1"/>
          </p:cNvSpPr>
          <p:nvPr/>
        </p:nvSpPr>
        <p:spPr bwMode="auto">
          <a:xfrm>
            <a:off x="898525" y="720725"/>
            <a:ext cx="4987925" cy="3740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6463"/>
            <a:ext cx="5421313" cy="4448175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dirty="0" smtClean="0"/>
              <a:t>В тот же день в конфликтную комиссию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BB84EA2A-065D-4065-BF4C-A800F9AD6312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39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58371" name="Text Box 1"/>
          <p:cNvSpPr txBox="1">
            <a:spLocks noChangeArrowheads="1"/>
          </p:cNvSpPr>
          <p:nvPr/>
        </p:nvSpPr>
        <p:spPr bwMode="auto">
          <a:xfrm>
            <a:off x="898525" y="720725"/>
            <a:ext cx="4987925" cy="3740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6463"/>
            <a:ext cx="5421313" cy="4448175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04730425-8427-4580-8172-D0395A0F40A1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4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898526" y="720727"/>
            <a:ext cx="4987925" cy="37401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6464"/>
            <a:ext cx="5421313" cy="4448174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BB84EA2A-065D-4065-BF4C-A800F9AD6312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40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58371" name="Text Box 1"/>
          <p:cNvSpPr txBox="1">
            <a:spLocks noChangeArrowheads="1"/>
          </p:cNvSpPr>
          <p:nvPr/>
        </p:nvSpPr>
        <p:spPr bwMode="auto">
          <a:xfrm>
            <a:off x="898525" y="720725"/>
            <a:ext cx="4987925" cy="3740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6463"/>
            <a:ext cx="5421313" cy="4448175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CBCACCC3-AAAA-4CF1-966B-7FFDF2C233AA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42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72707" name="Text Box 1"/>
          <p:cNvSpPr txBox="1">
            <a:spLocks noChangeArrowheads="1"/>
          </p:cNvSpPr>
          <p:nvPr/>
        </p:nvSpPr>
        <p:spPr bwMode="auto">
          <a:xfrm>
            <a:off x="1133475" y="744538"/>
            <a:ext cx="4533900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2708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6463"/>
            <a:ext cx="5416550" cy="4440237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04730425-8427-4580-8172-D0395A0F40A1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5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898526" y="720727"/>
            <a:ext cx="4987925" cy="37401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6464"/>
            <a:ext cx="5421313" cy="4448174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04730425-8427-4580-8172-D0395A0F40A1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6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898526" y="720727"/>
            <a:ext cx="4987925" cy="37401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6464"/>
            <a:ext cx="5421313" cy="4448174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04730425-8427-4580-8172-D0395A0F40A1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7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898526" y="720727"/>
            <a:ext cx="4987925" cy="37401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6464"/>
            <a:ext cx="5421313" cy="4448174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04730425-8427-4580-8172-D0395A0F40A1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8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898526" y="720727"/>
            <a:ext cx="4987925" cy="37401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6464"/>
            <a:ext cx="5421313" cy="4448174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04730425-8427-4580-8172-D0395A0F40A1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9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898526" y="720727"/>
            <a:ext cx="4987925" cy="37401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6464"/>
            <a:ext cx="5421313" cy="4448174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2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0966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50877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67513" y="347664"/>
            <a:ext cx="2127250" cy="42314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2" y="347664"/>
            <a:ext cx="6234114" cy="423148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42974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1" y="347664"/>
            <a:ext cx="8513764" cy="107513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81001" y="1600200"/>
            <a:ext cx="8513764" cy="2978944"/>
          </a:xfrm>
        </p:spPr>
        <p:txBody>
          <a:bodyPr/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="" xmlns:p14="http://schemas.microsoft.com/office/powerpoint/2010/main" val="2291793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49578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029833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2" y="1600200"/>
            <a:ext cx="4179888" cy="29789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3289" y="1600200"/>
            <a:ext cx="4181476" cy="29789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1680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4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9346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94235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847221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2" y="204789"/>
            <a:ext cx="5111749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088541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928223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00B0F0"/>
            </a:gs>
            <a:gs pos="50000">
              <a:srgbClr val="FFFFFF"/>
            </a:gs>
            <a:gs pos="100000">
              <a:srgbClr val="3399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0195" b="5769"/>
          <a:stretch>
            <a:fillRect/>
          </a:stretch>
        </p:blipFill>
        <p:spPr bwMode="auto">
          <a:xfrm>
            <a:off x="1066800" y="0"/>
            <a:ext cx="7543801" cy="425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 t="20195" b="576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1" name="Line 2"/>
          <p:cNvSpPr>
            <a:spLocks noChangeShapeType="1"/>
          </p:cNvSpPr>
          <p:nvPr/>
        </p:nvSpPr>
        <p:spPr bwMode="auto">
          <a:xfrm>
            <a:off x="0" y="457201"/>
            <a:ext cx="9144000" cy="1191"/>
          </a:xfrm>
          <a:prstGeom prst="line">
            <a:avLst/>
          </a:prstGeom>
          <a:noFill/>
          <a:ln w="76320">
            <a:solidFill>
              <a:srgbClr val="FF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2" name="Line 3"/>
          <p:cNvSpPr>
            <a:spLocks noChangeShapeType="1"/>
          </p:cNvSpPr>
          <p:nvPr/>
        </p:nvSpPr>
        <p:spPr bwMode="auto">
          <a:xfrm>
            <a:off x="304801" y="0"/>
            <a:ext cx="1588" cy="5143500"/>
          </a:xfrm>
          <a:prstGeom prst="line">
            <a:avLst/>
          </a:prstGeom>
          <a:noFill/>
          <a:ln w="38160">
            <a:solidFill>
              <a:srgbClr val="FF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3" name="Line 4"/>
          <p:cNvSpPr>
            <a:spLocks noChangeShapeType="1"/>
          </p:cNvSpPr>
          <p:nvPr/>
        </p:nvSpPr>
        <p:spPr bwMode="auto">
          <a:xfrm>
            <a:off x="457201" y="171450"/>
            <a:ext cx="1588" cy="4572000"/>
          </a:xfrm>
          <a:prstGeom prst="line">
            <a:avLst/>
          </a:prstGeom>
          <a:noFill/>
          <a:ln w="28440">
            <a:solidFill>
              <a:srgbClr val="FF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81001" y="347664"/>
            <a:ext cx="8513764" cy="1075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55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1" y="1600200"/>
            <a:ext cx="8513764" cy="2978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Times New Roman" pitchFamily="18" charset="0"/>
          <a:ea typeface="MS Gothic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Times New Roman" pitchFamily="18" charset="0"/>
          <a:ea typeface="MS Gothic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Times New Roman" pitchFamily="18" charset="0"/>
          <a:ea typeface="MS Gothic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Times New Roman" pitchFamily="18" charset="0"/>
          <a:ea typeface="MS Gothic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Times New Roman" pitchFamily="18" charset="0"/>
          <a:ea typeface="MS Gothic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Times New Roman" pitchFamily="18" charset="0"/>
          <a:ea typeface="MS Gothic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Times New Roman" pitchFamily="18" charset="0"/>
          <a:ea typeface="MS Gothic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Times New Roman" pitchFamily="18" charset="0"/>
          <a:ea typeface="MS Gothic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714348" y="2571750"/>
            <a:ext cx="8077200" cy="1241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ru-RU" sz="4000" b="1" smtClean="0"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</a:rPr>
              <a:t/>
            </a:r>
            <a:br>
              <a:rPr lang="ru-RU" sz="4000" b="1" smtClean="0"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</a:rPr>
            </a:br>
            <a:r>
              <a:rPr lang="ru-RU" sz="3600" b="1" smtClean="0"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</a:rPr>
              <a:t/>
            </a:r>
            <a:br>
              <a:rPr lang="ru-RU" sz="3600" b="1" smtClean="0"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</a:rPr>
            </a:br>
            <a:endParaRPr lang="ru-RU" sz="3600" b="1" smtClean="0">
              <a:effectLst>
                <a:outerShdw blurRad="38100" dist="38100" dir="2700000" algn="tl">
                  <a:srgbClr val="FFFFFF"/>
                </a:outerShdw>
              </a:effectLst>
              <a:ea typeface="+mn-ea"/>
            </a:endParaRP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419476" y="4286250"/>
            <a:ext cx="54959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Смирнова Марина Владимировна, главный специалист ГУ ЯО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ЦОиККО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1219201" y="1257301"/>
            <a:ext cx="7391401" cy="526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785786" y="500049"/>
            <a:ext cx="7391401" cy="3187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Государственная итоговая аттестация по образовательным программам основного общего </a:t>
            </a:r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образования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в 2020 </a:t>
            </a:r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году</a:t>
            </a:r>
          </a:p>
          <a:p>
            <a:pPr eaLnBrk="1" hangingPunct="1">
              <a:spcAft>
                <a:spcPts val="600"/>
              </a:spcAft>
              <a:defRPr/>
            </a:pPr>
            <a:endParaRPr lang="ru-RU" sz="3000" b="1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Порядок ГИА-9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293006" y="208117"/>
            <a:ext cx="8661401" cy="837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Конфликтная  комиссия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026" y="878774"/>
            <a:ext cx="8894599" cy="3482057"/>
          </a:xfrm>
          <a:prstGeom prst="rect">
            <a:avLst/>
          </a:prstGeom>
          <a:gradFill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принимает и рассматривает апелляции участников 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ГИА-9 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по вопросам нарушения Порядка, а также о несогласии с выставленными баллами;</a:t>
            </a:r>
          </a:p>
          <a:p>
            <a:pPr marL="285750" indent="-285750"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по представлению председателя ПК привлекает к рассмотрению апелляции о несогласии с выставленными баллами эксперта ПК по соответствующему учебному предмету для установления правильности оценивания ответов на задания ЭР, предусматривающие развернутый ответ участника экзамена, подавшего указанную апелляцию;</a:t>
            </a:r>
          </a:p>
          <a:p>
            <a:pPr marL="285750" indent="-285750"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принимает по результатам рассмотрения апелляции решение об удовлетворении или отклонении апелляции участника 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ГИА-9;</a:t>
            </a:r>
            <a:endParaRPr lang="ru-RU" sz="1800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  <a:p>
            <a:pPr marL="285750" indent="-285750"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информирует участников 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ГИА-9 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и (или) их родителей (законных представителей), а также 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ГЭК 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о принятых решениях не позднее трех рабочих дней со дня принятия соответствующих решений</a:t>
            </a:r>
          </a:p>
          <a:p>
            <a:pPr algn="just">
              <a:buClr>
                <a:schemeClr val="accent6">
                  <a:lumMod val="75000"/>
                </a:schemeClr>
              </a:buClr>
            </a:pP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0026" y="4425310"/>
            <a:ext cx="8952019" cy="776622"/>
          </a:xfrm>
          <a:prstGeom prst="rect">
            <a:avLst/>
          </a:prstGeom>
          <a:gradFill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Председатель КК</a:t>
            </a:r>
          </a:p>
          <a:p>
            <a:pPr algn="just">
              <a:buClr>
                <a:schemeClr val="accent6">
                  <a:lumMod val="75000"/>
                </a:schemeClr>
              </a:buClr>
            </a:pPr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Осуществляет общее руководство и координацию деятельности КК</a:t>
            </a:r>
            <a:endParaRPr lang="ru-RU" sz="2200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  <a:p>
            <a:pPr algn="just">
              <a:buClr>
                <a:schemeClr val="accent6">
                  <a:lumMod val="75000"/>
                </a:schemeClr>
              </a:buClr>
            </a:pP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92983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257380" y="172492"/>
            <a:ext cx="8661401" cy="837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Содействие проведению экзамена. ОО и МОУО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026" y="771550"/>
            <a:ext cx="8894599" cy="4371950"/>
          </a:xfrm>
          <a:prstGeom prst="rect">
            <a:avLst/>
          </a:prstGeom>
          <a:gradFill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направляют своих работников для работы в качестве руководителей и организаторов ППЭ, членов 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ГЭК, ПК, КК, 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технических 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специалистов, специалистов по проведению инструктажа и обеспечению лабораторных работ, 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ассистентов, 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экзаменаторов-собеседников, экспертов, оценивающих выполнение лабораторных работ по химии, 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и осуществляют контроль за участием своих работников в проведении 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ГИА-9;</a:t>
            </a:r>
            <a:endParaRPr lang="ru-RU" sz="1800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  <a:p>
            <a:pPr marL="285750" indent="-285750"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под подпись информируют работников о сроках, местах и порядке проведения 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ГИА-9, 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необходимости соблюдения порядка проведения ГИА и об ответственности за нарушение Порядка;</a:t>
            </a:r>
          </a:p>
          <a:p>
            <a:pPr marL="285750" indent="-285750"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под подпись информируют участников ГИА-9 и их родителей (законных представителей) </a:t>
            </a:r>
            <a:r>
              <a:rPr lang="ru-RU" sz="1800" dirty="0" smtClean="0">
                <a:solidFill>
                  <a:srgbClr val="2D2DB9">
                    <a:lumMod val="75000"/>
                  </a:srgbClr>
                </a:solidFill>
                <a:latin typeface="Cambria" pitchFamily="18" charset="0"/>
              </a:rPr>
              <a:t>о </a:t>
            </a:r>
            <a:r>
              <a:rPr lang="ru-RU" sz="1800" dirty="0">
                <a:solidFill>
                  <a:srgbClr val="2D2DB9">
                    <a:lumMod val="75000"/>
                  </a:srgbClr>
                </a:solidFill>
                <a:latin typeface="Cambria" pitchFamily="18" charset="0"/>
              </a:rPr>
              <a:t>сроках, местах и порядке проведения </a:t>
            </a:r>
            <a:r>
              <a:rPr lang="ru-RU" sz="1800" dirty="0" smtClean="0">
                <a:solidFill>
                  <a:srgbClr val="2D2DB9">
                    <a:lumMod val="75000"/>
                  </a:srgbClr>
                </a:solidFill>
                <a:latin typeface="Cambria" pitchFamily="18" charset="0"/>
              </a:rPr>
              <a:t>ГИА-9, в том числе об основаниях для удаления из ППЭ, о порядке подачи апелляций, о времени и месте ознакомления с результатами, а также о результатах ГИА-9, полученных участником ГИА-9;</a:t>
            </a:r>
          </a:p>
          <a:p>
            <a:pPr marL="285750" indent="-285750"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1800" dirty="0" smtClean="0">
                <a:solidFill>
                  <a:srgbClr val="2D2DB9">
                    <a:lumMod val="75000"/>
                  </a:srgbClr>
                </a:solidFill>
                <a:latin typeface="Cambria" pitchFamily="18" charset="0"/>
              </a:rPr>
              <a:t>вносят </a:t>
            </a:r>
            <a:r>
              <a:rPr lang="ru-RU" sz="1800" dirty="0">
                <a:solidFill>
                  <a:srgbClr val="2D2DB9">
                    <a:lumMod val="75000"/>
                  </a:srgbClr>
                </a:solidFill>
                <a:latin typeface="Cambria" pitchFamily="18" charset="0"/>
              </a:rPr>
              <a:t>сведения в РИС в порядке, устанавливаемом Правительством Российской Федерации;</a:t>
            </a:r>
          </a:p>
          <a:p>
            <a:pPr marL="285750" indent="-285750"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43042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251523" y="481013"/>
            <a:ext cx="8892478" cy="492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Формы 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проведения 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ГИА-9 и участники ГИА-9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574748" y="1010274"/>
            <a:ext cx="3817938" cy="648997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r>
              <a:rPr lang="ru-RU" sz="2800" b="1">
                <a:solidFill>
                  <a:srgbClr val="C00000"/>
                </a:solidFill>
                <a:latin typeface="Cambria" pitchFamily="18" charset="0"/>
              </a:rPr>
              <a:t>Русский язык</a:t>
            </a:r>
            <a:endParaRPr lang="ru-RU" sz="2800">
              <a:solidFill>
                <a:schemeClr val="accent2"/>
              </a:solidFill>
              <a:latin typeface="Cambria" pitchFamily="18" charset="0"/>
            </a:endParaRPr>
          </a:p>
        </p:txBody>
      </p:sp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2935881" y="1851670"/>
            <a:ext cx="3956050" cy="2988098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2</a:t>
            </a:r>
            <a:r>
              <a:rPr lang="ru-RU" sz="2400" b="1" dirty="0" smtClean="0">
                <a:solidFill>
                  <a:srgbClr val="C00000"/>
                </a:solidFill>
              </a:rPr>
              <a:t> предмета по выбору: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Литература, Физика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Химия, Биология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География, История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Обществознание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Иностранные языки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Информатика и ИКТ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102" name="Text Box 7"/>
          <p:cNvSpPr txBox="1">
            <a:spLocks noChangeArrowheads="1"/>
          </p:cNvSpPr>
          <p:nvPr/>
        </p:nvSpPr>
        <p:spPr bwMode="auto">
          <a:xfrm>
            <a:off x="5202145" y="1003217"/>
            <a:ext cx="3817938" cy="648997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r>
              <a:rPr lang="ru-RU" sz="2800" b="1">
                <a:solidFill>
                  <a:srgbClr val="C00000"/>
                </a:solidFill>
                <a:latin typeface="Cambria" pitchFamily="18" charset="0"/>
              </a:rPr>
              <a:t>Математика</a:t>
            </a:r>
            <a:endParaRPr lang="ru-RU" sz="2800">
              <a:solidFill>
                <a:schemeClr val="accent2"/>
              </a:solidFill>
              <a:latin typeface="Cambria" pitchFamily="18" charset="0"/>
            </a:endParaRPr>
          </a:p>
        </p:txBody>
      </p:sp>
      <p:sp>
        <p:nvSpPr>
          <p:cNvPr id="4104" name="Text Box 7"/>
          <p:cNvSpPr txBox="1">
            <a:spLocks noChangeArrowheads="1"/>
          </p:cNvSpPr>
          <p:nvPr/>
        </p:nvSpPr>
        <p:spPr bwMode="auto">
          <a:xfrm>
            <a:off x="755652" y="2362520"/>
            <a:ext cx="1933575" cy="648997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ОГЭ</a:t>
            </a:r>
          </a:p>
        </p:txBody>
      </p:sp>
      <p:sp>
        <p:nvSpPr>
          <p:cNvPr id="4105" name="Text Box 7"/>
          <p:cNvSpPr txBox="1">
            <a:spLocks noChangeArrowheads="1"/>
          </p:cNvSpPr>
          <p:nvPr/>
        </p:nvSpPr>
        <p:spPr bwMode="auto">
          <a:xfrm>
            <a:off x="7100449" y="2489899"/>
            <a:ext cx="1828800" cy="648997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ГВЭ</a:t>
            </a:r>
          </a:p>
        </p:txBody>
      </p:sp>
    </p:spTree>
    <p:extLst>
      <p:ext uri="{BB962C8B-B14F-4D97-AF65-F5344CB8AC3E}">
        <p14:creationId xmlns="" xmlns:p14="http://schemas.microsoft.com/office/powerpoint/2010/main" val="26978043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415927" y="384574"/>
            <a:ext cx="8721724" cy="492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Формы проведения ГИА-9 и участники ГИА-9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4102" name="Text Box 7"/>
          <p:cNvSpPr txBox="1">
            <a:spLocks noChangeArrowheads="1"/>
          </p:cNvSpPr>
          <p:nvPr/>
        </p:nvSpPr>
        <p:spPr bwMode="auto">
          <a:xfrm>
            <a:off x="4733928" y="1830877"/>
            <a:ext cx="4340212" cy="648997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r>
              <a:rPr lang="ru-RU" sz="2800" b="1" dirty="0" smtClean="0">
                <a:solidFill>
                  <a:srgbClr val="009900"/>
                </a:solidFill>
                <a:latin typeface="Cambria" pitchFamily="18" charset="0"/>
              </a:rPr>
              <a:t>Экстерны</a:t>
            </a:r>
            <a:endParaRPr lang="ru-RU" sz="2800" dirty="0">
              <a:solidFill>
                <a:srgbClr val="009900"/>
              </a:solidFill>
              <a:latin typeface="Cambria" pitchFamily="18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87129" y="1832952"/>
            <a:ext cx="4268068" cy="648997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Обучающиеся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449048" y="3309879"/>
            <a:ext cx="4680667" cy="1695437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Участники ГИА-9 с ОВЗ, </a:t>
            </a:r>
          </a:p>
          <a:p>
            <a:pPr eaLnBrk="1" hangingPunct="1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с инвалидностью, </a:t>
            </a:r>
          </a:p>
          <a:p>
            <a:pPr eaLnBrk="1" hangingPunct="1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выбравшие для  сдачи только</a:t>
            </a:r>
          </a:p>
          <a:p>
            <a:pPr eaLnBrk="1" hangingPunct="1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2400" b="1" dirty="0" smtClean="0">
                <a:solidFill>
                  <a:srgbClr val="009900"/>
                </a:solidFill>
                <a:latin typeface="Cambria" pitchFamily="18" charset="0"/>
              </a:rPr>
              <a:t>обязательные экзамены</a:t>
            </a:r>
            <a:endParaRPr lang="ru-RU" sz="2400" b="1" dirty="0">
              <a:solidFill>
                <a:srgbClr val="009900"/>
              </a:solidFill>
              <a:latin typeface="Cambria" pitchFamily="18" charset="0"/>
            </a:endParaRPr>
          </a:p>
        </p:txBody>
      </p:sp>
      <p:sp>
        <p:nvSpPr>
          <p:cNvPr id="2" name="Овал 1"/>
          <p:cNvSpPr/>
          <p:nvPr/>
        </p:nvSpPr>
        <p:spPr bwMode="auto">
          <a:xfrm>
            <a:off x="2185588" y="915591"/>
            <a:ext cx="4851298" cy="6858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800" b="1" dirty="0">
                <a:solidFill>
                  <a:srgbClr val="C00000"/>
                </a:solidFill>
                <a:latin typeface="Cambria" pitchFamily="18" charset="0"/>
              </a:rPr>
              <a:t>Участники </a:t>
            </a:r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</a:rPr>
              <a:t>ГИА-9:</a:t>
            </a:r>
            <a:endParaRPr lang="ru-RU" sz="2800" dirty="0">
              <a:solidFill>
                <a:schemeClr val="accent2"/>
              </a:solidFill>
              <a:latin typeface="Cambria" pitchFamily="18" charset="0"/>
            </a:endParaRPr>
          </a:p>
        </p:txBody>
      </p:sp>
      <p:sp>
        <p:nvSpPr>
          <p:cNvPr id="12" name="Овал 11"/>
          <p:cNvSpPr/>
          <p:nvPr/>
        </p:nvSpPr>
        <p:spPr bwMode="auto">
          <a:xfrm>
            <a:off x="219080" y="3165816"/>
            <a:ext cx="4268069" cy="1494166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600" b="1" dirty="0">
                <a:solidFill>
                  <a:srgbClr val="C00000"/>
                </a:solidFill>
                <a:latin typeface="Cambria" pitchFamily="18" charset="0"/>
              </a:rPr>
              <a:t>Участники </a:t>
            </a:r>
            <a:r>
              <a:rPr lang="ru-RU" sz="2600" b="1" dirty="0" smtClean="0">
                <a:solidFill>
                  <a:srgbClr val="C00000"/>
                </a:solidFill>
                <a:latin typeface="Cambria" pitchFamily="18" charset="0"/>
              </a:rPr>
              <a:t>ГИА-9 по обязательным экзаменам:</a:t>
            </a:r>
            <a:endParaRPr lang="ru-RU" sz="2600" dirty="0">
              <a:solidFill>
                <a:schemeClr val="accent2"/>
              </a:solidFill>
              <a:latin typeface="Cambria" pitchFamily="18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756968" y="2524032"/>
            <a:ext cx="1872208" cy="710552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Семейное образование</a:t>
            </a:r>
            <a:endParaRPr lang="ru-RU" sz="1600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6669736" y="2524032"/>
            <a:ext cx="2436169" cy="710552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Не аккредитованные  ОП</a:t>
            </a:r>
            <a:endParaRPr lang="ru-RU" sz="1600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13" name="AutoShape 5"/>
          <p:cNvSpPr>
            <a:spLocks/>
          </p:cNvSpPr>
          <p:nvPr/>
        </p:nvSpPr>
        <p:spPr bwMode="auto">
          <a:xfrm rot="5400000">
            <a:off x="4516488" y="-2726776"/>
            <a:ext cx="228293" cy="8887010"/>
          </a:xfrm>
          <a:prstGeom prst="leftBrace">
            <a:avLst>
              <a:gd name="adj1" fmla="val 14528"/>
              <a:gd name="adj2" fmla="val 50000"/>
            </a:avLst>
          </a:prstGeom>
          <a:ln>
            <a:solidFill>
              <a:srgbClr val="FF6600"/>
            </a:solidFill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774551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463554" y="452439"/>
            <a:ext cx="8721724" cy="492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Формы проведения и участники ГИА-9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799033" y="1783466"/>
            <a:ext cx="3817938" cy="648997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</a:rPr>
              <a:t>Обучающиеся</a:t>
            </a:r>
            <a:endParaRPr lang="ru-RU" sz="2800" dirty="0">
              <a:solidFill>
                <a:schemeClr val="accent2"/>
              </a:solidFill>
              <a:latin typeface="Cambria" pitchFamily="18" charset="0"/>
            </a:endParaRPr>
          </a:p>
        </p:txBody>
      </p:sp>
      <p:sp>
        <p:nvSpPr>
          <p:cNvPr id="4102" name="Text Box 7"/>
          <p:cNvSpPr txBox="1">
            <a:spLocks noChangeArrowheads="1"/>
          </p:cNvSpPr>
          <p:nvPr/>
        </p:nvSpPr>
        <p:spPr bwMode="auto">
          <a:xfrm>
            <a:off x="4919664" y="1754890"/>
            <a:ext cx="3817938" cy="648997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</a:rPr>
              <a:t>Экстерны</a:t>
            </a:r>
            <a:endParaRPr lang="ru-RU" sz="2800" dirty="0">
              <a:solidFill>
                <a:schemeClr val="accent2"/>
              </a:solidFill>
              <a:latin typeface="Cambria" pitchFamily="18" charset="0"/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817168" y="4427829"/>
            <a:ext cx="7983538" cy="648997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Есть</a:t>
            </a:r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</a:rPr>
              <a:t> «зачет»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за итоговое собеседование</a:t>
            </a:r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4104" name="Text Box 7"/>
          <p:cNvSpPr txBox="1">
            <a:spLocks noChangeArrowheads="1"/>
          </p:cNvSpPr>
          <p:nvPr/>
        </p:nvSpPr>
        <p:spPr bwMode="auto">
          <a:xfrm>
            <a:off x="811980" y="2463738"/>
            <a:ext cx="3817936" cy="1910880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>
              <a:defRPr/>
            </a:pP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Имеют годовые отметки по всем учебным предметам учебного плана за 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IX 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класс не ниже удовлетворительных</a:t>
            </a:r>
          </a:p>
        </p:txBody>
      </p:sp>
      <p:sp>
        <p:nvSpPr>
          <p:cNvPr id="4105" name="Text Box 7"/>
          <p:cNvSpPr txBox="1">
            <a:spLocks noChangeArrowheads="1"/>
          </p:cNvSpPr>
          <p:nvPr/>
        </p:nvSpPr>
        <p:spPr bwMode="auto">
          <a:xfrm>
            <a:off x="4929189" y="2463739"/>
            <a:ext cx="3817938" cy="1910880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>
              <a:defRPr/>
            </a:pP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Получили на промежуточной аттестации отметки не ниже удовлетворительных </a:t>
            </a:r>
          </a:p>
          <a:p>
            <a:pPr eaLnBrk="1" hangingPunct="1">
              <a:defRPr/>
            </a:pPr>
            <a:endParaRPr lang="ru-RU" sz="2200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9" name="Овал 8"/>
          <p:cNvSpPr/>
          <p:nvPr/>
        </p:nvSpPr>
        <p:spPr bwMode="auto">
          <a:xfrm>
            <a:off x="2221411" y="1037388"/>
            <a:ext cx="4851298" cy="6858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Допуск к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ГИА-9: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47511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469876" y="348781"/>
            <a:ext cx="8721724" cy="6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Формы проведения и участники ГИА-9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80183" y="956559"/>
            <a:ext cx="8423204" cy="1695437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>
              <a:buClr>
                <a:schemeClr val="accent6">
                  <a:lumMod val="75000"/>
                </a:schemeClr>
              </a:buClr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Заявления об участии в ГИА-9</a:t>
            </a:r>
          </a:p>
          <a:p>
            <a:pPr marL="342900" indent="-342900" algn="just"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до 1 марта  2020 года (включительно)</a:t>
            </a:r>
          </a:p>
          <a:p>
            <a:pPr marL="342900" indent="-342900" algn="l"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обучающиеся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–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в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ОО, в которых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обучаются,</a:t>
            </a:r>
          </a:p>
          <a:p>
            <a:pPr algn="l" eaLnBrk="1" hangingPunct="1">
              <a:buClr>
                <a:schemeClr val="accent6">
                  <a:lumMod val="75000"/>
                </a:schemeClr>
              </a:buClr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    экстерны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–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в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ОО по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выбору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-8622133" y="3480748"/>
            <a:ext cx="1088455" cy="618219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algn="l" eaLnBrk="1" hangingPunct="1">
              <a:buClr>
                <a:schemeClr val="accent6">
                  <a:lumMod val="75000"/>
                </a:schemeClr>
              </a:buClr>
            </a:pPr>
            <a:r>
              <a:rPr lang="ru-RU" sz="2600" dirty="0" smtClean="0">
                <a:solidFill>
                  <a:srgbClr val="C00000"/>
                </a:solidFill>
                <a:latin typeface="Cambria" pitchFamily="18" charset="0"/>
              </a:rPr>
              <a:t>ГИА-9</a:t>
            </a:r>
            <a:endParaRPr lang="ru-RU" sz="2600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634255" y="2757472"/>
            <a:ext cx="8392965" cy="2064769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>
              <a:buClr>
                <a:schemeClr val="accent6">
                  <a:lumMod val="75000"/>
                </a:schemeClr>
              </a:buClr>
            </a:pPr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Заявление об участии в ГИА-9</a:t>
            </a:r>
          </a:p>
          <a:p>
            <a:pPr eaLnBrk="1" hangingPunct="1">
              <a:buClr>
                <a:schemeClr val="accent6">
                  <a:lumMod val="75000"/>
                </a:schemeClr>
              </a:buClr>
            </a:pPr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  в дополнительный период </a:t>
            </a:r>
          </a:p>
          <a:p>
            <a:pPr marL="457200" indent="-457200" algn="l"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не позднее чем за 2 недели до начала указанного периода</a:t>
            </a:r>
          </a:p>
          <a:p>
            <a:pPr marL="457200" indent="-457200" algn="l"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в ОО, в которых были допущены к ГИА-9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69476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393703" y="346363"/>
            <a:ext cx="8721724" cy="6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Формы проведения и участники ГИА-9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57514" y="954139"/>
            <a:ext cx="8863906" cy="1695437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>
              <a:buClr>
                <a:schemeClr val="accent6">
                  <a:lumMod val="75000"/>
                </a:schemeClr>
              </a:buClr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В заявлении об участии в ГИА-9:</a:t>
            </a:r>
          </a:p>
          <a:p>
            <a:pPr marL="457200" indent="-457200"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выбранные учебные предметы</a:t>
            </a:r>
          </a:p>
          <a:p>
            <a:pPr marL="457200" indent="-457200"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форма (формы) ГИА-9</a:t>
            </a:r>
          </a:p>
          <a:p>
            <a:pPr marL="457200" indent="-457200"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сроки участия</a:t>
            </a:r>
            <a:r>
              <a:rPr lang="ru-RU" sz="2400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в ГИА-9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-8622133" y="3480748"/>
            <a:ext cx="1088455" cy="618219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algn="l" eaLnBrk="1" hangingPunct="1">
              <a:buClr>
                <a:schemeClr val="accent6">
                  <a:lumMod val="75000"/>
                </a:schemeClr>
              </a:buClr>
            </a:pPr>
            <a:r>
              <a:rPr lang="ru-RU" sz="2600" dirty="0" smtClean="0">
                <a:solidFill>
                  <a:srgbClr val="C00000"/>
                </a:solidFill>
                <a:latin typeface="Cambria" pitchFamily="18" charset="0"/>
              </a:rPr>
              <a:t>ГИА-9</a:t>
            </a:r>
            <a:endParaRPr lang="ru-RU" sz="2600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1" name="Овал 10"/>
          <p:cNvSpPr/>
          <p:nvPr/>
        </p:nvSpPr>
        <p:spPr bwMode="auto">
          <a:xfrm>
            <a:off x="168006" y="2711130"/>
            <a:ext cx="3909890" cy="940741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Участники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ГИА-9 с ОВЗ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12" name="Овал 11"/>
          <p:cNvSpPr/>
          <p:nvPr/>
        </p:nvSpPr>
        <p:spPr bwMode="auto">
          <a:xfrm>
            <a:off x="148955" y="3872000"/>
            <a:ext cx="4219477" cy="9156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Участники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ГИА-9 с инвалидностью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848647" y="3453509"/>
            <a:ext cx="5295356" cy="1695437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marL="342900" indent="-342900" algn="just"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Оригинал или копия справки, подтверждающей факт установления инвалидности, выданной учреждением медико-социальной экспертизы</a:t>
            </a:r>
          </a:p>
          <a:p>
            <a:pPr marL="342900" indent="-342900" algn="just"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Копия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заключение ПМПК*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836666" y="2862886"/>
            <a:ext cx="5307337" cy="525886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just" eaLnBrk="1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Копия заключения ПМПК</a:t>
            </a:r>
          </a:p>
        </p:txBody>
      </p:sp>
    </p:spTree>
    <p:extLst>
      <p:ext uri="{BB962C8B-B14F-4D97-AF65-F5344CB8AC3E}">
        <p14:creationId xmlns="" xmlns:p14="http://schemas.microsoft.com/office/powerpoint/2010/main" val="16947390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405558" y="419659"/>
            <a:ext cx="8721724" cy="492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Формы проведения и участники ГИА-9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-8622133" y="3480748"/>
            <a:ext cx="1088455" cy="618219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algn="l" eaLnBrk="1" hangingPunct="1">
              <a:buClr>
                <a:schemeClr val="accent6">
                  <a:lumMod val="75000"/>
                </a:schemeClr>
              </a:buClr>
            </a:pPr>
            <a:r>
              <a:rPr lang="ru-RU" sz="2600" dirty="0" smtClean="0">
                <a:solidFill>
                  <a:srgbClr val="C00000"/>
                </a:solidFill>
                <a:latin typeface="Cambria" pitchFamily="18" charset="0"/>
              </a:rPr>
              <a:t>ГИА-9</a:t>
            </a:r>
            <a:endParaRPr lang="ru-RU" sz="2600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97156" y="931956"/>
            <a:ext cx="8538530" cy="2310990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>
              <a:buClr>
                <a:schemeClr val="accent6">
                  <a:lumMod val="75000"/>
                </a:schemeClr>
              </a:buClr>
            </a:pPr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Изменение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после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1 марта</a:t>
            </a:r>
          </a:p>
          <a:p>
            <a:pPr eaLnBrk="1" hangingPunct="1">
              <a:buClr>
                <a:schemeClr val="accent6">
                  <a:lumMod val="75000"/>
                </a:schemeClr>
              </a:buClr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перечня экзаменов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, </a:t>
            </a:r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формы</a:t>
            </a:r>
            <a:r>
              <a:rPr lang="ru-RU" sz="2400" dirty="0" smtClean="0">
                <a:solidFill>
                  <a:srgbClr val="C00000"/>
                </a:solidFill>
                <a:latin typeface="Cambria" pitchFamily="18" charset="0"/>
              </a:rPr>
              <a:t> ГИА-9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, </a:t>
            </a:r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сроков</a:t>
            </a:r>
            <a:r>
              <a:rPr lang="ru-RU" sz="2400" dirty="0" smtClean="0">
                <a:solidFill>
                  <a:srgbClr val="C00000"/>
                </a:solidFill>
                <a:latin typeface="Cambria" pitchFamily="18" charset="0"/>
              </a:rPr>
              <a:t> участия в </a:t>
            </a:r>
            <a:r>
              <a:rPr lang="ru-RU" sz="2200" dirty="0" smtClean="0">
                <a:solidFill>
                  <a:srgbClr val="C00000"/>
                </a:solidFill>
                <a:latin typeface="Cambria" pitchFamily="18" charset="0"/>
              </a:rPr>
              <a:t>ГИА-9</a:t>
            </a:r>
          </a:p>
          <a:p>
            <a:pPr marL="457200" indent="-457200" algn="l"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Наличие уважительных причин</a:t>
            </a:r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, подтвержденных документально</a:t>
            </a:r>
          </a:p>
          <a:p>
            <a:pPr marL="457200" indent="-457200" algn="l"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Заявление в ГЭК </a:t>
            </a:r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(не позднее чем за 2 недели до начала соответствующих экзаменов)</a:t>
            </a:r>
            <a:endParaRPr lang="ru-RU" sz="2200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504117" y="3353842"/>
            <a:ext cx="8544633" cy="1603104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>
              <a:buClr>
                <a:schemeClr val="accent6">
                  <a:lumMod val="75000"/>
                </a:schemeClr>
              </a:buClr>
            </a:pPr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Дополнение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после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1 марта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перечня экзаменов 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  <a:p>
            <a:pPr marL="342900" indent="-342900" algn="l"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Участники ГИА-9 по обязательным учебным предметам</a:t>
            </a:r>
          </a:p>
          <a:p>
            <a:pPr marL="342900" indent="-342900" algn="l"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Заявление в ГЭК </a:t>
            </a:r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(не позднее чем за 2 недели до начала соответствующих экзаменов)</a:t>
            </a:r>
            <a:endParaRPr lang="ru-RU" sz="2200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44262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471488" y="469798"/>
            <a:ext cx="8661401" cy="492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Организация  проведения 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ГИА-9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631827" y="1681169"/>
            <a:ext cx="8228012" cy="1418438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algn="just" defTabSz="914400"/>
            <a:r>
              <a:rPr lang="ru-RU" sz="2600" b="1" dirty="0">
                <a:solidFill>
                  <a:srgbClr val="000099"/>
                </a:solidFill>
                <a:latin typeface="Cambria" pitchFamily="18" charset="0"/>
                <a:cs typeface="Times New Roman" pitchFamily="18" charset="0"/>
              </a:rPr>
              <a:t>Досрочный </a:t>
            </a:r>
            <a:r>
              <a:rPr lang="ru-RU" sz="2600" b="1" dirty="0" smtClean="0">
                <a:solidFill>
                  <a:srgbClr val="000099"/>
                </a:solidFill>
                <a:latin typeface="Cambria" pitchFamily="18" charset="0"/>
                <a:cs typeface="Times New Roman" pitchFamily="18" charset="0"/>
              </a:rPr>
              <a:t>период </a:t>
            </a:r>
          </a:p>
          <a:p>
            <a:pPr algn="just" defTabSz="914400"/>
            <a:r>
              <a:rPr lang="ru-RU" sz="2600" b="1" dirty="0" smtClean="0">
                <a:solidFill>
                  <a:srgbClr val="000099"/>
                </a:solidFill>
                <a:latin typeface="Cambria" pitchFamily="18" charset="0"/>
                <a:cs typeface="Times New Roman" pitchFamily="18" charset="0"/>
              </a:rPr>
              <a:t>                          Основной период </a:t>
            </a:r>
          </a:p>
          <a:p>
            <a:pPr algn="just" defTabSz="914400"/>
            <a:r>
              <a:rPr lang="ru-RU" sz="2600" b="1" dirty="0" smtClean="0">
                <a:solidFill>
                  <a:srgbClr val="000099"/>
                </a:solidFill>
                <a:latin typeface="Cambria" pitchFamily="18" charset="0"/>
                <a:cs typeface="Times New Roman" pitchFamily="18" charset="0"/>
              </a:rPr>
              <a:t>                                                 Дополнительный период </a:t>
            </a:r>
            <a:endParaRPr lang="ru-RU" sz="2600" dirty="0">
              <a:solidFill>
                <a:srgbClr val="000099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631826" y="3163044"/>
            <a:ext cx="8255001" cy="1818548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defTabSz="914400"/>
            <a:r>
              <a:rPr lang="ru-RU" sz="2600" b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Резервные сроки</a:t>
            </a:r>
          </a:p>
          <a:p>
            <a:pPr marL="342900" indent="-342900" defTabSz="914400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6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Для тех, кто повторно допущен к ГИА-9</a:t>
            </a:r>
          </a:p>
          <a:p>
            <a:pPr marL="342900" indent="-342900" defTabSz="914400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600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Для тех, у которых совпали сроки проведения экзаменов</a:t>
            </a:r>
            <a:endParaRPr lang="ru-RU" sz="2600" dirty="0">
              <a:solidFill>
                <a:srgbClr val="C0000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" name="Овал 1"/>
          <p:cNvSpPr/>
          <p:nvPr/>
        </p:nvSpPr>
        <p:spPr bwMode="auto">
          <a:xfrm>
            <a:off x="1053133" y="962715"/>
            <a:ext cx="7272809" cy="6858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mbria" pitchFamily="18" charset="0"/>
              </a:rPr>
              <a:t>Периоды проведения ГИА-9</a:t>
            </a:r>
          </a:p>
        </p:txBody>
      </p:sp>
    </p:spTree>
    <p:extLst>
      <p:ext uri="{BB962C8B-B14F-4D97-AF65-F5344CB8AC3E}">
        <p14:creationId xmlns="" xmlns:p14="http://schemas.microsoft.com/office/powerpoint/2010/main" val="10322652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400048" y="389654"/>
            <a:ext cx="8661401" cy="492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Организация проведения ГИА-9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91581" y="1796536"/>
            <a:ext cx="8208912" cy="1369182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defTabSz="914400">
              <a:buClr>
                <a:schemeClr val="accent6">
                  <a:lumMod val="75000"/>
                </a:schemeClr>
              </a:buClr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Участники ГИА-9, </a:t>
            </a:r>
          </a:p>
          <a:p>
            <a:pPr defTabSz="914400">
              <a:buClr>
                <a:schemeClr val="accent6">
                  <a:lumMod val="75000"/>
                </a:schemeClr>
              </a:buClr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получившие неудовлетворительные  результаты</a:t>
            </a:r>
          </a:p>
          <a:p>
            <a:pPr defTabSz="914400">
              <a:buClr>
                <a:schemeClr val="accent6">
                  <a:lumMod val="75000"/>
                </a:schemeClr>
              </a:buClr>
            </a:pPr>
            <a:r>
              <a:rPr lang="ru-RU" sz="2400" b="1" dirty="0" smtClean="0">
                <a:solidFill>
                  <a:srgbClr val="000099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не более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чем по </a:t>
            </a:r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rgbClr val="000099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учебным предметам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791581" y="3219824"/>
            <a:ext cx="8208912" cy="1695437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defTabSz="914400">
              <a:buClr>
                <a:schemeClr val="accent6">
                  <a:lumMod val="75000"/>
                </a:schemeClr>
              </a:buClr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Участники ГИА-9 </a:t>
            </a:r>
          </a:p>
          <a:p>
            <a:pPr defTabSz="914400">
              <a:buClr>
                <a:schemeClr val="accent6">
                  <a:lumMod val="75000"/>
                </a:schemeClr>
              </a:buClr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по обязательным учебным предметам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,</a:t>
            </a:r>
          </a:p>
          <a:p>
            <a:pPr defTabSz="914400">
              <a:buClr>
                <a:schemeClr val="accent6">
                  <a:lumMod val="75000"/>
                </a:schemeClr>
              </a:buClr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получившие неудовлетворительные результаты </a:t>
            </a:r>
          </a:p>
          <a:p>
            <a:pPr defTabSz="914400">
              <a:buClr>
                <a:schemeClr val="accent6">
                  <a:lumMod val="75000"/>
                </a:schemeClr>
              </a:buClr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по</a:t>
            </a:r>
            <a:r>
              <a:rPr lang="ru-RU" sz="2400" b="1" dirty="0" smtClean="0">
                <a:solidFill>
                  <a:srgbClr val="000099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1 обязательному учебному предмету </a:t>
            </a:r>
            <a:endParaRPr lang="ru-RU" sz="2400" dirty="0">
              <a:solidFill>
                <a:srgbClr val="000099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" name="Овал 1"/>
          <p:cNvSpPr/>
          <p:nvPr/>
        </p:nvSpPr>
        <p:spPr bwMode="auto">
          <a:xfrm>
            <a:off x="738622" y="1044724"/>
            <a:ext cx="8280921" cy="594066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mbria" pitchFamily="18" charset="0"/>
              </a:rPr>
              <a:t>Повторный допуск к сдаче  ГИА-9</a:t>
            </a:r>
          </a:p>
        </p:txBody>
      </p:sp>
    </p:spTree>
    <p:extLst>
      <p:ext uri="{BB962C8B-B14F-4D97-AF65-F5344CB8AC3E}">
        <p14:creationId xmlns="" xmlns:p14="http://schemas.microsoft.com/office/powerpoint/2010/main" val="30103758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446091" y="440057"/>
            <a:ext cx="8721724" cy="492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Порядок проведения ГИА-9</a:t>
            </a:r>
            <a:endParaRPr lang="ru-RU" sz="2400" i="1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644528" y="932976"/>
            <a:ext cx="8324850" cy="4096094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Приказ Министерства просвещения Российской Федерации</a:t>
            </a:r>
          </a:p>
          <a:p>
            <a:pPr eaLnBrk="1" hangingPunct="1"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Федеральной службы по надзору в сфере образования</a:t>
            </a:r>
          </a:p>
          <a:p>
            <a:pPr eaLnBrk="1" hangingPunct="1"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от 07.11.2018 № 189/1513</a:t>
            </a:r>
          </a:p>
          <a:p>
            <a:pPr eaLnBrk="1" hangingPunct="1"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«Об утверждении порядка проведения государственной итоговой аттестации по образовательным программам основного общего образования»</a:t>
            </a:r>
          </a:p>
        </p:txBody>
      </p:sp>
    </p:spTree>
    <p:extLst>
      <p:ext uri="{BB962C8B-B14F-4D97-AF65-F5344CB8AC3E}">
        <p14:creationId xmlns="" xmlns:p14="http://schemas.microsoft.com/office/powerpoint/2010/main" val="10952024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442912" y="381000"/>
            <a:ext cx="8661401" cy="46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Оценка результатов ГИА-9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21210" y="1435942"/>
            <a:ext cx="8675465" cy="556664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marL="342900" indent="-342900" defTabSz="914400"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Не прошедшие ГИА-9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11688" y="2030615"/>
            <a:ext cx="4033193" cy="3065800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marL="342900" indent="-342900" algn="l" defTabSz="914400"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Получившие неудовлетворительные результаты </a:t>
            </a: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более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чем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по 2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учебным  предметам </a:t>
            </a:r>
          </a:p>
          <a:p>
            <a:pPr marL="342900" indent="-342900" algn="l" defTabSz="914400"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Получившие </a:t>
            </a: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повторно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неудовлетворительный результат </a:t>
            </a: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по одному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или </a:t>
            </a: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двум учебным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предметам при пересдаче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591301" y="2030617"/>
            <a:ext cx="4495851" cy="3295875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marL="342900" indent="-342900" algn="l" defTabSz="914400"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Участники ГИА-9 </a:t>
            </a:r>
            <a:r>
              <a:rPr lang="ru-RU" sz="2000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по </a:t>
            </a: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обязательным учебным предметам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получившие неудовлетворительные результаты по </a:t>
            </a: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2 обязательным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экзаменам</a:t>
            </a:r>
          </a:p>
          <a:p>
            <a:pPr marL="342900" indent="-342900" algn="l" defTabSz="914400"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Получившие </a:t>
            </a: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повторно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неудовлетворительный результат </a:t>
            </a: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по одному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из этих предметов при пересдаче</a:t>
            </a:r>
            <a:endParaRPr lang="ru-RU" sz="2200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" name="Овал 1"/>
          <p:cNvSpPr/>
          <p:nvPr/>
        </p:nvSpPr>
        <p:spPr bwMode="auto">
          <a:xfrm>
            <a:off x="1259632" y="847727"/>
            <a:ext cx="7128793" cy="554584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mbria" pitchFamily="18" charset="0"/>
              </a:rPr>
              <a:t>Дополнительный период </a:t>
            </a: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mbria" pitchFamily="18" charset="0"/>
              </a:rPr>
              <a:t>(сентябрь)</a:t>
            </a:r>
          </a:p>
        </p:txBody>
      </p:sp>
    </p:spTree>
    <p:extLst>
      <p:ext uri="{BB962C8B-B14F-4D97-AF65-F5344CB8AC3E}">
        <p14:creationId xmlns="" xmlns:p14="http://schemas.microsoft.com/office/powerpoint/2010/main" val="32808068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425152" y="375754"/>
            <a:ext cx="8713788" cy="492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Проведение ГИА-9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3131840" y="975757"/>
            <a:ext cx="3600400" cy="618219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marL="457200" indent="-457200"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ППЭ  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- на базе ОО</a:t>
            </a:r>
          </a:p>
        </p:txBody>
      </p:sp>
      <p:sp>
        <p:nvSpPr>
          <p:cNvPr id="3" name="Овал 2"/>
          <p:cNvSpPr/>
          <p:nvPr/>
        </p:nvSpPr>
        <p:spPr bwMode="auto">
          <a:xfrm>
            <a:off x="611560" y="2009680"/>
            <a:ext cx="3240361" cy="787392"/>
          </a:xfrm>
          <a:prstGeom prst="ellipse">
            <a:avLst/>
          </a:prstGeom>
          <a:solidFill>
            <a:srgbClr val="FFFFCC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00000"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mbria" pitchFamily="18" charset="0"/>
              </a:rPr>
              <a:t>На дому</a:t>
            </a:r>
          </a:p>
        </p:txBody>
      </p:sp>
      <p:sp>
        <p:nvSpPr>
          <p:cNvPr id="15" name="Овал 14"/>
          <p:cNvSpPr/>
          <p:nvPr/>
        </p:nvSpPr>
        <p:spPr bwMode="auto">
          <a:xfrm>
            <a:off x="5098503" y="2009682"/>
            <a:ext cx="4023790" cy="908079"/>
          </a:xfrm>
          <a:prstGeom prst="ellipse">
            <a:avLst/>
          </a:prstGeom>
          <a:solidFill>
            <a:srgbClr val="FFFFCC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00000"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mbria" pitchFamily="18" charset="0"/>
              </a:rPr>
              <a:t>В медицинской организации</a:t>
            </a:r>
          </a:p>
        </p:txBody>
      </p:sp>
      <p:sp>
        <p:nvSpPr>
          <p:cNvPr id="16" name="Овал 15"/>
          <p:cNvSpPr/>
          <p:nvPr/>
        </p:nvSpPr>
        <p:spPr bwMode="auto">
          <a:xfrm>
            <a:off x="634008" y="3003800"/>
            <a:ext cx="8488286" cy="1857413"/>
          </a:xfrm>
          <a:prstGeom prst="ellipse">
            <a:avLst/>
          </a:prstGeom>
          <a:solidFill>
            <a:srgbClr val="FFFFCC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2400" b="1" dirty="0">
                <a:solidFill>
                  <a:srgbClr val="C00000"/>
                </a:solidFill>
                <a:latin typeface="Cambria" pitchFamily="18" charset="0"/>
              </a:rPr>
              <a:t>Основанием является:</a:t>
            </a:r>
          </a:p>
          <a:p>
            <a:pPr marL="457200" indent="-457200" algn="l"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Заключение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медицинской организации</a:t>
            </a:r>
          </a:p>
          <a:p>
            <a:pPr marL="457200" indent="-457200" algn="l"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Заключение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ПМПК с соответствующими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рекомендациями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56612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2865711" y="837012"/>
            <a:ext cx="647700" cy="4186238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solidFill>
              <a:srgbClr val="FF6600"/>
            </a:solidFill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800" b="1" dirty="0">
              <a:solidFill>
                <a:srgbClr val="C00000"/>
              </a:solidFill>
              <a:latin typeface="Cambria" pitchFamily="18" charset="0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</a:rPr>
              <a:t>В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</a:rPr>
              <a:t>Х</a:t>
            </a:r>
            <a:endParaRPr lang="ru-RU" sz="2800" b="1" dirty="0">
              <a:solidFill>
                <a:srgbClr val="C00000"/>
              </a:solidFill>
              <a:latin typeface="Cambria" pitchFamily="18" charset="0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>
                <a:solidFill>
                  <a:srgbClr val="C00000"/>
                </a:solidFill>
                <a:latin typeface="Cambria" pitchFamily="18" charset="0"/>
              </a:rPr>
              <a:t>О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>
                <a:solidFill>
                  <a:srgbClr val="C00000"/>
                </a:solidFill>
                <a:latin typeface="Cambria" pitchFamily="18" charset="0"/>
              </a:rPr>
              <a:t>Д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800" b="1" dirty="0">
              <a:solidFill>
                <a:srgbClr val="C00000"/>
              </a:solidFill>
              <a:latin typeface="Cambria" pitchFamily="18" charset="0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800" b="1" dirty="0">
                <a:solidFill>
                  <a:srgbClr val="C00000"/>
                </a:solidFill>
                <a:latin typeface="Cambria" pitchFamily="18" charset="0"/>
              </a:rPr>
              <a:t>В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800" b="1" dirty="0">
              <a:solidFill>
                <a:srgbClr val="C00000"/>
              </a:solidFill>
              <a:latin typeface="Cambria" pitchFamily="18" charset="0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dirty="0">
                <a:solidFill>
                  <a:srgbClr val="C00000"/>
                </a:solidFill>
                <a:latin typeface="Cambria" pitchFamily="18" charset="0"/>
              </a:rPr>
              <a:t>П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dirty="0">
                <a:solidFill>
                  <a:srgbClr val="C00000"/>
                </a:solidFill>
                <a:latin typeface="Cambria" pitchFamily="18" charset="0"/>
              </a:rPr>
              <a:t>П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dirty="0">
                <a:solidFill>
                  <a:srgbClr val="C00000"/>
                </a:solidFill>
                <a:latin typeface="Cambria" pitchFamily="18" charset="0"/>
              </a:rPr>
              <a:t>Э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200" b="1" dirty="0">
              <a:solidFill>
                <a:srgbClr val="008000"/>
              </a:solidFill>
            </a:endParaRP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259338" y="837012"/>
            <a:ext cx="2498725" cy="1243013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solidFill>
              <a:srgbClr val="FF6600"/>
            </a:solidFill>
            <a:miter lim="800000"/>
            <a:headEnd/>
            <a:tailEnd/>
          </a:ln>
          <a:effectLst/>
          <a:extLst/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002060"/>
                </a:solidFill>
                <a:latin typeface="Cambria" pitchFamily="18" charset="0"/>
              </a:rPr>
              <a:t>Помещения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002060"/>
                </a:solidFill>
                <a:latin typeface="Cambria" pitchFamily="18" charset="0"/>
              </a:rPr>
              <a:t> для личных вещей</a:t>
            </a:r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277565" y="2324249"/>
            <a:ext cx="2525712" cy="1188244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solidFill>
              <a:srgbClr val="FF6600"/>
            </a:solidFill>
            <a:miter lim="800000"/>
            <a:headEnd/>
            <a:tailEnd/>
          </a:ln>
          <a:effectLst/>
          <a:extLst/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002060"/>
                </a:solidFill>
                <a:latin typeface="Cambria" pitchFamily="18" charset="0"/>
              </a:rPr>
              <a:t>Помещение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002060"/>
                </a:solidFill>
                <a:latin typeface="Cambria" pitchFamily="18" charset="0"/>
              </a:rPr>
              <a:t> для сопровождающих</a:t>
            </a:r>
          </a:p>
        </p:txBody>
      </p:sp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4305300" y="976314"/>
            <a:ext cx="2040732" cy="1243013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solidFill>
              <a:srgbClr val="FF6600"/>
            </a:solidFill>
            <a:miter lim="800000"/>
            <a:headEnd/>
            <a:tailEnd/>
          </a:ln>
          <a:effectLst/>
          <a:extLst/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002060"/>
                </a:solidFill>
                <a:latin typeface="Cambria" pitchFamily="18" charset="0"/>
              </a:rPr>
              <a:t>Помещение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002060"/>
                </a:solidFill>
                <a:latin typeface="Cambria" pitchFamily="18" charset="0"/>
              </a:rPr>
              <a:t> для медработника</a:t>
            </a:r>
          </a:p>
        </p:txBody>
      </p:sp>
      <p:sp>
        <p:nvSpPr>
          <p:cNvPr id="9223" name="Rectangle 6"/>
          <p:cNvSpPr>
            <a:spLocks noChangeArrowheads="1"/>
          </p:cNvSpPr>
          <p:nvPr/>
        </p:nvSpPr>
        <p:spPr bwMode="auto">
          <a:xfrm>
            <a:off x="4335463" y="3863691"/>
            <a:ext cx="1846261" cy="1243013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solidFill>
              <a:srgbClr val="FF6600"/>
            </a:solidFill>
            <a:miter lim="800000"/>
            <a:headEnd/>
            <a:tailEnd/>
          </a:ln>
          <a:effectLst/>
          <a:extLst/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002060"/>
                </a:solidFill>
                <a:latin typeface="Cambria" pitchFamily="18" charset="0"/>
              </a:rPr>
              <a:t>Помещение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002060"/>
                </a:solidFill>
                <a:latin typeface="Cambria" pitchFamily="18" charset="0"/>
              </a:rPr>
              <a:t> для инструктажа</a:t>
            </a:r>
          </a:p>
        </p:txBody>
      </p:sp>
      <p:sp>
        <p:nvSpPr>
          <p:cNvPr id="9224" name="Rectangle 7"/>
          <p:cNvSpPr>
            <a:spLocks noChangeArrowheads="1"/>
          </p:cNvSpPr>
          <p:nvPr/>
        </p:nvSpPr>
        <p:spPr bwMode="auto">
          <a:xfrm>
            <a:off x="4320382" y="2361010"/>
            <a:ext cx="2025650" cy="1390650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solidFill>
              <a:srgbClr val="FF6600"/>
            </a:solidFill>
            <a:miter lim="800000"/>
            <a:headEnd/>
            <a:tailEnd/>
          </a:ln>
          <a:effectLst/>
          <a:extLst/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002060"/>
                </a:solidFill>
                <a:latin typeface="Cambria" pitchFamily="18" charset="0"/>
              </a:rPr>
              <a:t>Помещение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002060"/>
                </a:solidFill>
                <a:latin typeface="Cambria" pitchFamily="18" charset="0"/>
              </a:rPr>
              <a:t> для общественных </a:t>
            </a:r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</a:rPr>
              <a:t>наблюдателей</a:t>
            </a:r>
            <a:endParaRPr lang="ru-RU" sz="20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9225" name="Rectangle 8"/>
          <p:cNvSpPr>
            <a:spLocks noChangeArrowheads="1"/>
          </p:cNvSpPr>
          <p:nvPr/>
        </p:nvSpPr>
        <p:spPr bwMode="auto">
          <a:xfrm>
            <a:off x="6593534" y="837012"/>
            <a:ext cx="2376487" cy="1774030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solidFill>
              <a:srgbClr val="FF6600"/>
            </a:solidFill>
            <a:miter lim="800000"/>
            <a:headEnd/>
            <a:tailEnd/>
          </a:ln>
          <a:effectLst/>
          <a:extLst/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>
                <a:solidFill>
                  <a:srgbClr val="008000"/>
                </a:solidFill>
              </a:rPr>
              <a:t>Аудитории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>
                <a:solidFill>
                  <a:srgbClr val="008000"/>
                </a:solidFill>
              </a:rPr>
              <a:t> для участников ГИА-9</a:t>
            </a:r>
          </a:p>
        </p:txBody>
      </p:sp>
      <p:sp>
        <p:nvSpPr>
          <p:cNvPr id="9226" name="Rectangle 9"/>
          <p:cNvSpPr>
            <a:spLocks noChangeArrowheads="1"/>
          </p:cNvSpPr>
          <p:nvPr/>
        </p:nvSpPr>
        <p:spPr bwMode="auto">
          <a:xfrm>
            <a:off x="6593535" y="3512494"/>
            <a:ext cx="2550469" cy="1589485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solidFill>
              <a:srgbClr val="FF6600"/>
            </a:solidFill>
            <a:miter lim="800000"/>
            <a:headEnd/>
            <a:tailEnd/>
          </a:ln>
          <a:effectLst/>
          <a:extLst/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002060"/>
                </a:solidFill>
                <a:latin typeface="Cambria" pitchFamily="18" charset="0"/>
              </a:rPr>
              <a:t>Помещение для руководителя ППЭ</a:t>
            </a:r>
          </a:p>
        </p:txBody>
      </p:sp>
      <p:sp>
        <p:nvSpPr>
          <p:cNvPr id="9227" name="Rectangle 10"/>
          <p:cNvSpPr>
            <a:spLocks noChangeArrowheads="1"/>
          </p:cNvSpPr>
          <p:nvPr/>
        </p:nvSpPr>
        <p:spPr bwMode="auto">
          <a:xfrm>
            <a:off x="6708575" y="942378"/>
            <a:ext cx="2376489" cy="1749031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solidFill>
              <a:srgbClr val="FF6600"/>
            </a:solidFill>
            <a:miter lim="800000"/>
            <a:headEnd/>
            <a:tailEnd/>
          </a:ln>
          <a:effectLst/>
          <a:extLst/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>
                <a:solidFill>
                  <a:srgbClr val="008000"/>
                </a:solidFill>
              </a:rPr>
              <a:t>Аудитории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>
                <a:solidFill>
                  <a:srgbClr val="008000"/>
                </a:solidFill>
              </a:rPr>
              <a:t> для участников ГИА-9</a:t>
            </a:r>
          </a:p>
        </p:txBody>
      </p:sp>
      <p:sp>
        <p:nvSpPr>
          <p:cNvPr id="9228" name="Rectangle 11"/>
          <p:cNvSpPr>
            <a:spLocks noChangeArrowheads="1"/>
          </p:cNvSpPr>
          <p:nvPr/>
        </p:nvSpPr>
        <p:spPr bwMode="auto">
          <a:xfrm>
            <a:off x="6799065" y="1004889"/>
            <a:ext cx="2257426" cy="1779986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solidFill>
              <a:srgbClr val="FF6600"/>
            </a:solidFill>
            <a:miter lim="800000"/>
            <a:headEnd/>
            <a:tailEnd/>
          </a:ln>
          <a:effectLst/>
          <a:extLst/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</a:rPr>
              <a:t>Аудитории</a:t>
            </a:r>
            <a:endParaRPr lang="ru-RU" sz="2000" b="1" dirty="0">
              <a:solidFill>
                <a:srgbClr val="002060"/>
              </a:solidFill>
              <a:latin typeface="Cambria" pitchFamily="18" charset="0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002060"/>
                </a:solidFill>
                <a:latin typeface="Cambria" pitchFamily="18" charset="0"/>
              </a:rPr>
              <a:t> для участников ГИА-9</a:t>
            </a:r>
          </a:p>
        </p:txBody>
      </p:sp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573" y="2408747"/>
            <a:ext cx="1673225" cy="2046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31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1004888"/>
            <a:ext cx="288924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259334" y="3751661"/>
            <a:ext cx="2525712" cy="1188244"/>
          </a:xfrm>
          <a:prstGeom prst="rect">
            <a:avLst/>
          </a:prstGeom>
          <a:solidFill>
            <a:srgbClr val="FFFFCC"/>
          </a:solidFill>
          <a:ln w="9360">
            <a:solidFill>
              <a:srgbClr val="FF6600"/>
            </a:solidFill>
            <a:miter lim="800000"/>
            <a:headEnd/>
            <a:tailEnd/>
          </a:ln>
          <a:effectLst/>
          <a:extLst/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C00000"/>
                </a:solidFill>
                <a:latin typeface="Cambria" pitchFamily="18" charset="0"/>
              </a:rPr>
              <a:t>Помещение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C00000"/>
                </a:solidFill>
                <a:latin typeface="Cambria" pitchFamily="18" charset="0"/>
              </a:rPr>
              <a:t> для </a:t>
            </a: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представителей СМИ</a:t>
            </a:r>
            <a:endParaRPr lang="ru-RU" sz="20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239465" y="175612"/>
            <a:ext cx="8713788" cy="766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Проведение ГИА-9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7409532" y="3541516"/>
            <a:ext cx="1482948" cy="390247"/>
          </a:xfrm>
          <a:prstGeom prst="rect">
            <a:avLst/>
          </a:prstGeom>
          <a:solidFill>
            <a:srgbClr val="FFFFCC"/>
          </a:solidFill>
          <a:ln w="9360">
            <a:solidFill>
              <a:srgbClr val="FF6600"/>
            </a:solidFill>
            <a:miter lim="800000"/>
            <a:headEnd/>
            <a:tailEnd/>
          </a:ln>
          <a:effectLst/>
          <a:extLst/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Вещи</a:t>
            </a:r>
            <a:endParaRPr lang="ru-RU" sz="20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6818112" y="1004890"/>
            <a:ext cx="2257426" cy="592931"/>
          </a:xfrm>
          <a:prstGeom prst="rect">
            <a:avLst/>
          </a:prstGeom>
          <a:solidFill>
            <a:srgbClr val="FFFFCC"/>
          </a:solidFill>
          <a:ln w="9360">
            <a:solidFill>
              <a:srgbClr val="FF6600"/>
            </a:solidFill>
            <a:miter lim="800000"/>
            <a:headEnd/>
            <a:tailEnd/>
          </a:ln>
          <a:effectLst/>
          <a:extLst/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Закрыта справочно-познавательная информация</a:t>
            </a:r>
            <a:endParaRPr lang="ru-RU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21" name="Рисунок 1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131" y="2387218"/>
            <a:ext cx="16605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544621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6"/>
          <p:cNvSpPr txBox="1">
            <a:spLocks noChangeArrowheads="1"/>
          </p:cNvSpPr>
          <p:nvPr/>
        </p:nvSpPr>
        <p:spPr bwMode="auto">
          <a:xfrm>
            <a:off x="468314" y="350602"/>
            <a:ext cx="8523287" cy="492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Проведение 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ГИА-9</a:t>
            </a:r>
          </a:p>
        </p:txBody>
      </p:sp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611560" y="1273997"/>
            <a:ext cx="8136903" cy="3869503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marL="342900" indent="-342900"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Руководитель и организаторы ППЭ</a:t>
            </a:r>
          </a:p>
          <a:p>
            <a:pPr marL="342900" indent="-342900"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Член ГЭК</a:t>
            </a:r>
          </a:p>
          <a:p>
            <a:pPr marL="342900" indent="-342900"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Технический специалист</a:t>
            </a:r>
          </a:p>
          <a:p>
            <a:pPr marL="342900" indent="-342900"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Руководитель ОО</a:t>
            </a:r>
          </a:p>
          <a:p>
            <a:pPr marL="342900" indent="-342900"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Сотрудники, осуществляющие охрану правопорядка</a:t>
            </a:r>
          </a:p>
          <a:p>
            <a:pPr marL="342900" indent="-342900"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Медицинский работник, ассистенты</a:t>
            </a:r>
          </a:p>
          <a:p>
            <a:pPr marL="342900" indent="-342900"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Специалист по проведению инструктажа</a:t>
            </a:r>
          </a:p>
          <a:p>
            <a:pPr eaLnBrk="1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и обеспечению лабораторных работ</a:t>
            </a:r>
          </a:p>
          <a:p>
            <a:pPr marL="342900" indent="-342900"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Экзаменатор-собеседник</a:t>
            </a:r>
          </a:p>
          <a:p>
            <a:pPr marL="342900" indent="-342900"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Эксперт, оценивающий выполнение лабораторных работ по химии</a:t>
            </a:r>
            <a:endParaRPr lang="ru-RU" sz="2200" b="1" dirty="0" smtClean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10251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491631"/>
            <a:ext cx="1187450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52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7654"/>
            <a:ext cx="1430338" cy="1821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 bwMode="auto">
          <a:xfrm>
            <a:off x="713309" y="771551"/>
            <a:ext cx="8289247" cy="504055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200" b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Лица, привлекаемые к проведению ГИА-9</a:t>
            </a:r>
          </a:p>
        </p:txBody>
      </p:sp>
      <p:pic>
        <p:nvPicPr>
          <p:cNvPr id="11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147814"/>
            <a:ext cx="1008112" cy="119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2163313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532233" y="215762"/>
            <a:ext cx="8523289" cy="696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Проведение ГИА-9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683568" y="699542"/>
            <a:ext cx="4775198" cy="2299842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>
              <a:buClr>
                <a:schemeClr val="accent2">
                  <a:lumMod val="75000"/>
                </a:schemeClr>
              </a:buClr>
              <a:defRPr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Руководитель и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организаторы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ППЭ</a:t>
            </a:r>
          </a:p>
          <a:p>
            <a:pPr eaLnBrk="1" hangingPunct="1">
              <a:buClr>
                <a:schemeClr val="accent2">
                  <a:lumMod val="75000"/>
                </a:schemeClr>
              </a:buClr>
              <a:defRPr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Технический специалист</a:t>
            </a:r>
          </a:p>
          <a:p>
            <a:pPr eaLnBrk="1" hangingPunct="1">
              <a:buClr>
                <a:schemeClr val="accent2">
                  <a:lumMod val="75000"/>
                </a:schemeClr>
              </a:buClr>
              <a:defRPr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Ассистенты</a:t>
            </a:r>
          </a:p>
          <a:p>
            <a:pPr eaLnBrk="1" hangingPunct="1">
              <a:buClr>
                <a:schemeClr val="accent2">
                  <a:lumMod val="75000"/>
                </a:schemeClr>
              </a:buClr>
              <a:defRPr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Специалисты по проведению</a:t>
            </a:r>
          </a:p>
          <a:p>
            <a:pPr eaLnBrk="1" hangingPunct="1">
              <a:buClr>
                <a:schemeClr val="accent2">
                  <a:lumMod val="75000"/>
                </a:schemeClr>
              </a:buClr>
              <a:defRPr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инструктажа </a:t>
            </a:r>
          </a:p>
          <a:p>
            <a:pPr eaLnBrk="1" hangingPunct="1">
              <a:buClr>
                <a:schemeClr val="accent2">
                  <a:lumMod val="75000"/>
                </a:schemeClr>
              </a:buClr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Экзаменатор-собеседник</a:t>
            </a:r>
          </a:p>
          <a:p>
            <a:pPr eaLnBrk="1" hangingPunct="1">
              <a:buClr>
                <a:schemeClr val="accent2">
                  <a:lumMod val="75000"/>
                </a:schemeClr>
              </a:buClr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Эксперт по химии 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632451" y="1509158"/>
            <a:ext cx="3312368" cy="760959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Организаторы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ППЭ</a:t>
            </a:r>
          </a:p>
          <a:p>
            <a:pPr eaLnBrk="1" hangingPunct="1"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Ассистенты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628652" y="3132619"/>
            <a:ext cx="4777803" cy="774289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>
              <a:defRPr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Учителя обучающихся, сдающих экзамен в данном ППЭ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5632451" y="2895579"/>
            <a:ext cx="3312368" cy="1068736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>
              <a:defRPr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Учителя по соответствующему</a:t>
            </a:r>
          </a:p>
          <a:p>
            <a:pPr eaLnBrk="1" hangingPunct="1">
              <a:defRPr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учебному предмету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597247" y="4030334"/>
            <a:ext cx="8415810" cy="1068736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Исключение: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algn="l" eaLnBrk="1" hangingPunct="1">
              <a:defRPr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ППЭ, организованные  в образовательных учреждениях уголовно-исполнительной системы, в ЗОО</a:t>
            </a:r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2907508" y="2934127"/>
            <a:ext cx="0" cy="173057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2898379" y="3893577"/>
            <a:ext cx="1588" cy="171450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 flipH="1">
            <a:off x="7197531" y="2383923"/>
            <a:ext cx="3175" cy="483123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cxnSp>
        <p:nvCxnSpPr>
          <p:cNvPr id="11276" name="Прямая соединительная линия 2"/>
          <p:cNvCxnSpPr>
            <a:cxnSpLocks noChangeShapeType="1"/>
          </p:cNvCxnSpPr>
          <p:nvPr/>
        </p:nvCxnSpPr>
        <p:spPr bwMode="auto">
          <a:xfrm>
            <a:off x="996555" y="3146667"/>
            <a:ext cx="3738562" cy="807244"/>
          </a:xfrm>
          <a:prstGeom prst="lin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77" name="Прямая соединительная линия 4"/>
          <p:cNvCxnSpPr>
            <a:cxnSpLocks noChangeShapeType="1"/>
          </p:cNvCxnSpPr>
          <p:nvPr/>
        </p:nvCxnSpPr>
        <p:spPr bwMode="auto">
          <a:xfrm flipH="1">
            <a:off x="1064816" y="3132619"/>
            <a:ext cx="3670300" cy="825104"/>
          </a:xfrm>
          <a:prstGeom prst="line">
            <a:avLst/>
          </a:prstGeom>
          <a:noFill/>
          <a:ln w="25400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78" name="Прямая соединительная линия 30"/>
          <p:cNvCxnSpPr>
            <a:cxnSpLocks noChangeShapeType="1"/>
          </p:cNvCxnSpPr>
          <p:nvPr/>
        </p:nvCxnSpPr>
        <p:spPr bwMode="auto">
          <a:xfrm flipH="1">
            <a:off x="5624366" y="2934798"/>
            <a:ext cx="3306315" cy="1044505"/>
          </a:xfrm>
          <a:prstGeom prst="line">
            <a:avLst/>
          </a:prstGeom>
          <a:noFill/>
          <a:ln w="25400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79" name="Прямая соединительная линия 36"/>
          <p:cNvCxnSpPr>
            <a:cxnSpLocks noChangeShapeType="1"/>
          </p:cNvCxnSpPr>
          <p:nvPr/>
        </p:nvCxnSpPr>
        <p:spPr bwMode="auto">
          <a:xfrm>
            <a:off x="5638502" y="2944703"/>
            <a:ext cx="3306316" cy="1086579"/>
          </a:xfrm>
          <a:prstGeom prst="lin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="" xmlns:p14="http://schemas.microsoft.com/office/powerpoint/2010/main" val="19319777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14350" y="394298"/>
            <a:ext cx="8523288" cy="492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Проведение ГИА-9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42444" y="1724024"/>
            <a:ext cx="8932863" cy="1222624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72000" rIns="90000" bIns="72000">
            <a:spAutoFit/>
          </a:bodyPr>
          <a:lstStyle>
            <a:lvl1pPr marL="342900" indent="-3429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Должностные лица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Рособрнадзора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, а также иные лица, определенные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Рособрнадзором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</a:t>
            </a:r>
          </a:p>
          <a:p>
            <a:pPr eaLnBrk="1" hangingPunct="1"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Специалисты отдела контроля и надзора в сфере образования ДО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402235" y="3009125"/>
            <a:ext cx="4032250" cy="545516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72000" rIns="90000" bIns="72000">
            <a:spAutoFit/>
          </a:bodyPr>
          <a:lstStyle>
            <a:lvl1pPr marL="342900" indent="-3429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marL="457200" indent="-457200" eaLnBrk="1" hangingPunct="1"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Представители СМИ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2411760" y="3620152"/>
            <a:ext cx="4032250" cy="945625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72000" rIns="90000" bIns="72000">
            <a:spAutoFit/>
          </a:bodyPr>
          <a:lstStyle>
            <a:lvl1pPr marL="342900" indent="-3429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marL="457200" indent="-457200" eaLnBrk="1" hangingPunct="1"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Общественные наблюдатели</a:t>
            </a:r>
          </a:p>
        </p:txBody>
      </p:sp>
      <p:pic>
        <p:nvPicPr>
          <p:cNvPr id="12295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25" y="3003798"/>
            <a:ext cx="1619250" cy="1296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Объект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295091"/>
            <a:ext cx="1835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Text Box 5"/>
          <p:cNvSpPr txBox="1">
            <a:spLocks noChangeArrowheads="1"/>
          </p:cNvSpPr>
          <p:nvPr/>
        </p:nvSpPr>
        <p:spPr bwMode="auto">
          <a:xfrm>
            <a:off x="126023" y="4595404"/>
            <a:ext cx="8932863" cy="576293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r>
              <a:rPr lang="ru-RU" sz="2800" dirty="0">
                <a:solidFill>
                  <a:srgbClr val="C00000"/>
                </a:solidFill>
                <a:latin typeface="Cambria" pitchFamily="18" charset="0"/>
              </a:rPr>
              <a:t>1аудитория = 1общественный наблюдатель</a:t>
            </a:r>
            <a:r>
              <a:rPr lang="ru-RU" sz="2400" dirty="0">
                <a:solidFill>
                  <a:srgbClr val="000000"/>
                </a:solidFill>
              </a:rPr>
              <a:t>          </a:t>
            </a:r>
          </a:p>
        </p:txBody>
      </p:sp>
      <p:sp>
        <p:nvSpPr>
          <p:cNvPr id="2" name="Овал 1"/>
          <p:cNvSpPr/>
          <p:nvPr/>
        </p:nvSpPr>
        <p:spPr bwMode="auto">
          <a:xfrm>
            <a:off x="137879" y="858138"/>
            <a:ext cx="8908902" cy="79551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Лица, имеющие право присутствовать в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ППЭ: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38329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14350" y="421483"/>
            <a:ext cx="8523288" cy="492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Проведении ГИА-9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13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01" y="1101205"/>
            <a:ext cx="1373361" cy="1305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71808" y="3147814"/>
            <a:ext cx="8572192" cy="1745844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marL="342900" indent="-3429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marL="0" indent="0" eaLnBrk="1" hangingPunct="1">
              <a:buClr>
                <a:schemeClr val="accent2">
                  <a:lumMod val="75000"/>
                </a:schemeClr>
              </a:buClr>
              <a:defRPr/>
            </a:pP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Наличие </a:t>
            </a: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в списках распределения в данный ППЭ 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и/или</a:t>
            </a:r>
          </a:p>
          <a:p>
            <a:pPr marL="0" indent="0" eaLnBrk="1" hangingPunct="1">
              <a:buClr>
                <a:schemeClr val="accent2">
                  <a:lumMod val="75000"/>
                </a:schemeClr>
              </a:buClr>
              <a:defRPr/>
            </a:pP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документ подтверждающий полномочия </a:t>
            </a:r>
          </a:p>
          <a:p>
            <a:pPr marL="0" indent="0" eaLnBrk="1" hangingPunct="1">
              <a:buClr>
                <a:schemeClr val="accent2">
                  <a:lumMod val="75000"/>
                </a:schemeClr>
              </a:buClr>
              <a:defRPr/>
            </a:pP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342486" y="1846214"/>
            <a:ext cx="6825390" cy="1007181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marL="342900" indent="-3429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marL="0" indent="0" eaLnBrk="1" hangingPunct="1">
              <a:buClr>
                <a:schemeClr val="accent2">
                  <a:lumMod val="75000"/>
                </a:schemeClr>
              </a:buClr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</a:rPr>
              <a:t>У всех</a:t>
            </a:r>
          </a:p>
          <a:p>
            <a:pPr marL="0" indent="0" eaLnBrk="1" hangingPunct="1">
              <a:buClr>
                <a:schemeClr val="accent2">
                  <a:lumMod val="75000"/>
                </a:schemeClr>
              </a:buClr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документ удостоверяющий личность</a:t>
            </a:r>
          </a:p>
        </p:txBody>
      </p:sp>
      <p:sp>
        <p:nvSpPr>
          <p:cNvPr id="2" name="Овал 1"/>
          <p:cNvSpPr/>
          <p:nvPr/>
        </p:nvSpPr>
        <p:spPr bwMode="auto">
          <a:xfrm>
            <a:off x="1342486" y="914402"/>
            <a:ext cx="6397866" cy="6858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Допуск в ППЭ</a:t>
            </a:r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2" y="1131590"/>
            <a:ext cx="1366838" cy="89773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  <a:softEdge rad="63500"/>
          </a:effectLst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435132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50948" y="483518"/>
            <a:ext cx="8893052" cy="636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r>
              <a:rPr lang="ru-RU" sz="26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Списки  распределения в данный ППЭ</a:t>
            </a:r>
          </a:p>
          <a:p>
            <a:pPr eaLnBrk="1" hangingPunct="1"/>
            <a:r>
              <a:rPr lang="ru-RU" sz="26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</a:t>
            </a:r>
            <a:endParaRPr lang="ru-RU" sz="2000" i="1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755576" y="843558"/>
            <a:ext cx="7659637" cy="3838725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marL="457200" indent="-457200" algn="l"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Руководитель и организаторы ППЭ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  <a:p>
            <a:pPr marL="457200" indent="-457200" algn="l"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Член ГЭК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  <a:p>
            <a:pPr marL="457200" indent="-457200" algn="l"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Технический специалист</a:t>
            </a:r>
          </a:p>
          <a:p>
            <a:pPr marL="457200" indent="-457200" algn="l"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Медицинский работник</a:t>
            </a:r>
          </a:p>
          <a:p>
            <a:pPr marL="457200" indent="-457200" algn="l"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Специалист по проведению инструктажа и обеспечению лабораторных работ</a:t>
            </a:r>
          </a:p>
          <a:p>
            <a:pPr marL="457200" indent="-457200" algn="l"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Экзаменатор-собеседник</a:t>
            </a:r>
          </a:p>
          <a:p>
            <a:pPr marL="457200" indent="-457200" algn="l"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Ассистент</a:t>
            </a:r>
          </a:p>
          <a:p>
            <a:pPr marL="457200" indent="-457200" algn="l"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Эксперт, оценивающий выполнение лабораторных работ по химии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55576" y="4597984"/>
            <a:ext cx="7659637" cy="545516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l" eaLnBrk="1" hangingPunct="1">
              <a:defRPr/>
            </a:pPr>
            <a:r>
              <a:rPr lang="ru-RU" sz="2600" b="1" dirty="0" smtClean="0">
                <a:solidFill>
                  <a:srgbClr val="006600"/>
                </a:solidFill>
                <a:latin typeface="Cambria" pitchFamily="18" charset="0"/>
              </a:rPr>
              <a:t>Общественные наблюдатели</a:t>
            </a:r>
          </a:p>
        </p:txBody>
      </p:sp>
    </p:spTree>
    <p:extLst>
      <p:ext uri="{BB962C8B-B14F-4D97-AF65-F5344CB8AC3E}">
        <p14:creationId xmlns="" xmlns:p14="http://schemas.microsoft.com/office/powerpoint/2010/main" val="631934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419101" y="357188"/>
            <a:ext cx="8653463" cy="492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Документы, подтверждающие полномочия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39552" y="915566"/>
            <a:ext cx="8533012" cy="3869503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marL="342900" indent="-342900" algn="l"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Должностные лица </a:t>
            </a:r>
            <a:r>
              <a:rPr lang="ru-RU" sz="2200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Рособрнадзора</a:t>
            </a:r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2200" dirty="0" smtClean="0">
                <a:solidFill>
                  <a:schemeClr val="accent2"/>
                </a:solidFill>
                <a:latin typeface="Cambria" pitchFamily="18" charset="0"/>
              </a:rPr>
              <a:t>– </a:t>
            </a:r>
            <a:r>
              <a:rPr lang="ru-RU" sz="2200" b="1" dirty="0" smtClean="0">
                <a:solidFill>
                  <a:srgbClr val="C00000"/>
                </a:solidFill>
                <a:latin typeface="Cambria" pitchFamily="18" charset="0"/>
              </a:rPr>
              <a:t>удостоверение</a:t>
            </a:r>
          </a:p>
          <a:p>
            <a:pPr marL="342900" indent="-342900" algn="l"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sz="22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Федеральный инспектор </a:t>
            </a:r>
            <a:r>
              <a:rPr lang="ru-RU" sz="2200" dirty="0">
                <a:solidFill>
                  <a:schemeClr val="accent2"/>
                </a:solidFill>
                <a:latin typeface="Cambria" pitchFamily="18" charset="0"/>
              </a:rPr>
              <a:t>– </a:t>
            </a:r>
            <a:r>
              <a:rPr lang="ru-RU" sz="2200" b="1" dirty="0">
                <a:solidFill>
                  <a:srgbClr val="C00000"/>
                </a:solidFill>
                <a:latin typeface="Cambria" pitchFamily="18" charset="0"/>
              </a:rPr>
              <a:t>приказ ДО 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о введении в состав ГЭК</a:t>
            </a:r>
          </a:p>
          <a:p>
            <a:pPr marL="342900" indent="-342900" algn="l"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sz="22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Специалисты отдела контроля и надзора ДО – </a:t>
            </a:r>
            <a:r>
              <a:rPr lang="ru-RU" sz="2200" b="1" dirty="0">
                <a:solidFill>
                  <a:srgbClr val="C00000"/>
                </a:solidFill>
                <a:latin typeface="Cambria" pitchFamily="18" charset="0"/>
              </a:rPr>
              <a:t>приказ ДО 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об </a:t>
            </a:r>
            <a:r>
              <a:rPr lang="ru-RU" sz="22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осуществлении контроля за соблюдением порядка проведения ГИА-9</a:t>
            </a:r>
          </a:p>
          <a:p>
            <a:pPr marL="342900" indent="-342900" algn="l"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sz="22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Представители СМИ 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– </a:t>
            </a:r>
            <a:r>
              <a:rPr lang="ru-RU" sz="2200" b="1" dirty="0">
                <a:solidFill>
                  <a:srgbClr val="C00000"/>
                </a:solidFill>
                <a:latin typeface="Cambria" pitchFamily="18" charset="0"/>
              </a:rPr>
              <a:t>удостоверение</a:t>
            </a:r>
            <a:r>
              <a:rPr lang="ru-RU" sz="2200" dirty="0">
                <a:solidFill>
                  <a:schemeClr val="accent2"/>
                </a:solidFill>
                <a:latin typeface="Cambria" pitchFamily="18" charset="0"/>
              </a:rPr>
              <a:t> </a:t>
            </a:r>
            <a:r>
              <a:rPr lang="ru-RU" sz="2200" b="1" dirty="0">
                <a:solidFill>
                  <a:srgbClr val="C00000"/>
                </a:solidFill>
                <a:latin typeface="Cambria" pitchFamily="18" charset="0"/>
              </a:rPr>
              <a:t>об аккредитации</a:t>
            </a:r>
          </a:p>
          <a:p>
            <a:pPr marL="342900" indent="-342900" algn="l"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sz="22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Общественные наблюдатели – </a:t>
            </a:r>
            <a:r>
              <a:rPr lang="ru-RU" sz="2200" b="1" dirty="0">
                <a:solidFill>
                  <a:srgbClr val="C00000"/>
                </a:solidFill>
                <a:latin typeface="Cambria" pitchFamily="18" charset="0"/>
              </a:rPr>
              <a:t>удостоверение</a:t>
            </a:r>
            <a:r>
              <a:rPr lang="ru-RU" sz="2200" dirty="0">
                <a:solidFill>
                  <a:schemeClr val="accent2"/>
                </a:solidFill>
                <a:latin typeface="Cambria" pitchFamily="18" charset="0"/>
              </a:rPr>
              <a:t> </a:t>
            </a:r>
            <a:r>
              <a:rPr lang="ru-RU" sz="2200" b="1" dirty="0">
                <a:solidFill>
                  <a:srgbClr val="C00000"/>
                </a:solidFill>
                <a:latin typeface="Cambria" pitchFamily="18" charset="0"/>
              </a:rPr>
              <a:t>об аккредитации</a:t>
            </a:r>
            <a:r>
              <a:rPr lang="ru-RU" sz="2200" dirty="0">
                <a:solidFill>
                  <a:schemeClr val="accent2"/>
                </a:solidFill>
                <a:latin typeface="Cambria" pitchFamily="18" charset="0"/>
              </a:rPr>
              <a:t> </a:t>
            </a:r>
            <a:r>
              <a:rPr lang="ru-RU" sz="22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и наличие </a:t>
            </a:r>
            <a:r>
              <a:rPr lang="ru-RU" sz="2200" b="1" dirty="0">
                <a:solidFill>
                  <a:srgbClr val="006600"/>
                </a:solidFill>
                <a:latin typeface="Cambria" pitchFamily="18" charset="0"/>
              </a:rPr>
              <a:t>в списках распределения 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в </a:t>
            </a:r>
            <a:r>
              <a:rPr lang="ru-RU" sz="22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данный ППЭ</a:t>
            </a:r>
          </a:p>
          <a:p>
            <a:pPr marL="342900" indent="-342900" algn="l"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sz="22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Сотрудники, осуществляющие охрану правопорядка – </a:t>
            </a:r>
            <a:r>
              <a:rPr lang="ru-RU" sz="2200" b="1" dirty="0">
                <a:solidFill>
                  <a:srgbClr val="C00000"/>
                </a:solidFill>
                <a:latin typeface="Cambria" pitchFamily="18" charset="0"/>
              </a:rPr>
              <a:t>приказ </a:t>
            </a:r>
            <a:r>
              <a:rPr lang="ru-RU" sz="2200" b="1" dirty="0" smtClean="0">
                <a:solidFill>
                  <a:srgbClr val="C00000"/>
                </a:solidFill>
                <a:latin typeface="Cambria" pitchFamily="18" charset="0"/>
              </a:rPr>
              <a:t>ОО</a:t>
            </a:r>
          </a:p>
        </p:txBody>
      </p:sp>
    </p:spTree>
    <p:extLst>
      <p:ext uri="{BB962C8B-B14F-4D97-AF65-F5344CB8AC3E}">
        <p14:creationId xmlns="" xmlns:p14="http://schemas.microsoft.com/office/powerpoint/2010/main" val="12578612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555625" y="363141"/>
            <a:ext cx="8609012" cy="492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Проведение ГИА-9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14340" name="Text Box 8"/>
          <p:cNvSpPr txBox="1">
            <a:spLocks noChangeArrowheads="1"/>
          </p:cNvSpPr>
          <p:nvPr/>
        </p:nvSpPr>
        <p:spPr bwMode="auto">
          <a:xfrm>
            <a:off x="457250" y="1563638"/>
            <a:ext cx="8591550" cy="822515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>
              <a:defRPr/>
            </a:pP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Лицам, присутствующим в ППЭ в день экзамена</a:t>
            </a:r>
          </a:p>
          <a:p>
            <a:pPr eaLnBrk="1" hangingPunct="1">
              <a:defRPr/>
            </a:pPr>
            <a:r>
              <a:rPr lang="ru-RU" sz="2200" dirty="0" smtClean="0">
                <a:solidFill>
                  <a:srgbClr val="C00000"/>
                </a:solidFill>
              </a:rPr>
              <a:t>оказывать </a:t>
            </a:r>
            <a:r>
              <a:rPr lang="ru-RU" sz="2200" dirty="0">
                <a:solidFill>
                  <a:srgbClr val="C00000"/>
                </a:solidFill>
              </a:rPr>
              <a:t>содействие  </a:t>
            </a:r>
            <a:r>
              <a:rPr lang="ru-RU" sz="2200" dirty="0" smtClean="0">
                <a:solidFill>
                  <a:srgbClr val="C00000"/>
                </a:solidFill>
              </a:rPr>
              <a:t>обучающимся</a:t>
            </a:r>
            <a:endParaRPr lang="ru-RU" sz="2200" b="1" dirty="0" smtClean="0">
              <a:solidFill>
                <a:srgbClr val="C00000"/>
              </a:solidFill>
            </a:endParaRPr>
          </a:p>
        </p:txBody>
      </p:sp>
      <p:sp>
        <p:nvSpPr>
          <p:cNvPr id="14342" name="Text Box 8"/>
          <p:cNvSpPr txBox="1">
            <a:spLocks noChangeArrowheads="1"/>
          </p:cNvSpPr>
          <p:nvPr/>
        </p:nvSpPr>
        <p:spPr bwMode="auto">
          <a:xfrm>
            <a:off x="494506" y="2485204"/>
            <a:ext cx="8591550" cy="2607619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>
              <a:buClr>
                <a:srgbClr val="C00000"/>
              </a:buClr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Организаторам, техническим специалистам, медицинским работникам и ассистентам, специалистам по проведению инструктажа и обеспечению лабораторных работ,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экзаменаторам-собеседникам, экспертам, оценивающим выполнение лабораторных работ по химии :</a:t>
            </a:r>
          </a:p>
          <a:p>
            <a:pPr marL="342900" indent="-342900" algn="l" eaLnBrk="1" hangingPunct="1"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иметь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при себе средства связи</a:t>
            </a:r>
          </a:p>
          <a:p>
            <a:pPr marL="342900" indent="-342900" algn="l" eaLnBrk="1" hangingPunct="1"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выносить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из аудитории и ППЭ экзаменационные материалы </a:t>
            </a:r>
          </a:p>
          <a:p>
            <a:pPr algn="l" eaLnBrk="1" hangingPunct="1">
              <a:buClr>
                <a:srgbClr val="C00000"/>
              </a:buClr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     на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бумажном или электронном носителях</a:t>
            </a:r>
          </a:p>
          <a:p>
            <a:pPr marL="342900" indent="-342900" algn="l" eaLnBrk="1" hangingPunct="1"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фотографировать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экзаменационные материалы </a:t>
            </a:r>
            <a:endParaRPr lang="ru-RU" sz="20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434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25" y="915018"/>
            <a:ext cx="673100" cy="648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5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044" y="3795886"/>
            <a:ext cx="1064166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 bwMode="auto">
          <a:xfrm>
            <a:off x="2843907" y="856060"/>
            <a:ext cx="4032448" cy="622743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600" b="1" i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Запрещается</a:t>
            </a:r>
          </a:p>
        </p:txBody>
      </p:sp>
    </p:spTree>
    <p:extLst>
      <p:ext uri="{BB962C8B-B14F-4D97-AF65-F5344CB8AC3E}">
        <p14:creationId xmlns="" xmlns:p14="http://schemas.microsoft.com/office/powerpoint/2010/main" val="30766114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504827" y="442915"/>
            <a:ext cx="8505826" cy="492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Порядок определяет: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573402" y="3292840"/>
            <a:ext cx="3756112" cy="1695437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>
              <a:defRPr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Требования к использованию средств обучения и воспитания, средств связи</a:t>
            </a:r>
          </a:p>
        </p:txBody>
      </p:sp>
      <p:sp>
        <p:nvSpPr>
          <p:cNvPr id="4104" name="Text Box 7"/>
          <p:cNvSpPr txBox="1">
            <a:spLocks noChangeArrowheads="1"/>
          </p:cNvSpPr>
          <p:nvPr/>
        </p:nvSpPr>
        <p:spPr bwMode="auto">
          <a:xfrm>
            <a:off x="541244" y="1258999"/>
            <a:ext cx="3756112" cy="956773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Формы проведения ГИА-9</a:t>
            </a:r>
          </a:p>
        </p:txBody>
      </p:sp>
      <p:sp>
        <p:nvSpPr>
          <p:cNvPr id="4105" name="Text Box 7"/>
          <p:cNvSpPr txBox="1">
            <a:spLocks noChangeArrowheads="1"/>
          </p:cNvSpPr>
          <p:nvPr/>
        </p:nvSpPr>
        <p:spPr bwMode="auto">
          <a:xfrm>
            <a:off x="4612029" y="935834"/>
            <a:ext cx="4366645" cy="1233772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>
              <a:defRPr/>
            </a:pP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Требования, предъявляемые к лицам, привлекаемым к проведению ГИА-9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41064" y="2324734"/>
            <a:ext cx="3756112" cy="587441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Участники ГИА-9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612028" y="2279477"/>
            <a:ext cx="4366645" cy="895218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>
              <a:defRPr/>
            </a:pP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Порядок проверки экзаменационных работ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4608777" y="3232620"/>
            <a:ext cx="4366645" cy="1910880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>
              <a:defRPr/>
            </a:pP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Порядок подачи и рассмотрения апелляций, изменения и (или) аннулирования результатов ГИА-9</a:t>
            </a:r>
          </a:p>
        </p:txBody>
      </p:sp>
    </p:spTree>
    <p:extLst>
      <p:ext uri="{BB962C8B-B14F-4D97-AF65-F5344CB8AC3E}">
        <p14:creationId xmlns="" xmlns:p14="http://schemas.microsoft.com/office/powerpoint/2010/main" val="38401895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470359" y="409949"/>
            <a:ext cx="8609012" cy="492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Проведение ГИА-9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14342" name="Text Box 8"/>
          <p:cNvSpPr txBox="1">
            <a:spLocks noChangeArrowheads="1"/>
          </p:cNvSpPr>
          <p:nvPr/>
        </p:nvSpPr>
        <p:spPr bwMode="auto">
          <a:xfrm>
            <a:off x="582663" y="1491630"/>
            <a:ext cx="8569399" cy="2669174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Руководителю ППЭ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  <a:p>
            <a:pPr eaLnBrk="1" hangingPunct="1"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Члену ГЭК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  <a:p>
            <a:pPr eaLnBrk="1" hangingPunct="1"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Руководителю ОО</a:t>
            </a:r>
          </a:p>
          <a:p>
            <a:pPr eaLnBrk="1" hangingPunct="1"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Общественным наблюдателям</a:t>
            </a:r>
          </a:p>
          <a:p>
            <a:pPr eaLnBrk="1" hangingPunct="1"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Представителям СМИ</a:t>
            </a:r>
          </a:p>
          <a:p>
            <a:pPr eaLnBrk="1" hangingPunct="1"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Должностным лицам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Рособрнадзора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</a:t>
            </a:r>
          </a:p>
          <a:p>
            <a:pPr eaLnBrk="1" hangingPunct="1"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Специалистам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отдела контроля и надзора в сфере образования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ДО</a:t>
            </a:r>
          </a:p>
          <a:p>
            <a:pPr eaLnBrk="1" hangingPunct="1"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Сотрудникам , осуществляющим охрану правопорядка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14343" name="Text Box 8"/>
          <p:cNvSpPr txBox="1">
            <a:spLocks noChangeArrowheads="1"/>
          </p:cNvSpPr>
          <p:nvPr/>
        </p:nvSpPr>
        <p:spPr bwMode="auto">
          <a:xfrm>
            <a:off x="558948" y="4227934"/>
            <a:ext cx="8570913" cy="945625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72000" rIns="90000" bIns="72000">
            <a:spAutoFit/>
          </a:bodyPr>
          <a:lstStyle>
            <a:lvl1pPr marL="342900" indent="-3429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marL="0" indent="0" eaLnBrk="1" hangingPunct="1">
              <a:buClr>
                <a:srgbClr val="C00000"/>
              </a:buClr>
            </a:pPr>
            <a:r>
              <a:rPr lang="ru-RU" sz="2600" dirty="0" smtClean="0">
                <a:solidFill>
                  <a:srgbClr val="C00000"/>
                </a:solidFill>
              </a:rPr>
              <a:t>Использовать средства связи </a:t>
            </a:r>
            <a:r>
              <a:rPr lang="ru-RU" sz="2600" b="1" dirty="0" smtClean="0">
                <a:solidFill>
                  <a:srgbClr val="C00000"/>
                </a:solidFill>
              </a:rPr>
              <a:t>вне помещения</a:t>
            </a:r>
          </a:p>
          <a:p>
            <a:pPr marL="0" indent="0" eaLnBrk="1" hangingPunct="1">
              <a:buClr>
                <a:srgbClr val="C00000"/>
              </a:buClr>
            </a:pPr>
            <a:r>
              <a:rPr lang="ru-RU" sz="2600" b="1" dirty="0" smtClean="0">
                <a:solidFill>
                  <a:srgbClr val="C00000"/>
                </a:solidFill>
              </a:rPr>
              <a:t> для </a:t>
            </a:r>
            <a:r>
              <a:rPr lang="ru-RU" sz="2600" dirty="0" smtClean="0">
                <a:solidFill>
                  <a:srgbClr val="C00000"/>
                </a:solidFill>
              </a:rPr>
              <a:t>руководителя ППЭ</a:t>
            </a:r>
            <a:endParaRPr lang="ru-RU" sz="2600" dirty="0">
              <a:solidFill>
                <a:srgbClr val="C00000"/>
              </a:solidFill>
            </a:endParaRPr>
          </a:p>
        </p:txBody>
      </p:sp>
      <p:pic>
        <p:nvPicPr>
          <p:cNvPr id="1434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51784"/>
            <a:ext cx="673100" cy="611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5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036" y="4393321"/>
            <a:ext cx="758825" cy="567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 bwMode="auto">
          <a:xfrm>
            <a:off x="2483768" y="916765"/>
            <a:ext cx="4392488" cy="574865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600" b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Запрещается</a:t>
            </a:r>
          </a:p>
        </p:txBody>
      </p:sp>
    </p:spTree>
    <p:extLst>
      <p:ext uri="{BB962C8B-B14F-4D97-AF65-F5344CB8AC3E}">
        <p14:creationId xmlns="" xmlns:p14="http://schemas.microsoft.com/office/powerpoint/2010/main" val="5655546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428471" y="420289"/>
            <a:ext cx="8702676" cy="492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Проведение ГИА-9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45129" y="1860952"/>
            <a:ext cx="8606811" cy="2853840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marL="342900" indent="-342900" algn="l" eaLnBrk="1" hangingPunct="1"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Общаться друг с другом</a:t>
            </a:r>
          </a:p>
          <a:p>
            <a:pPr marL="342900" indent="-342900" algn="l" eaLnBrk="1" hangingPunct="1"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Пересаживаться</a:t>
            </a:r>
          </a:p>
          <a:p>
            <a:pPr marL="342900" indent="-342900" algn="l" eaLnBrk="1" hangingPunct="1"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Переписывать задания КИМ на бумажный носитель</a:t>
            </a:r>
          </a:p>
          <a:p>
            <a:pPr marL="342900" indent="-342900" algn="l" eaLnBrk="1" hangingPunct="1"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Фотографировать ЭМ</a:t>
            </a:r>
          </a:p>
          <a:p>
            <a:pPr marL="342900" indent="-342900" algn="l" eaLnBrk="1" hangingPunct="1"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Свободно перемещаться по аудитории и ППЭ</a:t>
            </a:r>
          </a:p>
          <a:p>
            <a:pPr marL="342900" indent="-342900" algn="l" eaLnBrk="1" hangingPunct="1"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Обмениваться любыми материалами и предметами</a:t>
            </a:r>
          </a:p>
          <a:p>
            <a:pPr marL="342900" indent="-342900" algn="l" eaLnBrk="1" hangingPunct="1"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Выносить из аудиторий  и ППЭ экзаменационные материалы на бумажном или электронном носителях </a:t>
            </a:r>
            <a:endParaRPr lang="ru-RU" sz="2400" b="1" dirty="0" smtClean="0">
              <a:solidFill>
                <a:schemeClr val="accent2"/>
              </a:solidFill>
            </a:endParaRPr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104" y="1117401"/>
            <a:ext cx="673100" cy="62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 bwMode="auto">
          <a:xfrm>
            <a:off x="2411760" y="913209"/>
            <a:ext cx="4968552" cy="9144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mbria" pitchFamily="18" charset="0"/>
              </a:rPr>
              <a:t>Участникам ГИА-9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</a:rPr>
              <a:t>запрещается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428471" y="420289"/>
            <a:ext cx="8702676" cy="492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Проведение ГИА-9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2" name="Овал 1"/>
          <p:cNvSpPr/>
          <p:nvPr/>
        </p:nvSpPr>
        <p:spPr bwMode="auto">
          <a:xfrm>
            <a:off x="1259632" y="913208"/>
            <a:ext cx="6696744" cy="961901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mbria" pitchFamily="18" charset="0"/>
              </a:rPr>
              <a:t>Участникам ГИА-9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</a:rPr>
              <a:t>запрещается иметь при себе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91957" y="1875110"/>
            <a:ext cx="8303563" cy="1868955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marL="342900" indent="-342900" algn="l" eaLnBrk="1" hangingPunct="1"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средства связи</a:t>
            </a:r>
          </a:p>
          <a:p>
            <a:pPr marL="342900" indent="-342900" algn="l" eaLnBrk="1" hangingPunct="1"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электронно-вычислительную технику</a:t>
            </a:r>
            <a:endParaRPr lang="ru-RU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 algn="l" eaLnBrk="1" hangingPunct="1"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фото-, аудио- и видеоаппаратуру</a:t>
            </a:r>
          </a:p>
          <a:p>
            <a:pPr marL="342900" indent="-342900" algn="l" eaLnBrk="1" hangingPunct="1"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 справочные  материалы, письменные заметки и иные средства хранения и передачи 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информации</a:t>
            </a:r>
            <a:endParaRPr lang="ru-RU" sz="2400" b="1" dirty="0" smtClean="0">
              <a:solidFill>
                <a:schemeClr val="accent2"/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829231" y="3929072"/>
            <a:ext cx="8314769" cy="822515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>
              <a:defRPr/>
            </a:pP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Уведомление на экзамен надо оставить в месте для хранения личных вещей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848" y="1995686"/>
            <a:ext cx="758825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956359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428471" y="420289"/>
            <a:ext cx="8702676" cy="492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Проведение ГИА-9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2" name="Овал 1"/>
          <p:cNvSpPr/>
          <p:nvPr/>
        </p:nvSpPr>
        <p:spPr bwMode="auto">
          <a:xfrm>
            <a:off x="2751608" y="913209"/>
            <a:ext cx="4464496" cy="65043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mbria" pitchFamily="18" charset="0"/>
              </a:rPr>
              <a:t>Участники ГИА-9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mbria" pitchFamily="18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58338" y="1734297"/>
            <a:ext cx="3997324" cy="2884618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Должны взять</a:t>
            </a:r>
          </a:p>
          <a:p>
            <a:pPr marL="342900" indent="-342900" algn="l" eaLnBrk="1" hangingPunct="1"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документ, удостоверяющий личность</a:t>
            </a:r>
          </a:p>
          <a:p>
            <a:pPr marL="342900" indent="-342900" algn="l" eaLnBrk="1" hangingPunct="1"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sz="2200" dirty="0" err="1" smtClean="0">
                <a:solidFill>
                  <a:schemeClr val="accent2">
                    <a:lumMod val="75000"/>
                  </a:schemeClr>
                </a:solidFill>
              </a:rPr>
              <a:t>гелевую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 или капиллярную ручку с чернилами черного цвета</a:t>
            </a:r>
          </a:p>
          <a:p>
            <a:pPr marL="342900" indent="-342900" algn="l" eaLnBrk="1" hangingPunct="1"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средства обучения и воспитания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747429" y="1736609"/>
            <a:ext cx="3997324" cy="2946173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Можно взять</a:t>
            </a:r>
          </a:p>
          <a:p>
            <a:pPr marL="342900" indent="-342900" algn="l" eaLnBrk="1" hangingPunct="1"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лекарственные средства и питание </a:t>
            </a:r>
          </a:p>
          <a:p>
            <a:pPr algn="l" eaLnBrk="1" hangingPunct="1">
              <a:buClr>
                <a:schemeClr val="accent2">
                  <a:lumMod val="75000"/>
                </a:schemeClr>
              </a:buClr>
              <a:defRPr/>
            </a:pP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     (при необходимости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) </a:t>
            </a:r>
          </a:p>
          <a:p>
            <a:pPr marL="342900" indent="-342900" algn="l" eaLnBrk="1" hangingPunct="1"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специальные технические средства </a:t>
            </a:r>
          </a:p>
          <a:p>
            <a:pPr algn="l" eaLnBrk="1" hangingPunct="1">
              <a:buClr>
                <a:schemeClr val="accent2">
                  <a:lumMod val="75000"/>
                </a:schemeClr>
              </a:buClr>
              <a:defRPr/>
            </a:pP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     (при необходимости) 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            </a:t>
            </a:r>
            <a:endParaRPr lang="ru-RU" sz="22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ru-RU" sz="2400" b="1" dirty="0" smtClean="0">
              <a:solidFill>
                <a:schemeClr val="accent2"/>
              </a:solidFill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245769"/>
            <a:ext cx="1366837" cy="89773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  <a:softEdge rad="63500"/>
          </a:effectLst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944137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466725" y="334960"/>
            <a:ext cx="8677275" cy="758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44000" rIns="90000" bIns="180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Проведение ГИА-9. </a:t>
            </a:r>
            <a:r>
              <a:rPr lang="ru-RU" sz="26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Допуск участников ГИА-9 </a:t>
            </a:r>
            <a:r>
              <a:rPr lang="ru-RU" sz="2600" b="1" i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в ППЭ</a:t>
            </a: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550103" y="1113206"/>
            <a:ext cx="8437563" cy="1156343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46800" rIns="90000" bIns="46800">
            <a:spAutoFit/>
          </a:bodyPr>
          <a:lstStyle/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3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ea typeface="MS Gothic" charset="-128"/>
                <a:cs typeface="Times New Roman" pitchFamily="18" charset="0"/>
              </a:rPr>
              <a:t>Допуск участника ГИА-9 в ППЭ осуществляется на основании:</a:t>
            </a:r>
          </a:p>
          <a:p>
            <a:pPr marL="342900" indent="-342900"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3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ea typeface="MS Gothic" charset="-128"/>
                <a:cs typeface="Times New Roman" pitchFamily="18" charset="0"/>
              </a:rPr>
              <a:t>документа, удостоверяющего личность</a:t>
            </a:r>
          </a:p>
          <a:p>
            <a:pPr marL="342900" indent="-342900"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3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ea typeface="MS Gothic" charset="-128"/>
                <a:cs typeface="Times New Roman" pitchFamily="18" charset="0"/>
              </a:rPr>
              <a:t>наличия его в списках распределения в данный ППЭ</a:t>
            </a:r>
            <a:endParaRPr lang="ru-RU" sz="2300" b="1" dirty="0">
              <a:solidFill>
                <a:schemeClr val="accent6">
                  <a:lumMod val="75000"/>
                </a:schemeClr>
              </a:solidFill>
              <a:latin typeface="Cambria" pitchFamily="18" charset="0"/>
              <a:ea typeface="MS Gothic" charset="-128"/>
              <a:cs typeface="Times New Roman" pitchFamily="18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50028" y="2339092"/>
            <a:ext cx="6553200" cy="1525675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46800" rIns="90000" bIns="46800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     </a:t>
            </a:r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Отсутствие </a:t>
            </a:r>
            <a:r>
              <a:rPr lang="ru-RU" sz="2400" b="1" dirty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документа</a:t>
            </a:r>
          </a:p>
          <a:p>
            <a:pPr marL="342900" indent="-342900"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ea typeface="MS Gothic" charset="-128"/>
                <a:cs typeface="Times New Roman" pitchFamily="18" charset="0"/>
              </a:rPr>
              <a:t>Обучающийся </a:t>
            </a:r>
            <a:r>
              <a:rPr lang="ru-RU" sz="22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ea typeface="MS Gothic" charset="-128"/>
                <a:cs typeface="Times New Roman" pitchFamily="18" charset="0"/>
              </a:rPr>
              <a:t>допускается в ППЭ</a:t>
            </a:r>
          </a:p>
          <a:p>
            <a:pPr marL="342900" indent="-342900" algn="l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2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ea typeface="MS Gothic" charset="-128"/>
                <a:cs typeface="Times New Roman" pitchFamily="18" charset="0"/>
              </a:rPr>
              <a:t>Составляется акт об идентификации участника ГИА-9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573853" y="3922413"/>
            <a:ext cx="8462964" cy="1171732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46800" rIns="90000" bIns="46800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dirty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Отсутствие в списках распределения</a:t>
            </a:r>
          </a:p>
          <a:p>
            <a:pPr marL="342900" indent="-342900"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3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ea typeface="MS Gothic" charset="-128"/>
                <a:cs typeface="Times New Roman" pitchFamily="18" charset="0"/>
              </a:rPr>
              <a:t>Обучающийся </a:t>
            </a:r>
            <a:r>
              <a:rPr lang="ru-RU" sz="23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ea typeface="MS Gothic" charset="-128"/>
                <a:cs typeface="Times New Roman" pitchFamily="18" charset="0"/>
              </a:rPr>
              <a:t>не допускается в ППЭ</a:t>
            </a:r>
          </a:p>
          <a:p>
            <a:pPr marL="342900" indent="-342900"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3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ea typeface="MS Gothic" charset="-128"/>
                <a:cs typeface="Times New Roman" pitchFamily="18" charset="0"/>
              </a:rPr>
              <a:t>Составляется акт о </a:t>
            </a:r>
            <a:r>
              <a:rPr lang="ru-RU" sz="2300" dirty="0" err="1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ea typeface="MS Gothic" charset="-128"/>
                <a:cs typeface="Times New Roman" pitchFamily="18" charset="0"/>
              </a:rPr>
              <a:t>недопуске</a:t>
            </a:r>
            <a:r>
              <a:rPr lang="ru-RU" sz="23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ea typeface="MS Gothic" charset="-128"/>
                <a:cs typeface="Times New Roman" pitchFamily="18" charset="0"/>
              </a:rPr>
              <a:t> участника ГИА-9 в ППЭ</a:t>
            </a:r>
          </a:p>
        </p:txBody>
      </p:sp>
      <p:pic>
        <p:nvPicPr>
          <p:cNvPr id="1741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339092"/>
            <a:ext cx="3327410" cy="162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564980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17865" y="1491630"/>
            <a:ext cx="8420674" cy="1818063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b="1" dirty="0">
                <a:solidFill>
                  <a:srgbClr val="C00000"/>
                </a:solidFill>
                <a:latin typeface="Cambria" pitchFamily="18" charset="0"/>
              </a:rPr>
              <a:t>Отказ от сдачи запрещенного </a:t>
            </a:r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</a:rPr>
              <a:t>средства</a:t>
            </a:r>
          </a:p>
          <a:p>
            <a:pPr marL="342900" indent="-342900"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MS Gothic" charset="-128"/>
                <a:cs typeface="Times New Roman" pitchFamily="18" charset="0"/>
              </a:rPr>
              <a:t>Обучающийся не допускается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MS Gothic" charset="-128"/>
                <a:cs typeface="Times New Roman" pitchFamily="18" charset="0"/>
              </a:rPr>
              <a:t>в ППЭ</a:t>
            </a:r>
          </a:p>
          <a:p>
            <a:pPr marL="342900" indent="-342900"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MS Gothic" charset="-128"/>
                <a:cs typeface="Times New Roman" pitchFamily="18" charset="0"/>
              </a:rPr>
              <a:t>Составляется акт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MS Gothic" charset="-128"/>
                <a:cs typeface="Times New Roman" pitchFamily="18" charset="0"/>
              </a:rPr>
              <a:t>о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MS Gothic" charset="-128"/>
                <a:cs typeface="Times New Roman" pitchFamily="18" charset="0"/>
              </a:rPr>
              <a:t>недопуске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MS Gothic" charset="-128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MS Gothic" charset="-128"/>
                <a:cs typeface="Times New Roman" pitchFamily="18" charset="0"/>
              </a:rPr>
              <a:t>указанного участника в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MS Gothic" charset="-128"/>
                <a:cs typeface="Times New Roman" pitchFamily="18" charset="0"/>
              </a:rPr>
              <a:t>ППЭ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Cambria" pitchFamily="18" charset="0"/>
              <a:ea typeface="MS Gothic" charset="-128"/>
              <a:cs typeface="Times New Roman" pitchFamily="18" charset="0"/>
            </a:endParaRPr>
          </a:p>
        </p:txBody>
      </p:sp>
      <p:sp>
        <p:nvSpPr>
          <p:cNvPr id="18439" name="Text Box 3"/>
          <p:cNvSpPr txBox="1">
            <a:spLocks noChangeArrowheads="1"/>
          </p:cNvSpPr>
          <p:nvPr/>
        </p:nvSpPr>
        <p:spPr bwMode="auto">
          <a:xfrm>
            <a:off x="1" y="411956"/>
            <a:ext cx="9195140" cy="758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80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Проведение ГИА-9. Допуск участников ГИА-9 в 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ППЭ</a:t>
            </a:r>
          </a:p>
        </p:txBody>
      </p:sp>
    </p:spTree>
    <p:extLst>
      <p:ext uri="{BB962C8B-B14F-4D97-AF65-F5344CB8AC3E}">
        <p14:creationId xmlns="" xmlns:p14="http://schemas.microsoft.com/office/powerpoint/2010/main" val="34746061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Text Box 3"/>
          <p:cNvSpPr txBox="1">
            <a:spLocks noChangeArrowheads="1"/>
          </p:cNvSpPr>
          <p:nvPr/>
        </p:nvSpPr>
        <p:spPr bwMode="auto">
          <a:xfrm>
            <a:off x="250829" y="427521"/>
            <a:ext cx="8893175" cy="721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44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Проведение ГИА-9 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539753" y="1149068"/>
            <a:ext cx="8553451" cy="3849873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Удаление участника ГИА-9 с экзамена </a:t>
            </a:r>
            <a:endParaRPr lang="ru-RU" sz="2800" b="1" dirty="0" smtClean="0">
              <a:solidFill>
                <a:srgbClr val="C00000"/>
              </a:solidFill>
              <a:latin typeface="Cambria" pitchFamily="18" charset="0"/>
              <a:cs typeface="Times New Roman" pitchFamily="18" charset="0"/>
            </a:endParaRPr>
          </a:p>
          <a:p>
            <a:pPr marL="457200" indent="-457200" algn="l"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Составляется акт об удалении участника ГИА-9 с экзамена (форма </a:t>
            </a: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ППЭ-21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)</a:t>
            </a:r>
          </a:p>
          <a:p>
            <a:pPr marL="457200" indent="-457200" algn="just"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Удаление фиксируется:</a:t>
            </a:r>
          </a:p>
          <a:p>
            <a:pPr algn="just" eaLnBrk="1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             </a:t>
            </a: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в 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протоколе проведения ГИА-9 в аудитории (форма </a:t>
            </a: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ППЭ-05-02, 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форма</a:t>
            </a: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ППЭ-05-02 ГВЭ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);</a:t>
            </a:r>
          </a:p>
          <a:p>
            <a:pPr algn="just" eaLnBrk="1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             в бланке ответов №1 (бланке регистрации)</a:t>
            </a:r>
          </a:p>
          <a:p>
            <a:pPr marL="457200" indent="-457200" algn="just"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Оформляются соответствующие </a:t>
            </a:r>
            <a:r>
              <a:rPr lang="en-US" sz="2600" dirty="0" err="1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служебн</a:t>
            </a:r>
            <a:r>
              <a:rPr lang="ru-RU" sz="2600" dirty="0" err="1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ые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записк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и</a:t>
            </a:r>
            <a:endParaRPr lang="ru-RU" sz="2600" dirty="0" smtClean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82250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Text Box 3"/>
          <p:cNvSpPr txBox="1">
            <a:spLocks noChangeArrowheads="1"/>
          </p:cNvSpPr>
          <p:nvPr/>
        </p:nvSpPr>
        <p:spPr bwMode="auto">
          <a:xfrm>
            <a:off x="468218" y="239384"/>
            <a:ext cx="8435975" cy="75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44000" rIns="90000" bIns="144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Проведение ГИА-9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465263" y="913570"/>
            <a:ext cx="8607426" cy="4034539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Досрочное завершение </a:t>
            </a:r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экзамена </a:t>
            </a:r>
          </a:p>
          <a:p>
            <a:pPr marL="457200" indent="-457200" algn="l"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Составляется акт о досрочном завершении</a:t>
            </a:r>
          </a:p>
          <a:p>
            <a:pPr algn="l" eaLnBrk="1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экзамена по объективным причинам (форма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ППЭ-22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)</a:t>
            </a:r>
          </a:p>
          <a:p>
            <a:pPr marL="457200" indent="-457200" algn="just"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Досрочное завершение фиксируется:</a:t>
            </a:r>
          </a:p>
          <a:p>
            <a:pPr algn="just" eaLnBrk="1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             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в 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протоколе проведения ГИА-9 в аудитории (форма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ППЭ-05-02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, форма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ППЭ-05-02 ГВЭ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);</a:t>
            </a:r>
          </a:p>
          <a:p>
            <a:pPr algn="just" eaLnBrk="1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             в бланке ответов №1 (бланке регистрации ГВЭ) </a:t>
            </a:r>
          </a:p>
          <a:p>
            <a:pPr marL="457200" indent="-457200" algn="just"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Делаются записи в журнале учета участников ГИА-9,</a:t>
            </a:r>
          </a:p>
          <a:p>
            <a:pPr algn="just" eaLnBrk="1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обратившихся 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к медицинскому работнику во время проведения экзамена</a:t>
            </a:r>
          </a:p>
          <a:p>
            <a:pPr marL="457200" indent="-457200" algn="just"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Оформляются соответствующие 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служебн</a:t>
            </a:r>
            <a:r>
              <a:rPr lang="ru-RU" sz="2200" dirty="0" err="1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ые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 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записк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и</a:t>
            </a:r>
            <a:endParaRPr lang="ru-RU" sz="2200" dirty="0" smtClean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8720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481380" y="339502"/>
            <a:ext cx="8523287" cy="492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r>
              <a:rPr lang="ru-RU" sz="3200" b="1" i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Подача апелляции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673895" y="948929"/>
            <a:ext cx="4079223" cy="1253402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r>
              <a:rPr lang="ru-RU" sz="2400" b="1" dirty="0">
                <a:solidFill>
                  <a:srgbClr val="C00000"/>
                </a:solidFill>
                <a:latin typeface="Cambria" pitchFamily="18" charset="0"/>
              </a:rPr>
              <a:t>О нарушении установленного порядка проведения экзамена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4966066" y="1133595"/>
            <a:ext cx="4038601" cy="884070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r>
              <a:rPr lang="ru-RU" sz="2400" b="1" dirty="0">
                <a:solidFill>
                  <a:srgbClr val="C00000"/>
                </a:solidFill>
                <a:latin typeface="Cambria" pitchFamily="18" charset="0"/>
              </a:rPr>
              <a:t>О несогласии  с выставленными баллами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833112" y="2791196"/>
            <a:ext cx="3760788" cy="884070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>
              <a:defRPr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В день проведения экзамена</a:t>
            </a: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3259858" y="3929755"/>
            <a:ext cx="2986521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</a:rPr>
              <a:t>Кому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3259857" y="2125626"/>
            <a:ext cx="2986521" cy="43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Когда?</a:t>
            </a:r>
          </a:p>
        </p:txBody>
      </p:sp>
      <p:sp>
        <p:nvSpPr>
          <p:cNvPr id="21513" name="Text Box 6"/>
          <p:cNvSpPr txBox="1">
            <a:spLocks noChangeArrowheads="1"/>
          </p:cNvSpPr>
          <p:nvPr/>
        </p:nvSpPr>
        <p:spPr bwMode="auto">
          <a:xfrm>
            <a:off x="5041057" y="2483716"/>
            <a:ext cx="4038601" cy="1561178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>
              <a:defRPr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В течение 2-х рабочих дней 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со дня официального объявления результатов экзамена</a:t>
            </a:r>
          </a:p>
        </p:txBody>
      </p:sp>
      <p:sp>
        <p:nvSpPr>
          <p:cNvPr id="21514" name="Text Box 6"/>
          <p:cNvSpPr txBox="1">
            <a:spLocks noChangeArrowheads="1"/>
          </p:cNvSpPr>
          <p:nvPr/>
        </p:nvSpPr>
        <p:spPr bwMode="auto">
          <a:xfrm>
            <a:off x="804604" y="4393601"/>
            <a:ext cx="3760788" cy="514738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>
              <a:defRPr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Члену ГЭК</a:t>
            </a:r>
          </a:p>
        </p:txBody>
      </p:sp>
      <p:sp>
        <p:nvSpPr>
          <p:cNvPr id="21515" name="Text Box 6"/>
          <p:cNvSpPr txBox="1">
            <a:spLocks noChangeArrowheads="1"/>
          </p:cNvSpPr>
          <p:nvPr/>
        </p:nvSpPr>
        <p:spPr bwMode="auto">
          <a:xfrm>
            <a:off x="5047407" y="4393601"/>
            <a:ext cx="4032251" cy="514738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>
              <a:defRPr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Руководителю ОО</a:t>
            </a:r>
          </a:p>
        </p:txBody>
      </p:sp>
    </p:spTree>
    <p:extLst>
      <p:ext uri="{BB962C8B-B14F-4D97-AF65-F5344CB8AC3E}">
        <p14:creationId xmlns="" xmlns:p14="http://schemas.microsoft.com/office/powerpoint/2010/main" val="41219705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430214" y="357187"/>
            <a:ext cx="8745538" cy="492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Рассмотрение  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апелляции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611560" y="843558"/>
            <a:ext cx="3762375" cy="1161069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r>
              <a:rPr lang="ru-RU" sz="2200" b="1" i="1" dirty="0">
                <a:solidFill>
                  <a:srgbClr val="C00000"/>
                </a:solidFill>
                <a:latin typeface="Cambria" pitchFamily="18" charset="0"/>
              </a:rPr>
              <a:t>О нарушении установленного порядка проведения экзамена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5202236" y="915566"/>
            <a:ext cx="3941764" cy="822515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r>
              <a:rPr lang="ru-RU" sz="2200" b="1" i="1" dirty="0" smtClean="0">
                <a:solidFill>
                  <a:srgbClr val="C00000"/>
                </a:solidFill>
                <a:latin typeface="Cambria" pitchFamily="18" charset="0"/>
              </a:rPr>
              <a:t>О несогласии  </a:t>
            </a:r>
            <a:r>
              <a:rPr lang="ru-RU" sz="2200" b="1" i="1" dirty="0">
                <a:solidFill>
                  <a:srgbClr val="C00000"/>
                </a:solidFill>
                <a:latin typeface="Cambria" pitchFamily="18" charset="0"/>
              </a:rPr>
              <a:t>с выставленными баллами</a:t>
            </a:r>
          </a:p>
        </p:txBody>
      </p:sp>
      <p:sp>
        <p:nvSpPr>
          <p:cNvPr id="22534" name="Rectangle 7"/>
          <p:cNvSpPr>
            <a:spLocks noChangeArrowheads="1"/>
          </p:cNvSpPr>
          <p:nvPr/>
        </p:nvSpPr>
        <p:spPr bwMode="auto">
          <a:xfrm>
            <a:off x="687387" y="1779662"/>
            <a:ext cx="8456613" cy="43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Апелляции рассматриваются КК</a:t>
            </a:r>
          </a:p>
        </p:txBody>
      </p:sp>
      <p:sp>
        <p:nvSpPr>
          <p:cNvPr id="22535" name="Text Box 6"/>
          <p:cNvSpPr txBox="1">
            <a:spLocks noChangeArrowheads="1"/>
          </p:cNvSpPr>
          <p:nvPr/>
        </p:nvSpPr>
        <p:spPr bwMode="auto">
          <a:xfrm>
            <a:off x="611560" y="2211710"/>
            <a:ext cx="3968750" cy="1068736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>
              <a:defRPr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В течение 2-х рабочих дней, следующих за днем  ее поступления в КК</a:t>
            </a:r>
          </a:p>
        </p:txBody>
      </p:sp>
      <p:sp>
        <p:nvSpPr>
          <p:cNvPr id="22536" name="Text Box 6"/>
          <p:cNvSpPr txBox="1">
            <a:spLocks noChangeArrowheads="1"/>
          </p:cNvSpPr>
          <p:nvPr/>
        </p:nvSpPr>
        <p:spPr bwMode="auto">
          <a:xfrm>
            <a:off x="5004048" y="2139702"/>
            <a:ext cx="3965575" cy="1068736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>
              <a:defRPr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В течение 4-х рабочих дней, следующих за днем ее поступления в КК</a:t>
            </a:r>
          </a:p>
        </p:txBody>
      </p:sp>
      <p:sp>
        <p:nvSpPr>
          <p:cNvPr id="22537" name="Rectangle 7"/>
          <p:cNvSpPr>
            <a:spLocks noChangeArrowheads="1"/>
          </p:cNvSpPr>
          <p:nvPr/>
        </p:nvSpPr>
        <p:spPr bwMode="auto">
          <a:xfrm>
            <a:off x="539552" y="3147814"/>
            <a:ext cx="8370887" cy="43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Апелляции может быть удовлетворена или отклонена</a:t>
            </a:r>
          </a:p>
        </p:txBody>
      </p:sp>
      <p:sp>
        <p:nvSpPr>
          <p:cNvPr id="22538" name="Text Box 6"/>
          <p:cNvSpPr txBox="1">
            <a:spLocks noChangeArrowheads="1"/>
          </p:cNvSpPr>
          <p:nvPr/>
        </p:nvSpPr>
        <p:spPr bwMode="auto">
          <a:xfrm>
            <a:off x="683568" y="3459211"/>
            <a:ext cx="4237833" cy="1684289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>
              <a:defRPr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При удовлетворении апелляции результат экзамена аннулируется ГЭК. </a:t>
            </a:r>
          </a:p>
          <a:p>
            <a:pPr eaLnBrk="1" hangingPunct="1">
              <a:defRPr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Участник ГИА-9 сдает экзамен в резервный день </a:t>
            </a:r>
          </a:p>
        </p:txBody>
      </p:sp>
      <p:sp>
        <p:nvSpPr>
          <p:cNvPr id="22539" name="Text Box 6"/>
          <p:cNvSpPr txBox="1">
            <a:spLocks noChangeArrowheads="1"/>
          </p:cNvSpPr>
          <p:nvPr/>
        </p:nvSpPr>
        <p:spPr bwMode="auto">
          <a:xfrm>
            <a:off x="5165724" y="3579862"/>
            <a:ext cx="3978276" cy="1376513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>
              <a:defRPr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При удовлетворении апелляции результат экзамена пересчитывается и утверждается ГЭК</a:t>
            </a:r>
          </a:p>
        </p:txBody>
      </p:sp>
    </p:spTree>
    <p:extLst>
      <p:ext uri="{BB962C8B-B14F-4D97-AF65-F5344CB8AC3E}">
        <p14:creationId xmlns="" xmlns:p14="http://schemas.microsoft.com/office/powerpoint/2010/main" val="41352579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485136" y="401559"/>
            <a:ext cx="8661401" cy="492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r>
              <a:rPr lang="ru-RU" sz="26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Регулирование ГИА-9. Полномочия </a:t>
            </a:r>
            <a:r>
              <a:rPr lang="ru-RU" sz="2600" b="1" i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Рособрнадзора</a:t>
            </a:r>
            <a:endParaRPr lang="ru-RU" sz="2600" b="1" i="1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85136" y="944629"/>
            <a:ext cx="8479351" cy="4103868"/>
          </a:xfrm>
          <a:prstGeom prst="rect">
            <a:avLst/>
          </a:prstGeom>
          <a:gradFill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Установление порядка разработки, использования и хранения КИМ</a:t>
            </a:r>
          </a:p>
          <a:p>
            <a:pPr marL="285750" indent="-285750"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Организация разработки КИМ и критериев оценивания 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экзаменационных работ, обеспечение этими КИМ ГЭК, и создание комиссии по разработке КИМ по каждому учебному предмету</a:t>
            </a:r>
            <a:endParaRPr lang="ru-RU" sz="1800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Обеспечение комплектами 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тем, текстов и заданий ИС и разработка критериев оценивания ИС</a:t>
            </a:r>
          </a:p>
          <a:p>
            <a:pPr marL="285750" indent="-285750"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Рекомендации по определению 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минимального количества 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первичных баллов ГИА-9 и переводу в пятибалльную систему оценивания</a:t>
            </a:r>
            <a:endParaRPr lang="ru-RU" sz="1800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Организация 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формирования и ведения ФИС</a:t>
            </a:r>
          </a:p>
          <a:p>
            <a:pPr marL="285750" indent="-285750"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Методическое обеспечение проведения ГИА-9 и ИС</a:t>
            </a:r>
          </a:p>
          <a:p>
            <a:pPr marL="285750" indent="-285750"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Обеспечение проведения ГИА-9 за пределами территории Российской Федерации</a:t>
            </a:r>
          </a:p>
          <a:p>
            <a:pPr marL="285750" indent="-285750"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Согласование кандидатур председателей предметных комиссий по учебным предметам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1300" dirty="0">
              <a:solidFill>
                <a:srgbClr val="012F4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97177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430214" y="357187"/>
            <a:ext cx="8745538" cy="492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r>
              <a:rPr lang="ru-RU" sz="22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Полномочия ГЭК  в рамках рассмотрения результатов ГИА-9</a:t>
            </a:r>
            <a:endParaRPr lang="ru-RU" sz="2200" b="1" i="1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430214" y="920223"/>
            <a:ext cx="2413594" cy="483960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r>
              <a:rPr lang="ru-RU" sz="2200" b="1" i="1" dirty="0" smtClean="0">
                <a:solidFill>
                  <a:srgbClr val="C00000"/>
                </a:solidFill>
                <a:latin typeface="Cambria" pitchFamily="18" charset="0"/>
              </a:rPr>
              <a:t>Утверждение </a:t>
            </a:r>
            <a:endParaRPr lang="ru-RU" sz="2200" b="1" i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22535" name="Text Box 6"/>
          <p:cNvSpPr txBox="1">
            <a:spLocks noChangeArrowheads="1"/>
          </p:cNvSpPr>
          <p:nvPr/>
        </p:nvSpPr>
        <p:spPr bwMode="auto">
          <a:xfrm>
            <a:off x="2916697" y="1548456"/>
            <a:ext cx="3168352" cy="2638396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marL="342900" indent="-342900" algn="l"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При удовлетворении апелляции о несогласии с выставленными баллами</a:t>
            </a:r>
          </a:p>
          <a:p>
            <a:pPr marL="342900" indent="-342900" algn="l"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При перепроверке отдельных экзаменационных работ</a:t>
            </a:r>
          </a:p>
        </p:txBody>
      </p:sp>
      <p:sp>
        <p:nvSpPr>
          <p:cNvPr id="22536" name="Text Box 6"/>
          <p:cNvSpPr txBox="1">
            <a:spLocks noChangeArrowheads="1"/>
          </p:cNvSpPr>
          <p:nvPr/>
        </p:nvSpPr>
        <p:spPr bwMode="auto">
          <a:xfrm>
            <a:off x="6273191" y="1563937"/>
            <a:ext cx="2870809" cy="2915395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marL="342900" indent="-342900" algn="l"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При удовлетворении апелляции о 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нарушении порядка ГИА-9</a:t>
            </a:r>
          </a:p>
          <a:p>
            <a:pPr marL="342900" indent="-342900" algn="l"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1800" b="1" dirty="0" smtClean="0">
                <a:solidFill>
                  <a:srgbClr val="C00000"/>
                </a:solidFill>
                <a:latin typeface="Cambria" pitchFamily="18" charset="0"/>
              </a:rPr>
              <a:t>При нарушении участником порядка ГИА-9</a:t>
            </a:r>
          </a:p>
          <a:p>
            <a:pPr marL="342900" indent="-342900" algn="l"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При нарушении другими лицами порядка ГИА-9</a:t>
            </a:r>
            <a:endParaRPr lang="ru-RU" sz="1800" b="1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22538" name="Text Box 6"/>
          <p:cNvSpPr txBox="1">
            <a:spLocks noChangeArrowheads="1"/>
          </p:cNvSpPr>
          <p:nvPr/>
        </p:nvSpPr>
        <p:spPr bwMode="auto">
          <a:xfrm>
            <a:off x="323528" y="4280198"/>
            <a:ext cx="2615818" cy="760959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>
              <a:defRPr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В течение 1 </a:t>
            </a:r>
          </a:p>
          <a:p>
            <a:pPr eaLnBrk="1" hangingPunct="1">
              <a:defRPr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рабочего дня</a:t>
            </a:r>
          </a:p>
        </p:txBody>
      </p:sp>
      <p:sp>
        <p:nvSpPr>
          <p:cNvPr id="22539" name="Text Box 6"/>
          <p:cNvSpPr txBox="1">
            <a:spLocks noChangeArrowheads="1"/>
          </p:cNvSpPr>
          <p:nvPr/>
        </p:nvSpPr>
        <p:spPr bwMode="auto">
          <a:xfrm>
            <a:off x="2976073" y="4540473"/>
            <a:ext cx="6164368" cy="453183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>
              <a:defRPr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Принимается в течение 2 рабочих дней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920255" y="920223"/>
            <a:ext cx="3164793" cy="483960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r>
              <a:rPr lang="ru-RU" sz="2200" b="1" i="1" dirty="0" smtClean="0">
                <a:solidFill>
                  <a:srgbClr val="C00000"/>
                </a:solidFill>
                <a:latin typeface="Cambria" pitchFamily="18" charset="0"/>
              </a:rPr>
              <a:t>Изменение</a:t>
            </a:r>
            <a:endParaRPr lang="ru-RU" sz="2200" b="1" i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6242227" y="884597"/>
            <a:ext cx="2842396" cy="483960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r>
              <a:rPr lang="ru-RU" sz="2200" b="1" i="1" dirty="0" smtClean="0">
                <a:solidFill>
                  <a:srgbClr val="C00000"/>
                </a:solidFill>
                <a:latin typeface="Cambria" pitchFamily="18" charset="0"/>
              </a:rPr>
              <a:t>Аннулирование</a:t>
            </a:r>
            <a:endParaRPr lang="ru-RU" sz="2200" b="1" i="1" dirty="0">
              <a:solidFill>
                <a:srgbClr val="C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3948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Заголовок 1"/>
          <p:cNvSpPr>
            <a:spLocks noGrp="1"/>
          </p:cNvSpPr>
          <p:nvPr>
            <p:ph type="title"/>
          </p:nvPr>
        </p:nvSpPr>
        <p:spPr>
          <a:xfrm>
            <a:off x="1547664" y="264946"/>
            <a:ext cx="7380287" cy="802482"/>
          </a:xfrm>
        </p:spPr>
        <p:txBody>
          <a:bodyPr/>
          <a:lstStyle/>
          <a:p>
            <a:pPr eaLnBrk="1" hangingPunct="1"/>
            <a:r>
              <a:rPr lang="ru-RU" altLang="ru-RU" sz="2800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Arial" charset="0"/>
              </a:rPr>
              <a:t>Результаты ГИА-9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3734544" y="4927222"/>
            <a:ext cx="1989584" cy="23681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D0BDFD9-CE47-4534-BD97-C1E1113A98DD}" type="slidenum">
              <a:rPr lang="ru-RU" altLang="ru-RU" smtClean="0"/>
              <a:pPr>
                <a:defRPr/>
              </a:pPr>
              <a:t>41</a:t>
            </a:fld>
            <a:endParaRPr lang="ru-RU" alt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95866" y="1169484"/>
            <a:ext cx="8424936" cy="15696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После утверждения результаты экзаменов в течение одного рабочего дня передаются в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ОО,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а также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ОМСУ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для ознакомления участников экзамена с утвержденными председателем ГЭК результатами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95866" y="2965123"/>
            <a:ext cx="8424936" cy="19389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Ознакомление участников экзамена с утвержденными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результатами по учебному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предмету осуществляется в течение одного рабочего дня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со дня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их передачи в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ОО,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а также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ОМСУ.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Указанный день считается </a:t>
            </a:r>
            <a:r>
              <a:rPr lang="ru-RU" sz="2400" dirty="0">
                <a:solidFill>
                  <a:srgbClr val="C00000"/>
                </a:solidFill>
              </a:rPr>
              <a:t>официальным днем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объявления результатов 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экзаменов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81592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"/>
          <p:cNvSpPr txBox="1">
            <a:spLocks noChangeArrowheads="1"/>
          </p:cNvSpPr>
          <p:nvPr/>
        </p:nvSpPr>
        <p:spPr bwMode="auto">
          <a:xfrm>
            <a:off x="990599" y="1221601"/>
            <a:ext cx="7543801" cy="2538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>
              <a:defRPr/>
            </a:pPr>
            <a:r>
              <a:rPr lang="ru-RU" sz="4400" b="1" i="1" dirty="0" smtClean="0">
                <a:solidFill>
                  <a:schemeClr val="accent2">
                    <a:lumMod val="75000"/>
                  </a:schemeClr>
                </a:solidFill>
              </a:rPr>
              <a:t>Спасибо за внимание!</a:t>
            </a:r>
          </a:p>
          <a:p>
            <a:pPr eaLnBrk="1" hangingPunct="1">
              <a:defRPr/>
            </a:pPr>
            <a:endParaRPr lang="ru-RU" sz="28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Смирнова М.В.  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8-980-742-52-31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smv6168@yandex.ru</a:t>
            </a:r>
            <a:endParaRPr 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485136" y="401559"/>
            <a:ext cx="8661401" cy="492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Обеспечение проведения ГИА-9. Полномочия ДО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894478"/>
            <a:ext cx="8820472" cy="4197552"/>
          </a:xfrm>
          <a:prstGeom prst="rect">
            <a:avLst/>
          </a:prstGeom>
          <a:gradFill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Создание ГЭК, ПК и КК</a:t>
            </a:r>
            <a:endParaRPr lang="ru-RU" sz="1800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  <a:p>
            <a:pPr marL="285750" indent="-285750"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Определение 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и 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предоставление 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на согласование председателю ГЭК 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руководителей ППЭ</a:t>
            </a:r>
          </a:p>
          <a:p>
            <a:pPr marL="285750" indent="-285750"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Определение 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и 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утверждение составов 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организаторов ППЭ, членов 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ГЭК, 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технических специалистов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, специалистов по проведению инструктажа и обеспечению лабораторных работ, экзаменаторов-собеседников, ассистентов</a:t>
            </a:r>
          </a:p>
          <a:p>
            <a:pPr marL="285750" indent="-285750"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Определение мест расположения ППЭ, 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распределение между ними 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участников экзаменов, 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составов работников ППЭ (по согласованию с 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председателем ГЭК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)</a:t>
            </a:r>
          </a:p>
          <a:p>
            <a:pPr marL="285750" indent="-285750"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Определение порядка 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проведения, а также 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порядка 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проверки 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ИС</a:t>
            </a:r>
          </a:p>
          <a:p>
            <a:pPr marL="285750" indent="-285750"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Организация формирования 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и 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ведения РИС, 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и внесение сведений в 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ФИС</a:t>
            </a:r>
            <a:endParaRPr lang="ru-RU" sz="1800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  <a:p>
            <a:pPr marL="285750" indent="-285750"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О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рганизация информирования 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участников 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ГИА-9 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и их родителей (законных представителей) по вопросам организации и проведения 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ИС, ГИА-9</a:t>
            </a:r>
            <a:endParaRPr lang="ru-RU" sz="1800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  <a:p>
            <a:pPr marL="285750" indent="-285750"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Обеспечение подготовки 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и 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отбора 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специалистов, привлекаемых к проведению 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ГИА-9</a:t>
            </a:r>
          </a:p>
          <a:p>
            <a:pPr marL="285750" indent="-285750"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О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существление аккредитации граждан 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в качестве 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ОН</a:t>
            </a:r>
          </a:p>
        </p:txBody>
      </p:sp>
    </p:spTree>
    <p:extLst>
      <p:ext uri="{BB962C8B-B14F-4D97-AF65-F5344CB8AC3E}">
        <p14:creationId xmlns="" xmlns:p14="http://schemas.microsoft.com/office/powerpoint/2010/main" val="18870161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411760" y="496116"/>
            <a:ext cx="8661401" cy="572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Обеспечение проведения ГИА-9. Полномочия ДО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115" y="1321596"/>
            <a:ext cx="8785259" cy="3536170"/>
          </a:xfrm>
          <a:prstGeom prst="rect">
            <a:avLst/>
          </a:prstGeom>
          <a:gradFill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342900" indent="-342900"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Принятие решения об оборудовании ППЭ металлоискателями, средствами видеонаблюдения, средствами подавления сигналов подвижной связи</a:t>
            </a:r>
          </a:p>
          <a:p>
            <a:pPr marL="342900" indent="-342900"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Определение минимального количества первичных баллов и обеспечение перевода суммы первичных баллов в пятибалльную систему оценивания</a:t>
            </a:r>
          </a:p>
          <a:p>
            <a:pPr marL="342900" indent="-342900"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Обеспечение ППЭ необходимым комплектом ЭМ</a:t>
            </a:r>
          </a:p>
          <a:p>
            <a:pPr marL="342900" indent="-342900"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О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беспечение информационной безопасности 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при хранении, использовании и передаче 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ЭМ, 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в том числе 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определение 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места хранения 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ЭМ, 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лиц, имеющих к ним доступ, 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принятие мер 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по защите КИМ от разглашения содержащейся в них 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информации</a:t>
            </a:r>
            <a:endParaRPr lang="ru-RU" sz="1800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  <a:p>
            <a:pPr marL="342900" indent="-342900"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О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беспечение проведения ГИА-9 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в 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ППЭ</a:t>
            </a:r>
            <a:endParaRPr lang="ru-RU" sz="1800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  <a:p>
            <a:pPr marL="342900" indent="-342900"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О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беспечение обработки 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и 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проверки экзаменационных работ</a:t>
            </a:r>
          </a:p>
          <a:p>
            <a:pPr marL="342900" indent="-342900"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Обеспечение ознакомления 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участников 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ГИА-9 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с результатами 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экзаменов</a:t>
            </a:r>
            <a:endParaRPr lang="ru-RU" sz="1800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88865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482599" y="571486"/>
            <a:ext cx="8661401" cy="837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Обеспечение проведения ГИА-9. РЦОИ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1757" y="1421135"/>
            <a:ext cx="8449400" cy="2650814"/>
          </a:xfrm>
          <a:prstGeom prst="rect">
            <a:avLst/>
          </a:prstGeom>
          <a:gradFill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Осуществление организационного 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и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технологического обеспечения проведения ГИА-9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на 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территории области,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в том числе обеспечение деятельности по эксплуатации РИС и взаимодействию с ФИС, обработке экзаменационных работ участников экзамена с использованием специальных аппаратно-программных средств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23145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304882" y="184366"/>
            <a:ext cx="8661401" cy="837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ГЭК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915566"/>
            <a:ext cx="2304256" cy="887068"/>
          </a:xfrm>
          <a:prstGeom prst="rect">
            <a:avLst/>
          </a:prstGeom>
          <a:gradFill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ru-RU" sz="2400" dirty="0" smtClean="0">
                <a:solidFill>
                  <a:srgbClr val="C00000"/>
                </a:solidFill>
                <a:latin typeface="Cambria" pitchFamily="18" charset="0"/>
              </a:rPr>
              <a:t>Председатель ГЭК</a:t>
            </a:r>
            <a:endParaRPr lang="ru-RU" sz="2400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11760" y="771550"/>
            <a:ext cx="6210795" cy="1238131"/>
          </a:xfrm>
          <a:prstGeom prst="rect">
            <a:avLst/>
          </a:prstGeom>
          <a:gradFill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just">
              <a:buClr>
                <a:schemeClr val="accent6">
                  <a:lumMod val="75000"/>
                </a:schemeClr>
              </a:buClr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осуществляет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общее руководство и координацию деятельности ГЭК по подготовке и проведению экзаменов</a:t>
            </a:r>
          </a:p>
          <a:p>
            <a:pPr algn="just">
              <a:buClr>
                <a:schemeClr val="accent6">
                  <a:lumMod val="75000"/>
                </a:schemeClr>
              </a:buClr>
            </a:pP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931790"/>
            <a:ext cx="2123728" cy="504056"/>
          </a:xfrm>
          <a:prstGeom prst="rect">
            <a:avLst/>
          </a:prstGeom>
          <a:gradFill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ru-RU" sz="2400" dirty="0" smtClean="0">
                <a:solidFill>
                  <a:srgbClr val="C00000"/>
                </a:solidFill>
                <a:latin typeface="Cambria" pitchFamily="18" charset="0"/>
              </a:rPr>
              <a:t>Члены ГЭК</a:t>
            </a:r>
            <a:endParaRPr lang="ru-RU" sz="2400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88495" y="2139702"/>
            <a:ext cx="6608416" cy="3003798"/>
          </a:xfrm>
          <a:prstGeom prst="rect">
            <a:avLst/>
          </a:prstGeom>
          <a:gradFill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обеспечивают соблюдение установленного порядка проведения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ГИА-9,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в том числе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обеспечивают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доставку ЭМ в ППЭ в день экзамена, осуществляют контроль за проведением экзаменов в ППЭ, РЦОИ, местах работы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ПК и КК,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а также в местах хранения ЭМ;</a:t>
            </a:r>
          </a:p>
          <a:p>
            <a:pPr marL="285750" indent="-285750"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осуществляют взаимодействие с лицами, присутствующими в ППЭ, РЦОИ, в местах работы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ПК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и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КК,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по обеспечению соблюдения требований Порядка;</a:t>
            </a:r>
          </a:p>
          <a:p>
            <a:pPr marL="285750" indent="-285750"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в случае выявления нарушений Порядка принимают решение об удалении с экзамена участников экзамена, а также иных лиц, находящихся в ППЭ, по согласованию с председателем ГЭК принимают решение об остановке экзамена в ППЭ или отдельных аудиториях ППЭ</a:t>
            </a:r>
          </a:p>
          <a:p>
            <a:pPr algn="just">
              <a:buClr>
                <a:schemeClr val="accent6">
                  <a:lumMod val="75000"/>
                </a:schemeClr>
              </a:buClr>
            </a:pP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09517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304882" y="184366"/>
            <a:ext cx="8661401" cy="837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Предметные комиссии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8326" y="961901"/>
            <a:ext cx="8648174" cy="1191567"/>
          </a:xfrm>
          <a:prstGeom prst="rect">
            <a:avLst/>
          </a:prstGeom>
          <a:gradFill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принимают к рассмотрению экзаменационные работы;</a:t>
            </a:r>
          </a:p>
          <a:p>
            <a:pPr marL="285750" indent="-285750"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осуществляют проверку ответов участников экзаменов и их оценивание в соответствии с критериями оценивания по соответствующему учебному предмету, разработка которых организуется </a:t>
            </a:r>
            <a:r>
              <a:rPr lang="ru-RU" sz="1800" dirty="0" err="1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Рособрнадзором</a:t>
            </a:r>
            <a:endParaRPr lang="ru-RU" sz="1800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  <a:p>
            <a:pPr algn="just">
              <a:buClr>
                <a:schemeClr val="accent6">
                  <a:lumMod val="75000"/>
                </a:schemeClr>
              </a:buClr>
            </a:pP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8326" y="2211710"/>
            <a:ext cx="8648585" cy="2931790"/>
          </a:xfrm>
          <a:prstGeom prst="rect">
            <a:avLst/>
          </a:prstGeom>
          <a:gradFill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Председатель ПК</a:t>
            </a:r>
          </a:p>
          <a:p>
            <a:pPr marL="285750" indent="-285750"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представляет </a:t>
            </a:r>
            <a:r>
              <a:rPr lang="ru-RU" sz="22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председателю ГЭК предложения по составу ПК;</a:t>
            </a:r>
          </a:p>
          <a:p>
            <a:pPr marL="285750" indent="-285750"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по </a:t>
            </a:r>
            <a:r>
              <a:rPr lang="ru-RU" sz="22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согласованию с руководителем РЦОИ формирует график работы ПК;</a:t>
            </a:r>
          </a:p>
          <a:p>
            <a:pPr marL="285750" indent="-285750"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2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осуществляет консультирование экспертов по вопросам оценивания ЭР (в том числе устных ответов);</a:t>
            </a:r>
          </a:p>
          <a:p>
            <a:pPr marL="285750" indent="-285750"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2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взаимодействует с руководителем РЦОИ, председателем КК, Комиссией по разработке КИМ;</a:t>
            </a:r>
          </a:p>
          <a:p>
            <a:pPr algn="just">
              <a:buClr>
                <a:schemeClr val="accent6">
                  <a:lumMod val="75000"/>
                </a:schemeClr>
              </a:buClr>
            </a:pP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85723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23462</TotalTime>
  <Words>2367</Words>
  <Application>Microsoft Office PowerPoint</Application>
  <PresentationFormat>Экран (16:9)</PresentationFormat>
  <Paragraphs>426</Paragraphs>
  <Slides>42</Slides>
  <Notes>41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Результаты ГИА-9</vt:lpstr>
      <vt:lpstr>Слайд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Платон</dc:creator>
  <cp:lastModifiedBy>Tim</cp:lastModifiedBy>
  <cp:revision>1314</cp:revision>
  <cp:lastPrinted>2019-03-22T13:36:35Z</cp:lastPrinted>
  <dcterms:created xsi:type="dcterms:W3CDTF">1601-01-01T00:00:00Z</dcterms:created>
  <dcterms:modified xsi:type="dcterms:W3CDTF">2020-04-29T08:31:37Z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