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80"/>
  </p:notesMasterIdLst>
  <p:handoutMasterIdLst>
    <p:handoutMasterId r:id="rId81"/>
  </p:handoutMasterIdLst>
  <p:sldIdLst>
    <p:sldId id="256" r:id="rId2"/>
    <p:sldId id="1025" r:id="rId3"/>
    <p:sldId id="1042" r:id="rId4"/>
    <p:sldId id="975" r:id="rId5"/>
    <p:sldId id="1026" r:id="rId6"/>
    <p:sldId id="974" r:id="rId7"/>
    <p:sldId id="1022" r:id="rId8"/>
    <p:sldId id="1056" r:id="rId9"/>
    <p:sldId id="1027" r:id="rId10"/>
    <p:sldId id="1030" r:id="rId11"/>
    <p:sldId id="1029" r:id="rId12"/>
    <p:sldId id="1032" r:id="rId13"/>
    <p:sldId id="977" r:id="rId14"/>
    <p:sldId id="978" r:id="rId15"/>
    <p:sldId id="996" r:id="rId16"/>
    <p:sldId id="1033" r:id="rId17"/>
    <p:sldId id="1039" r:id="rId18"/>
    <p:sldId id="979" r:id="rId19"/>
    <p:sldId id="980" r:id="rId20"/>
    <p:sldId id="981" r:id="rId21"/>
    <p:sldId id="982" r:id="rId22"/>
    <p:sldId id="1021" r:id="rId23"/>
    <p:sldId id="985" r:id="rId24"/>
    <p:sldId id="986" r:id="rId25"/>
    <p:sldId id="987" r:id="rId26"/>
    <p:sldId id="1038" r:id="rId27"/>
    <p:sldId id="1037" r:id="rId28"/>
    <p:sldId id="991" r:id="rId29"/>
    <p:sldId id="1004" r:id="rId30"/>
    <p:sldId id="1005" r:id="rId31"/>
    <p:sldId id="813" r:id="rId32"/>
    <p:sldId id="773" r:id="rId33"/>
    <p:sldId id="1020" r:id="rId34"/>
    <p:sldId id="1018" r:id="rId35"/>
    <p:sldId id="1019" r:id="rId36"/>
    <p:sldId id="892" r:id="rId37"/>
    <p:sldId id="823" r:id="rId38"/>
    <p:sldId id="860" r:id="rId39"/>
    <p:sldId id="869" r:id="rId40"/>
    <p:sldId id="863" r:id="rId41"/>
    <p:sldId id="864" r:id="rId42"/>
    <p:sldId id="829" r:id="rId43"/>
    <p:sldId id="953" r:id="rId44"/>
    <p:sldId id="1055" r:id="rId45"/>
    <p:sldId id="954" r:id="rId46"/>
    <p:sldId id="955" r:id="rId47"/>
    <p:sldId id="866" r:id="rId48"/>
    <p:sldId id="871" r:id="rId49"/>
    <p:sldId id="956" r:id="rId50"/>
    <p:sldId id="957" r:id="rId51"/>
    <p:sldId id="872" r:id="rId52"/>
    <p:sldId id="895" r:id="rId53"/>
    <p:sldId id="885" r:id="rId54"/>
    <p:sldId id="958" r:id="rId55"/>
    <p:sldId id="1017" r:id="rId56"/>
    <p:sldId id="960" r:id="rId57"/>
    <p:sldId id="961" r:id="rId58"/>
    <p:sldId id="962" r:id="rId59"/>
    <p:sldId id="964" r:id="rId60"/>
    <p:sldId id="963" r:id="rId61"/>
    <p:sldId id="965" r:id="rId62"/>
    <p:sldId id="906" r:id="rId63"/>
    <p:sldId id="966" r:id="rId64"/>
    <p:sldId id="967" r:id="rId65"/>
    <p:sldId id="969" r:id="rId66"/>
    <p:sldId id="968" r:id="rId67"/>
    <p:sldId id="970" r:id="rId68"/>
    <p:sldId id="927" r:id="rId69"/>
    <p:sldId id="1043" r:id="rId70"/>
    <p:sldId id="1057" r:id="rId71"/>
    <p:sldId id="1045" r:id="rId72"/>
    <p:sldId id="1048" r:id="rId73"/>
    <p:sldId id="1050" r:id="rId74"/>
    <p:sldId id="1049" r:id="rId75"/>
    <p:sldId id="1051" r:id="rId76"/>
    <p:sldId id="1054" r:id="rId77"/>
    <p:sldId id="1052" r:id="rId78"/>
    <p:sldId id="928" r:id="rId7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6600"/>
    <a:srgbClr val="800000"/>
    <a:srgbClr val="CC0000"/>
    <a:srgbClr val="CC3300"/>
    <a:srgbClr val="FF9933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6" autoAdjust="0"/>
    <p:restoredTop sz="98841" autoAdjust="0"/>
  </p:normalViewPr>
  <p:slideViewPr>
    <p:cSldViewPr>
      <p:cViewPr varScale="1">
        <p:scale>
          <a:sx n="115" d="100"/>
          <a:sy n="115" d="100"/>
        </p:scale>
        <p:origin x="-17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628A13-B3E5-449C-A5F3-4E626D02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067F6A-4E0F-4753-A047-6838AF0D5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52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09302B-B82A-40EC-B635-FEEB188DAF4F}" type="slidenum">
              <a:rPr lang="ru-RU" sz="1200">
                <a:latin typeface="Arial" charset="0"/>
              </a:rPr>
              <a:pPr algn="r"/>
              <a:t>41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6C185-3BBB-4B6D-8DA3-7419A9DB54CE}" type="slidenum">
              <a:rPr lang="ru-RU" smtClean="0"/>
              <a:pPr/>
              <a:t>68</a:t>
            </a:fld>
            <a:endParaRPr lang="ru-RU" smtClean="0"/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0925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58117-F62A-49F6-AC14-C9F360A9CAA9}" type="slidenum">
              <a:rPr lang="ru-RU" smtClean="0"/>
              <a:pPr/>
              <a:t>77</a:t>
            </a:fld>
            <a:endParaRPr lang="ru-RU" smtClean="0"/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906463" y="663575"/>
            <a:ext cx="5030787" cy="3443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0894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D0381DC-0B12-486D-A882-0E610127B130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906463" y="663575"/>
            <a:ext cx="5030787" cy="3443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2113" cy="4098925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17666-21E9-48B6-B4D7-E0F0DDB05BC3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43000" y="663575"/>
            <a:ext cx="45593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ka"/>
          <p:cNvPicPr>
            <a:picLocks noChangeAspect="1" noChangeArrowheads="1"/>
          </p:cNvPicPr>
          <p:nvPr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21336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2484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2133600"/>
            <a:ext cx="4191000" cy="1919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205288"/>
            <a:ext cx="4191000" cy="1920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344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Line 1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1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1" name="Picture 16" descr="shapka"/>
          <p:cNvPicPr>
            <a:picLocks noChangeAspect="1" noChangeArrowheads="1"/>
          </p:cNvPicPr>
          <p:nvPr/>
        </p:nvPicPr>
        <p:blipFill>
          <a:blip r:embed="rId17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0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  <p:sldLayoutId id="2147484946" r:id="rId12"/>
    <p:sldLayoutId id="2147484947" r:id="rId13"/>
    <p:sldLayoutId id="2147484948" r:id="rId14"/>
    <p:sldLayoutId id="21474849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8077200" cy="3733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endParaRPr lang="ru-RU" sz="3600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715000"/>
            <a:ext cx="5029200" cy="762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400" smtClean="0"/>
              <a:t>Смирнова Татьяна Александровна, </a:t>
            </a:r>
            <a:r>
              <a:rPr lang="ru-RU" sz="2000" smtClean="0"/>
              <a:t>главный специалист ГУ ЯО ЦОиККО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219200" y="16764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000099"/>
              </a:buClr>
              <a:buSzPts val="2000"/>
              <a:buFont typeface="Arial" charset="0"/>
              <a:buNone/>
            </a:pPr>
            <a:endParaRPr lang="ru-RU" sz="4000" b="1"/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914400" y="7620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Государственная итоговая аттестация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по образовательным программам среднего общего образования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dirty="0">
              <a:solidFill>
                <a:srgbClr val="002060"/>
              </a:solidFill>
              <a:latin typeface="+mn-lt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dirty="0">
              <a:solidFill>
                <a:srgbClr val="002060"/>
              </a:solidFill>
              <a:latin typeface="+mn-lt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>
              <a:solidFill>
                <a:srgbClr val="002060"/>
              </a:solidFill>
              <a:latin typeface="+mn-lt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>
                <a:solidFill>
                  <a:srgbClr val="002060"/>
                </a:solidFill>
                <a:latin typeface="+mn-lt"/>
                <a:cs typeface="Times New Roman" pitchFamily="16" charset="0"/>
              </a:rPr>
              <a:t>Технология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itchFamily="16" charset="0"/>
              </a:rPr>
              <a:t>проведения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itchFamily="16" charset="0"/>
              </a:rPr>
              <a:t>ЕГЭ  в ППЭ на дому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>
              <a:solidFill>
                <a:srgbClr val="002060"/>
              </a:solidFill>
              <a:latin typeface="+mn-lt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301625" y="533400"/>
            <a:ext cx="884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В день проведения экзамена до начала ЕГЭ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2667000" y="990600"/>
            <a:ext cx="631825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вскрывают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accent6"/>
                </a:solidFill>
                <a:cs typeface="Times New Roman" pitchFamily="18" charset="0"/>
              </a:rPr>
              <a:t>спецпакет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 с экзаменационными материалами, </a:t>
            </a:r>
            <a:r>
              <a:rPr lang="ru-RU" sz="2000" b="1" i="1" dirty="0">
                <a:solidFill>
                  <a:schemeClr val="accent6"/>
                </a:solidFill>
                <a:cs typeface="Times New Roman" pitchFamily="18" charset="0"/>
              </a:rPr>
              <a:t>пересчитывают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, </a:t>
            </a:r>
            <a:r>
              <a:rPr lang="ru-RU" sz="2000" b="1" i="1" dirty="0">
                <a:solidFill>
                  <a:schemeClr val="accent6"/>
                </a:solidFill>
                <a:cs typeface="Times New Roman" pitchFamily="18" charset="0"/>
              </a:rPr>
              <a:t>передают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 по форме ППЭ 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14-01 </a:t>
            </a:r>
            <a:r>
              <a:rPr lang="ru-RU" sz="2000" dirty="0">
                <a:solidFill>
                  <a:schemeClr val="accent6"/>
                </a:solidFill>
                <a:cs typeface="Times New Roman" pitchFamily="18" charset="0"/>
              </a:rPr>
              <a:t>в зоне видимости камер видеонаблюдения</a:t>
            </a:r>
            <a:endParaRPr lang="ru-RU" sz="2000" i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543800" y="3276600"/>
            <a:ext cx="1447800" cy="6096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800" b="1" i="1">
                <a:solidFill>
                  <a:schemeClr val="accent2"/>
                </a:solidFill>
              </a:rPr>
              <a:t>ВДП </a:t>
            </a:r>
          </a:p>
          <a:p>
            <a:r>
              <a:rPr lang="ru-RU" sz="1800" i="1">
                <a:solidFill>
                  <a:schemeClr val="accent2"/>
                </a:solidFill>
              </a:rPr>
              <a:t>(</a:t>
            </a:r>
            <a:r>
              <a:rPr lang="ru-RU" sz="1800" i="1" u="sng">
                <a:solidFill>
                  <a:schemeClr val="accent2"/>
                </a:solidFill>
              </a:rPr>
              <a:t>3 штуки</a:t>
            </a:r>
            <a:r>
              <a:rPr lang="ru-RU" sz="1800" i="1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39909">
            <a:off x="436563" y="2338388"/>
            <a:ext cx="158432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152400" y="56388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800" b="1" i="1">
                <a:solidFill>
                  <a:schemeClr val="accent2"/>
                </a:solidFill>
              </a:rPr>
              <a:t>ДБО №2 </a:t>
            </a:r>
          </a:p>
          <a:p>
            <a:r>
              <a:rPr lang="ru-RU" sz="1800" i="1">
                <a:solidFill>
                  <a:schemeClr val="accent2"/>
                </a:solidFill>
              </a:rPr>
              <a:t>(</a:t>
            </a:r>
            <a:r>
              <a:rPr lang="ru-RU" sz="1800" i="1" u="sng">
                <a:solidFill>
                  <a:schemeClr val="accent2"/>
                </a:solidFill>
              </a:rPr>
              <a:t>5 штук</a:t>
            </a:r>
            <a:r>
              <a:rPr lang="ru-RU" sz="1800" i="1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0"/>
            <a:ext cx="1905000" cy="914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29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0" y="4724400"/>
            <a:ext cx="1490663" cy="1984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457200" y="41148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800" b="1" i="1">
                <a:solidFill>
                  <a:schemeClr val="accent2"/>
                </a:solidFill>
              </a:rPr>
              <a:t>пакет руководителя </a:t>
            </a:r>
          </a:p>
        </p:txBody>
      </p:sp>
      <p:pic>
        <p:nvPicPr>
          <p:cNvPr id="122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352800"/>
            <a:ext cx="177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4"/>
          <p:cNvSpPr>
            <a:spLocks noChangeArrowheads="1"/>
          </p:cNvSpPr>
          <p:nvPr/>
        </p:nvSpPr>
        <p:spPr bwMode="auto">
          <a:xfrm>
            <a:off x="7162800" y="4343400"/>
            <a:ext cx="1905000" cy="13716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800" b="1" i="1">
                <a:solidFill>
                  <a:schemeClr val="accent2"/>
                </a:solidFill>
              </a:rPr>
              <a:t>дополнительные спецпакеты </a:t>
            </a:r>
          </a:p>
          <a:p>
            <a:r>
              <a:rPr lang="ru-RU" sz="1800" i="1">
                <a:solidFill>
                  <a:schemeClr val="accent2"/>
                </a:solidFill>
              </a:rPr>
              <a:t>(</a:t>
            </a:r>
            <a:r>
              <a:rPr lang="ru-RU" sz="1800" i="1" u="sng">
                <a:solidFill>
                  <a:schemeClr val="accent2"/>
                </a:solidFill>
              </a:rPr>
              <a:t>2 штуки</a:t>
            </a:r>
            <a:r>
              <a:rPr lang="ru-RU" sz="1800" i="1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971800" y="3581400"/>
            <a:ext cx="2054225" cy="16002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2301" name="Rectangle 4"/>
          <p:cNvSpPr>
            <a:spLocks noChangeArrowheads="1"/>
          </p:cNvSpPr>
          <p:nvPr/>
        </p:nvSpPr>
        <p:spPr bwMode="auto">
          <a:xfrm>
            <a:off x="3124200" y="5410200"/>
            <a:ext cx="2133600" cy="1143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800" b="1" i="1" u="sng">
                <a:solidFill>
                  <a:schemeClr val="accent2"/>
                </a:solidFill>
              </a:rPr>
              <a:t>один </a:t>
            </a:r>
            <a:r>
              <a:rPr lang="ru-RU" sz="1800" b="1" i="1">
                <a:solidFill>
                  <a:schemeClr val="accent2"/>
                </a:solidFill>
              </a:rPr>
              <a:t>конверт для упаковки использованных черновиков</a:t>
            </a:r>
          </a:p>
        </p:txBody>
      </p:sp>
      <p:sp>
        <p:nvSpPr>
          <p:cNvPr id="12302" name="Rectangle 4"/>
          <p:cNvSpPr>
            <a:spLocks noChangeArrowheads="1"/>
          </p:cNvSpPr>
          <p:nvPr/>
        </p:nvSpPr>
        <p:spPr bwMode="auto">
          <a:xfrm>
            <a:off x="4114800" y="2362200"/>
            <a:ext cx="25146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800" b="1" i="1" u="sng">
                <a:solidFill>
                  <a:schemeClr val="accent2"/>
                </a:solidFill>
              </a:rPr>
              <a:t>один</a:t>
            </a:r>
            <a:r>
              <a:rPr lang="ru-RU" sz="1800" b="1" i="1">
                <a:solidFill>
                  <a:schemeClr val="accent2"/>
                </a:solidFill>
              </a:rPr>
              <a:t> доставочный спецпакет</a:t>
            </a:r>
          </a:p>
          <a:p>
            <a:r>
              <a:rPr lang="ru-RU" sz="1800" i="1">
                <a:solidFill>
                  <a:schemeClr val="accent2"/>
                </a:solidFill>
              </a:rPr>
              <a:t>(</a:t>
            </a:r>
            <a:r>
              <a:rPr lang="ru-RU" sz="1800" i="1" u="sng">
                <a:solidFill>
                  <a:schemeClr val="accent2"/>
                </a:solidFill>
              </a:rPr>
              <a:t>5 ИК</a:t>
            </a:r>
            <a:r>
              <a:rPr lang="ru-RU" sz="1800" i="1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1230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514600"/>
            <a:ext cx="14255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304800" y="914400"/>
            <a:ext cx="2286000" cy="13462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90000"/>
              <a:defRPr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</a:rPr>
              <a:t>Руководитель ППЭ, </a:t>
            </a:r>
          </a:p>
          <a:p>
            <a:pPr>
              <a:spcBef>
                <a:spcPct val="50000"/>
              </a:spcBef>
              <a:buClr>
                <a:schemeClr val="bg1"/>
              </a:buClr>
              <a:buSzPct val="90000"/>
              <a:defRPr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</a:rPr>
              <a:t>член ГЭК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381000"/>
            <a:ext cx="426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>
                <a:solidFill>
                  <a:schemeClr val="accent2"/>
                </a:solidFill>
              </a:rPr>
              <a:t>Приемка-передача экзаменационных материалов в ППЭ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57200" y="2133600"/>
            <a:ext cx="3581400" cy="20034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заполняют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форму </a:t>
            </a:r>
            <a:r>
              <a:rPr lang="ru-RU" sz="2000" b="1" i="1" dirty="0">
                <a:solidFill>
                  <a:schemeClr val="accent6"/>
                </a:solidFill>
                <a:cs typeface="Times New Roman" pitchFamily="18" charset="0"/>
              </a:rPr>
              <a:t>ППЭ-14-01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 «Акт приёмки-передачи экзаменационных материалов в ППЭ» </a:t>
            </a:r>
          </a:p>
          <a:p>
            <a:pPr algn="just">
              <a:defRPr/>
            </a:pPr>
            <a:r>
              <a:rPr lang="ru-RU" sz="1800" i="1" dirty="0">
                <a:solidFill>
                  <a:schemeClr val="accent6"/>
                </a:solidFill>
                <a:cs typeface="Times New Roman" pitchFamily="18" charset="0"/>
              </a:rPr>
              <a:t>(</a:t>
            </a:r>
            <a:r>
              <a:rPr lang="ru-RU" sz="1800" b="1" i="1" dirty="0">
                <a:solidFill>
                  <a:schemeClr val="accent6"/>
                </a:solidFill>
                <a:cs typeface="Times New Roman" pitchFamily="18" charset="0"/>
              </a:rPr>
              <a:t>1. Передача материалов в ППЭ (до проведения экзамена</a:t>
            </a:r>
            <a:r>
              <a:rPr lang="ru-RU" sz="1800" i="1" dirty="0">
                <a:solidFill>
                  <a:schemeClr val="accent6"/>
                </a:solidFill>
                <a:cs typeface="Times New Roman" pitchFamily="18" charset="0"/>
              </a:rPr>
              <a:t>) </a:t>
            </a:r>
          </a:p>
        </p:txBody>
      </p:sp>
      <p:pic>
        <p:nvPicPr>
          <p:cNvPr id="13316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1054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9436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114800" y="0"/>
            <a:ext cx="5029200" cy="685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3319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1054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1054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419600" y="533400"/>
            <a:ext cx="4343400" cy="914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4267200"/>
            <a:ext cx="3581400" cy="24384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164649" indent="-164649" algn="just">
              <a:defRPr/>
            </a:pPr>
            <a:r>
              <a:rPr lang="ru-RU" sz="2000" b="1" i="1" dirty="0">
                <a:solidFill>
                  <a:schemeClr val="accent6"/>
                </a:solidFill>
              </a:rPr>
              <a:t>обеспечить </a:t>
            </a:r>
            <a:r>
              <a:rPr lang="ru-RU" sz="2000" i="1" dirty="0">
                <a:solidFill>
                  <a:schemeClr val="accent6"/>
                </a:solidFill>
              </a:rPr>
              <a:t>их надежное хранение до момента передачи организаторам</a:t>
            </a:r>
          </a:p>
          <a:p>
            <a:pPr marL="164649" indent="-164649"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164649" indent="-164649">
              <a:defRPr/>
            </a:pPr>
            <a:r>
              <a:rPr lang="ru-RU" sz="2000" b="1" i="1" dirty="0">
                <a:solidFill>
                  <a:srgbClr val="C00000"/>
                </a:solidFill>
              </a:rPr>
              <a:t>Вскрытие и переупаковка доставочных </a:t>
            </a:r>
            <a:r>
              <a:rPr lang="ru-RU" sz="2000" b="1" i="1" dirty="0" err="1">
                <a:solidFill>
                  <a:srgbClr val="C00000"/>
                </a:solidFill>
              </a:rPr>
              <a:t>спецпакетов</a:t>
            </a:r>
            <a:r>
              <a:rPr lang="ru-RU" sz="2000" b="1" i="1" dirty="0">
                <a:solidFill>
                  <a:srgbClr val="C00000"/>
                </a:solidFill>
              </a:rPr>
              <a:t> с ИК  категорически запрещены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14400"/>
            <a:ext cx="2362200" cy="1007181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«Апелляция о нарушении установленного порядка проведения ГИА»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(ППЭ-02)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981200"/>
            <a:ext cx="2362200" cy="1222624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«Протокол рассмотрения апелляции о нарушении установленного порядка проведения ГИА»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(ППЭ-03)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276600"/>
            <a:ext cx="2362200" cy="791737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«Список участников ГИА в аудитории ППЭ»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(ППЭ-05-01)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91000"/>
            <a:ext cx="2362200" cy="682682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«Протокол проведения ГИА в аудитории»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(ППЭ-05-02)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953000"/>
            <a:ext cx="2362200" cy="934478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«Список участников ГИА  образовательной организации» </a:t>
            </a:r>
          </a:p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(ППЭ-06-01)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914400"/>
            <a:ext cx="2819400" cy="576293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«Список работников ППЭ» (ППЭ-07)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0" y="1600200"/>
            <a:ext cx="2819400" cy="791737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«Отчет члена ГЭК о проведении ГИА в ППЭ» </a:t>
            </a:r>
          </a:p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ППЭ-10)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2514600"/>
            <a:ext cx="2819400" cy="1007181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«Ведомость коррекции персональных данных участников ГИА в аудитории» (ППЭ-12-02)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3581400"/>
            <a:ext cx="2819400" cy="934478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«Ведомость использования дополнительных бланков ответов № 2»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(ППЭ-12-03)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4648200"/>
            <a:ext cx="2819400" cy="719034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«Протокол проведения ЕГЭ в ППЭ»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(ППЭ-13-01)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5486400"/>
            <a:ext cx="2819400" cy="1149921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«Сводная ведомость учёта участников и использования экзаменационных материалов в ППЭ» </a:t>
            </a:r>
          </a:p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(ППЭ-13-02 МАШ)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914400"/>
            <a:ext cx="2743200" cy="861774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«Ведомость выдачи и возврата экзаменационных материалов по аудиториям ППЭ»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(ППЭ-14-02)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828800"/>
            <a:ext cx="2743200" cy="503590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«Расшифровка кодов ОО ППЭ» (ППЭ-16)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2200" y="2438400"/>
            <a:ext cx="2743200" cy="898126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«Акт общественного наблюдения за проведением  ГИА в ППЭ»  </a:t>
            </a:r>
          </a:p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(ППЭ-18 МАШ)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429000"/>
            <a:ext cx="2743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«Контроль изменения состава  работников  в день экзамена» </a:t>
            </a:r>
          </a:p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(ППЭ-19)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4953000"/>
            <a:ext cx="2743200" cy="719034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«Акт об удалении участника ГИА»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(ППЭ-21)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2200" y="5791200"/>
            <a:ext cx="2743200" cy="954107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 «Акт о досрочном завершении экзамена по объективным причинам»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(ППЭ-22)</a:t>
            </a:r>
          </a:p>
        </p:txBody>
      </p:sp>
      <p:sp>
        <p:nvSpPr>
          <p:cNvPr id="2" name="TextBox 22"/>
          <p:cNvSpPr txBox="1"/>
          <p:nvPr/>
        </p:nvSpPr>
        <p:spPr>
          <a:xfrm>
            <a:off x="6172200" y="4191000"/>
            <a:ext cx="2743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«Акт об идентификации личности участника ГИА» (ППЭ-20) </a:t>
            </a:r>
          </a:p>
        </p:txBody>
      </p:sp>
      <p:sp>
        <p:nvSpPr>
          <p:cNvPr id="31804" name="Rectangle 4"/>
          <p:cNvSpPr>
            <a:spLocks noChangeArrowheads="1"/>
          </p:cNvSpPr>
          <p:nvPr/>
        </p:nvSpPr>
        <p:spPr bwMode="auto">
          <a:xfrm>
            <a:off x="304800" y="5334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Пакет руководителя (формы ППЭ)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5943600"/>
            <a:ext cx="2362200" cy="719034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«Список участников ГИА в ППЭ по алфавиту» </a:t>
            </a:r>
          </a:p>
          <a:p>
            <a:pPr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(ППЭ-06-02)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0" y="368300"/>
            <a:ext cx="93726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44000" rIns="90000" bIns="180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В день проведения экзамена в ППЭ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2895600"/>
            <a:ext cx="8518525" cy="957263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зарегистрировать </a:t>
            </a:r>
            <a:r>
              <a:rPr lang="ru-RU" sz="2400" i="1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работников ППЭ (при себе они должны иметь паспорт)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8534400" cy="590550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выдать </a:t>
            </a:r>
            <a:r>
              <a:rPr lang="ru-RU" sz="2400" b="1" i="1" dirty="0" err="1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бейджи</a:t>
            </a:r>
            <a:r>
              <a:rPr lang="ru-RU" sz="24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с соответствующей информацией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7200" y="4876800"/>
            <a:ext cx="8534400" cy="957263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назначить</a:t>
            </a:r>
            <a:r>
              <a:rPr lang="ru-RU" sz="2400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 ответственного организатора  в аудитории согласно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ППЭ-07 </a:t>
            </a:r>
            <a:r>
              <a:rPr lang="ru-RU" sz="2400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«Список работников ППЭ»</a:t>
            </a:r>
            <a:endParaRPr lang="ru-RU" sz="2400" b="1" dirty="0">
              <a:solidFill>
                <a:schemeClr val="accent6"/>
              </a:solidFill>
              <a:latin typeface="Times New Roman" pitchFamily="16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57200" y="1676400"/>
            <a:ext cx="8534400" cy="957263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itchFamily="16" charset="0"/>
              </a:rPr>
              <a:t>определить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6" charset="0"/>
              </a:rPr>
              <a:t>специальное место для хранения личных вещей организаторов, технических специалистов, ассистентов</a:t>
            </a:r>
            <a:endParaRPr lang="ru-RU" sz="2400" b="1" dirty="0">
              <a:solidFill>
                <a:srgbClr val="C00000"/>
              </a:solidFill>
              <a:latin typeface="Times New Roman" pitchFamily="16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57200" y="4114800"/>
            <a:ext cx="8534400" cy="587375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провести</a:t>
            </a:r>
            <a:r>
              <a:rPr lang="ru-RU" sz="2400" i="1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8" charset="0"/>
              </a:rPr>
              <a:t>краткий инструктаж </a:t>
            </a: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457200" y="990600"/>
            <a:ext cx="3048000" cy="4222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90000"/>
              <a:defRPr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</a:rPr>
              <a:t>Руководителю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762000"/>
            <a:ext cx="9448800" cy="381000"/>
          </a:xfrm>
        </p:spPr>
        <p:txBody>
          <a:bodyPr/>
          <a:lstStyle/>
          <a:p>
            <a:pPr defTabSz="1708150" eaLnBrk="1" hangingPunct="1"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                                       Регистрация работников ППЭ </a:t>
            </a:r>
            <a:br>
              <a:rPr lang="ru-RU" sz="2800" i="1" dirty="0" smtClean="0">
                <a:solidFill>
                  <a:schemeClr val="accent6"/>
                </a:solidFill>
              </a:rPr>
            </a:br>
            <a:endParaRPr lang="ru-RU" sz="2800" i="1" dirty="0" smtClean="0">
              <a:solidFill>
                <a:schemeClr val="accent6"/>
              </a:solidFill>
            </a:endParaRP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90600"/>
            <a:ext cx="4502150" cy="5867400"/>
          </a:xfrm>
          <a:ln>
            <a:solidFill>
              <a:srgbClr val="FF9933"/>
            </a:solidFill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4297363" cy="5867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114800"/>
            <a:ext cx="455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148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28600" y="2743200"/>
            <a:ext cx="4343400" cy="838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b="1" dirty="0"/>
          </a:p>
        </p:txBody>
      </p:sp>
      <p:sp>
        <p:nvSpPr>
          <p:cNvPr id="9" name="Овал 8"/>
          <p:cNvSpPr/>
          <p:nvPr/>
        </p:nvSpPr>
        <p:spPr>
          <a:xfrm>
            <a:off x="152400" y="4419600"/>
            <a:ext cx="4495800" cy="762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b="1" dirty="0"/>
          </a:p>
        </p:txBody>
      </p:sp>
      <p:sp>
        <p:nvSpPr>
          <p:cNvPr id="12" name="Овал 11"/>
          <p:cNvSpPr/>
          <p:nvPr/>
        </p:nvSpPr>
        <p:spPr>
          <a:xfrm>
            <a:off x="4800600" y="1371600"/>
            <a:ext cx="4191000" cy="838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b="1" dirty="0"/>
          </a:p>
        </p:txBody>
      </p:sp>
      <p:sp>
        <p:nvSpPr>
          <p:cNvPr id="13" name="Овал 12"/>
          <p:cNvSpPr/>
          <p:nvPr/>
        </p:nvSpPr>
        <p:spPr>
          <a:xfrm>
            <a:off x="4724400" y="2514600"/>
            <a:ext cx="4267200" cy="838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b="1" dirty="0"/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304800" y="609600"/>
            <a:ext cx="3048000" cy="4222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90000"/>
              <a:defRPr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</a:rPr>
              <a:t>Руководитель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457200" y="2819400"/>
            <a:ext cx="8458200" cy="668338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Руководитель ППЭ формы, предназначенные для работы организаторов вне аудитории, не выдает</a:t>
            </a: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457200" y="1371600"/>
            <a:ext cx="8458200" cy="1189038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lIns="90000" tIns="144000" rIns="90000" bIns="180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33CC"/>
                </a:solidFill>
              </a:rPr>
              <a:t> В ППЭ на дому отсутствуют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33CC"/>
                </a:solidFill>
              </a:rPr>
              <a:t>организаторы вне аудитории</a:t>
            </a:r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1371600" y="3810000"/>
            <a:ext cx="7162800" cy="1938338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algn="just">
              <a:buFont typeface="Wingdings" pitchFamily="2" charset="2"/>
              <a:buChar char="ü"/>
            </a:pPr>
            <a:r>
              <a:rPr lang="ru-RU" sz="2000">
                <a:solidFill>
                  <a:srgbClr val="002060"/>
                </a:solidFill>
              </a:rPr>
              <a:t>«Список участников ГИА образовательной организации» </a:t>
            </a:r>
          </a:p>
          <a:p>
            <a:pPr marL="261938" indent="-261938" algn="just"/>
            <a:r>
              <a:rPr lang="ru-RU" sz="2000">
                <a:solidFill>
                  <a:srgbClr val="002060"/>
                </a:solidFill>
              </a:rPr>
              <a:t>(ППЭ-06-01)</a:t>
            </a:r>
          </a:p>
          <a:p>
            <a:pPr marL="261938" indent="-261938" algn="just"/>
            <a:r>
              <a:rPr lang="ru-RU" sz="2000">
                <a:solidFill>
                  <a:srgbClr val="002060"/>
                </a:solidFill>
              </a:rPr>
              <a:t> </a:t>
            </a:r>
          </a:p>
          <a:p>
            <a:pPr marL="261938" indent="-261938" algn="just">
              <a:buFont typeface="Wingdings" pitchFamily="2" charset="2"/>
              <a:buChar char="ü"/>
            </a:pPr>
            <a:r>
              <a:rPr lang="ru-RU" sz="2000">
                <a:solidFill>
                  <a:srgbClr val="002060"/>
                </a:solidFill>
              </a:rPr>
              <a:t>«Список участников ГИА в ППЭ по алфавиту» (ППЭ-06-02)</a:t>
            </a:r>
          </a:p>
          <a:p>
            <a:pPr marL="261938" indent="-261938" algn="just"/>
            <a:endParaRPr lang="ru-RU" sz="2000">
              <a:solidFill>
                <a:srgbClr val="002060"/>
              </a:solidFill>
            </a:endParaRPr>
          </a:p>
          <a:p>
            <a:pPr marL="261938" indent="-261938" algn="just">
              <a:buFont typeface="Wingdings" pitchFamily="2" charset="2"/>
              <a:buChar char="ü"/>
            </a:pPr>
            <a:r>
              <a:rPr lang="ru-RU" sz="2000">
                <a:solidFill>
                  <a:srgbClr val="002060"/>
                </a:solidFill>
              </a:rPr>
              <a:t>«Акт об идентификации личности участника ГИА» (ППЭ-20)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Организация ППЭ на дому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 bwMode="auto">
          <a:xfrm>
            <a:off x="0" y="990600"/>
            <a:ext cx="3214687" cy="88407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/>
                </a:solidFill>
              </a:rPr>
              <a:t>Форма ППЭ-06-01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/>
                </a:solidFill>
              </a:rPr>
              <a:t>«Список участников ГИА образовательной организации»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-152400" y="533400"/>
            <a:ext cx="929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Формы ППЭ для работы организаторам вне аудиторий</a:t>
            </a:r>
            <a:endParaRPr lang="ru-RU" sz="3200" b="1" i="1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3200400" y="990600"/>
            <a:ext cx="3200400" cy="88407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marL="261938" indent="-261938">
              <a:defRPr/>
            </a:pPr>
            <a:r>
              <a:rPr lang="ru-RU" sz="1600" b="1" dirty="0">
                <a:solidFill>
                  <a:schemeClr val="accent6"/>
                </a:solidFill>
              </a:rPr>
              <a:t>Форма ППЭ-06-02 </a:t>
            </a:r>
          </a:p>
          <a:p>
            <a:pPr marL="261938" indent="-261938">
              <a:defRPr/>
            </a:pPr>
            <a:r>
              <a:rPr lang="ru-RU" sz="1600" b="1" dirty="0">
                <a:solidFill>
                  <a:schemeClr val="accent6"/>
                </a:solidFill>
              </a:rPr>
              <a:t>«Список участников ГИА в ППЭ по алфавиту»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6400800" y="990600"/>
            <a:ext cx="2667000" cy="811367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/>
                </a:solidFill>
                <a:cs typeface="Times New Roman" pitchFamily="18" charset="0"/>
              </a:rPr>
              <a:t>Форма </a:t>
            </a:r>
            <a:r>
              <a:rPr lang="ru-RU" sz="1600" b="1" dirty="0">
                <a:solidFill>
                  <a:schemeClr val="accent6"/>
                </a:solidFill>
              </a:rPr>
              <a:t>ППЭ-20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/>
                </a:solidFill>
              </a:rPr>
              <a:t>«Акт об идентификации личности участника ГИА»</a:t>
            </a:r>
            <a:endParaRPr lang="ru-RU" sz="1600" b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0" y="1905000"/>
            <a:ext cx="3192463" cy="4560888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324600" y="1828800"/>
            <a:ext cx="2819400" cy="46482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4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3200400" y="1905000"/>
            <a:ext cx="3124200" cy="457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7200" y="1066800"/>
            <a:ext cx="84582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</a:rPr>
              <a:t>Инструкцию для участников ЕГЭ, зачитываемую организатором в аудитории перед началом экзамена  (</a:t>
            </a:r>
            <a:r>
              <a:rPr lang="ru-RU" sz="2000" i="1" dirty="0">
                <a:solidFill>
                  <a:schemeClr val="accent6"/>
                </a:solidFill>
              </a:rPr>
              <a:t>одна инструкция</a:t>
            </a:r>
            <a:r>
              <a:rPr lang="ru-RU" sz="2000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057400"/>
            <a:ext cx="39624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</a:rPr>
              <a:t>Конверт для упаковки использованных черновиков (</a:t>
            </a:r>
            <a:r>
              <a:rPr lang="ru-RU" sz="2000" i="1" dirty="0">
                <a:solidFill>
                  <a:schemeClr val="accent6"/>
                </a:solidFill>
              </a:rPr>
              <a:t>один конверт</a:t>
            </a:r>
            <a:r>
              <a:rPr lang="ru-RU" sz="2000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3352800"/>
            <a:ext cx="84582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</a:rPr>
              <a:t>Памятки: «Информация о сроках ознакомления с результатами экзамена», «Кодировка учебных предметов», «Продолжительность выполнения экзаменационной работы»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800600" y="2057400"/>
            <a:ext cx="41148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Списки ассистентов с указанием ФИО сопровождаемого ими участника ГИА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0" y="469900"/>
            <a:ext cx="91440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44000" rIns="90000" bIns="180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Ответственный организатор получает: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572000"/>
            <a:ext cx="8458200" cy="8953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ножницы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 для вскрытия доставочного пакета с экзаменационными материалами</a:t>
            </a:r>
          </a:p>
        </p:txBody>
      </p:sp>
      <p:pic>
        <p:nvPicPr>
          <p:cNvPr id="19464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648200"/>
            <a:ext cx="381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5638800"/>
            <a:ext cx="84582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черновики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 со штампом образовательной организации, на базе которой расположен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1143000"/>
            <a:ext cx="8534400" cy="5572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2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«Список участников ГИА в аудитории ППЭ» (</a:t>
            </a:r>
            <a:r>
              <a:rPr lang="ru-RU" sz="2200" b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ППЭ-05-01</a:t>
            </a:r>
            <a:r>
              <a:rPr lang="ru-RU" sz="22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</p:txBody>
      </p: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457200" y="1905000"/>
            <a:ext cx="8534400" cy="5572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2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«Протокол проведения ГИА в аудитории» (</a:t>
            </a:r>
            <a:r>
              <a:rPr lang="ru-RU" sz="2200" b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ППЭ-05-02</a:t>
            </a:r>
            <a:r>
              <a:rPr lang="ru-RU" sz="22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457200" y="3733800"/>
            <a:ext cx="8534400" cy="8953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2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«Ведомость коррекции персональных данных участников ЕГЭ» (</a:t>
            </a:r>
            <a:r>
              <a:rPr lang="ru-RU" sz="2200" b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ППЭ-12-02</a:t>
            </a:r>
            <a:r>
              <a:rPr lang="ru-RU" sz="22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57200" y="4876800"/>
            <a:ext cx="8534400" cy="8953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2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«Ведомость использования дополнительных бланков ответов №2» (</a:t>
            </a:r>
            <a:r>
              <a:rPr lang="ru-RU" sz="2200" b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ППЭ-12-03</a:t>
            </a:r>
            <a:r>
              <a:rPr lang="ru-RU" sz="22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304800" y="609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Ответственный организатор получает формы ППЭ:</a:t>
            </a:r>
          </a:p>
          <a:p>
            <a:pPr eaLnBrk="0" hangingPunct="0">
              <a:defRPr/>
            </a:pP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57200" y="5943600"/>
            <a:ext cx="8534400" cy="5572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2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«Расшифровка кодов образовательных организаций ППЭ» (</a:t>
            </a:r>
            <a:r>
              <a:rPr lang="ru-RU" sz="2200" b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ППЭ-16</a:t>
            </a:r>
            <a:r>
              <a:rPr lang="ru-RU" sz="22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667000"/>
            <a:ext cx="8534400" cy="8953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i="1" dirty="0">
                <a:solidFill>
                  <a:schemeClr val="accent6"/>
                </a:solidFill>
              </a:rPr>
              <a:t>«Сопроводительный бланк к экзаменационным материалам № 2»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200" dirty="0">
                <a:solidFill>
                  <a:schemeClr val="accent6"/>
                </a:solidFill>
              </a:rPr>
              <a:t>(</a:t>
            </a:r>
            <a:r>
              <a:rPr lang="ru-RU" sz="2200" b="1" dirty="0">
                <a:solidFill>
                  <a:schemeClr val="accent6"/>
                </a:solidFill>
              </a:rPr>
              <a:t>ППЭ-11-01)</a:t>
            </a:r>
            <a:endParaRPr lang="ru-RU" sz="2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5"/>
          <p:cNvSpPr>
            <a:spLocks noChangeArrowheads="1"/>
          </p:cNvSpPr>
          <p:nvPr/>
        </p:nvSpPr>
        <p:spPr bwMode="auto">
          <a:xfrm>
            <a:off x="304800" y="533400"/>
            <a:ext cx="320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Список участников  ГИА в аудитории ППЭ (ППЭ-05-01) 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581400" y="533400"/>
            <a:ext cx="5438775" cy="4495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487363" y="620713"/>
            <a:ext cx="8523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chemeClr val="accent2"/>
                </a:solidFill>
                <a:ea typeface="MS Gothic" pitchFamily="49" charset="-128"/>
                <a:cs typeface="Times New Roman" pitchFamily="18" charset="0"/>
              </a:rPr>
              <a:t>Организация ППЭ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534400" cy="1254125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Документом, подтверждающим право на создание ППЭ на дому, является заключение ПМПК с соответствующими рекомендациями</a:t>
            </a:r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3124200" y="990600"/>
            <a:ext cx="3168650" cy="1143000"/>
          </a:xfrm>
          <a:prstGeom prst="ellipse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C00000"/>
                </a:solidFill>
                <a:ea typeface="MS Gothic" pitchFamily="49" charset="-128"/>
                <a:cs typeface="Times New Roman" pitchFamily="18" charset="0"/>
              </a:rPr>
              <a:t>ППЭ на дому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5105400"/>
          <a:ext cx="8610599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155"/>
                <a:gridCol w="902047"/>
                <a:gridCol w="1295400"/>
                <a:gridCol w="1524000"/>
                <a:gridCol w="1219199"/>
                <a:gridCol w="1447799"/>
                <a:gridCol w="152399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Код ППЭ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Адрес ППЭ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Количество аудитории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Работники ППЭ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Руководитель ППЭ</a:t>
                      </a:r>
                      <a:endParaRPr lang="ru-RU" sz="16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Член ГЭК</a:t>
                      </a:r>
                      <a:endParaRPr lang="ru-RU" sz="16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Организаторы</a:t>
                      </a:r>
                      <a:endParaRPr lang="ru-RU" sz="16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Ассистент</a:t>
                      </a:r>
                      <a:endParaRPr lang="ru-RU" sz="16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Адрес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/>
                          </a:solidFill>
                        </a:rPr>
                        <a:t>При необходимости</a:t>
                      </a:r>
                      <a:endParaRPr lang="ru-RU" sz="1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CFDEFB"/>
                    </a:solidFill>
                  </a:tcPr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8534400" cy="1254125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rgbClr val="0033CC"/>
                </a:solidFill>
                <a:cs typeface="Times New Roman" pitchFamily="18" charset="0"/>
              </a:rPr>
              <a:t>Организуется проведение ГИА в условиях, учитывающих состояние их здоровья, особенности психофизического развития (</a:t>
            </a:r>
            <a:r>
              <a:rPr lang="ru-RU" sz="2400" u="sng" dirty="0" smtClean="0">
                <a:solidFill>
                  <a:srgbClr val="0033CC"/>
                </a:solidFill>
                <a:cs typeface="Times New Roman" pitchFamily="18" charset="0"/>
              </a:rPr>
              <a:t>Выписка из протокола ГЭК</a:t>
            </a:r>
            <a:r>
              <a:rPr lang="ru-RU" sz="2400" dirty="0" smtClean="0">
                <a:solidFill>
                  <a:srgbClr val="0033CC"/>
                </a:solidFill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76200" y="6096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Протокол проведения ГИА в аудитории (ППЭ-05-02) </a:t>
            </a:r>
          </a:p>
        </p:txBody>
      </p:sp>
      <p:sp>
        <p:nvSpPr>
          <p:cNvPr id="22531" name="Line 9"/>
          <p:cNvSpPr>
            <a:spLocks noChangeShapeType="1"/>
          </p:cNvSpPr>
          <p:nvPr/>
        </p:nvSpPr>
        <p:spPr bwMode="auto">
          <a:xfrm>
            <a:off x="9067800" y="655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10"/>
          <p:cNvSpPr>
            <a:spLocks noChangeShapeType="1"/>
          </p:cNvSpPr>
          <p:nvPr/>
        </p:nvSpPr>
        <p:spPr bwMode="auto">
          <a:xfrm flipH="1">
            <a:off x="8839200" y="678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143000"/>
            <a:ext cx="9242425" cy="5715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114800" y="0"/>
            <a:ext cx="50292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9600"/>
            <a:ext cx="35052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i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Сопроводительный бланк </a:t>
            </a:r>
          </a:p>
          <a:p>
            <a:pPr>
              <a:defRPr/>
            </a:pPr>
            <a:r>
              <a:rPr lang="ru-RU" sz="2800" b="1" i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к экзаменационным материалам №2  (ППЭ-11-01)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441450"/>
            <a:ext cx="9144000" cy="541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57200"/>
            <a:ext cx="8534400" cy="91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Ведомость коррекции персональных данных участников ГИА в аудитории (ППЭ-12-02)</a:t>
            </a:r>
            <a:endParaRPr lang="ru-RU" sz="2800" b="1" i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9600"/>
            <a:ext cx="3276600" cy="228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Ведомость использования дополнительных бланков ответов №2 (ППЭ-12-03)</a:t>
            </a:r>
            <a:endParaRPr lang="ru-RU" sz="2800" b="1" i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62400" y="0"/>
            <a:ext cx="5181600" cy="685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9600"/>
            <a:ext cx="32766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Расшифровка кодов образовательных организаций ППЭ (ППЭ-16)</a:t>
            </a:r>
            <a:endParaRPr lang="ru-RU" sz="2800" b="1" i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533775" y="609600"/>
            <a:ext cx="5610225" cy="4019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 bwMode="auto">
          <a:xfrm>
            <a:off x="228600" y="990600"/>
            <a:ext cx="2819400" cy="57629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ППЭ-05-01 «Список участников ГИА в аудитории ППЭ»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0" y="3810001"/>
            <a:ext cx="3213707" cy="467239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ППЭ-05-02 «Протокол проведения ГИА в аудитории»</a:t>
            </a:r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0" y="609600"/>
            <a:ext cx="899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Формы ППЭ для аудитории</a:t>
            </a:r>
            <a:endParaRPr lang="ru-RU" sz="3200" b="1" i="1" dirty="0">
              <a:solidFill>
                <a:schemeClr val="accent6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581400" y="1600200"/>
            <a:ext cx="2362200" cy="23622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48400" y="4114800"/>
            <a:ext cx="2895600" cy="27432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781800" y="1676400"/>
            <a:ext cx="2286000" cy="19812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 bwMode="auto">
          <a:xfrm>
            <a:off x="3124200" y="914400"/>
            <a:ext cx="3200400" cy="791737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 ППЭ-11-01 </a:t>
            </a:r>
            <a:r>
              <a:rPr lang="ru-RU" b="1" i="1" dirty="0">
                <a:solidFill>
                  <a:schemeClr val="accent6"/>
                </a:solidFill>
              </a:rPr>
              <a:t>«Сопроводительный бланк к экзаменационным материалам  № 2»</a:t>
            </a:r>
            <a:endParaRPr lang="ru-RU" b="1" i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400800" y="990600"/>
            <a:ext cx="2743200" cy="719034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ППЭ-12-03 «Ведомость использования дополнительных бланков ответов № 2»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0" y="1600200"/>
            <a:ext cx="3124200" cy="20574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 bwMode="auto">
          <a:xfrm>
            <a:off x="3276600" y="4038600"/>
            <a:ext cx="2971800" cy="719034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ППЭ-12-02 «Ведомость коррекции персональных данных участников ГИА в аудитории»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6248400" y="3657600"/>
            <a:ext cx="2895600" cy="791737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cs typeface="Times New Roman" pitchFamily="18" charset="0"/>
              </a:rPr>
              <a:t>ППЭ-16 «Расшифровка кодов образовательных организаций ППЭ»</a:t>
            </a:r>
          </a:p>
        </p:txBody>
      </p:sp>
      <p:pic>
        <p:nvPicPr>
          <p:cNvPr id="7375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3276600" y="4800600"/>
            <a:ext cx="2944813" cy="20574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767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0" y="4267200"/>
            <a:ext cx="3200400" cy="2514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94688" cy="469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Получение экзаменационных материалов</a:t>
            </a:r>
          </a:p>
        </p:txBody>
      </p:sp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533400" y="1371600"/>
            <a:ext cx="8458200" cy="792163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33CC"/>
                </a:solidFill>
              </a:rPr>
              <a:t>Ответственный организатор аудитории получает в Штабе у руководителя ППЭ</a:t>
            </a:r>
          </a:p>
          <a:p>
            <a:pPr>
              <a:defRPr/>
            </a:pPr>
            <a:r>
              <a:rPr lang="ru-RU" sz="1600" b="1" u="sng" dirty="0">
                <a:solidFill>
                  <a:srgbClr val="FF0000"/>
                </a:solidFill>
              </a:rPr>
              <a:t>ЭМ на аудиторию </a:t>
            </a:r>
            <a:r>
              <a:rPr lang="ru-RU" sz="1600" b="1" dirty="0">
                <a:solidFill>
                  <a:srgbClr val="FF0000"/>
                </a:solidFill>
              </a:rPr>
              <a:t>или руководитель ППЭ приносит ЭМ в аудиторию и передает </a:t>
            </a:r>
            <a:r>
              <a:rPr lang="ru-RU" sz="1600" b="1" u="sng" dirty="0">
                <a:solidFill>
                  <a:srgbClr val="FF0000"/>
                </a:solidFill>
              </a:rPr>
              <a:t>по ведомости: </a:t>
            </a: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в зоне видимости камер видеонаблюдения)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609600" y="914400"/>
            <a:ext cx="8077200" cy="414338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2300" b="1">
                <a:solidFill>
                  <a:srgbClr val="C00000"/>
                </a:solidFill>
              </a:rPr>
              <a:t>не позднее чем за 15 минут до начала экзамена</a:t>
            </a:r>
            <a:endParaRPr lang="ru-RU" sz="2300" b="1" u="sng">
              <a:solidFill>
                <a:srgbClr val="C00000"/>
              </a:solidFill>
            </a:endParaRP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27050" y="2209800"/>
            <a:ext cx="8464550" cy="4648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2867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718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457200" y="1066800"/>
            <a:ext cx="85344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6" charset="0"/>
              </a:rPr>
              <a:t>не позднее 09:45</a:t>
            </a:r>
            <a:r>
              <a:rPr lang="ru-RU" sz="2000" b="1" i="1" dirty="0">
                <a:solidFill>
                  <a:srgbClr val="262673"/>
                </a:solidFill>
                <a:latin typeface="Times New Roman" pitchFamily="16" charset="0"/>
              </a:rPr>
              <a:t> у руководителя ППЭ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по форме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6" charset="0"/>
              </a:rPr>
              <a:t>ППЭ-14-02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«Ведомость выдачи и возврата  экзаменационных материалов по аудиториям ППЭ» </a:t>
            </a:r>
            <a:r>
              <a:rPr lang="ru-RU" sz="2000" b="1" i="1" dirty="0">
                <a:solidFill>
                  <a:srgbClr val="262673"/>
                </a:solidFill>
                <a:latin typeface="Times New Roman" pitchFamily="16" charset="0"/>
              </a:rPr>
              <a:t>экзаменационные материалы:</a:t>
            </a:r>
            <a:r>
              <a:rPr lang="ru-RU" sz="2000" dirty="0">
                <a:latin typeface="Times New Roman" pitchFamily="16" charset="0"/>
              </a:rPr>
              <a:t> 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57200" y="609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i="1">
              <a:solidFill>
                <a:schemeClr val="bg1"/>
              </a:solidFill>
            </a:endParaRPr>
          </a:p>
        </p:txBody>
      </p: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84" y="5299231"/>
            <a:ext cx="2550601" cy="1371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581400"/>
            <a:ext cx="1536023" cy="1981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5207" y="2286000"/>
            <a:ext cx="2338793" cy="10668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57200" y="3124200"/>
            <a:ext cx="6248400" cy="530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дополнительные бланки ответов № 2 </a:t>
            </a:r>
            <a:r>
              <a:rPr lang="ru-RU" sz="2000" i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(5 штук)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457200" y="3886200"/>
            <a:ext cx="50292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возвратные доставочные пакеты для упаковки каждого типа бланков ЕГЭ </a:t>
            </a:r>
          </a:p>
          <a:p>
            <a:pPr algn="just">
              <a:defRPr/>
            </a:pPr>
            <a:r>
              <a:rPr lang="ru-RU" sz="2000" i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(3 штуки)</a:t>
            </a:r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140" y="5376379"/>
            <a:ext cx="2381383" cy="14029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650" y="5451496"/>
            <a:ext cx="2374333" cy="13670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57200" y="2438400"/>
            <a:ext cx="6248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6"/>
                </a:solidFill>
                <a:latin typeface="Times New Roman" pitchFamily="16" charset="0"/>
              </a:rPr>
              <a:t>один доставочный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itchFamily="16" charset="0"/>
              </a:rPr>
              <a:t>спецпакет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6" charset="0"/>
              </a:rPr>
              <a:t> с 5 ИК</a:t>
            </a:r>
          </a:p>
        </p:txBody>
      </p:sp>
      <p:sp>
        <p:nvSpPr>
          <p:cNvPr id="30732" name="Прямоугольник 12"/>
          <p:cNvSpPr>
            <a:spLocks noChangeArrowheads="1"/>
          </p:cNvSpPr>
          <p:nvPr/>
        </p:nvSpPr>
        <p:spPr bwMode="auto">
          <a:xfrm>
            <a:off x="493713" y="533400"/>
            <a:ext cx="7964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Ответственный организатор получает: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1066800"/>
            <a:ext cx="8534400" cy="4841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marL="12525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6"/>
                </a:solidFill>
                <a:cs typeface="Times New Roman" pitchFamily="18" charset="0"/>
              </a:rPr>
              <a:t>организовано отдельное место для участника</a:t>
            </a:r>
            <a:endParaRPr lang="ru-RU" sz="22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0723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52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1752600"/>
            <a:ext cx="8534400" cy="7715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1349375" algn="just">
              <a:defRPr/>
            </a:pPr>
            <a:r>
              <a:rPr lang="ru-RU" sz="2200" dirty="0">
                <a:solidFill>
                  <a:schemeClr val="accent6"/>
                </a:solidFill>
                <a:cs typeface="Times New Roman" pitchFamily="18" charset="0"/>
              </a:rPr>
              <a:t>организовано рабочее место для организаторов </a:t>
            </a:r>
            <a:br>
              <a:rPr lang="ru-RU" sz="2200" dirty="0">
                <a:solidFill>
                  <a:schemeClr val="accent6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chemeClr val="accent6"/>
                </a:solidFill>
                <a:cs typeface="Times New Roman" pitchFamily="18" charset="0"/>
              </a:rPr>
              <a:t>в  аудитории</a:t>
            </a:r>
            <a:endParaRPr lang="ru-RU" sz="22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0725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2743200"/>
            <a:ext cx="8534400" cy="1108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u="sng" dirty="0">
                <a:solidFill>
                  <a:srgbClr val="C00000"/>
                </a:solidFill>
                <a:cs typeface="Times New Roman" pitchFamily="18" charset="0"/>
              </a:rPr>
              <a:t>специально выделенное место</a:t>
            </a:r>
            <a:r>
              <a:rPr lang="ru-RU" sz="2200" dirty="0">
                <a:solidFill>
                  <a:schemeClr val="accent6"/>
                </a:solidFill>
                <a:cs typeface="Times New Roman" pitchFamily="18" charset="0"/>
              </a:rPr>
              <a:t>, находящееся в зоне видимости камер видеонаблюдения, для оформления соответствующих форм ППЭ, осуществления раскладки и упаковки ЭМ </a:t>
            </a:r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Аудитория в ППЭ на дому</a:t>
            </a:r>
          </a:p>
        </p:txBody>
      </p:sp>
      <p:grpSp>
        <p:nvGrpSpPr>
          <p:cNvPr id="30728" name="Группа 28"/>
          <p:cNvGrpSpPr>
            <a:grpSpLocks/>
          </p:cNvGrpSpPr>
          <p:nvPr/>
        </p:nvGrpSpPr>
        <p:grpSpPr bwMode="auto">
          <a:xfrm>
            <a:off x="457200" y="4038600"/>
            <a:ext cx="8534400" cy="738188"/>
            <a:chOff x="660420" y="4534998"/>
            <a:chExt cx="7362263" cy="739276"/>
          </a:xfrm>
        </p:grpSpPr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660420" y="4534998"/>
              <a:ext cx="7362263" cy="739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 marL="990600" algn="just">
                <a:defRPr/>
              </a:pPr>
              <a:r>
                <a:rPr lang="ru-RU" sz="2400" dirty="0">
                  <a:solidFill>
                    <a:schemeClr val="accent6"/>
                  </a:solidFill>
                  <a:cs typeface="Times New Roman" pitchFamily="18" charset="0"/>
                </a:rPr>
                <a:t>обеспечена часами, находящимися </a:t>
              </a:r>
              <a:r>
                <a:rPr lang="ru-RU" sz="2400" b="1" i="1" u="sng" dirty="0">
                  <a:solidFill>
                    <a:schemeClr val="accent6"/>
                  </a:solidFill>
                  <a:cs typeface="Times New Roman" pitchFamily="18" charset="0"/>
                </a:rPr>
                <a:t>в поле зрения </a:t>
              </a:r>
              <a:r>
                <a:rPr lang="ru-RU" sz="2400" b="1" i="1" dirty="0">
                  <a:solidFill>
                    <a:schemeClr val="accent6"/>
                  </a:solidFill>
                  <a:cs typeface="Times New Roman" pitchFamily="18" charset="0"/>
                </a:rPr>
                <a:t>участника </a:t>
              </a:r>
              <a:r>
                <a:rPr lang="ru-RU" sz="2400" dirty="0">
                  <a:solidFill>
                    <a:schemeClr val="accent6"/>
                  </a:solidFill>
                  <a:cs typeface="Times New Roman" pitchFamily="18" charset="0"/>
                </a:rPr>
                <a:t>ЕГЭ </a:t>
              </a:r>
            </a:p>
          </p:txBody>
        </p:sp>
        <p:pic>
          <p:nvPicPr>
            <p:cNvPr id="30730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154" y="4599433"/>
              <a:ext cx="591611" cy="579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8"/>
          <p:cNvSpPr txBox="1">
            <a:spLocks noChangeArrowheads="1"/>
          </p:cNvSpPr>
          <p:nvPr/>
        </p:nvSpPr>
        <p:spPr bwMode="auto">
          <a:xfrm>
            <a:off x="457200" y="1066800"/>
            <a:ext cx="8534400" cy="3049588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lIns="90000" tIns="108000" rIns="90000" bIns="108000">
            <a:sp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При себе участник может иметь: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chemeClr val="accent6"/>
                </a:solidFill>
              </a:rPr>
              <a:t>документ, удостоверяющий личност</a:t>
            </a:r>
            <a:r>
              <a:rPr lang="ru-RU" sz="2000" dirty="0">
                <a:solidFill>
                  <a:schemeClr val="accent6"/>
                </a:solidFill>
              </a:rPr>
              <a:t>ь</a:t>
            </a:r>
          </a:p>
          <a:p>
            <a:pPr algn="l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chemeClr val="accent6"/>
                </a:solidFill>
              </a:rPr>
              <a:t>ручку с чернилами черного цвета</a:t>
            </a:r>
            <a:endParaRPr lang="ru-RU" sz="2000" dirty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chemeClr val="accent6"/>
                </a:solidFill>
              </a:rPr>
              <a:t>разрешенные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chemeClr val="accent6"/>
                </a:solidFill>
              </a:rPr>
              <a:t>средства обучения и воспитания</a:t>
            </a:r>
            <a:endParaRPr lang="ru-RU" sz="2000" dirty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лекарственные средства и питание  (</a:t>
            </a:r>
            <a:r>
              <a:rPr lang="ru-RU" sz="2000" i="1" dirty="0">
                <a:solidFill>
                  <a:schemeClr val="accent6"/>
                </a:solidFill>
              </a:rPr>
              <a:t>при необходимости</a:t>
            </a:r>
            <a:r>
              <a:rPr lang="ru-RU" sz="2000" dirty="0">
                <a:solidFill>
                  <a:schemeClr val="accent6"/>
                </a:solidFill>
              </a:rPr>
              <a:t>) </a:t>
            </a:r>
            <a:r>
              <a:rPr lang="ru-RU" sz="2400" dirty="0">
                <a:solidFill>
                  <a:schemeClr val="accent6"/>
                </a:solidFill>
              </a:rPr>
              <a:t>      </a:t>
            </a:r>
            <a:r>
              <a:rPr lang="ru-RU" dirty="0">
                <a:solidFill>
                  <a:schemeClr val="accent6"/>
                </a:solidFill>
              </a:rPr>
              <a:t>          </a:t>
            </a:r>
          </a:p>
        </p:txBody>
      </p:sp>
      <p:sp>
        <p:nvSpPr>
          <p:cNvPr id="33795" name="Прямоугольник 6"/>
          <p:cNvSpPr>
            <a:spLocks noChangeArrowheads="1"/>
          </p:cNvSpPr>
          <p:nvPr/>
        </p:nvSpPr>
        <p:spPr bwMode="auto">
          <a:xfrm>
            <a:off x="3430588" y="609600"/>
            <a:ext cx="3117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Допуск участника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0" y="4724400"/>
            <a:ext cx="8528050" cy="16843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262673"/>
                </a:solidFill>
                <a:latin typeface="Times New Roman" pitchFamily="16" charset="0"/>
              </a:rPr>
              <a:t>напоминают о ведении видеонаблюдения, </a:t>
            </a:r>
            <a:r>
              <a:rPr lang="ru-RU" sz="2000" b="1" dirty="0">
                <a:solidFill>
                  <a:srgbClr val="262673"/>
                </a:solidFill>
                <a:latin typeface="Times New Roman" pitchFamily="16" charset="0"/>
              </a:rPr>
              <a:t>о запрете иметь  при себе  </a:t>
            </a:r>
            <a:r>
              <a:rPr lang="ru-RU" sz="2000" b="1" dirty="0">
                <a:solidFill>
                  <a:srgbClr val="FF0000"/>
                </a:solidFill>
                <a:latin typeface="Times New Roman" pitchFamily="16" charset="0"/>
              </a:rPr>
              <a:t>уведомление о регистрации на экзамен, 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3276600" y="4191000"/>
            <a:ext cx="3117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33CC"/>
                </a:solidFill>
                <a:cs typeface="Times New Roman" pitchFamily="18" charset="0"/>
              </a:rPr>
              <a:t>Организаторы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Требования к работникам ППЭ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3733800" cy="1949898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cs typeface="Times New Roman" pitchFamily="18" charset="0"/>
              </a:rPr>
              <a:t>руководитель 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cs typeface="Times New Roman" pitchFamily="18" charset="0"/>
              </a:rPr>
              <a:t>организаторы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cs typeface="Times New Roman" pitchFamily="18" charset="0"/>
              </a:rPr>
              <a:t>ассистенты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cs typeface="Times New Roman" pitchFamily="18" charset="0"/>
              </a:rPr>
              <a:t>технические специалисты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3733800" cy="1580566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не могут быть учителями обучающихся, сдающих экзамен в данном ППЭ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1295400"/>
            <a:ext cx="3810000" cy="1211234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cs typeface="Times New Roman" pitchFamily="18" charset="0"/>
              </a:rPr>
              <a:t>организаторы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cs typeface="Times New Roman" pitchFamily="18" charset="0"/>
              </a:rPr>
              <a:t>ассистенты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971800"/>
            <a:ext cx="3810000" cy="1949898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не могут быть специалистами по соответствующему предмету </a:t>
            </a:r>
          </a:p>
        </p:txBody>
      </p:sp>
      <p:sp>
        <p:nvSpPr>
          <p:cNvPr id="5135" name="Line 7"/>
          <p:cNvSpPr>
            <a:spLocks noChangeShapeType="1"/>
          </p:cNvSpPr>
          <p:nvPr/>
        </p:nvSpPr>
        <p:spPr bwMode="gray">
          <a:xfrm rot="5400000" flipV="1">
            <a:off x="2019300" y="3390900"/>
            <a:ext cx="381000" cy="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136" name="Line 7"/>
          <p:cNvSpPr>
            <a:spLocks noChangeShapeType="1"/>
          </p:cNvSpPr>
          <p:nvPr/>
        </p:nvSpPr>
        <p:spPr bwMode="gray">
          <a:xfrm rot="5400000" flipV="1">
            <a:off x="6096000" y="2743200"/>
            <a:ext cx="457200" cy="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82000" cy="7620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Разрешенные средства обучения и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344613"/>
            <a:ext cx="8043863" cy="4525962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Математика: </a:t>
            </a:r>
            <a:endParaRPr lang="ru-RU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линейка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006AB3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Физика:</a:t>
            </a:r>
            <a:endParaRPr lang="ru-RU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линейка </a:t>
            </a: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непрограммируемый </a:t>
            </a:r>
            <a:r>
              <a:rPr lang="ru-RU" dirty="0" smtClean="0">
                <a:solidFill>
                  <a:srgbClr val="006AB3"/>
                </a:solidFill>
              </a:rPr>
              <a:t>калькулятор</a:t>
            </a:r>
          </a:p>
          <a:p>
            <a:pPr marL="0" indent="0">
              <a:buFontTx/>
              <a:buNone/>
              <a:defRPr/>
            </a:pPr>
            <a:endParaRPr lang="ru-RU" dirty="0" smtClean="0">
              <a:solidFill>
                <a:srgbClr val="006AB3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Химия:</a:t>
            </a:r>
            <a:endParaRPr lang="ru-RU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непрограммируемый калькулятор</a:t>
            </a:r>
          </a:p>
          <a:p>
            <a:pPr marL="0" indent="0">
              <a:buFontTx/>
              <a:buNone/>
              <a:defRPr/>
            </a:pPr>
            <a:endParaRPr lang="ru-RU" dirty="0" smtClean="0">
              <a:solidFill>
                <a:srgbClr val="006AB3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География</a:t>
            </a:r>
            <a:r>
              <a:rPr lang="ru-RU" dirty="0">
                <a:solidFill>
                  <a:srgbClr val="006AB3"/>
                </a:solidFill>
              </a:rPr>
              <a:t>:</a:t>
            </a: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линейка </a:t>
            </a: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транспортир</a:t>
            </a: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непрограммируемый калькулятор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9763" y="5870575"/>
            <a:ext cx="5691187" cy="827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Приказ об утверждении единого расписания… 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от 09.01.2017 № 5</a:t>
            </a:r>
          </a:p>
        </p:txBody>
      </p:sp>
      <p:pic>
        <p:nvPicPr>
          <p:cNvPr id="3277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762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2057400"/>
            <a:ext cx="73818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 descr="http://optovik.kg/catalogGallery/transportit329615494447.png"/>
          <p:cNvPicPr>
            <a:picLocks noChangeAspect="1" noChangeArrowheads="1"/>
          </p:cNvPicPr>
          <p:nvPr/>
        </p:nvPicPr>
        <p:blipFill>
          <a:blip r:embed="rId4" cstate="print"/>
          <a:srcRect l="14627" t="15005" r="298" b="-82"/>
          <a:stretch>
            <a:fillRect/>
          </a:stretch>
        </p:blipFill>
        <p:spPr bwMode="auto">
          <a:xfrm>
            <a:off x="4332288" y="4387850"/>
            <a:ext cx="8445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7"/>
          <p:cNvPicPr>
            <a:picLocks noChangeAspect="1"/>
          </p:cNvPicPr>
          <p:nvPr/>
        </p:nvPicPr>
        <p:blipFill>
          <a:blip r:embed="rId5" cstate="print"/>
          <a:srcRect l="9407" t="7925" r="6635" b="8398"/>
          <a:stretch>
            <a:fillRect/>
          </a:stretch>
        </p:blipFill>
        <p:spPr bwMode="auto">
          <a:xfrm>
            <a:off x="2798763" y="4241800"/>
            <a:ext cx="906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8"/>
          <p:cNvPicPr>
            <a:picLocks noChangeAspect="1"/>
          </p:cNvPicPr>
          <p:nvPr/>
        </p:nvPicPr>
        <p:blipFill>
          <a:blip r:embed="rId3" cstate="print"/>
          <a:srcRect l="3534" b="11896"/>
          <a:stretch>
            <a:fillRect/>
          </a:stretch>
        </p:blipFill>
        <p:spPr bwMode="auto">
          <a:xfrm>
            <a:off x="5656263" y="4259263"/>
            <a:ext cx="82073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762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8667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505200" y="1371600"/>
            <a:ext cx="5562600" cy="426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52400" y="990600"/>
            <a:ext cx="3276600" cy="5181600"/>
          </a:xfrm>
          <a:solidFill>
            <a:schemeClr val="lt1"/>
          </a:solidFill>
          <a:ln>
            <a:solidFill>
              <a:srgbClr val="CC6600"/>
            </a:solidFill>
          </a:ln>
        </p:spPr>
        <p:txBody>
          <a:bodyPr>
            <a:noAutofit/>
          </a:bodyPr>
          <a:lstStyle/>
          <a:p>
            <a:pPr algn="just">
              <a:buFontTx/>
              <a:buNone/>
              <a:defRPr/>
            </a:pPr>
            <a:r>
              <a:rPr lang="ru-RU" sz="2000" dirty="0" smtClean="0">
                <a:solidFill>
                  <a:schemeClr val="accent6"/>
                </a:solidFill>
              </a:rPr>
              <a:t>Организаторы в аудитории:</a:t>
            </a:r>
          </a:p>
          <a:p>
            <a:pPr algn="just">
              <a:buFontTx/>
              <a:buNone/>
              <a:defRPr/>
            </a:pPr>
            <a:endParaRPr lang="ru-RU" sz="2000" dirty="0" smtClean="0">
              <a:solidFill>
                <a:schemeClr val="accent6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6"/>
                </a:solidFill>
              </a:rPr>
              <a:t>отмечают</a:t>
            </a:r>
            <a:r>
              <a:rPr lang="ru-RU" sz="2000" dirty="0" smtClean="0">
                <a:solidFill>
                  <a:schemeClr val="accent6"/>
                </a:solidFill>
              </a:rPr>
              <a:t> явку в форме </a:t>
            </a:r>
            <a:r>
              <a:rPr lang="ru-RU" sz="2000" b="1" dirty="0" smtClean="0">
                <a:solidFill>
                  <a:schemeClr val="accent6"/>
                </a:solidFill>
              </a:rPr>
              <a:t>ППЭ-05-02</a:t>
            </a:r>
            <a:r>
              <a:rPr lang="ru-RU" sz="2000" dirty="0" smtClean="0">
                <a:solidFill>
                  <a:schemeClr val="accent6"/>
                </a:solidFill>
              </a:rPr>
              <a:t> «Протокол проведения ГИА в аудитории ППЭ»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2000" dirty="0" smtClean="0">
              <a:solidFill>
                <a:schemeClr val="accent6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6"/>
                </a:solidFill>
              </a:rPr>
              <a:t>сверяют</a:t>
            </a:r>
            <a:r>
              <a:rPr lang="ru-RU" sz="2000" dirty="0" smtClean="0">
                <a:solidFill>
                  <a:schemeClr val="accent6"/>
                </a:solidFill>
              </a:rPr>
              <a:t> паспортные данные участника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2000" dirty="0" smtClean="0">
              <a:solidFill>
                <a:schemeClr val="accent6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6"/>
                </a:solidFill>
              </a:rPr>
              <a:t>заполняют</a:t>
            </a:r>
            <a:r>
              <a:rPr lang="ru-RU" sz="2000" dirty="0" smtClean="0">
                <a:solidFill>
                  <a:schemeClr val="accent6"/>
                </a:solidFill>
              </a:rPr>
              <a:t>, в случае несовпадения ПД, ведомость коррекции персональных данных (</a:t>
            </a:r>
            <a:r>
              <a:rPr lang="ru-RU" sz="2000" b="1" dirty="0" smtClean="0">
                <a:solidFill>
                  <a:schemeClr val="accent6"/>
                </a:solidFill>
              </a:rPr>
              <a:t>ППЭ-12-02</a:t>
            </a:r>
            <a:r>
              <a:rPr lang="ru-RU" sz="2000" dirty="0" smtClean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1000" y="609600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b="1" i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ППЭ на дому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9788" cy="481013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Регистрация участников ГИА в аудитории ППЭ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5400" y="1066800"/>
            <a:ext cx="9118600" cy="5791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cxnSp>
        <p:nvCxnSpPr>
          <p:cNvPr id="10" name="Прямая со стрелкой 19"/>
          <p:cNvCxnSpPr>
            <a:cxnSpLocks noChangeShapeType="1"/>
          </p:cNvCxnSpPr>
          <p:nvPr/>
        </p:nvCxnSpPr>
        <p:spPr bwMode="auto">
          <a:xfrm rot="5400000" flipH="1" flipV="1">
            <a:off x="3714750" y="5353050"/>
            <a:ext cx="2362200" cy="3429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9788" cy="481013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Регистрация участника ГИА в аудитории ППЭ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5400" y="1066800"/>
            <a:ext cx="9118600" cy="5791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cxnSp>
        <p:nvCxnSpPr>
          <p:cNvPr id="6" name="Прямая со стрелкой 19"/>
          <p:cNvCxnSpPr>
            <a:cxnSpLocks noChangeShapeType="1"/>
          </p:cNvCxnSpPr>
          <p:nvPr/>
        </p:nvCxnSpPr>
        <p:spPr bwMode="auto">
          <a:xfrm flipV="1">
            <a:off x="5257800" y="4343400"/>
            <a:ext cx="342900" cy="25146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088" y="5611813"/>
            <a:ext cx="6981825" cy="887412"/>
          </a:xfrm>
          <a:solidFill>
            <a:schemeClr val="lt1"/>
          </a:solidFill>
          <a:ln>
            <a:solidFill>
              <a:srgbClr val="FF9933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>
                <a:solidFill>
                  <a:srgbClr val="006AB3"/>
                </a:solidFill>
                <a:latin typeface="+mn-lt"/>
                <a:ea typeface="+mn-ea"/>
                <a:cs typeface="+mn-cs"/>
              </a:rPr>
              <a:t>форма ППЭ-12-02 «Ведомость коррекции персональных данных участников ГИА в аудитории»</a:t>
            </a:r>
          </a:p>
        </p:txBody>
      </p:sp>
      <p:pic>
        <p:nvPicPr>
          <p:cNvPr id="3686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" y="1501775"/>
            <a:ext cx="6443663" cy="4083050"/>
          </a:xfrm>
        </p:spPr>
      </p:pic>
      <p:pic>
        <p:nvPicPr>
          <p:cNvPr id="3686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2655888"/>
            <a:ext cx="2452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667000"/>
            <a:ext cx="452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0" y="5276850"/>
            <a:ext cx="4286250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67538" y="1501775"/>
            <a:ext cx="2024062" cy="2079625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1800" dirty="0">
                <a:solidFill>
                  <a:srgbClr val="006AB3"/>
                </a:solidFill>
              </a:rPr>
              <a:t>В графу «Измененные данные»</a:t>
            </a:r>
            <a:br>
              <a:rPr lang="ru-RU" sz="1800" dirty="0">
                <a:solidFill>
                  <a:srgbClr val="006AB3"/>
                </a:solidFill>
              </a:rPr>
            </a:br>
            <a:r>
              <a:rPr lang="ru-RU" sz="1800" dirty="0">
                <a:solidFill>
                  <a:srgbClr val="006AB3"/>
                </a:solidFill>
              </a:rPr>
              <a:t> вносятся только те  сведения, которые не соответствуют  данным в РИС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533400"/>
            <a:ext cx="8383588" cy="481013"/>
          </a:xfrm>
          <a:prstGeom prst="rect">
            <a:avLst/>
          </a:prstGeom>
        </p:spPr>
        <p:txBody>
          <a:bodyPr lIns="98425" tIns="49213" rIns="98425" bIns="49213" anchor="ctr"/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solidFill>
                  <a:schemeClr val="accent6"/>
                </a:solidFill>
                <a:latin typeface="+mj-lt"/>
              </a:rPr>
              <a:t>Коррекция персональных данных участника ЕГЭ</a:t>
            </a:r>
            <a:endParaRPr lang="ru-RU" sz="2800" i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6873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51816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447800"/>
            <a:ext cx="9144000" cy="5410200"/>
          </a:xfrm>
          <a:prstGeom prst="rect">
            <a:avLst/>
          </a:prstGeom>
          <a:solidFill>
            <a:srgbClr val="0066FF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57200"/>
            <a:ext cx="8534400" cy="91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Ведомость коррекции персональных данных участников ГИА в аудитории (ППЭ-12-02)</a:t>
            </a:r>
            <a:endParaRPr lang="ru-RU" sz="2800" b="1" i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2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6172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02638" cy="538163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Начало проведения экзамена в аудитории ППЭ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" y="914400"/>
            <a:ext cx="5410200" cy="3124200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1600" b="1" i="1" u="sng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sz="1600" b="1" u="sng" dirty="0">
                <a:solidFill>
                  <a:srgbClr val="006AB3"/>
                </a:solidFill>
              </a:rPr>
              <a:t>Ответственный организатор </a:t>
            </a:r>
          </a:p>
          <a:p>
            <a:pPr>
              <a:defRPr/>
            </a:pPr>
            <a:r>
              <a:rPr lang="ru-RU" sz="1600" b="1" i="1" dirty="0">
                <a:solidFill>
                  <a:srgbClr val="006AB3"/>
                </a:solidFill>
              </a:rPr>
              <a:t>предупреждает о ведении видеонаблюдения, </a:t>
            </a:r>
          </a:p>
          <a:p>
            <a:pPr>
              <a:defRPr/>
            </a:pPr>
            <a:r>
              <a:rPr lang="ru-RU" sz="1600" b="1" i="1" dirty="0">
                <a:solidFill>
                  <a:srgbClr val="006AB3"/>
                </a:solidFill>
              </a:rPr>
              <a:t>проводит инструктаж участника 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Первая часть инструктажа с 09.50:</a:t>
            </a:r>
          </a:p>
          <a:p>
            <a:pPr marL="197579" indent="-197579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О порядке проведения экзамена</a:t>
            </a:r>
          </a:p>
          <a:p>
            <a:pPr marL="197579" indent="-197579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О правилах оформления экзаменационной работы</a:t>
            </a:r>
          </a:p>
          <a:p>
            <a:pPr marL="197579" indent="-197579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О продолжительности выполнения экзаменационной работы</a:t>
            </a:r>
          </a:p>
          <a:p>
            <a:pPr marL="197579" indent="-197579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О порядке подачи апелляции о нарушении установленного порядка проведения ГИА </a:t>
            </a:r>
          </a:p>
          <a:p>
            <a:pPr marL="197579" indent="-197579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О случаях удаления с экзамена</a:t>
            </a:r>
          </a:p>
          <a:p>
            <a:pPr marL="197579" indent="-197579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О времени и месте ознакомления с результатами</a:t>
            </a:r>
          </a:p>
          <a:p>
            <a:pPr marL="197579" indent="-197579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Записи на КИМ и черновиках не обрабатываются и не проверяются</a:t>
            </a:r>
          </a:p>
          <a:p>
            <a:pPr marL="197579" indent="-197579" algn="just">
              <a:defRPr/>
            </a:pPr>
            <a:r>
              <a:rPr lang="ru-RU" b="1" dirty="0">
                <a:solidFill>
                  <a:srgbClr val="006AB3"/>
                </a:solidFill>
              </a:rPr>
              <a:t>      Демонстрирует целостность упаковки </a:t>
            </a:r>
            <a:r>
              <a:rPr lang="ru-RU" b="1" dirty="0" err="1">
                <a:solidFill>
                  <a:srgbClr val="006AB3"/>
                </a:solidFill>
              </a:rPr>
              <a:t>спецпакета</a:t>
            </a:r>
            <a:r>
              <a:rPr lang="ru-RU" b="1" dirty="0">
                <a:solidFill>
                  <a:srgbClr val="006AB3"/>
                </a:solidFill>
              </a:rPr>
              <a:t> с ЭМ</a:t>
            </a:r>
            <a:endParaRPr lang="ru-RU" dirty="0">
              <a:solidFill>
                <a:srgbClr val="006AB3"/>
              </a:solidFill>
            </a:endParaRPr>
          </a:p>
          <a:p>
            <a:pPr marL="197579" indent="-197579" algn="just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38800" y="1676400"/>
            <a:ext cx="3352800" cy="1717675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b="1" u="sng" dirty="0">
                <a:solidFill>
                  <a:srgbClr val="006AB3"/>
                </a:solidFill>
              </a:rPr>
              <a:t>Организатор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 </a:t>
            </a:r>
            <a:r>
              <a:rPr lang="ru-RU" sz="1600" dirty="0">
                <a:solidFill>
                  <a:srgbClr val="006AB3"/>
                </a:solidFill>
              </a:rPr>
              <a:t>объявляется начало, продолжительность и время окончания экзамена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6AB3"/>
                </a:solidFill>
              </a:rPr>
              <a:t> фиксируется время начала и окончания на доске  и в ППЭ-05-02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38800" y="3657600"/>
            <a:ext cx="3429000" cy="1755775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b="1" u="sng" dirty="0">
                <a:solidFill>
                  <a:srgbClr val="006AB3"/>
                </a:solidFill>
              </a:rPr>
              <a:t>Организаторы</a:t>
            </a:r>
            <a:r>
              <a:rPr lang="ru-RU" dirty="0">
                <a:solidFill>
                  <a:srgbClr val="006AB3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 проверяют правильность заполнения регистрационных полей бланков участником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 проверяют соответствие данных участника в бланке регистрации и документе, удостоверяющем личность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4191000"/>
            <a:ext cx="4876800" cy="1143000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Вторая часть инструктажа не ранее 10.00: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 Вскрывает доставочный пакет с ИК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 Фиксирует дату и время в </a:t>
            </a:r>
            <a:r>
              <a:rPr lang="ru-RU" b="1" dirty="0">
                <a:solidFill>
                  <a:srgbClr val="006AB3"/>
                </a:solidFill>
              </a:rPr>
              <a:t>ППЭ-05-02</a:t>
            </a:r>
            <a:endParaRPr lang="ru-RU" dirty="0">
              <a:solidFill>
                <a:srgbClr val="006AB3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 Раздают участнику ИК в произвольном порядке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4000" y="5638800"/>
            <a:ext cx="6324600" cy="1219200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b="1" u="sng" dirty="0">
                <a:solidFill>
                  <a:schemeClr val="accent6"/>
                </a:solidFill>
              </a:rPr>
              <a:t>Участник экзамена</a:t>
            </a:r>
            <a:r>
              <a:rPr lang="ru-RU" dirty="0">
                <a:solidFill>
                  <a:schemeClr val="accent6"/>
                </a:solidFill>
              </a:rPr>
              <a:t>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6"/>
                </a:solidFill>
              </a:rPr>
              <a:t>в процессе инструктажа по указанию организатора вскрывают ИК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6"/>
                </a:solidFill>
              </a:rPr>
              <a:t>проверяют комплектацию и наличие полиграфического брака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6"/>
                </a:solidFill>
              </a:rPr>
              <a:t>заполняют регистрационные поля бланков</a:t>
            </a:r>
          </a:p>
        </p:txBody>
      </p:sp>
      <p:pic>
        <p:nvPicPr>
          <p:cNvPr id="38920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990600"/>
            <a:ext cx="1046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flipH="1">
            <a:off x="2209800" y="4038600"/>
            <a:ext cx="647700" cy="104775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09800" y="5334000"/>
            <a:ext cx="1143000" cy="304800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638800" y="5410200"/>
            <a:ext cx="1295400" cy="204788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7239000" y="3429000"/>
            <a:ext cx="533400" cy="228600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540750" cy="4572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Правила заполнения бланков ЕГЭ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572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ru-RU" sz="2000" b="1" smtClean="0">
                <a:solidFill>
                  <a:srgbClr val="FF0000"/>
                </a:solidFill>
              </a:rPr>
              <a:t>КАТЕГОРИЧЕСКИ ЗАПРЕЩАЕТСЯ: </a:t>
            </a:r>
          </a:p>
          <a:p>
            <a:pPr algn="ctr">
              <a:buFontTx/>
              <a:buNone/>
            </a:pPr>
            <a:endParaRPr lang="ru-RU" sz="2000" smtClean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endParaRPr lang="ru-RU" sz="2000" smtClean="0"/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457200" y="1676400"/>
            <a:ext cx="8534400" cy="12509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44000" bIns="180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делать</a:t>
            </a:r>
            <a:r>
              <a:rPr lang="ru-RU" sz="2000" dirty="0"/>
              <a:t>  </a:t>
            </a:r>
            <a:r>
              <a:rPr lang="ru-RU" sz="2000" dirty="0">
                <a:solidFill>
                  <a:schemeClr val="accent6"/>
                </a:solidFill>
              </a:rPr>
              <a:t>в полях бланков ЕГЭ, вне полей бланков ЕГЭ или в полях, заполненных типографским способом какие-либо записи и (или) пометки, не относящиеся  к содержанию полей бланков ЕГЭ</a:t>
            </a: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457200" y="3048000"/>
            <a:ext cx="8534400" cy="12509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44000" bIns="180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использовать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/>
                </a:solidFill>
              </a:rPr>
              <a:t>для заполнения бланков ЕГЭ цветные ручки вместо черной, карандаш, средства для исправления внесенной в бланки ЕГЭ информации («замазку», «ластик»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1066800"/>
            <a:ext cx="8534400" cy="26082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6" charset="0"/>
              </a:rPr>
              <a:t>В случае обнаружения участником ЕГЭ в ИК лишних или недостающих бланков ЕГЭ в КИМ, несоответствия цифровых значений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6" charset="0"/>
              </a:rPr>
              <a:t>штрих-кодов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6" charset="0"/>
              </a:rPr>
              <a:t> на бланке регистрации и на листах КИМ со значениями на конверте с ИК, а также наличия в них полиграфических дефектов  полностью  заменить на новый ИК</a:t>
            </a:r>
          </a:p>
          <a:p>
            <a:pPr defTabSz="1028700">
              <a:tabLst>
                <a:tab pos="130175" algn="l"/>
              </a:tabLst>
              <a:defRPr/>
            </a:pPr>
            <a:endParaRPr lang="ru-RU" sz="2000" b="1" i="1" dirty="0">
              <a:solidFill>
                <a:srgbClr val="C00000"/>
              </a:solidFill>
              <a:latin typeface="Times New Roman" pitchFamily="16" charset="0"/>
            </a:endParaRP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Замена может производится из неиспользованных ИК без члена ГЭК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6" charset="0"/>
              </a:rPr>
              <a:t>Зафиксировать факт замены в ППЭ-05-02 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57200" y="6096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>
                <a:solidFill>
                  <a:srgbClr val="0033CC"/>
                </a:solidFill>
              </a:rPr>
              <a:t>Организаторы в аудитории должны: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57200" y="0"/>
            <a:ext cx="4810125" cy="6848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1987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1054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486400" y="4038600"/>
            <a:ext cx="3505200" cy="19923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6" charset="0"/>
              </a:rPr>
              <a:t>В случае, если участник отказывается ставить личную подпись  в бланке регистрации, организатор ставит в бланке регистрации свою подпись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2362200"/>
            <a:ext cx="842645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нормативными правовыми документами, регламентирующими проведение ГИА</a:t>
            </a:r>
          </a:p>
        </p:txBody>
      </p: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457200" y="3276600"/>
            <a:ext cx="8426450" cy="530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инструкциями, определяющими  порядок работы работников в ППЭ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457200" y="3886200"/>
            <a:ext cx="8426450" cy="530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правилами заполнения  бланков ЕГЭ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57200" y="4495800"/>
            <a:ext cx="8426450" cy="835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правилами оформления ведомостей, протоколов, актов и служебных документов, заполняемых при проведении ЕГЭ в ППЭ 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228600" y="609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Подготовительный этап до проведения ЕГЭ </a:t>
            </a:r>
            <a:r>
              <a:rPr lang="ru-RU" sz="2400" b="1" i="1" dirty="0">
                <a:solidFill>
                  <a:srgbClr val="C00000"/>
                </a:solidFill>
              </a:rPr>
              <a:t>не позднее чем за один день до экзаменов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57200" y="1447800"/>
            <a:ext cx="842645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пройти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 обучение по порядку и процедуре проведения ЕГЭ и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ознакомиться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 с: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57200" y="5410200"/>
            <a:ext cx="8426450" cy="1449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Факт обучения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подтвердить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 личной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подписью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  в ведомости  </a:t>
            </a:r>
          </a:p>
          <a:p>
            <a:pPr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6" charset="0"/>
              </a:rPr>
              <a:t>Обучение по порядку и процедуре проведения ЕГЭ»</a:t>
            </a: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defRPr/>
            </a:pPr>
            <a:r>
              <a:rPr lang="ru-RU" sz="2000" i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Лица, не прошедшие обучение и инструктаж, не могут быть допущены к проведению ГИА</a:t>
            </a: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Во время выполнения ЕГЭ организаторы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838200"/>
            <a:ext cx="8534400" cy="7000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b="1" i="1" dirty="0">
                <a:solidFill>
                  <a:schemeClr val="accent6"/>
                </a:solidFill>
                <a:latin typeface="Times New Roman" pitchFamily="16" charset="0"/>
              </a:rPr>
              <a:t>следят</a:t>
            </a:r>
            <a:r>
              <a:rPr lang="ru-RU" sz="1800" b="1" dirty="0">
                <a:solidFill>
                  <a:schemeClr val="accent6"/>
                </a:solidFill>
                <a:latin typeface="Times New Roman" pitchFamily="16" charset="0"/>
              </a:rPr>
              <a:t> </a:t>
            </a:r>
            <a:r>
              <a:rPr lang="ru-RU" sz="1800" dirty="0">
                <a:solidFill>
                  <a:schemeClr val="accent6"/>
                </a:solidFill>
                <a:latin typeface="Times New Roman" pitchFamily="16" charset="0"/>
              </a:rPr>
              <a:t>за порядком в аудитории и </a:t>
            </a:r>
            <a:r>
              <a:rPr lang="ru-RU" sz="1800" b="1" i="1" dirty="0">
                <a:solidFill>
                  <a:schemeClr val="accent6"/>
                </a:solidFill>
                <a:latin typeface="Times New Roman" pitchFamily="16" charset="0"/>
              </a:rPr>
              <a:t>не допускают </a:t>
            </a:r>
            <a:r>
              <a:rPr lang="ru-RU" sz="1800" dirty="0">
                <a:solidFill>
                  <a:schemeClr val="accent6"/>
                </a:solidFill>
                <a:latin typeface="Times New Roman" pitchFamily="16" charset="0"/>
              </a:rPr>
              <a:t>разговоров, обмена любыми материалами и предметами </a:t>
            </a:r>
            <a:endParaRPr lang="ru-RU" sz="1800" b="1" dirty="0">
              <a:solidFill>
                <a:schemeClr val="accent6"/>
              </a:solidFill>
              <a:latin typeface="Times New Roman" pitchFamily="16" charset="0"/>
            </a:endParaRPr>
          </a:p>
        </p:txBody>
      </p:sp>
      <p:sp>
        <p:nvSpPr>
          <p:cNvPr id="157701" name="TextBox 10"/>
          <p:cNvSpPr txBox="1">
            <a:spLocks noChangeArrowheads="1"/>
          </p:cNvSpPr>
          <p:nvPr/>
        </p:nvSpPr>
        <p:spPr bwMode="auto">
          <a:xfrm>
            <a:off x="457200" y="1676400"/>
            <a:ext cx="8534400" cy="12541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262673"/>
                </a:solidFill>
                <a:latin typeface="Times New Roman" pitchFamily="16" charset="0"/>
              </a:rPr>
              <a:t>наличия </a:t>
            </a:r>
            <a:r>
              <a:rPr lang="ru-RU" sz="1800" b="1" dirty="0">
                <a:solidFill>
                  <a:srgbClr val="FF0000"/>
                </a:solidFill>
                <a:latin typeface="Times New Roman" pitchFamily="16" charset="0"/>
              </a:rPr>
              <a:t>уведомления о регистрации на экзамены (при наличии необходимости изъять</a:t>
            </a:r>
            <a:r>
              <a:rPr lang="ru-RU" sz="1800" b="1" dirty="0">
                <a:solidFill>
                  <a:srgbClr val="C00000"/>
                </a:solidFill>
                <a:latin typeface="Times New Roman" pitchFamily="16" charset="0"/>
              </a:rPr>
              <a:t>)</a:t>
            </a:r>
            <a:r>
              <a:rPr lang="ru-RU" sz="1800" b="1" dirty="0">
                <a:solidFill>
                  <a:schemeClr val="accent6"/>
                </a:solidFill>
                <a:latin typeface="Times New Roman" pitchFamily="16" charset="0"/>
              </a:rPr>
              <a:t>, </a:t>
            </a:r>
            <a:r>
              <a:rPr lang="ru-RU" sz="1800" dirty="0">
                <a:solidFill>
                  <a:schemeClr val="accent6"/>
                </a:solidFill>
                <a:latin typeface="Times New Roman" pitchFamily="16" charset="0"/>
              </a:rPr>
              <a:t>средств связи, электронно-вычислительной техники, фото-, аудио- и видеоаппаратуры, справочных материалов, кроме разрешенных, которые содержатся в КИМ, письменных заметок и иных средств хранения и передачи информации</a:t>
            </a:r>
            <a:endParaRPr lang="ru-RU" sz="1800" b="1" dirty="0">
              <a:solidFill>
                <a:schemeClr val="accent6"/>
              </a:solidFill>
              <a:latin typeface="Times New Roman" pitchFamily="1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048000"/>
            <a:ext cx="85344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b="1" i="1" dirty="0">
                <a:solidFill>
                  <a:srgbClr val="262673"/>
                </a:solidFill>
                <a:latin typeface="Times New Roman" pitchFamily="16" charset="0"/>
              </a:rPr>
              <a:t>переписывания </a:t>
            </a:r>
            <a:r>
              <a:rPr lang="ru-RU" sz="1800" dirty="0">
                <a:solidFill>
                  <a:schemeClr val="accent6"/>
                </a:solidFill>
                <a:latin typeface="Times New Roman" pitchFamily="16" charset="0"/>
              </a:rPr>
              <a:t>участником ЕГЭ заданий КИМ в черновики</a:t>
            </a:r>
            <a:endParaRPr lang="ru-RU" sz="1800" b="1" dirty="0">
              <a:solidFill>
                <a:schemeClr val="accent6"/>
              </a:solidFill>
              <a:latin typeface="Times New Roman" pitchFamily="16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57200" y="3581400"/>
            <a:ext cx="85344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chemeClr val="accent6"/>
                </a:solidFill>
                <a:latin typeface="Times New Roman" pitchFamily="16" charset="0"/>
              </a:rPr>
              <a:t>произвольного </a:t>
            </a:r>
            <a:r>
              <a:rPr lang="ru-RU" sz="1800" b="1" i="1" dirty="0">
                <a:solidFill>
                  <a:schemeClr val="accent6"/>
                </a:solidFill>
                <a:latin typeface="Times New Roman" pitchFamily="16" charset="0"/>
              </a:rPr>
              <a:t>выхода</a:t>
            </a:r>
            <a:r>
              <a:rPr lang="ru-RU" sz="1800" dirty="0">
                <a:solidFill>
                  <a:schemeClr val="accent6"/>
                </a:solidFill>
                <a:latin typeface="Times New Roman" pitchFamily="16" charset="0"/>
              </a:rPr>
              <a:t> участника ЕГЭ из аудитории</a:t>
            </a:r>
            <a:endParaRPr lang="ru-RU" sz="1800" b="1" dirty="0">
              <a:solidFill>
                <a:schemeClr val="accent6"/>
              </a:solidFill>
              <a:latin typeface="Times New Roman" pitchFamily="16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57200" y="4114800"/>
            <a:ext cx="8534400" cy="9763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6" charset="0"/>
              </a:rPr>
              <a:t>содействия </a:t>
            </a:r>
            <a:r>
              <a:rPr lang="ru-RU" sz="1800" dirty="0">
                <a:solidFill>
                  <a:schemeClr val="accent6"/>
                </a:solidFill>
                <a:latin typeface="Times New Roman" pitchFamily="16" charset="0"/>
              </a:rPr>
              <a:t>участнику ЕГЭ, в том числе в передаче им средств связи, электронно-вычислительной техники, фото-, аудио- и видеоаппаратуры, справочных материалов, письменных заметок и иных средств хранения и передачи информации</a:t>
            </a:r>
            <a:endParaRPr lang="ru-RU" sz="1800" b="1" dirty="0">
              <a:solidFill>
                <a:schemeClr val="accent6"/>
              </a:solidFill>
              <a:latin typeface="Times New Roman" pitchFamily="16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7200" y="5181600"/>
            <a:ext cx="8534400" cy="15303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6" charset="0"/>
              </a:rPr>
              <a:t>выноса</a:t>
            </a:r>
            <a:r>
              <a:rPr lang="ru-RU" sz="1800" b="1" dirty="0">
                <a:latin typeface="Times New Roman" pitchFamily="16" charset="0"/>
              </a:rPr>
              <a:t> </a:t>
            </a:r>
            <a:r>
              <a:rPr lang="ru-RU" sz="1800" dirty="0">
                <a:solidFill>
                  <a:schemeClr val="accent6"/>
                </a:solidFill>
                <a:latin typeface="Times New Roman" pitchFamily="16" charset="0"/>
              </a:rPr>
              <a:t>из аудиторий и ППЭ, черновиков,  экзаменационных материалов на бумажном или электронном носителях, письменных принадлежностей, письменных заметок и иных средств хранения и передачи информации, фотографирования экзаменационных материалов участниками ЕГЭ, а также ассистентами или техническими специалистами</a:t>
            </a:r>
            <a:endParaRPr lang="ru-RU" sz="1800" b="1" dirty="0">
              <a:solidFill>
                <a:schemeClr val="accent6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1143000"/>
            <a:ext cx="8534400" cy="13763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262673"/>
                </a:solidFill>
                <a:latin typeface="Times New Roman" pitchFamily="16" charset="0"/>
              </a:rPr>
              <a:t>следят</a:t>
            </a:r>
            <a:r>
              <a:rPr lang="ru-RU" sz="2000" dirty="0">
                <a:solidFill>
                  <a:srgbClr val="262673"/>
                </a:solidFill>
                <a:latin typeface="Times New Roman" pitchFamily="16" charset="0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за состоянием участника ЕГЭ и при ухудшении самочувствия  сообщают руководителю ППЭ или члену ГЭК 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000" i="1" dirty="0">
                <a:solidFill>
                  <a:schemeClr val="accent6"/>
                </a:solidFill>
                <a:latin typeface="Times New Roman" pitchFamily="16" charset="0"/>
              </a:rPr>
              <a:t>В этом случае следует напомнить участнику ЕГЭ о возможности досрочно завершить экзамен и прийти на пересдачу</a:t>
            </a:r>
            <a:endParaRPr lang="ru-RU" sz="2000" b="1" dirty="0">
              <a:solidFill>
                <a:schemeClr val="accent6"/>
              </a:solidFill>
              <a:latin typeface="Times New Roman" pitchFamily="1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743200"/>
            <a:ext cx="85344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262673"/>
                </a:solidFill>
                <a:latin typeface="Times New Roman" pitchFamily="16" charset="0"/>
              </a:rPr>
              <a:t>следят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за работой средств видеонаблюдения и сообщать  обо всех  случаях руководителю ППЭ и члену ГЭК</a:t>
            </a:r>
            <a:endParaRPr lang="ru-RU" sz="2000" b="1" dirty="0">
              <a:solidFill>
                <a:schemeClr val="accent6"/>
              </a:solidFill>
              <a:latin typeface="Times New Roman" pitchFamily="16" charset="0"/>
            </a:endParaRPr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46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Во время выполнения экзаменационной работы</a:t>
            </a: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57200" y="3810000"/>
            <a:ext cx="8534400" cy="1981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в случае, если участник ЕГЭ предъявил претензию по содержанию задания своего КИМ, необходимо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6" charset="0"/>
              </a:rPr>
              <a:t>зафиксировать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 суть претензии в служебной записке и передать ее руководителю ППЭ (</a:t>
            </a:r>
            <a:r>
              <a:rPr lang="ru-RU" sz="2000" i="1" dirty="0">
                <a:solidFill>
                  <a:schemeClr val="accent6"/>
                </a:solidFill>
                <a:latin typeface="Times New Roman" pitchFamily="16" charset="0"/>
              </a:rPr>
              <a:t>служебная записка должна содержать информацию об уникальном номере КИМ, задании и содержании замечания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)</a:t>
            </a:r>
          </a:p>
          <a:p>
            <a:pPr algn="just" defTabSz="1028700">
              <a:tabLst>
                <a:tab pos="130175" algn="l"/>
              </a:tabLst>
              <a:defRPr/>
            </a:pPr>
            <a:endParaRPr lang="ru-RU" sz="2000" b="1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10200" y="533400"/>
            <a:ext cx="35052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i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Служебная записка по поводу претензии по содержанию КИМ</a:t>
            </a:r>
          </a:p>
        </p:txBody>
      </p:sp>
      <p:pic>
        <p:nvPicPr>
          <p:cNvPr id="4505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5334000" cy="685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31188" cy="309563"/>
          </a:xfrm>
        </p:spPr>
        <p:txBody>
          <a:bodyPr/>
          <a:lstStyle/>
          <a:p>
            <a:r>
              <a:rPr lang="ru-RU" sz="2800" i="1" smtClean="0">
                <a:solidFill>
                  <a:srgbClr val="0033CC"/>
                </a:solidFill>
              </a:rPr>
              <a:t>Проведение экзамена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4205288" y="1411288"/>
            <a:ext cx="4794250" cy="2698750"/>
          </a:xfrm>
          <a:solidFill>
            <a:schemeClr val="bg1"/>
          </a:solidFill>
          <a:ln w="19050">
            <a:solidFill>
              <a:srgbClr val="CC6600"/>
            </a:solidFill>
          </a:ln>
        </p:spPr>
        <p:txBody>
          <a:bodyPr/>
          <a:lstStyle/>
          <a:p>
            <a:pPr marL="106363" indent="0" algn="ctr">
              <a:buFontTx/>
              <a:buNone/>
              <a:defRPr/>
            </a:pPr>
            <a:r>
              <a:rPr lang="ru-RU" sz="2300" dirty="0" smtClean="0">
                <a:solidFill>
                  <a:srgbClr val="FF0000"/>
                </a:solidFill>
              </a:rPr>
              <a:t>ВАЖНО!!!</a:t>
            </a:r>
          </a:p>
          <a:p>
            <a:pPr marL="106363" indent="0" algn="ctr">
              <a:buFontTx/>
              <a:buNone/>
              <a:defRPr/>
            </a:pPr>
            <a:r>
              <a:rPr lang="ru-RU" sz="2000" dirty="0" smtClean="0">
                <a:solidFill>
                  <a:schemeClr val="accent6"/>
                </a:solidFill>
              </a:rPr>
              <a:t>При выходе из аудитории участник оставляет экзаменационные материалы </a:t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и черновики на своем рабочем столе </a:t>
            </a:r>
          </a:p>
          <a:p>
            <a:pPr marL="106363" indent="0" algn="ctr">
              <a:buFontTx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Организатор проверяет комплектность оставленных им </a:t>
            </a:r>
            <a:r>
              <a:rPr lang="ru-RU" sz="2000" b="1" u="sng" dirty="0" smtClean="0">
                <a:solidFill>
                  <a:srgbClr val="C00000"/>
                </a:solidFill>
              </a:rPr>
              <a:t>на рабочем столе ЭМ и черновиков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/>
          <a:srcRect l="3846" t="4682" r="7988" b="9510"/>
          <a:stretch/>
        </p:blipFill>
        <p:spPr>
          <a:xfrm>
            <a:off x="381000" y="1371600"/>
            <a:ext cx="3730625" cy="318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5" name="Прямоугольник 4"/>
          <p:cNvSpPr>
            <a:spLocks noChangeArrowheads="1"/>
          </p:cNvSpPr>
          <p:nvPr/>
        </p:nvSpPr>
        <p:spPr bwMode="auto">
          <a:xfrm>
            <a:off x="533400" y="5378450"/>
            <a:ext cx="8167688" cy="8842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006AB3"/>
                </a:solidFill>
              </a:rPr>
              <a:t>Обучающиеся могут досрочно завершить выполнение экзаменационной работы, сдать ее организаторам в аудитории и покинуть аудиторию, не дожидаясь окончания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03388" y="177800"/>
            <a:ext cx="6983412" cy="887413"/>
          </a:xfrm>
          <a:prstGeom prst="rect">
            <a:avLst/>
          </a:prstGeom>
        </p:spPr>
        <p:txBody>
          <a:bodyPr lIns="52688" tIns="26344" rIns="52688" bIns="26344">
            <a:normAutofit fontScale="825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066800"/>
            <a:ext cx="8408988" cy="484188"/>
          </a:xfrm>
          <a:prstGeom prst="rect">
            <a:avLst/>
          </a:prstGeom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33CC"/>
                </a:solidFill>
                <a:latin typeface="+mn-lt"/>
                <a:ea typeface="+mj-ea"/>
                <a:cs typeface="Times New Roman" panose="02020603050405020304" pitchFamily="18" charset="0"/>
              </a:rPr>
              <a:t>Организаторы аудитории должны: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752600"/>
            <a:ext cx="8229600" cy="2516188"/>
          </a:xfrm>
          <a:prstGeom prst="rect">
            <a:avLst/>
          </a:prstGeom>
          <a:solidFill>
            <a:schemeClr val="lt1"/>
          </a:solidFill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marL="197579" indent="-197579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chemeClr val="accent6"/>
                </a:solidFill>
              </a:rPr>
              <a:t>сообщить </a:t>
            </a:r>
            <a:r>
              <a:rPr lang="ru-RU" sz="2000" b="1" u="sng" dirty="0">
                <a:solidFill>
                  <a:schemeClr val="accent6"/>
                </a:solidFill>
              </a:rPr>
              <a:t>руководителю ППЭ и члену ГЭК</a:t>
            </a:r>
            <a:r>
              <a:rPr lang="ru-RU" sz="2000" b="1" dirty="0">
                <a:solidFill>
                  <a:schemeClr val="accent6"/>
                </a:solidFill>
              </a:rPr>
              <a:t>  </a:t>
            </a:r>
            <a:r>
              <a:rPr lang="ru-RU" sz="2000" b="1" i="1" dirty="0">
                <a:solidFill>
                  <a:schemeClr val="accent6"/>
                </a:solidFill>
              </a:rPr>
              <a:t>в случае обнаружения неполадок работы системы видеонаблюдения</a:t>
            </a:r>
          </a:p>
          <a:p>
            <a:pPr marL="197579" indent="-197579" algn="just">
              <a:buFont typeface="Wingdings" panose="05000000000000000000" pitchFamily="2" charset="2"/>
              <a:buChar char="ü"/>
              <a:defRPr/>
            </a:pPr>
            <a:endParaRPr lang="ru-RU" sz="2000" b="1" dirty="0">
              <a:solidFill>
                <a:schemeClr val="accent6"/>
              </a:solidFill>
            </a:endParaRPr>
          </a:p>
          <a:p>
            <a:pPr marL="197579" indent="-197579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chemeClr val="accent6"/>
                </a:solidFill>
              </a:rPr>
              <a:t> обратиться </a:t>
            </a:r>
            <a:r>
              <a:rPr lang="ru-RU" sz="2000" b="1" u="sng" dirty="0">
                <a:solidFill>
                  <a:schemeClr val="accent6"/>
                </a:solidFill>
              </a:rPr>
              <a:t>к члену ГЭК </a:t>
            </a:r>
            <a:r>
              <a:rPr lang="ru-RU" sz="2000" b="1" i="1" dirty="0">
                <a:solidFill>
                  <a:schemeClr val="accent6"/>
                </a:solidFill>
              </a:rPr>
              <a:t>в случае подачи апелляции участником о нарушении порядка проведения экзамена</a:t>
            </a:r>
          </a:p>
          <a:p>
            <a:pPr marL="197579" indent="-197579" algn="just">
              <a:defRPr/>
            </a:pPr>
            <a:r>
              <a:rPr lang="ru-RU" sz="2000" b="1" dirty="0">
                <a:solidFill>
                  <a:schemeClr val="accent6"/>
                </a:solidFill>
              </a:rPr>
              <a:t> </a:t>
            </a:r>
          </a:p>
          <a:p>
            <a:pPr marL="197579" indent="-197579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chemeClr val="accent6"/>
                </a:solidFill>
              </a:rPr>
              <a:t>обратиться </a:t>
            </a:r>
            <a:r>
              <a:rPr lang="ru-RU" sz="2000" b="1" u="sng" dirty="0">
                <a:solidFill>
                  <a:schemeClr val="accent6"/>
                </a:solidFill>
              </a:rPr>
              <a:t>руководителю ППЭ и члену ГЭК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i="1" dirty="0">
                <a:solidFill>
                  <a:schemeClr val="accent6"/>
                </a:solidFill>
              </a:rPr>
              <a:t>в случае плохого самочувствия участника ЕГЭ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" y="5334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Проведение экзамена в ППЭ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i="1" dirty="0">
                <a:solidFill>
                  <a:schemeClr val="accent6"/>
                </a:solidFill>
              </a:rPr>
              <a:t>Возможные ситуации в </a:t>
            </a:r>
            <a:r>
              <a:rPr lang="ru-RU" sz="2800" i="1" dirty="0" smtClean="0">
                <a:solidFill>
                  <a:schemeClr val="accent6"/>
                </a:solidFill>
              </a:rPr>
              <a:t>аудитории ППЭ </a:t>
            </a:r>
            <a:r>
              <a:rPr lang="ru-RU" sz="2800" i="1" dirty="0">
                <a:solidFill>
                  <a:schemeClr val="accent6"/>
                </a:solidFill>
              </a:rPr>
              <a:t>во время экзамена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05400"/>
            <a:ext cx="7239000" cy="874713"/>
          </a:xfrm>
          <a:solidFill>
            <a:schemeClr val="bg1"/>
          </a:solidFill>
          <a:ln>
            <a:solidFill>
              <a:srgbClr val="CC660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ru-RU" sz="1600" b="1" dirty="0" smtClean="0">
                <a:solidFill>
                  <a:srgbClr val="006AB3"/>
                </a:solidFill>
              </a:rPr>
              <a:t>АПЕЛЛЯЦИЯ </a:t>
            </a:r>
            <a:r>
              <a:rPr lang="ru-RU" sz="1600" b="1" dirty="0">
                <a:solidFill>
                  <a:srgbClr val="006AB3"/>
                </a:solidFill>
              </a:rPr>
              <a:t>О НАРУШЕНИИ УСТАНОВЛЕННОГО ПОРЯДКА ПРОВЕДЕНИЯ ГИА-11:</a:t>
            </a:r>
          </a:p>
          <a:p>
            <a:pPr>
              <a:buFontTx/>
              <a:buNone/>
              <a:defRPr/>
            </a:pPr>
            <a:r>
              <a:rPr lang="ru-RU" sz="1900" b="1" dirty="0">
                <a:solidFill>
                  <a:srgbClr val="006AB3"/>
                </a:solidFill>
              </a:rPr>
              <a:t>Подается до выхода из ППЭ</a:t>
            </a:r>
          </a:p>
          <a:p>
            <a:pPr>
              <a:buFontTx/>
              <a:buNone/>
              <a:defRPr/>
            </a:pPr>
            <a:r>
              <a:rPr lang="ru-RU" sz="1900" b="1" dirty="0">
                <a:solidFill>
                  <a:srgbClr val="006AB3"/>
                </a:solidFill>
              </a:rPr>
              <a:t>ППЭ-02, ППЭ-03</a:t>
            </a:r>
          </a:p>
        </p:txBody>
      </p:sp>
      <p:pic>
        <p:nvPicPr>
          <p:cNvPr id="4813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066800"/>
            <a:ext cx="114141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848600" y="5105400"/>
            <a:ext cx="1066800" cy="824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457200" y="1371600"/>
            <a:ext cx="8458200" cy="1560513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ru-RU" sz="1600" b="1" kern="0" dirty="0">
                <a:solidFill>
                  <a:srgbClr val="006AB3"/>
                </a:solidFill>
                <a:latin typeface="+mn-lt"/>
              </a:rPr>
              <a:t>УДАЛЕНИЕ В СЛУЧАЕ НАРУШЕНИЯ ПОРЯДКА ПРОВЕДЕНИЯ ЕГЭ: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6AB3"/>
                </a:solidFill>
                <a:latin typeface="+mn-lt"/>
              </a:rPr>
              <a:t>ППЭ-05-02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6AB3"/>
                </a:solidFill>
                <a:latin typeface="+mn-lt"/>
              </a:rPr>
              <a:t>Отметка в бланке регистрации и подпись организатора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6AB3"/>
                </a:solidFill>
                <a:latin typeface="+mn-lt"/>
              </a:rPr>
              <a:t>Подпись участника в форме ППЭ-05-02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6AB3"/>
                </a:solidFill>
                <a:latin typeface="+mn-lt"/>
              </a:rPr>
              <a:t>ППЭ-21 (подпись члена ГЭК)</a:t>
            </a:r>
            <a:endParaRPr lang="ru-RU" sz="1800" kern="0" dirty="0">
              <a:solidFill>
                <a:srgbClr val="006AB3"/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57200" y="3200400"/>
            <a:ext cx="8458200" cy="1636713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ru-RU" sz="1600" b="1" kern="0" dirty="0">
                <a:solidFill>
                  <a:schemeClr val="accent6"/>
                </a:solidFill>
                <a:latin typeface="+mn-lt"/>
              </a:rPr>
              <a:t>ДОСРОЧНОЕ ЗАВЕРШЕНИЕ ЭКЗАМЕНА ПО УВАЖИТЕЛЬНОЙ ПРИЧИНЕ: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chemeClr val="accent6"/>
                </a:solidFill>
                <a:latin typeface="+mn-lt"/>
              </a:rPr>
              <a:t>ППЭ-05-02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chemeClr val="accent6"/>
                </a:solidFill>
                <a:latin typeface="+mn-lt"/>
              </a:rPr>
              <a:t>Отметка в бланке регистрации и подпись организатора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chemeClr val="accent6"/>
                </a:solidFill>
                <a:latin typeface="+mn-lt"/>
              </a:rPr>
              <a:t>Подпись участника в форме ППЭ-05-02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chemeClr val="accent6"/>
                </a:solidFill>
                <a:latin typeface="+mn-lt"/>
              </a:rPr>
              <a:t>ППЭ-22 (подпись члена ГЭК, подпись медработника)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1600" kern="0" dirty="0">
              <a:solidFill>
                <a:srgbClr val="006AB3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1600" kern="0" dirty="0">
              <a:solidFill>
                <a:srgbClr val="006AB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5763" cy="422275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Удаление участника ГИА</a:t>
            </a:r>
          </a:p>
        </p:txBody>
      </p:sp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457200" y="2689225"/>
            <a:ext cx="1447800" cy="1130300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b="1">
                <a:solidFill>
                  <a:srgbClr val="006AB3"/>
                </a:solidFill>
              </a:rPr>
              <a:t>форма ППЭ-21 </a:t>
            </a:r>
          </a:p>
          <a:p>
            <a:r>
              <a:rPr lang="ru-RU" b="1">
                <a:solidFill>
                  <a:srgbClr val="006AB3"/>
                </a:solidFill>
              </a:rPr>
              <a:t>«Акт об удалении участника ГИА»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32488" y="1219200"/>
            <a:ext cx="3079750" cy="2414588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2000" dirty="0">
                <a:solidFill>
                  <a:srgbClr val="006AB3"/>
                </a:solidFill>
              </a:rPr>
              <a:t>Акт составляется членом ГЭК совместно с ответственным организатором в аудитории и руководителем ППЭ 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2650" y="3833813"/>
            <a:ext cx="3078163" cy="1658937"/>
          </a:xfrm>
          <a:prstGeom prst="rect">
            <a:avLst/>
          </a:prstGeom>
          <a:solidFill>
            <a:schemeClr val="lt1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2000" dirty="0">
                <a:solidFill>
                  <a:srgbClr val="006AB3"/>
                </a:solidFill>
              </a:rPr>
              <a:t>Член ГЭК осуществляет контроль наличия соответствующих отметок в бланках регистрации таких участников ЕГЭ</a:t>
            </a: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04800" y="609600"/>
            <a:ext cx="1676400" cy="1524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491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057400" y="990600"/>
            <a:ext cx="3810000" cy="58674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9160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1816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4810125" cy="6848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cxnSp>
        <p:nvCxnSpPr>
          <p:cNvPr id="10" name="Прямая со стрелкой 6"/>
          <p:cNvCxnSpPr/>
          <p:nvPr/>
        </p:nvCxnSpPr>
        <p:spPr>
          <a:xfrm rot="10800000" flipV="1">
            <a:off x="1524000" y="1981200"/>
            <a:ext cx="7620000" cy="426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05200" y="1981200"/>
            <a:ext cx="5638800" cy="426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991600" cy="304800"/>
          </a:xfrm>
        </p:spPr>
        <p:txBody>
          <a:bodyPr/>
          <a:lstStyle/>
          <a:p>
            <a:r>
              <a:rPr lang="ru-RU" sz="2800" i="1" smtClean="0">
                <a:solidFill>
                  <a:srgbClr val="0033CC"/>
                </a:solidFill>
                <a:cs typeface="Times New Roman" pitchFamily="18" charset="0"/>
              </a:rPr>
              <a:t>Протокол проведения ГИА  в аудитории</a:t>
            </a:r>
            <a:endParaRPr lang="ru-RU" sz="2800" smtClean="0">
              <a:solidFill>
                <a:srgbClr val="0033CC"/>
              </a:solidFill>
            </a:endParaRP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066800"/>
            <a:ext cx="9118600" cy="5791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cxnSp>
        <p:nvCxnSpPr>
          <p:cNvPr id="10" name="Прямая со стрелкой 19"/>
          <p:cNvCxnSpPr>
            <a:cxnSpLocks noChangeShapeType="1"/>
          </p:cNvCxnSpPr>
          <p:nvPr/>
        </p:nvCxnSpPr>
        <p:spPr bwMode="auto">
          <a:xfrm flipV="1">
            <a:off x="4876800" y="4343400"/>
            <a:ext cx="342900" cy="25146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83575" cy="531813"/>
          </a:xfrm>
        </p:spPr>
        <p:txBody>
          <a:bodyPr/>
          <a:lstStyle/>
          <a:p>
            <a:r>
              <a:rPr lang="ru-RU" sz="2800" i="1" smtClean="0">
                <a:solidFill>
                  <a:srgbClr val="0033CC"/>
                </a:solidFill>
              </a:rPr>
              <a:t>Досрочное завершение экзамена участником ГИА по объективным причинам</a:t>
            </a:r>
          </a:p>
        </p:txBody>
      </p:sp>
      <p:sp>
        <p:nvSpPr>
          <p:cNvPr id="52227" name="Прямоугольник 4"/>
          <p:cNvSpPr>
            <a:spLocks noChangeArrowheads="1"/>
          </p:cNvSpPr>
          <p:nvPr/>
        </p:nvSpPr>
        <p:spPr bwMode="auto">
          <a:xfrm>
            <a:off x="457200" y="2763838"/>
            <a:ext cx="1752600" cy="13462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b="1">
                <a:solidFill>
                  <a:srgbClr val="006AB3"/>
                </a:solidFill>
              </a:rPr>
              <a:t>форма ППЭ-22 </a:t>
            </a:r>
          </a:p>
          <a:p>
            <a:r>
              <a:rPr lang="ru-RU" b="1">
                <a:solidFill>
                  <a:srgbClr val="006AB3"/>
                </a:solidFill>
              </a:rPr>
              <a:t>«Акт о досрочном завершении экзамена по объективным причинам»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30950" y="1219200"/>
            <a:ext cx="2703513" cy="27432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2000" dirty="0">
                <a:solidFill>
                  <a:srgbClr val="006AB3"/>
                </a:solidFill>
              </a:rPr>
              <a:t>Акт составляется членом ГЭК совместно с ответственным организатором в аудитории и руководителем ППЭ </a:t>
            </a:r>
          </a:p>
          <a:p>
            <a:pPr>
              <a:defRPr/>
            </a:pPr>
            <a:r>
              <a:rPr lang="ru-RU" sz="2000" dirty="0">
                <a:solidFill>
                  <a:srgbClr val="006AB3"/>
                </a:solidFill>
              </a:rPr>
              <a:t>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4600" y="4191000"/>
            <a:ext cx="2703513" cy="21336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2000" dirty="0">
                <a:solidFill>
                  <a:srgbClr val="006AB3"/>
                </a:solidFill>
              </a:rPr>
              <a:t>Член ГЭК осуществляет контроль наличия соответствующих отметок в бланках регистрации таких участников ЕГЭ</a:t>
            </a:r>
          </a:p>
        </p:txBody>
      </p:sp>
      <p:pic>
        <p:nvPicPr>
          <p:cNvPr id="5223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141413" cy="118427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5223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286000" y="1143000"/>
            <a:ext cx="3962400" cy="5715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52232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648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i="1">
              <a:solidFill>
                <a:schemeClr val="bg1"/>
              </a:solidFill>
            </a:endParaRPr>
          </a:p>
        </p:txBody>
      </p:sp>
      <p:sp>
        <p:nvSpPr>
          <p:cNvPr id="51203" name="Заголовок 1"/>
          <p:cNvSpPr txBox="1">
            <a:spLocks/>
          </p:cNvSpPr>
          <p:nvPr/>
        </p:nvSpPr>
        <p:spPr bwMode="auto">
          <a:xfrm>
            <a:off x="457200" y="4572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Особенности организации ППЭ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990600"/>
            <a:ext cx="23622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800" b="1" dirty="0">
                <a:cs typeface="Times New Roman" pitchFamily="18" charset="0"/>
              </a:rPr>
              <a:t>ППЭ должен быть оборудован</a:t>
            </a:r>
            <a:r>
              <a:rPr lang="ru-RU" sz="1800" b="1" i="1" dirty="0">
                <a:solidFill>
                  <a:srgbClr val="0033CC"/>
                </a:solidFill>
                <a:cs typeface="Times New Roman" pitchFamily="18" charset="0"/>
              </a:rPr>
              <a:t> с учетом их индивидуальных особенностей</a:t>
            </a:r>
            <a:endParaRPr lang="ru-RU" sz="1800" b="1" dirty="0">
              <a:solidFill>
                <a:srgbClr val="262673"/>
              </a:solidFill>
              <a:cs typeface="Times New Roman" pitchFamily="18" charset="0"/>
            </a:endParaRP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2667000" y="2057400"/>
            <a:ext cx="41036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90000"/>
            </a:pPr>
            <a:r>
              <a:rPr lang="ru-RU" sz="2400" b="1">
                <a:solidFill>
                  <a:schemeClr val="accent2"/>
                </a:solidFill>
                <a:cs typeface="Times New Roman" pitchFamily="18" charset="0"/>
              </a:rPr>
              <a:t>Ассистенты</a:t>
            </a: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57200" y="2438400"/>
            <a:ext cx="4419600" cy="32226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содействие в перемещении</a:t>
            </a:r>
          </a:p>
          <a:p>
            <a:pPr algn="just" defTabSz="800100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оказание помощи в фиксации положения тела, ручки в кисти руки</a:t>
            </a:r>
          </a:p>
          <a:p>
            <a:pPr algn="just" defTabSz="800100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вызов медперсонала</a:t>
            </a:r>
          </a:p>
          <a:p>
            <a:pPr algn="just" defTabSz="800100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оказание неотложной медицинской помощи</a:t>
            </a:r>
          </a:p>
          <a:p>
            <a:pPr algn="just" defTabSz="800100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помощь в общении с сотрудниками ППЭ</a:t>
            </a:r>
          </a:p>
          <a:p>
            <a:pPr algn="just" defTabSz="800100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помощь при чтении и оформлении задания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029200" y="2438400"/>
            <a:ext cx="3886200" cy="3200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педагогический работник ОО</a:t>
            </a:r>
          </a:p>
          <a:p>
            <a:pPr algn="just" defTabSz="800100">
              <a:defRPr/>
            </a:pPr>
            <a:r>
              <a:rPr lang="ru-RU" sz="2000" dirty="0"/>
              <a:t>       </a:t>
            </a:r>
          </a:p>
          <a:p>
            <a:pPr algn="just" defTabSz="800100">
              <a:defRPr/>
            </a:pPr>
            <a:r>
              <a:rPr lang="ru-RU" sz="2000" b="1" dirty="0">
                <a:solidFill>
                  <a:srgbClr val="FF0000"/>
                </a:solidFill>
              </a:rPr>
              <a:t>Родитель (законный представитель) участника</a:t>
            </a:r>
            <a:r>
              <a:rPr lang="ru-RU" sz="2000" dirty="0"/>
              <a:t> </a:t>
            </a:r>
          </a:p>
          <a:p>
            <a:pPr algn="just" defTabSz="800100">
              <a:defRPr/>
            </a:pPr>
            <a:r>
              <a:rPr lang="ru-RU" sz="2000" b="1" dirty="0">
                <a:solidFill>
                  <a:srgbClr val="FF0000"/>
                </a:solidFill>
              </a:rPr>
              <a:t>Социальный работник - ВПЛ</a:t>
            </a:r>
          </a:p>
          <a:p>
            <a:pPr algn="just" defTabSz="800100">
              <a:defRPr/>
            </a:pPr>
            <a:endParaRPr lang="ru-RU" sz="2000" dirty="0"/>
          </a:p>
          <a:p>
            <a:pPr algn="just" defTabSz="800100">
              <a:defRPr/>
            </a:pPr>
            <a:r>
              <a:rPr lang="ru-RU" sz="2000" dirty="0">
                <a:solidFill>
                  <a:schemeClr val="accent6"/>
                </a:solidFill>
              </a:rPr>
              <a:t>согласовываются с ГЭК, утверждаются департаментом образования </a:t>
            </a:r>
          </a:p>
          <a:p>
            <a:pPr algn="just" defTabSz="800100">
              <a:defRPr/>
            </a:pP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00" y="5867400"/>
            <a:ext cx="8382000" cy="887413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2000" i="1" dirty="0">
                <a:solidFill>
                  <a:srgbClr val="006AB3"/>
                </a:solidFill>
                <a:cs typeface="Times New Roman" panose="02020603050405020304" pitchFamily="18" charset="0"/>
              </a:rPr>
              <a:t>Перенос ответов участника в стандартные бланки ответов осуществляется ассистентом в присутствии члена ГЭК</a:t>
            </a:r>
          </a:p>
        </p:txBody>
      </p:sp>
      <p:sp>
        <p:nvSpPr>
          <p:cNvPr id="7177" name="Прямоугольник 5"/>
          <p:cNvSpPr>
            <a:spLocks noChangeArrowheads="1"/>
          </p:cNvSpPr>
          <p:nvPr/>
        </p:nvSpPr>
        <p:spPr bwMode="auto">
          <a:xfrm>
            <a:off x="2971800" y="990600"/>
            <a:ext cx="59436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33CC"/>
                </a:solidFill>
              </a:rPr>
              <a:t>Организация питания и перерывов для проведения медико-технических процедур определяется с учетом медицинских рекомендаций</a:t>
            </a:r>
            <a:endParaRPr lang="ru-RU" sz="2000" b="1" i="1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4810125" cy="6848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cxnSp>
        <p:nvCxnSpPr>
          <p:cNvPr id="10" name="Прямая со стрелкой 6"/>
          <p:cNvCxnSpPr/>
          <p:nvPr/>
        </p:nvCxnSpPr>
        <p:spPr>
          <a:xfrm flipH="1">
            <a:off x="3048000" y="2133600"/>
            <a:ext cx="6096000" cy="411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05200" y="2133600"/>
            <a:ext cx="5638800" cy="426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991600" cy="381000"/>
          </a:xfrm>
        </p:spPr>
        <p:txBody>
          <a:bodyPr/>
          <a:lstStyle/>
          <a:p>
            <a:r>
              <a:rPr lang="ru-RU" sz="2800" i="1" smtClean="0">
                <a:solidFill>
                  <a:srgbClr val="0033CC"/>
                </a:solidFill>
                <a:cs typeface="Times New Roman" pitchFamily="18" charset="0"/>
              </a:rPr>
              <a:t>Протокол проведения ГИА  в аудитории</a:t>
            </a:r>
            <a:endParaRPr lang="ru-RU" sz="2800" smtClean="0">
              <a:solidFill>
                <a:srgbClr val="0033CC"/>
              </a:solidFill>
            </a:endParaRP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5400" y="1066800"/>
            <a:ext cx="9118600" cy="5791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cxnSp>
        <p:nvCxnSpPr>
          <p:cNvPr id="10" name="Прямая со стрелкой 19"/>
          <p:cNvCxnSpPr>
            <a:cxnSpLocks noChangeShapeType="1"/>
          </p:cNvCxnSpPr>
          <p:nvPr/>
        </p:nvCxnSpPr>
        <p:spPr bwMode="auto">
          <a:xfrm flipV="1">
            <a:off x="5105400" y="4343400"/>
            <a:ext cx="342900" cy="25146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81000"/>
          </a:xfrm>
        </p:spPr>
        <p:txBody>
          <a:bodyPr/>
          <a:lstStyle/>
          <a:p>
            <a:r>
              <a:rPr lang="ru-RU" sz="2800" i="1" smtClean="0">
                <a:solidFill>
                  <a:srgbClr val="0033CC"/>
                </a:solidFill>
              </a:rPr>
              <a:t>Заполнение бланка регистрации</a:t>
            </a:r>
          </a:p>
        </p:txBody>
      </p:sp>
      <p:pic>
        <p:nvPicPr>
          <p:cNvPr id="5529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73271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8305800" cy="268288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chemeClr val="accent6"/>
                </a:solidFill>
                <a:cs typeface="Times New Roman" pitchFamily="18" charset="0"/>
              </a:rPr>
              <a:t>ответственный организатор  и организатор в аудитории</a:t>
            </a:r>
            <a:r>
              <a:rPr lang="ru-RU" sz="2000" b="1" i="1" dirty="0">
                <a:solidFill>
                  <a:srgbClr val="FFFFFF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46455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i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Во время экзамена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600200"/>
            <a:ext cx="8534400" cy="9572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выдают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6"/>
                </a:solidFill>
              </a:rPr>
              <a:t>дополнительный бланк ответов  № 2  участнику ЕГЭ в случае заполнения бланка № 2 </a:t>
            </a:r>
            <a:r>
              <a:rPr lang="ru-RU" sz="2400" b="1" dirty="0">
                <a:solidFill>
                  <a:schemeClr val="accent6"/>
                </a:solidFill>
              </a:rPr>
              <a:t>полностью</a:t>
            </a:r>
            <a:endParaRPr lang="ru-RU" sz="2400" b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533400" y="2743200"/>
            <a:ext cx="8305800" cy="268288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chemeClr val="accent6"/>
                </a:solidFill>
                <a:cs typeface="Times New Roman" pitchFamily="18" charset="0"/>
              </a:rPr>
              <a:t>Выдача дополнительных бланков ответов №2 </a:t>
            </a:r>
          </a:p>
        </p:txBody>
      </p:sp>
      <p:sp>
        <p:nvSpPr>
          <p:cNvPr id="171014" name="TextBox 5"/>
          <p:cNvSpPr txBox="1">
            <a:spLocks noChangeArrowheads="1"/>
          </p:cNvSpPr>
          <p:nvPr/>
        </p:nvSpPr>
        <p:spPr bwMode="auto">
          <a:xfrm>
            <a:off x="457200" y="3276600"/>
            <a:ext cx="8534400" cy="20653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accent6"/>
                </a:solidFill>
              </a:rPr>
              <a:t>Если участник ЕГЭ полностью заполнил бланк ответов № 2, </a:t>
            </a:r>
            <a:r>
              <a:rPr lang="ru-RU" sz="2400" b="1" i="1" dirty="0">
                <a:solidFill>
                  <a:schemeClr val="accent6"/>
                </a:solidFill>
              </a:rPr>
              <a:t>организатор должен: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</a:rPr>
              <a:t>убедиться</a:t>
            </a:r>
            <a:r>
              <a:rPr lang="ru-RU" sz="2400" dirty="0">
                <a:solidFill>
                  <a:schemeClr val="accent6"/>
                </a:solidFill>
              </a:rPr>
              <a:t>, чтобы обе стороны  основного бланка ответов № 2 были  полностью заполнены, в противном случае </a:t>
            </a:r>
            <a:r>
              <a:rPr lang="ru-RU" sz="2400" b="1" dirty="0">
                <a:solidFill>
                  <a:schemeClr val="accent6"/>
                </a:solidFill>
              </a:rPr>
              <a:t>ответы</a:t>
            </a:r>
            <a:r>
              <a:rPr lang="ru-RU" sz="2400" dirty="0">
                <a:solidFill>
                  <a:schemeClr val="accent6"/>
                </a:solidFill>
              </a:rPr>
              <a:t>, внесенные на ДБО № 2, </a:t>
            </a:r>
            <a:r>
              <a:rPr lang="ru-RU" sz="2400" b="1" dirty="0">
                <a:solidFill>
                  <a:schemeClr val="accent6"/>
                </a:solidFill>
              </a:rPr>
              <a:t>оцениваться не будут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Box 3"/>
          <p:cNvSpPr txBox="1">
            <a:spLocks noChangeArrowheads="1"/>
          </p:cNvSpPr>
          <p:nvPr/>
        </p:nvSpPr>
        <p:spPr bwMode="auto">
          <a:xfrm>
            <a:off x="0" y="2514600"/>
            <a:ext cx="5334000" cy="530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/>
                </a:solidFill>
                <a:latin typeface="Times New Roman" pitchFamily="16" charset="0"/>
                <a:cs typeface="Arial" charset="0"/>
              </a:rPr>
              <a:t>выдать</a:t>
            </a:r>
            <a:r>
              <a:rPr lang="ru-RU" sz="2000" b="1" dirty="0">
                <a:solidFill>
                  <a:schemeClr val="accent2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Arial" charset="0"/>
              </a:rPr>
              <a:t>по просьбе участника ЕГЭ ДБО  № 2</a:t>
            </a:r>
          </a:p>
        </p:txBody>
      </p:sp>
      <p:sp>
        <p:nvSpPr>
          <p:cNvPr id="172038" name="TextBox 6"/>
          <p:cNvSpPr txBox="1">
            <a:spLocks noChangeArrowheads="1"/>
          </p:cNvSpPr>
          <p:nvPr/>
        </p:nvSpPr>
        <p:spPr bwMode="auto">
          <a:xfrm>
            <a:off x="0" y="3276600"/>
            <a:ext cx="5334000" cy="530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/>
                </a:solidFill>
                <a:latin typeface="Times New Roman" pitchFamily="16" charset="0"/>
                <a:cs typeface="Arial" charset="0"/>
              </a:rPr>
              <a:t>заполнить</a:t>
            </a:r>
            <a:r>
              <a:rPr lang="ru-RU" sz="2000" b="1" dirty="0">
                <a:latin typeface="Times New Roman" pitchFamily="16" charset="0"/>
                <a:cs typeface="Arial" charset="0"/>
              </a:rPr>
              <a:t> </a:t>
            </a:r>
            <a:r>
              <a:rPr lang="ru-RU" sz="2000" dirty="0">
                <a:latin typeface="Times New Roman" pitchFamily="16" charset="0"/>
                <a:cs typeface="Arial" charset="0"/>
              </a:rPr>
              <a:t>   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Arial" charset="0"/>
              </a:rPr>
              <a:t>верхнее поле в ДБО № 2</a:t>
            </a:r>
          </a:p>
        </p:txBody>
      </p:sp>
      <p:sp>
        <p:nvSpPr>
          <p:cNvPr id="172039" name="TextBox 7"/>
          <p:cNvSpPr txBox="1">
            <a:spLocks noChangeArrowheads="1"/>
          </p:cNvSpPr>
          <p:nvPr/>
        </p:nvSpPr>
        <p:spPr bwMode="auto">
          <a:xfrm>
            <a:off x="0" y="4191000"/>
            <a:ext cx="5334000" cy="11398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/>
                </a:solidFill>
                <a:latin typeface="Times New Roman" pitchFamily="16" charset="0"/>
                <a:cs typeface="Arial" charset="0"/>
              </a:rPr>
              <a:t>вписать</a:t>
            </a:r>
            <a:r>
              <a:rPr lang="ru-RU" sz="2000" dirty="0">
                <a:latin typeface="Times New Roman" pitchFamily="16" charset="0"/>
                <a:cs typeface="Arial" charset="0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Arial" charset="0"/>
              </a:rPr>
              <a:t>номер выдаваемого ДБО № 2 в поле «ДБО № 2» основного бланка ответов № 2 (</a:t>
            </a:r>
            <a:r>
              <a:rPr lang="ru-RU" sz="2000" b="1" dirty="0">
                <a:solidFill>
                  <a:schemeClr val="accent6"/>
                </a:solidFill>
                <a:latin typeface="Times New Roman" pitchFamily="16" charset="0"/>
                <a:cs typeface="Arial" charset="0"/>
              </a:rPr>
              <a:t>вписывает организатор – п.44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Arial" charset="0"/>
              </a:rPr>
              <a:t>)</a:t>
            </a:r>
          </a:p>
        </p:txBody>
      </p:sp>
      <p:sp>
        <p:nvSpPr>
          <p:cNvPr id="172040" name="TextBox 8"/>
          <p:cNvSpPr txBox="1">
            <a:spLocks noChangeArrowheads="1"/>
          </p:cNvSpPr>
          <p:nvPr/>
        </p:nvSpPr>
        <p:spPr bwMode="auto">
          <a:xfrm>
            <a:off x="0" y="5562600"/>
            <a:ext cx="5334000" cy="835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/>
                </a:solidFill>
                <a:latin typeface="Times New Roman" pitchFamily="16" charset="0"/>
                <a:cs typeface="Arial" charset="0"/>
              </a:rPr>
              <a:t>проставить</a:t>
            </a:r>
            <a:r>
              <a:rPr lang="ru-RU" sz="2000" dirty="0">
                <a:solidFill>
                  <a:schemeClr val="accent2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Arial" charset="0"/>
              </a:rPr>
              <a:t>номер листа в поле «Лист №» основного бланка ответов № 2 или ДБО № 2 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0" y="6858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Выдача дополнительных бланков  ответов №2</a:t>
            </a:r>
            <a:r>
              <a:rPr lang="ru-RU" sz="2800" b="1" i="1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FFFF"/>
                </a:solidFill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9"/>
          <p:cNvCxnSpPr>
            <a:cxnSpLocks noChangeShapeType="1"/>
          </p:cNvCxnSpPr>
          <p:nvPr/>
        </p:nvCxnSpPr>
        <p:spPr bwMode="auto">
          <a:xfrm rot="16200000" flipV="1">
            <a:off x="8115300" y="876300"/>
            <a:ext cx="685800" cy="6096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5735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481638" y="0"/>
            <a:ext cx="3662362" cy="4876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5735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410200" y="1219200"/>
            <a:ext cx="3624263" cy="5029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57354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33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19"/>
          <p:cNvCxnSpPr>
            <a:cxnSpLocks noChangeShapeType="1"/>
          </p:cNvCxnSpPr>
          <p:nvPr/>
        </p:nvCxnSpPr>
        <p:spPr bwMode="auto">
          <a:xfrm flipH="1">
            <a:off x="7848600" y="685800"/>
            <a:ext cx="533400" cy="9144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1371600"/>
            <a:ext cx="53340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/>
                </a:solidFill>
                <a:latin typeface="Times New Roman" pitchFamily="16" charset="0"/>
                <a:cs typeface="Arial" charset="0"/>
              </a:rPr>
              <a:t>проверить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Arial" charset="0"/>
              </a:rPr>
              <a:t>, что  ДБО  № 2 полностью заполнен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33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Выдача дополнительных бланков  ответов № 2</a:t>
            </a:r>
            <a:r>
              <a:rPr lang="ru-RU" sz="2800" b="1" i="1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2800" b="1" i="1">
                <a:solidFill>
                  <a:srgbClr val="FFFFFF"/>
                </a:solidFill>
                <a:cs typeface="Times New Roman" pitchFamily="18" charset="0"/>
              </a:rPr>
            </a:b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914400"/>
            <a:ext cx="5562600" cy="11398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/>
                </a:solidFill>
                <a:latin typeface="Times New Roman" pitchFamily="16" charset="0"/>
              </a:rPr>
              <a:t>зафиксировать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количество выданных ДБО 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№ 2 в форме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6" charset="0"/>
              </a:rPr>
              <a:t>ППЭ-05-02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 «Протокол  проведения ГИА в аудитории»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2133600"/>
            <a:ext cx="57150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/>
                </a:solidFill>
                <a:latin typeface="Times New Roman" pitchFamily="16" charset="0"/>
              </a:rPr>
              <a:t>вписать</a:t>
            </a:r>
            <a:r>
              <a:rPr lang="ru-RU" sz="2000" i="1" dirty="0">
                <a:solidFill>
                  <a:schemeClr val="accent2"/>
                </a:solidFill>
                <a:latin typeface="Times New Roman" pitchFamily="16" charset="0"/>
              </a:rPr>
              <a:t> 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номер выдаваемого ДБО № 2 в форме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6" charset="0"/>
              </a:rPr>
              <a:t>ППЭ-12-03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 «Ведомость использования ДБО № 2»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414963" y="0"/>
            <a:ext cx="3729037" cy="4583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0" y="2994025"/>
            <a:ext cx="6248400" cy="3863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58375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343400"/>
            <a:ext cx="15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685800"/>
            <a:ext cx="2362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flipH="1">
            <a:off x="4648200" y="762000"/>
            <a:ext cx="3429000" cy="39624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 txBox="1">
            <a:spLocks noChangeArrowheads="1"/>
          </p:cNvSpPr>
          <p:nvPr/>
        </p:nvSpPr>
        <p:spPr bwMode="auto">
          <a:xfrm>
            <a:off x="152400" y="4572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Завершение выполнения экзаменационной работы</a:t>
            </a:r>
          </a:p>
          <a:p>
            <a:pPr eaLnBrk="0" hangingPunct="0"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Организаторы в аудитории  </a:t>
            </a:r>
          </a:p>
        </p:txBody>
      </p:sp>
      <p:sp>
        <p:nvSpPr>
          <p:cNvPr id="173059" name="TextBox 8"/>
          <p:cNvSpPr txBox="1">
            <a:spLocks noChangeArrowheads="1"/>
          </p:cNvSpPr>
          <p:nvPr/>
        </p:nvSpPr>
        <p:spPr bwMode="auto">
          <a:xfrm>
            <a:off x="457200" y="1371600"/>
            <a:ext cx="8610600" cy="11398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0" hangingPunct="0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6" charset="0"/>
              </a:rPr>
              <a:t>за 30 минут</a:t>
            </a:r>
            <a:r>
              <a:rPr lang="ru-RU" sz="2000" i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sz="2000" i="1" dirty="0">
                <a:solidFill>
                  <a:srgbClr val="262673"/>
                </a:solidFill>
                <a:latin typeface="Times New Roman" pitchFamily="16" charset="0"/>
              </a:rPr>
              <a:t>до окончания выполнения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экзаменационной работы сообщают участникам о скором  завершении экзамена и о необходимости перенести ответы 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6" charset="0"/>
              </a:rPr>
              <a:t>из черновиков и КИМ в бланки ЕГЭ</a:t>
            </a:r>
            <a:endParaRPr lang="ru-RU" sz="2000" b="1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667000"/>
            <a:ext cx="8610600" cy="835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0" hangingPunct="0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6" charset="0"/>
              </a:rPr>
              <a:t>за 15 минут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до окончания выполнения экзаменационной работы пересчитывают  лишние ИК, неиспользованные черновики  в аудитории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3657600"/>
            <a:ext cx="8610600" cy="14446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0" hangingPunct="0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6" charset="0"/>
              </a:rPr>
              <a:t>за 15 минут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до окончания экзамена отмечают  в форме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6" charset="0"/>
              </a:rPr>
              <a:t>ППЭ-05-02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«Протокол проведения ГИА в аудитории» факты неявки на экзамен участников ЕГЭ, проверяют отметки фактов удаления с экзамена, </a:t>
            </a:r>
            <a:r>
              <a:rPr lang="ru-RU" sz="2000" dirty="0" err="1">
                <a:solidFill>
                  <a:schemeClr val="accent6"/>
                </a:solidFill>
                <a:latin typeface="Times New Roman" pitchFamily="16" charset="0"/>
              </a:rPr>
              <a:t>незавершения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 выполнения экзаменационной работы, ошибок в документах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73062" name="TextBox 11"/>
          <p:cNvSpPr txBox="1">
            <a:spLocks noChangeArrowheads="1"/>
          </p:cNvSpPr>
          <p:nvPr/>
        </p:nvSpPr>
        <p:spPr bwMode="auto">
          <a:xfrm>
            <a:off x="457200" y="5257800"/>
            <a:ext cx="8610600" cy="11398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0" hangingPunct="0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6" charset="0"/>
              </a:rPr>
              <a:t>за 5 минут</a:t>
            </a:r>
            <a:r>
              <a:rPr lang="ru-RU" sz="2000" i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sz="2000" i="1" dirty="0">
                <a:solidFill>
                  <a:srgbClr val="262673"/>
                </a:solidFill>
                <a:latin typeface="Times New Roman" pitchFamily="16" charset="0"/>
              </a:rPr>
              <a:t>до окончания выполнения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экзаменационной работы сообщают участникам экзамена о скором  завершении экзамена и о необходимости перенести ответы 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6" charset="0"/>
              </a:rPr>
              <a:t>из черновиков и КИМ в бланки 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ChangeArrowheads="1"/>
          </p:cNvSpPr>
          <p:nvPr/>
        </p:nvSpPr>
        <p:spPr bwMode="auto">
          <a:xfrm>
            <a:off x="0" y="609600"/>
            <a:ext cx="899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По окончании выполнения экзаменационной работы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219200"/>
            <a:ext cx="8534400" cy="11398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0" hangingPunct="0">
              <a:defRPr/>
            </a:pPr>
            <a:r>
              <a:rPr lang="ru-RU" sz="2000" b="1" i="1" u="sng" dirty="0">
                <a:solidFill>
                  <a:srgbClr val="C00000"/>
                </a:solidFill>
                <a:latin typeface="Times New Roman" pitchFamily="16" charset="0"/>
              </a:rPr>
              <a:t>в  центре видимости камер  видеонаблюдения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ответственный организатор  по завершении экзамена в аудитории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6" charset="0"/>
              </a:rPr>
              <a:t>объявляет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 об окончании экзаменационной работы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57200" y="2590800"/>
            <a:ext cx="8534400" cy="530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l" eaLnBrk="0" hangingPunct="0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6" charset="0"/>
              </a:rPr>
              <a:t>просит положить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все ЭМ на край стола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57200" y="3352800"/>
            <a:ext cx="8534400" cy="530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l" eaLnBrk="0" hangingPunct="0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6" charset="0"/>
              </a:rPr>
              <a:t>просит вложить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КИМ ЕГЭ в конверт от ИК 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57200" y="4267200"/>
            <a:ext cx="8534400" cy="20653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l" eaLnBrk="0" hangingPunct="0">
              <a:defRPr/>
            </a:pPr>
            <a:r>
              <a:rPr lang="ru-RU" sz="2000" b="1" i="1" dirty="0">
                <a:solidFill>
                  <a:srgbClr val="002060"/>
                </a:solidFill>
                <a:cs typeface="Arial" charset="0"/>
              </a:rPr>
              <a:t>собирает</a:t>
            </a:r>
            <a:r>
              <a:rPr lang="ru-RU" sz="2000" b="1" i="1" dirty="0">
                <a:cs typeface="Arial" charset="0"/>
              </a:rPr>
              <a:t> </a:t>
            </a:r>
            <a:r>
              <a:rPr lang="ru-RU" sz="2000" b="1" i="1" dirty="0">
                <a:solidFill>
                  <a:schemeClr val="accent6"/>
                </a:solidFill>
                <a:cs typeface="Arial" charset="0"/>
              </a:rPr>
              <a:t>у участника ЕГЭ </a:t>
            </a:r>
            <a:r>
              <a:rPr lang="ru-RU" sz="2000" b="1" i="1" u="sng" dirty="0">
                <a:solidFill>
                  <a:srgbClr val="C00000"/>
                </a:solidFill>
                <a:cs typeface="Arial" charset="0"/>
              </a:rPr>
              <a:t>с рабочего места</a:t>
            </a:r>
            <a:r>
              <a:rPr lang="ru-RU" sz="2000" u="sng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000" b="1" i="1" u="sng" dirty="0">
                <a:solidFill>
                  <a:srgbClr val="C00000"/>
                </a:solidFill>
                <a:cs typeface="Arial" charset="0"/>
              </a:rPr>
              <a:t>в организованном порядке</a:t>
            </a:r>
            <a:r>
              <a:rPr lang="ru-RU" sz="2000" b="1" i="1" dirty="0">
                <a:cs typeface="Arial" charset="0"/>
              </a:rPr>
              <a:t>:</a:t>
            </a:r>
          </a:p>
          <a:p>
            <a:pPr algn="l" eaLnBrk="0" hangingPunct="0"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chemeClr val="accent6"/>
                </a:solidFill>
                <a:cs typeface="Arial" charset="0"/>
              </a:rPr>
              <a:t>бланк регистрации,</a:t>
            </a:r>
          </a:p>
          <a:p>
            <a:pPr algn="l" eaLnBrk="0" hangingPunct="0"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chemeClr val="accent6"/>
                </a:solidFill>
                <a:cs typeface="Arial" charset="0"/>
              </a:rPr>
              <a:t>бланк ответов №1,</a:t>
            </a:r>
          </a:p>
          <a:p>
            <a:pPr algn="l" eaLnBrk="0" hangingPunct="0"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chemeClr val="accent6"/>
                </a:solidFill>
                <a:cs typeface="Arial" charset="0"/>
              </a:rPr>
              <a:t>бланки ответов №2, дополнительные бланки ответов №2,</a:t>
            </a:r>
          </a:p>
          <a:p>
            <a:pPr algn="l" eaLnBrk="0" hangingPunct="0"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chemeClr val="accent6"/>
                </a:solidFill>
                <a:cs typeface="Arial" charset="0"/>
              </a:rPr>
              <a:t>КИМ, вложенный в конверт от ИК,</a:t>
            </a:r>
          </a:p>
          <a:p>
            <a:pPr algn="l" eaLnBrk="0" hangingPunct="0"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chemeClr val="accent6"/>
                </a:solidFill>
                <a:cs typeface="Arial" charset="0"/>
              </a:rPr>
              <a:t>черновики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654175"/>
            <a:ext cx="3505200" cy="5203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61443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914400"/>
            <a:ext cx="5619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81400" y="2895600"/>
            <a:ext cx="5562600" cy="3787775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defRPr/>
            </a:pPr>
            <a:r>
              <a:rPr lang="ru-RU" sz="1600" b="1" dirty="0">
                <a:cs typeface="Arial" charset="0"/>
              </a:rPr>
              <a:t>Ответственный организатор</a:t>
            </a:r>
            <a:r>
              <a:rPr lang="ru-RU" sz="1600" dirty="0">
                <a:cs typeface="Arial" charset="0"/>
              </a:rPr>
              <a:t>:</a:t>
            </a:r>
          </a:p>
          <a:p>
            <a:pPr algn="just">
              <a:defRPr/>
            </a:pPr>
            <a:r>
              <a:rPr lang="ru-RU" sz="1800" dirty="0">
                <a:cs typeface="Arial" charset="0"/>
              </a:rPr>
              <a:t>- </a:t>
            </a:r>
            <a:r>
              <a:rPr lang="ru-RU" sz="1800" b="1" dirty="0">
                <a:solidFill>
                  <a:srgbClr val="C00000"/>
                </a:solidFill>
                <a:cs typeface="Arial" charset="0"/>
              </a:rPr>
              <a:t>проверить</a:t>
            </a:r>
            <a:r>
              <a:rPr lang="ru-RU" sz="1800" dirty="0">
                <a:cs typeface="Arial" charset="0"/>
              </a:rPr>
              <a:t> бланк ответов № 1; </a:t>
            </a:r>
          </a:p>
          <a:p>
            <a:pPr algn="just">
              <a:defRPr/>
            </a:pPr>
            <a:r>
              <a:rPr lang="ru-RU" sz="1800" dirty="0">
                <a:cs typeface="Arial" charset="0"/>
              </a:rPr>
              <a:t>- </a:t>
            </a:r>
            <a:r>
              <a:rPr lang="ru-RU" sz="1800" b="1" dirty="0">
                <a:solidFill>
                  <a:srgbClr val="C00000"/>
                </a:solidFill>
                <a:cs typeface="Arial" charset="0"/>
              </a:rPr>
              <a:t>посчитать</a:t>
            </a:r>
            <a:r>
              <a:rPr lang="ru-RU" sz="1800" dirty="0">
                <a:cs typeface="Arial" charset="0"/>
              </a:rPr>
              <a:t> количество замен ошибочных ответов;</a:t>
            </a:r>
          </a:p>
          <a:p>
            <a:pPr algn="just">
              <a:defRPr/>
            </a:pPr>
            <a:r>
              <a:rPr lang="ru-RU" sz="1800" dirty="0">
                <a:cs typeface="Arial" charset="0"/>
              </a:rPr>
              <a:t>- </a:t>
            </a:r>
            <a:r>
              <a:rPr lang="ru-RU" sz="1800" b="1" dirty="0">
                <a:solidFill>
                  <a:srgbClr val="C00000"/>
                </a:solidFill>
                <a:cs typeface="Arial" charset="0"/>
              </a:rPr>
              <a:t>поставить</a:t>
            </a:r>
            <a:r>
              <a:rPr lang="ru-RU" sz="1800" dirty="0">
                <a:cs typeface="Arial" charset="0"/>
              </a:rPr>
              <a:t> соответствующее </a:t>
            </a:r>
            <a:r>
              <a:rPr lang="ru-RU" sz="1800" b="1" dirty="0">
                <a:cs typeface="Arial" charset="0"/>
              </a:rPr>
              <a:t>цифровое значение </a:t>
            </a:r>
            <a:r>
              <a:rPr lang="ru-RU" sz="1800" dirty="0">
                <a:cs typeface="Arial" charset="0"/>
              </a:rPr>
              <a:t>в «Количество заполненных полей «Замена ошибочных ответов»;</a:t>
            </a:r>
          </a:p>
          <a:p>
            <a:pPr algn="just">
              <a:defRPr/>
            </a:pPr>
            <a:r>
              <a:rPr lang="ru-RU" sz="1800" dirty="0">
                <a:cs typeface="Arial" charset="0"/>
              </a:rPr>
              <a:t>- </a:t>
            </a:r>
            <a:r>
              <a:rPr lang="ru-RU" sz="1800" b="1" dirty="0">
                <a:solidFill>
                  <a:srgbClr val="C00000"/>
                </a:solidFill>
                <a:cs typeface="Arial" charset="0"/>
              </a:rPr>
              <a:t>поставить</a:t>
            </a:r>
            <a:r>
              <a:rPr lang="ru-RU" sz="18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800" b="1" u="sng" dirty="0">
                <a:solidFill>
                  <a:srgbClr val="C00000"/>
                </a:solidFill>
                <a:cs typeface="Arial" charset="0"/>
              </a:rPr>
              <a:t>подпись </a:t>
            </a:r>
            <a:r>
              <a:rPr lang="ru-RU" sz="1800" dirty="0">
                <a:cs typeface="Arial" charset="0"/>
              </a:rPr>
              <a:t>в специально отведенном месте.</a:t>
            </a:r>
          </a:p>
          <a:p>
            <a:pPr algn="just">
              <a:defRPr/>
            </a:pPr>
            <a:endParaRPr lang="ru-RU" sz="1800" dirty="0">
              <a:cs typeface="Arial" charset="0"/>
            </a:endParaRPr>
          </a:p>
          <a:p>
            <a:pPr algn="just">
              <a:defRPr/>
            </a:pPr>
            <a:r>
              <a:rPr lang="ru-RU" sz="1800" b="1" dirty="0">
                <a:cs typeface="Arial" charset="0"/>
              </a:rPr>
              <a:t>В случае если участник экзамена не использовал поле </a:t>
            </a:r>
            <a:r>
              <a:rPr lang="ru-RU" sz="1800" dirty="0">
                <a:cs typeface="Arial" charset="0"/>
              </a:rPr>
              <a:t>«Замена ошибочных ответов на задания с кратким ответом» организатор в поле «Количество заполненных полей «Замена ошибочных ответов» ставит «</a:t>
            </a:r>
            <a:r>
              <a:rPr lang="ru-RU" sz="1800" b="1" dirty="0">
                <a:cs typeface="Arial" charset="0"/>
              </a:rPr>
              <a:t>Х</a:t>
            </a:r>
            <a:r>
              <a:rPr lang="ru-RU" sz="1800" dirty="0">
                <a:cs typeface="Arial" charset="0"/>
              </a:rPr>
              <a:t>» и</a:t>
            </a:r>
            <a:r>
              <a:rPr lang="ru-RU" sz="1800" b="1" dirty="0">
                <a:cs typeface="Arial" charset="0"/>
              </a:rPr>
              <a:t> </a:t>
            </a:r>
            <a:r>
              <a:rPr lang="ru-RU" sz="1800" b="1" u="sng" dirty="0">
                <a:cs typeface="Arial" charset="0"/>
              </a:rPr>
              <a:t>подпись</a:t>
            </a:r>
            <a:r>
              <a:rPr lang="ru-RU" sz="1800" b="1" dirty="0">
                <a:cs typeface="Arial" charset="0"/>
              </a:rPr>
              <a:t> </a:t>
            </a:r>
            <a:r>
              <a:rPr lang="ru-RU" sz="1800" dirty="0">
                <a:cs typeface="Arial" charset="0"/>
              </a:rPr>
              <a:t>в специально отведенном месте.</a:t>
            </a:r>
            <a:endParaRPr lang="ru-RU" sz="18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6144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2362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Прямоугольник 6"/>
          <p:cNvSpPr>
            <a:spLocks noChangeArrowheads="1"/>
          </p:cNvSpPr>
          <p:nvPr/>
        </p:nvSpPr>
        <p:spPr bwMode="auto">
          <a:xfrm>
            <a:off x="-152400" y="228600"/>
            <a:ext cx="373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Бланк ответов №1.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Замена ошибочных ответов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32718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5" name="TextBox 9"/>
          <p:cNvSpPr txBox="1">
            <a:spLocks noChangeArrowheads="1"/>
          </p:cNvSpPr>
          <p:nvPr/>
        </p:nvSpPr>
        <p:spPr bwMode="auto">
          <a:xfrm>
            <a:off x="457200" y="1295400"/>
            <a:ext cx="5029200" cy="17573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262673"/>
                </a:solidFill>
              </a:rPr>
              <a:t>ставит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/>
                </a:solidFill>
              </a:rPr>
              <a:t>знак «</a:t>
            </a:r>
            <a:r>
              <a:rPr lang="en-US" sz="2000" dirty="0">
                <a:solidFill>
                  <a:schemeClr val="accent6"/>
                </a:solidFill>
              </a:rPr>
              <a:t>Z</a:t>
            </a:r>
            <a:r>
              <a:rPr lang="ru-RU" sz="2000" dirty="0">
                <a:solidFill>
                  <a:schemeClr val="accent6"/>
                </a:solidFill>
              </a:rPr>
              <a:t>» на полях бланков ответов № 2, предназначенных для записи развернутых ответов, но оставшихся незаполненными, а также на выданных дополнительных бланках ответов №2</a:t>
            </a:r>
            <a:endParaRPr lang="ru-RU" sz="2000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174086" name="TextBox 10"/>
          <p:cNvSpPr txBox="1">
            <a:spLocks noChangeArrowheads="1"/>
          </p:cNvSpPr>
          <p:nvPr/>
        </p:nvSpPr>
        <p:spPr bwMode="auto">
          <a:xfrm>
            <a:off x="457200" y="3429000"/>
            <a:ext cx="50292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262673"/>
                </a:solidFill>
              </a:rPr>
              <a:t>заполняет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/>
                </a:solidFill>
              </a:rPr>
              <a:t>форму </a:t>
            </a:r>
            <a:r>
              <a:rPr lang="ru-RU" sz="2000" b="1" dirty="0">
                <a:solidFill>
                  <a:schemeClr val="accent6"/>
                </a:solidFill>
              </a:rPr>
              <a:t>ППЭ-05-02</a:t>
            </a:r>
            <a:r>
              <a:rPr lang="ru-RU" sz="2000" dirty="0">
                <a:solidFill>
                  <a:schemeClr val="accent6"/>
                </a:solidFill>
              </a:rPr>
              <a:t> «Протокол проведения ГИА в аудитории» </a:t>
            </a:r>
            <a:endParaRPr lang="ru-RU" sz="2000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64517" name="Rectangle 2"/>
          <p:cNvSpPr txBox="1">
            <a:spLocks noChangeArrowheads="1"/>
          </p:cNvSpPr>
          <p:nvPr/>
        </p:nvSpPr>
        <p:spPr bwMode="auto">
          <a:xfrm>
            <a:off x="457200" y="6096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По окончании выполнения экзаменационной работы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800600"/>
            <a:ext cx="8534400" cy="1449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262673"/>
                </a:solidFill>
              </a:rPr>
              <a:t>После проведения сбора ЭМ и подписания протокола о проведении экзамена </a:t>
            </a:r>
            <a:r>
              <a:rPr lang="ru-RU" sz="2000" dirty="0">
                <a:solidFill>
                  <a:schemeClr val="accent6"/>
                </a:solidFill>
              </a:rPr>
              <a:t>(</a:t>
            </a:r>
            <a:r>
              <a:rPr lang="ru-RU" sz="2000" b="1" dirty="0">
                <a:solidFill>
                  <a:schemeClr val="accent6"/>
                </a:solidFill>
              </a:rPr>
              <a:t>ППЭ-05-02)</a:t>
            </a:r>
            <a:r>
              <a:rPr lang="ru-RU" sz="2000" dirty="0">
                <a:solidFill>
                  <a:schemeClr val="accent6"/>
                </a:solidFill>
              </a:rPr>
              <a:t> ответственный организатор </a:t>
            </a:r>
            <a:r>
              <a:rPr lang="ru-RU" sz="2000" b="1" i="1" dirty="0">
                <a:solidFill>
                  <a:schemeClr val="accent6"/>
                </a:solidFill>
              </a:rPr>
              <a:t>демонстрирует</a:t>
            </a:r>
            <a:r>
              <a:rPr lang="ru-RU" sz="2000" dirty="0">
                <a:solidFill>
                  <a:schemeClr val="accent6"/>
                </a:solidFill>
              </a:rPr>
              <a:t> в сторону одной из камер видеонаблюдения каждую страницу протокола проведения экзамена в аудитории</a:t>
            </a:r>
            <a:endParaRPr lang="ru-RU" sz="2000" dirty="0">
              <a:solidFill>
                <a:schemeClr val="accent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2667000"/>
            <a:ext cx="8534400" cy="1449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6" charset="0"/>
              </a:rPr>
              <a:t>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художественную литературу и т.д.</a:t>
            </a:r>
            <a:endParaRPr lang="ru-RU" sz="2000" dirty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17526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400" b="1" i="1">
                <a:solidFill>
                  <a:srgbClr val="FF0000"/>
                </a:solidFill>
              </a:rPr>
              <a:t>ЗАПРЕЩАЕТСЯ </a:t>
            </a:r>
            <a:r>
              <a:rPr lang="ru-RU" sz="2400" b="1" i="1">
                <a:solidFill>
                  <a:srgbClr val="0070C0"/>
                </a:solidFill>
              </a:rPr>
              <a:t>организаторам, техническим  специалистам, ассистентам</a:t>
            </a:r>
            <a:r>
              <a:rPr lang="ru-RU" sz="2400" b="1" i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457200" y="914400"/>
            <a:ext cx="84582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33CC"/>
                </a:solidFill>
              </a:rPr>
              <a:t>Необходимо помнить, что экзамен проходит </a:t>
            </a:r>
          </a:p>
          <a:p>
            <a:r>
              <a:rPr lang="ru-RU" sz="2000" b="1" i="1">
                <a:solidFill>
                  <a:srgbClr val="0033CC"/>
                </a:solidFill>
              </a:rPr>
              <a:t>в спокойной и доброжелательной обстановке</a:t>
            </a:r>
            <a:endParaRPr lang="ru-RU" sz="2000" b="1" i="1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609600" y="5334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Проведение экзамена в ППЭ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57200" y="5257800"/>
            <a:ext cx="8534400" cy="1449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6" charset="0"/>
              </a:rPr>
              <a:t>оказывать содействие  участникам ЕГЭ, в том числе 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 хранения и передачи информации</a:t>
            </a:r>
            <a:endParaRPr lang="ru-RU" sz="2000" dirty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57200" y="4267200"/>
            <a:ext cx="85344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itchFamily="16" charset="0"/>
              </a:rPr>
              <a:t>выносить из аудитории и ППЭ экзаменационные материалы на бумажном или электронном носителях, фотографировать экзаменационные материалы </a:t>
            </a:r>
            <a:endParaRPr lang="ru-RU" sz="2000" dirty="0">
              <a:solidFill>
                <a:srgbClr val="8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838200"/>
            <a:ext cx="8305800" cy="51355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63491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581400"/>
            <a:ext cx="3365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3048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Протокол проведения ГИА в аудитории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5716588"/>
            <a:ext cx="8839200" cy="114141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0" hangingPunct="0">
              <a:defRPr/>
            </a:pPr>
            <a:r>
              <a:rPr lang="ru-RU" sz="2000" b="1" i="1" u="sng" dirty="0">
                <a:solidFill>
                  <a:srgbClr val="C00000"/>
                </a:solidFill>
                <a:latin typeface="Times New Roman" pitchFamily="16" charset="0"/>
              </a:rPr>
              <a:t>в  центре видимости камер  видеонаблюдения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ответственный организатор  после сбора ЭМ и подписания протокола демонстрирует каждую страницу протокола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8328025" cy="388938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Правила упаковки бланков ответов ЕГЭ:</a:t>
            </a:r>
          </a:p>
        </p:txBody>
      </p: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49" y="1938718"/>
            <a:ext cx="2647548" cy="1213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49" y="1938718"/>
            <a:ext cx="2647548" cy="1213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49" y="1937722"/>
            <a:ext cx="2647548" cy="11776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1905000"/>
            <a:ext cx="533400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400" b="1" dirty="0">
                <a:solidFill>
                  <a:srgbClr val="262673"/>
                </a:solidFill>
                <a:latin typeface="Times New Roman" pitchFamily="16" charset="0"/>
              </a:rPr>
              <a:t>Р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581400" y="1981200"/>
            <a:ext cx="533400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400" b="1">
                <a:solidFill>
                  <a:srgbClr val="262673"/>
                </a:solidFill>
                <a:latin typeface="Times New Roman" pitchFamily="16" charset="0"/>
              </a:rPr>
              <a:t>1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553200" y="1981200"/>
            <a:ext cx="533400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400" b="1">
                <a:solidFill>
                  <a:srgbClr val="262673"/>
                </a:solidFill>
                <a:latin typeface="Times New Roman" pitchFamily="16" charset="0"/>
              </a:rPr>
              <a:t>2</a:t>
            </a:r>
          </a:p>
        </p:txBody>
      </p:sp>
      <p:sp>
        <p:nvSpPr>
          <p:cNvPr id="64521" name="Rectangle 4"/>
          <p:cNvSpPr>
            <a:spLocks noChangeArrowheads="1"/>
          </p:cNvSpPr>
          <p:nvPr/>
        </p:nvSpPr>
        <p:spPr bwMode="auto">
          <a:xfrm>
            <a:off x="457200" y="685800"/>
            <a:ext cx="85344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1">
                <a:solidFill>
                  <a:srgbClr val="C00000"/>
                </a:solidFill>
              </a:rPr>
              <a:t>Оформление форм ППЭ, упаковка ЭМ осуществляется в специально выделенном в аудитории месте, находящемся в зоне видимости камер видеонаблюдения</a:t>
            </a:r>
          </a:p>
        </p:txBody>
      </p:sp>
      <p:pic>
        <p:nvPicPr>
          <p:cNvPr id="645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429000" y="3200400"/>
            <a:ext cx="2581275" cy="3657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645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048000"/>
            <a:ext cx="26670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505200"/>
            <a:ext cx="243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3" name="Rectangle 4"/>
          <p:cNvSpPr>
            <a:spLocks noChangeArrowheads="1"/>
          </p:cNvSpPr>
          <p:nvPr/>
        </p:nvSpPr>
        <p:spPr bwMode="auto">
          <a:xfrm>
            <a:off x="457200" y="381000"/>
            <a:ext cx="838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Упаковка бланков участника в ВДП</a:t>
            </a:r>
          </a:p>
        </p:txBody>
      </p:sp>
      <p:pic>
        <p:nvPicPr>
          <p:cNvPr id="6452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533400" y="3278188"/>
            <a:ext cx="2514600" cy="35798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8"/>
          <p:cNvSpPr>
            <a:spLocks noChangeArrowheads="1"/>
          </p:cNvSpPr>
          <p:nvPr/>
        </p:nvSpPr>
        <p:spPr bwMode="gray">
          <a:xfrm>
            <a:off x="304800" y="2209800"/>
            <a:ext cx="1676400" cy="27432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Использовать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какие-либо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иные пакеты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вместо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выданных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возвратных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доставочных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пакетов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181251" name="AutoShape 12"/>
          <p:cNvSpPr>
            <a:spLocks noChangeArrowheads="1"/>
          </p:cNvSpPr>
          <p:nvPr/>
        </p:nvSpPr>
        <p:spPr bwMode="gray">
          <a:xfrm>
            <a:off x="2133600" y="2209800"/>
            <a:ext cx="1600200" cy="27432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Вкладывать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вместе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с бланками ЕГЭ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какие-либо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другие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материалы</a:t>
            </a:r>
          </a:p>
        </p:txBody>
      </p:sp>
      <p:sp>
        <p:nvSpPr>
          <p:cNvPr id="181252" name="AutoShape 13"/>
          <p:cNvSpPr>
            <a:spLocks noChangeArrowheads="1"/>
          </p:cNvSpPr>
          <p:nvPr/>
        </p:nvSpPr>
        <p:spPr bwMode="gray">
          <a:xfrm>
            <a:off x="3886200" y="2209800"/>
            <a:ext cx="1600200" cy="27432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Скреплять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бланки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(скрепками,</a:t>
            </a:r>
          </a:p>
          <a:p>
            <a:pPr>
              <a:defRPr/>
            </a:pPr>
            <a:r>
              <a:rPr lang="ru-RU" sz="1800" dirty="0" err="1">
                <a:solidFill>
                  <a:srgbClr val="0033CC"/>
                </a:solidFill>
              </a:rPr>
              <a:t>степлерами</a:t>
            </a:r>
            <a:endParaRPr lang="ru-RU" sz="1800" dirty="0">
              <a:solidFill>
                <a:srgbClr val="0033CC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и т.п.)</a:t>
            </a:r>
          </a:p>
        </p:txBody>
      </p:sp>
      <p:sp>
        <p:nvSpPr>
          <p:cNvPr id="181253" name="AutoShape 14"/>
          <p:cNvSpPr>
            <a:spLocks noChangeArrowheads="1"/>
          </p:cNvSpPr>
          <p:nvPr/>
        </p:nvSpPr>
        <p:spPr bwMode="gray">
          <a:xfrm>
            <a:off x="5638800" y="2209800"/>
            <a:ext cx="1524000" cy="27432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Менять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ориентацию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бланков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в ВДП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(верх-низ,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лицевая-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оборотная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сторона)</a:t>
            </a:r>
          </a:p>
        </p:txBody>
      </p: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57800"/>
            <a:ext cx="2743200" cy="14287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2" name="Прямая со стрелкой 10"/>
          <p:cNvCxnSpPr/>
          <p:nvPr/>
        </p:nvCxnSpPr>
        <p:spPr>
          <a:xfrm rot="5400000">
            <a:off x="1153319" y="5095081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1256" name="AutoShape 8"/>
          <p:cNvSpPr>
            <a:spLocks noChangeArrowheads="1"/>
          </p:cNvSpPr>
          <p:nvPr/>
        </p:nvSpPr>
        <p:spPr bwMode="gray">
          <a:xfrm>
            <a:off x="7315200" y="2209800"/>
            <a:ext cx="1676400" cy="27432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Оставлять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раскрытыми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возвратные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доставочные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пакеты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 с вложенными </a:t>
            </a:r>
          </a:p>
          <a:p>
            <a:pPr>
              <a:defRPr/>
            </a:pPr>
            <a:r>
              <a:rPr lang="ru-RU" sz="1800" dirty="0">
                <a:solidFill>
                  <a:srgbClr val="0033CC"/>
                </a:solidFill>
              </a:rPr>
              <a:t>ЭМ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65545" name="Rectangle 4"/>
          <p:cNvSpPr>
            <a:spLocks noChangeArrowheads="1"/>
          </p:cNvSpPr>
          <p:nvPr/>
        </p:nvSpPr>
        <p:spPr bwMode="auto">
          <a:xfrm>
            <a:off x="0" y="457200"/>
            <a:ext cx="906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>
                <a:solidFill>
                  <a:srgbClr val="002060"/>
                </a:solidFill>
              </a:rPr>
              <a:t>Упаковка экзаменационных материалов в аудитории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1143000"/>
            <a:ext cx="8610600" cy="9572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</a:rPr>
              <a:t>пересчитать </a:t>
            </a:r>
            <a:r>
              <a:rPr lang="ru-RU" sz="2400" dirty="0">
                <a:solidFill>
                  <a:schemeClr val="accent6"/>
                </a:solidFill>
              </a:rPr>
              <a:t> бланки ЕГЭ, </a:t>
            </a:r>
            <a:r>
              <a:rPr lang="ru-RU" sz="2400" b="1" i="1" dirty="0">
                <a:solidFill>
                  <a:schemeClr val="accent6"/>
                </a:solidFill>
              </a:rPr>
              <a:t>запечатать</a:t>
            </a:r>
            <a:r>
              <a:rPr lang="ru-RU" sz="2400" dirty="0">
                <a:solidFill>
                  <a:schemeClr val="accent6"/>
                </a:solidFill>
              </a:rPr>
              <a:t> их в ВДП, 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</a:rPr>
              <a:t>заполнить</a:t>
            </a:r>
            <a:r>
              <a:rPr lang="ru-RU" sz="2400" dirty="0">
                <a:solidFill>
                  <a:schemeClr val="accent6"/>
                </a:solidFill>
              </a:rPr>
              <a:t> информацию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228600" y="6096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Упаковка</a:t>
            </a:r>
            <a:r>
              <a:rPr lang="ru-RU" sz="2800" b="1" i="1" dirty="0">
                <a:solidFill>
                  <a:srgbClr val="0033CC"/>
                </a:solidFill>
              </a:rPr>
              <a:t> </a:t>
            </a:r>
            <a:r>
              <a:rPr lang="ru-RU" sz="2800" b="1" i="1" dirty="0">
                <a:solidFill>
                  <a:schemeClr val="accent6"/>
                </a:solidFill>
              </a:rPr>
              <a:t>черновиков в аудитории</a:t>
            </a:r>
          </a:p>
        </p:txBody>
      </p:sp>
      <p:sp>
        <p:nvSpPr>
          <p:cNvPr id="187395" name="TextBox 5"/>
          <p:cNvSpPr txBox="1">
            <a:spLocks noChangeArrowheads="1"/>
          </p:cNvSpPr>
          <p:nvPr/>
        </p:nvSpPr>
        <p:spPr bwMode="auto">
          <a:xfrm>
            <a:off x="457200" y="12192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C00000"/>
                </a:solidFill>
              </a:rPr>
              <a:t>Использованные черновики пересчитать</a:t>
            </a:r>
          </a:p>
        </p:txBody>
      </p:sp>
      <p:sp>
        <p:nvSpPr>
          <p:cNvPr id="187396" name="TextBox 10"/>
          <p:cNvSpPr txBox="1">
            <a:spLocks noChangeArrowheads="1"/>
          </p:cNvSpPr>
          <p:nvPr/>
        </p:nvSpPr>
        <p:spPr bwMode="auto">
          <a:xfrm>
            <a:off x="457200" y="20574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C00000"/>
                </a:solidFill>
              </a:rPr>
              <a:t>Использованные черновики  необходимо упаковать в конверт и запечатать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2895600"/>
            <a:ext cx="3352800" cy="32956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На конверте необходимо указать:                                                                                 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код  региона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номер ППЭ (наименование и адрес)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номер аудитории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код учебного предмета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название учебного предмета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количество черновиков в конверте</a:t>
            </a: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886200" y="2686050"/>
            <a:ext cx="5257800" cy="4095750"/>
          </a:xfrm>
          <a:prstGeom prst="rect">
            <a:avLst/>
          </a:prstGeom>
          <a:noFill/>
          <a:ln w="25400" cap="flat" cmpd="sng" algn="ctr">
            <a:solidFill>
              <a:srgbClr val="FF9933"/>
            </a:solidFill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6656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8768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2"/>
          <p:cNvSpPr>
            <a:spLocks noChangeArrowheads="1"/>
          </p:cNvSpPr>
          <p:nvPr/>
        </p:nvSpPr>
        <p:spPr bwMode="auto">
          <a:xfrm rot="10800000" flipV="1">
            <a:off x="4724400" y="1447800"/>
            <a:ext cx="42672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2000" b="1" i="1">
                <a:solidFill>
                  <a:srgbClr val="C00000"/>
                </a:solidFill>
              </a:rPr>
              <a:t>Сопроводительный бланк к экзаменационным материалам № 2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28600" y="609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Упаковка экзаменационных материалов в аудитории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5400" y="2209800"/>
            <a:ext cx="37338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Использованные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КИМы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в конвертах ИК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5400" y="3200400"/>
            <a:ext cx="37338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ИК: испорченные, с типографским дефектом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4191000"/>
            <a:ext cx="37338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Неиспользованные ИК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28600" y="1524000"/>
            <a:ext cx="3911600" cy="5334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05400" y="5562600"/>
            <a:ext cx="37338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Использованные диски иностранный язык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Аудирование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»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05400" y="4953000"/>
            <a:ext cx="37338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Неиспользованные ДБО № 2</a:t>
            </a:r>
          </a:p>
        </p:txBody>
      </p:sp>
      <p:pic>
        <p:nvPicPr>
          <p:cNvPr id="67594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10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457200" y="6096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По завершении сбора и упаковки ЭМ в аудитории</a:t>
            </a:r>
            <a:endParaRPr lang="ru-RU" sz="2800" b="1" i="1" dirty="0">
              <a:solidFill>
                <a:schemeClr val="accent6"/>
              </a:solidFill>
            </a:endParaRPr>
          </a:p>
        </p:txBody>
      </p:sp>
      <p:sp>
        <p:nvSpPr>
          <p:cNvPr id="189443" name="TextBox 8"/>
          <p:cNvSpPr txBox="1">
            <a:spLocks noChangeArrowheads="1"/>
          </p:cNvSpPr>
          <p:nvPr/>
        </p:nvSpPr>
        <p:spPr bwMode="auto">
          <a:xfrm>
            <a:off x="457200" y="1143000"/>
            <a:ext cx="8534400" cy="835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 eaLnBrk="0" hangingPunct="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262673"/>
                </a:solidFill>
              </a:rPr>
              <a:t>ответственный организатор  </a:t>
            </a:r>
            <a:r>
              <a:rPr lang="ru-RU" sz="2000" dirty="0">
                <a:solidFill>
                  <a:schemeClr val="accent6"/>
                </a:solidFill>
              </a:rPr>
              <a:t>в  центре видимости камеры  видеонаблюдения </a:t>
            </a:r>
            <a:r>
              <a:rPr lang="ru-RU" sz="2000" b="1" i="1" dirty="0">
                <a:solidFill>
                  <a:schemeClr val="accent6"/>
                </a:solidFill>
              </a:rPr>
              <a:t>объявляет</a:t>
            </a:r>
            <a:r>
              <a:rPr lang="ru-RU" sz="2000" dirty="0">
                <a:solidFill>
                  <a:schemeClr val="accent6"/>
                </a:solidFill>
              </a:rPr>
              <a:t>  об окончании экзамена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057400"/>
            <a:ext cx="8534400" cy="2054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 eaLnBrk="0" hangingPunct="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ответственный организатор </a:t>
            </a:r>
            <a:r>
              <a:rPr lang="ru-RU" sz="2000" dirty="0">
                <a:solidFill>
                  <a:schemeClr val="accent6"/>
                </a:solidFill>
              </a:rPr>
              <a:t>после проведения сбора  экзаменационных материалов и подписания протокола проведения экзамена в аудитории (форма </a:t>
            </a:r>
            <a:r>
              <a:rPr lang="ru-RU" sz="2000" b="1" dirty="0">
                <a:solidFill>
                  <a:schemeClr val="accent6"/>
                </a:solidFill>
              </a:rPr>
              <a:t>ППЭ-05-02</a:t>
            </a:r>
            <a:r>
              <a:rPr lang="ru-RU" sz="2000" dirty="0">
                <a:solidFill>
                  <a:schemeClr val="accent6"/>
                </a:solidFill>
              </a:rPr>
              <a:t>) громко </a:t>
            </a:r>
            <a:r>
              <a:rPr lang="ru-RU" sz="2000" b="1" i="1" dirty="0">
                <a:solidFill>
                  <a:schemeClr val="accent6"/>
                </a:solidFill>
              </a:rPr>
              <a:t>объявляет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b="1" dirty="0">
                <a:solidFill>
                  <a:schemeClr val="accent6"/>
                </a:solidFill>
              </a:rPr>
              <a:t>все данные протокола</a:t>
            </a:r>
            <a:r>
              <a:rPr lang="ru-RU" sz="2000" dirty="0">
                <a:solidFill>
                  <a:schemeClr val="accent6"/>
                </a:solidFill>
              </a:rPr>
              <a:t>, в том числе  </a:t>
            </a:r>
            <a:r>
              <a:rPr lang="ru-RU" sz="2000" i="1" dirty="0">
                <a:solidFill>
                  <a:schemeClr val="accent6"/>
                </a:solidFill>
              </a:rPr>
              <a:t>наименование предмета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r>
              <a:rPr lang="ru-RU" sz="2000" i="1" dirty="0">
                <a:solidFill>
                  <a:schemeClr val="accent6"/>
                </a:solidFill>
              </a:rPr>
              <a:t>количество участников</a:t>
            </a:r>
            <a:r>
              <a:rPr lang="ru-RU" sz="2000" dirty="0">
                <a:solidFill>
                  <a:schemeClr val="accent6"/>
                </a:solidFill>
              </a:rPr>
              <a:t> ЕГЭ в данной аудитории и </a:t>
            </a:r>
            <a:r>
              <a:rPr lang="ru-RU" sz="2000" i="1" dirty="0">
                <a:solidFill>
                  <a:schemeClr val="accent6"/>
                </a:solidFill>
              </a:rPr>
              <a:t>количество экзаменационных материалов</a:t>
            </a:r>
            <a:r>
              <a:rPr lang="ru-RU" sz="2000" dirty="0">
                <a:solidFill>
                  <a:schemeClr val="accent6"/>
                </a:solidFill>
              </a:rPr>
              <a:t> (использованных и неиспользованных), а также  время  подписания  протокола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191000"/>
            <a:ext cx="85344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 eaLnBrk="0" hangingPunct="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демонстрирует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/>
                </a:solidFill>
              </a:rPr>
              <a:t>на камеру видеонаблюдения запечатанные возвратные доставочные пакеты с экзаменационными материалами участников ЕГЭ</a:t>
            </a:r>
          </a:p>
        </p:txBody>
      </p:sp>
      <p:sp>
        <p:nvSpPr>
          <p:cNvPr id="189446" name="TextBox 10"/>
          <p:cNvSpPr txBox="1">
            <a:spLocks noChangeArrowheads="1"/>
          </p:cNvSpPr>
          <p:nvPr/>
        </p:nvSpPr>
        <p:spPr bwMode="auto">
          <a:xfrm>
            <a:off x="457200" y="5108575"/>
            <a:ext cx="85344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262673"/>
                </a:solidFill>
              </a:rPr>
              <a:t>по завершении соответствующих процедур проходят в Штаб ППЭ и передают ЭМ руководителю ППЭ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16"/>
          <p:cNvSpPr txBox="1">
            <a:spLocks noChangeArrowheads="1"/>
          </p:cNvSpPr>
          <p:nvPr/>
        </p:nvSpPr>
        <p:spPr bwMode="auto">
          <a:xfrm>
            <a:off x="3352800" y="2286000"/>
            <a:ext cx="28194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Использованные КИМ в </a:t>
            </a:r>
            <a:r>
              <a:rPr lang="ru-RU" sz="1800" b="1" dirty="0">
                <a:solidFill>
                  <a:srgbClr val="C00000"/>
                </a:solidFill>
                <a:cs typeface="Times New Roman" pitchFamily="18" charset="0"/>
              </a:rPr>
              <a:t>конвертах ИК</a:t>
            </a:r>
            <a:r>
              <a:rPr lang="ru-RU" sz="1800" dirty="0">
                <a:cs typeface="Times New Roman" pitchFamily="18" charset="0"/>
              </a:rPr>
              <a:t>                 </a:t>
            </a:r>
            <a:r>
              <a:rPr lang="ru-RU" sz="1800" b="1" u="sng" dirty="0">
                <a:solidFill>
                  <a:schemeClr val="accent6"/>
                </a:solidFill>
                <a:cs typeface="Times New Roman" pitchFamily="18" charset="0"/>
              </a:rPr>
              <a:t>ППЭ-11-01</a:t>
            </a:r>
            <a:r>
              <a:rPr lang="ru-RU" sz="1800" dirty="0">
                <a:solidFill>
                  <a:schemeClr val="accent6"/>
                </a:solidFill>
                <a:cs typeface="Times New Roman" pitchFamily="18" charset="0"/>
              </a:rPr>
              <a:t> (</a:t>
            </a:r>
            <a:r>
              <a:rPr lang="ru-RU" sz="1800" b="1" i="1" u="sng" dirty="0">
                <a:solidFill>
                  <a:schemeClr val="accent6"/>
                </a:solidFill>
                <a:cs typeface="Times New Roman" pitchFamily="18" charset="0"/>
              </a:rPr>
              <a:t>упаковка</a:t>
            </a:r>
            <a:r>
              <a:rPr lang="ru-RU" sz="1800" dirty="0">
                <a:solidFill>
                  <a:schemeClr val="accent6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40292" name="Text Box 19"/>
          <p:cNvSpPr txBox="1">
            <a:spLocks noChangeArrowheads="1"/>
          </p:cNvSpPr>
          <p:nvPr/>
        </p:nvSpPr>
        <p:spPr bwMode="auto">
          <a:xfrm>
            <a:off x="6553200" y="2286000"/>
            <a:ext cx="2438400" cy="735013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Черновики </a:t>
            </a:r>
          </a:p>
          <a:p>
            <a:pPr>
              <a:defRPr/>
            </a:pPr>
            <a:r>
              <a:rPr lang="ru-RU" sz="1800" b="1" i="1" u="sng" dirty="0">
                <a:solidFill>
                  <a:schemeClr val="accent6"/>
                </a:solidFill>
                <a:cs typeface="Times New Roman" pitchFamily="18" charset="0"/>
              </a:rPr>
              <a:t>конверт</a:t>
            </a:r>
          </a:p>
        </p:txBody>
      </p:sp>
      <p:sp>
        <p:nvSpPr>
          <p:cNvPr id="140293" name="Text Box 22"/>
          <p:cNvSpPr txBox="1">
            <a:spLocks noChangeArrowheads="1"/>
          </p:cNvSpPr>
          <p:nvPr/>
        </p:nvSpPr>
        <p:spPr bwMode="auto">
          <a:xfrm>
            <a:off x="3352800" y="4648200"/>
            <a:ext cx="28194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Неиспользованные индивидуальные комплекты                                 </a:t>
            </a:r>
            <a:r>
              <a:rPr lang="ru-RU" sz="1800" b="1" u="sng" dirty="0">
                <a:solidFill>
                  <a:schemeClr val="accent6"/>
                </a:solidFill>
                <a:cs typeface="Times New Roman" pitchFamily="18" charset="0"/>
              </a:rPr>
              <a:t>ППЭ-11-01</a:t>
            </a:r>
            <a:r>
              <a:rPr lang="ru-RU" sz="1800" dirty="0">
                <a:solidFill>
                  <a:schemeClr val="accent6"/>
                </a:solidFill>
                <a:cs typeface="Times New Roman" pitchFamily="18" charset="0"/>
              </a:rPr>
              <a:t> (</a:t>
            </a:r>
            <a:r>
              <a:rPr lang="ru-RU" sz="1800" b="1" i="1" u="sng" dirty="0">
                <a:solidFill>
                  <a:schemeClr val="accent6"/>
                </a:solidFill>
                <a:cs typeface="Times New Roman" pitchFamily="18" charset="0"/>
              </a:rPr>
              <a:t>упаковка</a:t>
            </a:r>
            <a:r>
              <a:rPr lang="ru-RU" sz="1800" dirty="0">
                <a:solidFill>
                  <a:schemeClr val="accent6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40294" name="Text Box 25"/>
          <p:cNvSpPr txBox="1">
            <a:spLocks noChangeArrowheads="1"/>
          </p:cNvSpPr>
          <p:nvPr/>
        </p:nvSpPr>
        <p:spPr bwMode="auto">
          <a:xfrm>
            <a:off x="3352800" y="3352800"/>
            <a:ext cx="28194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ИК: испорченные, с типографским дефектом и др. </a:t>
            </a:r>
            <a:r>
              <a:rPr lang="ru-RU" sz="1800" dirty="0">
                <a:solidFill>
                  <a:schemeClr val="accent6"/>
                </a:solidFill>
                <a:cs typeface="Times New Roman" pitchFamily="18" charset="0"/>
              </a:rPr>
              <a:t>                                           </a:t>
            </a:r>
            <a:r>
              <a:rPr lang="ru-RU" sz="1800" b="1" u="sng" dirty="0">
                <a:solidFill>
                  <a:schemeClr val="accent6"/>
                </a:solidFill>
                <a:cs typeface="Times New Roman" pitchFamily="18" charset="0"/>
              </a:rPr>
              <a:t>ППЭ-11-01 </a:t>
            </a:r>
            <a:r>
              <a:rPr lang="ru-RU" sz="1800" dirty="0">
                <a:solidFill>
                  <a:schemeClr val="accent6"/>
                </a:solidFill>
                <a:cs typeface="Times New Roman" pitchFamily="18" charset="0"/>
              </a:rPr>
              <a:t>(</a:t>
            </a:r>
            <a:r>
              <a:rPr lang="ru-RU" sz="1800" b="1" i="1" u="sng" dirty="0">
                <a:solidFill>
                  <a:schemeClr val="accent6"/>
                </a:solidFill>
                <a:cs typeface="Times New Roman" pitchFamily="18" charset="0"/>
              </a:rPr>
              <a:t>упаковка</a:t>
            </a:r>
            <a:r>
              <a:rPr lang="ru-RU" sz="1800" dirty="0">
                <a:solidFill>
                  <a:schemeClr val="accent6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40295" name="Text Box 34"/>
          <p:cNvSpPr txBox="1">
            <a:spLocks noChangeArrowheads="1"/>
          </p:cNvSpPr>
          <p:nvPr/>
        </p:nvSpPr>
        <p:spPr bwMode="auto">
          <a:xfrm>
            <a:off x="6553200" y="4724400"/>
            <a:ext cx="2438400" cy="922338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Формы из аудитории</a:t>
            </a:r>
          </a:p>
        </p:txBody>
      </p:sp>
      <p:sp>
        <p:nvSpPr>
          <p:cNvPr id="69639" name="Rectangle 4"/>
          <p:cNvSpPr>
            <a:spLocks noChangeArrowheads="1"/>
          </p:cNvSpPr>
          <p:nvPr/>
        </p:nvSpPr>
        <p:spPr bwMode="auto">
          <a:xfrm>
            <a:off x="0" y="533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Передача экзаменационных материалов из аудитории</a:t>
            </a:r>
            <a:endParaRPr lang="ru-RU" sz="2800" b="1" i="1" dirty="0">
              <a:solidFill>
                <a:schemeClr val="accent6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1000" y="990600"/>
            <a:ext cx="86868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ответственный организатор </a:t>
            </a:r>
            <a:r>
              <a:rPr lang="ru-RU" sz="2000" dirty="0">
                <a:solidFill>
                  <a:schemeClr val="accent6"/>
                </a:solidFill>
                <a:cs typeface="Arial" charset="0"/>
              </a:rPr>
              <a:t>аудитории </a:t>
            </a:r>
            <a:r>
              <a:rPr lang="ru-RU" sz="2000" b="1" i="1" dirty="0">
                <a:solidFill>
                  <a:schemeClr val="accent6"/>
                </a:solidFill>
                <a:cs typeface="Arial" charset="0"/>
              </a:rPr>
              <a:t>передает</a:t>
            </a:r>
            <a:r>
              <a:rPr lang="ru-RU" sz="2000" dirty="0">
                <a:solidFill>
                  <a:schemeClr val="accent6"/>
                </a:solidFill>
                <a:cs typeface="Arial" charset="0"/>
              </a:rPr>
              <a:t>  руководителю ППЭ экзаменационные материалы и пакет документации, сформированный в аудитории ППЭ</a:t>
            </a:r>
            <a:endParaRPr lang="ru-RU" sz="2000" b="1" dirty="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140298" name="Text Box 34"/>
          <p:cNvSpPr txBox="1">
            <a:spLocks noChangeArrowheads="1"/>
          </p:cNvSpPr>
          <p:nvPr/>
        </p:nvSpPr>
        <p:spPr bwMode="auto">
          <a:xfrm>
            <a:off x="6553200" y="3352800"/>
            <a:ext cx="24384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Неиспользованные ДБО №2 </a:t>
            </a:r>
          </a:p>
          <a:p>
            <a:pPr>
              <a:defRPr/>
            </a:pPr>
            <a:r>
              <a:rPr lang="ru-RU" sz="1800" b="1" i="1" dirty="0">
                <a:solidFill>
                  <a:schemeClr val="accent6"/>
                </a:solidFill>
                <a:cs typeface="Times New Roman" pitchFamily="18" charset="0"/>
              </a:rPr>
              <a:t>файл-вкладыш</a:t>
            </a: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ru-RU" sz="1800" b="1" u="sng" dirty="0">
                <a:solidFill>
                  <a:schemeClr val="accent6"/>
                </a:solidFill>
                <a:cs typeface="Times New Roman" pitchFamily="18" charset="0"/>
              </a:rPr>
              <a:t>ППЭ-11-01</a:t>
            </a:r>
          </a:p>
        </p:txBody>
      </p:sp>
      <p:sp>
        <p:nvSpPr>
          <p:cNvPr id="140299" name="Text Box 16"/>
          <p:cNvSpPr txBox="1">
            <a:spLocks noChangeArrowheads="1"/>
          </p:cNvSpPr>
          <p:nvPr/>
        </p:nvSpPr>
        <p:spPr bwMode="auto">
          <a:xfrm>
            <a:off x="3352800" y="5867400"/>
            <a:ext cx="28194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Использованные диски («</a:t>
            </a:r>
            <a:r>
              <a:rPr lang="ru-RU" sz="1800" b="1" dirty="0" err="1">
                <a:solidFill>
                  <a:schemeClr val="accent6"/>
                </a:solidFill>
                <a:cs typeface="Times New Roman" pitchFamily="18" charset="0"/>
              </a:rPr>
              <a:t>Аудирование</a:t>
            </a: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») </a:t>
            </a:r>
          </a:p>
          <a:p>
            <a:pPr>
              <a:defRPr/>
            </a:pPr>
            <a:r>
              <a:rPr lang="ru-RU" sz="1800" b="1" u="sng" dirty="0">
                <a:solidFill>
                  <a:schemeClr val="accent6"/>
                </a:solidFill>
                <a:cs typeface="Times New Roman" pitchFamily="18" charset="0"/>
              </a:rPr>
              <a:t>ППЭ-11-01</a:t>
            </a: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 (</a:t>
            </a:r>
            <a:r>
              <a:rPr lang="ru-RU" sz="1800" b="1" i="1" u="sng" dirty="0">
                <a:solidFill>
                  <a:schemeClr val="accent6"/>
                </a:solidFill>
                <a:cs typeface="Times New Roman" pitchFamily="18" charset="0"/>
              </a:rPr>
              <a:t>упаковка</a:t>
            </a: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303463" y="1752600"/>
            <a:ext cx="6688137" cy="336550"/>
          </a:xfrm>
          <a:prstGeom prst="roundRect">
            <a:avLst>
              <a:gd name="adj" fmla="val 25454"/>
            </a:avLst>
          </a:prstGeom>
          <a:ln>
            <a:solidFill>
              <a:srgbClr val="CC660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ru-RU" sz="1800" b="1" dirty="0">
                <a:solidFill>
                  <a:srgbClr val="E2001A"/>
                </a:solidFill>
                <a:cs typeface="Times New Roman" pitchFamily="18" charset="0"/>
              </a:rPr>
              <a:t>Член ГЭК контролирует получение ЭМ из аудиторий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2647548" cy="1213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2647548" cy="1213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029200"/>
            <a:ext cx="2647548" cy="1213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5800" y="2362200"/>
            <a:ext cx="533400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400" b="1" dirty="0">
                <a:solidFill>
                  <a:srgbClr val="262673"/>
                </a:solidFill>
                <a:latin typeface="Times New Roman" pitchFamily="16" charset="0"/>
              </a:rPr>
              <a:t>Р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762000" y="3733800"/>
            <a:ext cx="533400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400" b="1">
                <a:solidFill>
                  <a:srgbClr val="262673"/>
                </a:solidFill>
                <a:latin typeface="Times New Roman" pitchFamily="16" charset="0"/>
              </a:rPr>
              <a:t>1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62000" y="5105400"/>
            <a:ext cx="533400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400" b="1">
                <a:solidFill>
                  <a:srgbClr val="262673"/>
                </a:solidFill>
                <a:latin typeface="Times New Roman" pitchFamily="16" charset="0"/>
              </a:rPr>
              <a:t>2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553200" y="5791200"/>
            <a:ext cx="2438400" cy="922338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Служебные записки (</a:t>
            </a:r>
            <a:r>
              <a:rPr lang="ru-RU" sz="1800" b="1" i="1" dirty="0">
                <a:solidFill>
                  <a:schemeClr val="accent6"/>
                </a:solidFill>
                <a:cs typeface="Times New Roman" pitchFamily="18" charset="0"/>
              </a:rPr>
              <a:t>при наличии</a:t>
            </a:r>
            <a:r>
              <a:rPr lang="ru-RU" sz="1800" b="1" dirty="0">
                <a:solidFill>
                  <a:schemeClr val="accent6"/>
                </a:solidFill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4572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Передача</a:t>
            </a:r>
            <a:r>
              <a:rPr lang="ru-RU" sz="2800" i="1" dirty="0" smtClean="0">
                <a:solidFill>
                  <a:srgbClr val="0033CC"/>
                </a:solidFill>
              </a:rPr>
              <a:t> </a:t>
            </a:r>
            <a:r>
              <a:rPr lang="ru-RU" sz="2800" i="1" dirty="0" smtClean="0">
                <a:solidFill>
                  <a:schemeClr val="accent6"/>
                </a:solidFill>
              </a:rPr>
              <a:t>документов руководителю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524000"/>
            <a:ext cx="80772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197579" indent="-197579" algn="l"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solidFill>
                  <a:schemeClr val="accent6"/>
                </a:solidFill>
              </a:rPr>
              <a:t>ППЭ-05-01 «Список участников ГИА в аудитории ППЭ </a:t>
            </a:r>
          </a:p>
          <a:p>
            <a:pPr marL="197579" indent="-197579" algn="l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accent6"/>
                </a:solidFill>
              </a:rPr>
              <a:t>ППЭ-05-02 «Протокол проведения ГИА в аудитории» </a:t>
            </a:r>
          </a:p>
          <a:p>
            <a:pPr marL="197579" indent="-197579" algn="l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accent6"/>
                </a:solidFill>
              </a:rPr>
              <a:t>ППЭ-12-02 «Ведомость коррекции персональных данных участников ГИА в аудитории»</a:t>
            </a:r>
          </a:p>
          <a:p>
            <a:pPr marL="197579" indent="-197579" algn="l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accent6"/>
                </a:solidFill>
              </a:rPr>
              <a:t>ППЭ-12-03 «Ведомость использования дополнительных бланков ответов №2»</a:t>
            </a:r>
          </a:p>
          <a:p>
            <a:pPr marL="197579" indent="-197579" algn="l"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solidFill>
                  <a:schemeClr val="accent6"/>
                </a:solidFill>
              </a:rPr>
              <a:t>ППЭ-16 «Расшифровка кодов образовательных организаций ППЭ»</a:t>
            </a:r>
          </a:p>
          <a:p>
            <a:pPr marL="197579" indent="-197579" algn="l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6"/>
                </a:solidFill>
              </a:rPr>
              <a:t>служебные записки при наличии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5257800"/>
            <a:ext cx="7696200" cy="16002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263439" indent="-263439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6"/>
                </a:solidFill>
              </a:rPr>
              <a:t>ППЭ-14-02 «Ведомость выдачи и возврата экзаменационных материалов по аудиториям ППЭ»</a:t>
            </a:r>
            <a:endParaRPr lang="ru-RU" sz="2000" b="1" dirty="0">
              <a:solidFill>
                <a:schemeClr val="accent6"/>
              </a:solidFill>
            </a:endParaRPr>
          </a:p>
          <a:p>
            <a:pPr marL="263439" indent="-263439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6"/>
                </a:solidFill>
              </a:rPr>
              <a:t>ППЭ 13-02 МАШ «Сводная ведомость учёта участников и использования экзаменационных материалов в ППЭ»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572000"/>
            <a:ext cx="6300788" cy="582613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2000" b="1" dirty="0">
                <a:solidFill>
                  <a:srgbClr val="006AB3"/>
                </a:solidFill>
              </a:rPr>
              <a:t>Ответственный организатор расписывается в штабе ППЭ в формах: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066800"/>
            <a:ext cx="6300788" cy="3937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Передаваемые формы: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57200" y="1371600"/>
            <a:ext cx="8474075" cy="1150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l" defTabSz="1028700" eaLnBrk="0" hangingPunct="0">
              <a:tabLst>
                <a:tab pos="130175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 </a:t>
            </a:r>
            <a:r>
              <a:rPr lang="ru-RU" sz="2000" b="1" i="1" dirty="0">
                <a:solidFill>
                  <a:schemeClr val="accent2"/>
                </a:solidFill>
                <a:latin typeface="Times New Roman" pitchFamily="16" charset="0"/>
              </a:rPr>
              <a:t>Организаторы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покидают ППЭ после передачи всех экзаменационных материалов и документации (форм) руководителю ППЭ  и с разрешения руководителя ППЭ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905000" y="762000"/>
            <a:ext cx="5476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b="1" i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Завершение экзамена в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11"/>
          <p:cNvSpPr>
            <a:spLocks noChangeArrowheads="1"/>
          </p:cNvSpPr>
          <p:nvPr/>
        </p:nvSpPr>
        <p:spPr bwMode="auto">
          <a:xfrm>
            <a:off x="762000" y="533400"/>
            <a:ext cx="8048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Действия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руководителя ППЭ и члена ГЭК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1143000"/>
            <a:ext cx="3846513" cy="377825"/>
          </a:xfrm>
          <a:prstGeom prst="rect">
            <a:avLst/>
          </a:prstGeom>
          <a:solidFill>
            <a:srgbClr val="CC6600"/>
          </a:solidFill>
          <a:ln w="38100">
            <a:solidFill>
              <a:srgbClr val="CC66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52688" tIns="26344" rIns="52688" bIns="26344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2100" dirty="0">
                <a:solidFill>
                  <a:schemeClr val="bg1"/>
                </a:solidFill>
                <a:cs typeface="Times New Roman" panose="02020603050405020304" pitchFamily="18" charset="0"/>
              </a:rPr>
              <a:t>Этап завершения ГИА в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828800"/>
            <a:ext cx="8497888" cy="1900238"/>
          </a:xfrm>
          <a:prstGeom prst="rect">
            <a:avLst/>
          </a:prstGeom>
          <a:solidFill>
            <a:schemeClr val="bg1"/>
          </a:solidFill>
          <a:ln w="38100"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AB3"/>
                </a:solidFill>
                <a:cs typeface="Times New Roman" panose="02020603050405020304" pitchFamily="18" charset="0"/>
              </a:rPr>
              <a:t>Руководитель ППЭ совместно с членом ГЭК заполняют формы:</a:t>
            </a:r>
          </a:p>
          <a:p>
            <a:pPr marL="263439" indent="-263439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ППЭ 14-01 </a:t>
            </a:r>
            <a:r>
              <a:rPr lang="ru-RU" sz="2000" dirty="0">
                <a:solidFill>
                  <a:srgbClr val="006AB3"/>
                </a:solidFill>
                <a:cs typeface="Times New Roman" panose="02020603050405020304" pitchFamily="18" charset="0"/>
              </a:rPr>
              <a:t>«Акт приёмки-передачи экзаменационных материалов в ППЭ» </a:t>
            </a:r>
          </a:p>
          <a:p>
            <a:pPr marL="263439" indent="-263439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ППЭ 13-01 </a:t>
            </a:r>
            <a:r>
              <a:rPr lang="ru-RU" sz="2000" dirty="0">
                <a:solidFill>
                  <a:srgbClr val="006AB3"/>
                </a:solidFill>
                <a:cs typeface="Times New Roman" panose="02020603050405020304" pitchFamily="18" charset="0"/>
              </a:rPr>
              <a:t>«Протокол проведения ЕГЭ в ППЭ»</a:t>
            </a:r>
          </a:p>
          <a:p>
            <a:pPr marL="263439" indent="-263439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ППЭ 13-02 МАШ</a:t>
            </a:r>
            <a:r>
              <a:rPr lang="ru-RU" sz="2000" dirty="0">
                <a:solidFill>
                  <a:srgbClr val="006AB3"/>
                </a:solidFill>
                <a:cs typeface="Times New Roman" panose="02020603050405020304" pitchFamily="18" charset="0"/>
              </a:rPr>
              <a:t> «Сводная ведомость учёта участников и использования ЭМ в ППЭ»</a:t>
            </a:r>
          </a:p>
          <a:p>
            <a:pPr marL="263439" indent="-263439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ППЭ-14-02</a:t>
            </a:r>
            <a:r>
              <a:rPr lang="ru-RU" sz="2000" dirty="0">
                <a:solidFill>
                  <a:srgbClr val="006AB3"/>
                </a:solidFill>
                <a:cs typeface="Times New Roman" panose="02020603050405020304" pitchFamily="18" charset="0"/>
              </a:rPr>
              <a:t> «Ведомость выдачи и возврата ЭМ по аудиториям ППЭ»</a:t>
            </a:r>
          </a:p>
        </p:txBody>
      </p:sp>
      <p:sp>
        <p:nvSpPr>
          <p:cNvPr id="72709" name="Прямоугольник 4"/>
          <p:cNvSpPr>
            <a:spLocks noChangeArrowheads="1"/>
          </p:cNvSpPr>
          <p:nvPr/>
        </p:nvSpPr>
        <p:spPr bwMode="auto">
          <a:xfrm>
            <a:off x="304800" y="4114800"/>
            <a:ext cx="8497888" cy="1284288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endParaRPr lang="ru-RU" sz="2000">
              <a:solidFill>
                <a:srgbClr val="006AB3"/>
              </a:solidFill>
              <a:cs typeface="Times New Roman" pitchFamily="18" charset="0"/>
            </a:endParaRPr>
          </a:p>
          <a:p>
            <a:r>
              <a:rPr lang="ru-RU" sz="2000" i="1">
                <a:solidFill>
                  <a:srgbClr val="E2001A"/>
                </a:solidFill>
                <a:cs typeface="Times New Roman" pitchFamily="18" charset="0"/>
              </a:rPr>
              <a:t>Все экзаменационные  материалы передаются руководителем ППЭ члену ГЭК по форме ППЭ-14-01 «Акт приемки-передачи экзаменационных материалов в ППЭ»</a:t>
            </a: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Организация ППЭ на дому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685800" y="1219200"/>
            <a:ext cx="7839075" cy="32766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smtClean="0">
                <a:solidFill>
                  <a:srgbClr val="0070C0"/>
                </a:solidFill>
              </a:rPr>
              <a:t>Организуется по месту жительства участника  </a:t>
            </a:r>
            <a:r>
              <a:rPr lang="ru-RU" sz="1800" b="1" smtClean="0">
                <a:solidFill>
                  <a:srgbClr val="0070C0"/>
                </a:solidFill>
              </a:rPr>
              <a:t>с выполнением минимальных требований процедуры  и технологии проведения ЕГЭ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Прибывают в ППЭ не ранее 09.00</a:t>
            </a:r>
          </a:p>
          <a:p>
            <a:pPr>
              <a:buFontTx/>
              <a:buNone/>
            </a:pPr>
            <a:endParaRPr lang="ru-RU" sz="1800" smtClean="0">
              <a:solidFill>
                <a:srgbClr val="0070C0"/>
              </a:solidFill>
            </a:endParaRPr>
          </a:p>
        </p:txBody>
      </p:sp>
      <p:pic>
        <p:nvPicPr>
          <p:cNvPr id="9220" name="Объект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609600" y="2514600"/>
            <a:ext cx="2628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0033CC"/>
                </a:solidFill>
              </a:rPr>
              <a:t>Руководитель ППЭ</a:t>
            </a:r>
          </a:p>
        </p:txBody>
      </p:sp>
      <p:sp>
        <p:nvSpPr>
          <p:cNvPr id="9222" name="TextBox 17"/>
          <p:cNvSpPr txBox="1">
            <a:spLocks noChangeArrowheads="1"/>
          </p:cNvSpPr>
          <p:nvPr/>
        </p:nvSpPr>
        <p:spPr bwMode="auto">
          <a:xfrm>
            <a:off x="3505200" y="2514600"/>
            <a:ext cx="30829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006AB3"/>
                </a:solidFill>
              </a:rPr>
              <a:t> </a:t>
            </a:r>
            <a:r>
              <a:rPr lang="ru-RU" sz="1800" b="1">
                <a:solidFill>
                  <a:srgbClr val="0033CC"/>
                </a:solidFill>
              </a:rPr>
              <a:t>Не менее одного  организатора </a:t>
            </a:r>
          </a:p>
        </p:txBody>
      </p:sp>
      <p:pic>
        <p:nvPicPr>
          <p:cNvPr id="922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895600"/>
            <a:ext cx="9747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14"/>
          <p:cNvSpPr txBox="1">
            <a:spLocks noChangeArrowheads="1"/>
          </p:cNvSpPr>
          <p:nvPr/>
        </p:nvSpPr>
        <p:spPr bwMode="auto">
          <a:xfrm>
            <a:off x="6553200" y="2514600"/>
            <a:ext cx="23780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0033CC"/>
                </a:solidFill>
              </a:rPr>
              <a:t>Член ГЭК</a:t>
            </a:r>
          </a:p>
        </p:txBody>
      </p:sp>
      <p:pic>
        <p:nvPicPr>
          <p:cNvPr id="9225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00400"/>
            <a:ext cx="9826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3400" y="4724400"/>
            <a:ext cx="2514600" cy="1143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/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685800" y="4800600"/>
            <a:ext cx="2209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006AB3"/>
                </a:solidFill>
              </a:rPr>
              <a:t>Рабочее место для участника ЕГЭ              </a:t>
            </a:r>
            <a:r>
              <a:rPr lang="ru-RU" b="1">
                <a:solidFill>
                  <a:srgbClr val="006AB3"/>
                </a:solidFill>
              </a:rPr>
              <a:t>(</a:t>
            </a:r>
            <a:r>
              <a:rPr lang="ru-RU" b="1" i="1">
                <a:solidFill>
                  <a:srgbClr val="006AB3"/>
                </a:solidFill>
              </a:rPr>
              <a:t>с учетом состояния его здоровья</a:t>
            </a:r>
            <a:r>
              <a:rPr lang="ru-RU" b="1">
                <a:solidFill>
                  <a:srgbClr val="006AB3"/>
                </a:solidFill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4724400"/>
            <a:ext cx="2514600" cy="1066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/>
          </a:p>
        </p:txBody>
      </p:sp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3429000" y="4800600"/>
            <a:ext cx="2133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006AB3"/>
                </a:solidFill>
              </a:rPr>
              <a:t>Рабочие места для всех работников ППЭ</a:t>
            </a:r>
            <a:endParaRPr lang="ru-RU" b="1">
              <a:solidFill>
                <a:srgbClr val="006AB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9800" y="4724400"/>
            <a:ext cx="3048000" cy="1066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/>
          </a:p>
        </p:txBody>
      </p:sp>
      <p:pic>
        <p:nvPicPr>
          <p:cNvPr id="9231" name="Рисунок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00600"/>
            <a:ext cx="10334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Box 13"/>
          <p:cNvSpPr txBox="1">
            <a:spLocks noChangeArrowheads="1"/>
          </p:cNvSpPr>
          <p:nvPr/>
        </p:nvSpPr>
        <p:spPr bwMode="auto">
          <a:xfrm>
            <a:off x="7162800" y="4800600"/>
            <a:ext cx="1828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 b="1">
                <a:solidFill>
                  <a:srgbClr val="006AB3"/>
                </a:solidFill>
              </a:rPr>
              <a:t>Видеонаблюдение в режиме «офлайн»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4854575" cy="685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73731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960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733800" y="4191000"/>
            <a:ext cx="609600" cy="9255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dirty="0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4114800" y="2590800"/>
            <a:ext cx="304800" cy="15240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76800" y="609600"/>
            <a:ext cx="39624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i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Протокол проведения ЕГЭ в ППЭ </a:t>
            </a: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4876800" y="2438400"/>
            <a:ext cx="2743200" cy="1562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/>
                </a:solidFill>
              </a:rPr>
              <a:t>Данные о количестве использованных и неиспользованных ЭМ должны совпадать с соответствующими графами в формах </a:t>
            </a:r>
          </a:p>
          <a:p>
            <a:pPr>
              <a:defRPr/>
            </a:pPr>
            <a:r>
              <a:rPr lang="ru-RU" b="1" dirty="0">
                <a:solidFill>
                  <a:schemeClr val="accent6"/>
                </a:solidFill>
              </a:rPr>
              <a:t>ППЭ-14-01, ППЭ-14-02, </a:t>
            </a:r>
          </a:p>
          <a:p>
            <a:pPr>
              <a:defRPr/>
            </a:pPr>
            <a:r>
              <a:rPr lang="ru-RU" b="1" dirty="0">
                <a:solidFill>
                  <a:schemeClr val="accent6"/>
                </a:solidFill>
              </a:rPr>
              <a:t>ППЭ-13-02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76800" y="4191000"/>
            <a:ext cx="2743200" cy="9144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CC6600"/>
            </a:solidFill>
          </a:ln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/>
                </a:solidFill>
              </a:rPr>
              <a:t>Данные об участниках экзамена должны совпадать с данными, указанными в соответствующих графах формы ППЭ-13-02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676400"/>
            <a:ext cx="7467600" cy="47577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74755" name="Прямоугольник 2"/>
          <p:cNvSpPr>
            <a:spLocks noChangeArrowheads="1"/>
          </p:cNvSpPr>
          <p:nvPr/>
        </p:nvSpPr>
        <p:spPr bwMode="auto">
          <a:xfrm>
            <a:off x="152400" y="457200"/>
            <a:ext cx="899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«Сводная ведомость учёта участников и использования экзаменационных материалов в ППЭ»</a:t>
            </a:r>
            <a:endParaRPr lang="ru-RU" sz="2800" b="1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7400925" y="1600200"/>
            <a:ext cx="1743075" cy="177641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/>
                </a:solidFill>
              </a:rPr>
              <a:t>Данные в форму ППЭ-13-02 МАШ переносятся из форм ППЭ-05-02, возвратных доставочных пакетов 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400800" y="5257800"/>
            <a:ext cx="2743200" cy="1562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/>
                </a:solidFill>
              </a:rPr>
              <a:t>Данные о количестве использованных и неиспользованных ЭМ должны совпадать с соответствующими графами в формах </a:t>
            </a:r>
          </a:p>
          <a:p>
            <a:pPr>
              <a:defRPr/>
            </a:pPr>
            <a:r>
              <a:rPr lang="ru-RU" b="1" dirty="0">
                <a:solidFill>
                  <a:schemeClr val="accent6"/>
                </a:solidFill>
              </a:rPr>
              <a:t>ППЭ-14-01, ППЭ-14-02, </a:t>
            </a:r>
          </a:p>
          <a:p>
            <a:pPr>
              <a:defRPr/>
            </a:pPr>
            <a:r>
              <a:rPr lang="ru-RU" b="1" dirty="0">
                <a:solidFill>
                  <a:schemeClr val="accent6"/>
                </a:solidFill>
              </a:rPr>
              <a:t>ППЭ-13-02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304800" y="6096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Комплектование документации ППЭ в Штабе</a:t>
            </a:r>
          </a:p>
        </p:txBody>
      </p:sp>
      <p:sp>
        <p:nvSpPr>
          <p:cNvPr id="191491" name="TextBox 10"/>
          <p:cNvSpPr txBox="1">
            <a:spLocks noChangeArrowheads="1"/>
          </p:cNvSpPr>
          <p:nvPr/>
        </p:nvSpPr>
        <p:spPr bwMode="auto">
          <a:xfrm>
            <a:off x="457200" y="990600"/>
            <a:ext cx="8534400" cy="4191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ru-RU" sz="2000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«Апелляция о нарушении установленного  порядка проведения ГИА» (</a:t>
            </a:r>
            <a:r>
              <a:rPr lang="ru-RU" sz="1600" b="1" dirty="0">
                <a:solidFill>
                  <a:schemeClr val="accent6"/>
                </a:solidFill>
                <a:cs typeface="Times New Roman" pitchFamily="18" charset="0"/>
              </a:rPr>
              <a:t>ППЭ-02</a:t>
            </a: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) 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 «Протокол рассмотрения апелляции о нарушении установленного порядка проведения ГИА» (</a:t>
            </a:r>
            <a:r>
              <a:rPr lang="ru-RU" sz="1600" b="1" dirty="0">
                <a:solidFill>
                  <a:schemeClr val="accent6"/>
                </a:solidFill>
                <a:cs typeface="Times New Roman" pitchFamily="18" charset="0"/>
              </a:rPr>
              <a:t>ППЭ-03</a:t>
            </a: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)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6"/>
                </a:solidFill>
              </a:rPr>
              <a:t>«Протокол проведения ГИА в аудитории» (</a:t>
            </a:r>
            <a:r>
              <a:rPr lang="ru-RU" sz="1600" b="1" dirty="0">
                <a:solidFill>
                  <a:schemeClr val="accent6"/>
                </a:solidFill>
              </a:rPr>
              <a:t>ППЭ-05-02</a:t>
            </a:r>
            <a:r>
              <a:rPr lang="ru-RU" sz="1600" dirty="0">
                <a:solidFill>
                  <a:schemeClr val="accent6"/>
                </a:solidFill>
              </a:rPr>
              <a:t>)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</a:rPr>
              <a:t> «Список работников ППЭ» (</a:t>
            </a:r>
            <a:r>
              <a:rPr lang="ru-RU" sz="1600" b="1" dirty="0">
                <a:solidFill>
                  <a:schemeClr val="accent6"/>
                </a:solidFill>
              </a:rPr>
              <a:t>ППЭ-07</a:t>
            </a:r>
            <a:r>
              <a:rPr lang="ru-RU" sz="1600" dirty="0">
                <a:solidFill>
                  <a:schemeClr val="accent6"/>
                </a:solidFill>
              </a:rPr>
              <a:t>)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</a:rPr>
              <a:t> «Ведомость коррекции персональных данных участников ГИА в аудитории» (</a:t>
            </a:r>
            <a:r>
              <a:rPr lang="ru-RU" sz="1600" b="1" dirty="0">
                <a:solidFill>
                  <a:schemeClr val="accent6"/>
                </a:solidFill>
              </a:rPr>
              <a:t>ППЭ-12-02</a:t>
            </a:r>
            <a:r>
              <a:rPr lang="ru-RU" sz="1600" dirty="0">
                <a:solidFill>
                  <a:schemeClr val="accent6"/>
                </a:solidFill>
              </a:rPr>
              <a:t>)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</a:rPr>
              <a:t> «Ведомость использования дополнительных  бланков ответов № 2» (</a:t>
            </a:r>
            <a:r>
              <a:rPr lang="ru-RU" sz="1600" b="1" dirty="0">
                <a:solidFill>
                  <a:schemeClr val="accent6"/>
                </a:solidFill>
              </a:rPr>
              <a:t>ППЭ-12-03</a:t>
            </a:r>
            <a:r>
              <a:rPr lang="ru-RU" sz="1600" dirty="0">
                <a:solidFill>
                  <a:schemeClr val="accent6"/>
                </a:solidFill>
              </a:rPr>
              <a:t>) 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</a:rPr>
              <a:t> «Протокол проведения ЕГЭ в ППЭ» (</a:t>
            </a:r>
            <a:r>
              <a:rPr lang="ru-RU" sz="1600" b="1" dirty="0">
                <a:solidFill>
                  <a:schemeClr val="accent6"/>
                </a:solidFill>
              </a:rPr>
              <a:t>ППЭ-13-01</a:t>
            </a:r>
            <a:r>
              <a:rPr lang="ru-RU" sz="1600" dirty="0">
                <a:solidFill>
                  <a:schemeClr val="accent6"/>
                </a:solidFill>
              </a:rPr>
              <a:t>)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</a:rPr>
              <a:t> «Сводная ведомость учёта участников  и использования экзаменационных материалов в ППЭ» (</a:t>
            </a:r>
            <a:r>
              <a:rPr lang="ru-RU" sz="1600" b="1" dirty="0">
                <a:solidFill>
                  <a:schemeClr val="accent6"/>
                </a:solidFill>
              </a:rPr>
              <a:t>ППЭ-13-02 МАШ</a:t>
            </a:r>
            <a:r>
              <a:rPr lang="ru-RU" sz="1600" dirty="0">
                <a:solidFill>
                  <a:schemeClr val="accent6"/>
                </a:solidFill>
              </a:rPr>
              <a:t>)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</a:rPr>
              <a:t> «Ведомость выдачи и возврата экзаменационных материалов по аудиториям ППЭ» (</a:t>
            </a:r>
            <a:r>
              <a:rPr lang="ru-RU" sz="1600" b="1" dirty="0">
                <a:solidFill>
                  <a:schemeClr val="accent6"/>
                </a:solidFill>
              </a:rPr>
              <a:t>ППЭ-14-02</a:t>
            </a:r>
            <a:r>
              <a:rPr lang="ru-RU" sz="1600" dirty="0">
                <a:solidFill>
                  <a:schemeClr val="accent6"/>
                </a:solidFill>
              </a:rPr>
              <a:t>) 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</a:rPr>
              <a:t> «Акт общественного наблюдения за проведением ГИА в ППЭ» (</a:t>
            </a:r>
            <a:r>
              <a:rPr lang="ru-RU" sz="1600" b="1" dirty="0">
                <a:solidFill>
                  <a:schemeClr val="accent6"/>
                </a:solidFill>
              </a:rPr>
              <a:t>ППЭ-18 МАШ</a:t>
            </a:r>
            <a:r>
              <a:rPr lang="ru-RU" sz="1600" dirty="0">
                <a:solidFill>
                  <a:schemeClr val="accent6"/>
                </a:solidFill>
              </a:rPr>
              <a:t>)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</a:rPr>
              <a:t> «Протокол печати КИМ в аудитории» (</a:t>
            </a:r>
            <a:r>
              <a:rPr lang="ru-RU" sz="1600" b="1" dirty="0">
                <a:solidFill>
                  <a:schemeClr val="accent6"/>
                </a:solidFill>
              </a:rPr>
              <a:t>ППЭ-23</a:t>
            </a:r>
            <a:r>
              <a:rPr lang="ru-RU" sz="1600" dirty="0">
                <a:solidFill>
                  <a:schemeClr val="accent6"/>
                </a:solidFill>
              </a:rPr>
              <a:t>) 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</a:rPr>
              <a:t> «Акт приёмки-передачи экзаменационных материалов в ППЭ» (</a:t>
            </a:r>
            <a:r>
              <a:rPr lang="ru-RU" sz="1600" b="1" dirty="0">
                <a:solidFill>
                  <a:schemeClr val="accent6"/>
                </a:solidFill>
              </a:rPr>
              <a:t>ППЭ-14-01)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81000" y="5257800"/>
            <a:ext cx="8534400" cy="14525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/>
                </a:solidFill>
                <a:cs typeface="Times New Roman" pitchFamily="18" charset="0"/>
              </a:rPr>
              <a:t>ПРОЧИЕ ФОРМЫ:</a:t>
            </a:r>
          </a:p>
          <a:p>
            <a:pPr algn="just">
              <a:buFontTx/>
              <a:buChar char="•"/>
              <a:defRPr/>
            </a:pPr>
            <a:r>
              <a:rPr lang="ru-RU" sz="2000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«Список участников ГИА в аудитории ППЭ» (</a:t>
            </a:r>
            <a:r>
              <a:rPr lang="ru-RU" sz="1600" b="1" dirty="0">
                <a:solidFill>
                  <a:schemeClr val="accent6"/>
                </a:solidFill>
                <a:cs typeface="Times New Roman" pitchFamily="18" charset="0"/>
              </a:rPr>
              <a:t>ППЭ-05-01</a:t>
            </a: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) 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  «Список участников ГИА образовательной организации» (</a:t>
            </a:r>
            <a:r>
              <a:rPr lang="ru-RU" sz="1600" b="1" dirty="0">
                <a:solidFill>
                  <a:schemeClr val="accent6"/>
                </a:solidFill>
                <a:cs typeface="Times New Roman" pitchFamily="18" charset="0"/>
              </a:rPr>
              <a:t>ППЭ-06-01</a:t>
            </a: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) </a:t>
            </a:r>
          </a:p>
          <a:p>
            <a:pPr algn="just">
              <a:buFontTx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 «Расшифровка кодов ОО ППЭ» (</a:t>
            </a:r>
            <a:r>
              <a:rPr lang="ru-RU" sz="1600" b="1" dirty="0">
                <a:solidFill>
                  <a:schemeClr val="accent6"/>
                </a:solidFill>
                <a:cs typeface="Times New Roman" pitchFamily="18" charset="0"/>
              </a:rPr>
              <a:t>ППЭ-16</a:t>
            </a:r>
            <a:r>
              <a:rPr lang="ru-RU" sz="1600" dirty="0">
                <a:solidFill>
                  <a:schemeClr val="accent6"/>
                </a:solidFill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Box 10"/>
          <p:cNvSpPr txBox="1">
            <a:spLocks noChangeArrowheads="1"/>
          </p:cNvSpPr>
          <p:nvPr/>
        </p:nvSpPr>
        <p:spPr bwMode="auto">
          <a:xfrm>
            <a:off x="533400" y="1295400"/>
            <a:ext cx="4419600" cy="44370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marL="266700" indent="-266700" algn="just">
              <a:defRPr/>
            </a:pPr>
            <a:r>
              <a:rPr lang="ru-RU" sz="2000" b="1" i="1" dirty="0">
                <a:solidFill>
                  <a:schemeClr val="accent6"/>
                </a:solidFill>
                <a:cs typeface="Times New Roman" pitchFamily="18" charset="0"/>
              </a:rPr>
              <a:t>сформировать 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упаковки по видам экзаменационных материалов по ППЭ</a:t>
            </a:r>
          </a:p>
          <a:p>
            <a:pPr marL="266700" indent="-266700" algn="just">
              <a:buFontTx/>
              <a:buAutoNum type="arabicParenR"/>
              <a:defRPr/>
            </a:pPr>
            <a:endParaRPr lang="ru-RU" sz="2000" i="1" dirty="0">
              <a:solidFill>
                <a:schemeClr val="accent6"/>
              </a:solidFill>
              <a:cs typeface="Times New Roman" pitchFamily="18" charset="0"/>
            </a:endParaRPr>
          </a:p>
          <a:p>
            <a:pPr marL="266700" indent="-266700" algn="just">
              <a:defRPr/>
            </a:pPr>
            <a:r>
              <a:rPr lang="ru-RU" sz="2000" b="1" i="1" dirty="0">
                <a:solidFill>
                  <a:schemeClr val="accent6"/>
                </a:solidFill>
                <a:cs typeface="Times New Roman" pitchFamily="18" charset="0"/>
              </a:rPr>
              <a:t>достать 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из файла-вкладыша бирки на доставочные </a:t>
            </a:r>
            <a:r>
              <a:rPr lang="ru-RU" sz="2000" i="1" dirty="0" err="1">
                <a:solidFill>
                  <a:schemeClr val="accent6"/>
                </a:solidFill>
                <a:cs typeface="Times New Roman" pitchFamily="18" charset="0"/>
              </a:rPr>
              <a:t>спецпакеты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, реестры и их </a:t>
            </a:r>
            <a:r>
              <a:rPr lang="ru-RU" sz="2000" b="1" i="1" dirty="0">
                <a:solidFill>
                  <a:schemeClr val="accent6"/>
                </a:solidFill>
                <a:cs typeface="Times New Roman" pitchFamily="18" charset="0"/>
              </a:rPr>
              <a:t>заполнить</a:t>
            </a:r>
          </a:p>
          <a:p>
            <a:pPr marL="266700" indent="-266700" algn="just">
              <a:defRPr/>
            </a:pPr>
            <a:endParaRPr lang="ru-RU" sz="2000" b="1" i="1" dirty="0">
              <a:solidFill>
                <a:schemeClr val="accent6"/>
              </a:solidFill>
              <a:cs typeface="Times New Roman" pitchFamily="18" charset="0"/>
            </a:endParaRPr>
          </a:p>
          <a:p>
            <a:pPr marL="266700" indent="-266700" algn="just">
              <a:defRPr/>
            </a:pPr>
            <a:r>
              <a:rPr lang="ru-RU" sz="2000" b="1" i="1" dirty="0">
                <a:solidFill>
                  <a:schemeClr val="accent6"/>
                </a:solidFill>
                <a:cs typeface="Times New Roman" pitchFamily="18" charset="0"/>
              </a:rPr>
              <a:t>передать 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экзаменационные материалы по форме ППЭ-14-01 «Акт приемки-передачи экзаменационных материалов в ППЭ»</a:t>
            </a:r>
            <a:endParaRPr lang="ru-RU" sz="2000" b="1" i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381000" y="609600"/>
            <a:ext cx="854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Руководитель ППЭ должен: </a:t>
            </a:r>
          </a:p>
        </p:txBody>
      </p:sp>
      <p:cxnSp>
        <p:nvCxnSpPr>
          <p:cNvPr id="199685" name="Прямая со стрелкой 7"/>
          <p:cNvCxnSpPr>
            <a:cxnSpLocks noChangeShapeType="1"/>
          </p:cNvCxnSpPr>
          <p:nvPr/>
        </p:nvCxnSpPr>
        <p:spPr bwMode="auto">
          <a:xfrm>
            <a:off x="5905500" y="3810000"/>
            <a:ext cx="1143000" cy="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7680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7063" y="2133600"/>
            <a:ext cx="32083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3429000" cy="12192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Приёмка-передача экзаменационных материалов в ППЭ по завершении ЕГЭ</a:t>
            </a:r>
          </a:p>
        </p:txBody>
      </p:sp>
      <p:pic>
        <p:nvPicPr>
          <p:cNvPr id="778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114800" y="0"/>
            <a:ext cx="5029200" cy="685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57200" y="2133600"/>
            <a:ext cx="3505200" cy="3883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marL="266700" indent="-266700" algn="just">
              <a:defRPr/>
            </a:pPr>
            <a:r>
              <a:rPr lang="ru-RU" sz="2000" b="1" dirty="0">
                <a:solidFill>
                  <a:schemeClr val="accent6"/>
                </a:solidFill>
                <a:cs typeface="Times New Roman" pitchFamily="18" charset="0"/>
              </a:rPr>
              <a:t>Распределить</a:t>
            </a:r>
            <a:r>
              <a:rPr lang="ru-RU" sz="2000" dirty="0">
                <a:solidFill>
                  <a:schemeClr val="accent6"/>
                </a:solidFill>
                <a:cs typeface="Times New Roman" pitchFamily="18" charset="0"/>
              </a:rPr>
              <a:t> экзаменационные материалы в </a:t>
            </a:r>
            <a:r>
              <a:rPr lang="ru-RU" sz="2000" b="1" u="sng" dirty="0">
                <a:solidFill>
                  <a:schemeClr val="accent6"/>
                </a:solidFill>
                <a:cs typeface="Times New Roman" pitchFamily="18" charset="0"/>
              </a:rPr>
              <a:t>2 </a:t>
            </a:r>
            <a:r>
              <a:rPr lang="ru-RU" sz="2000" b="1" u="sng" dirty="0" err="1">
                <a:solidFill>
                  <a:schemeClr val="accent6"/>
                </a:solidFill>
                <a:cs typeface="Times New Roman" pitchFamily="18" charset="0"/>
              </a:rPr>
              <a:t>спецпакета</a:t>
            </a:r>
            <a:r>
              <a:rPr lang="ru-RU" sz="2000" dirty="0">
                <a:solidFill>
                  <a:schemeClr val="accent6"/>
                </a:solidFill>
                <a:cs typeface="Times New Roman" pitchFamily="18" charset="0"/>
              </a:rPr>
              <a:t>:</a:t>
            </a:r>
          </a:p>
          <a:p>
            <a:pPr marL="266700" indent="-266700" algn="just">
              <a:buFontTx/>
              <a:buAutoNum type="arabicParenR"/>
              <a:defRPr/>
            </a:pPr>
            <a:endParaRPr lang="ru-RU" sz="20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457200" indent="-457200" algn="just">
              <a:defRPr/>
            </a:pPr>
            <a:r>
              <a:rPr lang="ru-RU" sz="1800" dirty="0">
                <a:solidFill>
                  <a:schemeClr val="accent6"/>
                </a:solidFill>
                <a:cs typeface="Times New Roman" pitchFamily="18" charset="0"/>
              </a:rPr>
              <a:t>1. «Возвратные материалы с бланками»</a:t>
            </a:r>
          </a:p>
          <a:p>
            <a:pPr marL="457200" indent="-457200" algn="just">
              <a:defRPr/>
            </a:pPr>
            <a:endParaRPr lang="ru-RU" sz="1800" dirty="0">
              <a:solidFill>
                <a:schemeClr val="accent6"/>
              </a:solidFill>
              <a:cs typeface="Times New Roman" pitchFamily="18" charset="0"/>
            </a:endParaRPr>
          </a:p>
          <a:p>
            <a:pPr marL="457200" indent="-457200" algn="just">
              <a:defRPr/>
            </a:pPr>
            <a:r>
              <a:rPr lang="ru-RU" sz="1800" dirty="0">
                <a:solidFill>
                  <a:schemeClr val="accent6"/>
                </a:solidFill>
                <a:cs typeface="Times New Roman" pitchFamily="18" charset="0"/>
              </a:rPr>
              <a:t>2. «Использованные материалы, неиспользованные  материалы, протоколы, акты, ведомости и др. материалы ППЭ»</a:t>
            </a:r>
          </a:p>
        </p:txBody>
      </p:sp>
      <p:pic>
        <p:nvPicPr>
          <p:cNvPr id="77829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9436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436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419600" y="1447800"/>
            <a:ext cx="4343400" cy="152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b="1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962400" y="1447800"/>
            <a:ext cx="381000" cy="5873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400" b="1" dirty="0">
                <a:solidFill>
                  <a:srgbClr val="262673"/>
                </a:solidFill>
                <a:latin typeface="Times New Roman" pitchFamily="16" charset="0"/>
              </a:rPr>
              <a:t>1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962400" y="2286000"/>
            <a:ext cx="381000" cy="5873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400" b="1" dirty="0">
                <a:solidFill>
                  <a:srgbClr val="262673"/>
                </a:solidFill>
                <a:latin typeface="Times New Roman" pitchFamily="16" charset="0"/>
              </a:rPr>
              <a:t>2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4191000" y="2286000"/>
            <a:ext cx="533400" cy="26670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dirty="0"/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4343400" y="1600200"/>
            <a:ext cx="228600" cy="6858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038600" y="1524000"/>
            <a:ext cx="4648200" cy="1600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788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638800" y="3013075"/>
            <a:ext cx="3348038" cy="3844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28600" y="152400"/>
            <a:ext cx="3749675" cy="4210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76600" y="4419600"/>
            <a:ext cx="2209800" cy="10525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marL="266700" indent="-266700">
              <a:defRPr/>
            </a:pPr>
            <a:r>
              <a:rPr lang="ru-RU" sz="2000" b="1" dirty="0">
                <a:solidFill>
                  <a:schemeClr val="accent2"/>
                </a:solidFill>
                <a:cs typeface="Times New Roman" pitchFamily="18" charset="0"/>
              </a:rPr>
              <a:t>Доставочный </a:t>
            </a:r>
            <a:r>
              <a:rPr lang="ru-RU" sz="2000" b="1" dirty="0" err="1">
                <a:solidFill>
                  <a:schemeClr val="accent2"/>
                </a:solidFill>
                <a:cs typeface="Times New Roman" pitchFamily="18" charset="0"/>
              </a:rPr>
              <a:t>спецпакет</a:t>
            </a:r>
            <a:r>
              <a:rPr lang="ru-RU" sz="2000" b="1" dirty="0">
                <a:solidFill>
                  <a:schemeClr val="accent2"/>
                </a:solidFill>
                <a:cs typeface="Times New Roman" pitchFamily="18" charset="0"/>
              </a:rPr>
              <a:t> №1</a:t>
            </a:r>
            <a:endParaRPr lang="ru-RU" sz="2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80903" name="Rectangle 4"/>
          <p:cNvSpPr>
            <a:spLocks noChangeArrowheads="1"/>
          </p:cNvSpPr>
          <p:nvPr/>
        </p:nvSpPr>
        <p:spPr bwMode="auto">
          <a:xfrm>
            <a:off x="3733800" y="6858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Передача ЭМ для доставки  </a:t>
            </a:r>
          </a:p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в РЦОИ</a:t>
            </a: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885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19600"/>
            <a:ext cx="2516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553200" y="927100"/>
            <a:ext cx="2590800" cy="36909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7987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14400"/>
            <a:ext cx="225742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914400"/>
            <a:ext cx="1828800" cy="13589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marL="266700" indent="-266700">
              <a:defRPr/>
            </a:pPr>
            <a:r>
              <a:rPr lang="ru-RU" sz="2000" b="1" dirty="0">
                <a:solidFill>
                  <a:schemeClr val="accent2"/>
                </a:solidFill>
                <a:cs typeface="Times New Roman" pitchFamily="18" charset="0"/>
              </a:rPr>
              <a:t>Доставочный </a:t>
            </a:r>
            <a:r>
              <a:rPr lang="ru-RU" sz="2000" b="1" dirty="0" err="1">
                <a:solidFill>
                  <a:schemeClr val="accent2"/>
                </a:solidFill>
                <a:cs typeface="Times New Roman" pitchFamily="18" charset="0"/>
              </a:rPr>
              <a:t>спецпакет</a:t>
            </a:r>
            <a:r>
              <a:rPr lang="ru-RU" sz="2000" b="1" dirty="0">
                <a:solidFill>
                  <a:schemeClr val="accent2"/>
                </a:solidFill>
                <a:cs typeface="Times New Roman" pitchFamily="18" charset="0"/>
              </a:rPr>
              <a:t> № 2</a:t>
            </a:r>
            <a:endParaRPr lang="ru-RU" sz="2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Передача ЭМ для доставки  в РЦОИ</a:t>
            </a: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5943600" y="3810000"/>
            <a:ext cx="2447925" cy="304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7987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2905125"/>
            <a:ext cx="5895975" cy="395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12"/>
          <p:cNvSpPr txBox="1">
            <a:spLocks noChangeArrowheads="1"/>
          </p:cNvSpPr>
          <p:nvPr/>
        </p:nvSpPr>
        <p:spPr bwMode="auto">
          <a:xfrm>
            <a:off x="1066800" y="1600200"/>
            <a:ext cx="396240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CC66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CC3300"/>
              </a:solidFill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CC3300"/>
              </a:solidFill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  <a:cs typeface="Times New Roman" pitchFamily="18" charset="0"/>
              </a:rPr>
              <a:t>1 </a:t>
            </a:r>
            <a:r>
              <a:rPr lang="ru-RU" sz="2400" b="1" i="1" dirty="0" err="1">
                <a:solidFill>
                  <a:schemeClr val="accent6"/>
                </a:solidFill>
                <a:cs typeface="Times New Roman" pitchFamily="18" charset="0"/>
              </a:rPr>
              <a:t>Спецпакет</a:t>
            </a:r>
            <a:r>
              <a:rPr lang="ru-RU" sz="2400" b="1" i="1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  <a:cs typeface="Times New Roman" pitchFamily="18" charset="0"/>
              </a:rPr>
              <a:t>ВДП с бланками работ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CC3300"/>
              </a:solidFill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923" name="Прямоугольник 16"/>
          <p:cNvSpPr>
            <a:spLocks noChangeArrowheads="1"/>
          </p:cNvSpPr>
          <p:nvPr/>
        </p:nvSpPr>
        <p:spPr bwMode="auto">
          <a:xfrm>
            <a:off x="685800" y="609600"/>
            <a:ext cx="835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>
                <a:solidFill>
                  <a:schemeClr val="accent6"/>
                </a:solidFill>
                <a:cs typeface="Times New Roman" pitchFamily="18" charset="0"/>
              </a:rPr>
              <a:t>Передача ЭМ для доставки в РЦОИ </a:t>
            </a:r>
          </a:p>
        </p:txBody>
      </p:sp>
      <p:sp>
        <p:nvSpPr>
          <p:cNvPr id="81924" name="Text Box 12"/>
          <p:cNvSpPr txBox="1">
            <a:spLocks noChangeArrowheads="1"/>
          </p:cNvSpPr>
          <p:nvPr/>
        </p:nvSpPr>
        <p:spPr bwMode="auto">
          <a:xfrm>
            <a:off x="1066800" y="3048000"/>
            <a:ext cx="3962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C66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2"/>
                </a:solidFill>
                <a:cs typeface="Times New Roman" pitchFamily="18" charset="0"/>
              </a:rPr>
              <a:t>2 </a:t>
            </a:r>
            <a:r>
              <a:rPr lang="ru-RU" sz="2400" b="1" i="1" dirty="0" err="1">
                <a:solidFill>
                  <a:schemeClr val="accent2"/>
                </a:solidFill>
                <a:cs typeface="Times New Roman" pitchFamily="18" charset="0"/>
              </a:rPr>
              <a:t>Спецпакет</a:t>
            </a:r>
            <a:endParaRPr lang="ru-RU" sz="2400" b="1" i="1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2"/>
                </a:solidFill>
                <a:cs typeface="Times New Roman" pitchFamily="18" charset="0"/>
              </a:rPr>
              <a:t>Использованные материалы, н</a:t>
            </a:r>
            <a:r>
              <a:rPr lang="ru-RU" sz="2400" b="1" i="1" dirty="0">
                <a:solidFill>
                  <a:schemeClr val="accent6"/>
                </a:solidFill>
                <a:cs typeface="Times New Roman" pitchFamily="18" charset="0"/>
              </a:rPr>
              <a:t>еиспользованные материалы, протоколы, акты, ведомости и др. материалы ППЭ</a:t>
            </a:r>
            <a:endParaRPr lang="ru-RU" sz="2400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334000" y="2209800"/>
            <a:ext cx="3200400" cy="1219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C66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CC3300"/>
              </a:solidFill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CC3300"/>
              </a:solidFill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  <a:cs typeface="Times New Roman" pitchFamily="18" charset="0"/>
              </a:rPr>
              <a:t>2 Реестра Ф.1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accent6"/>
                </a:solidFill>
                <a:cs typeface="Times New Roman" pitchFamily="18" charset="0"/>
              </a:rPr>
              <a:t>Файл-вкладыш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CC3300"/>
              </a:solidFill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990600" y="836613"/>
            <a:ext cx="7543800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i="1">
              <a:solidFill>
                <a:srgbClr val="000000"/>
              </a:solidFill>
            </a:endParaRPr>
          </a:p>
        </p:txBody>
      </p:sp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2286000" y="1905000"/>
            <a:ext cx="457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Материалы располагаются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на сайте ГУ ЯО ЦОиККО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http://coikko.ru 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в разделе Государственная итоговая аттестация, ГИА-11,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 Инструктивные методические материалы 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Спасибо за внимание!</a:t>
            </a:r>
          </a:p>
        </p:txBody>
      </p:sp>
      <p:sp>
        <p:nvSpPr>
          <p:cNvPr id="81924" name="Line 5"/>
          <p:cNvSpPr>
            <a:spLocks noChangeShapeType="1"/>
          </p:cNvSpPr>
          <p:nvPr/>
        </p:nvSpPr>
        <p:spPr bwMode="auto">
          <a:xfrm>
            <a:off x="76200" y="7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5" name="Line 6"/>
          <p:cNvSpPr>
            <a:spLocks noChangeShapeType="1"/>
          </p:cNvSpPr>
          <p:nvPr/>
        </p:nvSpPr>
        <p:spPr bwMode="auto">
          <a:xfrm>
            <a:off x="76200" y="76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6" name="Line 7"/>
          <p:cNvSpPr>
            <a:spLocks noChangeShapeType="1"/>
          </p:cNvSpPr>
          <p:nvPr/>
        </p:nvSpPr>
        <p:spPr bwMode="auto">
          <a:xfrm>
            <a:off x="9067800" y="655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7" name="Line 8"/>
          <p:cNvSpPr>
            <a:spLocks noChangeShapeType="1"/>
          </p:cNvSpPr>
          <p:nvPr/>
        </p:nvSpPr>
        <p:spPr bwMode="auto">
          <a:xfrm flipH="1">
            <a:off x="8839200" y="678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1000" y="609600"/>
            <a:ext cx="8604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Подготовка ППЭ </a:t>
            </a:r>
            <a:r>
              <a:rPr lang="ru-RU" sz="2800" b="1" i="1" dirty="0">
                <a:solidFill>
                  <a:srgbClr val="FF0000"/>
                </a:solidFill>
              </a:rPr>
              <a:t>не позднее чем за один день до ЕГЭ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35052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/>
                </a:solidFill>
                <a:cs typeface="Times New Roman" pitchFamily="18" charset="0"/>
              </a:rPr>
              <a:t>Памятки для работников ППЭ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410200" y="1143000"/>
            <a:ext cx="35052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/>
                </a:solidFill>
                <a:cs typeface="Times New Roman" pitchFamily="18" charset="0"/>
              </a:rPr>
              <a:t>Черновики со штампом ОО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4582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/>
                </a:solidFill>
                <a:cs typeface="Times New Roman" pitchFamily="18" charset="0"/>
              </a:rPr>
              <a:t>Инструкции для участников ЕГЭ, зачитываемые организаторами в аудитории перед началом экзамена (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одна инструкция</a:t>
            </a:r>
            <a:r>
              <a:rPr lang="ru-RU" sz="2000" dirty="0">
                <a:solidFill>
                  <a:schemeClr val="accent6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533400" y="5562600"/>
            <a:ext cx="1295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 err="1">
                <a:solidFill>
                  <a:schemeClr val="accent6"/>
                </a:solidFill>
                <a:cs typeface="Times New Roman" pitchFamily="18" charset="0"/>
              </a:rPr>
              <a:t>Бейджи</a:t>
            </a:r>
            <a:endParaRPr lang="ru-RU" sz="2000" b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2895600" y="5867400"/>
            <a:ext cx="11430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6"/>
                </a:solidFill>
                <a:cs typeface="Times New Roman" pitchFamily="18" charset="0"/>
              </a:rPr>
              <a:t>Шпагат</a:t>
            </a:r>
          </a:p>
        </p:txBody>
      </p: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63246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/>
                </a:solidFill>
              </a:rPr>
              <a:t>Журнал доступа к аппаратно-программному комплексу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400800" y="2438400"/>
            <a:ext cx="25146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Списки ассистентов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3124200"/>
            <a:ext cx="84582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</a:rPr>
              <a:t>Памятки: «Информация о сроках ознакомления с результатами экзамена», «Кодировка учебных предметов», «Продолжительность выполнения экзаменационной работы»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4953000"/>
            <a:ext cx="63246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  <a:cs typeface="Times New Roman" pitchFamily="16" charset="0"/>
              </a:rPr>
              <a:t>Ножницы для вскрытия доставочного пакета с ИК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57200" y="2438400"/>
            <a:ext cx="44958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Копии выписок из протоколов ГЭК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57800" y="5562600"/>
            <a:ext cx="36576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/>
                </a:solidFill>
                <a:cs typeface="Times New Roman" pitchFamily="18" charset="0"/>
              </a:rPr>
              <a:t>Сопроводительные бланки к экзаменационным материалам № 2 (ППЭ-11-01)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2730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01625" y="533400"/>
            <a:ext cx="884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accent6"/>
                </a:solidFill>
              </a:rPr>
              <a:t>В день проведения экзамена до начала ЕГЭ</a:t>
            </a:r>
          </a:p>
        </p:txBody>
      </p: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2286000" y="914400"/>
            <a:ext cx="6705600" cy="17573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получает  от члена ГЭК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спецпакет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с экзаменационными материалами (ППЭ-14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 </a:t>
            </a:r>
            <a:r>
              <a:rPr lang="ru-RU" sz="2000" dirty="0">
                <a:solidFill>
                  <a:schemeClr val="accent6"/>
                </a:solidFill>
                <a:cs typeface="Times New Roman" pitchFamily="18" charset="0"/>
              </a:rPr>
              <a:t>в зоне видимости камер видеонаблюдения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проверяет</a:t>
            </a:r>
            <a:r>
              <a:rPr lang="ru-RU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accent6"/>
                </a:solidFill>
                <a:cs typeface="Times New Roman" pitchFamily="18" charset="0"/>
              </a:rPr>
              <a:t>комплектность и целостность упаковки </a:t>
            </a:r>
            <a:r>
              <a:rPr lang="ru-RU" sz="2000" i="1" dirty="0" err="1">
                <a:solidFill>
                  <a:schemeClr val="accent6"/>
                </a:solidFill>
                <a:cs typeface="Times New Roman" pitchFamily="18" charset="0"/>
              </a:rPr>
              <a:t>спецпакета</a:t>
            </a:r>
            <a:endParaRPr lang="ru-RU" sz="2000" i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075" y="2743200"/>
            <a:ext cx="2847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438400" y="3886200"/>
            <a:ext cx="36576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271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4864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4864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5"/>
          <p:cNvSpPr>
            <a:spLocks noChangeArrowheads="1"/>
          </p:cNvSpPr>
          <p:nvPr/>
        </p:nvSpPr>
        <p:spPr bwMode="auto">
          <a:xfrm>
            <a:off x="152400" y="1219200"/>
            <a:ext cx="2057400" cy="7921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90000"/>
              <a:defRPr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</a:rPr>
              <a:t>Руководитель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12173</TotalTime>
  <Words>4034</Words>
  <Application>Microsoft Office PowerPoint</Application>
  <PresentationFormat>Экран (4:3)</PresentationFormat>
  <Paragraphs>573</Paragraphs>
  <Slides>78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4" baseType="lpstr">
      <vt:lpstr>Times New Roman</vt:lpstr>
      <vt:lpstr>Arial</vt:lpstr>
      <vt:lpstr>MS Gothic</vt:lpstr>
      <vt:lpstr>Wingdings</vt:lpstr>
      <vt:lpstr>Arial Unicode MS</vt:lpstr>
      <vt:lpstr>Оформление по умолчанию</vt:lpstr>
      <vt:lpstr>  </vt:lpstr>
      <vt:lpstr>Слайд 2</vt:lpstr>
      <vt:lpstr>Требования к работникам ППЭ</vt:lpstr>
      <vt:lpstr>Слайд 4</vt:lpstr>
      <vt:lpstr>Слайд 5</vt:lpstr>
      <vt:lpstr>Слайд 6</vt:lpstr>
      <vt:lpstr>Организация ППЭ на дому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                       Регистрация работников ППЭ  </vt:lpstr>
      <vt:lpstr>Организация ППЭ на дому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Получение экзаменационных материалов</vt:lpstr>
      <vt:lpstr>Слайд 27</vt:lpstr>
      <vt:lpstr>Аудитория в ППЭ на дому</vt:lpstr>
      <vt:lpstr>Слайд 29</vt:lpstr>
      <vt:lpstr>Разрешенные средства обучения и воспитания</vt:lpstr>
      <vt:lpstr>Слайд 31</vt:lpstr>
      <vt:lpstr>Регистрация участников ГИА в аудитории ППЭ</vt:lpstr>
      <vt:lpstr>Регистрация участника ГИА в аудитории ППЭ</vt:lpstr>
      <vt:lpstr>форма ППЭ-12-02 «Ведомость коррекции персональных данных участников ГИА в аудитории»</vt:lpstr>
      <vt:lpstr>Слайд 35</vt:lpstr>
      <vt:lpstr>Начало проведения экзамена в аудитории ППЭ</vt:lpstr>
      <vt:lpstr>Правила заполнения бланков ЕГЭ</vt:lpstr>
      <vt:lpstr>Слайд 38</vt:lpstr>
      <vt:lpstr>Слайд 39</vt:lpstr>
      <vt:lpstr>Слайд 40</vt:lpstr>
      <vt:lpstr>Слайд 41</vt:lpstr>
      <vt:lpstr>Слайд 42</vt:lpstr>
      <vt:lpstr>Проведение экзамена</vt:lpstr>
      <vt:lpstr>Слайд 44</vt:lpstr>
      <vt:lpstr>Возможные ситуации в аудитории ППЭ во время экзамена </vt:lpstr>
      <vt:lpstr>Удаление участника ГИА</vt:lpstr>
      <vt:lpstr>Слайд 47</vt:lpstr>
      <vt:lpstr>Протокол проведения ГИА  в аудитории</vt:lpstr>
      <vt:lpstr>Досрочное завершение экзамена участником ГИА по объективным причинам</vt:lpstr>
      <vt:lpstr>Слайд 50</vt:lpstr>
      <vt:lpstr>Протокол проведения ГИА  в аудитории</vt:lpstr>
      <vt:lpstr>Заполнение бланка регистрации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Протокол проведения ГИА в аудитории </vt:lpstr>
      <vt:lpstr>Слайд 61</vt:lpstr>
      <vt:lpstr>Слайд 62</vt:lpstr>
      <vt:lpstr>Слайд 63</vt:lpstr>
      <vt:lpstr>Слайд 64</vt:lpstr>
      <vt:lpstr>Слайд 65</vt:lpstr>
      <vt:lpstr>Слайд 66</vt:lpstr>
      <vt:lpstr>Передача документов руководителю ППЭ</vt:lpstr>
      <vt:lpstr>Слайд 68</vt:lpstr>
      <vt:lpstr>Слайд 69</vt:lpstr>
      <vt:lpstr>Слайд 70</vt:lpstr>
      <vt:lpstr>Слайд 71</vt:lpstr>
      <vt:lpstr>Слайд 72</vt:lpstr>
      <vt:lpstr>Слайд 73</vt:lpstr>
      <vt:lpstr>Приёмка-передача экзаменационных материалов в ППЭ по завершении ЕГЭ</vt:lpstr>
      <vt:lpstr>Слайд 75</vt:lpstr>
      <vt:lpstr>Слайд 76</vt:lpstr>
      <vt:lpstr>Слайд 77</vt:lpstr>
      <vt:lpstr>Слайд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СмирноваТА</cp:lastModifiedBy>
  <cp:revision>558</cp:revision>
  <cp:lastPrinted>1601-01-01T00:00:00Z</cp:lastPrinted>
  <dcterms:created xsi:type="dcterms:W3CDTF">1601-01-01T00:00:00Z</dcterms:created>
  <dcterms:modified xsi:type="dcterms:W3CDTF">2017-05-23T13:06:45Z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