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87" r:id="rId14"/>
    <p:sldId id="280" r:id="rId15"/>
    <p:sldId id="269" r:id="rId16"/>
    <p:sldId id="270" r:id="rId17"/>
    <p:sldId id="271" r:id="rId18"/>
    <p:sldId id="272" r:id="rId19"/>
    <p:sldId id="273" r:id="rId20"/>
    <p:sldId id="288" r:id="rId21"/>
    <p:sldId id="289" r:id="rId22"/>
    <p:sldId id="281" r:id="rId23"/>
    <p:sldId id="285" r:id="rId24"/>
    <p:sldId id="28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%20%25%20&#1054;&#1059;%20&#1053;&#1054;&#1042;&#1040;&#1071;%20&#1054;&#1073;&#1088;&#1072;&#1073;&#1086;&#1090;&#1082;&#1072;%20(&#1042;&#1080;&#1088;&#1091;&#1089;&#1099;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%20%25%20&#1054;&#1059;%20&#1053;&#1054;&#1042;&#1040;&#1071;%20&#1054;&#1073;&#1088;&#1072;&#1073;&#1086;&#1090;&#1082;&#1072;%20(&#1042;&#1080;&#1088;&#1091;&#1089;&#1099;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451\Desktop\&#1041;&#1077;&#1079;%204-&#1093;%20&#1074;&#1086;&#1087;&#1088;&#1086;&#1089;&#1086;&#1074;%20&#1057;%20%25%20&#1054;&#1059;%20&#1053;&#1054;&#1042;&#1040;&#1071;%20&#1054;&#1073;&#1088;&#1072;&#1073;&#1086;&#1090;&#1082;&#1072;%20(&#1042;&#1080;&#1088;&#1091;&#1089;&#1099;)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esktop\&#1057;%20%25%20&#1054;&#1059;%20&#1053;&#1054;&#1042;&#1040;&#1071;%20&#1054;&#1073;&#1088;&#1072;&#1073;&#1086;&#1090;&#1082;&#1072;%20(&#1042;&#1080;&#1088;&#1091;&#1089;&#1099;)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451\&#1086;&#1090;&#1076;&#1077;&#1083;%20&#1084;&#1086;&#1085;&#1080;&#1090;&#1086;&#1088;&#1080;&#1085;&#1075;&#1072;%20&#1080;%20&#1072;&#1085;&#1072;&#1083;&#1080;&#1079;&#1072;\&#1044;&#1083;&#1103;%20&#1057;&#1086;&#1092;&#1080;&#1080;\&#1041;&#1077;&#1079;%204-&#1093;%20&#1074;&#1086;&#1087;&#1088;&#1086;&#1089;&#1086;&#1074;%20&#1057;%20%25%20&#1054;&#1059;%20&#1053;&#1054;&#1042;&#1040;&#1071;%20&#1054;&#1073;&#1088;&#1072;&#1073;&#1086;&#1090;&#1082;&#1072;%20(&#1042;&#1080;&#1088;&#1091;&#1089;&#1099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451\&#1086;&#1090;&#1076;&#1077;&#1083;%20&#1084;&#1086;&#1085;&#1080;&#1090;&#1086;&#1088;&#1080;&#1085;&#1075;&#1072;%20&#1080;%20&#1072;&#1085;&#1072;&#1083;&#1080;&#1079;&#1072;\&#1044;&#1083;&#1103;%20&#1057;&#1086;&#1092;&#1080;&#1080;\&#1057;%20%25%20&#1054;&#1059;%20&#1053;&#1054;&#1042;&#1040;&#1071;%20&#1054;&#1073;&#1088;&#1072;&#1073;&#1086;&#1090;&#1082;&#1072;%20(&#1042;&#1080;&#1088;&#1091;&#1089;&#1099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%20%25%20&#1054;&#1059;%20&#1053;&#1054;&#1042;&#1040;&#1071;%20&#1054;&#1073;&#1088;&#1072;&#1073;&#1086;&#1090;&#1082;&#1072;%20(&#1042;&#1080;&#1088;&#1091;&#1089;&#109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школам'!$F$3:$H$3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школам'!$F$40:$H$40</c:f>
              <c:numCache>
                <c:formatCode>0.00</c:formatCode>
                <c:ptCount val="3"/>
                <c:pt idx="0">
                  <c:v>55.692821368948252</c:v>
                </c:pt>
                <c:pt idx="1">
                  <c:v>40.627235869306006</c:v>
                </c:pt>
                <c:pt idx="2">
                  <c:v>20.667779632721096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22080"/>
        <c:axId val="39978688"/>
      </c:barChart>
      <c:catAx>
        <c:axId val="7102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9978688"/>
        <c:crosses val="autoZero"/>
        <c:auto val="1"/>
        <c:lblAlgn val="ctr"/>
        <c:lblOffset val="100"/>
        <c:noMultiLvlLbl val="0"/>
      </c:catAx>
      <c:valAx>
        <c:axId val="39978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 от максимально возможно балла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102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Отношение к чтению</c:v>
                </c:pt>
                <c:pt idx="1">
                  <c:v>Виды учебной деятельности</c:v>
                </c:pt>
                <c:pt idx="2">
                  <c:v>Интернет</c:v>
                </c:pt>
                <c:pt idx="3">
                  <c:v>Досуговое чтение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92946408847993E-2"/>
          <c:y val="2.3084447769722002E-2"/>
          <c:w val="0.91028266288558213"/>
          <c:h val="0.83066504368383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школам'!$C$47</c:f>
              <c:strCache>
                <c:ptCount val="1"/>
                <c:pt idx="0">
                  <c:v>Мальчики (ЯО)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школам'!$F$47:$H$47</c:f>
              <c:numCache>
                <c:formatCode>0.00</c:formatCode>
                <c:ptCount val="3"/>
                <c:pt idx="0">
                  <c:v>53.618421052631433</c:v>
                </c:pt>
                <c:pt idx="1">
                  <c:v>38.815789473683978</c:v>
                </c:pt>
                <c:pt idx="2">
                  <c:v>18.453947368421026</c:v>
                </c:pt>
              </c:numCache>
            </c:numRef>
          </c:val>
        </c:ser>
        <c:ser>
          <c:idx val="1"/>
          <c:order val="1"/>
          <c:tx>
            <c:strRef>
              <c:f>'По школам'!$C$48</c:f>
              <c:strCache>
                <c:ptCount val="1"/>
                <c:pt idx="0">
                  <c:v>Девочки (ЯО)</c:v>
                </c:pt>
              </c:strCache>
            </c:strRef>
          </c:tx>
          <c:spPr>
            <a:pattFill prst="wdUpDiag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00CCFF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pattFill prst="wd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школам'!$F$48:$H$48</c:f>
              <c:numCache>
                <c:formatCode>0.00</c:formatCode>
                <c:ptCount val="3"/>
                <c:pt idx="0">
                  <c:v>57.83050847457627</c:v>
                </c:pt>
                <c:pt idx="1">
                  <c:v>42.493946731234836</c:v>
                </c:pt>
                <c:pt idx="2">
                  <c:v>22.94915254237279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42880"/>
        <c:axId val="91214912"/>
      </c:barChart>
      <c:catAx>
        <c:axId val="9164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1214912"/>
        <c:crosses val="autoZero"/>
        <c:auto val="1"/>
        <c:lblAlgn val="ctr"/>
        <c:lblOffset val="100"/>
        <c:noMultiLvlLbl val="0"/>
      </c:catAx>
      <c:valAx>
        <c:axId val="912149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1642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84981653465923"/>
          <c:y val="4.3930227018407583E-2"/>
          <c:w val="0.54171500032156761"/>
          <c:h val="0.82464041571062663"/>
        </c:manualLayout>
      </c:layout>
      <c:radarChart>
        <c:radarStyle val="filled"/>
        <c:varyColors val="0"/>
        <c:ser>
          <c:idx val="0"/>
          <c:order val="0"/>
          <c:tx>
            <c:strRef>
              <c:f>'По школам'!$C$47</c:f>
              <c:strCache>
                <c:ptCount val="1"/>
                <c:pt idx="0">
                  <c:v>Мальчики (ЯО)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6.8303439778865114E-3"/>
                  <c:y val="0.11235974555078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786105589740136E-2"/>
                  <c:y val="5.40877311174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682952016376504E-2"/>
                  <c:y val="-5.409035059212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58537005063602E-3"/>
                  <c:y val="-0.10195846659228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14862531664683E-2"/>
                  <c:y val="-5.824352764650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048805716882685E-2"/>
                  <c:y val="6.2412257831615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школам'!$BB$44:$BG$44</c:f>
              <c:strCache>
                <c:ptCount val="6"/>
                <c:pt idx="0">
                  <c:v>Интересно</c:v>
                </c:pt>
                <c:pt idx="1">
                  <c:v>Полезно</c:v>
                </c:pt>
                <c:pt idx="2">
                  <c:v>Необходимо</c:v>
                </c:pt>
                <c:pt idx="3">
                  <c:v>Легко</c:v>
                </c:pt>
                <c:pt idx="4">
                  <c:v>Приятно</c:v>
                </c:pt>
                <c:pt idx="5">
                  <c:v>Расслабляет</c:v>
                </c:pt>
              </c:strCache>
            </c:strRef>
          </c:cat>
          <c:val>
            <c:numRef>
              <c:f>'По школам'!$BB$47:$BG$47</c:f>
              <c:numCache>
                <c:formatCode>0.00</c:formatCode>
                <c:ptCount val="6"/>
                <c:pt idx="0">
                  <c:v>4.5354330708661417</c:v>
                </c:pt>
                <c:pt idx="1">
                  <c:v>4.8818897637795304</c:v>
                </c:pt>
                <c:pt idx="2">
                  <c:v>4.2913385826771817</c:v>
                </c:pt>
                <c:pt idx="3">
                  <c:v>3.6889763779527649</c:v>
                </c:pt>
                <c:pt idx="4">
                  <c:v>4.6102362204724345</c:v>
                </c:pt>
                <c:pt idx="5">
                  <c:v>3.1692913385826844</c:v>
                </c:pt>
              </c:numCache>
            </c:numRef>
          </c:val>
        </c:ser>
        <c:ser>
          <c:idx val="1"/>
          <c:order val="1"/>
          <c:tx>
            <c:strRef>
              <c:f>'По школам'!$C$48</c:f>
              <c:strCache>
                <c:ptCount val="1"/>
                <c:pt idx="0">
                  <c:v>Девочки (ЯО)</c:v>
                </c:pt>
              </c:strCache>
            </c:strRef>
          </c:tx>
          <c:spPr>
            <a:solidFill>
              <a:schemeClr val="accent6">
                <a:lumMod val="75000"/>
                <a:alpha val="27000"/>
              </a:schemeClr>
            </a:solidFill>
            <a:ln>
              <a:solidFill>
                <a:srgbClr val="800000"/>
              </a:solidFill>
            </a:ln>
          </c:spPr>
          <c:dLbls>
            <c:dLbl>
              <c:idx val="0"/>
              <c:layout>
                <c:manualLayout>
                  <c:x val="2.7317074010127212E-3"/>
                  <c:y val="5.198020004600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17074010127212E-2"/>
                  <c:y val="2.910891202576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82927710633573E-2"/>
                  <c:y val="-2.287128802024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317074010127212E-3"/>
                  <c:y val="-5.198020004600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682927710633573E-2"/>
                  <c:y val="-2.495049602208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школам'!$BB$44:$BG$44</c:f>
              <c:strCache>
                <c:ptCount val="6"/>
                <c:pt idx="0">
                  <c:v>Интересно</c:v>
                </c:pt>
                <c:pt idx="1">
                  <c:v>Полезно</c:v>
                </c:pt>
                <c:pt idx="2">
                  <c:v>Необходимо</c:v>
                </c:pt>
                <c:pt idx="3">
                  <c:v>Легко</c:v>
                </c:pt>
                <c:pt idx="4">
                  <c:v>Приятно</c:v>
                </c:pt>
                <c:pt idx="5">
                  <c:v>Расслабляет</c:v>
                </c:pt>
              </c:strCache>
            </c:strRef>
          </c:cat>
          <c:val>
            <c:numRef>
              <c:f>'По школам'!$BB$48:$BG$48</c:f>
              <c:numCache>
                <c:formatCode>0.00</c:formatCode>
                <c:ptCount val="6"/>
                <c:pt idx="0">
                  <c:v>4.8433734939759034</c:v>
                </c:pt>
                <c:pt idx="1">
                  <c:v>5.2369477911646918</c:v>
                </c:pt>
                <c:pt idx="2">
                  <c:v>4.927710843373478</c:v>
                </c:pt>
                <c:pt idx="3">
                  <c:v>3.6666666666666665</c:v>
                </c:pt>
                <c:pt idx="4">
                  <c:v>4.927710843373478</c:v>
                </c:pt>
                <c:pt idx="5">
                  <c:v>3.5502008032128507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30432"/>
        <c:axId val="91217216"/>
      </c:radarChart>
      <c:catAx>
        <c:axId val="917304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91217216"/>
        <c:crosses val="autoZero"/>
        <c:auto val="1"/>
        <c:lblAlgn val="ctr"/>
        <c:lblOffset val="100"/>
        <c:noMultiLvlLbl val="0"/>
      </c:catAx>
      <c:valAx>
        <c:axId val="9121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9173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13091950563723"/>
          <c:y val="0.89424138797462838"/>
          <c:w val="0.5311797836418416"/>
          <c:h val="7.332094359134157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65E-2"/>
          <c:w val="0.91020966767143974"/>
          <c:h val="0.73965450766564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школам'!$C$47</c:f>
              <c:strCache>
                <c:ptCount val="1"/>
                <c:pt idx="0">
                  <c:v>Мальчики (ЯО)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'По школам'!$BT$43:$BZ$44</c:f>
              <c:multiLvlStrCache>
                <c:ptCount val="7"/>
                <c:lvl>
                  <c:pt idx="0">
                    <c:v>читать тексты</c:v>
                  </c:pt>
                  <c:pt idx="1">
                    <c:v>делать презентации</c:v>
                  </c:pt>
                  <c:pt idx="2">
                    <c:v>рисовать схемы, графики</c:v>
                  </c:pt>
                  <c:pt idx="3">
                    <c:v>решать задачи</c:v>
                  </c:pt>
                  <c:pt idx="4">
                    <c:v>отвечать у доски</c:v>
                  </c:pt>
                  <c:pt idx="5">
                    <c:v>проводить опыты</c:v>
                  </c:pt>
                  <c:pt idx="6">
                    <c:v>писать сочинения</c:v>
                  </c:pt>
                </c:lvl>
                <c:lvl>
                  <c:pt idx="0">
                    <c:v>4. В учебной деятельности тебе больше всего нравится</c:v>
                  </c:pt>
                </c:lvl>
              </c:multiLvlStrCache>
            </c:multiLvlStrRef>
          </c:cat>
          <c:val>
            <c:numRef>
              <c:f>'По школам'!$BT$47:$BZ$47</c:f>
              <c:numCache>
                <c:formatCode>0.00</c:formatCode>
                <c:ptCount val="7"/>
                <c:pt idx="0">
                  <c:v>0.32363636363636433</c:v>
                </c:pt>
                <c:pt idx="1">
                  <c:v>0.34545454545454635</c:v>
                </c:pt>
                <c:pt idx="2">
                  <c:v>0.39636363636363742</c:v>
                </c:pt>
                <c:pt idx="3">
                  <c:v>0.33818181818181925</c:v>
                </c:pt>
                <c:pt idx="4">
                  <c:v>0.13090909090909131</c:v>
                </c:pt>
                <c:pt idx="5">
                  <c:v>0.62181818181818183</c:v>
                </c:pt>
                <c:pt idx="6">
                  <c:v>0.13454545454545525</c:v>
                </c:pt>
              </c:numCache>
            </c:numRef>
          </c:val>
        </c:ser>
        <c:ser>
          <c:idx val="1"/>
          <c:order val="1"/>
          <c:tx>
            <c:strRef>
              <c:f>'По школам'!$C$48</c:f>
              <c:strCache>
                <c:ptCount val="1"/>
                <c:pt idx="0">
                  <c:v>Девочки (ЯО)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'По школам'!$BT$43:$BZ$44</c:f>
              <c:multiLvlStrCache>
                <c:ptCount val="7"/>
                <c:lvl>
                  <c:pt idx="0">
                    <c:v>читать тексты</c:v>
                  </c:pt>
                  <c:pt idx="1">
                    <c:v>делать презентации</c:v>
                  </c:pt>
                  <c:pt idx="2">
                    <c:v>рисовать схемы, графики</c:v>
                  </c:pt>
                  <c:pt idx="3">
                    <c:v>решать задачи</c:v>
                  </c:pt>
                  <c:pt idx="4">
                    <c:v>отвечать у доски</c:v>
                  </c:pt>
                  <c:pt idx="5">
                    <c:v>проводить опыты</c:v>
                  </c:pt>
                  <c:pt idx="6">
                    <c:v>писать сочинения</c:v>
                  </c:pt>
                </c:lvl>
                <c:lvl>
                  <c:pt idx="0">
                    <c:v>4. В учебной деятельности тебе больше всего нравится</c:v>
                  </c:pt>
                </c:lvl>
              </c:multiLvlStrCache>
            </c:multiLvlStrRef>
          </c:cat>
          <c:val>
            <c:numRef>
              <c:f>'По школам'!$BT$48:$BZ$48</c:f>
              <c:numCache>
                <c:formatCode>0.00</c:formatCode>
                <c:ptCount val="7"/>
                <c:pt idx="0">
                  <c:v>0.44736842105263264</c:v>
                </c:pt>
                <c:pt idx="1">
                  <c:v>0.43233082706767079</c:v>
                </c:pt>
                <c:pt idx="2">
                  <c:v>0.39473684210526389</c:v>
                </c:pt>
                <c:pt idx="3">
                  <c:v>0.21052631578947409</c:v>
                </c:pt>
                <c:pt idx="4">
                  <c:v>0.13157894736842121</c:v>
                </c:pt>
                <c:pt idx="5">
                  <c:v>0.59774436090225347</c:v>
                </c:pt>
                <c:pt idx="6">
                  <c:v>0.35714285714285843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38656"/>
        <c:axId val="86492864"/>
      </c:barChart>
      <c:catAx>
        <c:axId val="9363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2864"/>
        <c:crosses val="autoZero"/>
        <c:auto val="1"/>
        <c:lblAlgn val="ctr"/>
        <c:lblOffset val="100"/>
        <c:noMultiLvlLbl val="0"/>
      </c:catAx>
      <c:valAx>
        <c:axId val="86492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3638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65E-2"/>
          <c:w val="0.91020966767143974"/>
          <c:h val="0.70638717963620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школам'!$C$47</c:f>
              <c:strCache>
                <c:ptCount val="1"/>
                <c:pt idx="0">
                  <c:v>Мальчики (ЯО)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'По школам'!$CD$43:$CL$44</c:f>
              <c:multiLvlStrCache>
                <c:ptCount val="9"/>
                <c:lvl>
                  <c:pt idx="0">
                    <c:v>детективы</c:v>
                  </c:pt>
                  <c:pt idx="1">
                    <c:v>повести</c:v>
                  </c:pt>
                  <c:pt idx="2">
                    <c:v>пьесы</c:v>
                  </c:pt>
                  <c:pt idx="3">
                    <c:v>короткие рассказы</c:v>
                  </c:pt>
                  <c:pt idx="4">
                    <c:v>романы</c:v>
                  </c:pt>
                  <c:pt idx="5">
                    <c:v>стихи</c:v>
                  </c:pt>
                  <c:pt idx="6">
                    <c:v>энциклопедии, справочники, обучающие ресурсы в интернете</c:v>
                  </c:pt>
                  <c:pt idx="7">
                    <c:v>фанфикшен в интернете</c:v>
                  </c:pt>
                  <c:pt idx="8">
                    <c:v>комиксы, манга</c:v>
                  </c:pt>
                </c:lvl>
                <c:lvl>
                  <c:pt idx="0">
                    <c:v>6. Ты предпочитаешь читать</c:v>
                  </c:pt>
                </c:lvl>
              </c:multiLvlStrCache>
            </c:multiLvlStrRef>
          </c:cat>
          <c:val>
            <c:numRef>
              <c:f>'По школам'!$CD$47:$CL$47</c:f>
              <c:numCache>
                <c:formatCode>0.00</c:formatCode>
                <c:ptCount val="9"/>
                <c:pt idx="0">
                  <c:v>0.36090225563909845</c:v>
                </c:pt>
                <c:pt idx="1">
                  <c:v>0.25187969924812031</c:v>
                </c:pt>
                <c:pt idx="2">
                  <c:v>1.8796992481203006E-2</c:v>
                </c:pt>
                <c:pt idx="3">
                  <c:v>0.32706766917293389</c:v>
                </c:pt>
                <c:pt idx="4">
                  <c:v>0.17669172932330818</c:v>
                </c:pt>
                <c:pt idx="5">
                  <c:v>0.24060150375939848</c:v>
                </c:pt>
                <c:pt idx="6">
                  <c:v>0.23684210526315788</c:v>
                </c:pt>
                <c:pt idx="7">
                  <c:v>0.19548872180451127</c:v>
                </c:pt>
                <c:pt idx="8">
                  <c:v>0.35338345864661652</c:v>
                </c:pt>
              </c:numCache>
            </c:numRef>
          </c:val>
        </c:ser>
        <c:ser>
          <c:idx val="1"/>
          <c:order val="1"/>
          <c:tx>
            <c:strRef>
              <c:f>'По школам'!$C$48</c:f>
              <c:strCache>
                <c:ptCount val="1"/>
                <c:pt idx="0">
                  <c:v>Девочки (ЯО)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'По школам'!$CD$43:$CL$44</c:f>
              <c:multiLvlStrCache>
                <c:ptCount val="9"/>
                <c:lvl>
                  <c:pt idx="0">
                    <c:v>детективы</c:v>
                  </c:pt>
                  <c:pt idx="1">
                    <c:v>повести</c:v>
                  </c:pt>
                  <c:pt idx="2">
                    <c:v>пьесы</c:v>
                  </c:pt>
                  <c:pt idx="3">
                    <c:v>короткие рассказы</c:v>
                  </c:pt>
                  <c:pt idx="4">
                    <c:v>романы</c:v>
                  </c:pt>
                  <c:pt idx="5">
                    <c:v>стихи</c:v>
                  </c:pt>
                  <c:pt idx="6">
                    <c:v>энциклопедии, справочники, обучающие ресурсы в интернете</c:v>
                  </c:pt>
                  <c:pt idx="7">
                    <c:v>фанфикшен в интернете</c:v>
                  </c:pt>
                  <c:pt idx="8">
                    <c:v>комиксы, манга</c:v>
                  </c:pt>
                </c:lvl>
                <c:lvl>
                  <c:pt idx="0">
                    <c:v>6. Ты предпочитаешь читать</c:v>
                  </c:pt>
                </c:lvl>
              </c:multiLvlStrCache>
            </c:multiLvlStrRef>
          </c:cat>
          <c:val>
            <c:numRef>
              <c:f>'По школам'!$CD$48:$CL$48</c:f>
              <c:numCache>
                <c:formatCode>0.00</c:formatCode>
                <c:ptCount val="9"/>
                <c:pt idx="0">
                  <c:v>0.52434456928838968</c:v>
                </c:pt>
                <c:pt idx="1">
                  <c:v>0.30711610486891455</c:v>
                </c:pt>
                <c:pt idx="2">
                  <c:v>5.9925093632958802E-2</c:v>
                </c:pt>
                <c:pt idx="3">
                  <c:v>0.32958801498127466</c:v>
                </c:pt>
                <c:pt idx="4">
                  <c:v>0.46441947565543157</c:v>
                </c:pt>
                <c:pt idx="5">
                  <c:v>0.31460674157303381</c:v>
                </c:pt>
                <c:pt idx="6">
                  <c:v>0.14981273408239781</c:v>
                </c:pt>
                <c:pt idx="7">
                  <c:v>0.24344569288389586</c:v>
                </c:pt>
                <c:pt idx="8">
                  <c:v>0.31460674157303381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40192"/>
        <c:axId val="86495168"/>
      </c:barChart>
      <c:catAx>
        <c:axId val="9364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5168"/>
        <c:crosses val="autoZero"/>
        <c:auto val="1"/>
        <c:lblAlgn val="ctr"/>
        <c:lblOffset val="100"/>
        <c:noMultiLvlLbl val="0"/>
      </c:catAx>
      <c:valAx>
        <c:axId val="86495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 </a:t>
                </a:r>
                <a:r>
                  <a:rPr lang="ru-RU" sz="1000" b="1" i="0" u="none" strike="noStrike" baseline="0">
                    <a:effectLst/>
                  </a:rPr>
                  <a:t>респондентов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5642457987760332E-2"/>
              <c:y val="0.5085466537121214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9364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873026761553257"/>
          <c:y val="0.89559038213715636"/>
          <c:w val="0.36543614303690392"/>
          <c:h val="5.884846097845787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'По школам'!$C$47</c:f>
              <c:strCache>
                <c:ptCount val="1"/>
                <c:pt idx="0">
                  <c:v>Мальчики (ЯО)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школам'!$F$47:$H$47</c:f>
              <c:numCache>
                <c:formatCode>0.00</c:formatCode>
                <c:ptCount val="3"/>
                <c:pt idx="0">
                  <c:v>55.075187969924812</c:v>
                </c:pt>
                <c:pt idx="1">
                  <c:v>38.416353383458642</c:v>
                </c:pt>
                <c:pt idx="2">
                  <c:v>18.453947368421026</c:v>
                </c:pt>
              </c:numCache>
            </c:numRef>
          </c:val>
        </c:ser>
        <c:ser>
          <c:idx val="3"/>
          <c:order val="3"/>
          <c:tx>
            <c:strRef>
              <c:f>'По школам'!$C$48</c:f>
              <c:strCache>
                <c:ptCount val="1"/>
                <c:pt idx="0">
                  <c:v>Девочки (ЯО)</c:v>
                </c:pt>
              </c:strCache>
            </c:strRef>
          </c:tx>
          <c:spPr>
            <a:solidFill>
              <a:schemeClr val="accent2">
                <a:lumMod val="75000"/>
                <a:alpha val="28000"/>
              </a:schemeClr>
            </a:solidFill>
            <a:ln>
              <a:solidFill>
                <a:srgbClr val="800000"/>
              </a:solidFill>
            </a:ln>
          </c:spPr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школам'!$F$48:$H$48</c:f>
              <c:numCache>
                <c:formatCode>0.00</c:formatCode>
                <c:ptCount val="3"/>
                <c:pt idx="0">
                  <c:v>61.404358353510943</c:v>
                </c:pt>
                <c:pt idx="1">
                  <c:v>42.106537530266294</c:v>
                </c:pt>
                <c:pt idx="2">
                  <c:v>22.94915254237284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92384"/>
        <c:axId val="96231424"/>
      </c:areaChart>
      <c:barChart>
        <c:barDir val="col"/>
        <c:grouping val="clustered"/>
        <c:varyColors val="0"/>
        <c:ser>
          <c:idx val="0"/>
          <c:order val="0"/>
          <c:tx>
            <c:strRef>
              <c:f>'По школам'!$C$45</c:f>
              <c:strCache>
                <c:ptCount val="1"/>
                <c:pt idx="0">
                  <c:v>Мальчики в образовательной организации</c:v>
                </c:pt>
              </c:strCache>
            </c:strRef>
          </c:tx>
          <c:spPr>
            <a:solidFill>
              <a:srgbClr val="6699FF">
                <a:alpha val="64706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школам'!$F$45:$H$45</c:f>
              <c:numCache>
                <c:formatCode>0.00</c:formatCode>
                <c:ptCount val="3"/>
                <c:pt idx="0">
                  <c:v>82.857142857142819</c:v>
                </c:pt>
                <c:pt idx="1">
                  <c:v>69.523809523809518</c:v>
                </c:pt>
                <c:pt idx="2">
                  <c:v>67.333333333333258</c:v>
                </c:pt>
              </c:numCache>
            </c:numRef>
          </c:val>
        </c:ser>
        <c:ser>
          <c:idx val="1"/>
          <c:order val="1"/>
          <c:tx>
            <c:strRef>
              <c:f>'По школам'!$C$46</c:f>
              <c:strCache>
                <c:ptCount val="1"/>
                <c:pt idx="0">
                  <c:v>Девочки в образовательной организации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49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'По школам'!$F$44:$H$44</c:f>
              <c:strCache>
                <c:ptCount val="3"/>
                <c:pt idx="0">
                  <c:v>Умение находить и извлекать информацию из текста</c:v>
                </c:pt>
                <c:pt idx="1">
                  <c:v>Умение интегрировать и интерпретировать сообщения текста</c:v>
                </c:pt>
                <c:pt idx="2">
                  <c:v>Умение осмысливать и оценивать содержание и форму текста</c:v>
                </c:pt>
              </c:strCache>
            </c:strRef>
          </c:cat>
          <c:val>
            <c:numRef>
              <c:f>'По школам'!$F$46:$H$46</c:f>
              <c:numCache>
                <c:formatCode>0.00</c:formatCode>
                <c:ptCount val="3"/>
                <c:pt idx="0">
                  <c:v>80</c:v>
                </c:pt>
                <c:pt idx="1">
                  <c:v>62.85714285714279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92384"/>
        <c:axId val="96231424"/>
      </c:barChart>
      <c:catAx>
        <c:axId val="965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31424"/>
        <c:crosses val="autoZero"/>
        <c:auto val="1"/>
        <c:lblAlgn val="ctr"/>
        <c:lblOffset val="100"/>
        <c:noMultiLvlLbl val="0"/>
      </c:catAx>
      <c:valAx>
        <c:axId val="96231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b="1" i="0" baseline="0">
                    <a:effectLst/>
                  </a:rPr>
                  <a:t>% от максимально возможно балла</a:t>
                </a:r>
                <a:endParaRPr lang="ru-RU" sz="10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96592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48E-2"/>
          <c:w val="0.91020966767143974"/>
          <c:h val="0.76876341969141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школам'!$C$39</c:f>
              <c:strCache>
                <c:ptCount val="1"/>
                <c:pt idx="0">
                  <c:v>г. Ярославль: МОУ "Лицей № 86"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'По школам'!$BT$37:$BZ$38</c:f>
              <c:multiLvlStrCache>
                <c:ptCount val="7"/>
                <c:lvl>
                  <c:pt idx="0">
                    <c:v>читать тексты</c:v>
                  </c:pt>
                  <c:pt idx="1">
                    <c:v>делать презентации</c:v>
                  </c:pt>
                  <c:pt idx="2">
                    <c:v>рисовать схемы, графики</c:v>
                  </c:pt>
                  <c:pt idx="3">
                    <c:v>решать задачи</c:v>
                  </c:pt>
                  <c:pt idx="4">
                    <c:v>отвечать у доски</c:v>
                  </c:pt>
                  <c:pt idx="5">
                    <c:v>проводить опыты</c:v>
                  </c:pt>
                  <c:pt idx="6">
                    <c:v>писать сочинения</c:v>
                  </c:pt>
                </c:lvl>
                <c:lvl>
                  <c:pt idx="0">
                    <c:v>4. В учебной деятельности тебе больше всего нравится</c:v>
                  </c:pt>
                </c:lvl>
              </c:multiLvlStrCache>
            </c:multiLvlStrRef>
          </c:cat>
          <c:val>
            <c:numRef>
              <c:f>'По школам'!$BT$39:$BZ$39</c:f>
              <c:numCache>
                <c:formatCode>0.00</c:formatCode>
                <c:ptCount val="7"/>
                <c:pt idx="0">
                  <c:v>0.39130434782608764</c:v>
                </c:pt>
                <c:pt idx="1">
                  <c:v>0.69565217391304368</c:v>
                </c:pt>
                <c:pt idx="2">
                  <c:v>0.47826086956521796</c:v>
                </c:pt>
                <c:pt idx="3">
                  <c:v>0.47826086956521796</c:v>
                </c:pt>
                <c:pt idx="4">
                  <c:v>0.17391304347826131</c:v>
                </c:pt>
                <c:pt idx="5">
                  <c:v>0.65217391304348027</c:v>
                </c:pt>
                <c:pt idx="6">
                  <c:v>0.17391304347826131</c:v>
                </c:pt>
              </c:numCache>
            </c:numRef>
          </c:val>
        </c:ser>
        <c:ser>
          <c:idx val="1"/>
          <c:order val="1"/>
          <c:tx>
            <c:strRef>
              <c:f>'По школам'!$C$40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cat>
            <c:multiLvlStrRef>
              <c:f>'По школам'!$BT$37:$BZ$38</c:f>
              <c:multiLvlStrCache>
                <c:ptCount val="7"/>
                <c:lvl>
                  <c:pt idx="0">
                    <c:v>читать тексты</c:v>
                  </c:pt>
                  <c:pt idx="1">
                    <c:v>делать презентации</c:v>
                  </c:pt>
                  <c:pt idx="2">
                    <c:v>рисовать схемы, графики</c:v>
                  </c:pt>
                  <c:pt idx="3">
                    <c:v>решать задачи</c:v>
                  </c:pt>
                  <c:pt idx="4">
                    <c:v>отвечать у доски</c:v>
                  </c:pt>
                  <c:pt idx="5">
                    <c:v>проводить опыты</c:v>
                  </c:pt>
                  <c:pt idx="6">
                    <c:v>писать сочинения</c:v>
                  </c:pt>
                </c:lvl>
                <c:lvl>
                  <c:pt idx="0">
                    <c:v>4. В учебной деятельности тебе больше всего нравится</c:v>
                  </c:pt>
                </c:lvl>
              </c:multiLvlStrCache>
            </c:multiLvlStrRef>
          </c:cat>
          <c:val>
            <c:numRef>
              <c:f>'По школам'!$BT$40:$BZ$40</c:f>
              <c:numCache>
                <c:formatCode>0.00</c:formatCode>
                <c:ptCount val="7"/>
                <c:pt idx="0">
                  <c:v>0.38447319778188616</c:v>
                </c:pt>
                <c:pt idx="1">
                  <c:v>0.38817005545286587</c:v>
                </c:pt>
                <c:pt idx="2">
                  <c:v>0.39556377079482541</c:v>
                </c:pt>
                <c:pt idx="3">
                  <c:v>0.27541589648798531</c:v>
                </c:pt>
                <c:pt idx="4">
                  <c:v>0.13123844731977821</c:v>
                </c:pt>
                <c:pt idx="5">
                  <c:v>0.6099815157116445</c:v>
                </c:pt>
                <c:pt idx="6">
                  <c:v>0.24399260628465805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93408"/>
        <c:axId val="96233728"/>
      </c:barChart>
      <c:catAx>
        <c:axId val="9659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33728"/>
        <c:crosses val="autoZero"/>
        <c:auto val="1"/>
        <c:lblAlgn val="ctr"/>
        <c:lblOffset val="100"/>
        <c:noMultiLvlLbl val="0"/>
      </c:catAx>
      <c:valAx>
        <c:axId val="9623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 </a:t>
                </a:r>
                <a:r>
                  <a:rPr lang="ru-RU" sz="1000" b="1" i="0" u="none" strike="noStrike" baseline="0">
                    <a:effectLst/>
                  </a:rPr>
                  <a:t>респондентов</a:t>
                </a:r>
                <a:endParaRPr lang="ru-RU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96593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78595672774894E-2"/>
          <c:y val="1.6699835307476325E-2"/>
          <c:w val="0.9033577846240145"/>
          <c:h val="0.789679433604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школам'!$C$40</c:f>
              <c:strCache>
                <c:ptCount val="1"/>
                <c:pt idx="0">
                  <c:v>ЯО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'По школам'!$P$37:$T$38</c:f>
              <c:multiLvlStrCache>
                <c:ptCount val="5"/>
                <c:lvl>
                  <c:pt idx="0">
                    <c:v>Предструктурный уровень</c:v>
                  </c:pt>
                  <c:pt idx="1">
                    <c:v>Одноструктурный уровень</c:v>
                  </c:pt>
                  <c:pt idx="2">
                    <c:v>Мультиструктурный уровень</c:v>
                  </c:pt>
                  <c:pt idx="3">
                    <c:v>Уровень отношений</c:v>
                  </c:pt>
                  <c:pt idx="4">
                    <c:v>Абстрактный уровень</c:v>
                  </c:pt>
                </c:lvl>
                <c:lvl>
                  <c:pt idx="0">
                    <c:v>Уровни познавательной деятельности</c:v>
                  </c:pt>
                </c:lvl>
              </c:multiLvlStrCache>
            </c:multiLvlStrRef>
          </c:cat>
          <c:val>
            <c:numRef>
              <c:f>'По школам'!$P$40:$T$40</c:f>
              <c:numCache>
                <c:formatCode>0.00</c:formatCode>
                <c:ptCount val="5"/>
                <c:pt idx="0">
                  <c:v>69.282136894824376</c:v>
                </c:pt>
                <c:pt idx="1">
                  <c:v>38.694119829345212</c:v>
                </c:pt>
                <c:pt idx="2">
                  <c:v>35.447968836950437</c:v>
                </c:pt>
                <c:pt idx="3">
                  <c:v>51.363383416805831</c:v>
                </c:pt>
                <c:pt idx="4">
                  <c:v>20.667779632721125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24128"/>
        <c:axId val="39980992"/>
      </c:barChart>
      <c:catAx>
        <c:axId val="710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80992"/>
        <c:crosses val="autoZero"/>
        <c:auto val="1"/>
        <c:lblAlgn val="ctr"/>
        <c:lblOffset val="100"/>
        <c:noMultiLvlLbl val="0"/>
      </c:catAx>
      <c:valAx>
        <c:axId val="399809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102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3669649771733041E-3"/>
                  <c:y val="6.661709725178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908054383678994E-2"/>
                  <c:y val="2.289962718030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073229497812652E-2"/>
                  <c:y val="-2.498141146941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245352867354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807159452159472E-2"/>
                  <c:y val="-2.081784289118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07322949781277E-2"/>
                  <c:y val="2.914498004765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школам'!$BB$3:$BG$3</c:f>
              <c:strCache>
                <c:ptCount val="6"/>
                <c:pt idx="0">
                  <c:v>Интересно</c:v>
                </c:pt>
                <c:pt idx="1">
                  <c:v>Полезно</c:v>
                </c:pt>
                <c:pt idx="2">
                  <c:v>Необходимо</c:v>
                </c:pt>
                <c:pt idx="3">
                  <c:v>Легко</c:v>
                </c:pt>
                <c:pt idx="4">
                  <c:v>Приятно</c:v>
                </c:pt>
                <c:pt idx="5">
                  <c:v>Расслабляет</c:v>
                </c:pt>
              </c:strCache>
            </c:strRef>
          </c:cat>
          <c:val>
            <c:numRef>
              <c:f>'По школам'!$BB$40:$BG$40</c:f>
              <c:numCache>
                <c:formatCode>0.00</c:formatCode>
                <c:ptCount val="6"/>
                <c:pt idx="0">
                  <c:v>4.6878727634194775</c:v>
                </c:pt>
                <c:pt idx="1">
                  <c:v>5.0576540755466945</c:v>
                </c:pt>
                <c:pt idx="2">
                  <c:v>4.606361829025845</c:v>
                </c:pt>
                <c:pt idx="3">
                  <c:v>3.6779324055666005</c:v>
                </c:pt>
                <c:pt idx="4">
                  <c:v>4.7673956262425445</c:v>
                </c:pt>
                <c:pt idx="5">
                  <c:v>3.3578528827037619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99168"/>
        <c:axId val="39983872"/>
      </c:radarChart>
      <c:catAx>
        <c:axId val="7379916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9983872"/>
        <c:crosses val="autoZero"/>
        <c:auto val="1"/>
        <c:lblAlgn val="ctr"/>
        <c:lblOffset val="100"/>
        <c:noMultiLvlLbl val="0"/>
      </c:catAx>
      <c:valAx>
        <c:axId val="39983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7379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91E-2"/>
          <c:w val="0.91020966767143974"/>
          <c:h val="0.8352980787262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школам'!$BI$3:$BO$3</c:f>
              <c:strCache>
                <c:ptCount val="7"/>
                <c:pt idx="0">
                  <c:v>Читаешь новости, интернет-СМИ</c:v>
                </c:pt>
                <c:pt idx="1">
                  <c:v>Ищешь ответы на интересующие меня вопросы</c:v>
                </c:pt>
                <c:pt idx="2">
                  <c:v>Только проверяешь почту</c:v>
                </c:pt>
                <c:pt idx="3">
                  <c:v>Сидишь в социальных сетях, переписываешься</c:v>
                </c:pt>
                <c:pt idx="4">
                  <c:v>Смотришь видео или слушаешь музыку</c:v>
                </c:pt>
                <c:pt idx="5">
                  <c:v>Играешь в онлайн-игры</c:v>
                </c:pt>
                <c:pt idx="6">
                  <c:v>Пользуешься только мобильными приложениями</c:v>
                </c:pt>
              </c:strCache>
            </c:strRef>
          </c:cat>
          <c:val>
            <c:numRef>
              <c:f>'По школам'!$BI$40:$BO$40</c:f>
              <c:numCache>
                <c:formatCode>0.00</c:formatCode>
                <c:ptCount val="7"/>
                <c:pt idx="0">
                  <c:v>0.36928702010969044</c:v>
                </c:pt>
                <c:pt idx="1">
                  <c:v>0.69652650822669049</c:v>
                </c:pt>
                <c:pt idx="2">
                  <c:v>6.3985374771480807E-2</c:v>
                </c:pt>
                <c:pt idx="3">
                  <c:v>0.79159049360146261</c:v>
                </c:pt>
                <c:pt idx="4">
                  <c:v>0.78793418647166358</c:v>
                </c:pt>
                <c:pt idx="5">
                  <c:v>0.31809872029250613</c:v>
                </c:pt>
                <c:pt idx="6">
                  <c:v>9.1407678244972576E-2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01216"/>
        <c:axId val="75703424"/>
      </c:barChart>
      <c:catAx>
        <c:axId val="7380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 kern="0" normalizeH="0" baseline="0"/>
            </a:pPr>
            <a:endParaRPr lang="ru-RU"/>
          </a:p>
        </c:txPr>
        <c:crossAx val="75703424"/>
        <c:crosses val="autoZero"/>
        <c:auto val="1"/>
        <c:lblAlgn val="ctr"/>
        <c:lblOffset val="100"/>
        <c:noMultiLvlLbl val="0"/>
      </c:catAx>
      <c:valAx>
        <c:axId val="75703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 респондентов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380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603E-2"/>
          <c:w val="0.91020966767143974"/>
          <c:h val="0.8352980787262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школам'!$BP$3:$BS$3</c:f>
              <c:strCache>
                <c:ptCount val="4"/>
                <c:pt idx="0">
                  <c:v>только учебниками</c:v>
                </c:pt>
                <c:pt idx="1">
                  <c:v>словарями, энциклопедиями</c:v>
                </c:pt>
                <c:pt idx="2">
                  <c:v>интернетом</c:v>
                </c:pt>
                <c:pt idx="3">
                  <c:v>спрашиваешь у родителей или одноклассников</c:v>
                </c:pt>
              </c:strCache>
            </c:strRef>
          </c:cat>
          <c:val>
            <c:numRef>
              <c:f>'По школам'!$BP$40:$BS$40</c:f>
              <c:numCache>
                <c:formatCode>0.00</c:formatCode>
                <c:ptCount val="4"/>
                <c:pt idx="0">
                  <c:v>0.66300366300366365</c:v>
                </c:pt>
                <c:pt idx="1">
                  <c:v>0.39010989010989255</c:v>
                </c:pt>
                <c:pt idx="2">
                  <c:v>0.58791208791208427</c:v>
                </c:pt>
                <c:pt idx="3">
                  <c:v>0.50183150183150149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13920"/>
        <c:axId val="75705728"/>
      </c:barChart>
      <c:catAx>
        <c:axId val="8091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75705728"/>
        <c:crosses val="autoZero"/>
        <c:auto val="1"/>
        <c:lblAlgn val="ctr"/>
        <c:lblOffset val="100"/>
        <c:noMultiLvlLbl val="0"/>
      </c:catAx>
      <c:valAx>
        <c:axId val="757057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91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20682556827302E-2"/>
          <c:y val="1.2704129604349584E-2"/>
          <c:w val="0.91020966767143974"/>
          <c:h val="0.768763419691412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'По школам'!$C$40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cat>
            <c:multiLvlStrRef>
              <c:f>'По школам'!$BT$37:$BZ$38</c:f>
              <c:multiLvlStrCache>
                <c:ptCount val="7"/>
                <c:lvl>
                  <c:pt idx="0">
                    <c:v>читать тексты</c:v>
                  </c:pt>
                  <c:pt idx="1">
                    <c:v>делать презентации</c:v>
                  </c:pt>
                  <c:pt idx="2">
                    <c:v>рисовать схемы, графики</c:v>
                  </c:pt>
                  <c:pt idx="3">
                    <c:v>решать задачи</c:v>
                  </c:pt>
                  <c:pt idx="4">
                    <c:v>отвечать у доски</c:v>
                  </c:pt>
                  <c:pt idx="5">
                    <c:v>проводить опыты</c:v>
                  </c:pt>
                  <c:pt idx="6">
                    <c:v>писать сочинения</c:v>
                  </c:pt>
                </c:lvl>
                <c:lvl>
                  <c:pt idx="0">
                    <c:v>4. В учебной деятельности тебе больше всего нравится</c:v>
                  </c:pt>
                </c:lvl>
              </c:multiLvlStrCache>
            </c:multiLvlStrRef>
          </c:cat>
          <c:val>
            <c:numRef>
              <c:f>'По школам'!$BT$40:$BZ$40</c:f>
              <c:numCache>
                <c:formatCode>0.00</c:formatCode>
                <c:ptCount val="7"/>
                <c:pt idx="0">
                  <c:v>0.38447319778188738</c:v>
                </c:pt>
                <c:pt idx="1">
                  <c:v>0.38817005545286692</c:v>
                </c:pt>
                <c:pt idx="2">
                  <c:v>0.39556377079482691</c:v>
                </c:pt>
                <c:pt idx="3">
                  <c:v>0.27541589648798531</c:v>
                </c:pt>
                <c:pt idx="4">
                  <c:v>0.13123844731977821</c:v>
                </c:pt>
                <c:pt idx="5">
                  <c:v>0.6099815157116445</c:v>
                </c:pt>
                <c:pt idx="6">
                  <c:v>0.24399260628465805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32960"/>
        <c:axId val="75708032"/>
      </c:barChart>
      <c:catAx>
        <c:axId val="6583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75708032"/>
        <c:crosses val="autoZero"/>
        <c:auto val="1"/>
        <c:lblAlgn val="ctr"/>
        <c:lblOffset val="100"/>
        <c:noMultiLvlLbl val="0"/>
      </c:catAx>
      <c:valAx>
        <c:axId val="75708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583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75E-2"/>
          <c:w val="0.91020966767143974"/>
          <c:h val="0.83529807872619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школам'!$CD$3:$CL$3</c:f>
              <c:strCache>
                <c:ptCount val="9"/>
                <c:pt idx="0">
                  <c:v>детективы</c:v>
                </c:pt>
                <c:pt idx="1">
                  <c:v>повести</c:v>
                </c:pt>
                <c:pt idx="2">
                  <c:v>пьесы</c:v>
                </c:pt>
                <c:pt idx="3">
                  <c:v>короткие рассказы</c:v>
                </c:pt>
                <c:pt idx="4">
                  <c:v>романы</c:v>
                </c:pt>
                <c:pt idx="5">
                  <c:v>стихи</c:v>
                </c:pt>
                <c:pt idx="6">
                  <c:v>энциклопедии, справочники, обучающие ресурсы в интернете</c:v>
                </c:pt>
                <c:pt idx="7">
                  <c:v>фанфикшен в интернете</c:v>
                </c:pt>
                <c:pt idx="8">
                  <c:v>комиксы, манга</c:v>
                </c:pt>
              </c:strCache>
            </c:strRef>
          </c:cat>
          <c:val>
            <c:numRef>
              <c:f>'По школам'!$CD$40:$CL$40</c:f>
              <c:numCache>
                <c:formatCode>0.00</c:formatCode>
                <c:ptCount val="9"/>
                <c:pt idx="0">
                  <c:v>0.4427767354596634</c:v>
                </c:pt>
                <c:pt idx="1">
                  <c:v>0.27954971857410876</c:v>
                </c:pt>
                <c:pt idx="2">
                  <c:v>3.9399624765478425E-2</c:v>
                </c:pt>
                <c:pt idx="3">
                  <c:v>0.32833020637898802</c:v>
                </c:pt>
                <c:pt idx="4">
                  <c:v>0.32082551594747</c:v>
                </c:pt>
                <c:pt idx="5">
                  <c:v>0.2776735459662289</c:v>
                </c:pt>
                <c:pt idx="6">
                  <c:v>0.19324577861163228</c:v>
                </c:pt>
                <c:pt idx="7">
                  <c:v>0.21951219512195208</c:v>
                </c:pt>
                <c:pt idx="8">
                  <c:v>0.33395872420262873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9120"/>
        <c:axId val="75726848"/>
      </c:barChart>
      <c:catAx>
        <c:axId val="8070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75726848"/>
        <c:crosses val="autoZero"/>
        <c:auto val="1"/>
        <c:lblAlgn val="ctr"/>
        <c:lblOffset val="100"/>
        <c:noMultiLvlLbl val="0"/>
      </c:catAx>
      <c:valAx>
        <c:axId val="757268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7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75E-2"/>
          <c:w val="0.91020966767143974"/>
          <c:h val="0.83529807872619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школам'!$CM$3:$CP$3</c:f>
              <c:strCache>
                <c:ptCount val="4"/>
                <c:pt idx="0">
                  <c:v>несколько книг в неделю</c:v>
                </c:pt>
                <c:pt idx="1">
                  <c:v>несколько книг в месяц</c:v>
                </c:pt>
                <c:pt idx="2">
                  <c:v>несколько книг в год</c:v>
                </c:pt>
                <c:pt idx="3">
                  <c:v>я не читаю художественную и познавательную литературу</c:v>
                </c:pt>
              </c:strCache>
            </c:strRef>
          </c:cat>
          <c:val>
            <c:numRef>
              <c:f>'По школам'!$CM$40:$CP$40</c:f>
              <c:numCache>
                <c:formatCode>0.00</c:formatCode>
                <c:ptCount val="4"/>
                <c:pt idx="0">
                  <c:v>8.1784386617100371E-2</c:v>
                </c:pt>
                <c:pt idx="1">
                  <c:v>0.4869888475836453</c:v>
                </c:pt>
                <c:pt idx="2">
                  <c:v>0.3048327137546496</c:v>
                </c:pt>
                <c:pt idx="3">
                  <c:v>0.12639405204460966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11168"/>
        <c:axId val="75729152"/>
      </c:barChart>
      <c:catAx>
        <c:axId val="8071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75729152"/>
        <c:crosses val="autoZero"/>
        <c:auto val="1"/>
        <c:lblAlgn val="ctr"/>
        <c:lblOffset val="100"/>
        <c:noMultiLvlLbl val="0"/>
      </c:catAx>
      <c:valAx>
        <c:axId val="75729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71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20682556827302E-2"/>
          <c:y val="1.2704129604349575E-2"/>
          <c:w val="0.91020966767143974"/>
          <c:h val="0.83529807872619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школам'!$CQ$3:$CV$3</c:f>
              <c:strCache>
                <c:ptCount val="6"/>
                <c:pt idx="0">
                  <c:v>обобщать информацию</c:v>
                </c:pt>
                <c:pt idx="1">
                  <c:v>устанавливать аналогии</c:v>
                </c:pt>
                <c:pt idx="2">
                  <c:v>классифицировать</c:v>
                </c:pt>
                <c:pt idx="3">
                  <c:v>логически рассуждать</c:v>
                </c:pt>
                <c:pt idx="4">
                  <c:v>находить причинно-следственные связи</c:v>
                </c:pt>
                <c:pt idx="5">
                  <c:v>делать выводы</c:v>
                </c:pt>
              </c:strCache>
            </c:strRef>
          </c:cat>
          <c:val>
            <c:numRef>
              <c:f>'По школам'!$CQ$40:$CV$40</c:f>
              <c:numCache>
                <c:formatCode>0.00</c:formatCode>
                <c:ptCount val="6"/>
                <c:pt idx="0">
                  <c:v>0.36931818181818343</c:v>
                </c:pt>
                <c:pt idx="1">
                  <c:v>0.10037878787878787</c:v>
                </c:pt>
                <c:pt idx="2">
                  <c:v>0.11363636363636358</c:v>
                </c:pt>
                <c:pt idx="3">
                  <c:v>0.5625</c:v>
                </c:pt>
                <c:pt idx="4">
                  <c:v>0.18750000000000044</c:v>
                </c:pt>
                <c:pt idx="5">
                  <c:v>0.52272727272727271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99232"/>
        <c:axId val="75731456"/>
      </c:barChart>
      <c:catAx>
        <c:axId val="8079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75731456"/>
        <c:crosses val="autoZero"/>
        <c:auto val="1"/>
        <c:lblAlgn val="ctr"/>
        <c:lblOffset val="100"/>
        <c:noMultiLvlLbl val="0"/>
      </c:catAx>
      <c:valAx>
        <c:axId val="75731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Доля </a:t>
                </a:r>
                <a:r>
                  <a:rPr lang="ru-RU" sz="1000" b="1" i="0" u="none" strike="noStrike" baseline="0">
                    <a:effectLst/>
                  </a:rPr>
                  <a:t>респондентов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7840201990851988E-3"/>
              <c:y val="0.2538214708169683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8079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4F9BF-4F43-420B-814B-E3CCF288C67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AEF45-59D8-4662-BF23-4D6F6C130E6D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Отсутствие досугового чтения</a:t>
          </a:r>
        </a:p>
        <a:p>
          <a:pPr algn="ctr"/>
          <a:r>
            <a:rPr lang="ru-RU" dirty="0" smtClean="0">
              <a:solidFill>
                <a:schemeClr val="tx1"/>
              </a:solidFill>
            </a:rPr>
            <a:t>Использование только учебников</a:t>
          </a:r>
        </a:p>
        <a:p>
          <a:pPr algn="ctr"/>
          <a:r>
            <a:rPr lang="ru-RU" dirty="0" smtClean="0">
              <a:solidFill>
                <a:schemeClr val="tx1"/>
              </a:solidFill>
            </a:rPr>
            <a:t>Трудности с математикой</a:t>
          </a:r>
          <a:endParaRPr lang="ru-RU" dirty="0">
            <a:solidFill>
              <a:schemeClr val="tx1"/>
            </a:solidFill>
          </a:endParaRPr>
        </a:p>
      </dgm:t>
    </dgm:pt>
    <dgm:pt modelId="{7906786C-EB76-4A17-8DBF-7D8815868F85}" type="parTrans" cxnId="{C31266BB-723F-407F-BBB3-5868A2FC2882}">
      <dgm:prSet/>
      <dgm:spPr/>
      <dgm:t>
        <a:bodyPr/>
        <a:lstStyle/>
        <a:p>
          <a:endParaRPr lang="ru-RU"/>
        </a:p>
      </dgm:t>
    </dgm:pt>
    <dgm:pt modelId="{7B43A00E-2F90-4675-8C09-87E0C84B8295}" type="sibTrans" cxnId="{C31266BB-723F-407F-BBB3-5868A2FC2882}">
      <dgm:prSet/>
      <dgm:spPr/>
      <dgm:t>
        <a:bodyPr/>
        <a:lstStyle/>
        <a:p>
          <a:endParaRPr lang="ru-RU"/>
        </a:p>
      </dgm:t>
    </dgm:pt>
    <dgm:pt modelId="{06E498F5-09D3-40D9-9A5F-7C3DFDD0F6E6}">
      <dgm:prSet phldrT="[Текст]" custT="1"/>
      <dgm:spPr/>
      <dgm:t>
        <a:bodyPr/>
        <a:lstStyle/>
        <a:p>
          <a:r>
            <a:rPr lang="ru-RU" sz="1800" dirty="0" smtClean="0"/>
            <a:t>Позитивное отношение к чтению</a:t>
          </a:r>
        </a:p>
        <a:p>
          <a:r>
            <a:rPr lang="ru-RU" sz="1800" dirty="0" smtClean="0"/>
            <a:t>Восприятие чтения как легкого, расслабляющего занятия</a:t>
          </a:r>
        </a:p>
        <a:p>
          <a:r>
            <a:rPr lang="ru-RU" sz="1800" dirty="0" smtClean="0"/>
            <a:t>Чтение детективов, повестей, романов</a:t>
          </a:r>
        </a:p>
        <a:p>
          <a:endParaRPr lang="ru-RU" sz="1300" dirty="0" smtClean="0"/>
        </a:p>
        <a:p>
          <a:endParaRPr lang="ru-RU" sz="1300" dirty="0" smtClean="0"/>
        </a:p>
        <a:p>
          <a:endParaRPr lang="ru-RU" sz="1300" dirty="0" smtClean="0"/>
        </a:p>
        <a:p>
          <a:endParaRPr lang="ru-RU" sz="1300" dirty="0"/>
        </a:p>
      </dgm:t>
    </dgm:pt>
    <dgm:pt modelId="{AB07411D-0BBB-4A42-B2E1-42CB49E9A73E}" type="parTrans" cxnId="{38F0AF2F-F88F-4A44-9CAF-F05070556296}">
      <dgm:prSet/>
      <dgm:spPr/>
      <dgm:t>
        <a:bodyPr/>
        <a:lstStyle/>
        <a:p>
          <a:endParaRPr lang="ru-RU"/>
        </a:p>
      </dgm:t>
    </dgm:pt>
    <dgm:pt modelId="{FD51607E-6C6E-4D50-8980-BE146043EF91}" type="sibTrans" cxnId="{38F0AF2F-F88F-4A44-9CAF-F05070556296}">
      <dgm:prSet/>
      <dgm:spPr/>
      <dgm:t>
        <a:bodyPr/>
        <a:lstStyle/>
        <a:p>
          <a:endParaRPr lang="ru-RU"/>
        </a:p>
      </dgm:t>
    </dgm:pt>
    <dgm:pt modelId="{B28205D0-7802-4363-9507-C61DCEAD2C3D}" type="pres">
      <dgm:prSet presAssocID="{5F14F9BF-4F43-420B-814B-E3CCF288C6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9A995-5D3C-4486-BA23-85AE43D73642}" type="pres">
      <dgm:prSet presAssocID="{5F14F9BF-4F43-420B-814B-E3CCF288C67C}" presName="divider" presStyleLbl="fgShp" presStyleIdx="0" presStyleCnt="1" custScaleX="99797" custScaleY="172155" custLinFactNeighborX="-101" custLinFactNeighborY="-2124"/>
      <dgm:spPr>
        <a:solidFill>
          <a:schemeClr val="accent4">
            <a:lumMod val="75000"/>
          </a:schemeClr>
        </a:solidFill>
      </dgm:spPr>
    </dgm:pt>
    <dgm:pt modelId="{E202C13F-20B5-4113-A1C4-BF7D7E13D338}" type="pres">
      <dgm:prSet presAssocID="{510AEF45-59D8-4662-BF23-4D6F6C130E6D}" presName="downArrow" presStyleLbl="node1" presStyleIdx="0" presStyleCnt="2" custAng="21339138" custLinFactNeighborX="-1026" custLinFactNeighborY="457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2DBE67D-8662-431F-B0E6-B5C6493CD7F0}" type="pres">
      <dgm:prSet presAssocID="{510AEF45-59D8-4662-BF23-4D6F6C130E6D}" presName="downArrowText" presStyleLbl="revTx" presStyleIdx="0" presStyleCnt="2" custAng="21350508" custLinFactX="-29779" custLinFactNeighborX="-100000" custLinFactNeighborY="1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E26F-E5BA-48BD-8E7A-6D2C40526DAD}" type="pres">
      <dgm:prSet presAssocID="{06E498F5-09D3-40D9-9A5F-7C3DFDD0F6E6}" presName="upArrow" presStyleLbl="node1" presStyleIdx="1" presStyleCnt="2" custAng="21240878" custScaleY="107217" custLinFactNeighborX="-4793" custLinFactNeighborY="-1909"/>
      <dgm:spPr>
        <a:solidFill>
          <a:schemeClr val="accent5">
            <a:lumMod val="75000"/>
          </a:schemeClr>
        </a:solidFill>
      </dgm:spPr>
    </dgm:pt>
    <dgm:pt modelId="{EAEBDC10-1911-4AF2-BF9C-044C22C002B4}" type="pres">
      <dgm:prSet presAssocID="{06E498F5-09D3-40D9-9A5F-7C3DFDD0F6E6}" presName="upArrowText" presStyleLbl="revTx" presStyleIdx="1" presStyleCnt="2" custAng="21252346" custScaleX="129513" custScaleY="128696" custLinFactX="26308" custLinFactNeighborX="100000" custLinFactNeighborY="9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A2E2C-F4D4-4F64-AE01-710EEE5742D7}" type="presOf" srcId="{510AEF45-59D8-4662-BF23-4D6F6C130E6D}" destId="{62DBE67D-8662-431F-B0E6-B5C6493CD7F0}" srcOrd="0" destOrd="0" presId="urn:microsoft.com/office/officeart/2005/8/layout/arrow3"/>
    <dgm:cxn modelId="{B8C2AD97-FC8F-46B5-B97F-28A9AA61F141}" type="presOf" srcId="{06E498F5-09D3-40D9-9A5F-7C3DFDD0F6E6}" destId="{EAEBDC10-1911-4AF2-BF9C-044C22C002B4}" srcOrd="0" destOrd="0" presId="urn:microsoft.com/office/officeart/2005/8/layout/arrow3"/>
    <dgm:cxn modelId="{E0BC4723-1471-4F22-9818-5067D2B49649}" type="presOf" srcId="{5F14F9BF-4F43-420B-814B-E3CCF288C67C}" destId="{B28205D0-7802-4363-9507-C61DCEAD2C3D}" srcOrd="0" destOrd="0" presId="urn:microsoft.com/office/officeart/2005/8/layout/arrow3"/>
    <dgm:cxn modelId="{C31266BB-723F-407F-BBB3-5868A2FC2882}" srcId="{5F14F9BF-4F43-420B-814B-E3CCF288C67C}" destId="{510AEF45-59D8-4662-BF23-4D6F6C130E6D}" srcOrd="0" destOrd="0" parTransId="{7906786C-EB76-4A17-8DBF-7D8815868F85}" sibTransId="{7B43A00E-2F90-4675-8C09-87E0C84B8295}"/>
    <dgm:cxn modelId="{38F0AF2F-F88F-4A44-9CAF-F05070556296}" srcId="{5F14F9BF-4F43-420B-814B-E3CCF288C67C}" destId="{06E498F5-09D3-40D9-9A5F-7C3DFDD0F6E6}" srcOrd="1" destOrd="0" parTransId="{AB07411D-0BBB-4A42-B2E1-42CB49E9A73E}" sibTransId="{FD51607E-6C6E-4D50-8980-BE146043EF91}"/>
    <dgm:cxn modelId="{21D5DA3E-9965-47C2-82AA-94D54ED9DC92}" type="presParOf" srcId="{B28205D0-7802-4363-9507-C61DCEAD2C3D}" destId="{4309A995-5D3C-4486-BA23-85AE43D73642}" srcOrd="0" destOrd="0" presId="urn:microsoft.com/office/officeart/2005/8/layout/arrow3"/>
    <dgm:cxn modelId="{6C354956-A7BA-4C3D-9E1F-5D8219A73D80}" type="presParOf" srcId="{B28205D0-7802-4363-9507-C61DCEAD2C3D}" destId="{E202C13F-20B5-4113-A1C4-BF7D7E13D338}" srcOrd="1" destOrd="0" presId="urn:microsoft.com/office/officeart/2005/8/layout/arrow3"/>
    <dgm:cxn modelId="{4565B94E-F3DB-4A20-8C84-9EB2F6170935}" type="presParOf" srcId="{B28205D0-7802-4363-9507-C61DCEAD2C3D}" destId="{62DBE67D-8662-431F-B0E6-B5C6493CD7F0}" srcOrd="2" destOrd="0" presId="urn:microsoft.com/office/officeart/2005/8/layout/arrow3"/>
    <dgm:cxn modelId="{6870CD78-083D-49B3-8B71-A1933FDC67A0}" type="presParOf" srcId="{B28205D0-7802-4363-9507-C61DCEAD2C3D}" destId="{5E91E26F-E5BA-48BD-8E7A-6D2C40526DAD}" srcOrd="3" destOrd="0" presId="urn:microsoft.com/office/officeart/2005/8/layout/arrow3"/>
    <dgm:cxn modelId="{A1CAB8C2-7349-42F5-AEB3-64C9E324836C}" type="presParOf" srcId="{B28205D0-7802-4363-9507-C61DCEAD2C3D}" destId="{EAEBDC10-1911-4AF2-BF9C-044C22C002B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9A995-5D3C-4486-BA23-85AE43D73642}">
      <dsp:nvSpPr>
        <dsp:cNvPr id="0" name=""/>
        <dsp:cNvSpPr/>
      </dsp:nvSpPr>
      <dsp:spPr>
        <a:xfrm rot="21300000">
          <a:off x="86604" y="1436867"/>
          <a:ext cx="8952319" cy="2377170"/>
        </a:xfrm>
        <a:prstGeom prst="mathMinus">
          <a:avLst/>
        </a:prstGeom>
        <a:solidFill>
          <a:schemeClr val="accent4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2C13F-20B5-4113-A1C4-BF7D7E13D338}">
      <dsp:nvSpPr>
        <dsp:cNvPr id="0" name=""/>
        <dsp:cNvSpPr/>
      </dsp:nvSpPr>
      <dsp:spPr>
        <a:xfrm rot="21339138">
          <a:off x="1069134" y="276170"/>
          <a:ext cx="2743200" cy="2131436"/>
        </a:xfrm>
        <a:prstGeom prst="downArrow">
          <a:avLst/>
        </a:prstGeom>
        <a:solidFill>
          <a:schemeClr val="accent1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BE67D-8662-431F-B0E6-B5C6493CD7F0}">
      <dsp:nvSpPr>
        <dsp:cNvPr id="0" name=""/>
        <dsp:cNvSpPr/>
      </dsp:nvSpPr>
      <dsp:spPr>
        <a:xfrm rot="21350508">
          <a:off x="1048882" y="319162"/>
          <a:ext cx="2926080" cy="2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Отсутствие досугового чтения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Использование только учебников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Трудности с математикой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048882" y="319162"/>
        <a:ext cx="2926080" cy="2238008"/>
      </dsp:txXfrm>
    </dsp:sp>
    <dsp:sp modelId="{5E91E26F-E5BA-48BD-8E7A-6D2C40526DAD}">
      <dsp:nvSpPr>
        <dsp:cNvPr id="0" name=""/>
        <dsp:cNvSpPr/>
      </dsp:nvSpPr>
      <dsp:spPr>
        <a:xfrm rot="21240878">
          <a:off x="5172038" y="2813123"/>
          <a:ext cx="2743200" cy="2285262"/>
        </a:xfrm>
        <a:prstGeom prst="upArrow">
          <a:avLst/>
        </a:prstGeom>
        <a:solidFill>
          <a:schemeClr val="accent5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BDC10-1911-4AF2-BF9C-044C22C002B4}">
      <dsp:nvSpPr>
        <dsp:cNvPr id="0" name=""/>
        <dsp:cNvSpPr/>
      </dsp:nvSpPr>
      <dsp:spPr>
        <a:xfrm rot="21252346">
          <a:off x="4635686" y="2769473"/>
          <a:ext cx="3789653" cy="288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Позитивное отношение к чтению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Восприятие чтения как легкого, расслабляющего занятия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 детективов, повестей, романов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635686" y="2769473"/>
        <a:ext cx="3789653" cy="288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6357958"/>
            <a:ext cx="6400800" cy="1752600"/>
          </a:xfrm>
        </p:spPr>
        <p:txBody>
          <a:bodyPr/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458200" cy="12223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реализации федерального государственного образовательного стандарта основного общего образования в 8-х классах  образовательных организаций Ярославской области в части метапредметных результатов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554" name="AutoShape 2" descr="Картинки по запросу ребенок с книг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ебенок с книг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ребенок с книг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ребенок с книг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Картинки по запросу ребенок с книг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1441887324_teenagers-students-6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2228866" cy="3714777"/>
          </a:xfrm>
          <a:prstGeom prst="rect">
            <a:avLst/>
          </a:prstGeom>
        </p:spPr>
      </p:pic>
      <p:pic>
        <p:nvPicPr>
          <p:cNvPr id="14" name="Рисунок 13" descr="1441887356_teenagers-students-6-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571744"/>
            <a:ext cx="2117422" cy="3714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8860" y="292893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Результаты теста «Читательская грамотность» и контекстные факторы, влияющие на формирование навыка смыслового чтения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err="1" smtClean="0"/>
              <a:t>Досуговое</a:t>
            </a:r>
            <a:r>
              <a:rPr lang="ru-RU" i="1" dirty="0" smtClean="0"/>
              <a:t> чтение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err="1" smtClean="0"/>
              <a:t>Досуговое</a:t>
            </a:r>
            <a:r>
              <a:rPr lang="ru-RU" i="1" dirty="0" smtClean="0"/>
              <a:t> чтение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643050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smtClean="0"/>
              <a:t>Самооценка познавательных УУД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1628800"/>
          <a:ext cx="89644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Влияние контекстных факторов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268755"/>
          <a:ext cx="9144000" cy="5589246"/>
        </p:xfrm>
        <a:graphic>
          <a:graphicData uri="http://schemas.openxmlformats.org/drawingml/2006/table">
            <a:tbl>
              <a:tblPr/>
              <a:tblGrid>
                <a:gridCol w="3679673"/>
                <a:gridCol w="3679673"/>
                <a:gridCol w="892327"/>
                <a:gridCol w="892327"/>
              </a:tblGrid>
              <a:tr h="1135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Фактор (вопрос)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Вариант ответа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Влияние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Направление влияния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1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Читать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полезно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легко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приятно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расслабляет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Читать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 При подготовке домашнего задания ты пользуешься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только учебниками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словарями, энциклопедиями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интернетом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спрашиваешь у родителей или одноклассников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5. Труднее  всего для тебя сделать домашнее задание по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алгебре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-1,36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6. Ты предпочитаешь читать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детективы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повести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пьесы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1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7. Как часто ты читаешь художественную или познавательную литературу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 не читаю художественную и познавательную литературу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Влияние контекстных факторов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34076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21325936">
            <a:off x="2116138" y="3662256"/>
            <a:ext cx="498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смысловое чтение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Факторный анализ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196752"/>
          <a:ext cx="88924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-214346" y="1268760"/>
          <a:ext cx="98285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-180528" y="1500174"/>
          <a:ext cx="93245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357298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сведения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52536" y="642918"/>
            <a:ext cx="9396536" cy="5688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		</a:t>
            </a:r>
            <a:r>
              <a:rPr lang="ru-RU" sz="1600" dirty="0" smtClean="0">
                <a:latin typeface="Cambria" pitchFamily="18" charset="0"/>
              </a:rPr>
              <a:t>Мониторинг реализации федерального государственного образовательного стандарта основного общего образования (далее – ФГОС ООО) в 8-х классах Ярославской области в части метапредметных результатов проводился с 18 по 25 октября 2017 года согласно приказу департамента образования Ярославской области от 16.10.2017 №326/01-04 (см. Приложение 1) с целью реализации мероприятия 5.1 «Развитие национальной системы независимой оценки качества общего образования через реализацию </a:t>
            </a:r>
            <a:r>
              <a:rPr lang="ru-RU" sz="1600" dirty="0" err="1" smtClean="0">
                <a:latin typeface="Cambria" pitchFamily="18" charset="0"/>
              </a:rPr>
              <a:t>пилотных</a:t>
            </a:r>
            <a:r>
              <a:rPr lang="ru-RU" sz="1600" dirty="0" smtClean="0">
                <a:latin typeface="Cambria" pitchFamily="18" charset="0"/>
              </a:rPr>
              <a:t> региональных проектов и создание национальных механизмов оценка качества» Федеральной целевой программы развития образования на 2016-2020 годы.</a:t>
            </a:r>
          </a:p>
          <a:p>
            <a:pPr algn="just">
              <a:buNone/>
            </a:pPr>
            <a:r>
              <a:rPr lang="ru-RU" sz="1600" dirty="0" smtClean="0">
                <a:latin typeface="Cambria" pitchFamily="18" charset="0"/>
              </a:rPr>
              <a:t>		В процедуре принимали участие 34 образовательных организации Ярославской области (см. приложение к приказу департамента). </a:t>
            </a:r>
          </a:p>
          <a:p>
            <a:pPr algn="just">
              <a:buNone/>
            </a:pPr>
            <a:r>
              <a:rPr lang="ru-RU" sz="1600" dirty="0" smtClean="0">
                <a:latin typeface="Cambria" pitchFamily="18" charset="0"/>
              </a:rPr>
              <a:t>		Инструментарий для проведения мониторинга ФГОС ОО был разработан специалистами </a:t>
            </a:r>
            <a:r>
              <a:rPr lang="ru-RU" sz="1600" dirty="0" err="1" smtClean="0">
                <a:latin typeface="Cambria" pitchFamily="18" charset="0"/>
              </a:rPr>
              <a:t>ЦОиККО</a:t>
            </a:r>
            <a:r>
              <a:rPr lang="ru-RU" sz="1600" dirty="0" smtClean="0">
                <a:latin typeface="Cambria" pitchFamily="18" charset="0"/>
              </a:rPr>
              <a:t> и включает в себя тест «Читательская грамотность»  для 8 класса, а также сопроводительную анкету «Контекстные факторы формирования навыка смыслового чтения» для 8 класса.</a:t>
            </a:r>
          </a:p>
          <a:p>
            <a:pPr algn="just">
              <a:buNone/>
            </a:pPr>
            <a:r>
              <a:rPr lang="ru-RU" sz="1600" dirty="0" smtClean="0">
                <a:latin typeface="Cambria" pitchFamily="18" charset="0"/>
              </a:rPr>
              <a:t>		Тестирование проводилось с помощью АСИОУ (автоматизированной системы информационного обеспечения управления образовательным процессом). Образовательные организации были проинформированы о ходе мониторинга заранее письмом  </a:t>
            </a:r>
            <a:r>
              <a:rPr lang="ru-RU" sz="1600" dirty="0" err="1" smtClean="0">
                <a:latin typeface="Cambria" pitchFamily="18" charset="0"/>
              </a:rPr>
              <a:t>ЦОиККО</a:t>
            </a:r>
            <a:r>
              <a:rPr lang="ru-RU" sz="1600" dirty="0" smtClean="0">
                <a:latin typeface="Cambria" pitchFamily="18" charset="0"/>
              </a:rPr>
              <a:t> от 17.10.2017 №325/01-13, в котором были изложены технические требования к процедуре, а также инструкции для участников (технического специалиста, педагога-ассистента, проверяющего педагога) (см. Приложение 4).  </a:t>
            </a:r>
          </a:p>
          <a:p>
            <a:pPr algn="just">
              <a:buNone/>
            </a:pPr>
            <a:r>
              <a:rPr lang="ru-RU" sz="1600" dirty="0" smtClean="0">
                <a:latin typeface="Cambria" pitchFamily="18" charset="0"/>
              </a:rPr>
              <a:t>		Тестирование длилось 1 час (55 минут на выполнение теста и 5 минут на заполнение анкеты). Итоговый балльный результат каждого обучающегося складывается из автоматически рассчитанных баллов за ответы на вопросы с вариантами ответа, а также из балльных </a:t>
            </a:r>
            <a:r>
              <a:rPr lang="ru-RU" sz="1600" dirty="0" err="1" smtClean="0">
                <a:latin typeface="Cambria" pitchFamily="18" charset="0"/>
              </a:rPr>
              <a:t>оценок,выставленных</a:t>
            </a:r>
            <a:r>
              <a:rPr lang="ru-RU" sz="1600" dirty="0" smtClean="0">
                <a:latin typeface="Cambria" pitchFamily="18" charset="0"/>
              </a:rPr>
              <a:t> проверяющим педагогом за открытые вопросы. </a:t>
            </a:r>
          </a:p>
          <a:p>
            <a:endParaRPr lang="ru-RU" sz="1600" dirty="0" smtClean="0">
              <a:latin typeface="Cambria" pitchFamily="18" charset="0"/>
            </a:endParaRPr>
          </a:p>
          <a:p>
            <a:pPr>
              <a:buNone/>
            </a:pPr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620688"/>
          </a:xfrm>
        </p:spPr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758952"/>
          <a:ext cx="9144000" cy="5971355"/>
        </p:xfrm>
        <a:graphic>
          <a:graphicData uri="http://schemas.openxmlformats.org/drawingml/2006/table">
            <a:tbl>
              <a:tblPr/>
              <a:tblGrid>
                <a:gridCol w="3350308"/>
                <a:gridCol w="3350308"/>
                <a:gridCol w="618034"/>
                <a:gridCol w="618034"/>
                <a:gridCol w="603658"/>
                <a:gridCol w="603658"/>
              </a:tblGrid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23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Читать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полезно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необходимо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легко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приятно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расслабляет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читать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В Интернете ты обычно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читаешь новости, интернет-СМИ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ищешь ответы на интересующие меня вопросы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только проверяешь почту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сидишь в социальных сетях, переписываешься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смотришь видео или слушаешь музыку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играешь в онлайн-игры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-0,67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пользуешься только мобильными приложениями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-0,87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3. При подготовке домашнего задания ты пользуешься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только учебниками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словарями, энциклопедиями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интернетом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спрашиваешь у родителей или одноклассников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В учебной деятельности тебе больше всего нравится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читать тексты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делать презентации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рисовать схемы, графики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решать задачи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отвечать у доски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проводить опыты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писать сочинения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ru-RU" b="1" dirty="0" smtClean="0"/>
              <a:t>Мальчики и девочки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836713"/>
          <a:ext cx="9144000" cy="6021293"/>
        </p:xfrm>
        <a:graphic>
          <a:graphicData uri="http://schemas.openxmlformats.org/drawingml/2006/table">
            <a:tbl>
              <a:tblPr/>
              <a:tblGrid>
                <a:gridCol w="3350307"/>
                <a:gridCol w="3350307"/>
                <a:gridCol w="618033"/>
                <a:gridCol w="618033"/>
                <a:gridCol w="603660"/>
                <a:gridCol w="603660"/>
              </a:tblGrid>
              <a:tr h="30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5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 Труднее  всего для тебя сделать домашнее задание по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литературе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биологии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алгебре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-1,93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6. Ты предпочитаешь читать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детективы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повести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пьесы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короткие рассказы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романы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стихи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энциклопедии, справочники, обучающие ресурсы в интернете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фанфикшен в интернете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комиксы, манга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7. Как часто ты читаешь художественную или познавательную литературу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несколько книг в неделю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несколько книг в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несколько книг в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 не читаю художественную и познавательную литературу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-2,31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8. Что из этого получается у тебя лучше всего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обобщать информацию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устанавливать аналогии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классифицировать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логически рассуждать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находить причинно-следственные связи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делать выводы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-0,73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97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влияния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260647"/>
          <a:ext cx="8784975" cy="619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7"/>
              </a:tblGrid>
              <a:tr h="139899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МАЛЬЧИКИ</a:t>
                      </a:r>
                      <a:endParaRPr lang="ru-RU" sz="4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ДЕВОЧКИ</a:t>
                      </a:r>
                      <a:endParaRPr lang="ru-RU" sz="4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2023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считают</a:t>
                      </a:r>
                      <a:r>
                        <a:rPr lang="ru-RU" sz="2400" i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чтение обязательным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latin typeface="Cambria" pitchFamily="18" charset="0"/>
                        </a:rPr>
                        <a:t>считают чтение приятным</a:t>
                      </a:r>
                      <a:r>
                        <a:rPr lang="ru-RU" sz="2400" i="0" baseline="0" dirty="0" smtClean="0">
                          <a:latin typeface="Cambria" pitchFamily="18" charset="0"/>
                        </a:rPr>
                        <a:t> и расслабляющим</a:t>
                      </a:r>
                      <a:endParaRPr lang="ru-RU" sz="2400" i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14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интересуются</a:t>
                      </a:r>
                      <a:r>
                        <a:rPr lang="ru-RU" sz="2400" i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научно-справочной литературой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400" i="0" dirty="0" smtClean="0">
                          <a:latin typeface="Cambria" pitchFamily="18" charset="0"/>
                        </a:rPr>
                        <a:t>интересуются художественной литературой</a:t>
                      </a:r>
                      <a:endParaRPr lang="ru-RU" sz="2400" i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2498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умеют решать задачи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latin typeface="Cambria" pitchFamily="18" charset="0"/>
                        </a:rPr>
                        <a:t>умеют писать сочинения</a:t>
                      </a:r>
                      <a:endParaRPr lang="ru-RU" sz="2400" i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602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умеют находить причинно-следственные</a:t>
                      </a:r>
                      <a:r>
                        <a:rPr lang="ru-RU" sz="2400" i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связи в тексте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ru-RU" sz="2400" i="0" dirty="0" smtClean="0">
                          <a:latin typeface="Cambria" pitchFamily="18" charset="0"/>
                        </a:rPr>
                        <a:t>умеют делать выводы из прочитанного</a:t>
                      </a:r>
                      <a:endParaRPr lang="ru-RU" sz="2400" i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МОУ «Лицей №86»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640960" cy="47822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МОУ «Лицей №86»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251520" y="1600200"/>
          <a:ext cx="889248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69269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503920" cy="4572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Cambria" pitchFamily="18" charset="0"/>
              </a:rPr>
              <a:t>Общий результат мониторинга ФГОС ООО в 8-х классах Ярославской области по тесту «Читательская грамотность» можно охарактеризовать как средний. </a:t>
            </a:r>
          </a:p>
          <a:p>
            <a:pPr algn="just"/>
            <a:r>
              <a:rPr lang="ru-RU" sz="1600" dirty="0" smtClean="0">
                <a:latin typeface="Cambria" pitchFamily="18" charset="0"/>
              </a:rPr>
              <a:t>Исследование контекстных факторов показало, что на процесс формирования навыка смыслового чтения влияют не только учебно-методические приёмы и методики, применяемые в предметном преподавании для формирования метапредметных навыков, но и многие другие внешние условия. Можно утверждать, что на развитие читательской грамотности обязательно позитивно повлияет создание у обучающихся образа чтения как занятия </a:t>
            </a:r>
            <a:r>
              <a:rPr lang="ru-RU" sz="1600" i="1" dirty="0" smtClean="0">
                <a:latin typeface="Cambria" pitchFamily="18" charset="0"/>
              </a:rPr>
              <a:t>приятного, доставляющего удовольствие, </a:t>
            </a:r>
            <a:r>
              <a:rPr lang="ru-RU" sz="1600" i="1" dirty="0" err="1" smtClean="0">
                <a:latin typeface="Cambria" pitchFamily="18" charset="0"/>
              </a:rPr>
              <a:t>непринудительного</a:t>
            </a:r>
            <a:r>
              <a:rPr lang="ru-RU" sz="1600" dirty="0" smtClean="0">
                <a:latin typeface="Cambria" pitchFamily="18" charset="0"/>
              </a:rPr>
              <a:t>, а также обучение грамотной работе по поиску и использованию информации из интернета. </a:t>
            </a:r>
          </a:p>
          <a:p>
            <a:pPr algn="just"/>
            <a:r>
              <a:rPr lang="ru-RU" sz="1600" dirty="0" smtClean="0">
                <a:latin typeface="Cambria" pitchFamily="18" charset="0"/>
              </a:rPr>
              <a:t>Также мониторинг контекстных факторов показывает, что у девочек и мальчиков, обучающихся в 8-х классах, есть свои слабые и сильные стороны в контексте смыслового чтения. Девочки сталкиваются с трудностями при работе с текстами задач; мальчики –  при написании сочинений. Для компенсации этих умений к каждой </a:t>
            </a:r>
            <a:r>
              <a:rPr lang="ru-RU" sz="1600" dirty="0" err="1" smtClean="0">
                <a:latin typeface="Cambria" pitchFamily="18" charset="0"/>
              </a:rPr>
              <a:t>гендерной</a:t>
            </a:r>
            <a:r>
              <a:rPr lang="ru-RU" sz="1600" dirty="0" smtClean="0">
                <a:latin typeface="Cambria" pitchFamily="18" charset="0"/>
              </a:rPr>
              <a:t> группе необходим свой подход, при этом подход к мальчикам найти несколько проще, потому что они больше подвержены влиянию средовых факторов. </a:t>
            </a:r>
          </a:p>
          <a:p>
            <a:pPr algn="just"/>
            <a:r>
              <a:rPr lang="ru-RU" sz="1600" dirty="0" smtClean="0">
                <a:latin typeface="Cambria" pitchFamily="18" charset="0"/>
              </a:rPr>
              <a:t>Грамотное использование педагогами таких контекстных факторов, как </a:t>
            </a:r>
            <a:r>
              <a:rPr lang="ru-RU" sz="1600" dirty="0" err="1" smtClean="0">
                <a:latin typeface="Cambria" pitchFamily="18" charset="0"/>
              </a:rPr>
              <a:t>досуговое</a:t>
            </a:r>
            <a:r>
              <a:rPr lang="ru-RU" sz="1600" dirty="0" smtClean="0">
                <a:latin typeface="Cambria" pitchFamily="18" charset="0"/>
              </a:rPr>
              <a:t> чтение, самооценка обучающимися познавательных УУД, правильно подобранные виды учебной деятельности, может значительно повысить уровень </a:t>
            </a:r>
            <a:r>
              <a:rPr lang="ru-RU" sz="1600" dirty="0" err="1" smtClean="0">
                <a:latin typeface="Cambria" pitchFamily="18" charset="0"/>
              </a:rPr>
              <a:t>сформированности</a:t>
            </a:r>
            <a:r>
              <a:rPr lang="ru-RU" sz="1600" dirty="0" smtClean="0">
                <a:latin typeface="Cambria" pitchFamily="18" charset="0"/>
              </a:rPr>
              <a:t> навыка смыслового чтения. </a:t>
            </a:r>
          </a:p>
          <a:p>
            <a:pPr algn="just"/>
            <a:r>
              <a:rPr lang="ru-RU" sz="1600" dirty="0" smtClean="0">
                <a:latin typeface="Cambria" pitchFamily="18" charset="0"/>
              </a:rPr>
              <a:t>На  формирование навыка смыслового чтения также оказывает влияние множество  </a:t>
            </a:r>
            <a:r>
              <a:rPr lang="ru-RU" sz="1600" dirty="0" err="1" smtClean="0">
                <a:latin typeface="Cambria" pitchFamily="18" charset="0"/>
              </a:rPr>
              <a:t>социокультурных</a:t>
            </a:r>
            <a:r>
              <a:rPr lang="ru-RU" sz="1600" dirty="0" smtClean="0">
                <a:latin typeface="Cambria" pitchFamily="18" charset="0"/>
              </a:rPr>
              <a:t> факторы (высшее образование у родителей, наличие дома книг,  наличие библиотеки), а также многие другие средовые факторы, но они не поддаются контролю со стороны школы. </a:t>
            </a:r>
          </a:p>
          <a:p>
            <a:pPr algn="just"/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96540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Общий рейтинг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476671"/>
          <a:ext cx="8784976" cy="6419306"/>
        </p:xfrm>
        <a:graphic>
          <a:graphicData uri="http://schemas.openxmlformats.org/drawingml/2006/table">
            <a:tbl>
              <a:tblPr/>
              <a:tblGrid>
                <a:gridCol w="8023288"/>
                <a:gridCol w="761688"/>
              </a:tblGrid>
              <a:tr h="360041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Балл за тест</a:t>
                      </a:r>
                    </a:p>
                  </a:txBody>
                  <a:tcPr marL="4517" marR="4517" marT="4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6,40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16C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12,49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12,67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5,96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14,29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15,55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18,92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17F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11,46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22,88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15,78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16,74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16,19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14,53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7,43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16,13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14,82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3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12,62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9,33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15,78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6,00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19,20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13,07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10,81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13,11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11,90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14,00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13,20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6,75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76D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12,77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XXXXXXXXXXXXXXXXXXXXXXXXXXXXXXXXXX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10,79</a:t>
                      </a:r>
                    </a:p>
                  </a:txBody>
                  <a:tcPr marL="4517" marR="4517" marT="4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</a:tr>
              <a:tr h="19568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17" marR="4517" marT="4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12,82</a:t>
                      </a:r>
                    </a:p>
                  </a:txBody>
                  <a:tcPr marL="4517" marR="4517" marT="45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</a:t>
            </a:r>
            <a:r>
              <a:rPr lang="ru-RU" b="1" dirty="0" err="1" smtClean="0"/>
              <a:t>сформированности</a:t>
            </a:r>
            <a:r>
              <a:rPr lang="ru-RU" b="1" dirty="0" smtClean="0"/>
              <a:t> читательских умений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55679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по уровням </a:t>
            </a:r>
            <a:r>
              <a:rPr lang="en-US" b="1" dirty="0" smtClean="0"/>
              <a:t>SOLO-</a:t>
            </a:r>
            <a:r>
              <a:rPr lang="ru-RU" b="1" dirty="0" smtClean="0"/>
              <a:t>таксономии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892480" cy="532859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124744"/>
          <a:ext cx="8280919" cy="596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smtClean="0"/>
              <a:t>Отношение к чтению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500174"/>
          <a:ext cx="853418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smtClean="0"/>
              <a:t>Интернет-активность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628800"/>
          <a:ext cx="867762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smtClean="0"/>
              <a:t>Ресурсы для самостоятельной учебной деятельности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70080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Контекстные факторы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86800" cy="4955381"/>
          </a:xfrm>
        </p:spPr>
        <p:txBody>
          <a:bodyPr/>
          <a:lstStyle/>
          <a:p>
            <a:pPr marL="342900" lvl="1" indent="-342900">
              <a:buNone/>
            </a:pPr>
            <a:r>
              <a:rPr lang="ru-RU" i="1" dirty="0" smtClean="0"/>
              <a:t>Виды деятельности в учебном процессе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1700808"/>
          <a:ext cx="8964488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293</TotalTime>
  <Words>1035</Words>
  <Application>Microsoft Office PowerPoint</Application>
  <PresentationFormat>Экран (4:3)</PresentationFormat>
  <Paragraphs>458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Мониторинг реализации федерального государственного образовательного стандарта основного общего образования в 8-х классах  образовательных организаций Ярославской области в части метапредметных результатов </vt:lpstr>
      <vt:lpstr>Основные сведения  </vt:lpstr>
      <vt:lpstr>Общий рейтинг </vt:lpstr>
      <vt:lpstr>Уровень сформированности читательских умений</vt:lpstr>
      <vt:lpstr>Результаты по уровням SOLO-таксономии</vt:lpstr>
      <vt:lpstr>Контекстные факторы</vt:lpstr>
      <vt:lpstr>Контекстные факторы</vt:lpstr>
      <vt:lpstr>Контекстные факторы</vt:lpstr>
      <vt:lpstr>Контекстные факторы</vt:lpstr>
      <vt:lpstr>Контекстные факторы</vt:lpstr>
      <vt:lpstr>Контекстные факторы</vt:lpstr>
      <vt:lpstr>Контекстные факторы</vt:lpstr>
      <vt:lpstr>Влияние контекстных факторов</vt:lpstr>
      <vt:lpstr>Влияние контекстных факторов</vt:lpstr>
      <vt:lpstr>Факторный анализ</vt:lpstr>
      <vt:lpstr>Мальчики и девочки</vt:lpstr>
      <vt:lpstr>Мальчики и девочки</vt:lpstr>
      <vt:lpstr>Мальчики и девочки</vt:lpstr>
      <vt:lpstr>Мальчики и девочки</vt:lpstr>
      <vt:lpstr>Мальчики и девочки</vt:lpstr>
      <vt:lpstr>Мальчики и девочки</vt:lpstr>
      <vt:lpstr>Презентация PowerPoint</vt:lpstr>
      <vt:lpstr>МОУ «Лицей №86» </vt:lpstr>
      <vt:lpstr>МОУ «Лицей №86»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реализации федерального государственного образовательного стандарта основного общего образования в 8-х классах  образовательных организаций Ярославской области в части метапредметных результатов</dc:title>
  <dc:creator>User</dc:creator>
  <cp:lastModifiedBy>Серова Надежда Леонидовна</cp:lastModifiedBy>
  <cp:revision>41</cp:revision>
  <dcterms:created xsi:type="dcterms:W3CDTF">2018-02-05T10:20:13Z</dcterms:created>
  <dcterms:modified xsi:type="dcterms:W3CDTF">2018-02-16T12:12:34Z</dcterms:modified>
</cp:coreProperties>
</file>