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1" r:id="rId2"/>
    <p:sldId id="486" r:id="rId3"/>
    <p:sldId id="487" r:id="rId4"/>
    <p:sldId id="488" r:id="rId5"/>
    <p:sldId id="489" r:id="rId6"/>
    <p:sldId id="490" r:id="rId7"/>
    <p:sldId id="491" r:id="rId8"/>
    <p:sldId id="492" r:id="rId9"/>
    <p:sldId id="495" r:id="rId10"/>
    <p:sldId id="497" r:id="rId11"/>
    <p:sldId id="498" r:id="rId12"/>
    <p:sldId id="494" r:id="rId13"/>
    <p:sldId id="457" r:id="rId14"/>
    <p:sldId id="458" r:id="rId15"/>
    <p:sldId id="480" r:id="rId16"/>
    <p:sldId id="462" r:id="rId17"/>
    <p:sldId id="477" r:id="rId18"/>
    <p:sldId id="478" r:id="rId19"/>
    <p:sldId id="340" r:id="rId20"/>
    <p:sldId id="353" r:id="rId21"/>
    <p:sldId id="377" r:id="rId22"/>
    <p:sldId id="496" r:id="rId23"/>
    <p:sldId id="394" r:id="rId2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CC"/>
    <a:srgbClr val="3333CC"/>
    <a:srgbClr val="00CC00"/>
    <a:srgbClr val="0000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3" autoAdjust="0"/>
  </p:normalViewPr>
  <p:slideViewPr>
    <p:cSldViewPr>
      <p:cViewPr varScale="1">
        <p:scale>
          <a:sx n="144" d="100"/>
          <a:sy n="144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096BCFB-AFDE-4A32-AB6F-4D871B3C9E8D}" type="datetimeFigureOut">
              <a:rPr lang="ru-RU"/>
              <a:pPr/>
              <a:t>27.04.2020</a:t>
            </a:fld>
            <a:endParaRPr lang="ru-RU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C16822-F229-40D7-B5BB-1B7B80559D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768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E50251-3460-4888-BD2D-CCAED85DA46C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FF0CF09-D75C-47A1-A282-0ADF4D3EA9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7940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2D23B1-6258-4409-AC65-5F9BDB3C9F56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58BC83-C8A1-48C6-A1C1-468FCB1F8B9A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D993A0-00AA-4442-811F-E607AE011C40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143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788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005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1"/>
            <a:ext cx="8534400" cy="2994422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1303594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082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810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32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300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142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799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628384" cy="3600399"/>
          </a:xfrm>
        </p:spPr>
        <p:txBody>
          <a:bodyPr/>
          <a:lstStyle/>
          <a:p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Правила заполнения </a:t>
            </a:r>
            <a:b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форм ППЭ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4299942"/>
            <a:ext cx="5187950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1920" cy="523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427984" y="195486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Список участников экзамена образовательной организации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ППЭ-06-01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851670"/>
            <a:ext cx="1584177" cy="792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форма ППЭ-06-01 заполнена</a:t>
            </a:r>
            <a:endParaRPr lang="ru-RU" sz="18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9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19548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Список участников экзамена в ППЭ по алфавиту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ППЭ-06-02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851920" cy="52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1851670"/>
            <a:ext cx="1584177" cy="792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форма ППЭ-06-02 заполнена</a:t>
            </a:r>
            <a:endParaRPr lang="ru-RU" sz="18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10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4"/>
          <p:cNvSpPr>
            <a:spLocks noGrp="1"/>
          </p:cNvSpPr>
          <p:nvPr>
            <p:ph type="ctrTitle"/>
          </p:nvPr>
        </p:nvSpPr>
        <p:spPr>
          <a:xfrm>
            <a:off x="827584" y="411510"/>
            <a:ext cx="7628384" cy="3600399"/>
          </a:xfrm>
        </p:spPr>
        <p:txBody>
          <a:bodyPr/>
          <a:lstStyle/>
          <a:p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Правила заполнения </a:t>
            </a:r>
            <a:b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форм ППЭ в ППЭ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07904" y="4299942"/>
            <a:ext cx="5187950" cy="59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Смирнова Татьяна Александровна,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kern="0" dirty="0">
                <a:solidFill>
                  <a:srgbClr val="0000CC"/>
                </a:solidFill>
                <a:latin typeface="Cambria" pitchFamily="18" charset="0"/>
                <a:cs typeface="Arial" pitchFamily="34" charset="0"/>
              </a:rPr>
              <a:t>главный специалист ГУ ЯО ЦОиККО</a:t>
            </a:r>
          </a:p>
        </p:txBody>
      </p:sp>
    </p:spTree>
    <p:extLst>
      <p:ext uri="{BB962C8B-B14F-4D97-AF65-F5344CB8AC3E}">
        <p14:creationId xmlns="" xmlns:p14="http://schemas.microsoft.com/office/powerpoint/2010/main" val="7112680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95936" cy="52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7984" y="195486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Апелляция о нарушении установленного порядка проведения ГИА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ППЭ-02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при наличии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851670"/>
            <a:ext cx="1584177" cy="4320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ЗАПОЛНИТЬ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 flipV="1">
            <a:off x="2411760" y="-236562"/>
            <a:ext cx="216024" cy="1080120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 flipV="1">
            <a:off x="1485925" y="2849513"/>
            <a:ext cx="987574" cy="3600400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7984" y="195486"/>
            <a:ext cx="45365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Протокол рассмотрения апелляции о нарушении установленного порядка проведения ГИА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ППЭ-03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при наличии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95936" cy="524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6200000" flipV="1">
            <a:off x="1421904" y="1653902"/>
            <a:ext cx="1080120" cy="3923928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 flipV="1">
            <a:off x="2411760" y="-164554"/>
            <a:ext cx="216024" cy="1224136"/>
          </a:xfrm>
          <a:prstGeom prst="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427734"/>
            <a:ext cx="1584177" cy="4320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ЗАПОЛНИТЬ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Список работников ППЭ и общественных наблюдателей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ППЭ-07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84368" y="1131591"/>
            <a:ext cx="1259632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Резерв организаторов </a:t>
            </a:r>
          </a:p>
          <a:p>
            <a:pPr algn="ctr">
              <a:defRPr/>
            </a:pPr>
            <a:r>
              <a:rPr lang="ru-RU" sz="1100" b="1" i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в аудитории</a:t>
            </a:r>
          </a:p>
          <a:p>
            <a:pPr algn="ctr">
              <a:defRPr/>
            </a:pPr>
            <a:r>
              <a:rPr lang="ru-RU" sz="1100" b="1" i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№ в аудитории - не распределен</a:t>
            </a:r>
            <a:endParaRPr lang="ru-RU" sz="1100" b="1" i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921429" y="771550"/>
            <a:ext cx="1584176" cy="504055"/>
            <a:chOff x="-64297" y="-244140"/>
            <a:chExt cx="1299216" cy="1611899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64297" y="-244140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-64297" y="-172131"/>
              <a:ext cx="1295118" cy="1350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проверяет  явку членов ГЭК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923928" y="1347614"/>
            <a:ext cx="1584176" cy="864096"/>
            <a:chOff x="-64297" y="-244140"/>
            <a:chExt cx="1299216" cy="179099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64297" y="-244140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-64297" y="-172135"/>
              <a:ext cx="1295118" cy="1718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проверяет  явку организаторов в аудитории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24128" y="1347614"/>
            <a:ext cx="2016224" cy="720080"/>
            <a:chOff x="-64297" y="-244140"/>
            <a:chExt cx="1299216" cy="1611899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-64297" y="-244140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-64297" y="-172131"/>
              <a:ext cx="1295118" cy="1350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назначает ответственных организаторов в аудиториях</a:t>
              </a:r>
            </a:p>
            <a:p>
              <a:pPr lvl="0" algn="ctr"/>
              <a:r>
                <a:rPr lang="ru-RU" sz="1200" dirty="0" smtClean="0">
                  <a:solidFill>
                    <a:srgbClr val="0000CC"/>
                  </a:solidFill>
                  <a:latin typeface="Cambria" pitchFamily="18" charset="0"/>
                  <a:cs typeface="Arial" pitchFamily="34" charset="0"/>
                </a:rPr>
                <a:t>(</a:t>
              </a:r>
              <a:r>
                <a:rPr lang="ru-RU" sz="1200" b="1" dirty="0" smtClean="0">
                  <a:solidFill>
                    <a:srgbClr val="0000CC"/>
                  </a:solidFill>
                  <a:latin typeface="Cambria" pitchFamily="18" charset="0"/>
                  <a:cs typeface="Arial" pitchFamily="34" charset="0"/>
                </a:rPr>
                <a:t>метка</a:t>
              </a:r>
              <a:r>
                <a:rPr lang="ru-RU" sz="1200" dirty="0" smtClean="0">
                  <a:solidFill>
                    <a:srgbClr val="0000CC"/>
                  </a:solidFill>
                  <a:latin typeface="Cambria" pitchFamily="18" charset="0"/>
                  <a:cs typeface="Arial" pitchFamily="34" charset="0"/>
                </a:rPr>
                <a:t> – </a:t>
              </a:r>
              <a:r>
                <a:rPr lang="en-US" sz="1200" b="1" dirty="0" smtClean="0">
                  <a:solidFill>
                    <a:srgbClr val="0000CC"/>
                  </a:solidFill>
                  <a:latin typeface="Cambria" pitchFamily="18" charset="0"/>
                  <a:cs typeface="Arial" pitchFamily="34" charset="0"/>
                </a:rPr>
                <a:t>X</a:t>
              </a:r>
              <a:r>
                <a:rPr lang="ru-RU" sz="1200" dirty="0" smtClean="0">
                  <a:solidFill>
                    <a:srgbClr val="0000CC"/>
                  </a:solidFill>
                  <a:latin typeface="Cambria" pitchFamily="18" charset="0"/>
                  <a:cs typeface="Arial" pitchFamily="34" charset="0"/>
                </a:rPr>
                <a:t>)</a:t>
              </a:r>
              <a:endParaRPr lang="ru-RU" sz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23928" y="2283718"/>
            <a:ext cx="1584176" cy="648072"/>
            <a:chOff x="-64297" y="-97604"/>
            <a:chExt cx="1299216" cy="161189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64297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-64297" y="-97604"/>
              <a:ext cx="1295118" cy="1611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проверяет  явку организаторов вне аудитории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5724128" y="2283718"/>
            <a:ext cx="2016224" cy="792088"/>
            <a:chOff x="-64297" y="-97604"/>
            <a:chExt cx="1299216" cy="161189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64297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-64297" y="48932"/>
              <a:ext cx="1295118" cy="11291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определяет роль организаторов вне аудитории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23928" y="3075806"/>
            <a:ext cx="1584176" cy="648072"/>
            <a:chOff x="-64297" y="-97604"/>
            <a:chExt cx="1299216" cy="161189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-64297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-64297" y="-97604"/>
              <a:ext cx="1295118" cy="1611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вписывает  номер аудитории -ассистент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23928" y="3867894"/>
            <a:ext cx="1584176" cy="936104"/>
            <a:chOff x="-64297" y="-97604"/>
            <a:chExt cx="1299216" cy="161189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-64297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-64297" y="-97604"/>
              <a:ext cx="1295118" cy="1611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вписывает номер аудитории  -технические специалисты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152" y="3291830"/>
            <a:ext cx="1584176" cy="792088"/>
            <a:chOff x="-64297" y="-97604"/>
            <a:chExt cx="1299216" cy="161189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-64297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-64297" y="-97604"/>
              <a:ext cx="1295118" cy="1611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медицинские работники -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940152" y="4227934"/>
            <a:ext cx="1584176" cy="792088"/>
            <a:chOff x="-64297" y="-97604"/>
            <a:chExt cx="1299216" cy="1611899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-64297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/>
            <p:cNvSpPr/>
            <p:nvPr/>
          </p:nvSpPr>
          <p:spPr>
            <a:xfrm>
              <a:off x="-64297" y="-97604"/>
              <a:ext cx="1295118" cy="1611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2060"/>
                  </a:solidFill>
                  <a:latin typeface="Cambria" pitchFamily="18" charset="0"/>
                </a:rPr>
                <a:t>общественные наблюдатели -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(</a:t>
              </a: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подпись</a:t>
              </a:r>
              <a:r>
                <a:rPr lang="ru-RU" sz="1200" kern="1200" dirty="0" smtClean="0">
                  <a:solidFill>
                    <a:srgbClr val="0000CC"/>
                  </a:solidFill>
                  <a:latin typeface="Cambria" pitchFamily="18" charset="0"/>
                </a:rPr>
                <a:t>)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884368" y="3075806"/>
            <a:ext cx="1080120" cy="792088"/>
            <a:chOff x="195546" y="-97604"/>
            <a:chExt cx="1299216" cy="1611899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195546" y="-97604"/>
              <a:ext cx="1299216" cy="161189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282160" y="-97604"/>
              <a:ext cx="1125987" cy="16118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>
                  <a:solidFill>
                    <a:srgbClr val="0000CC"/>
                  </a:solidFill>
                  <a:latin typeface="Cambria" pitchFamily="18" charset="0"/>
                </a:rPr>
                <a:t>неявка работника - ППЭ-19</a:t>
              </a:r>
              <a:endParaRPr lang="ru-RU" sz="1200" kern="1200" dirty="0">
                <a:solidFill>
                  <a:srgbClr val="0000CC"/>
                </a:solidFill>
                <a:latin typeface="Cambria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" y="31218"/>
            <a:ext cx="3268533" cy="32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" y="3285563"/>
            <a:ext cx="3255662" cy="196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19548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Отчет члена ГЭК о проведении экзамена в ППЭ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ППЭ-10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23928" cy="52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23928" y="2931790"/>
            <a:ext cx="4464496" cy="13681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ОБЯЗАТЕЛЬНО ЗАПОЛНИТЬ, 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если нарушен порядок проведения  ГИА, установленный </a:t>
            </a:r>
            <a:r>
              <a:rPr lang="ru-RU" sz="1800" b="1" i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пунктом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??? </a:t>
            </a:r>
            <a:r>
              <a:rPr lang="ru-RU" sz="1800" b="1" i="1" u="sng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УКАЗАТЬ ПУНКТ</a:t>
            </a:r>
            <a:r>
              <a:rPr lang="ru-RU" sz="1800" b="1" i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 Порядка  </a:t>
            </a:r>
            <a:endParaRPr lang="ru-RU" sz="1800" b="1" i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6200000" flipV="1">
            <a:off x="1565920" y="2301974"/>
            <a:ext cx="792088" cy="392392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785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108520" y="1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Сводная ведомость учета участников  и использования ЭМ в ППЭ (ППЭ-13-02-МАШ)</a:t>
            </a:r>
            <a:endParaRPr lang="ru-RU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1510"/>
            <a:ext cx="9143999" cy="4731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6200000" flipV="1">
            <a:off x="2447764" y="-1136662"/>
            <a:ext cx="792088" cy="5328592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1203598"/>
            <a:ext cx="609600" cy="171450"/>
          </a:xfrm>
          <a:prstGeom prst="rect">
            <a:avLst/>
          </a:prstGeom>
          <a:ln w="19050">
            <a:solidFill>
              <a:srgbClr val="CC66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900" b="1" dirty="0">
                <a:solidFill>
                  <a:srgbClr val="0033CC"/>
                </a:solidFill>
                <a:latin typeface="Cambria" pitchFamily="18" charset="0"/>
                <a:cs typeface="Arial" charset="0"/>
              </a:rPr>
              <a:t>по факту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059582"/>
            <a:ext cx="792088" cy="315466"/>
          </a:xfrm>
          <a:prstGeom prst="rect">
            <a:avLst/>
          </a:prstGeom>
          <a:ln w="19050">
            <a:solidFill>
              <a:srgbClr val="CC66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>
              <a:defRPr/>
            </a:pPr>
            <a:r>
              <a:rPr lang="ru-RU" sz="900" b="1" dirty="0" smtClean="0">
                <a:solidFill>
                  <a:srgbClr val="0033CC"/>
                </a:solidFill>
                <a:latin typeface="Cambria" pitchFamily="18" charset="0"/>
                <a:cs typeface="Arial" charset="0"/>
              </a:rPr>
              <a:t>Бумажная технология</a:t>
            </a:r>
            <a:endParaRPr lang="ru-RU" sz="900" b="1" dirty="0">
              <a:solidFill>
                <a:srgbClr val="0033CC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6200000" flipV="1">
            <a:off x="6660232" y="987574"/>
            <a:ext cx="792088" cy="1080120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2787774"/>
            <a:ext cx="4559424" cy="720080"/>
          </a:xfrm>
          <a:prstGeom prst="rect">
            <a:avLst/>
          </a:prstGeom>
          <a:ln w="28575">
            <a:solidFill>
              <a:srgbClr val="CC66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заполнено </a:t>
            </a:r>
            <a:r>
              <a:rPr lang="ru-RU" sz="1800" b="1" dirty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в случае использования ЭМ, доставленных по </a:t>
            </a:r>
            <a:r>
              <a:rPr lang="ru-RU" sz="18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сети Интернет</a:t>
            </a:r>
            <a:endParaRPr lang="ru-RU" sz="1800" b="1" dirty="0">
              <a:solidFill>
                <a:srgbClr val="0000CC"/>
              </a:solidFill>
              <a:latin typeface="Cambria" pitchFamily="18" charset="0"/>
              <a:cs typeface="Arial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5508104" y="1923678"/>
            <a:ext cx="720080" cy="864096"/>
          </a:xfrm>
          <a:prstGeom prst="straightConnector1">
            <a:avLst/>
          </a:prstGeom>
          <a:ln>
            <a:solidFill>
              <a:srgbClr val="CC66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228184" y="1923678"/>
            <a:ext cx="288032" cy="864096"/>
          </a:xfrm>
          <a:prstGeom prst="straightConnector1">
            <a:avLst/>
          </a:prstGeom>
          <a:ln>
            <a:solidFill>
              <a:srgbClr val="CC66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580112" y="1707654"/>
            <a:ext cx="841375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40352" y="1707654"/>
            <a:ext cx="1008112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804248" y="1995686"/>
            <a:ext cx="2088232" cy="504056"/>
          </a:xfrm>
          <a:prstGeom prst="rect">
            <a:avLst/>
          </a:prstGeom>
          <a:ln w="28575">
            <a:solidFill>
              <a:srgbClr val="CC66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ЗАПОЛНИТЬ  5, 7</a:t>
            </a:r>
            <a:endParaRPr lang="ru-RU" sz="18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2" y="1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979712" y="1"/>
            <a:ext cx="716428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397549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11960" y="2859782"/>
            <a:ext cx="4563616" cy="1512168"/>
          </a:xfrm>
          <a:prstGeom prst="rect">
            <a:avLst/>
          </a:prstGeom>
          <a:ln w="28575">
            <a:solidFill>
              <a:srgbClr val="CC66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endParaRPr lang="ru-RU" sz="1400" b="1" dirty="0" smtClean="0">
              <a:solidFill>
                <a:srgbClr val="0000CC"/>
              </a:solidFill>
              <a:cs typeface="Arial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0000CC"/>
              </a:solidFill>
              <a:cs typeface="Arial" charset="0"/>
            </a:endParaRPr>
          </a:p>
          <a:p>
            <a:pPr algn="ctr">
              <a:defRPr/>
            </a:pPr>
            <a:endParaRPr lang="ru-RU" sz="1400" b="1" dirty="0" smtClean="0">
              <a:solidFill>
                <a:srgbClr val="0000CC"/>
              </a:solidFill>
              <a:cs typeface="Arial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2.26. Прочие документы: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− «Ведомость использования дополнительных бланков ответов №2» (ППЭ-12-03)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− служебные записки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− объяснительные записки</a:t>
            </a:r>
          </a:p>
          <a:p>
            <a:pPr algn="just">
              <a:defRPr/>
            </a:pP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− акты о допуске/</a:t>
            </a:r>
            <a:r>
              <a:rPr lang="ru-RU" sz="1400" b="1" dirty="0" err="1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недопуске</a:t>
            </a:r>
            <a:r>
              <a:rPr lang="ru-RU" sz="1400" b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 и т.д. </a:t>
            </a:r>
          </a:p>
          <a:p>
            <a:pPr algn="just">
              <a:defRPr/>
            </a:pPr>
            <a:endParaRPr lang="ru-RU" sz="1400" b="1" dirty="0" smtClean="0">
              <a:solidFill>
                <a:srgbClr val="0000CC"/>
              </a:solidFill>
              <a:cs typeface="Arial" charset="0"/>
            </a:endParaRPr>
          </a:p>
          <a:p>
            <a:pPr algn="just">
              <a:defRPr/>
            </a:pPr>
            <a:endParaRPr lang="ru-RU" sz="1400" b="1" dirty="0" smtClean="0">
              <a:solidFill>
                <a:srgbClr val="0000CC"/>
              </a:solidFill>
              <a:cs typeface="Arial" charset="0"/>
            </a:endParaRPr>
          </a:p>
          <a:p>
            <a:pPr algn="just">
              <a:defRPr/>
            </a:pPr>
            <a:endParaRPr lang="ru-RU" sz="1400" b="1" dirty="0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 rot="10800000">
            <a:off x="3851920" y="411510"/>
            <a:ext cx="144016" cy="720080"/>
          </a:xfrm>
          <a:prstGeom prst="leftBrace">
            <a:avLst>
              <a:gd name="adj1" fmla="val 37458"/>
              <a:gd name="adj2" fmla="val 61032"/>
            </a:avLst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2" y="0"/>
            <a:ext cx="33123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приемки-передачи экзаменационных материалов в ППЭ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ППЭ-14-01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67944" y="411510"/>
            <a:ext cx="100811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i="1" dirty="0" smtClean="0">
                <a:solidFill>
                  <a:srgbClr val="0000CC"/>
                </a:solidFill>
                <a:latin typeface="Cambria" pitchFamily="18" charset="0"/>
                <a:cs typeface="Arial" charset="0"/>
              </a:rPr>
              <a:t>заполнить не позднее 07.30</a:t>
            </a:r>
            <a:endParaRPr lang="ru-RU" sz="1200" b="1" i="1" dirty="0">
              <a:solidFill>
                <a:srgbClr val="0000CC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779912" cy="511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0260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283968" y="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об идентификации личности участника ГИА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ППЭ-20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60032" y="1635646"/>
            <a:ext cx="3312368" cy="3203542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600" b="1" i="1" dirty="0" smtClean="0">
                <a:solidFill>
                  <a:srgbClr val="0033CC"/>
                </a:solidFill>
                <a:latin typeface="Cambria" pitchFamily="18" charset="0"/>
              </a:rPr>
              <a:t>Сопровождающий </a:t>
            </a: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заполняет акт, в случае отсутствия по объективным причинам у участника ГИА документа, удостоверяющего личность.</a:t>
            </a:r>
          </a:p>
          <a:p>
            <a:pPr algn="just" defTabSz="1028700">
              <a:tabLst>
                <a:tab pos="130175" algn="l"/>
              </a:tabLst>
              <a:defRPr/>
            </a:pPr>
            <a:endParaRPr lang="ru-RU" sz="1600" dirty="0" smtClean="0">
              <a:solidFill>
                <a:srgbClr val="0033CC"/>
              </a:solidFill>
              <a:latin typeface="Cambria" pitchFamily="18" charset="0"/>
            </a:endParaRP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400" dirty="0" smtClean="0">
                <a:solidFill>
                  <a:srgbClr val="0033CC"/>
                </a:solidFill>
                <a:latin typeface="Cambria" pitchFamily="18" charset="0"/>
              </a:rPr>
              <a:t>Акт об идентификации личности участника ГИА передается обучающемуся, экстерну, который сдает его организатору на входе в аудиторию.</a:t>
            </a:r>
          </a:p>
          <a:p>
            <a:pPr algn="just" defTabSz="1028700">
              <a:tabLst>
                <a:tab pos="130175" algn="l"/>
              </a:tabLst>
              <a:defRPr/>
            </a:pPr>
            <a:r>
              <a:rPr lang="ru-RU" sz="1400" dirty="0" smtClean="0">
                <a:solidFill>
                  <a:srgbClr val="0033CC"/>
                </a:solidFill>
                <a:latin typeface="Cambria" pitchFamily="18" charset="0"/>
              </a:rPr>
              <a:t>По окончании экзамена организатор передает форму руководителю ППЭ.</a:t>
            </a:r>
            <a:endParaRPr lang="ru-RU" sz="1600" dirty="0">
              <a:solidFill>
                <a:srgbClr val="0033CC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1196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8840" y="951571"/>
            <a:ext cx="5166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Работа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с формами ППЭ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Calibri" pitchFamily="34" charset="0"/>
              </a:rPr>
              <a:t>в аудитории ППЭ</a:t>
            </a:r>
            <a:endParaRPr lang="ru-RU" sz="3200" dirty="0">
              <a:solidFill>
                <a:srgbClr val="002060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139702"/>
            <a:ext cx="3384376" cy="156966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В формах ППЭ 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знак </a:t>
            </a:r>
            <a:r>
              <a:rPr lang="ru-RU" sz="4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«</a:t>
            </a:r>
            <a:r>
              <a:rPr lang="ru-RU" sz="40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Z</a:t>
            </a:r>
            <a:r>
              <a:rPr lang="ru-RU" sz="4000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»</a:t>
            </a:r>
            <a:r>
              <a:rPr lang="ru-RU" sz="4000" dirty="0" smtClean="0">
                <a:solidFill>
                  <a:srgbClr val="0070C0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не проставляем</a:t>
            </a:r>
            <a:endParaRPr lang="ru-RU" sz="2800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436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5508625" y="255985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3008710"/>
            <a:ext cx="4603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39502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об удалении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участника экзамена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ППЭ-21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95936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508625" y="255985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95485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АКТ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о досрочном завершении экзамена по объективным причинам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ППЭ-22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2392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508625" y="255985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r="7279"/>
          <a:stretch/>
        </p:blipFill>
        <p:spPr>
          <a:xfrm>
            <a:off x="107504" y="0"/>
            <a:ext cx="388843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圆角矩形 14"/>
          <p:cNvSpPr/>
          <p:nvPr/>
        </p:nvSpPr>
        <p:spPr>
          <a:xfrm>
            <a:off x="5508104" y="645517"/>
            <a:ext cx="2016224" cy="30378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ППЭ-23</a:t>
            </a:r>
            <a:endParaRPr lang="zh-CN" altLang="en-US" sz="20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14"/>
          <p:cNvSpPr/>
          <p:nvPr/>
        </p:nvSpPr>
        <p:spPr>
          <a:xfrm>
            <a:off x="4860032" y="951570"/>
            <a:ext cx="3312368" cy="113412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технический специалист +</a:t>
            </a:r>
          </a:p>
          <a:p>
            <a:pPr algn="ctr"/>
            <a:r>
              <a:rPr lang="ru-RU" altLang="zh-CN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организатор в аудитории +</a:t>
            </a:r>
          </a:p>
          <a:p>
            <a:pPr algn="ctr"/>
            <a:r>
              <a:rPr lang="ru-RU" altLang="zh-CN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член ГЭК +</a:t>
            </a:r>
          </a:p>
          <a:p>
            <a:pPr algn="ctr"/>
            <a:r>
              <a:rPr lang="ru-RU" altLang="zh-CN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руководитель ППЭ</a:t>
            </a:r>
            <a:endParaRPr lang="zh-CN" altLang="en-US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4499992" y="2085696"/>
            <a:ext cx="4032448" cy="675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подписывают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печати ЭМ в аудитории</a:t>
            </a:r>
            <a:endParaRPr lang="zh-CN" altLang="en-US" sz="24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28184" y="2859782"/>
            <a:ext cx="432048" cy="65418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圆角矩形 14"/>
          <p:cNvSpPr/>
          <p:nvPr/>
        </p:nvSpPr>
        <p:spPr>
          <a:xfrm>
            <a:off x="4499992" y="3557360"/>
            <a:ext cx="4032448" cy="675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передают руководителю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ППЭ</a:t>
            </a:r>
            <a:endParaRPr lang="zh-CN" altLang="en-US" sz="24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0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Печать протокола по завершении экзамена в аудитории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64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19051" y="0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82776" y="0"/>
            <a:ext cx="7261225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3975498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4" y="951310"/>
            <a:ext cx="7773987" cy="3786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>Контакты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8" charset="0"/>
              </a:rPr>
            </a:b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1707357"/>
            <a:ext cx="7993062" cy="2521744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Государственное учреждение Ярославской области</a:t>
            </a:r>
          </a:p>
          <a:p>
            <a:pPr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 «Центр оценки и контроля качества образования»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0070C0"/>
                </a:solidFill>
                <a:latin typeface="Cambria" pitchFamily="18" charset="0"/>
              </a:rPr>
              <a:t>Адрес </a:t>
            </a:r>
            <a:r>
              <a:rPr lang="ru-RU" sz="2600" dirty="0">
                <a:solidFill>
                  <a:srgbClr val="0070C0"/>
                </a:solidFill>
                <a:latin typeface="Cambria" pitchFamily="18" charset="0"/>
              </a:rPr>
              <a:t>электронной почты</a:t>
            </a:r>
            <a:r>
              <a:rPr lang="ru-RU" sz="2600" dirty="0" smtClean="0">
                <a:solidFill>
                  <a:srgbClr val="0070C0"/>
                </a:solidFill>
                <a:latin typeface="Cambria" pitchFamily="18" charset="0"/>
              </a:rPr>
              <a:t>:</a:t>
            </a:r>
            <a:r>
              <a:rPr lang="en-US" sz="2800" dirty="0" smtClean="0">
                <a:solidFill>
                  <a:srgbClr val="0070C0"/>
                </a:solidFill>
                <a:latin typeface="Cambria" pitchFamily="18" charset="0"/>
              </a:rPr>
              <a:t> smirnova@coikko.ru</a:t>
            </a:r>
            <a:endParaRPr lang="ru-RU" sz="2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aleksandrovaei@coikko.ru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rgbClr val="0070C0"/>
                </a:solidFill>
                <a:latin typeface="Cambria" pitchFamily="18" charset="0"/>
              </a:rPr>
              <a:t>Телефоны</a:t>
            </a:r>
            <a:r>
              <a:rPr lang="ru-RU" sz="2600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ru-RU" sz="2600" dirty="0" smtClean="0">
                <a:solidFill>
                  <a:srgbClr val="0070C0"/>
                </a:solidFill>
                <a:latin typeface="Cambria" pitchFamily="18" charset="0"/>
              </a:rPr>
              <a:t>8(4852)28 08 83</a:t>
            </a:r>
            <a:endParaRPr lang="ru-RU" sz="2600" dirty="0">
              <a:solidFill>
                <a:srgbClr val="0070C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>
              <a:solidFill>
                <a:srgbClr val="0070C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27984" y="19548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Список участников экзамена в аудитории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ППЭ-05-01</a:t>
            </a:r>
            <a:r>
              <a:rPr lang="en-US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139952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1851670"/>
            <a:ext cx="1584177" cy="792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форма ППЭ-05-01 заполнена</a:t>
            </a:r>
            <a:endParaRPr lang="ru-RU" sz="18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8963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2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-4762"/>
            <a:ext cx="1871662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57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146448"/>
            <a:ext cx="8229600" cy="319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7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ru-RU" sz="2300" dirty="0" smtClean="0"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Протокол проведения ГИА в аудитории (ППЭ-05-02)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510"/>
            <a:ext cx="9144000" cy="4803998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892480" y="771550"/>
            <a:ext cx="251520" cy="1368152"/>
          </a:xfrm>
          <a:prstGeom prst="rect">
            <a:avLst/>
          </a:prstGeom>
          <a:ln w="19050">
            <a:solidFill>
              <a:srgbClr val="FF66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wordArtVert" lIns="52688" tIns="26344" rIns="52688" bIns="26344" anchor="ctr"/>
          <a:lstStyle/>
          <a:p>
            <a:pPr>
              <a:defRPr/>
            </a:pPr>
            <a:r>
              <a:rPr lang="ru-RU" sz="900" b="1" dirty="0" smtClean="0">
                <a:solidFill>
                  <a:schemeClr val="accent2"/>
                </a:solidFill>
                <a:latin typeface="Cambria" pitchFamily="18" charset="0"/>
                <a:cs typeface="Arial" charset="0"/>
              </a:rPr>
              <a:t>по факту</a:t>
            </a:r>
          </a:p>
        </p:txBody>
      </p:sp>
      <p:sp>
        <p:nvSpPr>
          <p:cNvPr id="19" name="Прямоугольник 18"/>
          <p:cNvSpPr/>
          <p:nvPr/>
        </p:nvSpPr>
        <p:spPr>
          <a:xfrm rot="16200000" flipV="1">
            <a:off x="2915816" y="-1532706"/>
            <a:ext cx="288032" cy="5616624"/>
          </a:xfrm>
          <a:prstGeom prst="rect">
            <a:avLst/>
          </a:prstGeom>
          <a:noFill/>
          <a:ln w="19050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88024" y="3651871"/>
            <a:ext cx="720080" cy="464331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800" b="1" dirty="0" smtClean="0">
                <a:solidFill>
                  <a:srgbClr val="C00000"/>
                </a:solidFill>
                <a:latin typeface="Cambria" pitchFamily="18" charset="0"/>
              </a:rPr>
              <a:t>ОТМЕТКА «</a:t>
            </a:r>
            <a:r>
              <a:rPr lang="en-US" sz="800" b="1" dirty="0" smtClean="0">
                <a:solidFill>
                  <a:srgbClr val="C00000"/>
                </a:solidFill>
                <a:latin typeface="Cambria" pitchFamily="18" charset="0"/>
              </a:rPr>
              <a:t>X</a:t>
            </a:r>
            <a:r>
              <a:rPr lang="ru-RU" sz="800" b="1" dirty="0" smtClean="0">
                <a:solidFill>
                  <a:srgbClr val="C00000"/>
                </a:solidFill>
                <a:latin typeface="Cambria" pitchFamily="18" charset="0"/>
              </a:rPr>
              <a:t>»</a:t>
            </a:r>
            <a:endParaRPr lang="ru-RU" sz="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52120" y="3651870"/>
            <a:ext cx="1584176" cy="55666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100" b="1" dirty="0" smtClean="0">
                <a:solidFill>
                  <a:srgbClr val="C00000"/>
                </a:solidFill>
                <a:latin typeface="Cambria" pitchFamily="18" charset="0"/>
              </a:rPr>
              <a:t>Количество ЭМ - цифры</a:t>
            </a:r>
            <a:endParaRPr lang="ru-RU" sz="11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72200" y="4279060"/>
            <a:ext cx="2520280" cy="679774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Cambria" pitchFamily="18" charset="0"/>
              </a:rPr>
              <a:t>УЧАСТНИК не явился </a:t>
            </a: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в аудиторию  -  </a:t>
            </a:r>
            <a:r>
              <a:rPr lang="ru-RU" sz="1200" b="1" dirty="0">
                <a:solidFill>
                  <a:srgbClr val="C00000"/>
                </a:solidFill>
                <a:latin typeface="Cambria" pitchFamily="18" charset="0"/>
              </a:rPr>
              <a:t>пустые клеточки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4927476"/>
            <a:ext cx="1584177" cy="2838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ЗАПОЛНИТЬ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1474573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Ведомость коррекции персональных данных участников экзамена в аудитории (ППЭ-12-02)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23019"/>
            <a:ext cx="9144000" cy="441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0232" y="771550"/>
            <a:ext cx="2483768" cy="3418986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600" dirty="0">
                <a:solidFill>
                  <a:srgbClr val="0033CC"/>
                </a:solidFill>
                <a:latin typeface="Cambria" pitchFamily="18" charset="0"/>
              </a:rPr>
              <a:t>«Ведомость коррекции персональных данных участников </a:t>
            </a: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экзамена </a:t>
            </a:r>
            <a:r>
              <a:rPr lang="ru-RU" sz="1600" dirty="0">
                <a:solidFill>
                  <a:srgbClr val="0033CC"/>
                </a:solidFill>
                <a:latin typeface="Cambria" pitchFamily="18" charset="0"/>
              </a:rPr>
              <a:t>в аудитории»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  <a:latin typeface="Cambria" pitchFamily="18" charset="0"/>
              </a:rPr>
              <a:t>(ППЭ-12-02)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  <a:latin typeface="Cambria" pitchFamily="18" charset="0"/>
              </a:rPr>
              <a:t>для заполнения в случае расхождения персональных данных участника </a:t>
            </a: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экзамена </a:t>
            </a:r>
            <a:r>
              <a:rPr lang="ru-RU" sz="1600" dirty="0">
                <a:solidFill>
                  <a:srgbClr val="0033CC"/>
                </a:solidFill>
                <a:latin typeface="Cambria" pitchFamily="18" charset="0"/>
              </a:rPr>
              <a:t>в документе, удостоверяющем </a:t>
            </a: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личность, </a:t>
            </a:r>
            <a:r>
              <a:rPr lang="ru-RU" sz="1600" dirty="0">
                <a:solidFill>
                  <a:srgbClr val="0033CC"/>
                </a:solidFill>
                <a:latin typeface="Cambria" pitchFamily="18" charset="0"/>
              </a:rPr>
              <a:t>с данными в форме ППЭ-05-02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291830"/>
            <a:ext cx="1873250" cy="1627188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  <a:latin typeface="Cambria" pitchFamily="18" charset="0"/>
              </a:rPr>
              <a:t>В графу </a:t>
            </a:r>
            <a:r>
              <a:rPr lang="ru-RU" sz="1400" dirty="0">
                <a:solidFill>
                  <a:srgbClr val="006AB3"/>
                </a:solidFill>
                <a:latin typeface="Cambria" pitchFamily="18" charset="0"/>
              </a:rPr>
              <a:t>«Измененные </a:t>
            </a:r>
            <a:r>
              <a:rPr lang="ru-RU" sz="1400" dirty="0" smtClean="0">
                <a:solidFill>
                  <a:srgbClr val="006AB3"/>
                </a:solidFill>
                <a:latin typeface="Cambria" pitchFamily="18" charset="0"/>
              </a:rPr>
              <a:t>данные*»</a:t>
            </a:r>
            <a:r>
              <a:rPr lang="ru-RU" sz="1400" dirty="0">
                <a:solidFill>
                  <a:srgbClr val="006AB3"/>
                </a:solidFill>
                <a:latin typeface="Cambria" pitchFamily="18" charset="0"/>
              </a:rPr>
              <a:t/>
            </a:r>
            <a:br>
              <a:rPr lang="ru-RU" sz="1400" dirty="0">
                <a:solidFill>
                  <a:srgbClr val="006AB3"/>
                </a:solidFill>
                <a:latin typeface="Cambria" pitchFamily="18" charset="0"/>
              </a:rPr>
            </a:br>
            <a:r>
              <a:rPr lang="ru-RU" sz="1400" dirty="0">
                <a:solidFill>
                  <a:srgbClr val="006AB3"/>
                </a:solidFill>
                <a:latin typeface="Cambria" pitchFamily="18" charset="0"/>
              </a:rPr>
              <a:t> вносятся только те  сведения, которые не соответствуют  данным в РИС</a:t>
            </a:r>
          </a:p>
        </p:txBody>
      </p:sp>
    </p:spTree>
    <p:extLst>
      <p:ext uri="{BB962C8B-B14F-4D97-AF65-F5344CB8AC3E}">
        <p14:creationId xmlns="" xmlns:p14="http://schemas.microsoft.com/office/powerpoint/2010/main" val="15728576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5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3844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1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Ведомость использования дополнительных бланков ответов №2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ППЭ-12-03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29" y="-26025"/>
            <a:ext cx="3948607" cy="523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779912" y="987574"/>
            <a:ext cx="1584177" cy="4320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ЗАПОЛНИТЬ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 flipV="1">
            <a:off x="2735796" y="-776622"/>
            <a:ext cx="288032" cy="20882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1491630"/>
            <a:ext cx="2734749" cy="194421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Поля формы: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Номер аудитории;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Предмет (код и название);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Дата экзамена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Заполняются печатными буквами и цифрами в соответствии  с образцами на бланках ЕГЭ</a:t>
            </a:r>
            <a:r>
              <a:rPr lang="ru-RU" sz="1400" u="sng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995936" y="3694284"/>
            <a:ext cx="3312368" cy="95677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>
                <a:solidFill>
                  <a:srgbClr val="0033CC"/>
                </a:solidFill>
              </a:rPr>
              <a:t> </a:t>
            </a: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Учет количества выданных 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ДБО № 2 в аудитории  </a:t>
            </a:r>
            <a:endParaRPr lang="ru-RU" sz="1600" dirty="0">
              <a:solidFill>
                <a:srgbClr val="0033CC"/>
              </a:solidFill>
              <a:latin typeface="Cambria" pitchFamily="18" charset="0"/>
            </a:endParaRP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ППЭ-12-03=ППЭ-05-02 (</a:t>
            </a:r>
            <a:r>
              <a:rPr lang="ru-RU" sz="1600" b="1" i="1" dirty="0" smtClean="0">
                <a:solidFill>
                  <a:srgbClr val="0033CC"/>
                </a:solidFill>
                <a:latin typeface="Cambria" pitchFamily="18" charset="0"/>
              </a:rPr>
              <a:t>ИТОГО</a:t>
            </a:r>
            <a:r>
              <a:rPr lang="ru-RU" sz="1600" dirty="0" smtClean="0">
                <a:solidFill>
                  <a:srgbClr val="0033CC"/>
                </a:solidFill>
                <a:latin typeface="Cambria" pitchFamily="18" charset="0"/>
              </a:rPr>
              <a:t>) </a:t>
            </a:r>
            <a:endParaRPr lang="ru-RU" sz="1600" dirty="0">
              <a:solidFill>
                <a:srgbClr val="0033CC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6200000" flipV="1">
            <a:off x="1723221" y="3251364"/>
            <a:ext cx="368965" cy="316835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9412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"/>
            <a:ext cx="9144001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1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0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Ведомость учета времени отсутствия участников экзамена в аудитории (ППЭ-12-04-МАШ)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23928" cy="517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1203598"/>
            <a:ext cx="3672408" cy="289976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выход участника ЕГЭ из аудитории фиксируется 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организаторами в </a:t>
            </a: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ведомости 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времени отсутствия 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ГИА </a:t>
            </a: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аудитории (форма </a:t>
            </a: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ППЭ-12-04-МАШ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 тот же участник экзамена выходит несколько раз, то </a:t>
            </a:r>
            <a:r>
              <a:rPr lang="ru-RU" sz="1600" u="sng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ЕГО ВЫХОД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фиксируется </a:t>
            </a:r>
            <a:r>
              <a:rPr lang="ru-RU" sz="1600" dirty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ведомости в новой </a:t>
            </a:r>
            <a:r>
              <a:rPr lang="ru-RU" sz="1600" dirty="0" smtClean="0">
                <a:solidFill>
                  <a:srgbClr val="0000CC"/>
                </a:solidFill>
                <a:latin typeface="Cambri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строке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 flipV="1">
            <a:off x="1655676" y="-128550"/>
            <a:ext cx="360040" cy="1152128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6200000" flipV="1">
            <a:off x="3347864" y="555526"/>
            <a:ext cx="216024" cy="5040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 flipV="1">
            <a:off x="2375756" y="-128550"/>
            <a:ext cx="216024" cy="2304256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1347614"/>
            <a:ext cx="3168352" cy="244827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tx1"/>
                </a:solidFill>
                <a:latin typeface="Cambria" pitchFamily="18" charset="0"/>
                <a:cs typeface="Times New Roman" panose="02020603050405020304" pitchFamily="18" charset="0"/>
              </a:rPr>
              <a:t>Поля формы: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Номер аудитории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Предмет (код и название)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i="1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Номер бланка регистрации;</a:t>
            </a:r>
          </a:p>
          <a:p>
            <a:pPr marL="85725" indent="271463">
              <a:buFont typeface="Wingdings" panose="05000000000000000000" pitchFamily="2" charset="2"/>
              <a:buChar char="ü"/>
            </a:pPr>
            <a:r>
              <a:rPr lang="ru-RU" sz="1400" b="1" i="1" u="sng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Покинул аудиторию (время)</a:t>
            </a:r>
            <a:endParaRPr lang="ru-RU" sz="1400" b="1" i="1" dirty="0" smtClean="0">
              <a:solidFill>
                <a:srgbClr val="0070C0"/>
              </a:solidFill>
              <a:latin typeface="Cambria" pitchFamily="18" charset="0"/>
              <a:cs typeface="Times New Roman" panose="02020603050405020304" pitchFamily="18" charset="0"/>
            </a:endParaRPr>
          </a:p>
          <a:p>
            <a:pPr marL="85725" indent="271463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400" b="1" i="1" u="sng" dirty="0" smtClean="0">
                <a:solidFill>
                  <a:srgbClr val="0070C0"/>
                </a:solidFill>
                <a:latin typeface="Cambria" pitchFamily="18" charset="0"/>
                <a:cs typeface="Times New Roman" panose="02020603050405020304" pitchFamily="18" charset="0"/>
              </a:rPr>
              <a:t>Вернулся в аудиторию (время)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Заполняются СТРОГО </a:t>
            </a:r>
            <a:r>
              <a:rPr lang="ru-RU" sz="1400" b="1" u="sng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печатными буквами (цифрами)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, т.к. данная форма подлежит автоматизированной обработке</a:t>
            </a:r>
            <a:endParaRPr lang="ru-RU" sz="14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6200000" flipV="1">
            <a:off x="1655676" y="2679762"/>
            <a:ext cx="576064" cy="3528392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683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8CE5~1\AppData\Local\Temp\bat13C5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9462"/>
          <a:stretch>
            <a:fillRect/>
          </a:stretch>
        </p:blipFill>
        <p:spPr bwMode="auto">
          <a:xfrm>
            <a:off x="3" y="1"/>
            <a:ext cx="1878013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3" descr="C:\Users\8CE5~1\AppData\Local\Temp\bat808C.tmp\Без 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38"/>
          <a:stretch>
            <a:fillRect/>
          </a:stretch>
        </p:blipFill>
        <p:spPr bwMode="auto">
          <a:xfrm>
            <a:off x="1878013" y="0"/>
            <a:ext cx="7265987" cy="11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 descr="C:\Users\8CE5~1\AppData\Local\Temp\bat71CD.tmp\Без имени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898"/>
          <a:stretch>
            <a:fillRect/>
          </a:stretch>
        </p:blipFill>
        <p:spPr bwMode="auto">
          <a:xfrm>
            <a:off x="0" y="3975499"/>
            <a:ext cx="9144000" cy="116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04048" y="195486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cs typeface="Arial" charset="0"/>
              </a:rPr>
              <a:t>Расшифровка кодов образовательных организаций ППЭ (ППЭ-16)</a:t>
            </a:r>
            <a:endParaRPr lang="ru-RU" sz="2400" b="1" dirty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0213"/>
            <a:ext cx="428396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292080" y="1851670"/>
            <a:ext cx="1872208" cy="79208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форма ППЭ-16 заполнена</a:t>
            </a:r>
            <a:endParaRPr lang="ru-RU" sz="1800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52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1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6"/>
            <a:ext cx="9144000" cy="11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5508625" y="255985"/>
            <a:ext cx="3505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ru-RU" b="1" i="1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r="7279"/>
          <a:stretch/>
        </p:blipFill>
        <p:spPr>
          <a:xfrm>
            <a:off x="107504" y="0"/>
            <a:ext cx="3888432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圆角矩形 14"/>
          <p:cNvSpPr/>
          <p:nvPr/>
        </p:nvSpPr>
        <p:spPr>
          <a:xfrm>
            <a:off x="5508104" y="645517"/>
            <a:ext cx="2016224" cy="30378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ППЭ-23</a:t>
            </a:r>
            <a:endParaRPr lang="zh-CN" altLang="en-US" sz="20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圆角矩形 14"/>
          <p:cNvSpPr/>
          <p:nvPr/>
        </p:nvSpPr>
        <p:spPr>
          <a:xfrm>
            <a:off x="4860032" y="951570"/>
            <a:ext cx="3312368" cy="113412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технический специалист +</a:t>
            </a:r>
          </a:p>
          <a:p>
            <a:pPr algn="ctr"/>
            <a:r>
              <a:rPr lang="ru-RU" altLang="zh-CN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организатор в аудитории +</a:t>
            </a:r>
          </a:p>
          <a:p>
            <a:pPr algn="ctr"/>
            <a:r>
              <a:rPr lang="ru-RU" altLang="zh-CN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член ГЭК +</a:t>
            </a:r>
          </a:p>
          <a:p>
            <a:pPr algn="ctr"/>
            <a:r>
              <a:rPr lang="ru-RU" altLang="zh-CN" dirty="0" smtClean="0">
                <a:solidFill>
                  <a:srgbClr val="002060"/>
                </a:solidFill>
                <a:latin typeface="Cambria" pitchFamily="18" charset="0"/>
                <a:cs typeface="Times New Roman" panose="02020603050405020304" pitchFamily="18" charset="0"/>
              </a:rPr>
              <a:t>руководитель ППЭ</a:t>
            </a:r>
            <a:endParaRPr lang="zh-CN" altLang="en-US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4"/>
          <p:cNvSpPr/>
          <p:nvPr/>
        </p:nvSpPr>
        <p:spPr>
          <a:xfrm>
            <a:off x="4499992" y="2085696"/>
            <a:ext cx="4032448" cy="675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подписывают </a:t>
            </a:r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 печати ЭМ в аудитории</a:t>
            </a:r>
            <a:endParaRPr lang="zh-CN" altLang="en-US" sz="24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28184" y="2859782"/>
            <a:ext cx="432048" cy="65418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圆角矩形 14"/>
          <p:cNvSpPr/>
          <p:nvPr/>
        </p:nvSpPr>
        <p:spPr>
          <a:xfrm>
            <a:off x="4499992" y="3557360"/>
            <a:ext cx="4032448" cy="67507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передают руководителю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ППЭ</a:t>
            </a:r>
            <a:endParaRPr lang="zh-CN" altLang="en-US" sz="2400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0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Печать протокола по завершении экзамена в аудитории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971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5125</TotalTime>
  <Words>690</Words>
  <Application>Microsoft Office PowerPoint</Application>
  <PresentationFormat>Экран (16:9)</PresentationFormat>
  <Paragraphs>157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Правила заполнения  форм ППЭ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Правила заполнения  форм ППЭ в ППЭ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Золотарева Елена Николаевна</dc:creator>
  <cp:lastModifiedBy>Windows User</cp:lastModifiedBy>
  <cp:revision>456</cp:revision>
  <dcterms:created xsi:type="dcterms:W3CDTF">2016-11-25T13:06:27Z</dcterms:created>
  <dcterms:modified xsi:type="dcterms:W3CDTF">2020-04-27T11:11:27Z</dcterms:modified>
</cp:coreProperties>
</file>